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330" r:id="rId2"/>
    <p:sldId id="334" r:id="rId3"/>
    <p:sldId id="335" r:id="rId4"/>
    <p:sldId id="343" r:id="rId5"/>
    <p:sldId id="337" r:id="rId6"/>
    <p:sldId id="338" r:id="rId7"/>
    <p:sldId id="339" r:id="rId8"/>
    <p:sldId id="340" r:id="rId9"/>
    <p:sldId id="341" r:id="rId10"/>
    <p:sldId id="342" r:id="rId11"/>
    <p:sldId id="333" r:id="rId12"/>
    <p:sldId id="287" r:id="rId13"/>
  </p:sldIdLst>
  <p:sldSz cx="12192000" cy="6858000"/>
  <p:notesSz cx="6858000" cy="9144000"/>
  <p:embeddedFontLst>
    <p:embeddedFont>
      <p:font typeface="Arial Black" panose="020B0A04020102020204" pitchFamily="34" charset="0"/>
      <p:bold r:id="rId15"/>
    </p:embeddedFont>
    <p:embeddedFont>
      <p:font typeface="HarmonyOS Sans SC Black" panose="00000A00000000000000" pitchFamily="2" charset="-122"/>
      <p:bold r:id="rId16"/>
    </p:embeddedFont>
    <p:embeddedFont>
      <p:font typeface="HarmonyOS Sans SC Light" panose="00000400000000000000" pitchFamily="2" charset="-122"/>
      <p:regular r:id="rId17"/>
    </p:embeddedFont>
    <p:embeddedFont>
      <p:font typeface="HarmonyOS Sans SC Medium" panose="00000600000000000000" pitchFamily="2" charset="-122"/>
      <p:regular r:id="rId18"/>
    </p:embeddedFont>
    <p:embeddedFont>
      <p:font typeface="等线" panose="02010600030101010101" pitchFamily="2" charset="-122"/>
      <p:regular r:id="rId19"/>
      <p:bold r:id="rId20"/>
    </p:embeddedFont>
    <p:embeddedFont>
      <p:font typeface="微软雅黑" panose="020B0503020204020204" pitchFamily="34" charset="-122"/>
      <p:regular r:id="rId21"/>
      <p:bold r:id="rId22"/>
    </p:embeddedFont>
    <p:embeddedFont>
      <p:font typeface="微软雅黑 Light" panose="020B0502040204020203" pitchFamily="34" charset="-122"/>
      <p:regular r:id="rId23"/>
    </p:embeddedFont>
  </p:embeddedFontLst>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pos="325" userDrawn="1">
          <p15:clr>
            <a:srgbClr val="A4A3A4"/>
          </p15:clr>
        </p15:guide>
        <p15:guide id="3" pos="7355" userDrawn="1">
          <p15:clr>
            <a:srgbClr val="A4A3A4"/>
          </p15:clr>
        </p15:guide>
        <p15:guide id="5"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hao, Xiao Meng" initials="ZXM" lastIdx="77" clrIdx="0"/>
  <p:cmAuthor id="2" name="Shi Gill" initials="SG" lastIdx="15" clrIdx="1"/>
  <p:cmAuthor id="3" name="Zhang, Xingxing (Vicky)" initials="ZX(" lastIdx="16" clrIdx="2"/>
  <p:cmAuthor id="4" name="童日娟Jean.Tong" initials="童日娟Jean.Tong" lastIdx="3" clrIdx="3"/>
  <p:cmAuthor id="5" name="Feng, Li" initials="FL" lastIdx="18"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3F3"/>
    <a:srgbClr val="1F8C87"/>
    <a:srgbClr val="155462"/>
    <a:srgbClr val="CFE1E7"/>
    <a:srgbClr val="BFBFBF"/>
    <a:srgbClr val="FFFFFF"/>
    <a:srgbClr val="00877C"/>
    <a:srgbClr val="D9D9D9"/>
    <a:srgbClr val="F2F2F2"/>
    <a:srgbClr val="099A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53" autoAdjust="0"/>
    <p:restoredTop sz="94947" autoAdjust="0"/>
  </p:normalViewPr>
  <p:slideViewPr>
    <p:cSldViewPr snapToGrid="0">
      <p:cViewPr>
        <p:scale>
          <a:sx n="125" d="100"/>
          <a:sy n="125" d="100"/>
        </p:scale>
        <p:origin x="768" y="690"/>
      </p:cViewPr>
      <p:guideLst>
        <p:guide pos="3840"/>
        <p:guide pos="325"/>
        <p:guide pos="7355"/>
        <p:guide orient="horz" pos="2160"/>
      </p:guideLst>
    </p:cSldViewPr>
  </p:slideViewPr>
  <p:outlineViewPr>
    <p:cViewPr>
      <p:scale>
        <a:sx n="33" d="100"/>
        <a:sy n="33" d="100"/>
      </p:scale>
      <p:origin x="0" y="-864"/>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commentAuthors" Target="commentAuthors.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viewProps" Target="viewProps.xml"/><Relationship Id="rId30"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 K" userId="7f45d5078fe2360d" providerId="LiveId" clId="{1638B265-31BA-405A-B755-99899A7258B8}"/>
    <pc:docChg chg="modMainMaster">
      <pc:chgData name="k K" userId="7f45d5078fe2360d" providerId="LiveId" clId="{1638B265-31BA-405A-B755-99899A7258B8}" dt="2023-11-29T06:12:32.844" v="0"/>
      <pc:docMkLst>
        <pc:docMk/>
      </pc:docMkLst>
      <pc:sldMasterChg chg="modSldLayout">
        <pc:chgData name="k K" userId="7f45d5078fe2360d" providerId="LiveId" clId="{1638B265-31BA-405A-B755-99899A7258B8}" dt="2023-11-29T06:12:32.844" v="0"/>
        <pc:sldMasterMkLst>
          <pc:docMk/>
          <pc:sldMasterMk cId="0" sldId="2147483648"/>
        </pc:sldMasterMkLst>
        <pc:sldLayoutChg chg="modSp mod">
          <pc:chgData name="k K" userId="7f45d5078fe2360d" providerId="LiveId" clId="{1638B265-31BA-405A-B755-99899A7258B8}" dt="2023-11-29T06:12:32.844" v="0"/>
          <pc:sldLayoutMkLst>
            <pc:docMk/>
            <pc:sldMasterMk cId="0" sldId="2147483648"/>
            <pc:sldLayoutMk cId="0" sldId="2147483654"/>
          </pc:sldLayoutMkLst>
          <pc:spChg chg="mod">
            <ac:chgData name="k K" userId="7f45d5078fe2360d" providerId="LiveId" clId="{1638B265-31BA-405A-B755-99899A7258B8}" dt="2023-11-29T06:12:32.844" v="0"/>
            <ac:spMkLst>
              <pc:docMk/>
              <pc:sldMasterMk cId="0" sldId="2147483648"/>
              <pc:sldLayoutMk cId="0" sldId="2147483654"/>
              <ac:spMk id="10" creationId="{00000000-0000-0000-0000-000000000000}"/>
            </ac:spMkLst>
          </pc:spChg>
        </pc:sldLayoutChg>
      </pc:sldMasterChg>
    </pc:docChg>
  </pc:docChgLst>
  <pc:docChgLst>
    <pc:chgData name="k K" userId="7f45d5078fe2360d" providerId="LiveId" clId="{28D2AEDB-AD60-4913-823C-FBF7784080DE}"/>
    <pc:docChg chg="custSel modSld">
      <pc:chgData name="k K" userId="7f45d5078fe2360d" providerId="LiveId" clId="{28D2AEDB-AD60-4913-823C-FBF7784080DE}" dt="2023-11-23T08:36:41.346" v="3"/>
      <pc:docMkLst>
        <pc:docMk/>
      </pc:docMkLst>
      <pc:sldChg chg="addSp delSp modSp mod">
        <pc:chgData name="k K" userId="7f45d5078fe2360d" providerId="LiveId" clId="{28D2AEDB-AD60-4913-823C-FBF7784080DE}" dt="2023-11-23T08:36:41.346" v="3"/>
        <pc:sldMkLst>
          <pc:docMk/>
          <pc:sldMk cId="0" sldId="287"/>
        </pc:sldMkLst>
        <pc:spChg chg="del">
          <ac:chgData name="k K" userId="7f45d5078fe2360d" providerId="LiveId" clId="{28D2AEDB-AD60-4913-823C-FBF7784080DE}" dt="2023-11-23T08:36:37.384" v="0" actId="478"/>
          <ac:spMkLst>
            <pc:docMk/>
            <pc:sldMk cId="0" sldId="287"/>
            <ac:spMk id="3" creationId="{00000000-0000-0000-0000-000000000000}"/>
          </ac:spMkLst>
        </pc:spChg>
        <pc:spChg chg="add del mod">
          <ac:chgData name="k K" userId="7f45d5078fe2360d" providerId="LiveId" clId="{28D2AEDB-AD60-4913-823C-FBF7784080DE}" dt="2023-11-23T08:36:41.321" v="2"/>
          <ac:spMkLst>
            <pc:docMk/>
            <pc:sldMk cId="0" sldId="287"/>
            <ac:spMk id="4" creationId="{F151B206-7E85-51F0-47CF-DFF31D9A2D4A}"/>
          </ac:spMkLst>
        </pc:spChg>
        <pc:spChg chg="add mod">
          <ac:chgData name="k K" userId="7f45d5078fe2360d" providerId="LiveId" clId="{28D2AEDB-AD60-4913-823C-FBF7784080DE}" dt="2023-11-23T08:36:41.346" v="3"/>
          <ac:spMkLst>
            <pc:docMk/>
            <pc:sldMk cId="0" sldId="287"/>
            <ac:spMk id="5" creationId="{BD26EA21-8011-3A7C-F34D-7F4B57F24DFE}"/>
          </ac:spMkLst>
        </pc:spChg>
        <pc:spChg chg="del">
          <ac:chgData name="k K" userId="7f45d5078fe2360d" providerId="LiveId" clId="{28D2AEDB-AD60-4913-823C-FBF7784080DE}" dt="2023-11-23T08:36:37.384" v="0" actId="478"/>
          <ac:spMkLst>
            <pc:docMk/>
            <pc:sldMk cId="0" sldId="287"/>
            <ac:spMk id="6"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1885190887915"/>
          <c:y val="0.22598323618238314"/>
          <c:w val="0.85748464492986587"/>
          <c:h val="0.59166131984526682"/>
        </c:manualLayout>
      </c:layout>
      <c:barChart>
        <c:barDir val="col"/>
        <c:grouping val="clustered"/>
        <c:varyColors val="0"/>
        <c:ser>
          <c:idx val="0"/>
          <c:order val="0"/>
          <c:tx>
            <c:strRef>
              <c:f>Sheet1!$B$1</c:f>
              <c:strCache>
                <c:ptCount val="1"/>
                <c:pt idx="0">
                  <c:v>9–19岁女孩(N=688)</c:v>
                </c:pt>
              </c:strCache>
            </c:strRef>
          </c:tx>
          <c:spPr>
            <a:solidFill>
              <a:schemeClr val="accent1"/>
            </a:solidFill>
            <a:ln>
              <a:noFill/>
            </a:ln>
            <a:effectLst/>
            <a:scene3d>
              <a:camera prst="orthographicFront"/>
              <a:lightRig rig="threePt" dir="t"/>
            </a:scene3d>
          </c:spPr>
          <c:invertIfNegative val="0"/>
          <c:cat>
            <c:strRef>
              <c:f>Sheet1!$A$2:$A$10</c:f>
              <c:strCache>
                <c:ptCount val="9"/>
                <c:pt idx="0">
                  <c:v>HPV6</c:v>
                </c:pt>
                <c:pt idx="1">
                  <c:v>HPV11</c:v>
                </c:pt>
                <c:pt idx="2">
                  <c:v>HPV16</c:v>
                </c:pt>
                <c:pt idx="3">
                  <c:v>HPV18</c:v>
                </c:pt>
                <c:pt idx="4">
                  <c:v>HPV31</c:v>
                </c:pt>
                <c:pt idx="5">
                  <c:v>HPV33</c:v>
                </c:pt>
                <c:pt idx="6">
                  <c:v>HPV45</c:v>
                </c:pt>
                <c:pt idx="7">
                  <c:v>HPV52</c:v>
                </c:pt>
                <c:pt idx="8">
                  <c:v>HPV58</c:v>
                </c:pt>
              </c:strCache>
            </c:strRef>
          </c:cat>
          <c:val>
            <c:numRef>
              <c:f>Sheet1!$B$2:$B$10</c:f>
              <c:numCache>
                <c:formatCode>General</c:formatCode>
                <c:ptCount val="9"/>
                <c:pt idx="0">
                  <c:v>1129.7</c:v>
                </c:pt>
                <c:pt idx="1">
                  <c:v>926.7</c:v>
                </c:pt>
                <c:pt idx="2">
                  <c:v>4972.3</c:v>
                </c:pt>
                <c:pt idx="3">
                  <c:v>1438.4</c:v>
                </c:pt>
                <c:pt idx="4">
                  <c:v>1161.5</c:v>
                </c:pt>
                <c:pt idx="5">
                  <c:v>664.3</c:v>
                </c:pt>
                <c:pt idx="6">
                  <c:v>442.9</c:v>
                </c:pt>
                <c:pt idx="7">
                  <c:v>505.9</c:v>
                </c:pt>
                <c:pt idx="8">
                  <c:v>725.3</c:v>
                </c:pt>
              </c:numCache>
            </c:numRef>
          </c:val>
          <c:extLst>
            <c:ext xmlns:c16="http://schemas.microsoft.com/office/drawing/2014/chart" uri="{C3380CC4-5D6E-409C-BE32-E72D297353CC}">
              <c16:uniqueId val="{00000000-A840-4FAE-BC2A-3B2270849128}"/>
            </c:ext>
          </c:extLst>
        </c:ser>
        <c:ser>
          <c:idx val="1"/>
          <c:order val="1"/>
          <c:tx>
            <c:strRef>
              <c:f>Sheet1!$C$1</c:f>
              <c:strCache>
                <c:ptCount val="1"/>
                <c:pt idx="0">
                  <c:v>20–26岁女性(N=650)</c:v>
                </c:pt>
              </c:strCache>
            </c:strRef>
          </c:tx>
          <c:spPr>
            <a:solidFill>
              <a:schemeClr val="accent2"/>
            </a:solidFill>
            <a:ln>
              <a:noFill/>
            </a:ln>
            <a:effectLst/>
            <a:scene3d>
              <a:camera prst="orthographicFront"/>
              <a:lightRig rig="threePt" dir="t"/>
            </a:scene3d>
          </c:spPr>
          <c:invertIfNegative val="0"/>
          <c:cat>
            <c:strRef>
              <c:f>Sheet1!$A$2:$A$10</c:f>
              <c:strCache>
                <c:ptCount val="9"/>
                <c:pt idx="0">
                  <c:v>HPV6</c:v>
                </c:pt>
                <c:pt idx="1">
                  <c:v>HPV11</c:v>
                </c:pt>
                <c:pt idx="2">
                  <c:v>HPV16</c:v>
                </c:pt>
                <c:pt idx="3">
                  <c:v>HPV18</c:v>
                </c:pt>
                <c:pt idx="4">
                  <c:v>HPV31</c:v>
                </c:pt>
                <c:pt idx="5">
                  <c:v>HPV33</c:v>
                </c:pt>
                <c:pt idx="6">
                  <c:v>HPV45</c:v>
                </c:pt>
                <c:pt idx="7">
                  <c:v>HPV52</c:v>
                </c:pt>
                <c:pt idx="8">
                  <c:v>HPV58</c:v>
                </c:pt>
              </c:strCache>
            </c:strRef>
          </c:cat>
          <c:val>
            <c:numRef>
              <c:f>Sheet1!$C$2:$C$10</c:f>
              <c:numCache>
                <c:formatCode>General</c:formatCode>
                <c:ptCount val="9"/>
                <c:pt idx="0">
                  <c:v>861.7</c:v>
                </c:pt>
                <c:pt idx="1">
                  <c:v>702.6</c:v>
                </c:pt>
                <c:pt idx="2">
                  <c:v>3723.7</c:v>
                </c:pt>
                <c:pt idx="3">
                  <c:v>1031.5999999999999</c:v>
                </c:pt>
                <c:pt idx="4">
                  <c:v>821.9</c:v>
                </c:pt>
                <c:pt idx="5">
                  <c:v>497.5</c:v>
                </c:pt>
                <c:pt idx="6">
                  <c:v>299.10000000000002</c:v>
                </c:pt>
                <c:pt idx="7">
                  <c:v>397.8</c:v>
                </c:pt>
                <c:pt idx="8">
                  <c:v>535.9</c:v>
                </c:pt>
              </c:numCache>
            </c:numRef>
          </c:val>
          <c:extLst>
            <c:ext xmlns:c16="http://schemas.microsoft.com/office/drawing/2014/chart" uri="{C3380CC4-5D6E-409C-BE32-E72D297353CC}">
              <c16:uniqueId val="{00000001-A840-4FAE-BC2A-3B2270849128}"/>
            </c:ext>
          </c:extLst>
        </c:ser>
        <c:dLbls>
          <c:showLegendKey val="0"/>
          <c:showVal val="0"/>
          <c:showCatName val="0"/>
          <c:showSerName val="0"/>
          <c:showPercent val="0"/>
          <c:showBubbleSize val="0"/>
        </c:dLbls>
        <c:gapWidth val="219"/>
        <c:overlap val="-27"/>
        <c:axId val="382419664"/>
        <c:axId val="382420224"/>
      </c:barChart>
      <c:catAx>
        <c:axId val="382419664"/>
        <c:scaling>
          <c:orientation val="minMax"/>
        </c:scaling>
        <c:delete val="0"/>
        <c:axPos val="b"/>
        <c:numFmt formatCode="General" sourceLinked="1"/>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382420224"/>
        <c:crosses val="autoZero"/>
        <c:auto val="1"/>
        <c:lblAlgn val="ctr"/>
        <c:lblOffset val="100"/>
        <c:noMultiLvlLbl val="0"/>
      </c:catAx>
      <c:valAx>
        <c:axId val="382420224"/>
        <c:scaling>
          <c:orientation val="minMax"/>
          <c:max val="5000"/>
        </c:scaling>
        <c:delete val="0"/>
        <c:axPos val="l"/>
        <c:title>
          <c:tx>
            <c:rich>
              <a:bodyPr rot="-5400000" spcFirstLastPara="1" vertOverflow="ellipsis" vert="horz" wrap="square" anchor="ctr" anchorCtr="1"/>
              <a:lstStyle/>
              <a:p>
                <a:pPr>
                  <a:defRPr sz="7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r>
                  <a:rPr lang="zh-CN" altLang="en-US" sz="700" dirty="0"/>
                  <a:t>几何平均浓度 </a:t>
                </a:r>
                <a:r>
                  <a:rPr lang="en-US" altLang="zh-CN" sz="700" dirty="0"/>
                  <a:t>(GMC, Mu/mL)</a:t>
                </a:r>
                <a:endParaRPr lang="zh-CN" altLang="en-US" sz="700" dirty="0"/>
              </a:p>
            </c:rich>
          </c:tx>
          <c:layout>
            <c:manualLayout>
              <c:xMode val="edge"/>
              <c:yMode val="edge"/>
              <c:x val="1.1072006677833991E-2"/>
              <c:y val="0.20887567811544869"/>
            </c:manualLayout>
          </c:layout>
          <c:overlay val="0"/>
          <c:spPr>
            <a:noFill/>
            <a:ln>
              <a:noFill/>
            </a:ln>
            <a:effectLst/>
          </c:spPr>
          <c:txPr>
            <a:bodyPr rot="-5400000" spcFirstLastPara="1" vertOverflow="ellipsis" vert="horz" wrap="square" anchor="ctr" anchorCtr="1"/>
            <a:lstStyle/>
            <a:p>
              <a:pPr>
                <a:defRPr sz="7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title>
        <c:numFmt formatCode="General" sourceLinked="1"/>
        <c:majorTickMark val="out"/>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382419664"/>
        <c:crosses val="autoZero"/>
        <c:crossBetween val="between"/>
      </c:valAx>
      <c:spPr>
        <a:noFill/>
        <a:ln>
          <a:noFill/>
        </a:ln>
        <a:effectLst/>
      </c:spPr>
    </c:plotArea>
    <c:legend>
      <c:legendPos val="b"/>
      <c:layout>
        <c:manualLayout>
          <c:xMode val="edge"/>
          <c:yMode val="edge"/>
          <c:x val="0.14608495062125287"/>
          <c:y val="0.87719656731795725"/>
          <c:w val="0.74000327123624532"/>
          <c:h val="7.3640796549772666E-2"/>
        </c:manualLayout>
      </c:layout>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500">
          <a:latin typeface="微软雅黑" panose="020B0503020204020204" pitchFamily="34" charset="-122"/>
          <a:ea typeface="微软雅黑" panose="020B0503020204020204" pitchFamily="34" charset="-122"/>
        </a:defRPr>
      </a:pPr>
      <a:endParaRPr lang="zh-CN"/>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046242546394384"/>
          <c:y val="0.10783788781882583"/>
          <c:w val="0.73493870426758368"/>
          <c:h val="0.70135498622475156"/>
        </c:manualLayout>
      </c:layout>
      <c:barChart>
        <c:barDir val="col"/>
        <c:grouping val="clustered"/>
        <c:varyColors val="0"/>
        <c:ser>
          <c:idx val="0"/>
          <c:order val="0"/>
          <c:tx>
            <c:strRef>
              <c:f>Sheet1!$B$1</c:f>
              <c:strCache>
                <c:ptCount val="1"/>
                <c:pt idx="0">
                  <c:v>9-19岁女孩</c:v>
                </c:pt>
              </c:strCache>
            </c:strRef>
          </c:tx>
          <c:spPr>
            <a:solidFill>
              <a:schemeClr val="accent1"/>
            </a:solidFill>
            <a:ln>
              <a:noFill/>
            </a:ln>
            <a:effectLst/>
          </c:spPr>
          <c:invertIfNegative val="0"/>
          <c:dLbls>
            <c:delete val="1"/>
          </c:dLbls>
          <c:cat>
            <c:strRef>
              <c:f>Sheet1!$A$2:$A$3</c:f>
              <c:strCache>
                <c:ptCount val="2"/>
                <c:pt idx="0">
                  <c:v>HPV 16</c:v>
                </c:pt>
                <c:pt idx="1">
                  <c:v>HPV 18</c:v>
                </c:pt>
              </c:strCache>
            </c:strRef>
          </c:cat>
          <c:val>
            <c:numRef>
              <c:f>Sheet1!$B$2:$B$3</c:f>
              <c:numCache>
                <c:formatCode>0.0_ </c:formatCode>
                <c:ptCount val="2"/>
                <c:pt idx="0">
                  <c:v>43505.4</c:v>
                </c:pt>
                <c:pt idx="1">
                  <c:v>28645.3</c:v>
                </c:pt>
              </c:numCache>
            </c:numRef>
          </c:val>
          <c:extLst>
            <c:ext xmlns:c16="http://schemas.microsoft.com/office/drawing/2014/chart" uri="{C3380CC4-5D6E-409C-BE32-E72D297353CC}">
              <c16:uniqueId val="{00000000-6F01-4E05-AD6F-F81498754972}"/>
            </c:ext>
          </c:extLst>
        </c:ser>
        <c:ser>
          <c:idx val="1"/>
          <c:order val="1"/>
          <c:tx>
            <c:strRef>
              <c:f>Sheet1!$C$1</c:f>
              <c:strCache>
                <c:ptCount val="1"/>
                <c:pt idx="0">
                  <c:v>20-26岁女性</c:v>
                </c:pt>
              </c:strCache>
            </c:strRef>
          </c:tx>
          <c:spPr>
            <a:solidFill>
              <a:schemeClr val="accent2"/>
            </a:solidFill>
            <a:ln>
              <a:noFill/>
            </a:ln>
            <a:effectLst/>
          </c:spPr>
          <c:invertIfNegative val="0"/>
          <c:dLbls>
            <c:delete val="1"/>
          </c:dLbls>
          <c:cat>
            <c:strRef>
              <c:f>Sheet1!$A$2:$A$3</c:f>
              <c:strCache>
                <c:ptCount val="2"/>
                <c:pt idx="0">
                  <c:v>HPV 16</c:v>
                </c:pt>
                <c:pt idx="1">
                  <c:v>HPV 18</c:v>
                </c:pt>
              </c:strCache>
            </c:strRef>
          </c:cat>
          <c:val>
            <c:numRef>
              <c:f>Sheet1!$C$2:$C$3</c:f>
              <c:numCache>
                <c:formatCode>0.0_ </c:formatCode>
                <c:ptCount val="2"/>
                <c:pt idx="0">
                  <c:v>24264.1</c:v>
                </c:pt>
                <c:pt idx="1">
                  <c:v>13846.7</c:v>
                </c:pt>
              </c:numCache>
            </c:numRef>
          </c:val>
          <c:extLst>
            <c:ext xmlns:c16="http://schemas.microsoft.com/office/drawing/2014/chart" uri="{C3380CC4-5D6E-409C-BE32-E72D297353CC}">
              <c16:uniqueId val="{00000001-6F01-4E05-AD6F-F81498754972}"/>
            </c:ext>
          </c:extLst>
        </c:ser>
        <c:dLbls>
          <c:dLblPos val="outEnd"/>
          <c:showLegendKey val="0"/>
          <c:showVal val="1"/>
          <c:showCatName val="0"/>
          <c:showSerName val="0"/>
          <c:showPercent val="0"/>
          <c:showBubbleSize val="0"/>
        </c:dLbls>
        <c:gapWidth val="219"/>
        <c:overlap val="-27"/>
        <c:axId val="286106608"/>
        <c:axId val="286096624"/>
      </c:barChart>
      <c:catAx>
        <c:axId val="28610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zh-CN"/>
          </a:p>
        </c:txPr>
        <c:crossAx val="286096624"/>
        <c:crosses val="autoZero"/>
        <c:auto val="1"/>
        <c:lblAlgn val="ctr"/>
        <c:lblOffset val="100"/>
        <c:noMultiLvlLbl val="0"/>
      </c:catAx>
      <c:valAx>
        <c:axId val="286096624"/>
        <c:scaling>
          <c:orientation val="minMax"/>
          <c:max val="45000"/>
        </c:scaling>
        <c:delete val="0"/>
        <c:axPos val="l"/>
        <c:title>
          <c:tx>
            <c:rich>
              <a:bodyPr rot="-54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r>
                  <a:rPr lang="zh-CN" altLang="en-US" sz="700" dirty="0"/>
                  <a:t>几何平均滴度 </a:t>
                </a:r>
                <a:r>
                  <a:rPr lang="en-US" altLang="zh-CN" sz="700" dirty="0"/>
                  <a:t>(GMT)</a:t>
                </a:r>
                <a:endParaRPr lang="zh-CN" altLang="en-US" sz="700" dirty="0"/>
              </a:p>
            </c:rich>
          </c:tx>
          <c:overlay val="0"/>
          <c:spPr>
            <a:noFill/>
            <a:ln>
              <a:noFill/>
            </a:ln>
            <a:effectLst/>
          </c:spPr>
          <c:txPr>
            <a:bodyPr rot="-54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zh-CN"/>
            </a:p>
          </c:txPr>
        </c:title>
        <c:numFmt formatCode="0_ " sourceLinked="0"/>
        <c:majorTickMark val="none"/>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zh-CN"/>
          </a:p>
        </c:txPr>
        <c:crossAx val="286106608"/>
        <c:crosses val="autoZero"/>
        <c:crossBetween val="between"/>
        <c:majorUnit val="5000"/>
      </c:valAx>
      <c:spPr>
        <a:noFill/>
        <a:ln>
          <a:noFill/>
        </a:ln>
        <a:effectLst/>
      </c:spPr>
    </c:plotArea>
    <c:legend>
      <c:legendPos val="b"/>
      <c:layout>
        <c:manualLayout>
          <c:xMode val="edge"/>
          <c:yMode val="edge"/>
          <c:x val="0.23275301676326801"/>
          <c:y val="0.89082377212432684"/>
          <c:w val="0.51135683878326965"/>
          <c:h val="9.4723262435428987E-2"/>
        </c:manualLayout>
      </c:layout>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pPr>
      <a:endParaRPr lang="zh-CN"/>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24891291301367"/>
          <c:y val="4.9480149770050243E-3"/>
          <c:w val="0.79977428453369748"/>
          <c:h val="0.88583357669779361"/>
        </c:manualLayout>
      </c:layout>
      <c:barChart>
        <c:barDir val="bar"/>
        <c:grouping val="clustered"/>
        <c:varyColors val="0"/>
        <c:ser>
          <c:idx val="0"/>
          <c:order val="0"/>
          <c:tx>
            <c:strRef>
              <c:f>Sheet1!$B$1</c:f>
              <c:strCache>
                <c:ptCount val="1"/>
                <c:pt idx="0">
                  <c:v>系列 1</c:v>
                </c:pt>
              </c:strCache>
            </c:strRef>
          </c:tx>
          <c:spPr>
            <a:solidFill>
              <a:schemeClr val="bg1">
                <a:lumMod val="50000"/>
              </a:schemeClr>
            </a:solidFill>
            <a:ln>
              <a:noFill/>
            </a:ln>
            <a:effectLst/>
          </c:spPr>
          <c:invertIfNegative val="0"/>
          <c:dPt>
            <c:idx val="5"/>
            <c:invertIfNegative val="0"/>
            <c:bubble3D val="0"/>
            <c:extLst>
              <c:ext xmlns:c16="http://schemas.microsoft.com/office/drawing/2014/chart" uri="{C3380CC4-5D6E-409C-BE32-E72D297353CC}">
                <c16:uniqueId val="{00000000-C1F5-4654-877E-E52ED979103F}"/>
              </c:ext>
            </c:extLst>
          </c:dPt>
          <c:dPt>
            <c:idx val="6"/>
            <c:invertIfNegative val="0"/>
            <c:bubble3D val="0"/>
            <c:extLst>
              <c:ext xmlns:c16="http://schemas.microsoft.com/office/drawing/2014/chart" uri="{C3380CC4-5D6E-409C-BE32-E72D297353CC}">
                <c16:uniqueId val="{00000001-C1F5-4654-877E-E52ED979103F}"/>
              </c:ext>
            </c:extLst>
          </c:dPt>
          <c:dPt>
            <c:idx val="7"/>
            <c:invertIfNegative val="0"/>
            <c:bubble3D val="0"/>
            <c:spPr>
              <a:solidFill>
                <a:srgbClr val="0B9187"/>
              </a:solidFill>
              <a:ln>
                <a:noFill/>
              </a:ln>
              <a:effectLst/>
            </c:spPr>
            <c:extLst>
              <c:ext xmlns:c16="http://schemas.microsoft.com/office/drawing/2014/chart" uri="{C3380CC4-5D6E-409C-BE32-E72D297353CC}">
                <c16:uniqueId val="{00000003-C1F5-4654-877E-E52ED979103F}"/>
              </c:ext>
            </c:extLst>
          </c:dPt>
          <c:dPt>
            <c:idx val="8"/>
            <c:invertIfNegative val="0"/>
            <c:bubble3D val="0"/>
            <c:spPr>
              <a:solidFill>
                <a:srgbClr val="0B9187"/>
              </a:solidFill>
              <a:ln>
                <a:noFill/>
              </a:ln>
              <a:effectLst/>
            </c:spPr>
            <c:extLst>
              <c:ext xmlns:c16="http://schemas.microsoft.com/office/drawing/2014/chart" uri="{C3380CC4-5D6E-409C-BE32-E72D297353CC}">
                <c16:uniqueId val="{00000005-C1F5-4654-877E-E52ED979103F}"/>
              </c:ext>
            </c:extLst>
          </c:dPt>
          <c:dPt>
            <c:idx val="9"/>
            <c:invertIfNegative val="0"/>
            <c:bubble3D val="0"/>
            <c:spPr>
              <a:solidFill>
                <a:srgbClr val="0B9187"/>
              </a:solidFill>
              <a:ln>
                <a:noFill/>
              </a:ln>
              <a:effectLst/>
            </c:spPr>
            <c:extLst>
              <c:ext xmlns:c16="http://schemas.microsoft.com/office/drawing/2014/chart" uri="{C3380CC4-5D6E-409C-BE32-E72D297353CC}">
                <c16:uniqueId val="{00000007-C1F5-4654-877E-E52ED979103F}"/>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HPV45</c:v>
                </c:pt>
                <c:pt idx="1">
                  <c:v>HPV56</c:v>
                </c:pt>
                <c:pt idx="2">
                  <c:v>HPV51</c:v>
                </c:pt>
                <c:pt idx="3">
                  <c:v>HPV39</c:v>
                </c:pt>
                <c:pt idx="4">
                  <c:v>HPV31</c:v>
                </c:pt>
                <c:pt idx="5">
                  <c:v>HPV18</c:v>
                </c:pt>
                <c:pt idx="6">
                  <c:v>HPV33</c:v>
                </c:pt>
                <c:pt idx="7">
                  <c:v>HPV58</c:v>
                </c:pt>
                <c:pt idx="8">
                  <c:v>HPV16</c:v>
                </c:pt>
                <c:pt idx="9">
                  <c:v>HPV52</c:v>
                </c:pt>
              </c:strCache>
            </c:strRef>
          </c:cat>
          <c:val>
            <c:numRef>
              <c:f>Sheet1!$B$2:$B$11</c:f>
              <c:numCache>
                <c:formatCode>0.0%</c:formatCode>
                <c:ptCount val="10"/>
                <c:pt idx="0">
                  <c:v>4.0000000000000001E-3</c:v>
                </c:pt>
                <c:pt idx="1">
                  <c:v>4.0000000000000001E-3</c:v>
                </c:pt>
                <c:pt idx="2">
                  <c:v>5.0000000000000001E-3</c:v>
                </c:pt>
                <c:pt idx="3">
                  <c:v>7.0000000000000001E-3</c:v>
                </c:pt>
                <c:pt idx="4">
                  <c:v>8.0000000000000002E-3</c:v>
                </c:pt>
                <c:pt idx="5">
                  <c:v>1.0999999999999999E-2</c:v>
                </c:pt>
                <c:pt idx="6">
                  <c:v>1.0999999999999999E-2</c:v>
                </c:pt>
                <c:pt idx="7">
                  <c:v>1.7000000000000001E-2</c:v>
                </c:pt>
                <c:pt idx="8">
                  <c:v>2.7E-2</c:v>
                </c:pt>
                <c:pt idx="9">
                  <c:v>2.8000000000000001E-2</c:v>
                </c:pt>
              </c:numCache>
            </c:numRef>
          </c:val>
          <c:extLst>
            <c:ext xmlns:c16="http://schemas.microsoft.com/office/drawing/2014/chart" uri="{C3380CC4-5D6E-409C-BE32-E72D297353CC}">
              <c16:uniqueId val="{00000008-C1F5-4654-877E-E52ED979103F}"/>
            </c:ext>
          </c:extLst>
        </c:ser>
        <c:dLbls>
          <c:dLblPos val="outEnd"/>
          <c:showLegendKey val="0"/>
          <c:showVal val="1"/>
          <c:showCatName val="0"/>
          <c:showSerName val="0"/>
          <c:showPercent val="0"/>
          <c:showBubbleSize val="0"/>
        </c:dLbls>
        <c:gapWidth val="48"/>
        <c:overlap val="54"/>
        <c:axId val="1935553840"/>
        <c:axId val="1935554384"/>
      </c:barChart>
      <c:catAx>
        <c:axId val="1935553840"/>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935554384"/>
        <c:crosses val="autoZero"/>
        <c:auto val="1"/>
        <c:lblAlgn val="ctr"/>
        <c:lblOffset val="100"/>
        <c:noMultiLvlLbl val="0"/>
      </c:catAx>
      <c:valAx>
        <c:axId val="1935554384"/>
        <c:scaling>
          <c:orientation val="minMax"/>
          <c:max val="3.0000000000000006E-2"/>
        </c:scaling>
        <c:delete val="0"/>
        <c:axPos val="b"/>
        <c:numFmt formatCode="0.0%"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9355538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pPr>
      <a:endParaRPr lang="zh-CN"/>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6701878057847399E-2"/>
          <c:y val="0.118417597506273"/>
          <c:w val="0.86558416542955696"/>
          <c:h val="0.70476561444149899"/>
        </c:manualLayout>
      </c:layout>
      <c:pieChart>
        <c:varyColors val="1"/>
        <c:ser>
          <c:idx val="0"/>
          <c:order val="0"/>
          <c:tx>
            <c:strRef>
              <c:f>Sheet1!$B$1</c:f>
              <c:strCache>
                <c:ptCount val="1"/>
                <c:pt idx="0">
                  <c:v>系列 1</c:v>
                </c:pt>
              </c:strCache>
            </c:strRef>
          </c:tx>
          <c:spPr>
            <a:solidFill>
              <a:schemeClr val="bg1">
                <a:lumMod val="50000"/>
              </a:schemeClr>
            </a:solidFill>
            <a:ln w="19050">
              <a:solidFill>
                <a:schemeClr val="bg1"/>
              </a:solidFill>
            </a:ln>
          </c:spPr>
          <c:dPt>
            <c:idx val="0"/>
            <c:bubble3D val="0"/>
            <c:spPr>
              <a:solidFill>
                <a:srgbClr val="008C82"/>
              </a:solidFill>
              <a:ln w="19050">
                <a:solidFill>
                  <a:schemeClr val="bg1"/>
                </a:solidFill>
              </a:ln>
              <a:effectLst/>
            </c:spPr>
            <c:extLst>
              <c:ext xmlns:c16="http://schemas.microsoft.com/office/drawing/2014/chart" uri="{C3380CC4-5D6E-409C-BE32-E72D297353CC}">
                <c16:uniqueId val="{00000001-7971-4E3E-AAB2-7EF99995B6D1}"/>
              </c:ext>
            </c:extLst>
          </c:dPt>
          <c:dPt>
            <c:idx val="1"/>
            <c:bubble3D val="0"/>
            <c:spPr>
              <a:solidFill>
                <a:srgbClr val="00ACA0"/>
              </a:solidFill>
              <a:ln w="19050">
                <a:solidFill>
                  <a:schemeClr val="bg1"/>
                </a:solidFill>
              </a:ln>
              <a:effectLst/>
            </c:spPr>
            <c:extLst>
              <c:ext xmlns:c16="http://schemas.microsoft.com/office/drawing/2014/chart" uri="{C3380CC4-5D6E-409C-BE32-E72D297353CC}">
                <c16:uniqueId val="{00000003-7971-4E3E-AAB2-7EF99995B6D1}"/>
              </c:ext>
            </c:extLst>
          </c:dPt>
          <c:dPt>
            <c:idx val="2"/>
            <c:bubble3D val="0"/>
            <c:spPr>
              <a:solidFill>
                <a:srgbClr val="660033"/>
              </a:solidFill>
              <a:ln w="19050">
                <a:solidFill>
                  <a:schemeClr val="bg1"/>
                </a:solidFill>
              </a:ln>
              <a:effectLst/>
            </c:spPr>
            <c:extLst>
              <c:ext xmlns:c16="http://schemas.microsoft.com/office/drawing/2014/chart" uri="{C3380CC4-5D6E-409C-BE32-E72D297353CC}">
                <c16:uniqueId val="{00000005-7971-4E3E-AAB2-7EF99995B6D1}"/>
              </c:ext>
            </c:extLst>
          </c:dPt>
          <c:dPt>
            <c:idx val="3"/>
            <c:bubble3D val="0"/>
            <c:spPr>
              <a:solidFill>
                <a:srgbClr val="9A004D"/>
              </a:solidFill>
              <a:ln w="19050">
                <a:solidFill>
                  <a:schemeClr val="bg1"/>
                </a:solidFill>
              </a:ln>
              <a:effectLst/>
            </c:spPr>
            <c:extLst>
              <c:ext xmlns:c16="http://schemas.microsoft.com/office/drawing/2014/chart" uri="{C3380CC4-5D6E-409C-BE32-E72D297353CC}">
                <c16:uniqueId val="{00000007-7971-4E3E-AAB2-7EF99995B6D1}"/>
              </c:ext>
            </c:extLst>
          </c:dPt>
          <c:dPt>
            <c:idx val="4"/>
            <c:bubble3D val="0"/>
            <c:spPr>
              <a:solidFill>
                <a:schemeClr val="bg1">
                  <a:lumMod val="85000"/>
                </a:schemeClr>
              </a:solidFill>
              <a:ln w="19050">
                <a:solidFill>
                  <a:schemeClr val="bg1"/>
                </a:solidFill>
              </a:ln>
              <a:effectLst/>
            </c:spPr>
            <c:extLst>
              <c:ext xmlns:c16="http://schemas.microsoft.com/office/drawing/2014/chart" uri="{C3380CC4-5D6E-409C-BE32-E72D297353CC}">
                <c16:uniqueId val="{00000009-7971-4E3E-AAB2-7EF99995B6D1}"/>
              </c:ext>
            </c:extLst>
          </c:dPt>
          <c:dLbls>
            <c:dLbl>
              <c:idx val="0"/>
              <c:tx>
                <c:rich>
                  <a:bodyPr rot="0" spcFirstLastPara="1" vertOverflow="ellipsis" vert="horz" wrap="square" anchor="ctr" anchorCtr="1"/>
                  <a:lstStyle/>
                  <a:p>
                    <a:pPr>
                      <a:defRPr lang="zh-CN" sz="800" b="0" i="0" u="none" strike="noStrike" kern="1200" baseline="0">
                        <a:solidFill>
                          <a:schemeClr val="bg1"/>
                        </a:solidFill>
                        <a:latin typeface="+mn-lt"/>
                        <a:ea typeface="+mn-ea"/>
                        <a:cs typeface="+mn-cs"/>
                      </a:defRPr>
                    </a:pPr>
                    <a:r>
                      <a:rPr lang="en-US">
                        <a:solidFill>
                          <a:schemeClr val="bg1"/>
                        </a:solidFill>
                      </a:rPr>
                      <a:t>55.2%</a:t>
                    </a:r>
                  </a:p>
                </c:rich>
              </c:tx>
              <c:spPr>
                <a:noFill/>
                <a:ln>
                  <a:noFill/>
                </a:ln>
                <a:effectLst/>
              </c:spPr>
              <c:txPr>
                <a:bodyPr rot="0" spcFirstLastPara="1" vertOverflow="ellipsis" vert="horz" wrap="square" anchor="ctr" anchorCtr="1"/>
                <a:lstStyle/>
                <a:p>
                  <a:pPr>
                    <a:defRPr lang="zh-CN" sz="800" b="0" i="0" u="none" strike="noStrike" kern="1200" baseline="0">
                      <a:solidFill>
                        <a:schemeClr val="bg1"/>
                      </a:solidFill>
                      <a:latin typeface="+mn-lt"/>
                      <a:ea typeface="+mn-ea"/>
                      <a:cs typeface="+mn-cs"/>
                    </a:defRPr>
                  </a:pPr>
                  <a:endParaRPr lang="zh-CN"/>
                </a:p>
              </c:txPr>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971-4E3E-AAB2-7EF99995B6D1}"/>
                </c:ext>
              </c:extLst>
            </c:dLbl>
            <c:dLbl>
              <c:idx val="1"/>
              <c:layout>
                <c:manualLayout>
                  <c:x val="0.14403902816569086"/>
                  <c:y val="-0.15023701626672026"/>
                </c:manualLayout>
              </c:layout>
              <c:tx>
                <c:rich>
                  <a:bodyPr rot="0" spcFirstLastPara="1" vertOverflow="ellipsis" vert="horz" wrap="square" anchor="ctr" anchorCtr="1"/>
                  <a:lstStyle/>
                  <a:p>
                    <a:pPr>
                      <a:defRPr lang="zh-CN" sz="800" b="0" i="0" u="none" strike="noStrike" kern="1200" baseline="0">
                        <a:solidFill>
                          <a:schemeClr val="bg1"/>
                        </a:solidFill>
                        <a:latin typeface="+mn-lt"/>
                        <a:ea typeface="+mn-ea"/>
                        <a:cs typeface="+mn-cs"/>
                      </a:defRPr>
                    </a:pPr>
                    <a:r>
                      <a:rPr lang="en-US">
                        <a:solidFill>
                          <a:schemeClr val="bg1"/>
                        </a:solidFill>
                      </a:rPr>
                      <a:t>14.2%</a:t>
                    </a:r>
                  </a:p>
                </c:rich>
              </c:tx>
              <c:spPr>
                <a:noFill/>
                <a:ln>
                  <a:noFill/>
                </a:ln>
                <a:effectLst/>
              </c:spPr>
              <c:txPr>
                <a:bodyPr rot="0" spcFirstLastPara="1" vertOverflow="ellipsis" vert="horz" wrap="square" anchor="ctr" anchorCtr="1"/>
                <a:lstStyle/>
                <a:p>
                  <a:pPr>
                    <a:defRPr lang="zh-CN" sz="800" b="0" i="0" u="none" strike="noStrike" kern="1200" baseline="0">
                      <a:solidFill>
                        <a:schemeClr val="bg1"/>
                      </a:solidFill>
                      <a:latin typeface="+mn-lt"/>
                      <a:ea typeface="+mn-ea"/>
                      <a:cs typeface="+mn-cs"/>
                    </a:defRPr>
                  </a:pPr>
                  <a:endParaRPr lang="zh-CN"/>
                </a:p>
              </c:txPr>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7971-4E3E-AAB2-7EF99995B6D1}"/>
                </c:ext>
              </c:extLst>
            </c:dLbl>
            <c:dLbl>
              <c:idx val="2"/>
              <c:layout>
                <c:manualLayout>
                  <c:x val="1.1687547807689084E-2"/>
                  <c:y val="-4.2756196864134014E-3"/>
                </c:manualLayout>
              </c:layout>
              <c:tx>
                <c:rich>
                  <a:bodyPr/>
                  <a:lstStyle/>
                  <a:p>
                    <a:r>
                      <a:rPr lang="en-US" altLang="zh-CN" sz="700" dirty="0">
                        <a:latin typeface="+mn-ea"/>
                        <a:ea typeface="+mn-ea"/>
                      </a:rPr>
                      <a:t>3.5%</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7971-4E3E-AAB2-7EF99995B6D1}"/>
                </c:ext>
              </c:extLst>
            </c:dLbl>
            <c:dLbl>
              <c:idx val="3"/>
              <c:layout>
                <c:manualLayout>
                  <c:x val="7.5801061270561916E-3"/>
                  <c:y val="-3.3136568201599698E-3"/>
                </c:manualLayout>
              </c:layout>
              <c:tx>
                <c:rich>
                  <a:bodyPr/>
                  <a:lstStyle/>
                  <a:p>
                    <a:r>
                      <a:rPr lang="en-US" altLang="zh-CN" sz="700" dirty="0">
                        <a:latin typeface="+mn-ea"/>
                        <a:ea typeface="+mn-ea"/>
                      </a:rPr>
                      <a:t>3.9%</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7971-4E3E-AAB2-7EF99995B6D1}"/>
                </c:ext>
              </c:extLst>
            </c:dLbl>
            <c:dLbl>
              <c:idx val="4"/>
              <c:layout>
                <c:manualLayout>
                  <c:x val="0.13774083617911201"/>
                  <c:y val="0.17413879160633799"/>
                </c:manualLayout>
              </c:layout>
              <c:tx>
                <c:rich>
                  <a:bodyPr/>
                  <a:lstStyle/>
                  <a:p>
                    <a:r>
                      <a:rPr lang="en-US" altLang="zh-CN" sz="700" dirty="0">
                        <a:latin typeface="+mn-ea"/>
                        <a:ea typeface="+mn-ea"/>
                      </a:rPr>
                      <a:t>23.2%</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7971-4E3E-AAB2-7EF99995B6D1}"/>
                </c:ext>
              </c:extLst>
            </c:dLbl>
            <c:spPr>
              <a:noFill/>
              <a:ln>
                <a:noFill/>
              </a:ln>
              <a:effectLst/>
            </c:spPr>
            <c:txPr>
              <a:bodyPr rot="0" spcFirstLastPara="1" vertOverflow="ellipsis" vert="horz" wrap="square" anchor="ctr" anchorCtr="1"/>
              <a:lstStyle/>
              <a:p>
                <a:pPr>
                  <a:defRPr lang="zh-CN" sz="800" b="0" i="0" u="none" strike="noStrike" kern="1200" baseline="0">
                    <a:solidFill>
                      <a:schemeClr val="tx1">
                        <a:lumMod val="75000"/>
                        <a:lumOff val="25000"/>
                      </a:schemeClr>
                    </a:solidFill>
                    <a:latin typeface="+mn-lt"/>
                    <a:ea typeface="+mn-ea"/>
                    <a:cs typeface="+mn-cs"/>
                  </a:defRPr>
                </a:pPr>
                <a:endParaRPr lang="zh-CN"/>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16</c:v>
                </c:pt>
                <c:pt idx="1">
                  <c:v>18</c:v>
                </c:pt>
                <c:pt idx="2">
                  <c:v>52</c:v>
                </c:pt>
                <c:pt idx="3">
                  <c:v>58</c:v>
                </c:pt>
                <c:pt idx="4">
                  <c:v>其他</c:v>
                </c:pt>
              </c:strCache>
            </c:strRef>
          </c:cat>
          <c:val>
            <c:numRef>
              <c:f>Sheet1!$B$2:$B$6</c:f>
              <c:numCache>
                <c:formatCode>0.00%</c:formatCode>
                <c:ptCount val="5"/>
                <c:pt idx="0">
                  <c:v>0.55200000000000005</c:v>
                </c:pt>
                <c:pt idx="1">
                  <c:v>0.14199999999999999</c:v>
                </c:pt>
                <c:pt idx="2">
                  <c:v>3.5000000000000003E-2</c:v>
                </c:pt>
                <c:pt idx="3">
                  <c:v>3.9E-2</c:v>
                </c:pt>
                <c:pt idx="4">
                  <c:v>0.23200000000000001</c:v>
                </c:pt>
              </c:numCache>
            </c:numRef>
          </c:val>
          <c:extLst>
            <c:ext xmlns:c16="http://schemas.microsoft.com/office/drawing/2014/chart" uri="{C3380CC4-5D6E-409C-BE32-E72D297353CC}">
              <c16:uniqueId val="{0000000A-7971-4E3E-AAB2-7EF99995B6D1}"/>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20973067104050344"/>
          <c:y val="0.88197684034289114"/>
          <c:w val="0.61815373659471295"/>
          <c:h val="0.1100059032552563"/>
        </c:manualLayout>
      </c:layout>
      <c:overlay val="0"/>
      <c:spPr>
        <a:noFill/>
        <a:ln>
          <a:noFill/>
        </a:ln>
        <a:effectLst/>
      </c:spPr>
      <c:txPr>
        <a:bodyPr rot="0" spcFirstLastPara="1" vertOverflow="ellipsis" vert="horz" wrap="square" anchor="ctr" anchorCtr="1"/>
        <a:lstStyle/>
        <a:p>
          <a:pPr>
            <a:defRPr lang="zh-CN" sz="8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sz="800"/>
      </a:pPr>
      <a:endParaRPr lang="zh-CN"/>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6701878057847399E-2"/>
          <c:y val="0.118417597506273"/>
          <c:w val="0.86558416542955696"/>
          <c:h val="0.70476561444149899"/>
        </c:manualLayout>
      </c:layout>
      <c:pieChart>
        <c:varyColors val="1"/>
        <c:ser>
          <c:idx val="0"/>
          <c:order val="0"/>
          <c:tx>
            <c:strRef>
              <c:f>Sheet1!$B$1</c:f>
              <c:strCache>
                <c:ptCount val="1"/>
                <c:pt idx="0">
                  <c:v>系列 1</c:v>
                </c:pt>
              </c:strCache>
            </c:strRef>
          </c:tx>
          <c:spPr>
            <a:solidFill>
              <a:schemeClr val="bg1">
                <a:lumMod val="50000"/>
              </a:schemeClr>
            </a:solidFill>
            <a:ln w="19050">
              <a:solidFill>
                <a:schemeClr val="bg1"/>
              </a:solidFill>
            </a:ln>
          </c:spPr>
          <c:dPt>
            <c:idx val="0"/>
            <c:bubble3D val="0"/>
            <c:spPr>
              <a:solidFill>
                <a:srgbClr val="008C82"/>
              </a:solidFill>
              <a:ln w="19050">
                <a:solidFill>
                  <a:schemeClr val="bg1"/>
                </a:solidFill>
              </a:ln>
              <a:effectLst/>
            </c:spPr>
            <c:extLst>
              <c:ext xmlns:c16="http://schemas.microsoft.com/office/drawing/2014/chart" uri="{C3380CC4-5D6E-409C-BE32-E72D297353CC}">
                <c16:uniqueId val="{00000001-9C28-4506-A161-C5705F49B706}"/>
              </c:ext>
            </c:extLst>
          </c:dPt>
          <c:dPt>
            <c:idx val="1"/>
            <c:bubble3D val="0"/>
            <c:spPr>
              <a:solidFill>
                <a:srgbClr val="00ACA0"/>
              </a:solidFill>
              <a:ln w="19050">
                <a:solidFill>
                  <a:schemeClr val="bg1"/>
                </a:solidFill>
              </a:ln>
              <a:effectLst/>
            </c:spPr>
            <c:extLst>
              <c:ext xmlns:c16="http://schemas.microsoft.com/office/drawing/2014/chart" uri="{C3380CC4-5D6E-409C-BE32-E72D297353CC}">
                <c16:uniqueId val="{00000003-9C28-4506-A161-C5705F49B706}"/>
              </c:ext>
            </c:extLst>
          </c:dPt>
          <c:dPt>
            <c:idx val="2"/>
            <c:bubble3D val="0"/>
            <c:spPr>
              <a:solidFill>
                <a:srgbClr val="660033"/>
              </a:solidFill>
              <a:ln w="19050">
                <a:solidFill>
                  <a:schemeClr val="bg1"/>
                </a:solidFill>
              </a:ln>
              <a:effectLst/>
            </c:spPr>
            <c:extLst>
              <c:ext xmlns:c16="http://schemas.microsoft.com/office/drawing/2014/chart" uri="{C3380CC4-5D6E-409C-BE32-E72D297353CC}">
                <c16:uniqueId val="{00000005-9C28-4506-A161-C5705F49B706}"/>
              </c:ext>
            </c:extLst>
          </c:dPt>
          <c:dPt>
            <c:idx val="3"/>
            <c:bubble3D val="0"/>
            <c:spPr>
              <a:solidFill>
                <a:srgbClr val="9A004D"/>
              </a:solidFill>
              <a:ln w="19050">
                <a:solidFill>
                  <a:schemeClr val="bg1"/>
                </a:solidFill>
              </a:ln>
              <a:effectLst/>
            </c:spPr>
            <c:extLst>
              <c:ext xmlns:c16="http://schemas.microsoft.com/office/drawing/2014/chart" uri="{C3380CC4-5D6E-409C-BE32-E72D297353CC}">
                <c16:uniqueId val="{00000007-9C28-4506-A161-C5705F49B706}"/>
              </c:ext>
            </c:extLst>
          </c:dPt>
          <c:dPt>
            <c:idx val="4"/>
            <c:bubble3D val="0"/>
            <c:spPr>
              <a:solidFill>
                <a:schemeClr val="bg1">
                  <a:lumMod val="85000"/>
                </a:schemeClr>
              </a:solidFill>
              <a:ln w="19050">
                <a:solidFill>
                  <a:schemeClr val="bg1"/>
                </a:solidFill>
              </a:ln>
              <a:effectLst/>
            </c:spPr>
            <c:extLst>
              <c:ext xmlns:c16="http://schemas.microsoft.com/office/drawing/2014/chart" uri="{C3380CC4-5D6E-409C-BE32-E72D297353CC}">
                <c16:uniqueId val="{00000009-9C28-4506-A161-C5705F49B706}"/>
              </c:ext>
            </c:extLst>
          </c:dPt>
          <c:dLbls>
            <c:dLbl>
              <c:idx val="0"/>
              <c:tx>
                <c:rich>
                  <a:bodyPr/>
                  <a:lstStyle/>
                  <a:p>
                    <a:r>
                      <a:rPr lang="en-US" altLang="zh-CN" sz="700" dirty="0">
                        <a:latin typeface="+mn-ea"/>
                        <a:ea typeface="+mn-ea"/>
                      </a:rPr>
                      <a:t>59.5%</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C28-4506-A161-C5705F49B706}"/>
                </c:ext>
              </c:extLst>
            </c:dLbl>
            <c:dLbl>
              <c:idx val="1"/>
              <c:layout>
                <c:manualLayout>
                  <c:x val="9.4886409816942602E-2"/>
                  <c:y val="-0.101863699926987"/>
                </c:manualLayout>
              </c:layout>
              <c:tx>
                <c:rich>
                  <a:bodyPr/>
                  <a:lstStyle/>
                  <a:p>
                    <a:r>
                      <a:rPr lang="en-US" altLang="zh-CN" sz="700" dirty="0">
                        <a:latin typeface="+mn-ea"/>
                        <a:ea typeface="+mn-ea"/>
                      </a:rPr>
                      <a:t>9.6%</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C28-4506-A161-C5705F49B706}"/>
                </c:ext>
              </c:extLst>
            </c:dLbl>
            <c:dLbl>
              <c:idx val="2"/>
              <c:layout>
                <c:manualLayout>
                  <c:x val="0.10683222359148201"/>
                  <c:y val="-3.96978809591578E-2"/>
                </c:manualLayout>
              </c:layout>
              <c:tx>
                <c:rich>
                  <a:bodyPr/>
                  <a:lstStyle/>
                  <a:p>
                    <a:r>
                      <a:rPr lang="en-US" altLang="zh-CN" sz="700">
                        <a:solidFill>
                          <a:schemeClr val="bg1"/>
                        </a:solidFill>
                        <a:latin typeface="+mn-ea"/>
                        <a:ea typeface="+mn-ea"/>
                      </a:rPr>
                      <a:t>6.5%</a:t>
                    </a:r>
                    <a:endParaRPr lang="en-US" altLang="zh-CN" sz="700" dirty="0">
                      <a:solidFill>
                        <a:schemeClr val="bg1"/>
                      </a:solidFill>
                      <a:latin typeface="+mn-ea"/>
                      <a:ea typeface="+mn-ea"/>
                    </a:endParaRP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9C28-4506-A161-C5705F49B706}"/>
                </c:ext>
              </c:extLst>
            </c:dLbl>
            <c:dLbl>
              <c:idx val="3"/>
              <c:layout>
                <c:manualLayout>
                  <c:x val="0.13620678332552599"/>
                  <c:y val="5.4313168764848402E-2"/>
                </c:manualLayout>
              </c:layout>
              <c:tx>
                <c:rich>
                  <a:bodyPr/>
                  <a:lstStyle/>
                  <a:p>
                    <a:r>
                      <a:rPr lang="en-US" altLang="zh-CN" sz="700" dirty="0">
                        <a:solidFill>
                          <a:schemeClr val="bg1"/>
                        </a:solidFill>
                        <a:latin typeface="+mn-ea"/>
                        <a:ea typeface="+mn-ea"/>
                      </a:rPr>
                      <a:t>8.2%</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9C28-4506-A161-C5705F49B706}"/>
                </c:ext>
              </c:extLst>
            </c:dLbl>
            <c:dLbl>
              <c:idx val="4"/>
              <c:layout>
                <c:manualLayout>
                  <c:x val="0.10236852679775262"/>
                  <c:y val="0.17413879160633769"/>
                </c:manualLayout>
              </c:layout>
              <c:tx>
                <c:rich>
                  <a:bodyPr rot="0" spcFirstLastPara="1" vertOverflow="ellipsis" vert="horz" wrap="square" anchor="ctr" anchorCtr="1"/>
                  <a:lstStyle/>
                  <a:p>
                    <a:pPr>
                      <a:defRPr lang="zh-CN" sz="800" b="0" i="0" u="none" strike="noStrike" kern="1200" baseline="0">
                        <a:solidFill>
                          <a:schemeClr val="tx1">
                            <a:lumMod val="50000"/>
                          </a:schemeClr>
                        </a:solidFill>
                        <a:latin typeface="+mn-lt"/>
                        <a:ea typeface="+mn-ea"/>
                        <a:cs typeface="+mn-cs"/>
                      </a:defRPr>
                    </a:pPr>
                    <a:r>
                      <a:rPr lang="en-US">
                        <a:solidFill>
                          <a:schemeClr val="tx1">
                            <a:lumMod val="50000"/>
                          </a:schemeClr>
                        </a:solidFill>
                      </a:rPr>
                      <a:t>16.2%</a:t>
                    </a:r>
                  </a:p>
                </c:rich>
              </c:tx>
              <c:spPr>
                <a:noFill/>
                <a:ln>
                  <a:noFill/>
                </a:ln>
                <a:effectLst/>
              </c:spPr>
              <c:txPr>
                <a:bodyPr rot="0" spcFirstLastPara="1" vertOverflow="ellipsis" vert="horz" wrap="square" anchor="ctr" anchorCtr="1"/>
                <a:lstStyle/>
                <a:p>
                  <a:pPr>
                    <a:defRPr lang="zh-CN" sz="800" b="0" i="0" u="none" strike="noStrike" kern="1200" baseline="0">
                      <a:solidFill>
                        <a:schemeClr val="tx1">
                          <a:lumMod val="50000"/>
                        </a:schemeClr>
                      </a:solidFill>
                      <a:latin typeface="+mn-lt"/>
                      <a:ea typeface="+mn-ea"/>
                      <a:cs typeface="+mn-cs"/>
                    </a:defRPr>
                  </a:pPr>
                  <a:endParaRPr lang="zh-CN"/>
                </a:p>
              </c:txPr>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9C28-4506-A161-C5705F49B706}"/>
                </c:ext>
              </c:extLst>
            </c:dLbl>
            <c:spPr>
              <a:noFill/>
              <a:ln>
                <a:noFill/>
              </a:ln>
              <a:effectLst/>
            </c:spPr>
            <c:txPr>
              <a:bodyPr rot="0" spcFirstLastPara="1" vertOverflow="ellipsis" vert="horz" wrap="square" anchor="ctr" anchorCtr="1"/>
              <a:lstStyle/>
              <a:p>
                <a:pPr>
                  <a:defRPr lang="zh-CN" sz="800" b="0" i="0" u="none" strike="noStrike" kern="1200" baseline="0">
                    <a:solidFill>
                      <a:schemeClr val="bg1"/>
                    </a:solidFill>
                    <a:latin typeface="+mn-lt"/>
                    <a:ea typeface="+mn-ea"/>
                    <a:cs typeface="+mn-cs"/>
                  </a:defRPr>
                </a:pPr>
                <a:endParaRPr lang="zh-CN"/>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16</c:v>
                </c:pt>
                <c:pt idx="1">
                  <c:v>18</c:v>
                </c:pt>
                <c:pt idx="2">
                  <c:v>52</c:v>
                </c:pt>
                <c:pt idx="3">
                  <c:v>58</c:v>
                </c:pt>
                <c:pt idx="4">
                  <c:v>其他</c:v>
                </c:pt>
              </c:strCache>
            </c:strRef>
          </c:cat>
          <c:val>
            <c:numRef>
              <c:f>Sheet1!$B$2:$B$6</c:f>
              <c:numCache>
                <c:formatCode>0.00%</c:formatCode>
                <c:ptCount val="5"/>
                <c:pt idx="0">
                  <c:v>0.59499999999999997</c:v>
                </c:pt>
                <c:pt idx="1">
                  <c:v>9.6000000000000002E-2</c:v>
                </c:pt>
                <c:pt idx="2">
                  <c:v>6.5000000000000002E-2</c:v>
                </c:pt>
                <c:pt idx="3">
                  <c:v>8.2000000000000003E-2</c:v>
                </c:pt>
                <c:pt idx="4">
                  <c:v>0.16200000000000001</c:v>
                </c:pt>
              </c:numCache>
            </c:numRef>
          </c:val>
          <c:extLst>
            <c:ext xmlns:c16="http://schemas.microsoft.com/office/drawing/2014/chart" uri="{C3380CC4-5D6E-409C-BE32-E72D297353CC}">
              <c16:uniqueId val="{0000000A-9C28-4506-A161-C5705F49B706}"/>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24002413140526882"/>
          <c:y val="0.87706800932697015"/>
          <c:w val="0.55602942141542577"/>
          <c:h val="0.11000596618096348"/>
        </c:manualLayout>
      </c:layout>
      <c:overlay val="0"/>
      <c:spPr>
        <a:noFill/>
        <a:ln>
          <a:noFill/>
        </a:ln>
        <a:effectLst/>
      </c:spPr>
      <c:txPr>
        <a:bodyPr rot="0" spcFirstLastPara="1" vertOverflow="ellipsis" vert="horz" wrap="square" anchor="ctr" anchorCtr="1"/>
        <a:lstStyle/>
        <a:p>
          <a:pPr>
            <a:defRPr lang="zh-CN" sz="8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sz="800"/>
      </a:pPr>
      <a:endParaRPr lang="zh-CN"/>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销售额</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A02-46B5-9C74-2AA0F712C45E}"/>
              </c:ext>
            </c:extLst>
          </c:dPt>
          <c:dPt>
            <c:idx val="1"/>
            <c:bubble3D val="0"/>
            <c:spPr>
              <a:solidFill>
                <a:schemeClr val="tx1">
                  <a:lumMod val="50000"/>
                  <a:lumOff val="50000"/>
                </a:schemeClr>
              </a:solidFill>
              <a:ln w="19050">
                <a:solidFill>
                  <a:schemeClr val="lt1"/>
                </a:solidFill>
              </a:ln>
              <a:effectLst/>
            </c:spPr>
            <c:extLst>
              <c:ext xmlns:c16="http://schemas.microsoft.com/office/drawing/2014/chart" uri="{C3380CC4-5D6E-409C-BE32-E72D297353CC}">
                <c16:uniqueId val="{00000003-9A02-46B5-9C74-2AA0F712C45E}"/>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layout>
                    <c:manualLayout>
                      <c:w val="0.51181254782820018"/>
                      <c:h val="0.19730007566627789"/>
                    </c:manualLayout>
                  </c15:layout>
                </c:ext>
                <c:ext xmlns:c16="http://schemas.microsoft.com/office/drawing/2014/chart" uri="{C3380CC4-5D6E-409C-BE32-E72D297353CC}">
                  <c16:uniqueId val="{00000001-9A02-46B5-9C74-2AA0F712C45E}"/>
                </c:ext>
              </c:extLst>
            </c:dLbl>
            <c:dLbl>
              <c:idx val="1"/>
              <c:layout>
                <c:manualLayout>
                  <c:x val="0.17924406113805169"/>
                  <c:y val="0.1820878679467979"/>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zh-CN"/>
                </a:p>
              </c:txPr>
              <c:dLblPos val="bestFit"/>
              <c:showLegendKey val="0"/>
              <c:showVal val="1"/>
              <c:showCatName val="0"/>
              <c:showSerName val="0"/>
              <c:showPercent val="0"/>
              <c:showBubbleSize val="0"/>
              <c:extLst>
                <c:ext xmlns:c15="http://schemas.microsoft.com/office/drawing/2012/chart" uri="{CE6537A1-D6FC-4f65-9D91-7224C49458BB}">
                  <c15:layout>
                    <c:manualLayout>
                      <c:w val="0.2338327911116567"/>
                      <c:h val="0.17738389906906488"/>
                    </c:manualLayout>
                  </c15:layout>
                </c:ext>
                <c:ext xmlns:c16="http://schemas.microsoft.com/office/drawing/2014/chart" uri="{C3380CC4-5D6E-409C-BE32-E72D297353CC}">
                  <c16:uniqueId val="{00000003-9A02-46B5-9C74-2AA0F712C45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zh-CN"/>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HPV 16+18型</c:v>
                </c:pt>
                <c:pt idx="1">
                  <c:v>其他型别</c:v>
                </c:pt>
              </c:strCache>
            </c:strRef>
          </c:cat>
          <c:val>
            <c:numRef>
              <c:f>Sheet1!$B$2:$B$3</c:f>
              <c:numCache>
                <c:formatCode>0.0%</c:formatCode>
                <c:ptCount val="2"/>
                <c:pt idx="0">
                  <c:v>0.84499999999999997</c:v>
                </c:pt>
                <c:pt idx="1">
                  <c:v>0.155</c:v>
                </c:pt>
              </c:numCache>
            </c:numRef>
          </c:val>
          <c:extLst>
            <c:ext xmlns:c16="http://schemas.microsoft.com/office/drawing/2014/chart" uri="{C3380CC4-5D6E-409C-BE32-E72D297353CC}">
              <c16:uniqueId val="{00000004-9A02-46B5-9C74-2AA0F712C45E}"/>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7.3387146277085522E-2"/>
          <c:y val="0.82388350061306026"/>
          <c:w val="0.9"/>
          <c:h val="0.1110988832215278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pPr>
      <a:endParaRPr lang="zh-CN"/>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销售额</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61A-4AB2-B30F-48CD8A188F44}"/>
              </c:ext>
            </c:extLst>
          </c:dPt>
          <c:dPt>
            <c:idx val="1"/>
            <c:bubble3D val="0"/>
            <c:spPr>
              <a:solidFill>
                <a:schemeClr val="tx1">
                  <a:lumMod val="50000"/>
                  <a:lumOff val="50000"/>
                </a:schemeClr>
              </a:solidFill>
              <a:ln w="19050">
                <a:solidFill>
                  <a:schemeClr val="lt1"/>
                </a:solidFill>
              </a:ln>
              <a:effectLst/>
            </c:spPr>
            <c:extLst>
              <c:ext xmlns:c16="http://schemas.microsoft.com/office/drawing/2014/chart" uri="{C3380CC4-5D6E-409C-BE32-E72D297353CC}">
                <c16:uniqueId val="{00000003-361A-4AB2-B30F-48CD8A188F44}"/>
              </c:ext>
            </c:extLst>
          </c:dPt>
          <c:dLbls>
            <c:dLbl>
              <c:idx val="0"/>
              <c:layout>
                <c:manualLayout>
                  <c:x val="-0.18357948210162464"/>
                  <c:y val="-0.1324661222966308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zh-CN"/>
                </a:p>
              </c:txPr>
              <c:dLblPos val="bestFit"/>
              <c:showLegendKey val="0"/>
              <c:showVal val="1"/>
              <c:showCatName val="0"/>
              <c:showSerName val="0"/>
              <c:showPercent val="0"/>
              <c:showBubbleSize val="0"/>
              <c:extLst>
                <c:ext xmlns:c15="http://schemas.microsoft.com/office/drawing/2012/chart" uri="{CE6537A1-D6FC-4f65-9D91-7224C49458BB}">
                  <c15:layout>
                    <c:manualLayout>
                      <c:w val="0.42756858164398148"/>
                      <c:h val="0.19730044814790579"/>
                    </c:manualLayout>
                  </c15:layout>
                </c:ext>
                <c:ext xmlns:c16="http://schemas.microsoft.com/office/drawing/2014/chart" uri="{C3380CC4-5D6E-409C-BE32-E72D297353CC}">
                  <c16:uniqueId val="{00000001-361A-4AB2-B30F-48CD8A188F44}"/>
                </c:ext>
              </c:extLst>
            </c:dLbl>
            <c:dLbl>
              <c:idx val="1"/>
              <c:layout>
                <c:manualLayout>
                  <c:x val="0.17924406113805169"/>
                  <c:y val="0.1820878679467979"/>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zh-CN"/>
                </a:p>
              </c:txPr>
              <c:dLblPos val="bestFit"/>
              <c:showLegendKey val="0"/>
              <c:showVal val="1"/>
              <c:showCatName val="0"/>
              <c:showSerName val="0"/>
              <c:showPercent val="0"/>
              <c:showBubbleSize val="0"/>
              <c:extLst>
                <c:ext xmlns:c15="http://schemas.microsoft.com/office/drawing/2012/chart" uri="{CE6537A1-D6FC-4f65-9D91-7224C49458BB}">
                  <c15:layout>
                    <c:manualLayout>
                      <c:w val="0.2338327911116567"/>
                      <c:h val="0.17738389906906488"/>
                    </c:manualLayout>
                  </c15:layout>
                </c:ext>
                <c:ext xmlns:c16="http://schemas.microsoft.com/office/drawing/2014/chart" uri="{C3380CC4-5D6E-409C-BE32-E72D297353CC}">
                  <c16:uniqueId val="{00000003-361A-4AB2-B30F-48CD8A188F4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zh-CN"/>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HPV 16+18型</c:v>
                </c:pt>
                <c:pt idx="1">
                  <c:v>其他型别</c:v>
                </c:pt>
              </c:strCache>
            </c:strRef>
          </c:cat>
          <c:val>
            <c:numRef>
              <c:f>Sheet1!$B$2:$B$3</c:f>
              <c:numCache>
                <c:formatCode>0.0%</c:formatCode>
                <c:ptCount val="2"/>
                <c:pt idx="0">
                  <c:v>0.69099999999999995</c:v>
                </c:pt>
                <c:pt idx="1">
                  <c:v>0.309</c:v>
                </c:pt>
              </c:numCache>
            </c:numRef>
          </c:val>
          <c:extLst>
            <c:ext xmlns:c16="http://schemas.microsoft.com/office/drawing/2014/chart" uri="{C3380CC4-5D6E-409C-BE32-E72D297353CC}">
              <c16:uniqueId val="{00000004-361A-4AB2-B30F-48CD8A188F44}"/>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05"/>
          <c:y val="0.82231577824798163"/>
          <c:w val="0.9"/>
          <c:h val="9.582230154006432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pPr>
      <a:endParaRPr lang="zh-CN"/>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销售额</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C541-468B-837F-254BAB3184DD}"/>
              </c:ext>
            </c:extLst>
          </c:dPt>
          <c:dPt>
            <c:idx val="1"/>
            <c:bubble3D val="0"/>
            <c:spPr>
              <a:solidFill>
                <a:schemeClr val="tx1">
                  <a:lumMod val="50000"/>
                  <a:lumOff val="50000"/>
                </a:schemeClr>
              </a:solidFill>
              <a:ln w="19050">
                <a:solidFill>
                  <a:schemeClr val="lt1"/>
                </a:solidFill>
              </a:ln>
              <a:effectLst/>
            </c:spPr>
            <c:extLst>
              <c:ext xmlns:c16="http://schemas.microsoft.com/office/drawing/2014/chart" uri="{C3380CC4-5D6E-409C-BE32-E72D297353CC}">
                <c16:uniqueId val="{00000003-C541-468B-837F-254BAB3184DD}"/>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layout>
                    <c:manualLayout>
                      <c:w val="0.41118415608916536"/>
                      <c:h val="0.19730037524227287"/>
                    </c:manualLayout>
                  </c15:layout>
                </c:ext>
                <c:ext xmlns:c16="http://schemas.microsoft.com/office/drawing/2014/chart" uri="{C3380CC4-5D6E-409C-BE32-E72D297353CC}">
                  <c16:uniqueId val="{00000001-C541-468B-837F-254BAB3184DD}"/>
                </c:ext>
              </c:extLst>
            </c:dLbl>
            <c:dLbl>
              <c:idx val="1"/>
              <c:layout>
                <c:manualLayout>
                  <c:x val="0.13329301040415997"/>
                  <c:y val="7.1557875487504821E-2"/>
                </c:manualLayout>
              </c:layout>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mn-lt"/>
                      <a:ea typeface="+mn-ea"/>
                      <a:cs typeface="+mn-cs"/>
                    </a:defRPr>
                  </a:pPr>
                  <a:endParaRPr lang="zh-CN"/>
                </a:p>
              </c:txPr>
              <c:dLblPos val="bestFit"/>
              <c:showLegendKey val="0"/>
              <c:showVal val="1"/>
              <c:showCatName val="0"/>
              <c:showSerName val="0"/>
              <c:showPercent val="0"/>
              <c:showBubbleSize val="0"/>
              <c:extLst>
                <c:ext xmlns:c15="http://schemas.microsoft.com/office/drawing/2012/chart" uri="{CE6537A1-D6FC-4f65-9D91-7224C49458BB}">
                  <c15:layout>
                    <c:manualLayout>
                      <c:w val="0.2338327911116567"/>
                      <c:h val="0.17738389906906488"/>
                    </c:manualLayout>
                  </c15:layout>
                </c:ext>
                <c:ext xmlns:c16="http://schemas.microsoft.com/office/drawing/2014/chart" uri="{C3380CC4-5D6E-409C-BE32-E72D297353CC}">
                  <c16:uniqueId val="{00000003-C541-468B-837F-254BAB3184D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zh-CN"/>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九价HPV疫苗覆盖型别
(HPV16/18/31/33/45/52/58)</c:v>
                </c:pt>
                <c:pt idx="1">
                  <c:v>其他型别</c:v>
                </c:pt>
              </c:strCache>
            </c:strRef>
          </c:cat>
          <c:val>
            <c:numRef>
              <c:f>Sheet1!$B$2:$B$3</c:f>
              <c:numCache>
                <c:formatCode>0.0%</c:formatCode>
                <c:ptCount val="2"/>
                <c:pt idx="0">
                  <c:v>0.92</c:v>
                </c:pt>
                <c:pt idx="1">
                  <c:v>0.08</c:v>
                </c:pt>
              </c:numCache>
            </c:numRef>
          </c:val>
          <c:extLst>
            <c:ext xmlns:c16="http://schemas.microsoft.com/office/drawing/2014/chart" uri="{C3380CC4-5D6E-409C-BE32-E72D297353CC}">
              <c16:uniqueId val="{00000004-C541-468B-837F-254BAB3184DD}"/>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5.3683576877885712E-2"/>
          <c:y val="0.66647715943934605"/>
          <c:w val="0.9"/>
          <c:h val="0.33352284056065401"/>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pPr>
      <a:endParaRPr lang="zh-CN"/>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988DE9-6111-4158-AA6D-5D501B0B154D}" type="datetimeFigureOut">
              <a:rPr lang="zh-CN" altLang="en-US" smtClean="0"/>
              <a:t>2023/11/29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316647-D986-4A69-BC3D-B17A06E57C6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p:nvPr>
        </p:nvSpPr>
        <p:spPr/>
        <p:txBody>
          <a:bodyPr/>
          <a:lstStyle/>
          <a:p>
            <a:endParaRPr lang="zh-CN" altLang="en-US"/>
          </a:p>
        </p:txBody>
      </p:sp>
      <p:sp>
        <p:nvSpPr>
          <p:cNvPr id="5" name="页脚占位符 4"/>
          <p:cNvSpPr>
            <a:spLocks noGrp="1"/>
          </p:cNvSpPr>
          <p:nvPr>
            <p:ph type="ftr" sz="quarter" idx="4"/>
          </p:nvPr>
        </p:nvSpPr>
        <p:spPr/>
        <p:txBody>
          <a:bodyPr/>
          <a:lstStyle/>
          <a:p>
            <a:endParaRPr lang="zh-CN" altLang="en-US"/>
          </a:p>
        </p:txBody>
      </p:sp>
      <p:sp>
        <p:nvSpPr>
          <p:cNvPr id="6" name="灯片编号占位符 5"/>
          <p:cNvSpPr>
            <a:spLocks noGrp="1"/>
          </p:cNvSpPr>
          <p:nvPr>
            <p:ph type="sldNum" sz="quarter" idx="5"/>
          </p:nvPr>
        </p:nvSpPr>
        <p:spPr/>
        <p:txBody>
          <a:bodyPr/>
          <a:lstStyle/>
          <a:p>
            <a:fld id="{FAA6C70D-7C94-4F87-A6FF-EA53025C1DB0}"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p:nvPr>
        </p:nvSpPr>
        <p:spPr/>
        <p:txBody>
          <a:bodyPr/>
          <a:lstStyle/>
          <a:p>
            <a:endParaRPr lang="zh-CN" altLang="en-US"/>
          </a:p>
        </p:txBody>
      </p:sp>
      <p:sp>
        <p:nvSpPr>
          <p:cNvPr id="5" name="页脚占位符 4"/>
          <p:cNvSpPr>
            <a:spLocks noGrp="1"/>
          </p:cNvSpPr>
          <p:nvPr>
            <p:ph type="ftr" sz="quarter" idx="4"/>
          </p:nvPr>
        </p:nvSpPr>
        <p:spPr/>
        <p:txBody>
          <a:bodyPr/>
          <a:lstStyle/>
          <a:p>
            <a:endParaRPr lang="zh-CN" altLang="en-US"/>
          </a:p>
        </p:txBody>
      </p:sp>
      <p:sp>
        <p:nvSpPr>
          <p:cNvPr id="6" name="灯片编号占位符 5"/>
          <p:cNvSpPr>
            <a:spLocks noGrp="1"/>
          </p:cNvSpPr>
          <p:nvPr>
            <p:ph type="sldNum" sz="quarter" idx="5"/>
          </p:nvPr>
        </p:nvSpPr>
        <p:spPr/>
        <p:txBody>
          <a:bodyPr/>
          <a:lstStyle/>
          <a:p>
            <a:fld id="{FAA6C70D-7C94-4F87-A6FF-EA53025C1DB0}" type="slidenum">
              <a:rPr lang="zh-CN" altLang="en-US" smtClean="0"/>
              <a:t>10</a:t>
            </a:fld>
            <a:endParaRPr lang="zh-CN" altLang="en-US"/>
          </a:p>
        </p:txBody>
      </p:sp>
    </p:spTree>
    <p:extLst>
      <p:ext uri="{BB962C8B-B14F-4D97-AF65-F5344CB8AC3E}">
        <p14:creationId xmlns:p14="http://schemas.microsoft.com/office/powerpoint/2010/main" val="2348903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p:nvPr>
        </p:nvSpPr>
        <p:spPr/>
        <p:txBody>
          <a:bodyPr/>
          <a:lstStyle/>
          <a:p>
            <a:endParaRPr lang="zh-CN" altLang="en-US"/>
          </a:p>
        </p:txBody>
      </p:sp>
      <p:sp>
        <p:nvSpPr>
          <p:cNvPr id="5" name="页脚占位符 4"/>
          <p:cNvSpPr>
            <a:spLocks noGrp="1"/>
          </p:cNvSpPr>
          <p:nvPr>
            <p:ph type="ftr" sz="quarter" idx="4"/>
          </p:nvPr>
        </p:nvSpPr>
        <p:spPr/>
        <p:txBody>
          <a:bodyPr/>
          <a:lstStyle/>
          <a:p>
            <a:endParaRPr lang="zh-CN" altLang="en-US"/>
          </a:p>
        </p:txBody>
      </p:sp>
      <p:sp>
        <p:nvSpPr>
          <p:cNvPr id="6" name="灯片编号占位符 5"/>
          <p:cNvSpPr>
            <a:spLocks noGrp="1"/>
          </p:cNvSpPr>
          <p:nvPr>
            <p:ph type="sldNum" sz="quarter" idx="5"/>
          </p:nvPr>
        </p:nvSpPr>
        <p:spPr/>
        <p:txBody>
          <a:bodyPr/>
          <a:lstStyle/>
          <a:p>
            <a:fld id="{FAA6C70D-7C94-4F87-A6FF-EA53025C1DB0}" type="slidenum">
              <a:rPr lang="zh-CN" altLang="en-US" smtClean="0"/>
              <a:t>11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p:nvPr>
        </p:nvSpPr>
        <p:spPr/>
        <p:txBody>
          <a:bodyPr/>
          <a:lstStyle/>
          <a:p>
            <a:endParaRPr lang="zh-CN" altLang="en-US"/>
          </a:p>
        </p:txBody>
      </p:sp>
      <p:sp>
        <p:nvSpPr>
          <p:cNvPr id="5" name="页脚占位符 4"/>
          <p:cNvSpPr>
            <a:spLocks noGrp="1"/>
          </p:cNvSpPr>
          <p:nvPr>
            <p:ph type="ftr" sz="quarter" idx="4"/>
          </p:nvPr>
        </p:nvSpPr>
        <p:spPr/>
        <p:txBody>
          <a:bodyPr/>
          <a:lstStyle/>
          <a:p>
            <a:endParaRPr lang="zh-CN" altLang="en-US"/>
          </a:p>
        </p:txBody>
      </p:sp>
      <p:sp>
        <p:nvSpPr>
          <p:cNvPr id="6" name="灯片编号占位符 5"/>
          <p:cNvSpPr>
            <a:spLocks noGrp="1"/>
          </p:cNvSpPr>
          <p:nvPr>
            <p:ph type="sldNum" sz="quarter" idx="5"/>
          </p:nvPr>
        </p:nvSpPr>
        <p:spPr/>
        <p:txBody>
          <a:bodyPr/>
          <a:lstStyle/>
          <a:p>
            <a:fld id="{FAA6C70D-7C94-4F87-A6FF-EA53025C1DB0}" type="slidenum">
              <a:rPr lang="zh-CN" altLang="en-US" smtClean="0"/>
              <a:t>2</a:t>
            </a:fld>
            <a:endParaRPr lang="zh-CN" altLang="en-US"/>
          </a:p>
        </p:txBody>
      </p:sp>
    </p:spTree>
    <p:extLst>
      <p:ext uri="{BB962C8B-B14F-4D97-AF65-F5344CB8AC3E}">
        <p14:creationId xmlns:p14="http://schemas.microsoft.com/office/powerpoint/2010/main" val="1845810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p:nvPr>
        </p:nvSpPr>
        <p:spPr/>
        <p:txBody>
          <a:bodyPr/>
          <a:lstStyle/>
          <a:p>
            <a:endParaRPr lang="zh-CN" altLang="en-US"/>
          </a:p>
        </p:txBody>
      </p:sp>
      <p:sp>
        <p:nvSpPr>
          <p:cNvPr id="5" name="页脚占位符 4"/>
          <p:cNvSpPr>
            <a:spLocks noGrp="1"/>
          </p:cNvSpPr>
          <p:nvPr>
            <p:ph type="ftr" sz="quarter" idx="4"/>
          </p:nvPr>
        </p:nvSpPr>
        <p:spPr/>
        <p:txBody>
          <a:bodyPr/>
          <a:lstStyle/>
          <a:p>
            <a:endParaRPr lang="zh-CN" altLang="en-US"/>
          </a:p>
        </p:txBody>
      </p:sp>
      <p:sp>
        <p:nvSpPr>
          <p:cNvPr id="6" name="灯片编号占位符 5"/>
          <p:cNvSpPr>
            <a:spLocks noGrp="1"/>
          </p:cNvSpPr>
          <p:nvPr>
            <p:ph type="sldNum" sz="quarter" idx="5"/>
          </p:nvPr>
        </p:nvSpPr>
        <p:spPr/>
        <p:txBody>
          <a:bodyPr/>
          <a:lstStyle/>
          <a:p>
            <a:fld id="{FAA6C70D-7C94-4F87-A6FF-EA53025C1DB0}" type="slidenum">
              <a:rPr lang="zh-CN" altLang="en-US" smtClean="0"/>
              <a:t>3</a:t>
            </a:fld>
            <a:endParaRPr lang="zh-CN" altLang="en-US"/>
          </a:p>
        </p:txBody>
      </p:sp>
    </p:spTree>
    <p:extLst>
      <p:ext uri="{BB962C8B-B14F-4D97-AF65-F5344CB8AC3E}">
        <p14:creationId xmlns:p14="http://schemas.microsoft.com/office/powerpoint/2010/main" val="77032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p:nvPr>
        </p:nvSpPr>
        <p:spPr/>
        <p:txBody>
          <a:bodyPr/>
          <a:lstStyle/>
          <a:p>
            <a:endParaRPr lang="zh-CN" altLang="en-US"/>
          </a:p>
        </p:txBody>
      </p:sp>
      <p:sp>
        <p:nvSpPr>
          <p:cNvPr id="5" name="页脚占位符 4"/>
          <p:cNvSpPr>
            <a:spLocks noGrp="1"/>
          </p:cNvSpPr>
          <p:nvPr>
            <p:ph type="ftr" sz="quarter" idx="4"/>
          </p:nvPr>
        </p:nvSpPr>
        <p:spPr/>
        <p:txBody>
          <a:bodyPr/>
          <a:lstStyle/>
          <a:p>
            <a:endParaRPr lang="zh-CN" altLang="en-US"/>
          </a:p>
        </p:txBody>
      </p:sp>
      <p:sp>
        <p:nvSpPr>
          <p:cNvPr id="6" name="灯片编号占位符 5"/>
          <p:cNvSpPr>
            <a:spLocks noGrp="1"/>
          </p:cNvSpPr>
          <p:nvPr>
            <p:ph type="sldNum" sz="quarter" idx="5"/>
          </p:nvPr>
        </p:nvSpPr>
        <p:spPr/>
        <p:txBody>
          <a:bodyPr/>
          <a:lstStyle/>
          <a:p>
            <a:fld id="{FAA6C70D-7C94-4F87-A6FF-EA53025C1DB0}" type="slidenum">
              <a:rPr lang="zh-CN" altLang="en-US" smtClean="0"/>
              <a:t>4</a:t>
            </a:fld>
            <a:endParaRPr lang="zh-CN" altLang="en-US"/>
          </a:p>
        </p:txBody>
      </p:sp>
    </p:spTree>
    <p:extLst>
      <p:ext uri="{BB962C8B-B14F-4D97-AF65-F5344CB8AC3E}">
        <p14:creationId xmlns:p14="http://schemas.microsoft.com/office/powerpoint/2010/main" val="4281181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p:nvPr>
        </p:nvSpPr>
        <p:spPr/>
        <p:txBody>
          <a:bodyPr/>
          <a:lstStyle/>
          <a:p>
            <a:endParaRPr lang="zh-CN" altLang="en-US"/>
          </a:p>
        </p:txBody>
      </p:sp>
      <p:sp>
        <p:nvSpPr>
          <p:cNvPr id="5" name="页脚占位符 4"/>
          <p:cNvSpPr>
            <a:spLocks noGrp="1"/>
          </p:cNvSpPr>
          <p:nvPr>
            <p:ph type="ftr" sz="quarter" idx="4"/>
          </p:nvPr>
        </p:nvSpPr>
        <p:spPr/>
        <p:txBody>
          <a:bodyPr/>
          <a:lstStyle/>
          <a:p>
            <a:endParaRPr lang="zh-CN" altLang="en-US"/>
          </a:p>
        </p:txBody>
      </p:sp>
      <p:sp>
        <p:nvSpPr>
          <p:cNvPr id="6" name="灯片编号占位符 5"/>
          <p:cNvSpPr>
            <a:spLocks noGrp="1"/>
          </p:cNvSpPr>
          <p:nvPr>
            <p:ph type="sldNum" sz="quarter" idx="5"/>
          </p:nvPr>
        </p:nvSpPr>
        <p:spPr/>
        <p:txBody>
          <a:bodyPr/>
          <a:lstStyle/>
          <a:p>
            <a:fld id="{FAA6C70D-7C94-4F87-A6FF-EA53025C1DB0}" type="slidenum">
              <a:rPr lang="zh-CN" altLang="en-US" smtClean="0"/>
              <a:t>5</a:t>
            </a:fld>
            <a:endParaRPr lang="zh-CN" altLang="en-US"/>
          </a:p>
        </p:txBody>
      </p:sp>
    </p:spTree>
    <p:extLst>
      <p:ext uri="{BB962C8B-B14F-4D97-AF65-F5344CB8AC3E}">
        <p14:creationId xmlns:p14="http://schemas.microsoft.com/office/powerpoint/2010/main" val="648424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p:nvPr>
        </p:nvSpPr>
        <p:spPr/>
        <p:txBody>
          <a:bodyPr/>
          <a:lstStyle/>
          <a:p>
            <a:endParaRPr lang="zh-CN" altLang="en-US"/>
          </a:p>
        </p:txBody>
      </p:sp>
      <p:sp>
        <p:nvSpPr>
          <p:cNvPr id="5" name="页脚占位符 4"/>
          <p:cNvSpPr>
            <a:spLocks noGrp="1"/>
          </p:cNvSpPr>
          <p:nvPr>
            <p:ph type="ftr" sz="quarter" idx="4"/>
          </p:nvPr>
        </p:nvSpPr>
        <p:spPr/>
        <p:txBody>
          <a:bodyPr/>
          <a:lstStyle/>
          <a:p>
            <a:endParaRPr lang="zh-CN" altLang="en-US"/>
          </a:p>
        </p:txBody>
      </p:sp>
      <p:sp>
        <p:nvSpPr>
          <p:cNvPr id="6" name="灯片编号占位符 5"/>
          <p:cNvSpPr>
            <a:spLocks noGrp="1"/>
          </p:cNvSpPr>
          <p:nvPr>
            <p:ph type="sldNum" sz="quarter" idx="5"/>
          </p:nvPr>
        </p:nvSpPr>
        <p:spPr/>
        <p:txBody>
          <a:bodyPr/>
          <a:lstStyle/>
          <a:p>
            <a:fld id="{FAA6C70D-7C94-4F87-A6FF-EA53025C1DB0}" type="slidenum">
              <a:rPr lang="zh-CN" altLang="en-US" smtClean="0"/>
              <a:t>6</a:t>
            </a:fld>
            <a:endParaRPr lang="zh-CN" altLang="en-US"/>
          </a:p>
        </p:txBody>
      </p:sp>
    </p:spTree>
    <p:extLst>
      <p:ext uri="{BB962C8B-B14F-4D97-AF65-F5344CB8AC3E}">
        <p14:creationId xmlns:p14="http://schemas.microsoft.com/office/powerpoint/2010/main" val="4197575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p:nvPr>
        </p:nvSpPr>
        <p:spPr/>
        <p:txBody>
          <a:bodyPr/>
          <a:lstStyle/>
          <a:p>
            <a:endParaRPr lang="zh-CN" altLang="en-US"/>
          </a:p>
        </p:txBody>
      </p:sp>
      <p:sp>
        <p:nvSpPr>
          <p:cNvPr id="5" name="页脚占位符 4"/>
          <p:cNvSpPr>
            <a:spLocks noGrp="1"/>
          </p:cNvSpPr>
          <p:nvPr>
            <p:ph type="ftr" sz="quarter" idx="4"/>
          </p:nvPr>
        </p:nvSpPr>
        <p:spPr/>
        <p:txBody>
          <a:bodyPr/>
          <a:lstStyle/>
          <a:p>
            <a:endParaRPr lang="zh-CN" altLang="en-US"/>
          </a:p>
        </p:txBody>
      </p:sp>
      <p:sp>
        <p:nvSpPr>
          <p:cNvPr id="6" name="灯片编号占位符 5"/>
          <p:cNvSpPr>
            <a:spLocks noGrp="1"/>
          </p:cNvSpPr>
          <p:nvPr>
            <p:ph type="sldNum" sz="quarter" idx="5"/>
          </p:nvPr>
        </p:nvSpPr>
        <p:spPr/>
        <p:txBody>
          <a:bodyPr/>
          <a:lstStyle/>
          <a:p>
            <a:fld id="{FAA6C70D-7C94-4F87-A6FF-EA53025C1DB0}" type="slidenum">
              <a:rPr lang="zh-CN" altLang="en-US" smtClean="0"/>
              <a:t>7</a:t>
            </a:fld>
            <a:endParaRPr lang="zh-CN" altLang="en-US"/>
          </a:p>
        </p:txBody>
      </p:sp>
    </p:spTree>
    <p:extLst>
      <p:ext uri="{BB962C8B-B14F-4D97-AF65-F5344CB8AC3E}">
        <p14:creationId xmlns:p14="http://schemas.microsoft.com/office/powerpoint/2010/main" val="4219540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p:nvPr>
        </p:nvSpPr>
        <p:spPr/>
        <p:txBody>
          <a:bodyPr/>
          <a:lstStyle/>
          <a:p>
            <a:endParaRPr lang="zh-CN" altLang="en-US"/>
          </a:p>
        </p:txBody>
      </p:sp>
      <p:sp>
        <p:nvSpPr>
          <p:cNvPr id="5" name="页脚占位符 4"/>
          <p:cNvSpPr>
            <a:spLocks noGrp="1"/>
          </p:cNvSpPr>
          <p:nvPr>
            <p:ph type="ftr" sz="quarter" idx="4"/>
          </p:nvPr>
        </p:nvSpPr>
        <p:spPr/>
        <p:txBody>
          <a:bodyPr/>
          <a:lstStyle/>
          <a:p>
            <a:endParaRPr lang="zh-CN" altLang="en-US"/>
          </a:p>
        </p:txBody>
      </p:sp>
      <p:sp>
        <p:nvSpPr>
          <p:cNvPr id="6" name="灯片编号占位符 5"/>
          <p:cNvSpPr>
            <a:spLocks noGrp="1"/>
          </p:cNvSpPr>
          <p:nvPr>
            <p:ph type="sldNum" sz="quarter" idx="5"/>
          </p:nvPr>
        </p:nvSpPr>
        <p:spPr/>
        <p:txBody>
          <a:bodyPr/>
          <a:lstStyle/>
          <a:p>
            <a:fld id="{FAA6C70D-7C94-4F87-A6FF-EA53025C1DB0}" type="slidenum">
              <a:rPr lang="zh-CN" altLang="en-US" smtClean="0"/>
              <a:t>8</a:t>
            </a:fld>
            <a:endParaRPr lang="zh-CN" altLang="en-US"/>
          </a:p>
        </p:txBody>
      </p:sp>
    </p:spTree>
    <p:extLst>
      <p:ext uri="{BB962C8B-B14F-4D97-AF65-F5344CB8AC3E}">
        <p14:creationId xmlns:p14="http://schemas.microsoft.com/office/powerpoint/2010/main" val="112451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p:nvPr>
        </p:nvSpPr>
        <p:spPr/>
        <p:txBody>
          <a:bodyPr/>
          <a:lstStyle/>
          <a:p>
            <a:endParaRPr lang="zh-CN" altLang="en-US"/>
          </a:p>
        </p:txBody>
      </p:sp>
      <p:sp>
        <p:nvSpPr>
          <p:cNvPr id="5" name="页脚占位符 4"/>
          <p:cNvSpPr>
            <a:spLocks noGrp="1"/>
          </p:cNvSpPr>
          <p:nvPr>
            <p:ph type="ftr" sz="quarter" idx="4"/>
          </p:nvPr>
        </p:nvSpPr>
        <p:spPr/>
        <p:txBody>
          <a:bodyPr/>
          <a:lstStyle/>
          <a:p>
            <a:endParaRPr lang="zh-CN" altLang="en-US"/>
          </a:p>
        </p:txBody>
      </p:sp>
      <p:sp>
        <p:nvSpPr>
          <p:cNvPr id="6" name="灯片编号占位符 5"/>
          <p:cNvSpPr>
            <a:spLocks noGrp="1"/>
          </p:cNvSpPr>
          <p:nvPr>
            <p:ph type="sldNum" sz="quarter" idx="5"/>
          </p:nvPr>
        </p:nvSpPr>
        <p:spPr/>
        <p:txBody>
          <a:bodyPr/>
          <a:lstStyle/>
          <a:p>
            <a:fld id="{FAA6C70D-7C94-4F87-A6FF-EA53025C1DB0}" type="slidenum">
              <a:rPr lang="zh-CN" altLang="en-US" smtClean="0"/>
              <a:t>9</a:t>
            </a:fld>
            <a:endParaRPr lang="zh-CN" altLang="en-US"/>
          </a:p>
        </p:txBody>
      </p:sp>
    </p:spTree>
    <p:extLst>
      <p:ext uri="{BB962C8B-B14F-4D97-AF65-F5344CB8AC3E}">
        <p14:creationId xmlns:p14="http://schemas.microsoft.com/office/powerpoint/2010/main" val="986943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12" name="Title 1"/>
          <p:cNvSpPr>
            <a:spLocks noGrp="1"/>
          </p:cNvSpPr>
          <p:nvPr>
            <p:ph type="title"/>
          </p:nvPr>
        </p:nvSpPr>
        <p:spPr>
          <a:xfrm>
            <a:off x="621621" y="196336"/>
            <a:ext cx="11421292" cy="628262"/>
          </a:xfrm>
        </p:spPr>
        <p:txBody>
          <a:bodyPr>
            <a:normAutofit/>
          </a:bodyPr>
          <a:lstStyle>
            <a:lvl1pPr algn="l">
              <a:defRPr sz="2800" b="0" baseline="0">
                <a:solidFill>
                  <a:srgbClr val="00877B"/>
                </a:solidFill>
                <a:latin typeface="+mj-ea"/>
                <a:ea typeface="+mj-ea"/>
              </a:defRPr>
            </a:lvl1pPr>
          </a:lstStyle>
          <a:p>
            <a:r>
              <a:rPr lang="zh-CN" altLang="en-US" dirty="0"/>
              <a:t>单击此处编辑母版标题样式</a:t>
            </a:r>
            <a:endParaRPr lang="en-US" dirty="0"/>
          </a:p>
        </p:txBody>
      </p:sp>
      <p:cxnSp>
        <p:nvCxnSpPr>
          <p:cNvPr id="6" name="直接连接符 16"/>
          <p:cNvCxnSpPr>
            <a:cxnSpLocks/>
          </p:cNvCxnSpPr>
          <p:nvPr userDrawn="1"/>
        </p:nvCxnSpPr>
        <p:spPr>
          <a:xfrm>
            <a:off x="670719" y="812800"/>
            <a:ext cx="10850563"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userDrawn="1"/>
        </p:nvSpPr>
        <p:spPr>
          <a:xfrm>
            <a:off x="9284439" y="6581001"/>
            <a:ext cx="2954216" cy="276999"/>
          </a:xfrm>
          <a:prstGeom prst="rect">
            <a:avLst/>
          </a:prstGeom>
          <a:noFill/>
        </p:spPr>
        <p:txBody>
          <a:bodyPr wrap="square">
            <a:spAutoFit/>
          </a:bodyPr>
          <a:lstStyle/>
          <a:p>
            <a:pPr algn="r"/>
            <a:r>
              <a:rPr lang="en-US" altLang="zh-CN" sz="600" dirty="0">
                <a:latin typeface="微软雅黑" panose="020B0503020204020204" pitchFamily="34" charset="-122"/>
                <a:ea typeface="微软雅黑" panose="020B0503020204020204" pitchFamily="34" charset="-122"/>
              </a:rPr>
              <a:t>10-2024-CN-HPV-01303</a:t>
            </a:r>
          </a:p>
          <a:p>
            <a:pPr algn="r"/>
            <a:r>
              <a:rPr lang="zh-CN" altLang="en-US" sz="600" dirty="0">
                <a:latin typeface="微软雅黑" panose="020B0503020204020204" pitchFamily="34" charset="-122"/>
                <a:ea typeface="微软雅黑" panose="020B0503020204020204" pitchFamily="34" charset="-122"/>
              </a:rPr>
              <a:t>仅供医疗卫生专业人士作学术参考，请勿分发或转发</a:t>
            </a:r>
            <a:endParaRPr lang="en-US" altLang="zh-CN" sz="600" dirty="0">
              <a:latin typeface="微软雅黑" panose="020B0503020204020204" pitchFamily="34" charset="-122"/>
              <a:ea typeface="微软雅黑" panose="020B0503020204020204" pitchFamily="34" charset="-122"/>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对象 5" hidden="1"/>
          <p:cNvGraphicFramePr>
            <a:graphicFrameLocks noChangeAspect="1"/>
          </p:cNvGraphicFramePr>
          <p:nvPr userDrawn="1">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5080" imgH="5080" progId="TCLayout.ActiveDocument.1">
                  <p:embed/>
                </p:oleObj>
              </mc:Choice>
              <mc:Fallback>
                <p:oleObj name="think-cell 幻灯片" r:id="rId4" imgW="5080" imgH="5080" progId="TCLayout.ActiveDocument.1">
                  <p:embed/>
                  <p:pic>
                    <p:nvPicPr>
                      <p:cNvPr id="6" name="对象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515938" y="365126"/>
            <a:ext cx="11160124" cy="1057274"/>
          </a:xfrm>
          <a:prstGeom prst="rect">
            <a:avLst/>
          </a:prstGeom>
        </p:spPr>
        <p:txBody>
          <a:bodyPr vert="horz" lIns="91440" tIns="45720" rIns="91440" bIns="45720" rtlCol="0" anchor="ctr">
            <a:normAutofit/>
          </a:bodyPr>
          <a:lstStyle/>
          <a:p>
            <a:r>
              <a:rPr lang="en-US" altLang="zh-CN" dirty="0"/>
              <a:t>Click to edit Master title style</a:t>
            </a:r>
            <a:endParaRPr lang="zh-CN" altLang="en-US" dirty="0"/>
          </a:p>
        </p:txBody>
      </p:sp>
      <p:sp>
        <p:nvSpPr>
          <p:cNvPr id="3" name="Text Placeholder 2"/>
          <p:cNvSpPr>
            <a:spLocks noGrp="1"/>
          </p:cNvSpPr>
          <p:nvPr>
            <p:ph type="body" idx="1"/>
          </p:nvPr>
        </p:nvSpPr>
        <p:spPr>
          <a:xfrm>
            <a:off x="515938" y="1625600"/>
            <a:ext cx="11160123" cy="4551363"/>
          </a:xfrm>
          <a:prstGeom prst="rect">
            <a:avLst/>
          </a:prstGeom>
        </p:spPr>
        <p:txBody>
          <a:bodyPr vert="horz" lIns="91440" tIns="45720" rIns="91440" bIns="45720" rtlCol="0">
            <a:normAutofit/>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5" name="Footer Placeholder 4"/>
          <p:cNvSpPr>
            <a:spLocks noGrp="1"/>
          </p:cNvSpPr>
          <p:nvPr>
            <p:ph type="ftr" sz="quarter" idx="3"/>
          </p:nvPr>
        </p:nvSpPr>
        <p:spPr>
          <a:xfrm>
            <a:off x="515938" y="6356350"/>
            <a:ext cx="7834960" cy="365125"/>
          </a:xfrm>
          <a:prstGeom prst="rect">
            <a:avLst/>
          </a:prstGeom>
        </p:spPr>
        <p:txBody>
          <a:bodyPr vert="horz" lIns="91440" tIns="45720" rIns="91440" bIns="45720" rtlCol="0" anchor="b"/>
          <a:lstStyle>
            <a:lvl1pPr algn="l">
              <a:defRPr sz="800">
                <a:solidFill>
                  <a:schemeClr val="tx1">
                    <a:tint val="75000"/>
                  </a:schemeClr>
                </a:solidFill>
              </a:defRPr>
            </a:lvl1pPr>
          </a:lstStyle>
          <a:p>
            <a:endParaRPr lang="zh-CN" altLang="en-US" dirty="0"/>
          </a:p>
        </p:txBody>
      </p:sp>
    </p:spTree>
  </p:cSld>
  <p:clrMap bg1="lt1" tx1="dk1" bg2="lt2" tx2="dk2" accent1="accent1" accent2="accent2" accent3="accent3" accent4="accent4" accent5="accent5" accent6="accent6" hlink="hlink" folHlink="folHlink"/>
  <p:sldLayoutIdLst>
    <p:sldLayoutId id="2147483654" r:id="rId1"/>
  </p:sldLayoutIdLst>
  <p:hf hdr="0" dt="0"/>
  <p:txStyles>
    <p:titleStyle>
      <a:lvl1pPr algn="l" defTabSz="914400" rtl="0" eaLnBrk="1" latinLnBrk="0" hangingPunct="1">
        <a:lnSpc>
          <a:spcPct val="90000"/>
        </a:lnSpc>
        <a:spcBef>
          <a:spcPct val="0"/>
        </a:spcBef>
        <a:buNone/>
        <a:defRPr sz="3600" b="0" kern="1200">
          <a:solidFill>
            <a:srgbClr val="33333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chart" Target="../charts/chart6.xml"/><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chart" Target="../charts/chart8.xml"/><Relationship Id="rId10" Type="http://schemas.openxmlformats.org/officeDocument/2006/relationships/image" Target="../media/image12.png"/><Relationship Id="rId4" Type="http://schemas.openxmlformats.org/officeDocument/2006/relationships/chart" Target="../charts/chart7.xml"/><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chart" Target="../charts/chart5.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181946"/>
            <a:ext cx="11582400" cy="634082"/>
          </a:xfrm>
        </p:spPr>
        <p:txBody>
          <a:bodyPr/>
          <a:lstStyle/>
          <a:p>
            <a:r>
              <a:rPr lang="en-US" altLang="zh-CN" b="1" dirty="0">
                <a:latin typeface="+mj-lt"/>
              </a:rPr>
              <a:t>HPV</a:t>
            </a:r>
            <a:r>
              <a:rPr lang="zh-CN" altLang="en-US" b="1" dirty="0">
                <a:latin typeface="+mj-lt"/>
              </a:rPr>
              <a:t>疫苗能保护多久</a:t>
            </a:r>
            <a:r>
              <a:rPr lang="en-US" altLang="zh-CN" b="1" dirty="0">
                <a:latin typeface="+mj-lt"/>
              </a:rPr>
              <a:t>?</a:t>
            </a:r>
          </a:p>
        </p:txBody>
      </p:sp>
      <p:sp>
        <p:nvSpPr>
          <p:cNvPr id="6" name="文本框 5"/>
          <p:cNvSpPr txBox="1"/>
          <p:nvPr/>
        </p:nvSpPr>
        <p:spPr>
          <a:xfrm>
            <a:off x="-1" y="6488668"/>
            <a:ext cx="8093414" cy="369332"/>
          </a:xfrm>
          <a:prstGeom prst="rect">
            <a:avLst/>
          </a:prstGeom>
          <a:noFill/>
          <a:effectLst/>
        </p:spPr>
        <p:txBody>
          <a:bodyPr wrap="square" anchor="b">
            <a:spAutoFit/>
          </a:bodyPr>
          <a:lstStyle/>
          <a:p>
            <a:pPr marL="0" indent="0">
              <a:lnSpc>
                <a:spcPct val="100000"/>
              </a:lnSpc>
              <a:spcBef>
                <a:spcPts val="0"/>
              </a:spcBef>
              <a:buNone/>
            </a:pPr>
            <a:r>
              <a:rPr lang="en-US" altLang="zh-CN" sz="600" dirty="0">
                <a:solidFill>
                  <a:schemeClr val="bg1">
                    <a:lumMod val="50000"/>
                  </a:schemeClr>
                </a:solidFill>
                <a:latin typeface="+mn-ea"/>
                <a:cs typeface="微软雅黑" panose="020B0503020204020204" pitchFamily="34" charset="-122"/>
              </a:rPr>
              <a:t>[1] </a:t>
            </a:r>
            <a:r>
              <a:rPr lang="en-US" altLang="zh-CN" sz="600" dirty="0" err="1">
                <a:solidFill>
                  <a:schemeClr val="bg1">
                    <a:lumMod val="50000"/>
                  </a:schemeClr>
                </a:solidFill>
                <a:latin typeface="+mn-ea"/>
                <a:cs typeface="微软雅黑" panose="020B0503020204020204" pitchFamily="34" charset="-122"/>
              </a:rPr>
              <a:t>Kjaer</a:t>
            </a:r>
            <a:r>
              <a:rPr lang="en-US" altLang="zh-CN" sz="600" dirty="0">
                <a:solidFill>
                  <a:schemeClr val="bg1">
                    <a:lumMod val="50000"/>
                  </a:schemeClr>
                </a:solidFill>
                <a:latin typeface="+mn-ea"/>
                <a:cs typeface="微软雅黑" panose="020B0503020204020204" pitchFamily="34" charset="-122"/>
              </a:rPr>
              <a:t> SK, et al. </a:t>
            </a:r>
            <a:r>
              <a:rPr lang="en-US" altLang="zh-CN" sz="600" dirty="0" err="1">
                <a:solidFill>
                  <a:schemeClr val="bg1">
                    <a:lumMod val="50000"/>
                  </a:schemeClr>
                </a:solidFill>
                <a:latin typeface="+mn-ea"/>
                <a:cs typeface="微软雅黑" panose="020B0503020204020204" pitchFamily="34" charset="-122"/>
              </a:rPr>
              <a:t>EClinicalMedicine</a:t>
            </a:r>
            <a:r>
              <a:rPr lang="en-US" altLang="zh-CN" sz="600" dirty="0">
                <a:solidFill>
                  <a:schemeClr val="bg1">
                    <a:lumMod val="50000"/>
                  </a:schemeClr>
                </a:solidFill>
                <a:latin typeface="+mn-ea"/>
                <a:cs typeface="微软雅黑" panose="020B0503020204020204" pitchFamily="34" charset="-122"/>
              </a:rPr>
              <a:t>. 2020 Jun 20;23:100401; [2] Zhao C, et al. Hum </a:t>
            </a:r>
            <a:r>
              <a:rPr lang="en-US" altLang="zh-CN" sz="600" dirty="0" err="1">
                <a:solidFill>
                  <a:schemeClr val="bg1">
                    <a:lumMod val="50000"/>
                  </a:schemeClr>
                </a:solidFill>
                <a:latin typeface="+mn-ea"/>
                <a:cs typeface="微软雅黑" panose="020B0503020204020204" pitchFamily="34" charset="-122"/>
              </a:rPr>
              <a:t>Vaccin</a:t>
            </a:r>
            <a:r>
              <a:rPr lang="en-US" altLang="zh-CN" sz="600" dirty="0">
                <a:solidFill>
                  <a:schemeClr val="bg1">
                    <a:lumMod val="50000"/>
                  </a:schemeClr>
                </a:solidFill>
                <a:latin typeface="+mn-ea"/>
                <a:cs typeface="微软雅黑" panose="020B0503020204020204" pitchFamily="34" charset="-122"/>
              </a:rPr>
              <a:t> </a:t>
            </a:r>
            <a:r>
              <a:rPr lang="en-US" altLang="zh-CN" sz="600" dirty="0" err="1">
                <a:solidFill>
                  <a:schemeClr val="bg1">
                    <a:lumMod val="50000"/>
                  </a:schemeClr>
                </a:solidFill>
                <a:latin typeface="+mn-ea"/>
                <a:cs typeface="微软雅黑" panose="020B0503020204020204" pitchFamily="34" charset="-122"/>
              </a:rPr>
              <a:t>Immunother</a:t>
            </a:r>
            <a:r>
              <a:rPr lang="en-US" altLang="zh-CN" sz="600" dirty="0">
                <a:solidFill>
                  <a:schemeClr val="bg1">
                    <a:lumMod val="50000"/>
                  </a:schemeClr>
                </a:solidFill>
                <a:latin typeface="+mn-ea"/>
                <a:cs typeface="微软雅黑" panose="020B0503020204020204" pitchFamily="34" charset="-122"/>
              </a:rPr>
              <a:t>. 2022 Mar 31:1-6; [3] </a:t>
            </a:r>
            <a:r>
              <a:rPr lang="zh-CN" altLang="en-US" sz="600" dirty="0">
                <a:solidFill>
                  <a:schemeClr val="bg1">
                    <a:lumMod val="50000"/>
                  </a:schemeClr>
                </a:solidFill>
                <a:latin typeface="+mn-ea"/>
                <a:cs typeface="微软雅黑" panose="020B0503020204020204" pitchFamily="34" charset="-122"/>
              </a:rPr>
              <a:t>九价人乳头瘤病毒疫苗说明书</a:t>
            </a:r>
            <a:r>
              <a:rPr lang="en-US" altLang="zh-CN" sz="600" dirty="0">
                <a:solidFill>
                  <a:schemeClr val="bg1">
                    <a:lumMod val="50000"/>
                  </a:schemeClr>
                </a:solidFill>
                <a:latin typeface="+mn-ea"/>
                <a:cs typeface="微软雅黑" panose="020B0503020204020204" pitchFamily="34" charset="-122"/>
              </a:rPr>
              <a:t>; [4] </a:t>
            </a:r>
            <a:r>
              <a:rPr lang="en-US" altLang="zh-CN" sz="600" dirty="0" err="1">
                <a:solidFill>
                  <a:schemeClr val="bg1">
                    <a:lumMod val="50000"/>
                  </a:schemeClr>
                </a:solidFill>
                <a:latin typeface="+mn-ea"/>
                <a:cs typeface="微软雅黑" panose="020B0503020204020204" pitchFamily="34" charset="-122"/>
              </a:rPr>
              <a:t>Kjaer</a:t>
            </a:r>
            <a:r>
              <a:rPr lang="en-US" altLang="zh-CN" sz="600" dirty="0">
                <a:solidFill>
                  <a:schemeClr val="bg1">
                    <a:lumMod val="50000"/>
                  </a:schemeClr>
                </a:solidFill>
                <a:latin typeface="+mn-ea"/>
                <a:cs typeface="微软雅黑" panose="020B0503020204020204" pitchFamily="34" charset="-122"/>
              </a:rPr>
              <a:t> SK, </a:t>
            </a:r>
            <a:r>
              <a:rPr lang="en-US" altLang="zh-CN" sz="600" dirty="0" err="1">
                <a:solidFill>
                  <a:schemeClr val="bg1">
                    <a:lumMod val="50000"/>
                  </a:schemeClr>
                </a:solidFill>
                <a:latin typeface="+mn-ea"/>
                <a:cs typeface="微软雅黑" panose="020B0503020204020204" pitchFamily="34" charset="-122"/>
              </a:rPr>
              <a:t>Nygård</a:t>
            </a:r>
            <a:r>
              <a:rPr lang="en-US" altLang="zh-CN" sz="600" dirty="0">
                <a:solidFill>
                  <a:schemeClr val="bg1">
                    <a:lumMod val="50000"/>
                  </a:schemeClr>
                </a:solidFill>
                <a:latin typeface="+mn-ea"/>
                <a:cs typeface="微软雅黑" panose="020B0503020204020204" pitchFamily="34" charset="-122"/>
              </a:rPr>
              <a:t> M, </a:t>
            </a:r>
            <a:r>
              <a:rPr lang="en-US" altLang="zh-CN" sz="600" dirty="0" err="1">
                <a:solidFill>
                  <a:schemeClr val="bg1">
                    <a:lumMod val="50000"/>
                  </a:schemeClr>
                </a:solidFill>
                <a:latin typeface="+mn-ea"/>
                <a:cs typeface="微软雅黑" panose="020B0503020204020204" pitchFamily="34" charset="-122"/>
              </a:rPr>
              <a:t>Sundström</a:t>
            </a:r>
            <a:r>
              <a:rPr lang="en-US" altLang="zh-CN" sz="600" dirty="0">
                <a:solidFill>
                  <a:schemeClr val="bg1">
                    <a:lumMod val="50000"/>
                  </a:schemeClr>
                </a:solidFill>
                <a:latin typeface="+mn-ea"/>
                <a:cs typeface="微软雅黑" panose="020B0503020204020204" pitchFamily="34" charset="-122"/>
              </a:rPr>
              <a:t> K, et al. Hum </a:t>
            </a:r>
            <a:r>
              <a:rPr lang="en-US" altLang="zh-CN" sz="600" dirty="0" err="1">
                <a:solidFill>
                  <a:schemeClr val="bg1">
                    <a:lumMod val="50000"/>
                  </a:schemeClr>
                </a:solidFill>
                <a:latin typeface="+mn-ea"/>
                <a:cs typeface="微软雅黑" panose="020B0503020204020204" pitchFamily="34" charset="-122"/>
              </a:rPr>
              <a:t>Vaccin</a:t>
            </a:r>
            <a:r>
              <a:rPr lang="en-US" altLang="zh-CN" sz="600" dirty="0">
                <a:solidFill>
                  <a:schemeClr val="bg1">
                    <a:lumMod val="50000"/>
                  </a:schemeClr>
                </a:solidFill>
                <a:latin typeface="+mn-ea"/>
                <a:cs typeface="微软雅黑" panose="020B0503020204020204" pitchFamily="34" charset="-122"/>
              </a:rPr>
              <a:t> </a:t>
            </a:r>
            <a:r>
              <a:rPr lang="en-US" altLang="zh-CN" sz="600" dirty="0" err="1">
                <a:solidFill>
                  <a:schemeClr val="bg1">
                    <a:lumMod val="50000"/>
                  </a:schemeClr>
                </a:solidFill>
                <a:latin typeface="+mn-ea"/>
                <a:cs typeface="微软雅黑" panose="020B0503020204020204" pitchFamily="34" charset="-122"/>
              </a:rPr>
              <a:t>Immunother</a:t>
            </a:r>
            <a:r>
              <a:rPr lang="en-US" altLang="zh-CN" sz="600" dirty="0">
                <a:solidFill>
                  <a:schemeClr val="bg1">
                    <a:lumMod val="50000"/>
                  </a:schemeClr>
                </a:solidFill>
                <a:latin typeface="+mn-ea"/>
                <a:cs typeface="微软雅黑" panose="020B0503020204020204" pitchFamily="34" charset="-122"/>
              </a:rPr>
              <a:t>. 2021;17(4):943-949; [5] Stanley M. </a:t>
            </a:r>
            <a:r>
              <a:rPr lang="en-US" altLang="zh-CN" sz="600" dirty="0" err="1">
                <a:solidFill>
                  <a:schemeClr val="bg1">
                    <a:lumMod val="50000"/>
                  </a:schemeClr>
                </a:solidFill>
                <a:latin typeface="+mn-ea"/>
                <a:cs typeface="微软雅黑" panose="020B0503020204020204" pitchFamily="34" charset="-122"/>
              </a:rPr>
              <a:t>Gynecol</a:t>
            </a:r>
            <a:r>
              <a:rPr lang="en-US" altLang="zh-CN" sz="600" dirty="0">
                <a:solidFill>
                  <a:schemeClr val="bg1">
                    <a:lumMod val="50000"/>
                  </a:schemeClr>
                </a:solidFill>
                <a:latin typeface="+mn-ea"/>
                <a:cs typeface="微软雅黑" panose="020B0503020204020204" pitchFamily="34" charset="-122"/>
              </a:rPr>
              <a:t> Oncol. 2010 Jun;118(1 Suppl):S2-7; [6]</a:t>
            </a:r>
            <a:r>
              <a:rPr lang="zh-CN" altLang="en-US" sz="600" dirty="0">
                <a:solidFill>
                  <a:schemeClr val="bg1">
                    <a:lumMod val="50000"/>
                  </a:schemeClr>
                </a:solidFill>
                <a:latin typeface="+mn-ea"/>
                <a:cs typeface="微软雅黑" panose="020B0503020204020204" pitchFamily="34" charset="-122"/>
              </a:rPr>
              <a:t>子宫颈癌等人乳头瘤病毒相关疾病免疫预防专家共识</a:t>
            </a:r>
            <a:r>
              <a:rPr lang="en-US" altLang="zh-CN" sz="600" dirty="0">
                <a:solidFill>
                  <a:schemeClr val="bg1">
                    <a:lumMod val="50000"/>
                  </a:schemeClr>
                </a:solidFill>
                <a:latin typeface="+mn-ea"/>
                <a:cs typeface="微软雅黑" panose="020B0503020204020204" pitchFamily="34" charset="-122"/>
              </a:rPr>
              <a:t>.</a:t>
            </a:r>
            <a:r>
              <a:rPr lang="zh-CN" altLang="en-US" sz="600" dirty="0">
                <a:solidFill>
                  <a:schemeClr val="bg1">
                    <a:lumMod val="50000"/>
                  </a:schemeClr>
                </a:solidFill>
                <a:latin typeface="+mn-ea"/>
                <a:cs typeface="微软雅黑" panose="020B0503020204020204" pitchFamily="34" charset="-122"/>
              </a:rPr>
              <a:t>中华预防医学杂志</a:t>
            </a:r>
            <a:r>
              <a:rPr lang="en-US" altLang="zh-CN" sz="600" dirty="0">
                <a:solidFill>
                  <a:schemeClr val="bg1">
                    <a:lumMod val="50000"/>
                  </a:schemeClr>
                </a:solidFill>
                <a:latin typeface="+mn-ea"/>
                <a:cs typeface="微软雅黑" panose="020B0503020204020204" pitchFamily="34" charset="-122"/>
              </a:rPr>
              <a:t>.2019,53(8):761-804; [7] Schiller J, Lowy D. Vaccine. 2018 Aug 6;36(32 Pt A):4768-4773; [8] </a:t>
            </a:r>
            <a:r>
              <a:rPr lang="en-US" altLang="zh-CN" sz="600" dirty="0" err="1">
                <a:solidFill>
                  <a:schemeClr val="bg1">
                    <a:lumMod val="50000"/>
                  </a:schemeClr>
                </a:solidFill>
                <a:latin typeface="+mn-ea"/>
                <a:cs typeface="微软雅黑" panose="020B0503020204020204" pitchFamily="34" charset="-122"/>
              </a:rPr>
              <a:t>Chackerian</a:t>
            </a:r>
            <a:r>
              <a:rPr lang="en-US" altLang="zh-CN" sz="600" dirty="0">
                <a:solidFill>
                  <a:schemeClr val="bg1">
                    <a:lumMod val="50000"/>
                  </a:schemeClr>
                </a:solidFill>
                <a:latin typeface="+mn-ea"/>
                <a:cs typeface="微软雅黑" panose="020B0503020204020204" pitchFamily="34" charset="-122"/>
              </a:rPr>
              <a:t> B, Peabody DS. Viruses. 2020 Jan 7;12(1):74.</a:t>
            </a:r>
          </a:p>
        </p:txBody>
      </p:sp>
      <p:sp>
        <p:nvSpPr>
          <p:cNvPr id="38" name="文本框 37">
            <a:extLst>
              <a:ext uri="{FF2B5EF4-FFF2-40B4-BE49-F238E27FC236}">
                <a16:creationId xmlns:a16="http://schemas.microsoft.com/office/drawing/2014/main" id="{B61BF523-DC63-664D-1FBB-A3ADE6F02708}"/>
              </a:ext>
            </a:extLst>
          </p:cNvPr>
          <p:cNvSpPr txBox="1"/>
          <p:nvPr/>
        </p:nvSpPr>
        <p:spPr>
          <a:xfrm>
            <a:off x="0" y="5908744"/>
            <a:ext cx="11582400" cy="630942"/>
          </a:xfrm>
          <a:prstGeom prst="rect">
            <a:avLst/>
          </a:prstGeom>
          <a:noFill/>
        </p:spPr>
        <p:txBody>
          <a:bodyPr wrap="square" rtlCol="0" anchor="b">
            <a:spAutoFit/>
          </a:bodyPr>
          <a:lstStyle/>
          <a:p>
            <a:pPr indent="-182563"/>
            <a:r>
              <a:rPr lang="en-US" altLang="zh-CN" sz="500" dirty="0">
                <a:solidFill>
                  <a:schemeClr val="bg1">
                    <a:lumMod val="50000"/>
                  </a:schemeClr>
                </a:solidFill>
              </a:rPr>
              <a:t>*PPE</a:t>
            </a:r>
            <a:r>
              <a:rPr lang="zh-CN" altLang="en-US" sz="500" dirty="0">
                <a:solidFill>
                  <a:schemeClr val="bg1">
                    <a:lumMod val="50000"/>
                  </a:schemeClr>
                </a:solidFill>
              </a:rPr>
              <a:t>人群（符合方案保护效力人群）包括：在入组后</a:t>
            </a:r>
            <a:r>
              <a:rPr lang="en-US" altLang="zh-CN" sz="500" dirty="0">
                <a:solidFill>
                  <a:schemeClr val="bg1">
                    <a:lumMod val="50000"/>
                  </a:schemeClr>
                </a:solidFill>
              </a:rPr>
              <a:t>1</a:t>
            </a:r>
            <a:r>
              <a:rPr lang="zh-CN" altLang="en-US" sz="500" dirty="0">
                <a:solidFill>
                  <a:schemeClr val="bg1">
                    <a:lumMod val="50000"/>
                  </a:schemeClr>
                </a:solidFill>
              </a:rPr>
              <a:t>年内完成所有</a:t>
            </a:r>
            <a:r>
              <a:rPr lang="en-US" altLang="zh-CN" sz="500" dirty="0">
                <a:solidFill>
                  <a:schemeClr val="bg1">
                    <a:lumMod val="50000"/>
                  </a:schemeClr>
                </a:solidFill>
              </a:rPr>
              <a:t>3</a:t>
            </a:r>
            <a:r>
              <a:rPr lang="zh-CN" altLang="en-US" sz="500" dirty="0">
                <a:solidFill>
                  <a:schemeClr val="bg1">
                    <a:lumMod val="50000"/>
                  </a:schemeClr>
                </a:solidFill>
              </a:rPr>
              <a:t>剂接种；没有严重偏离试验方案并且在试验入组第</a:t>
            </a:r>
            <a:r>
              <a:rPr lang="en-US" altLang="zh-CN" sz="500" dirty="0">
                <a:solidFill>
                  <a:schemeClr val="bg1">
                    <a:lumMod val="50000"/>
                  </a:schemeClr>
                </a:solidFill>
              </a:rPr>
              <a:t>1</a:t>
            </a:r>
            <a:r>
              <a:rPr lang="zh-CN" altLang="en-US" sz="500" dirty="0">
                <a:solidFill>
                  <a:schemeClr val="bg1">
                    <a:lumMod val="50000"/>
                  </a:schemeClr>
                </a:solidFill>
              </a:rPr>
              <a:t>天疫苗相关</a:t>
            </a:r>
            <a:r>
              <a:rPr lang="en-US" altLang="zh-CN" sz="500" dirty="0">
                <a:solidFill>
                  <a:schemeClr val="bg1">
                    <a:lumMod val="50000"/>
                  </a:schemeClr>
                </a:solidFill>
              </a:rPr>
              <a:t>HPV</a:t>
            </a:r>
            <a:r>
              <a:rPr lang="zh-CN" altLang="en-US" sz="500" dirty="0">
                <a:solidFill>
                  <a:schemeClr val="bg1">
                    <a:lumMod val="50000"/>
                  </a:schemeClr>
                </a:solidFill>
              </a:rPr>
              <a:t>血清学阴性并且试验入组第</a:t>
            </a:r>
            <a:r>
              <a:rPr lang="en-US" altLang="zh-CN" sz="500" dirty="0">
                <a:solidFill>
                  <a:schemeClr val="bg1">
                    <a:lumMod val="50000"/>
                  </a:schemeClr>
                </a:solidFill>
              </a:rPr>
              <a:t>1</a:t>
            </a:r>
            <a:r>
              <a:rPr lang="zh-CN" altLang="en-US" sz="500" dirty="0">
                <a:solidFill>
                  <a:schemeClr val="bg1">
                    <a:lumMod val="50000"/>
                  </a:schemeClr>
                </a:solidFill>
              </a:rPr>
              <a:t>天至第</a:t>
            </a:r>
            <a:r>
              <a:rPr lang="en-US" altLang="zh-CN" sz="500" dirty="0">
                <a:solidFill>
                  <a:schemeClr val="bg1">
                    <a:lumMod val="50000"/>
                  </a:schemeClr>
                </a:solidFill>
              </a:rPr>
              <a:t>3</a:t>
            </a:r>
            <a:r>
              <a:rPr lang="zh-CN" altLang="en-US" sz="500" dirty="0">
                <a:solidFill>
                  <a:schemeClr val="bg1">
                    <a:lumMod val="50000"/>
                  </a:schemeClr>
                </a:solidFill>
              </a:rPr>
              <a:t>剂疫苗接种后</a:t>
            </a:r>
            <a:r>
              <a:rPr lang="en-US" altLang="zh-CN" sz="500" dirty="0">
                <a:solidFill>
                  <a:schemeClr val="bg1">
                    <a:lumMod val="50000"/>
                  </a:schemeClr>
                </a:solidFill>
              </a:rPr>
              <a:t>1</a:t>
            </a:r>
            <a:r>
              <a:rPr lang="zh-CN" altLang="en-US" sz="500" dirty="0">
                <a:solidFill>
                  <a:schemeClr val="bg1">
                    <a:lumMod val="50000"/>
                  </a:schemeClr>
                </a:solidFill>
              </a:rPr>
              <a:t>个月对同一</a:t>
            </a:r>
            <a:r>
              <a:rPr lang="en-US" altLang="zh-CN" sz="500" dirty="0">
                <a:solidFill>
                  <a:schemeClr val="bg1">
                    <a:lumMod val="50000"/>
                  </a:schemeClr>
                </a:solidFill>
              </a:rPr>
              <a:t>HPV</a:t>
            </a:r>
            <a:r>
              <a:rPr lang="zh-CN" altLang="en-US" sz="500" dirty="0">
                <a:solidFill>
                  <a:schemeClr val="bg1">
                    <a:lumMod val="50000"/>
                  </a:schemeClr>
                </a:solidFill>
              </a:rPr>
              <a:t>型别</a:t>
            </a:r>
            <a:r>
              <a:rPr lang="en-US" altLang="zh-CN" sz="500" dirty="0">
                <a:solidFill>
                  <a:schemeClr val="bg1">
                    <a:lumMod val="50000"/>
                  </a:schemeClr>
                </a:solidFill>
              </a:rPr>
              <a:t>PCR</a:t>
            </a:r>
            <a:r>
              <a:rPr lang="zh-CN" altLang="en-US" sz="500" dirty="0">
                <a:solidFill>
                  <a:schemeClr val="bg1">
                    <a:lumMod val="50000"/>
                  </a:schemeClr>
                </a:solidFill>
              </a:rPr>
              <a:t>检测持续阴性的受试者，从入组第</a:t>
            </a:r>
            <a:r>
              <a:rPr lang="en-US" altLang="zh-CN" sz="500" dirty="0">
                <a:solidFill>
                  <a:schemeClr val="bg1">
                    <a:lumMod val="50000"/>
                  </a:schemeClr>
                </a:solidFill>
              </a:rPr>
              <a:t>7</a:t>
            </a:r>
            <a:r>
              <a:rPr lang="zh-CN" altLang="en-US" sz="500" dirty="0">
                <a:solidFill>
                  <a:schemeClr val="bg1">
                    <a:lumMod val="50000"/>
                  </a:schemeClr>
                </a:solidFill>
              </a:rPr>
              <a:t>个月后开始评价保护效力。</a:t>
            </a:r>
          </a:p>
          <a:p>
            <a:pPr marL="182563" indent="-182563"/>
            <a:r>
              <a:rPr lang="en-US" altLang="zh-CN" sz="500" dirty="0">
                <a:solidFill>
                  <a:schemeClr val="bg1">
                    <a:lumMod val="50000"/>
                  </a:schemeClr>
                </a:solidFill>
              </a:rPr>
              <a:t>a 	</a:t>
            </a:r>
            <a:r>
              <a:rPr lang="zh-CN" altLang="en-US" sz="500" dirty="0">
                <a:solidFill>
                  <a:schemeClr val="bg1">
                    <a:lumMod val="50000"/>
                  </a:schemeClr>
                </a:solidFill>
              </a:rPr>
              <a:t>研究设计：一项在北欧四国开展的针对四价</a:t>
            </a:r>
            <a:r>
              <a:rPr lang="en-US" altLang="zh-CN" sz="500" dirty="0">
                <a:solidFill>
                  <a:schemeClr val="bg1">
                    <a:lumMod val="50000"/>
                  </a:schemeClr>
                </a:solidFill>
              </a:rPr>
              <a:t>HPV</a:t>
            </a:r>
            <a:r>
              <a:rPr lang="zh-CN" altLang="en-US" sz="500" dirty="0">
                <a:solidFill>
                  <a:schemeClr val="bg1">
                    <a:lumMod val="50000"/>
                  </a:schemeClr>
                </a:solidFill>
              </a:rPr>
              <a:t>疫苗的长期随访研究，共</a:t>
            </a:r>
            <a:r>
              <a:rPr lang="en-US" altLang="zh-CN" sz="500" dirty="0">
                <a:solidFill>
                  <a:schemeClr val="bg1">
                    <a:lumMod val="50000"/>
                  </a:schemeClr>
                </a:solidFill>
              </a:rPr>
              <a:t>2121</a:t>
            </a:r>
            <a:r>
              <a:rPr lang="zh-CN" altLang="en-US" sz="500" dirty="0">
                <a:solidFill>
                  <a:schemeClr val="bg1">
                    <a:lumMod val="50000"/>
                  </a:schemeClr>
                </a:solidFill>
              </a:rPr>
              <a:t>名</a:t>
            </a:r>
            <a:r>
              <a:rPr lang="en-US" altLang="zh-CN" sz="500" dirty="0">
                <a:solidFill>
                  <a:schemeClr val="bg1">
                    <a:lumMod val="50000"/>
                  </a:schemeClr>
                </a:solidFill>
              </a:rPr>
              <a:t>16-23</a:t>
            </a:r>
            <a:r>
              <a:rPr lang="zh-CN" altLang="en-US" sz="500" dirty="0">
                <a:solidFill>
                  <a:schemeClr val="bg1">
                    <a:lumMod val="50000"/>
                  </a:schemeClr>
                </a:solidFill>
              </a:rPr>
              <a:t>岁女性*接种</a:t>
            </a:r>
            <a:r>
              <a:rPr lang="en-US" altLang="zh-CN" sz="500" dirty="0">
                <a:solidFill>
                  <a:schemeClr val="bg1">
                    <a:lumMod val="50000"/>
                  </a:schemeClr>
                </a:solidFill>
              </a:rPr>
              <a:t>3</a:t>
            </a:r>
            <a:r>
              <a:rPr lang="zh-CN" altLang="en-US" sz="500" dirty="0">
                <a:solidFill>
                  <a:schemeClr val="bg1">
                    <a:lumMod val="50000"/>
                  </a:schemeClr>
                </a:solidFill>
              </a:rPr>
              <a:t>剂四价</a:t>
            </a:r>
            <a:r>
              <a:rPr lang="en-US" altLang="zh-CN" sz="500" dirty="0">
                <a:solidFill>
                  <a:schemeClr val="bg1">
                    <a:lumMod val="50000"/>
                  </a:schemeClr>
                </a:solidFill>
              </a:rPr>
              <a:t>HPV</a:t>
            </a:r>
            <a:r>
              <a:rPr lang="zh-CN" altLang="en-US" sz="500" dirty="0">
                <a:solidFill>
                  <a:schemeClr val="bg1">
                    <a:lumMod val="50000"/>
                  </a:schemeClr>
                </a:solidFill>
              </a:rPr>
              <a:t>疫苗后进行了定期随访，同时定期收集组织样本进行评估，最长随访时间长达</a:t>
            </a:r>
            <a:r>
              <a:rPr lang="en-US" altLang="zh-CN" sz="500" dirty="0">
                <a:solidFill>
                  <a:schemeClr val="bg1">
                    <a:lumMod val="50000"/>
                  </a:schemeClr>
                </a:solidFill>
              </a:rPr>
              <a:t>14</a:t>
            </a:r>
            <a:r>
              <a:rPr lang="zh-CN" altLang="en-US" sz="500" dirty="0">
                <a:solidFill>
                  <a:schemeClr val="bg1">
                    <a:lumMod val="50000"/>
                  </a:schemeClr>
                </a:solidFill>
              </a:rPr>
              <a:t>年，以评估四价</a:t>
            </a:r>
            <a:r>
              <a:rPr lang="en-US" altLang="zh-CN" sz="500" dirty="0">
                <a:solidFill>
                  <a:schemeClr val="bg1">
                    <a:lumMod val="50000"/>
                  </a:schemeClr>
                </a:solidFill>
              </a:rPr>
              <a:t>HPV</a:t>
            </a:r>
            <a:r>
              <a:rPr lang="zh-CN" altLang="en-US" sz="500" dirty="0">
                <a:solidFill>
                  <a:schemeClr val="bg1">
                    <a:lumMod val="50000"/>
                  </a:schemeClr>
                </a:solidFill>
              </a:rPr>
              <a:t>疫苗的保护效果。</a:t>
            </a:r>
          </a:p>
          <a:p>
            <a:pPr marL="182563" indent="-182563"/>
            <a:r>
              <a:rPr lang="en-US" altLang="zh-CN" sz="500" dirty="0">
                <a:solidFill>
                  <a:schemeClr val="bg1">
                    <a:lumMod val="50000"/>
                  </a:schemeClr>
                </a:solidFill>
              </a:rPr>
              <a:t>b 	</a:t>
            </a:r>
            <a:r>
              <a:rPr lang="zh-CN" altLang="en-US" sz="500" dirty="0">
                <a:solidFill>
                  <a:schemeClr val="bg1">
                    <a:lumMod val="50000"/>
                  </a:schemeClr>
                </a:solidFill>
              </a:rPr>
              <a:t>研究设计：一项在中国开展的针对四价</a:t>
            </a:r>
            <a:r>
              <a:rPr lang="en-US" altLang="zh-CN" sz="500" dirty="0">
                <a:solidFill>
                  <a:schemeClr val="bg1">
                    <a:lumMod val="50000"/>
                  </a:schemeClr>
                </a:solidFill>
              </a:rPr>
              <a:t>HPV</a:t>
            </a:r>
            <a:r>
              <a:rPr lang="zh-CN" altLang="en-US" sz="500" dirty="0">
                <a:solidFill>
                  <a:schemeClr val="bg1">
                    <a:lumMod val="50000"/>
                  </a:schemeClr>
                </a:solidFill>
              </a:rPr>
              <a:t>疫苗的长期随访研究，纳入基础研究期间接种三剂四价</a:t>
            </a:r>
            <a:r>
              <a:rPr lang="en-US" altLang="zh-CN" sz="500" dirty="0">
                <a:solidFill>
                  <a:schemeClr val="bg1">
                    <a:lumMod val="50000"/>
                  </a:schemeClr>
                </a:solidFill>
              </a:rPr>
              <a:t>HPV</a:t>
            </a:r>
            <a:r>
              <a:rPr lang="zh-CN" altLang="en-US" sz="500" dirty="0">
                <a:solidFill>
                  <a:schemeClr val="bg1">
                    <a:lumMod val="50000"/>
                  </a:schemeClr>
                </a:solidFill>
              </a:rPr>
              <a:t>疫苗或安慰剂的</a:t>
            </a:r>
            <a:r>
              <a:rPr lang="en-US" altLang="zh-CN" sz="500" dirty="0">
                <a:solidFill>
                  <a:schemeClr val="bg1">
                    <a:lumMod val="50000"/>
                  </a:schemeClr>
                </a:solidFill>
              </a:rPr>
              <a:t>368</a:t>
            </a:r>
            <a:r>
              <a:rPr lang="zh-CN" altLang="en-US" sz="500" dirty="0">
                <a:solidFill>
                  <a:schemeClr val="bg1">
                    <a:lumMod val="50000"/>
                  </a:schemeClr>
                </a:solidFill>
              </a:rPr>
              <a:t>名</a:t>
            </a:r>
            <a:r>
              <a:rPr lang="en-US" altLang="zh-CN" sz="500" dirty="0">
                <a:solidFill>
                  <a:schemeClr val="bg1">
                    <a:lumMod val="50000"/>
                  </a:schemeClr>
                </a:solidFill>
              </a:rPr>
              <a:t>20-45</a:t>
            </a:r>
            <a:r>
              <a:rPr lang="zh-CN" altLang="en-US" sz="500" dirty="0">
                <a:solidFill>
                  <a:schemeClr val="bg1">
                    <a:lumMod val="50000"/>
                  </a:schemeClr>
                </a:solidFill>
              </a:rPr>
              <a:t>岁参与者进行这项长期随访 </a:t>
            </a:r>
            <a:r>
              <a:rPr lang="en-US" altLang="zh-CN" sz="500" dirty="0">
                <a:solidFill>
                  <a:schemeClr val="bg1">
                    <a:lumMod val="50000"/>
                  </a:schemeClr>
                </a:solidFill>
              </a:rPr>
              <a:t>(LTFU) </a:t>
            </a:r>
            <a:r>
              <a:rPr lang="zh-CN" altLang="en-US" sz="500" dirty="0">
                <a:solidFill>
                  <a:schemeClr val="bg1">
                    <a:lumMod val="50000"/>
                  </a:schemeClr>
                </a:solidFill>
              </a:rPr>
              <a:t>研究，同时定期收集组织样本进行评估，中位随访时间为</a:t>
            </a:r>
            <a:r>
              <a:rPr lang="en-US" altLang="zh-CN" sz="500" dirty="0">
                <a:solidFill>
                  <a:schemeClr val="bg1">
                    <a:lumMod val="50000"/>
                  </a:schemeClr>
                </a:solidFill>
              </a:rPr>
              <a:t>94.4</a:t>
            </a:r>
            <a:r>
              <a:rPr lang="zh-CN" altLang="en-US" sz="500" dirty="0">
                <a:solidFill>
                  <a:schemeClr val="bg1">
                    <a:lumMod val="50000"/>
                  </a:schemeClr>
                </a:solidFill>
              </a:rPr>
              <a:t>个月（</a:t>
            </a:r>
            <a:r>
              <a:rPr lang="en-US" altLang="zh-CN" sz="500" dirty="0">
                <a:solidFill>
                  <a:schemeClr val="bg1">
                    <a:lumMod val="50000"/>
                  </a:schemeClr>
                </a:solidFill>
              </a:rPr>
              <a:t>92</a:t>
            </a:r>
            <a:r>
              <a:rPr lang="zh-CN" altLang="en-US" sz="500" dirty="0">
                <a:solidFill>
                  <a:schemeClr val="bg1">
                    <a:lumMod val="50000"/>
                  </a:schemeClr>
                </a:solidFill>
              </a:rPr>
              <a:t>个月</a:t>
            </a:r>
            <a:r>
              <a:rPr lang="en-US" altLang="zh-CN" sz="500" dirty="0">
                <a:solidFill>
                  <a:schemeClr val="bg1">
                    <a:lumMod val="50000"/>
                  </a:schemeClr>
                </a:solidFill>
              </a:rPr>
              <a:t>-125</a:t>
            </a:r>
            <a:r>
              <a:rPr lang="zh-CN" altLang="en-US" sz="500" dirty="0">
                <a:solidFill>
                  <a:schemeClr val="bg1">
                    <a:lumMod val="50000"/>
                  </a:schemeClr>
                </a:solidFill>
              </a:rPr>
              <a:t>个月），以评估四价</a:t>
            </a:r>
            <a:r>
              <a:rPr lang="en-US" altLang="zh-CN" sz="500" dirty="0">
                <a:solidFill>
                  <a:schemeClr val="bg1">
                    <a:lumMod val="50000"/>
                  </a:schemeClr>
                </a:solidFill>
              </a:rPr>
              <a:t>HPV</a:t>
            </a:r>
            <a:r>
              <a:rPr lang="zh-CN" altLang="en-US" sz="500" dirty="0">
                <a:solidFill>
                  <a:schemeClr val="bg1">
                    <a:lumMod val="50000"/>
                  </a:schemeClr>
                </a:solidFill>
              </a:rPr>
              <a:t>疫苗在预防</a:t>
            </a:r>
            <a:r>
              <a:rPr lang="en-US" altLang="zh-CN" sz="500" dirty="0">
                <a:solidFill>
                  <a:schemeClr val="bg1">
                    <a:lumMod val="50000"/>
                  </a:schemeClr>
                </a:solidFill>
              </a:rPr>
              <a:t>HPV</a:t>
            </a:r>
            <a:r>
              <a:rPr lang="zh-CN" altLang="en-US" sz="500" dirty="0">
                <a:solidFill>
                  <a:schemeClr val="bg1">
                    <a:lumMod val="50000"/>
                  </a:schemeClr>
                </a:solidFill>
              </a:rPr>
              <a:t>相关疾病方面的保护效果。</a:t>
            </a:r>
            <a:endParaRPr lang="en-US" altLang="zh-CN" sz="500" dirty="0">
              <a:solidFill>
                <a:schemeClr val="bg1">
                  <a:lumMod val="50000"/>
                </a:schemeClr>
              </a:solidFill>
            </a:endParaRPr>
          </a:p>
          <a:p>
            <a:pPr marL="182563" indent="-182563"/>
            <a:r>
              <a:rPr lang="en-US" altLang="zh-CN" sz="500" dirty="0">
                <a:solidFill>
                  <a:schemeClr val="bg1">
                    <a:lumMod val="50000"/>
                  </a:schemeClr>
                </a:solidFill>
              </a:rPr>
              <a:t>c 	</a:t>
            </a:r>
            <a:r>
              <a:rPr lang="zh-CN" altLang="en-US" sz="500" dirty="0">
                <a:solidFill>
                  <a:schemeClr val="bg1">
                    <a:lumMod val="50000"/>
                  </a:schemeClr>
                </a:solidFill>
              </a:rPr>
              <a:t>研究设计：研究</a:t>
            </a:r>
            <a:r>
              <a:rPr lang="en-US" altLang="zh-CN" sz="500" dirty="0">
                <a:solidFill>
                  <a:schemeClr val="bg1">
                    <a:lumMod val="50000"/>
                  </a:schemeClr>
                </a:solidFill>
              </a:rPr>
              <a:t>P002</a:t>
            </a:r>
            <a:r>
              <a:rPr lang="zh-CN" altLang="en-US" sz="500" dirty="0">
                <a:solidFill>
                  <a:schemeClr val="bg1">
                    <a:lumMod val="50000"/>
                  </a:schemeClr>
                </a:solidFill>
              </a:rPr>
              <a:t>为一项国际多中心的非劣效性免疫桥接研究，共纳入</a:t>
            </a:r>
            <a:r>
              <a:rPr lang="en-US" altLang="zh-CN" sz="500" dirty="0">
                <a:solidFill>
                  <a:schemeClr val="bg1">
                    <a:lumMod val="50000"/>
                  </a:schemeClr>
                </a:solidFill>
              </a:rPr>
              <a:t>1935</a:t>
            </a:r>
            <a:r>
              <a:rPr lang="zh-CN" altLang="en-US" sz="500" dirty="0">
                <a:solidFill>
                  <a:schemeClr val="bg1">
                    <a:lumMod val="50000"/>
                  </a:schemeClr>
                </a:solidFill>
              </a:rPr>
              <a:t>例</a:t>
            </a:r>
            <a:r>
              <a:rPr lang="en-US" altLang="zh-CN" sz="500" dirty="0">
                <a:solidFill>
                  <a:schemeClr val="bg1">
                    <a:lumMod val="50000"/>
                  </a:schemeClr>
                </a:solidFill>
              </a:rPr>
              <a:t>9-15</a:t>
            </a:r>
            <a:r>
              <a:rPr lang="zh-CN" altLang="en-US" sz="500" dirty="0">
                <a:solidFill>
                  <a:schemeClr val="bg1">
                    <a:lumMod val="50000"/>
                  </a:schemeClr>
                </a:solidFill>
              </a:rPr>
              <a:t>岁女孩、</a:t>
            </a:r>
            <a:r>
              <a:rPr lang="en-US" altLang="zh-CN" sz="500" dirty="0">
                <a:solidFill>
                  <a:schemeClr val="bg1">
                    <a:lumMod val="50000"/>
                  </a:schemeClr>
                </a:solidFill>
              </a:rPr>
              <a:t>470</a:t>
            </a:r>
            <a:r>
              <a:rPr lang="zh-CN" altLang="en-US" sz="500" dirty="0">
                <a:solidFill>
                  <a:schemeClr val="bg1">
                    <a:lumMod val="50000"/>
                  </a:schemeClr>
                </a:solidFill>
              </a:rPr>
              <a:t>例</a:t>
            </a:r>
            <a:r>
              <a:rPr lang="en-US" altLang="zh-CN" sz="500" dirty="0">
                <a:solidFill>
                  <a:schemeClr val="bg1">
                    <a:lumMod val="50000"/>
                  </a:schemeClr>
                </a:solidFill>
              </a:rPr>
              <a:t>16-26</a:t>
            </a:r>
            <a:r>
              <a:rPr lang="zh-CN" altLang="en-US" sz="500" dirty="0">
                <a:solidFill>
                  <a:schemeClr val="bg1">
                    <a:lumMod val="50000"/>
                  </a:schemeClr>
                </a:solidFill>
              </a:rPr>
              <a:t>岁女性，受试者分别于第</a:t>
            </a:r>
            <a:r>
              <a:rPr lang="en-US" altLang="zh-CN" sz="500" dirty="0">
                <a:solidFill>
                  <a:schemeClr val="bg1">
                    <a:lumMod val="50000"/>
                  </a:schemeClr>
                </a:solidFill>
              </a:rPr>
              <a:t>1</a:t>
            </a:r>
            <a:r>
              <a:rPr lang="zh-CN" altLang="en-US" sz="500" dirty="0">
                <a:solidFill>
                  <a:schemeClr val="bg1">
                    <a:lumMod val="50000"/>
                  </a:schemeClr>
                </a:solidFill>
              </a:rPr>
              <a:t>天、第</a:t>
            </a:r>
            <a:r>
              <a:rPr lang="en-US" altLang="zh-CN" sz="500" dirty="0">
                <a:solidFill>
                  <a:schemeClr val="bg1">
                    <a:lumMod val="50000"/>
                  </a:schemeClr>
                </a:solidFill>
              </a:rPr>
              <a:t>2</a:t>
            </a:r>
            <a:r>
              <a:rPr lang="zh-CN" altLang="en-US" sz="500" dirty="0">
                <a:solidFill>
                  <a:schemeClr val="bg1">
                    <a:lumMod val="50000"/>
                  </a:schemeClr>
                </a:solidFill>
              </a:rPr>
              <a:t>和第</a:t>
            </a:r>
            <a:r>
              <a:rPr lang="en-US" altLang="zh-CN" sz="500" dirty="0">
                <a:solidFill>
                  <a:schemeClr val="bg1">
                    <a:lumMod val="50000"/>
                  </a:schemeClr>
                </a:solidFill>
              </a:rPr>
              <a:t>6</a:t>
            </a:r>
            <a:r>
              <a:rPr lang="zh-CN" altLang="en-US" sz="500" dirty="0">
                <a:solidFill>
                  <a:schemeClr val="bg1">
                    <a:lumMod val="50000"/>
                  </a:schemeClr>
                </a:solidFill>
              </a:rPr>
              <a:t>个月接种</a:t>
            </a:r>
            <a:r>
              <a:rPr lang="en-US" altLang="zh-CN" sz="500" dirty="0">
                <a:solidFill>
                  <a:schemeClr val="bg1">
                    <a:lumMod val="50000"/>
                  </a:schemeClr>
                </a:solidFill>
              </a:rPr>
              <a:t>1</a:t>
            </a:r>
            <a:r>
              <a:rPr lang="zh-CN" altLang="en-US" sz="500" dirty="0">
                <a:solidFill>
                  <a:schemeClr val="bg1">
                    <a:lumMod val="50000"/>
                  </a:schemeClr>
                </a:solidFill>
              </a:rPr>
              <a:t>剂九价</a:t>
            </a:r>
            <a:r>
              <a:rPr lang="en-US" altLang="zh-CN" sz="500" dirty="0">
                <a:solidFill>
                  <a:schemeClr val="bg1">
                    <a:lumMod val="50000"/>
                  </a:schemeClr>
                </a:solidFill>
              </a:rPr>
              <a:t>HPV</a:t>
            </a:r>
            <a:r>
              <a:rPr lang="zh-CN" altLang="en-US" sz="500" dirty="0">
                <a:solidFill>
                  <a:schemeClr val="bg1">
                    <a:lumMod val="50000"/>
                  </a:schemeClr>
                </a:solidFill>
              </a:rPr>
              <a:t>疫苗，在第</a:t>
            </a:r>
            <a:r>
              <a:rPr lang="en-US" altLang="zh-CN" sz="500" dirty="0">
                <a:solidFill>
                  <a:schemeClr val="bg1">
                    <a:lumMod val="50000"/>
                  </a:schemeClr>
                </a:solidFill>
              </a:rPr>
              <a:t>1</a:t>
            </a:r>
            <a:r>
              <a:rPr lang="zh-CN" altLang="en-US" sz="500" dirty="0">
                <a:solidFill>
                  <a:schemeClr val="bg1">
                    <a:lumMod val="50000"/>
                  </a:schemeClr>
                </a:solidFill>
              </a:rPr>
              <a:t>天和第</a:t>
            </a:r>
            <a:r>
              <a:rPr lang="en-US" altLang="zh-CN" sz="500" dirty="0">
                <a:solidFill>
                  <a:schemeClr val="bg1">
                    <a:lumMod val="50000"/>
                  </a:schemeClr>
                </a:solidFill>
              </a:rPr>
              <a:t>7</a:t>
            </a:r>
            <a:r>
              <a:rPr lang="zh-CN" altLang="en-US" sz="500" dirty="0">
                <a:solidFill>
                  <a:schemeClr val="bg1">
                    <a:lumMod val="50000"/>
                  </a:schemeClr>
                </a:solidFill>
              </a:rPr>
              <a:t>个月对进行血清学检测，旨在评估九价</a:t>
            </a:r>
            <a:r>
              <a:rPr lang="en-US" altLang="zh-CN" sz="500" dirty="0">
                <a:solidFill>
                  <a:schemeClr val="bg1">
                    <a:lumMod val="50000"/>
                  </a:schemeClr>
                </a:solidFill>
              </a:rPr>
              <a:t>HPV</a:t>
            </a:r>
            <a:r>
              <a:rPr lang="zh-CN" altLang="en-US" sz="500" dirty="0">
                <a:solidFill>
                  <a:schemeClr val="bg1">
                    <a:lumMod val="50000"/>
                  </a:schemeClr>
                </a:solidFill>
              </a:rPr>
              <a:t>疫苗在</a:t>
            </a:r>
            <a:r>
              <a:rPr lang="en-US" altLang="zh-CN" sz="500" dirty="0">
                <a:solidFill>
                  <a:schemeClr val="bg1">
                    <a:lumMod val="50000"/>
                  </a:schemeClr>
                </a:solidFill>
              </a:rPr>
              <a:t>9-15</a:t>
            </a:r>
            <a:r>
              <a:rPr lang="zh-CN" altLang="en-US" sz="500" dirty="0">
                <a:solidFill>
                  <a:schemeClr val="bg1">
                    <a:lumMod val="50000"/>
                  </a:schemeClr>
                </a:solidFill>
              </a:rPr>
              <a:t>岁女孩中的免疫原性是否非劣效于</a:t>
            </a:r>
            <a:r>
              <a:rPr lang="en-US" altLang="zh-CN" sz="500" dirty="0">
                <a:solidFill>
                  <a:schemeClr val="bg1">
                    <a:lumMod val="50000"/>
                  </a:schemeClr>
                </a:solidFill>
              </a:rPr>
              <a:t>16-26</a:t>
            </a:r>
            <a:r>
              <a:rPr lang="zh-CN" altLang="en-US" sz="500" dirty="0">
                <a:solidFill>
                  <a:schemeClr val="bg1">
                    <a:lumMod val="50000"/>
                  </a:schemeClr>
                </a:solidFill>
              </a:rPr>
              <a:t>岁女性。本研究为研究</a:t>
            </a:r>
            <a:r>
              <a:rPr lang="en-US" altLang="zh-CN" sz="500" dirty="0">
                <a:solidFill>
                  <a:schemeClr val="bg1">
                    <a:lumMod val="50000"/>
                  </a:schemeClr>
                </a:solidFill>
              </a:rPr>
              <a:t>P002</a:t>
            </a:r>
            <a:r>
              <a:rPr lang="zh-CN" altLang="en-US" sz="500" dirty="0">
                <a:solidFill>
                  <a:schemeClr val="bg1">
                    <a:lumMod val="50000"/>
                  </a:schemeClr>
                </a:solidFill>
              </a:rPr>
              <a:t>的长期随访研究，在入组年龄为</a:t>
            </a:r>
            <a:r>
              <a:rPr lang="en-US" altLang="zh-CN" sz="500" dirty="0">
                <a:solidFill>
                  <a:schemeClr val="bg1">
                    <a:lumMod val="50000"/>
                  </a:schemeClr>
                </a:solidFill>
              </a:rPr>
              <a:t>9~15</a:t>
            </a:r>
            <a:r>
              <a:rPr lang="zh-CN" altLang="en-US" sz="500" dirty="0">
                <a:solidFill>
                  <a:schemeClr val="bg1">
                    <a:lumMod val="50000"/>
                  </a:schemeClr>
                </a:solidFill>
              </a:rPr>
              <a:t>岁的女性人群中（</a:t>
            </a:r>
            <a:r>
              <a:rPr lang="en-US" altLang="zh-CN" sz="500" dirty="0">
                <a:solidFill>
                  <a:schemeClr val="bg1">
                    <a:lumMod val="50000"/>
                  </a:schemeClr>
                </a:solidFill>
              </a:rPr>
              <a:t>n=872</a:t>
            </a:r>
            <a:r>
              <a:rPr lang="zh-CN" altLang="en-US" sz="500" dirty="0">
                <a:solidFill>
                  <a:schemeClr val="bg1">
                    <a:lumMod val="50000"/>
                  </a:schemeClr>
                </a:solidFill>
              </a:rPr>
              <a:t>），随访至第</a:t>
            </a:r>
            <a:r>
              <a:rPr lang="en-US" altLang="zh-CN" sz="500" dirty="0">
                <a:solidFill>
                  <a:schemeClr val="bg1">
                    <a:lumMod val="50000"/>
                  </a:schemeClr>
                </a:solidFill>
              </a:rPr>
              <a:t>3</a:t>
            </a:r>
            <a:r>
              <a:rPr lang="zh-CN" altLang="en-US" sz="500" dirty="0">
                <a:solidFill>
                  <a:schemeClr val="bg1">
                    <a:lumMod val="50000"/>
                  </a:schemeClr>
                </a:solidFill>
              </a:rPr>
              <a:t>剂之后</a:t>
            </a:r>
            <a:r>
              <a:rPr lang="en-US" altLang="zh-CN" sz="500" dirty="0">
                <a:solidFill>
                  <a:schemeClr val="bg1">
                    <a:lumMod val="50000"/>
                  </a:schemeClr>
                </a:solidFill>
              </a:rPr>
              <a:t>11.0</a:t>
            </a:r>
            <a:r>
              <a:rPr lang="zh-CN" altLang="en-US" sz="500" dirty="0">
                <a:solidFill>
                  <a:schemeClr val="bg1">
                    <a:lumMod val="50000"/>
                  </a:schemeClr>
                </a:solidFill>
              </a:rPr>
              <a:t>年（中位随访时间：</a:t>
            </a:r>
            <a:r>
              <a:rPr lang="en-US" altLang="zh-CN" sz="500" dirty="0">
                <a:solidFill>
                  <a:schemeClr val="bg1">
                    <a:lumMod val="50000"/>
                  </a:schemeClr>
                </a:solidFill>
              </a:rPr>
              <a:t>10.0</a:t>
            </a:r>
            <a:r>
              <a:rPr lang="zh-CN" altLang="en-US" sz="500" dirty="0">
                <a:solidFill>
                  <a:schemeClr val="bg1">
                    <a:lumMod val="50000"/>
                  </a:schemeClr>
                </a:solidFill>
              </a:rPr>
              <a:t>年），以评价九价</a:t>
            </a:r>
            <a:r>
              <a:rPr lang="en-US" altLang="zh-CN" sz="500" dirty="0">
                <a:solidFill>
                  <a:schemeClr val="bg1">
                    <a:lumMod val="50000"/>
                  </a:schemeClr>
                </a:solidFill>
              </a:rPr>
              <a:t>HPV</a:t>
            </a:r>
            <a:r>
              <a:rPr lang="zh-CN" altLang="en-US" sz="500" dirty="0">
                <a:solidFill>
                  <a:schemeClr val="bg1">
                    <a:lumMod val="50000"/>
                  </a:schemeClr>
                </a:solidFill>
              </a:rPr>
              <a:t>疫苗的长期保护效果、免疫原性和安全性。</a:t>
            </a:r>
          </a:p>
          <a:p>
            <a:pPr marL="182563" indent="-182563"/>
            <a:r>
              <a:rPr lang="en-US" altLang="zh-CN" sz="500" dirty="0">
                <a:solidFill>
                  <a:schemeClr val="bg1">
                    <a:lumMod val="50000"/>
                  </a:schemeClr>
                </a:solidFill>
              </a:rPr>
              <a:t>d 	</a:t>
            </a:r>
            <a:r>
              <a:rPr lang="zh-CN" altLang="en-US" sz="500" dirty="0">
                <a:solidFill>
                  <a:schemeClr val="bg1">
                    <a:lumMod val="50000"/>
                  </a:schemeClr>
                </a:solidFill>
              </a:rPr>
              <a:t>研究设计：研究</a:t>
            </a:r>
            <a:r>
              <a:rPr lang="en-US" altLang="zh-CN" sz="500" dirty="0">
                <a:solidFill>
                  <a:schemeClr val="bg1">
                    <a:lumMod val="50000"/>
                  </a:schemeClr>
                </a:solidFill>
              </a:rPr>
              <a:t>P001</a:t>
            </a:r>
            <a:r>
              <a:rPr lang="zh-CN" altLang="en-US" sz="500" dirty="0">
                <a:solidFill>
                  <a:schemeClr val="bg1">
                    <a:lumMod val="50000"/>
                  </a:schemeClr>
                </a:solidFill>
              </a:rPr>
              <a:t>为一项多中心、随机、双盲、以四价</a:t>
            </a:r>
            <a:r>
              <a:rPr lang="en-US" altLang="zh-CN" sz="500" dirty="0">
                <a:solidFill>
                  <a:schemeClr val="bg1">
                    <a:lumMod val="50000"/>
                  </a:schemeClr>
                </a:solidFill>
              </a:rPr>
              <a:t>HPV</a:t>
            </a:r>
            <a:r>
              <a:rPr lang="zh-CN" altLang="en-US" sz="500" dirty="0">
                <a:solidFill>
                  <a:schemeClr val="bg1">
                    <a:lumMod val="50000"/>
                  </a:schemeClr>
                </a:solidFill>
              </a:rPr>
              <a:t>疫苗作为阳性对照、剂量探索的保护效力、免疫原性和安全性研究，共纳入</a:t>
            </a:r>
            <a:r>
              <a:rPr lang="en-US" altLang="zh-CN" sz="500" dirty="0">
                <a:solidFill>
                  <a:schemeClr val="bg1">
                    <a:lumMod val="50000"/>
                  </a:schemeClr>
                </a:solidFill>
              </a:rPr>
              <a:t>14215</a:t>
            </a:r>
            <a:r>
              <a:rPr lang="zh-CN" altLang="en-US" sz="500" dirty="0">
                <a:solidFill>
                  <a:schemeClr val="bg1">
                    <a:lumMod val="50000"/>
                  </a:schemeClr>
                </a:solidFill>
              </a:rPr>
              <a:t>名</a:t>
            </a:r>
            <a:r>
              <a:rPr lang="en-US" altLang="zh-CN" sz="500" dirty="0">
                <a:solidFill>
                  <a:schemeClr val="bg1">
                    <a:lumMod val="50000"/>
                  </a:schemeClr>
                </a:solidFill>
              </a:rPr>
              <a:t>16</a:t>
            </a:r>
            <a:r>
              <a:rPr lang="zh-CN" altLang="en-US" sz="500" dirty="0">
                <a:solidFill>
                  <a:schemeClr val="bg1">
                    <a:lumMod val="50000"/>
                  </a:schemeClr>
                </a:solidFill>
              </a:rPr>
              <a:t>～</a:t>
            </a:r>
            <a:r>
              <a:rPr lang="en-US" altLang="zh-CN" sz="500" dirty="0">
                <a:solidFill>
                  <a:schemeClr val="bg1">
                    <a:lumMod val="50000"/>
                  </a:schemeClr>
                </a:solidFill>
              </a:rPr>
              <a:t>26</a:t>
            </a:r>
            <a:r>
              <a:rPr lang="zh-CN" altLang="en-US" sz="500" dirty="0">
                <a:solidFill>
                  <a:schemeClr val="bg1">
                    <a:lumMod val="50000"/>
                  </a:schemeClr>
                </a:solidFill>
              </a:rPr>
              <a:t>岁女性受试者（九价</a:t>
            </a:r>
            <a:r>
              <a:rPr lang="en-US" altLang="zh-CN" sz="500" dirty="0">
                <a:solidFill>
                  <a:schemeClr val="bg1">
                    <a:lumMod val="50000"/>
                  </a:schemeClr>
                </a:solidFill>
              </a:rPr>
              <a:t>HPV</a:t>
            </a:r>
            <a:r>
              <a:rPr lang="zh-CN" altLang="en-US" sz="500" dirty="0">
                <a:solidFill>
                  <a:schemeClr val="bg1">
                    <a:lumMod val="50000"/>
                  </a:schemeClr>
                </a:solidFill>
              </a:rPr>
              <a:t>疫苗组</a:t>
            </a:r>
            <a:r>
              <a:rPr lang="en-US" altLang="zh-CN" sz="500" dirty="0">
                <a:solidFill>
                  <a:schemeClr val="bg1">
                    <a:lumMod val="50000"/>
                  </a:schemeClr>
                </a:solidFill>
              </a:rPr>
              <a:t>7106</a:t>
            </a:r>
            <a:r>
              <a:rPr lang="zh-CN" altLang="en-US" sz="500" dirty="0">
                <a:solidFill>
                  <a:schemeClr val="bg1">
                    <a:lumMod val="50000"/>
                  </a:schemeClr>
                </a:solidFill>
              </a:rPr>
              <a:t>例，四价</a:t>
            </a:r>
            <a:r>
              <a:rPr lang="en-US" altLang="zh-CN" sz="500" dirty="0">
                <a:solidFill>
                  <a:schemeClr val="bg1">
                    <a:lumMod val="50000"/>
                  </a:schemeClr>
                </a:solidFill>
              </a:rPr>
              <a:t>HPV</a:t>
            </a:r>
            <a:r>
              <a:rPr lang="zh-CN" altLang="en-US" sz="500" dirty="0">
                <a:solidFill>
                  <a:schemeClr val="bg1">
                    <a:lumMod val="50000"/>
                  </a:schemeClr>
                </a:solidFill>
              </a:rPr>
              <a:t>疫苗组</a:t>
            </a:r>
            <a:r>
              <a:rPr lang="en-US" altLang="zh-CN" sz="500" dirty="0">
                <a:solidFill>
                  <a:schemeClr val="bg1">
                    <a:lumMod val="50000"/>
                  </a:schemeClr>
                </a:solidFill>
              </a:rPr>
              <a:t>7109</a:t>
            </a:r>
            <a:r>
              <a:rPr lang="zh-CN" altLang="en-US" sz="500" dirty="0">
                <a:solidFill>
                  <a:schemeClr val="bg1">
                    <a:lumMod val="50000"/>
                  </a:schemeClr>
                </a:solidFill>
              </a:rPr>
              <a:t>例），分别于第</a:t>
            </a:r>
            <a:r>
              <a:rPr lang="en-US" altLang="zh-CN" sz="500" dirty="0">
                <a:solidFill>
                  <a:schemeClr val="bg1">
                    <a:lumMod val="50000"/>
                  </a:schemeClr>
                </a:solidFill>
              </a:rPr>
              <a:t>1</a:t>
            </a:r>
            <a:r>
              <a:rPr lang="zh-CN" altLang="en-US" sz="500" dirty="0">
                <a:solidFill>
                  <a:schemeClr val="bg1">
                    <a:lumMod val="50000"/>
                  </a:schemeClr>
                </a:solidFill>
              </a:rPr>
              <a:t>天、第</a:t>
            </a:r>
            <a:r>
              <a:rPr lang="en-US" altLang="zh-CN" sz="500" dirty="0">
                <a:solidFill>
                  <a:schemeClr val="bg1">
                    <a:lumMod val="50000"/>
                  </a:schemeClr>
                </a:solidFill>
              </a:rPr>
              <a:t>2</a:t>
            </a:r>
            <a:r>
              <a:rPr lang="zh-CN" altLang="en-US" sz="500" dirty="0">
                <a:solidFill>
                  <a:schemeClr val="bg1">
                    <a:lumMod val="50000"/>
                  </a:schemeClr>
                </a:solidFill>
              </a:rPr>
              <a:t>和第</a:t>
            </a:r>
            <a:r>
              <a:rPr lang="en-US" altLang="zh-CN" sz="500" dirty="0">
                <a:solidFill>
                  <a:schemeClr val="bg1">
                    <a:lumMod val="50000"/>
                  </a:schemeClr>
                </a:solidFill>
              </a:rPr>
              <a:t>6</a:t>
            </a:r>
            <a:r>
              <a:rPr lang="zh-CN" altLang="en-US" sz="500" dirty="0">
                <a:solidFill>
                  <a:schemeClr val="bg1">
                    <a:lumMod val="50000"/>
                  </a:schemeClr>
                </a:solidFill>
              </a:rPr>
              <a:t>个月接种</a:t>
            </a:r>
            <a:r>
              <a:rPr lang="en-US" altLang="zh-CN" sz="500" dirty="0">
                <a:solidFill>
                  <a:schemeClr val="bg1">
                    <a:lumMod val="50000"/>
                  </a:schemeClr>
                </a:solidFill>
              </a:rPr>
              <a:t>1</a:t>
            </a:r>
            <a:r>
              <a:rPr lang="zh-CN" altLang="en-US" sz="500" dirty="0">
                <a:solidFill>
                  <a:schemeClr val="bg1">
                    <a:lumMod val="50000"/>
                  </a:schemeClr>
                </a:solidFill>
              </a:rPr>
              <a:t>剂九价</a:t>
            </a:r>
            <a:r>
              <a:rPr lang="en-US" altLang="zh-CN" sz="500" dirty="0">
                <a:solidFill>
                  <a:schemeClr val="bg1">
                    <a:lumMod val="50000"/>
                  </a:schemeClr>
                </a:solidFill>
              </a:rPr>
              <a:t>HPV</a:t>
            </a:r>
            <a:r>
              <a:rPr lang="zh-CN" altLang="en-US" sz="500" dirty="0">
                <a:solidFill>
                  <a:schemeClr val="bg1">
                    <a:lumMod val="50000"/>
                  </a:schemeClr>
                </a:solidFill>
              </a:rPr>
              <a:t>疫苗或四价</a:t>
            </a:r>
            <a:r>
              <a:rPr lang="en-US" altLang="zh-CN" sz="500" dirty="0">
                <a:solidFill>
                  <a:schemeClr val="bg1">
                    <a:lumMod val="50000"/>
                  </a:schemeClr>
                </a:solidFill>
              </a:rPr>
              <a:t>HPV</a:t>
            </a:r>
            <a:r>
              <a:rPr lang="zh-CN" altLang="en-US" sz="500" dirty="0">
                <a:solidFill>
                  <a:schemeClr val="bg1">
                    <a:lumMod val="50000"/>
                  </a:schemeClr>
                </a:solidFill>
              </a:rPr>
              <a:t>疫苗，受试者保护效力随访至第</a:t>
            </a:r>
            <a:r>
              <a:rPr lang="en-US" altLang="zh-CN" sz="500" dirty="0">
                <a:solidFill>
                  <a:schemeClr val="bg1">
                    <a:lumMod val="50000"/>
                  </a:schemeClr>
                </a:solidFill>
              </a:rPr>
              <a:t>3</a:t>
            </a:r>
            <a:r>
              <a:rPr lang="zh-CN" altLang="en-US" sz="500" dirty="0">
                <a:solidFill>
                  <a:schemeClr val="bg1">
                    <a:lumMod val="50000"/>
                  </a:schemeClr>
                </a:solidFill>
              </a:rPr>
              <a:t>剂之后</a:t>
            </a:r>
            <a:r>
              <a:rPr lang="en-US" altLang="zh-CN" sz="500" dirty="0">
                <a:solidFill>
                  <a:schemeClr val="bg1">
                    <a:lumMod val="50000"/>
                  </a:schemeClr>
                </a:solidFill>
              </a:rPr>
              <a:t>5.6</a:t>
            </a:r>
            <a:r>
              <a:rPr lang="zh-CN" altLang="en-US" sz="500" dirty="0">
                <a:solidFill>
                  <a:schemeClr val="bg1">
                    <a:lumMod val="50000"/>
                  </a:schemeClr>
                </a:solidFill>
              </a:rPr>
              <a:t>年（中位随访时间：</a:t>
            </a:r>
            <a:r>
              <a:rPr lang="en-US" altLang="zh-CN" sz="500" dirty="0">
                <a:solidFill>
                  <a:schemeClr val="bg1">
                    <a:lumMod val="50000"/>
                  </a:schemeClr>
                </a:solidFill>
              </a:rPr>
              <a:t>3.5</a:t>
            </a:r>
            <a:r>
              <a:rPr lang="zh-CN" altLang="en-US" sz="500" dirty="0">
                <a:solidFill>
                  <a:schemeClr val="bg1">
                    <a:lumMod val="50000"/>
                  </a:schemeClr>
                </a:solidFill>
              </a:rPr>
              <a:t>年）。本研究为研究</a:t>
            </a:r>
            <a:r>
              <a:rPr lang="en-US" altLang="zh-CN" sz="500" dirty="0">
                <a:solidFill>
                  <a:schemeClr val="bg1">
                    <a:lumMod val="50000"/>
                  </a:schemeClr>
                </a:solidFill>
              </a:rPr>
              <a:t>P001</a:t>
            </a:r>
            <a:r>
              <a:rPr lang="zh-CN" altLang="en-US" sz="500" dirty="0">
                <a:solidFill>
                  <a:schemeClr val="bg1">
                    <a:lumMod val="50000"/>
                  </a:schemeClr>
                </a:solidFill>
              </a:rPr>
              <a:t>的长期随访研究，在入组年龄为</a:t>
            </a:r>
            <a:r>
              <a:rPr lang="en-US" altLang="zh-CN" sz="500" dirty="0">
                <a:solidFill>
                  <a:schemeClr val="bg1">
                    <a:lumMod val="50000"/>
                  </a:schemeClr>
                </a:solidFill>
              </a:rPr>
              <a:t>16~26</a:t>
            </a:r>
            <a:r>
              <a:rPr lang="zh-CN" altLang="en-US" sz="500" dirty="0">
                <a:solidFill>
                  <a:schemeClr val="bg1">
                    <a:lumMod val="50000"/>
                  </a:schemeClr>
                </a:solidFill>
              </a:rPr>
              <a:t>岁的女性人群中（</a:t>
            </a:r>
            <a:r>
              <a:rPr lang="en-US" altLang="zh-CN" sz="500" dirty="0">
                <a:solidFill>
                  <a:schemeClr val="bg1">
                    <a:lumMod val="50000"/>
                  </a:schemeClr>
                </a:solidFill>
              </a:rPr>
              <a:t>n=1,797</a:t>
            </a:r>
            <a:r>
              <a:rPr lang="zh-CN" altLang="en-US" sz="500" dirty="0">
                <a:solidFill>
                  <a:schemeClr val="bg1">
                    <a:lumMod val="50000"/>
                  </a:schemeClr>
                </a:solidFill>
              </a:rPr>
              <a:t>），随访至第</a:t>
            </a:r>
            <a:r>
              <a:rPr lang="en-US" altLang="zh-CN" sz="500" dirty="0">
                <a:solidFill>
                  <a:schemeClr val="bg1">
                    <a:lumMod val="50000"/>
                  </a:schemeClr>
                </a:solidFill>
              </a:rPr>
              <a:t>3</a:t>
            </a:r>
            <a:r>
              <a:rPr lang="zh-CN" altLang="en-US" sz="500" dirty="0">
                <a:solidFill>
                  <a:schemeClr val="bg1">
                    <a:lumMod val="50000"/>
                  </a:schemeClr>
                </a:solidFill>
              </a:rPr>
              <a:t>剂之后长达</a:t>
            </a:r>
            <a:r>
              <a:rPr lang="en-US" altLang="zh-CN" sz="500" dirty="0">
                <a:solidFill>
                  <a:schemeClr val="bg1">
                    <a:lumMod val="50000"/>
                  </a:schemeClr>
                </a:solidFill>
              </a:rPr>
              <a:t>9.5</a:t>
            </a:r>
            <a:r>
              <a:rPr lang="zh-CN" altLang="en-US" sz="500" dirty="0">
                <a:solidFill>
                  <a:schemeClr val="bg1">
                    <a:lumMod val="50000"/>
                  </a:schemeClr>
                </a:solidFill>
              </a:rPr>
              <a:t>年（中位随访时间：</a:t>
            </a:r>
            <a:r>
              <a:rPr lang="en-US" altLang="zh-CN" sz="500" dirty="0">
                <a:solidFill>
                  <a:schemeClr val="bg1">
                    <a:lumMod val="50000"/>
                  </a:schemeClr>
                </a:solidFill>
              </a:rPr>
              <a:t>6.3</a:t>
            </a:r>
            <a:r>
              <a:rPr lang="zh-CN" altLang="en-US" sz="500" dirty="0">
                <a:solidFill>
                  <a:schemeClr val="bg1">
                    <a:lumMod val="50000"/>
                  </a:schemeClr>
                </a:solidFill>
              </a:rPr>
              <a:t>年），以评价九价</a:t>
            </a:r>
            <a:r>
              <a:rPr lang="en-US" altLang="zh-CN" sz="500" dirty="0">
                <a:solidFill>
                  <a:schemeClr val="bg1">
                    <a:lumMod val="50000"/>
                  </a:schemeClr>
                </a:solidFill>
              </a:rPr>
              <a:t>HPV</a:t>
            </a:r>
            <a:r>
              <a:rPr lang="zh-CN" altLang="en-US" sz="500" dirty="0">
                <a:solidFill>
                  <a:schemeClr val="bg1">
                    <a:lumMod val="50000"/>
                  </a:schemeClr>
                </a:solidFill>
              </a:rPr>
              <a:t>疫苗的长期保护效力、免疫原性和安全性。</a:t>
            </a:r>
          </a:p>
        </p:txBody>
      </p:sp>
      <p:grpSp>
        <p:nvGrpSpPr>
          <p:cNvPr id="4" name="组合 3"/>
          <p:cNvGrpSpPr/>
          <p:nvPr/>
        </p:nvGrpSpPr>
        <p:grpSpPr>
          <a:xfrm>
            <a:off x="0" y="904895"/>
            <a:ext cx="6418531" cy="722095"/>
            <a:chOff x="0" y="1568722"/>
            <a:chExt cx="6418531" cy="722095"/>
          </a:xfrm>
        </p:grpSpPr>
        <p:sp>
          <p:nvSpPr>
            <p:cNvPr id="16" name="矩形: 圆角 15"/>
            <p:cNvSpPr/>
            <p:nvPr/>
          </p:nvSpPr>
          <p:spPr>
            <a:xfrm>
              <a:off x="0" y="1578227"/>
              <a:ext cx="6418531" cy="712590"/>
            </a:xfrm>
            <a:prstGeom prst="roundRect">
              <a:avLst/>
            </a:prstGeom>
            <a:solidFill>
              <a:srgbClr val="00877B">
                <a:alpha val="9000"/>
              </a:srgbClr>
            </a:solidFill>
            <a:ln>
              <a:noFill/>
            </a:ln>
            <a:effectLst>
              <a:outerShdw blurRad="76200" dir="13500000" sy="23000" kx="1200000" algn="br" rotWithShape="0">
                <a:prstClr val="black">
                  <a:alpha val="20000"/>
                </a:prstClr>
              </a:outerShdw>
              <a:softEdge rad="0"/>
            </a:effectLst>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nvGrpSpPr>
            <p:cNvPr id="17" name="组合 16"/>
            <p:cNvGrpSpPr>
              <a:grpSpLocks noChangeAspect="1"/>
            </p:cNvGrpSpPr>
            <p:nvPr/>
          </p:nvGrpSpPr>
          <p:grpSpPr>
            <a:xfrm>
              <a:off x="532279" y="1638705"/>
              <a:ext cx="301348" cy="312868"/>
              <a:chOff x="7474569" y="2913751"/>
              <a:chExt cx="432004" cy="432000"/>
            </a:xfrm>
            <a:solidFill>
              <a:srgbClr val="00877B"/>
            </a:solidFill>
          </p:grpSpPr>
          <p:sp>
            <p:nvSpPr>
              <p:cNvPr id="18" name="圆角矩形 102"/>
              <p:cNvSpPr/>
              <p:nvPr/>
            </p:nvSpPr>
            <p:spPr>
              <a:xfrm>
                <a:off x="7474569" y="2913751"/>
                <a:ext cx="432004" cy="432000"/>
              </a:xfrm>
              <a:prstGeom prst="roundRect">
                <a:avLst>
                  <a:gd name="adj" fmla="val 50000"/>
                </a:avLst>
              </a:prstGeom>
              <a:grp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latin typeface="+mj-ea"/>
                  <a:ea typeface="+mj-ea"/>
                </a:endParaRPr>
              </a:p>
            </p:txBody>
          </p:sp>
          <p:sp>
            <p:nvSpPr>
              <p:cNvPr id="19" name="任意多边形 103"/>
              <p:cNvSpPr/>
              <p:nvPr/>
            </p:nvSpPr>
            <p:spPr>
              <a:xfrm>
                <a:off x="7595253" y="3061383"/>
                <a:ext cx="195399" cy="131023"/>
              </a:xfrm>
              <a:custGeom>
                <a:avLst/>
                <a:gdLst>
                  <a:gd name="connsiteX0" fmla="*/ 195400 w 195399"/>
                  <a:gd name="connsiteY0" fmla="*/ 0 h 131023"/>
                  <a:gd name="connsiteX1" fmla="*/ 64376 w 195399"/>
                  <a:gd name="connsiteY1" fmla="*/ 131023 h 131023"/>
                  <a:gd name="connsiteX2" fmla="*/ 0 w 195399"/>
                  <a:gd name="connsiteY2" fmla="*/ 66647 h 131023"/>
                </a:gdLst>
                <a:ahLst/>
                <a:cxnLst>
                  <a:cxn ang="0">
                    <a:pos x="connsiteX0" y="connsiteY0"/>
                  </a:cxn>
                  <a:cxn ang="0">
                    <a:pos x="connsiteX1" y="connsiteY1"/>
                  </a:cxn>
                  <a:cxn ang="0">
                    <a:pos x="connsiteX2" y="connsiteY2"/>
                  </a:cxn>
                </a:cxnLst>
                <a:rect l="l" t="t" r="r" b="b"/>
                <a:pathLst>
                  <a:path w="195399" h="131023">
                    <a:moveTo>
                      <a:pt x="195400" y="0"/>
                    </a:moveTo>
                    <a:lnTo>
                      <a:pt x="64376" y="131023"/>
                    </a:lnTo>
                    <a:lnTo>
                      <a:pt x="0" y="66647"/>
                    </a:lnTo>
                  </a:path>
                </a:pathLst>
              </a:custGeom>
              <a:grpFill/>
              <a:ln w="12700" cap="rnd">
                <a:solidFill>
                  <a:srgbClr val="FFFFFF"/>
                </a:solidFill>
                <a:prstDash val="solid"/>
                <a:miter/>
              </a:ln>
            </p:spPr>
            <p:txBody>
              <a:bodyPr rtlCol="0" anchor="ctr"/>
              <a:lstStyle/>
              <a:p>
                <a:endParaRPr lang="zh-CN" altLang="en-US" dirty="0">
                  <a:latin typeface="+mj-ea"/>
                  <a:ea typeface="+mj-ea"/>
                </a:endParaRPr>
              </a:p>
            </p:txBody>
          </p:sp>
        </p:grpSp>
        <p:sp>
          <p:nvSpPr>
            <p:cNvPr id="20" name="文本框 19"/>
            <p:cNvSpPr txBox="1"/>
            <p:nvPr/>
          </p:nvSpPr>
          <p:spPr>
            <a:xfrm>
              <a:off x="863726" y="1568722"/>
              <a:ext cx="5229718" cy="658257"/>
            </a:xfrm>
            <a:prstGeom prst="rect">
              <a:avLst/>
            </a:prstGeom>
            <a:noFill/>
          </p:spPr>
          <p:txBody>
            <a:bodyPr wrap="square">
              <a:spAutoFit/>
            </a:bodyPr>
            <a:lstStyle/>
            <a:p>
              <a:pPr>
                <a:lnSpc>
                  <a:spcPct val="120000"/>
                </a:lnSpc>
              </a:pPr>
              <a:r>
                <a:rPr lang="zh-CN" altLang="en-US" sz="1600" b="1" dirty="0">
                  <a:solidFill>
                    <a:srgbClr val="00877B"/>
                  </a:solidFill>
                  <a:latin typeface="+mj-ea"/>
                  <a:ea typeface="+mj-ea"/>
                </a:rPr>
                <a:t>四价</a:t>
              </a:r>
              <a:r>
                <a:rPr lang="en-US" altLang="zh-CN" sz="1600" b="1" dirty="0">
                  <a:solidFill>
                    <a:srgbClr val="00877B"/>
                  </a:solidFill>
                  <a:latin typeface="+mj-ea"/>
                  <a:ea typeface="+mj-ea"/>
                </a:rPr>
                <a:t>HPV</a:t>
              </a:r>
              <a:r>
                <a:rPr lang="zh-CN" altLang="en-US" sz="1600" b="1" dirty="0">
                  <a:solidFill>
                    <a:srgbClr val="00877B"/>
                  </a:solidFill>
                  <a:latin typeface="+mj-ea"/>
                  <a:ea typeface="+mj-ea"/>
                </a:rPr>
                <a:t>疫苗拥有迄今</a:t>
              </a:r>
              <a:r>
                <a:rPr lang="en-US" altLang="zh-CN" sz="1600" b="1" dirty="0">
                  <a:solidFill>
                    <a:srgbClr val="00877B"/>
                  </a:solidFill>
                  <a:latin typeface="+mj-ea"/>
                  <a:ea typeface="+mj-ea"/>
                </a:rPr>
                <a:t>HPV</a:t>
              </a:r>
              <a:r>
                <a:rPr lang="zh-CN" altLang="en-US" sz="1600" b="1" dirty="0">
                  <a:solidFill>
                    <a:srgbClr val="00877B"/>
                  </a:solidFill>
                  <a:latin typeface="+mj-ea"/>
                  <a:ea typeface="+mj-ea"/>
                </a:rPr>
                <a:t>疫苗随访时间最长的保护持久性数据，可达</a:t>
              </a:r>
              <a:r>
                <a:rPr lang="en-US" altLang="zh-CN" sz="1600" b="1" dirty="0">
                  <a:solidFill>
                    <a:srgbClr val="00877B"/>
                  </a:solidFill>
                  <a:latin typeface="+mj-ea"/>
                  <a:ea typeface="+mj-ea"/>
                </a:rPr>
                <a:t>14</a:t>
              </a:r>
              <a:r>
                <a:rPr lang="zh-CN" altLang="en-US" sz="1600" b="1" dirty="0">
                  <a:solidFill>
                    <a:srgbClr val="00877B"/>
                  </a:solidFill>
                  <a:latin typeface="+mj-ea"/>
                  <a:ea typeface="+mj-ea"/>
                </a:rPr>
                <a:t>年持续保护趋势</a:t>
              </a:r>
            </a:p>
          </p:txBody>
        </p:sp>
      </p:grpSp>
      <p:grpSp>
        <p:nvGrpSpPr>
          <p:cNvPr id="227" name="组合 226">
            <a:extLst>
              <a:ext uri="{FF2B5EF4-FFF2-40B4-BE49-F238E27FC236}">
                <a16:creationId xmlns:a16="http://schemas.microsoft.com/office/drawing/2014/main" id="{06DEBE81-6689-4262-0D4F-839A2F855969}"/>
              </a:ext>
            </a:extLst>
          </p:cNvPr>
          <p:cNvGrpSpPr/>
          <p:nvPr/>
        </p:nvGrpSpPr>
        <p:grpSpPr>
          <a:xfrm>
            <a:off x="563001" y="1723582"/>
            <a:ext cx="2690636" cy="1188000"/>
            <a:chOff x="740818" y="4119223"/>
            <a:chExt cx="2690636" cy="1263763"/>
          </a:xfrm>
        </p:grpSpPr>
        <p:sp>
          <p:nvSpPr>
            <p:cNvPr id="228" name="矩形 227">
              <a:extLst>
                <a:ext uri="{FF2B5EF4-FFF2-40B4-BE49-F238E27FC236}">
                  <a16:creationId xmlns:a16="http://schemas.microsoft.com/office/drawing/2014/main" id="{622C702D-87EE-381E-73D7-2F79417A05B9}"/>
                </a:ext>
              </a:extLst>
            </p:cNvPr>
            <p:cNvSpPr/>
            <p:nvPr/>
          </p:nvSpPr>
          <p:spPr>
            <a:xfrm flipH="1">
              <a:off x="763416" y="4649508"/>
              <a:ext cx="2668038" cy="681365"/>
            </a:xfrm>
            <a:prstGeom prst="rect">
              <a:avLst/>
            </a:prstGeom>
            <a:gradFill>
              <a:gsLst>
                <a:gs pos="0">
                  <a:srgbClr val="72B3A3">
                    <a:lumMod val="20000"/>
                    <a:lumOff val="80000"/>
                    <a:alpha val="0"/>
                  </a:srgbClr>
                </a:gs>
                <a:gs pos="100000">
                  <a:srgbClr val="72B3A3">
                    <a:lumMod val="40000"/>
                    <a:lumOff val="60000"/>
                  </a:srgbClr>
                </a:gs>
              </a:gsLst>
              <a:lin ang="0" scaled="0"/>
            </a:gra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endParaRPr>
            </a:p>
          </p:txBody>
        </p:sp>
        <p:sp>
          <p:nvSpPr>
            <p:cNvPr id="229" name="文本框 228">
              <a:extLst>
                <a:ext uri="{FF2B5EF4-FFF2-40B4-BE49-F238E27FC236}">
                  <a16:creationId xmlns:a16="http://schemas.microsoft.com/office/drawing/2014/main" id="{7085C155-3270-0CD4-531D-48952B8BC7EB}"/>
                </a:ext>
              </a:extLst>
            </p:cNvPr>
            <p:cNvSpPr txBox="1"/>
            <p:nvPr/>
          </p:nvSpPr>
          <p:spPr>
            <a:xfrm>
              <a:off x="1498822" y="4119223"/>
              <a:ext cx="1813924" cy="229245"/>
            </a:xfrm>
            <a:prstGeom prst="rect">
              <a:avLst/>
            </a:prstGeom>
            <a:solidFill>
              <a:srgbClr val="1F8C87"/>
            </a:solidFill>
          </p:spPr>
          <p:txBody>
            <a:bodyPr wrap="square" lIns="91440" tIns="45720" rIns="91440" bIns="45720"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CN" altLang="en-US" sz="900" b="1" i="0" u="none" strike="noStrike" kern="0" cap="none" spc="0" normalizeH="0" baseline="0" noProof="0" dirty="0">
                  <a:ln>
                    <a:noFill/>
                  </a:ln>
                  <a:solidFill>
                    <a:prstClr val="white"/>
                  </a:solidFill>
                  <a:effectLst/>
                  <a:uLnTx/>
                  <a:uFillTx/>
                  <a:latin typeface="HarmonyOS Sans SC Light"/>
                  <a:ea typeface="HarmonyOS Sans SC Light"/>
                  <a:cs typeface="+mn-ea"/>
                  <a:sym typeface="+mn-lt"/>
                </a:rPr>
                <a:t>迄今</a:t>
              </a:r>
              <a:r>
                <a:rPr kumimoji="0" lang="en-US" altLang="zh-CN" sz="900" b="1" i="0" u="none" strike="noStrike" kern="0" cap="none" spc="0" normalizeH="0" baseline="0" noProof="0" dirty="0">
                  <a:ln>
                    <a:noFill/>
                  </a:ln>
                  <a:solidFill>
                    <a:prstClr val="white"/>
                  </a:solidFill>
                  <a:effectLst/>
                  <a:uLnTx/>
                  <a:uFillTx/>
                  <a:latin typeface="HarmonyOS Sans SC Light"/>
                  <a:ea typeface="HarmonyOS Sans SC Light"/>
                  <a:cs typeface="+mn-ea"/>
                  <a:sym typeface="+mn-lt"/>
                </a:rPr>
                <a:t>HPV</a:t>
              </a:r>
              <a:r>
                <a:rPr kumimoji="0" lang="zh-CN" altLang="en-US" sz="900" b="1" i="0" u="none" strike="noStrike" kern="0" cap="none" spc="0" normalizeH="0" baseline="0" noProof="0" dirty="0">
                  <a:ln>
                    <a:noFill/>
                  </a:ln>
                  <a:solidFill>
                    <a:prstClr val="white"/>
                  </a:solidFill>
                  <a:effectLst/>
                  <a:uLnTx/>
                  <a:uFillTx/>
                  <a:latin typeface="HarmonyOS Sans SC Light"/>
                  <a:ea typeface="HarmonyOS Sans SC Light"/>
                  <a:cs typeface="+mn-ea"/>
                  <a:sym typeface="+mn-lt"/>
                </a:rPr>
                <a:t>疫苗全球最长随访</a:t>
              </a:r>
              <a:r>
                <a:rPr kumimoji="0" lang="en-US" altLang="zh-CN" sz="900" b="1" i="0" u="none" strike="noStrike" kern="0" cap="none" spc="0" normalizeH="0" baseline="30000" noProof="0" dirty="0">
                  <a:ln>
                    <a:noFill/>
                  </a:ln>
                  <a:solidFill>
                    <a:prstClr val="white"/>
                  </a:solidFill>
                  <a:effectLst/>
                  <a:uLnTx/>
                  <a:uFillTx/>
                  <a:latin typeface="HarmonyOS Sans SC Light"/>
                  <a:ea typeface="HarmonyOS Sans SC Light"/>
                  <a:cs typeface="+mn-ea"/>
                  <a:sym typeface="+mn-lt"/>
                </a:rPr>
                <a:t>1,a</a:t>
              </a:r>
              <a:endParaRPr kumimoji="0" lang="zh-CN" altLang="en-US" sz="900" b="1" i="0" u="none" strike="noStrike" kern="0" cap="none" spc="0" normalizeH="0" baseline="30000" noProof="0" dirty="0">
                <a:ln>
                  <a:noFill/>
                </a:ln>
                <a:solidFill>
                  <a:prstClr val="white"/>
                </a:solidFill>
                <a:effectLst/>
                <a:uLnTx/>
                <a:uFillTx/>
                <a:latin typeface="HarmonyOS Sans SC Light"/>
                <a:ea typeface="HarmonyOS Sans SC Light"/>
                <a:cs typeface="+mn-ea"/>
                <a:sym typeface="+mn-lt"/>
              </a:endParaRPr>
            </a:p>
          </p:txBody>
        </p:sp>
        <p:sp>
          <p:nvSpPr>
            <p:cNvPr id="230" name="文本框 229">
              <a:extLst>
                <a:ext uri="{FF2B5EF4-FFF2-40B4-BE49-F238E27FC236}">
                  <a16:creationId xmlns:a16="http://schemas.microsoft.com/office/drawing/2014/main" id="{6806FACE-9E6A-F4A9-D305-2A90D5724A23}"/>
                </a:ext>
              </a:extLst>
            </p:cNvPr>
            <p:cNvSpPr txBox="1"/>
            <p:nvPr/>
          </p:nvSpPr>
          <p:spPr>
            <a:xfrm>
              <a:off x="740818" y="4152060"/>
              <a:ext cx="652221" cy="447173"/>
            </a:xfrm>
            <a:prstGeom prst="rect">
              <a:avLst/>
            </a:prstGeom>
            <a:noFill/>
          </p:spPr>
          <p:txBody>
            <a:bodyPr wrap="none" rtlCol="0">
              <a:prstTxWarp prst="textPlain">
                <a:avLst>
                  <a:gd name="adj" fmla="val 43317"/>
                </a:avLst>
              </a:prstTxWarp>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300" normalizeH="0" baseline="0" noProof="0" dirty="0">
                  <a:ln>
                    <a:noFill/>
                  </a:ln>
                  <a:solidFill>
                    <a:srgbClr val="1F8C87"/>
                  </a:solidFill>
                  <a:effectLst/>
                  <a:uLnTx/>
                  <a:uFillTx/>
                  <a:latin typeface="HarmonyOS Sans SC Light"/>
                  <a:ea typeface="HarmonyOS Sans SC Light"/>
                  <a:cs typeface="+mn-ea"/>
                  <a:sym typeface="+mn-lt"/>
                </a:rPr>
                <a:t>14</a:t>
              </a:r>
              <a:endParaRPr kumimoji="0" lang="zh-CN" altLang="en-US" sz="1800" b="1" i="0" u="none" strike="noStrike" kern="0" cap="none" spc="-300" normalizeH="0" baseline="0" noProof="0" dirty="0">
                <a:ln>
                  <a:noFill/>
                </a:ln>
                <a:solidFill>
                  <a:srgbClr val="1F8C87"/>
                </a:solidFill>
                <a:effectLst/>
                <a:uLnTx/>
                <a:uFillTx/>
                <a:latin typeface="HarmonyOS Sans SC Light"/>
                <a:ea typeface="HarmonyOS Sans SC Light"/>
                <a:cs typeface="+mn-ea"/>
                <a:sym typeface="+mn-lt"/>
              </a:endParaRPr>
            </a:p>
          </p:txBody>
        </p:sp>
        <p:sp>
          <p:nvSpPr>
            <p:cNvPr id="231" name="文本框 230">
              <a:extLst>
                <a:ext uri="{FF2B5EF4-FFF2-40B4-BE49-F238E27FC236}">
                  <a16:creationId xmlns:a16="http://schemas.microsoft.com/office/drawing/2014/main" id="{3A8AF482-CD64-79F6-8C98-58006B21866A}"/>
                </a:ext>
              </a:extLst>
            </p:cNvPr>
            <p:cNvSpPr txBox="1"/>
            <p:nvPr/>
          </p:nvSpPr>
          <p:spPr>
            <a:xfrm>
              <a:off x="1485374" y="4434134"/>
              <a:ext cx="1271396" cy="170849"/>
            </a:xfrm>
            <a:prstGeom prst="rect">
              <a:avLst/>
            </a:prstGeom>
            <a:noFill/>
          </p:spPr>
          <p:txBody>
            <a:bodyPr wrap="none" rtlCol="0">
              <a:prstTxWarp prst="textPlain">
                <a:avLst>
                  <a:gd name="adj" fmla="val 49096"/>
                </a:avLst>
              </a:prstTxWarp>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a:ln>
                    <a:noFill/>
                  </a:ln>
                  <a:solidFill>
                    <a:srgbClr val="1F8C87"/>
                  </a:solidFill>
                  <a:effectLst/>
                  <a:uLnTx/>
                  <a:uFillTx/>
                  <a:latin typeface="HarmonyOS Sans SC Light"/>
                  <a:ea typeface="HarmonyOS Sans SC Light"/>
                  <a:cs typeface="+mn-ea"/>
                  <a:sym typeface="+mn-lt"/>
                </a:rPr>
                <a:t>年持久保护趋势</a:t>
              </a:r>
            </a:p>
          </p:txBody>
        </p:sp>
        <p:sp>
          <p:nvSpPr>
            <p:cNvPr id="232" name="文本框 231">
              <a:extLst>
                <a:ext uri="{FF2B5EF4-FFF2-40B4-BE49-F238E27FC236}">
                  <a16:creationId xmlns:a16="http://schemas.microsoft.com/office/drawing/2014/main" id="{A2D76250-EFB4-2ACB-E7B6-3A50D5737E4B}"/>
                </a:ext>
              </a:extLst>
            </p:cNvPr>
            <p:cNvSpPr txBox="1"/>
            <p:nvPr/>
          </p:nvSpPr>
          <p:spPr>
            <a:xfrm>
              <a:off x="1008674" y="4832797"/>
              <a:ext cx="1266372" cy="550189"/>
            </a:xfrm>
            <a:prstGeom prst="rect">
              <a:avLst/>
            </a:prstGeom>
            <a:noFill/>
          </p:spPr>
          <p:txBody>
            <a:bodyPr wrap="none" lIns="0" tIns="0" rIns="0" bIns="0" anchor="ctr">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1F8C87"/>
                  </a:solidFill>
                  <a:effectLst/>
                  <a:uLnTx/>
                  <a:uFillTx/>
                  <a:latin typeface="HarmonyOS Sans SC Light"/>
                  <a:ea typeface="HarmonyOS Sans SC Light"/>
                  <a:cs typeface="+mn-ea"/>
                  <a:sym typeface="+mn-lt"/>
                </a:rPr>
                <a:t>100</a:t>
              </a:r>
              <a:r>
                <a:rPr kumimoji="0" lang="en-US" altLang="zh-CN" sz="3600" b="0" i="0" u="none" strike="noStrike" kern="0" cap="none" spc="0" normalizeH="0" baseline="0" noProof="0" dirty="0">
                  <a:ln>
                    <a:noFill/>
                  </a:ln>
                  <a:solidFill>
                    <a:srgbClr val="1F8C87"/>
                  </a:solidFill>
                  <a:effectLst/>
                  <a:uLnTx/>
                  <a:uFillTx/>
                  <a:latin typeface="HarmonyOS Sans SC Light"/>
                  <a:ea typeface="HarmonyOS Sans SC Light"/>
                  <a:cs typeface="+mn-ea"/>
                  <a:sym typeface="+mn-lt"/>
                </a:rPr>
                <a:t>%</a:t>
              </a:r>
              <a:endParaRPr kumimoji="0" lang="en-US" altLang="zh-CN" sz="3200" b="0" i="0" u="none" strike="noStrike" kern="0" cap="none" spc="0" normalizeH="0" baseline="0" noProof="0" dirty="0">
                <a:ln>
                  <a:noFill/>
                </a:ln>
                <a:solidFill>
                  <a:srgbClr val="1F8C87"/>
                </a:solidFill>
                <a:effectLst/>
                <a:uLnTx/>
                <a:uFillTx/>
                <a:latin typeface="HarmonyOS Sans SC Light"/>
                <a:ea typeface="HarmonyOS Sans SC Light"/>
                <a:cs typeface="+mn-ea"/>
                <a:sym typeface="+mn-lt"/>
              </a:endParaRPr>
            </a:p>
          </p:txBody>
        </p:sp>
        <p:sp>
          <p:nvSpPr>
            <p:cNvPr id="233" name="文本框 232">
              <a:extLst>
                <a:ext uri="{FF2B5EF4-FFF2-40B4-BE49-F238E27FC236}">
                  <a16:creationId xmlns:a16="http://schemas.microsoft.com/office/drawing/2014/main" id="{9FB45DA6-C9DD-EED0-0448-F76922D00DED}"/>
                </a:ext>
              </a:extLst>
            </p:cNvPr>
            <p:cNvSpPr txBox="1"/>
            <p:nvPr/>
          </p:nvSpPr>
          <p:spPr>
            <a:xfrm>
              <a:off x="921077" y="4691728"/>
              <a:ext cx="2269120" cy="2308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CN" sz="900" b="0" i="0" u="none" strike="noStrike" kern="0" cap="none" spc="0" normalizeH="0" baseline="0" noProof="0" dirty="0">
                  <a:ln>
                    <a:noFill/>
                  </a:ln>
                  <a:solidFill>
                    <a:prstClr val="white">
                      <a:lumMod val="50000"/>
                    </a:prstClr>
                  </a:solidFill>
                  <a:effectLst/>
                  <a:uLnTx/>
                  <a:uFillTx/>
                  <a:latin typeface="HarmonyOS Sans SC Light"/>
                  <a:ea typeface="HarmonyOS Sans SC Light"/>
                  <a:cs typeface="+mn-ea"/>
                  <a:sym typeface="+mn-lt"/>
                </a:rPr>
                <a:t>HPV 16/18 </a:t>
              </a:r>
              <a:r>
                <a:rPr kumimoji="0" lang="zh-CN" altLang="en-US" sz="900" b="0" i="0" u="none" strike="noStrike" kern="0" cap="none" spc="0" normalizeH="0" baseline="0" noProof="0" dirty="0">
                  <a:ln>
                    <a:noFill/>
                  </a:ln>
                  <a:solidFill>
                    <a:prstClr val="white">
                      <a:lumMod val="50000"/>
                    </a:prstClr>
                  </a:solidFill>
                  <a:effectLst/>
                  <a:uLnTx/>
                  <a:uFillTx/>
                  <a:latin typeface="HarmonyOS Sans SC Light"/>
                  <a:ea typeface="HarmonyOS Sans SC Light"/>
                  <a:cs typeface="+mn-ea"/>
                  <a:sym typeface="+mn-lt"/>
                </a:rPr>
                <a:t>型相关 </a:t>
              </a:r>
              <a:r>
                <a:rPr kumimoji="0" lang="en-US" altLang="zh-CN" sz="900" b="0" i="0" u="none" strike="noStrike" kern="0" cap="none" spc="0" normalizeH="0" baseline="0" noProof="0" dirty="0">
                  <a:ln>
                    <a:noFill/>
                  </a:ln>
                  <a:solidFill>
                    <a:prstClr val="white">
                      <a:lumMod val="50000"/>
                    </a:prstClr>
                  </a:solidFill>
                  <a:effectLst/>
                  <a:uLnTx/>
                  <a:uFillTx/>
                  <a:latin typeface="HarmonyOS Sans SC Light"/>
                  <a:ea typeface="HarmonyOS Sans SC Light"/>
                  <a:cs typeface="+mn-ea"/>
                  <a:sym typeface="+mn-lt"/>
                </a:rPr>
                <a:t>CIN2+ </a:t>
              </a:r>
              <a:r>
                <a:rPr kumimoji="0" lang="zh-CN" altLang="en-US" sz="900" b="0" i="0" u="none" strike="noStrike" kern="0" cap="none" spc="0" normalizeH="0" baseline="0" noProof="0" dirty="0">
                  <a:ln>
                    <a:noFill/>
                  </a:ln>
                  <a:solidFill>
                    <a:prstClr val="white">
                      <a:lumMod val="50000"/>
                    </a:prstClr>
                  </a:solidFill>
                  <a:effectLst/>
                  <a:uLnTx/>
                  <a:uFillTx/>
                  <a:latin typeface="HarmonyOS Sans SC Light"/>
                  <a:ea typeface="HarmonyOS Sans SC Light"/>
                  <a:cs typeface="+mn-ea"/>
                  <a:sym typeface="+mn-lt"/>
                </a:rPr>
                <a:t>保护效力</a:t>
              </a:r>
            </a:p>
          </p:txBody>
        </p:sp>
        <p:sp>
          <p:nvSpPr>
            <p:cNvPr id="234" name="文本框 233">
              <a:extLst>
                <a:ext uri="{FF2B5EF4-FFF2-40B4-BE49-F238E27FC236}">
                  <a16:creationId xmlns:a16="http://schemas.microsoft.com/office/drawing/2014/main" id="{8DA1A9C1-E762-8A85-C27F-B168C9A7BAD2}"/>
                </a:ext>
              </a:extLst>
            </p:cNvPr>
            <p:cNvSpPr txBox="1"/>
            <p:nvPr/>
          </p:nvSpPr>
          <p:spPr>
            <a:xfrm>
              <a:off x="2169479" y="5094432"/>
              <a:ext cx="868070" cy="246221"/>
            </a:xfrm>
            <a:prstGeom prst="rect">
              <a:avLst/>
            </a:prstGeom>
            <a:noFill/>
          </p:spPr>
          <p:txBody>
            <a:bodyPr wrap="square" rtlCol="0">
              <a:sp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en-US" altLang="zh-CN" sz="1000" b="0" i="0" u="none" strike="noStrike" kern="0" cap="none" spc="0" normalizeH="0" baseline="0" noProof="0" dirty="0">
                  <a:ln>
                    <a:noFill/>
                  </a:ln>
                  <a:solidFill>
                    <a:prstClr val="white">
                      <a:lumMod val="50000"/>
                    </a:prstClr>
                  </a:solidFill>
                  <a:effectLst/>
                  <a:uLnTx/>
                  <a:uFillTx/>
                  <a:latin typeface="HarmonyOS Sans SC Light"/>
                  <a:ea typeface="HarmonyOS Sans SC Light"/>
                  <a:cs typeface="+mn-ea"/>
                  <a:sym typeface="+mn-lt"/>
                </a:rPr>
                <a:t>0 / 2,121</a:t>
              </a:r>
              <a:endParaRPr kumimoji="0" lang="zh-CN" altLang="en-US" sz="1000" b="0" i="0" u="none" strike="noStrike" kern="0" cap="none" spc="0" normalizeH="0" baseline="0" noProof="0" dirty="0">
                <a:ln>
                  <a:noFill/>
                </a:ln>
                <a:solidFill>
                  <a:prstClr val="white">
                    <a:lumMod val="50000"/>
                  </a:prstClr>
                </a:solidFill>
                <a:effectLst/>
                <a:uLnTx/>
                <a:uFillTx/>
                <a:latin typeface="HarmonyOS Sans SC Light"/>
                <a:ea typeface="HarmonyOS Sans SC Light"/>
                <a:cs typeface="+mn-ea"/>
                <a:sym typeface="+mn-lt"/>
              </a:endParaRPr>
            </a:p>
          </p:txBody>
        </p:sp>
      </p:grpSp>
      <p:sp>
        <p:nvSpPr>
          <p:cNvPr id="237" name="文本框 236">
            <a:extLst>
              <a:ext uri="{FF2B5EF4-FFF2-40B4-BE49-F238E27FC236}">
                <a16:creationId xmlns:a16="http://schemas.microsoft.com/office/drawing/2014/main" id="{46451848-B32E-7D4F-2E24-852FF1466C5E}"/>
              </a:ext>
            </a:extLst>
          </p:cNvPr>
          <p:cNvSpPr txBox="1"/>
          <p:nvPr/>
        </p:nvSpPr>
        <p:spPr>
          <a:xfrm>
            <a:off x="574903" y="2853510"/>
            <a:ext cx="2701142" cy="461665"/>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zh-CN" altLang="en-US" sz="600" b="0" i="0" u="none" strike="noStrike" kern="0" cap="none" spc="0" normalizeH="0" baseline="0" noProof="0" dirty="0">
                <a:ln>
                  <a:noFill/>
                </a:ln>
                <a:solidFill>
                  <a:srgbClr val="0C0C0C"/>
                </a:solidFill>
                <a:effectLst/>
                <a:uLnTx/>
                <a:uFillTx/>
              </a:rPr>
              <a:t>对</a:t>
            </a:r>
            <a:r>
              <a:rPr kumimoji="0" lang="en-US" altLang="zh-CN" sz="600" b="0" i="0" u="none" strike="noStrike" kern="0" cap="none" spc="0" normalizeH="0" baseline="0" noProof="0" dirty="0">
                <a:ln>
                  <a:noFill/>
                </a:ln>
                <a:solidFill>
                  <a:srgbClr val="0C0C0C"/>
                </a:solidFill>
                <a:effectLst/>
                <a:uLnTx/>
                <a:uFillTx/>
              </a:rPr>
              <a:t>2121</a:t>
            </a:r>
            <a:r>
              <a:rPr kumimoji="0" lang="zh-CN" altLang="en-US" sz="600" b="0" i="0" u="none" strike="noStrike" kern="0" cap="none" spc="0" normalizeH="0" baseline="0" noProof="0" dirty="0">
                <a:ln>
                  <a:noFill/>
                </a:ln>
                <a:solidFill>
                  <a:srgbClr val="0C0C0C"/>
                </a:solidFill>
                <a:effectLst/>
                <a:uLnTx/>
                <a:uFillTx/>
              </a:rPr>
              <a:t>名北欧四国</a:t>
            </a:r>
            <a:r>
              <a:rPr kumimoji="0" lang="en-US" altLang="zh-CN" sz="600" b="0" i="0" u="none" strike="noStrike" kern="0" cap="none" spc="0" normalizeH="0" baseline="0" noProof="0" dirty="0">
                <a:ln>
                  <a:noFill/>
                </a:ln>
                <a:solidFill>
                  <a:srgbClr val="0C0C0C"/>
                </a:solidFill>
                <a:effectLst/>
                <a:uLnTx/>
                <a:uFillTx/>
              </a:rPr>
              <a:t>PPE</a:t>
            </a:r>
            <a:r>
              <a:rPr kumimoji="0" lang="zh-CN" altLang="en-US" sz="600" b="0" i="0" u="none" strike="noStrike" kern="0" cap="none" spc="0" normalizeH="0" baseline="0" noProof="0" dirty="0">
                <a:ln>
                  <a:noFill/>
                </a:ln>
                <a:solidFill>
                  <a:srgbClr val="0C0C0C"/>
                </a:solidFill>
                <a:effectLst/>
                <a:uLnTx/>
                <a:uFillTx/>
              </a:rPr>
              <a:t>人群</a:t>
            </a:r>
            <a:r>
              <a:rPr kumimoji="0" lang="en-US" altLang="zh-CN" sz="600" b="0" i="0" u="none" strike="noStrike" kern="0" cap="none" spc="0" normalizeH="0" baseline="30000" noProof="0" dirty="0">
                <a:ln>
                  <a:noFill/>
                </a:ln>
                <a:solidFill>
                  <a:srgbClr val="0C0C0C"/>
                </a:solidFill>
                <a:effectLst/>
                <a:uLnTx/>
                <a:uFillTx/>
              </a:rPr>
              <a:t>#</a:t>
            </a:r>
            <a:r>
              <a:rPr kumimoji="0" lang="zh-CN" altLang="en-US" sz="600" b="0" i="0" u="none" strike="noStrike" kern="0" cap="none" spc="0" normalizeH="0" baseline="0" noProof="0" dirty="0">
                <a:ln>
                  <a:noFill/>
                </a:ln>
                <a:solidFill>
                  <a:srgbClr val="0C0C0C"/>
                </a:solidFill>
                <a:effectLst/>
                <a:uLnTx/>
                <a:uFillTx/>
              </a:rPr>
              <a:t>的长期随访研究显示</a:t>
            </a:r>
            <a:r>
              <a:rPr kumimoji="0" lang="en-US" altLang="zh-CN" sz="600" b="0" i="0" u="none" strike="noStrike" kern="0" cap="none" spc="0" normalizeH="0" baseline="30000" noProof="0" dirty="0">
                <a:ln>
                  <a:noFill/>
                </a:ln>
                <a:solidFill>
                  <a:srgbClr val="0C0C0C"/>
                </a:solidFill>
                <a:effectLst/>
                <a:uLnTx/>
                <a:uFillTx/>
              </a:rPr>
              <a:t>1,a</a:t>
            </a:r>
            <a:r>
              <a:rPr kumimoji="0" lang="zh-CN" altLang="en-US" sz="600" b="0" i="0" u="none" strike="noStrike" kern="0" cap="none" spc="0" normalizeH="0" baseline="0" noProof="0" dirty="0">
                <a:ln>
                  <a:noFill/>
                </a:ln>
                <a:solidFill>
                  <a:srgbClr val="0C0C0C"/>
                </a:solidFill>
                <a:effectLst/>
                <a:uLnTx/>
                <a:uFillTx/>
              </a:rPr>
              <a:t>：</a:t>
            </a:r>
            <a:endParaRPr kumimoji="0" lang="en-US" altLang="zh-CN" sz="600" b="0" i="0" u="none" strike="noStrike" kern="0" cap="none" spc="0" normalizeH="0" baseline="0" noProof="0" dirty="0">
              <a:ln>
                <a:noFill/>
              </a:ln>
              <a:solidFill>
                <a:srgbClr val="0C0C0C"/>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zh-CN" altLang="en-US" sz="700" b="0" i="0" u="none" strike="noStrike" kern="0" cap="none" spc="0" normalizeH="0" baseline="0" noProof="0" dirty="0">
                <a:ln>
                  <a:noFill/>
                </a:ln>
                <a:solidFill>
                  <a:srgbClr val="0C0C0C"/>
                </a:solidFill>
                <a:effectLst/>
                <a:uLnTx/>
                <a:uFillTx/>
              </a:rPr>
              <a:t>在</a:t>
            </a:r>
            <a:r>
              <a:rPr kumimoji="0" lang="en-US" altLang="zh-CN" sz="700" b="0" i="0" u="none" strike="noStrike" kern="0" cap="none" spc="0" normalizeH="0" baseline="0" noProof="0" dirty="0">
                <a:ln>
                  <a:noFill/>
                </a:ln>
                <a:solidFill>
                  <a:srgbClr val="0C0C0C"/>
                </a:solidFill>
                <a:effectLst/>
                <a:uLnTx/>
                <a:uFillTx/>
              </a:rPr>
              <a:t>16-23</a:t>
            </a:r>
            <a:r>
              <a:rPr kumimoji="0" lang="zh-CN" altLang="en-US" sz="700" b="0" i="0" u="none" strike="noStrike" kern="0" cap="none" spc="0" normalizeH="0" baseline="0" noProof="0" dirty="0">
                <a:ln>
                  <a:noFill/>
                </a:ln>
                <a:solidFill>
                  <a:srgbClr val="0C0C0C"/>
                </a:solidFill>
                <a:effectLst/>
                <a:uLnTx/>
                <a:uFillTx/>
              </a:rPr>
              <a:t>岁</a:t>
            </a:r>
            <a:r>
              <a:rPr kumimoji="0" lang="en-US" altLang="zh-CN" sz="700" b="0" i="0" u="none" strike="noStrike" kern="0" cap="none" spc="0" normalizeH="0" baseline="0" noProof="0" dirty="0">
                <a:ln>
                  <a:noFill/>
                </a:ln>
                <a:solidFill>
                  <a:srgbClr val="0C0C0C"/>
                </a:solidFill>
                <a:effectLst/>
                <a:uLnTx/>
                <a:uFillTx/>
              </a:rPr>
              <a:t>PPE</a:t>
            </a:r>
            <a:r>
              <a:rPr kumimoji="0" lang="zh-CN" altLang="en-US" sz="700" b="0" i="0" u="none" strike="noStrike" kern="0" cap="none" spc="0" normalizeH="0" baseline="0" noProof="0" dirty="0">
                <a:ln>
                  <a:noFill/>
                </a:ln>
                <a:solidFill>
                  <a:srgbClr val="0C0C0C"/>
                </a:solidFill>
                <a:effectLst/>
                <a:uLnTx/>
                <a:uFillTx/>
              </a:rPr>
              <a:t>人群</a:t>
            </a:r>
            <a:r>
              <a:rPr kumimoji="0" lang="en-US" altLang="zh-CN" sz="700" b="0" i="0" u="none" strike="noStrike" kern="0" cap="none" spc="0" normalizeH="0" baseline="30000" noProof="0" dirty="0">
                <a:ln>
                  <a:noFill/>
                </a:ln>
                <a:solidFill>
                  <a:srgbClr val="0C0C0C"/>
                </a:solidFill>
                <a:effectLst/>
                <a:uLnTx/>
                <a:uFillTx/>
              </a:rPr>
              <a:t>#</a:t>
            </a:r>
            <a:r>
              <a:rPr kumimoji="0" lang="zh-CN" altLang="en-US" sz="700" b="0" i="0" u="none" strike="noStrike" kern="0" cap="none" spc="0" normalizeH="0" baseline="0" noProof="0" dirty="0">
                <a:ln>
                  <a:noFill/>
                </a:ln>
                <a:solidFill>
                  <a:srgbClr val="0C0C0C"/>
                </a:solidFill>
                <a:effectLst/>
                <a:uLnTx/>
                <a:uFillTx/>
              </a:rPr>
              <a:t>中，接种</a:t>
            </a:r>
            <a:r>
              <a:rPr kumimoji="0" lang="en-US" altLang="zh-CN" sz="700" b="0" i="0" u="none" strike="noStrike" kern="0" cap="none" spc="0" normalizeH="0" baseline="0" noProof="0" dirty="0">
                <a:ln>
                  <a:noFill/>
                </a:ln>
                <a:solidFill>
                  <a:srgbClr val="0C0C0C"/>
                </a:solidFill>
                <a:effectLst/>
                <a:uLnTx/>
                <a:uFillTx/>
              </a:rPr>
              <a:t>3</a:t>
            </a:r>
            <a:r>
              <a:rPr kumimoji="0" lang="zh-CN" altLang="en-US" sz="700" b="0" i="0" u="none" strike="noStrike" kern="0" cap="none" spc="0" normalizeH="0" baseline="0" noProof="0" dirty="0">
                <a:ln>
                  <a:noFill/>
                </a:ln>
                <a:solidFill>
                  <a:srgbClr val="0C0C0C"/>
                </a:solidFill>
                <a:effectLst/>
                <a:uLnTx/>
                <a:uFillTx/>
              </a:rPr>
              <a:t>剂四价</a:t>
            </a:r>
            <a:r>
              <a:rPr kumimoji="0" lang="en-US" altLang="zh-CN" sz="700" b="0" i="0" u="none" strike="noStrike" kern="0" cap="none" spc="0" normalizeH="0" baseline="0" noProof="0" dirty="0">
                <a:ln>
                  <a:noFill/>
                </a:ln>
                <a:solidFill>
                  <a:srgbClr val="0C0C0C"/>
                </a:solidFill>
                <a:effectLst/>
                <a:uLnTx/>
                <a:uFillTx/>
              </a:rPr>
              <a:t>HPV</a:t>
            </a:r>
            <a:r>
              <a:rPr kumimoji="0" lang="zh-CN" altLang="en-US" sz="700" b="0" i="0" u="none" strike="noStrike" kern="0" cap="none" spc="0" normalizeH="0" baseline="0" noProof="0" dirty="0">
                <a:ln>
                  <a:noFill/>
                </a:ln>
                <a:solidFill>
                  <a:srgbClr val="0C0C0C"/>
                </a:solidFill>
                <a:effectLst/>
                <a:uLnTx/>
                <a:uFillTx/>
              </a:rPr>
              <a:t>疫苗后</a:t>
            </a:r>
            <a:r>
              <a:rPr kumimoji="0" lang="zh-CN" altLang="en-US" sz="700" b="1" i="0" u="none" strike="noStrike" kern="0" cap="none" spc="0" normalizeH="0" baseline="0" noProof="0" dirty="0">
                <a:ln>
                  <a:noFill/>
                </a:ln>
                <a:solidFill>
                  <a:srgbClr val="0B9187"/>
                </a:solidFill>
                <a:effectLst/>
                <a:uLnTx/>
                <a:uFillTx/>
              </a:rPr>
              <a:t>随访</a:t>
            </a:r>
            <a:r>
              <a:rPr kumimoji="0" lang="en-US" altLang="zh-CN" sz="900" b="1" i="0" u="none" strike="noStrike" kern="0" cap="none" spc="0" normalizeH="0" baseline="0" noProof="0" dirty="0">
                <a:ln>
                  <a:noFill/>
                </a:ln>
                <a:solidFill>
                  <a:srgbClr val="0B9187"/>
                </a:solidFill>
                <a:effectLst/>
                <a:uLnTx/>
                <a:uFillTx/>
              </a:rPr>
              <a:t>14</a:t>
            </a:r>
            <a:r>
              <a:rPr kumimoji="0" lang="zh-CN" altLang="en-US" sz="900" b="1" i="0" u="none" strike="noStrike" kern="0" cap="none" spc="0" normalizeH="0" baseline="0" noProof="0" dirty="0">
                <a:ln>
                  <a:noFill/>
                </a:ln>
                <a:solidFill>
                  <a:srgbClr val="0B9187"/>
                </a:solidFill>
                <a:effectLst/>
                <a:uLnTx/>
                <a:uFillTx/>
              </a:rPr>
              <a:t>年</a:t>
            </a:r>
            <a:r>
              <a:rPr kumimoji="0" lang="zh-CN" altLang="en-US" sz="700" b="0" i="0" u="none" strike="noStrike" kern="0" cap="none" spc="0" normalizeH="0" baseline="0" noProof="0" dirty="0">
                <a:ln>
                  <a:noFill/>
                </a:ln>
                <a:solidFill>
                  <a:srgbClr val="0C0C0C"/>
                </a:solidFill>
                <a:effectLst/>
                <a:uLnTx/>
                <a:uFillTx/>
              </a:rPr>
              <a:t>，发生</a:t>
            </a:r>
            <a:r>
              <a:rPr kumimoji="0" lang="en-US" altLang="zh-CN" sz="700" b="0" i="0" u="none" strike="noStrike" kern="0" cap="none" spc="0" normalizeH="0" baseline="0" noProof="0" dirty="0">
                <a:ln>
                  <a:noFill/>
                </a:ln>
                <a:solidFill>
                  <a:srgbClr val="0C0C0C"/>
                </a:solidFill>
                <a:effectLst/>
                <a:uLnTx/>
                <a:uFillTx/>
              </a:rPr>
              <a:t>HPV16/18</a:t>
            </a:r>
            <a:r>
              <a:rPr kumimoji="0" lang="zh-CN" altLang="en-US" sz="700" b="0" i="0" u="none" strike="noStrike" kern="0" cap="none" spc="0" normalizeH="0" baseline="0" noProof="0" dirty="0">
                <a:ln>
                  <a:noFill/>
                </a:ln>
                <a:solidFill>
                  <a:srgbClr val="0C0C0C"/>
                </a:solidFill>
                <a:effectLst/>
                <a:uLnTx/>
                <a:uFillTx/>
              </a:rPr>
              <a:t>型相关</a:t>
            </a:r>
            <a:r>
              <a:rPr kumimoji="0" lang="en-US" altLang="zh-CN" sz="700" b="0" i="0" u="none" strike="noStrike" kern="0" cap="none" spc="0" normalizeH="0" baseline="0" noProof="0" dirty="0">
                <a:ln>
                  <a:noFill/>
                </a:ln>
                <a:solidFill>
                  <a:srgbClr val="0C0C0C"/>
                </a:solidFill>
                <a:effectLst/>
                <a:uLnTx/>
                <a:uFillTx/>
              </a:rPr>
              <a:t>CIN2+</a:t>
            </a:r>
            <a:r>
              <a:rPr kumimoji="0" lang="zh-CN" altLang="en-US" sz="700" b="0" i="0" u="none" strike="noStrike" kern="0" cap="none" spc="0" normalizeH="0" baseline="0" noProof="0" dirty="0">
                <a:ln>
                  <a:noFill/>
                </a:ln>
                <a:solidFill>
                  <a:srgbClr val="0C0C0C"/>
                </a:solidFill>
                <a:effectLst/>
                <a:uLnTx/>
                <a:uFillTx/>
              </a:rPr>
              <a:t>的病例数为</a:t>
            </a:r>
            <a:r>
              <a:rPr kumimoji="0" lang="en-US" altLang="zh-CN" sz="900" b="1" i="0" u="none" strike="noStrike" kern="0" cap="none" spc="0" normalizeH="0" baseline="0" noProof="0" dirty="0">
                <a:ln>
                  <a:noFill/>
                </a:ln>
                <a:solidFill>
                  <a:srgbClr val="0B9187"/>
                </a:solidFill>
                <a:effectLst/>
                <a:uLnTx/>
                <a:uFillTx/>
              </a:rPr>
              <a:t>0</a:t>
            </a:r>
          </a:p>
        </p:txBody>
      </p:sp>
      <p:sp>
        <p:nvSpPr>
          <p:cNvPr id="238" name="文本框 237">
            <a:extLst>
              <a:ext uri="{FF2B5EF4-FFF2-40B4-BE49-F238E27FC236}">
                <a16:creationId xmlns:a16="http://schemas.microsoft.com/office/drawing/2014/main" id="{EB5761DC-FD62-8918-DCB4-BC52713AB773}"/>
              </a:ext>
            </a:extLst>
          </p:cNvPr>
          <p:cNvSpPr txBox="1"/>
          <p:nvPr/>
        </p:nvSpPr>
        <p:spPr>
          <a:xfrm>
            <a:off x="3457525" y="2853510"/>
            <a:ext cx="2773078" cy="492443"/>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zh-CN" altLang="en-US" sz="600" b="0" i="0" u="none" strike="noStrike" kern="0" cap="none" spc="0" normalizeH="0" baseline="0" noProof="0" dirty="0">
                <a:ln>
                  <a:noFill/>
                </a:ln>
                <a:solidFill>
                  <a:srgbClr val="0C0C0C"/>
                </a:solidFill>
                <a:effectLst/>
                <a:uLnTx/>
                <a:uFillTx/>
              </a:rPr>
              <a:t>对</a:t>
            </a:r>
            <a:r>
              <a:rPr kumimoji="0" lang="en-US" altLang="zh-CN" sz="600" b="0" i="0" u="none" strike="noStrike" kern="0" cap="none" spc="0" normalizeH="0" baseline="0" noProof="0" dirty="0">
                <a:ln>
                  <a:noFill/>
                </a:ln>
                <a:solidFill>
                  <a:srgbClr val="0C0C0C"/>
                </a:solidFill>
                <a:effectLst/>
                <a:uLnTx/>
                <a:uFillTx/>
              </a:rPr>
              <a:t>368</a:t>
            </a:r>
            <a:r>
              <a:rPr kumimoji="0" lang="zh-CN" altLang="en-US" sz="600" b="0" i="0" u="none" strike="noStrike" kern="0" cap="none" spc="0" normalizeH="0" baseline="0" noProof="0" dirty="0">
                <a:ln>
                  <a:noFill/>
                </a:ln>
                <a:solidFill>
                  <a:srgbClr val="0C0C0C"/>
                </a:solidFill>
                <a:effectLst/>
                <a:uLnTx/>
                <a:uFillTx/>
              </a:rPr>
              <a:t>名</a:t>
            </a:r>
            <a:r>
              <a:rPr kumimoji="0" lang="zh-CN" altLang="en-US" sz="700" b="1" i="0" u="none" strike="noStrike" kern="0" cap="none" spc="0" normalizeH="0" baseline="0" noProof="0" dirty="0">
                <a:ln>
                  <a:noFill/>
                </a:ln>
                <a:solidFill>
                  <a:srgbClr val="008C82"/>
                </a:solidFill>
                <a:effectLst/>
                <a:uLnTx/>
                <a:uFillTx/>
              </a:rPr>
              <a:t>中国</a:t>
            </a:r>
            <a:r>
              <a:rPr kumimoji="0" lang="en-US" altLang="zh-CN" sz="600" b="0" i="0" u="none" strike="noStrike" kern="0" cap="none" spc="0" normalizeH="0" baseline="0" noProof="0" dirty="0">
                <a:ln>
                  <a:noFill/>
                </a:ln>
                <a:solidFill>
                  <a:srgbClr val="0C0C0C"/>
                </a:solidFill>
                <a:effectLst/>
                <a:uLnTx/>
                <a:uFillTx/>
              </a:rPr>
              <a:t>20-45</a:t>
            </a:r>
            <a:r>
              <a:rPr kumimoji="0" lang="zh-CN" altLang="en-US" sz="600" b="0" i="0" u="none" strike="noStrike" kern="0" cap="none" spc="0" normalizeH="0" baseline="0" noProof="0" dirty="0">
                <a:ln>
                  <a:noFill/>
                </a:ln>
                <a:solidFill>
                  <a:srgbClr val="0C0C0C"/>
                </a:solidFill>
                <a:effectLst/>
                <a:uLnTx/>
                <a:uFillTx/>
              </a:rPr>
              <a:t>岁女性的长期随访研究显示</a:t>
            </a:r>
            <a:r>
              <a:rPr kumimoji="0" lang="en-US" altLang="zh-CN" sz="600" b="0" i="0" u="none" strike="noStrike" kern="0" cap="none" spc="0" normalizeH="0" baseline="30000" noProof="0" dirty="0">
                <a:ln>
                  <a:noFill/>
                </a:ln>
                <a:solidFill>
                  <a:srgbClr val="0C0C0C"/>
                </a:solidFill>
                <a:effectLst/>
                <a:uLnTx/>
                <a:uFillTx/>
              </a:rPr>
              <a:t>2,b</a:t>
            </a:r>
            <a:r>
              <a:rPr kumimoji="0" lang="zh-CN" altLang="en-US" sz="600" b="0" i="0" u="none" strike="noStrike" kern="0" cap="none" spc="0" normalizeH="0" baseline="0" noProof="0" dirty="0">
                <a:ln>
                  <a:noFill/>
                </a:ln>
                <a:solidFill>
                  <a:srgbClr val="0C0C0C"/>
                </a:solidFill>
                <a:effectLst/>
                <a:uLnTx/>
                <a:uFillTx/>
              </a:rPr>
              <a:t>：</a:t>
            </a:r>
            <a:endParaRPr kumimoji="0" lang="en-US" altLang="zh-CN" sz="600" b="0" i="0" u="none" strike="noStrike" kern="0" cap="none" spc="0" normalizeH="0" baseline="0" noProof="0" dirty="0">
              <a:ln>
                <a:noFill/>
              </a:ln>
              <a:solidFill>
                <a:srgbClr val="0C0C0C"/>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zh-CN" altLang="en-US" sz="700" b="0" i="0" u="none" strike="noStrike" kern="0" cap="none" spc="0" normalizeH="0" baseline="0" noProof="0" dirty="0">
                <a:ln>
                  <a:noFill/>
                </a:ln>
                <a:solidFill>
                  <a:srgbClr val="0C0C0C"/>
                </a:solidFill>
                <a:effectLst/>
                <a:uLnTx/>
                <a:uFillTx/>
              </a:rPr>
              <a:t>在</a:t>
            </a:r>
            <a:r>
              <a:rPr kumimoji="0" lang="en-US" altLang="zh-CN" sz="700" b="0" i="0" u="none" strike="noStrike" kern="0" cap="none" spc="0" normalizeH="0" baseline="0" noProof="0" dirty="0">
                <a:ln>
                  <a:noFill/>
                </a:ln>
                <a:solidFill>
                  <a:srgbClr val="0C0C0C"/>
                </a:solidFill>
                <a:effectLst/>
                <a:uLnTx/>
                <a:uFillTx/>
              </a:rPr>
              <a:t>20-45</a:t>
            </a:r>
            <a:r>
              <a:rPr kumimoji="0" lang="zh-CN" altLang="en-US" sz="700" b="0" i="0" u="none" strike="noStrike" kern="0" cap="none" spc="0" normalizeH="0" baseline="0" noProof="0" dirty="0">
                <a:ln>
                  <a:noFill/>
                </a:ln>
                <a:solidFill>
                  <a:srgbClr val="0C0C0C"/>
                </a:solidFill>
                <a:effectLst/>
                <a:uLnTx/>
                <a:uFillTx/>
              </a:rPr>
              <a:t>岁女性中，接种</a:t>
            </a:r>
            <a:r>
              <a:rPr kumimoji="0" lang="en-US" altLang="zh-CN" sz="700" b="0" i="0" u="none" strike="noStrike" kern="0" cap="none" spc="0" normalizeH="0" baseline="0" noProof="0" dirty="0">
                <a:ln>
                  <a:noFill/>
                </a:ln>
                <a:solidFill>
                  <a:srgbClr val="0C0C0C"/>
                </a:solidFill>
                <a:effectLst/>
                <a:uLnTx/>
                <a:uFillTx/>
              </a:rPr>
              <a:t>3</a:t>
            </a:r>
            <a:r>
              <a:rPr kumimoji="0" lang="zh-CN" altLang="en-US" sz="700" b="0" i="0" u="none" strike="noStrike" kern="0" cap="none" spc="0" normalizeH="0" baseline="0" noProof="0" dirty="0">
                <a:ln>
                  <a:noFill/>
                </a:ln>
                <a:solidFill>
                  <a:srgbClr val="0C0C0C"/>
                </a:solidFill>
                <a:effectLst/>
                <a:uLnTx/>
                <a:uFillTx/>
              </a:rPr>
              <a:t>剂四价</a:t>
            </a:r>
            <a:r>
              <a:rPr kumimoji="0" lang="en-US" altLang="zh-CN" sz="700" b="0" i="0" u="none" strike="noStrike" kern="0" cap="none" spc="0" normalizeH="0" baseline="0" noProof="0" dirty="0">
                <a:ln>
                  <a:noFill/>
                </a:ln>
                <a:solidFill>
                  <a:srgbClr val="0C0C0C"/>
                </a:solidFill>
                <a:effectLst/>
                <a:uLnTx/>
                <a:uFillTx/>
              </a:rPr>
              <a:t>HPV</a:t>
            </a:r>
            <a:r>
              <a:rPr kumimoji="0" lang="zh-CN" altLang="en-US" sz="700" b="0" i="0" u="none" strike="noStrike" kern="0" cap="none" spc="0" normalizeH="0" baseline="0" noProof="0" dirty="0">
                <a:ln>
                  <a:noFill/>
                </a:ln>
                <a:solidFill>
                  <a:srgbClr val="0C0C0C"/>
                </a:solidFill>
                <a:effectLst/>
                <a:uLnTx/>
                <a:uFillTx/>
              </a:rPr>
              <a:t>疫苗后</a:t>
            </a:r>
            <a:r>
              <a:rPr kumimoji="0" lang="zh-CN" altLang="en-US" sz="700" b="1" i="0" u="none" strike="noStrike" kern="0" cap="none" spc="0" normalizeH="0" baseline="0" noProof="0" dirty="0">
                <a:ln>
                  <a:noFill/>
                </a:ln>
                <a:solidFill>
                  <a:srgbClr val="008C82"/>
                </a:solidFill>
                <a:effectLst/>
                <a:uLnTx/>
                <a:uFillTx/>
              </a:rPr>
              <a:t>随访约</a:t>
            </a:r>
            <a:r>
              <a:rPr kumimoji="0" lang="en-US" altLang="zh-CN" sz="900" b="1" i="0" u="none" strike="noStrike" kern="0" cap="none" spc="0" normalizeH="0" baseline="0" noProof="0" dirty="0">
                <a:ln>
                  <a:noFill/>
                </a:ln>
                <a:solidFill>
                  <a:srgbClr val="008C82"/>
                </a:solidFill>
                <a:effectLst/>
                <a:uLnTx/>
                <a:uFillTx/>
              </a:rPr>
              <a:t>11</a:t>
            </a:r>
            <a:r>
              <a:rPr kumimoji="0" lang="zh-CN" altLang="en-US" sz="900" b="1" i="0" u="none" strike="noStrike" kern="0" cap="none" spc="0" normalizeH="0" baseline="0" noProof="0" dirty="0">
                <a:ln>
                  <a:noFill/>
                </a:ln>
                <a:solidFill>
                  <a:srgbClr val="008C82"/>
                </a:solidFill>
                <a:effectLst/>
                <a:uLnTx/>
                <a:uFillTx/>
              </a:rPr>
              <a:t>年</a:t>
            </a:r>
            <a:r>
              <a:rPr kumimoji="0" lang="zh-CN" altLang="en-US" sz="700" b="1" i="0" u="none" strike="noStrike" kern="0" cap="none" spc="0" normalizeH="0" baseline="0" noProof="0" dirty="0">
                <a:ln>
                  <a:noFill/>
                </a:ln>
                <a:solidFill>
                  <a:srgbClr val="008C82"/>
                </a:solidFill>
                <a:effectLst/>
                <a:uLnTx/>
                <a:uFillTx/>
              </a:rPr>
              <a:t>（中位随访时间约</a:t>
            </a:r>
            <a:r>
              <a:rPr kumimoji="0" lang="en-US" altLang="zh-CN" sz="700" b="1" i="0" u="none" strike="noStrike" kern="0" cap="none" spc="0" normalizeH="0" baseline="0" noProof="0" dirty="0">
                <a:ln>
                  <a:noFill/>
                </a:ln>
                <a:solidFill>
                  <a:srgbClr val="008C82"/>
                </a:solidFill>
                <a:effectLst/>
                <a:uLnTx/>
                <a:uFillTx/>
              </a:rPr>
              <a:t>8</a:t>
            </a:r>
            <a:r>
              <a:rPr kumimoji="0" lang="zh-CN" altLang="en-US" sz="700" b="1" i="0" u="none" strike="noStrike" kern="0" cap="none" spc="0" normalizeH="0" baseline="0" noProof="0" dirty="0">
                <a:ln>
                  <a:noFill/>
                </a:ln>
                <a:solidFill>
                  <a:srgbClr val="008C82"/>
                </a:solidFill>
                <a:effectLst/>
                <a:uLnTx/>
                <a:uFillTx/>
              </a:rPr>
              <a:t>年）</a:t>
            </a:r>
            <a:r>
              <a:rPr kumimoji="0" lang="zh-CN" altLang="en-US" sz="700" b="0" i="0" u="none" strike="noStrike" kern="0" cap="none" spc="0" normalizeH="0" baseline="0" noProof="0" dirty="0">
                <a:ln>
                  <a:noFill/>
                </a:ln>
                <a:solidFill>
                  <a:srgbClr val="0C0C0C"/>
                </a:solidFill>
                <a:effectLst/>
                <a:uLnTx/>
                <a:uFillTx/>
              </a:rPr>
              <a:t>，发生</a:t>
            </a:r>
            <a:r>
              <a:rPr kumimoji="0" lang="en-US" altLang="zh-CN" sz="700" b="0" i="0" u="none" strike="noStrike" kern="0" cap="none" spc="0" normalizeH="0" baseline="0" noProof="0" dirty="0">
                <a:ln>
                  <a:noFill/>
                </a:ln>
                <a:solidFill>
                  <a:srgbClr val="0C0C0C"/>
                </a:solidFill>
                <a:effectLst/>
                <a:uLnTx/>
                <a:uFillTx/>
              </a:rPr>
              <a:t>HPV16/18</a:t>
            </a:r>
            <a:r>
              <a:rPr kumimoji="0" lang="zh-CN" altLang="en-US" sz="700" b="0" i="0" u="none" strike="noStrike" kern="0" cap="none" spc="0" normalizeH="0" baseline="0" noProof="0" dirty="0">
                <a:ln>
                  <a:noFill/>
                </a:ln>
                <a:solidFill>
                  <a:srgbClr val="0C0C0C"/>
                </a:solidFill>
                <a:effectLst/>
                <a:uLnTx/>
                <a:uFillTx/>
              </a:rPr>
              <a:t>型相关</a:t>
            </a:r>
            <a:r>
              <a:rPr kumimoji="0" lang="en-US" altLang="zh-CN" sz="700" b="0" i="0" u="none" strike="noStrike" kern="0" cap="none" spc="0" normalizeH="0" baseline="0" noProof="0" dirty="0">
                <a:ln>
                  <a:noFill/>
                </a:ln>
                <a:solidFill>
                  <a:srgbClr val="0C0C0C"/>
                </a:solidFill>
                <a:effectLst/>
                <a:uLnTx/>
                <a:uFillTx/>
              </a:rPr>
              <a:t>CIN2+</a:t>
            </a:r>
            <a:r>
              <a:rPr kumimoji="0" lang="zh-CN" altLang="en-US" sz="700" b="0" i="0" u="none" strike="noStrike" kern="0" cap="none" spc="0" normalizeH="0" baseline="0" noProof="0" dirty="0">
                <a:ln>
                  <a:noFill/>
                </a:ln>
                <a:solidFill>
                  <a:srgbClr val="0C0C0C"/>
                </a:solidFill>
                <a:effectLst/>
                <a:uLnTx/>
                <a:uFillTx/>
              </a:rPr>
              <a:t>的病例数为</a:t>
            </a:r>
            <a:r>
              <a:rPr kumimoji="0" lang="en-US" altLang="zh-CN" sz="900" b="1" i="0" u="none" strike="noStrike" kern="0" cap="none" spc="0" normalizeH="0" baseline="0" noProof="0" dirty="0">
                <a:ln>
                  <a:noFill/>
                </a:ln>
                <a:solidFill>
                  <a:srgbClr val="008C82"/>
                </a:solidFill>
                <a:effectLst/>
                <a:uLnTx/>
                <a:uFillTx/>
              </a:rPr>
              <a:t>0</a:t>
            </a:r>
            <a:endParaRPr kumimoji="0" lang="en-US" altLang="zh-CN" sz="700" b="1" i="0" u="none" strike="noStrike" kern="0" cap="none" spc="0" normalizeH="0" baseline="0" noProof="0" dirty="0">
              <a:ln>
                <a:noFill/>
              </a:ln>
              <a:solidFill>
                <a:srgbClr val="008C82"/>
              </a:solidFill>
              <a:effectLst/>
              <a:uLnTx/>
              <a:uFillTx/>
            </a:endParaRPr>
          </a:p>
        </p:txBody>
      </p:sp>
      <p:grpSp>
        <p:nvGrpSpPr>
          <p:cNvPr id="239" name="组合 238">
            <a:extLst>
              <a:ext uri="{FF2B5EF4-FFF2-40B4-BE49-F238E27FC236}">
                <a16:creationId xmlns:a16="http://schemas.microsoft.com/office/drawing/2014/main" id="{9C89B658-0F50-9E1C-79B8-71F2BA211742}"/>
              </a:ext>
            </a:extLst>
          </p:cNvPr>
          <p:cNvGrpSpPr/>
          <p:nvPr/>
        </p:nvGrpSpPr>
        <p:grpSpPr>
          <a:xfrm>
            <a:off x="3573110" y="1723582"/>
            <a:ext cx="2690636" cy="1188000"/>
            <a:chOff x="3573110" y="2024190"/>
            <a:chExt cx="2690636" cy="1272514"/>
          </a:xfrm>
        </p:grpSpPr>
        <p:grpSp>
          <p:nvGrpSpPr>
            <p:cNvPr id="240" name="组合 239">
              <a:extLst>
                <a:ext uri="{FF2B5EF4-FFF2-40B4-BE49-F238E27FC236}">
                  <a16:creationId xmlns:a16="http://schemas.microsoft.com/office/drawing/2014/main" id="{E1C5E507-BE1F-60F0-C18C-573DD9F32105}"/>
                </a:ext>
              </a:extLst>
            </p:cNvPr>
            <p:cNvGrpSpPr/>
            <p:nvPr/>
          </p:nvGrpSpPr>
          <p:grpSpPr>
            <a:xfrm>
              <a:off x="3573110" y="2024190"/>
              <a:ext cx="2690636" cy="1272514"/>
              <a:chOff x="740818" y="4119223"/>
              <a:chExt cx="2690636" cy="1263763"/>
            </a:xfrm>
          </p:grpSpPr>
          <p:sp>
            <p:nvSpPr>
              <p:cNvPr id="242" name="矩形 241">
                <a:extLst>
                  <a:ext uri="{FF2B5EF4-FFF2-40B4-BE49-F238E27FC236}">
                    <a16:creationId xmlns:a16="http://schemas.microsoft.com/office/drawing/2014/main" id="{8D0B4131-B357-2C40-4DA5-806C8CAE4381}"/>
                  </a:ext>
                </a:extLst>
              </p:cNvPr>
              <p:cNvSpPr/>
              <p:nvPr/>
            </p:nvSpPr>
            <p:spPr>
              <a:xfrm flipH="1">
                <a:off x="763416" y="4649510"/>
                <a:ext cx="2668038" cy="677183"/>
              </a:xfrm>
              <a:prstGeom prst="rect">
                <a:avLst/>
              </a:prstGeom>
              <a:gradFill>
                <a:gsLst>
                  <a:gs pos="0">
                    <a:srgbClr val="72B3A3">
                      <a:lumMod val="20000"/>
                      <a:lumOff val="80000"/>
                      <a:alpha val="0"/>
                    </a:srgbClr>
                  </a:gs>
                  <a:gs pos="100000">
                    <a:srgbClr val="72B3A3">
                      <a:lumMod val="40000"/>
                      <a:lumOff val="60000"/>
                    </a:srgbClr>
                  </a:gs>
                </a:gsLst>
                <a:lin ang="0" scaled="0"/>
              </a:gra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endParaRPr>
              </a:p>
            </p:txBody>
          </p:sp>
          <p:sp>
            <p:nvSpPr>
              <p:cNvPr id="243" name="文本框 242">
                <a:extLst>
                  <a:ext uri="{FF2B5EF4-FFF2-40B4-BE49-F238E27FC236}">
                    <a16:creationId xmlns:a16="http://schemas.microsoft.com/office/drawing/2014/main" id="{5C807D60-C61A-031C-C712-5CF9711BA954}"/>
                  </a:ext>
                </a:extLst>
              </p:cNvPr>
              <p:cNvSpPr txBox="1"/>
              <p:nvPr/>
            </p:nvSpPr>
            <p:spPr>
              <a:xfrm>
                <a:off x="1498822" y="4119223"/>
                <a:ext cx="1813924" cy="245553"/>
              </a:xfrm>
              <a:prstGeom prst="rect">
                <a:avLst/>
              </a:prstGeom>
              <a:solidFill>
                <a:srgbClr val="1F8C87"/>
              </a:solidFill>
            </p:spPr>
            <p:txBody>
              <a:bodyPr wrap="square" lIns="91440" tIns="45720" rIns="91440" bIns="45720"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CN" altLang="en-US" sz="900" b="1" i="0" u="none" strike="noStrike" kern="0" cap="none" spc="0" normalizeH="0" baseline="0" noProof="0" dirty="0">
                    <a:ln>
                      <a:noFill/>
                    </a:ln>
                    <a:solidFill>
                      <a:prstClr val="white"/>
                    </a:solidFill>
                    <a:effectLst/>
                    <a:uLnTx/>
                    <a:uFillTx/>
                    <a:latin typeface="HarmonyOS Sans SC Light"/>
                    <a:ea typeface="HarmonyOS Sans SC Light"/>
                    <a:cs typeface="+mn-ea"/>
                    <a:sym typeface="+mn-lt"/>
                  </a:rPr>
                  <a:t>四价</a:t>
                </a:r>
                <a:r>
                  <a:rPr kumimoji="0" lang="en-US" altLang="zh-CN" sz="900" b="1" i="0" u="none" strike="noStrike" kern="0" cap="none" spc="0" normalizeH="0" baseline="0" noProof="0" dirty="0">
                    <a:ln>
                      <a:noFill/>
                    </a:ln>
                    <a:solidFill>
                      <a:prstClr val="white"/>
                    </a:solidFill>
                    <a:effectLst/>
                    <a:uLnTx/>
                    <a:uFillTx/>
                    <a:latin typeface="HarmonyOS Sans SC Light"/>
                    <a:ea typeface="HarmonyOS Sans SC Light"/>
                    <a:cs typeface="+mn-ea"/>
                    <a:sym typeface="+mn-lt"/>
                  </a:rPr>
                  <a:t>HPV</a:t>
                </a:r>
                <a:r>
                  <a:rPr kumimoji="0" lang="zh-CN" altLang="en-US" sz="900" b="1" i="0" u="none" strike="noStrike" kern="0" cap="none" spc="0" normalizeH="0" baseline="0" noProof="0" dirty="0">
                    <a:ln>
                      <a:noFill/>
                    </a:ln>
                    <a:solidFill>
                      <a:prstClr val="white"/>
                    </a:solidFill>
                    <a:effectLst/>
                    <a:uLnTx/>
                    <a:uFillTx/>
                    <a:latin typeface="HarmonyOS Sans SC Light"/>
                    <a:ea typeface="HarmonyOS Sans SC Light"/>
                    <a:cs typeface="+mn-ea"/>
                    <a:sym typeface="+mn-lt"/>
                  </a:rPr>
                  <a:t>疫苗中国最长随访</a:t>
                </a:r>
                <a:r>
                  <a:rPr kumimoji="0" lang="en-US" altLang="zh-CN" sz="900" b="1" i="0" u="none" strike="noStrike" kern="0" cap="none" spc="0" normalizeH="0" baseline="30000" noProof="0" dirty="0">
                    <a:ln>
                      <a:noFill/>
                    </a:ln>
                    <a:solidFill>
                      <a:prstClr val="white"/>
                    </a:solidFill>
                    <a:effectLst/>
                    <a:uLnTx/>
                    <a:uFillTx/>
                    <a:latin typeface="HarmonyOS Sans SC Light"/>
                    <a:ea typeface="HarmonyOS Sans SC Light"/>
                    <a:cs typeface="+mn-ea"/>
                    <a:sym typeface="+mn-lt"/>
                  </a:rPr>
                  <a:t>2,b</a:t>
                </a:r>
                <a:endParaRPr kumimoji="0" lang="zh-CN" altLang="en-US" sz="900" b="1" i="0" u="none" strike="noStrike" kern="0" cap="none" spc="0" normalizeH="0" baseline="30000" noProof="0" dirty="0">
                  <a:ln>
                    <a:noFill/>
                  </a:ln>
                  <a:solidFill>
                    <a:prstClr val="white"/>
                  </a:solidFill>
                  <a:effectLst/>
                  <a:uLnTx/>
                  <a:uFillTx/>
                  <a:latin typeface="HarmonyOS Sans SC Light"/>
                  <a:ea typeface="HarmonyOS Sans SC Light"/>
                  <a:cs typeface="+mn-ea"/>
                  <a:sym typeface="+mn-lt"/>
                </a:endParaRPr>
              </a:p>
            </p:txBody>
          </p:sp>
          <p:sp>
            <p:nvSpPr>
              <p:cNvPr id="244" name="文本框 243">
                <a:extLst>
                  <a:ext uri="{FF2B5EF4-FFF2-40B4-BE49-F238E27FC236}">
                    <a16:creationId xmlns:a16="http://schemas.microsoft.com/office/drawing/2014/main" id="{98D567D1-DCFB-8F67-DDC3-6C50906803E1}"/>
                  </a:ext>
                </a:extLst>
              </p:cNvPr>
              <p:cNvSpPr txBox="1"/>
              <p:nvPr/>
            </p:nvSpPr>
            <p:spPr>
              <a:xfrm>
                <a:off x="740818" y="4152060"/>
                <a:ext cx="652221" cy="447173"/>
              </a:xfrm>
              <a:prstGeom prst="rect">
                <a:avLst/>
              </a:prstGeom>
              <a:noFill/>
            </p:spPr>
            <p:txBody>
              <a:bodyPr wrap="none" rtlCol="0">
                <a:prstTxWarp prst="textPlain">
                  <a:avLst>
                    <a:gd name="adj" fmla="val 43317"/>
                  </a:avLst>
                </a:prstTxWarp>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300" normalizeH="0" baseline="0" noProof="0" dirty="0">
                    <a:ln>
                      <a:noFill/>
                    </a:ln>
                    <a:solidFill>
                      <a:srgbClr val="1F8C87"/>
                    </a:solidFill>
                    <a:effectLst/>
                    <a:uLnTx/>
                    <a:uFillTx/>
                    <a:latin typeface="HarmonyOS Sans SC Light"/>
                    <a:ea typeface="HarmonyOS Sans SC Light"/>
                    <a:cs typeface="+mn-ea"/>
                    <a:sym typeface="+mn-lt"/>
                  </a:rPr>
                  <a:t>11</a:t>
                </a:r>
                <a:endParaRPr kumimoji="0" lang="zh-CN" altLang="en-US" sz="1800" b="1" i="0" u="none" strike="noStrike" kern="0" cap="none" spc="-300" normalizeH="0" baseline="0" noProof="0" dirty="0">
                  <a:ln>
                    <a:noFill/>
                  </a:ln>
                  <a:solidFill>
                    <a:srgbClr val="1F8C87"/>
                  </a:solidFill>
                  <a:effectLst/>
                  <a:uLnTx/>
                  <a:uFillTx/>
                  <a:latin typeface="HarmonyOS Sans SC Light"/>
                  <a:ea typeface="HarmonyOS Sans SC Light"/>
                  <a:cs typeface="+mn-ea"/>
                  <a:sym typeface="+mn-lt"/>
                </a:endParaRPr>
              </a:p>
            </p:txBody>
          </p:sp>
          <p:sp>
            <p:nvSpPr>
              <p:cNvPr id="245" name="文本框 244">
                <a:extLst>
                  <a:ext uri="{FF2B5EF4-FFF2-40B4-BE49-F238E27FC236}">
                    <a16:creationId xmlns:a16="http://schemas.microsoft.com/office/drawing/2014/main" id="{111F99B2-D748-71EC-1966-FB309836B693}"/>
                  </a:ext>
                </a:extLst>
              </p:cNvPr>
              <p:cNvSpPr txBox="1"/>
              <p:nvPr/>
            </p:nvSpPr>
            <p:spPr>
              <a:xfrm>
                <a:off x="1017584" y="4832797"/>
                <a:ext cx="1266372" cy="550189"/>
              </a:xfrm>
              <a:prstGeom prst="rect">
                <a:avLst/>
              </a:prstGeom>
              <a:noFill/>
            </p:spPr>
            <p:txBody>
              <a:bodyPr wrap="none" lIns="0" tIns="0" rIns="0" bIns="0" anchor="ctr">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1F8C87"/>
                    </a:solidFill>
                    <a:effectLst/>
                    <a:uLnTx/>
                    <a:uFillTx/>
                    <a:latin typeface="HarmonyOS Sans SC Light"/>
                    <a:ea typeface="HarmonyOS Sans SC Light"/>
                    <a:cs typeface="+mn-ea"/>
                    <a:sym typeface="+mn-lt"/>
                  </a:rPr>
                  <a:t>100</a:t>
                </a:r>
                <a:r>
                  <a:rPr kumimoji="0" lang="en-US" altLang="zh-CN" sz="3600" b="0" i="0" u="none" strike="noStrike" kern="0" cap="none" spc="0" normalizeH="0" baseline="0" noProof="0" dirty="0">
                    <a:ln>
                      <a:noFill/>
                    </a:ln>
                    <a:solidFill>
                      <a:srgbClr val="1F8C87"/>
                    </a:solidFill>
                    <a:effectLst/>
                    <a:uLnTx/>
                    <a:uFillTx/>
                    <a:latin typeface="HarmonyOS Sans SC Light"/>
                    <a:ea typeface="HarmonyOS Sans SC Light"/>
                    <a:cs typeface="+mn-ea"/>
                    <a:sym typeface="+mn-lt"/>
                  </a:rPr>
                  <a:t>%</a:t>
                </a:r>
                <a:endParaRPr kumimoji="0" lang="en-US" altLang="zh-CN" sz="3200" b="0" i="0" u="none" strike="noStrike" kern="0" cap="none" spc="0" normalizeH="0" baseline="0" noProof="0" dirty="0">
                  <a:ln>
                    <a:noFill/>
                  </a:ln>
                  <a:solidFill>
                    <a:srgbClr val="1F8C87"/>
                  </a:solidFill>
                  <a:effectLst/>
                  <a:uLnTx/>
                  <a:uFillTx/>
                  <a:latin typeface="HarmonyOS Sans SC Light"/>
                  <a:ea typeface="HarmonyOS Sans SC Light"/>
                  <a:cs typeface="+mn-ea"/>
                  <a:sym typeface="+mn-lt"/>
                </a:endParaRPr>
              </a:p>
            </p:txBody>
          </p:sp>
          <p:sp>
            <p:nvSpPr>
              <p:cNvPr id="246" name="文本框 245">
                <a:extLst>
                  <a:ext uri="{FF2B5EF4-FFF2-40B4-BE49-F238E27FC236}">
                    <a16:creationId xmlns:a16="http://schemas.microsoft.com/office/drawing/2014/main" id="{9BEC5FF5-41E5-5C72-12DE-F565D6645F10}"/>
                  </a:ext>
                </a:extLst>
              </p:cNvPr>
              <p:cNvSpPr txBox="1"/>
              <p:nvPr/>
            </p:nvSpPr>
            <p:spPr>
              <a:xfrm>
                <a:off x="921077" y="4691728"/>
                <a:ext cx="2269120" cy="2308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CN" sz="900" b="0" i="0" u="none" strike="noStrike" kern="0" cap="none" spc="0" normalizeH="0" baseline="0" noProof="0" dirty="0">
                    <a:ln>
                      <a:noFill/>
                    </a:ln>
                    <a:solidFill>
                      <a:prstClr val="white">
                        <a:lumMod val="50000"/>
                      </a:prstClr>
                    </a:solidFill>
                    <a:effectLst/>
                    <a:uLnTx/>
                    <a:uFillTx/>
                    <a:latin typeface="HarmonyOS Sans SC Light"/>
                    <a:ea typeface="HarmonyOS Sans SC Light"/>
                    <a:cs typeface="+mn-ea"/>
                    <a:sym typeface="+mn-lt"/>
                  </a:rPr>
                  <a:t>HPV 16/18 </a:t>
                </a:r>
                <a:r>
                  <a:rPr kumimoji="0" lang="zh-CN" altLang="en-US" sz="900" b="0" i="0" u="none" strike="noStrike" kern="0" cap="none" spc="0" normalizeH="0" baseline="0" noProof="0" dirty="0">
                    <a:ln>
                      <a:noFill/>
                    </a:ln>
                    <a:solidFill>
                      <a:prstClr val="white">
                        <a:lumMod val="50000"/>
                      </a:prstClr>
                    </a:solidFill>
                    <a:effectLst/>
                    <a:uLnTx/>
                    <a:uFillTx/>
                    <a:latin typeface="HarmonyOS Sans SC Light"/>
                    <a:ea typeface="HarmonyOS Sans SC Light"/>
                    <a:cs typeface="+mn-ea"/>
                    <a:sym typeface="+mn-lt"/>
                  </a:rPr>
                  <a:t>型相关 </a:t>
                </a:r>
                <a:r>
                  <a:rPr kumimoji="0" lang="en-US" altLang="zh-CN" sz="900" b="0" i="0" u="none" strike="noStrike" kern="0" cap="none" spc="0" normalizeH="0" baseline="0" noProof="0" dirty="0">
                    <a:ln>
                      <a:noFill/>
                    </a:ln>
                    <a:solidFill>
                      <a:prstClr val="white">
                        <a:lumMod val="50000"/>
                      </a:prstClr>
                    </a:solidFill>
                    <a:effectLst/>
                    <a:uLnTx/>
                    <a:uFillTx/>
                    <a:latin typeface="HarmonyOS Sans SC Light"/>
                    <a:ea typeface="HarmonyOS Sans SC Light"/>
                    <a:cs typeface="+mn-ea"/>
                    <a:sym typeface="+mn-lt"/>
                  </a:rPr>
                  <a:t>CIN1+ </a:t>
                </a:r>
                <a:r>
                  <a:rPr kumimoji="0" lang="zh-CN" altLang="en-US" sz="900" b="0" i="0" u="none" strike="noStrike" kern="0" cap="none" spc="0" normalizeH="0" baseline="0" noProof="0" dirty="0">
                    <a:ln>
                      <a:noFill/>
                    </a:ln>
                    <a:solidFill>
                      <a:prstClr val="white">
                        <a:lumMod val="50000"/>
                      </a:prstClr>
                    </a:solidFill>
                    <a:effectLst/>
                    <a:uLnTx/>
                    <a:uFillTx/>
                    <a:latin typeface="HarmonyOS Sans SC Light"/>
                    <a:ea typeface="HarmonyOS Sans SC Light"/>
                    <a:cs typeface="+mn-ea"/>
                    <a:sym typeface="+mn-lt"/>
                  </a:rPr>
                  <a:t>保护效力</a:t>
                </a:r>
              </a:p>
            </p:txBody>
          </p:sp>
          <p:sp>
            <p:nvSpPr>
              <p:cNvPr id="247" name="文本框 246">
                <a:extLst>
                  <a:ext uri="{FF2B5EF4-FFF2-40B4-BE49-F238E27FC236}">
                    <a16:creationId xmlns:a16="http://schemas.microsoft.com/office/drawing/2014/main" id="{595BCBB2-67DA-47CB-07D1-7DD9E27B7746}"/>
                  </a:ext>
                </a:extLst>
              </p:cNvPr>
              <p:cNvSpPr txBox="1"/>
              <p:nvPr/>
            </p:nvSpPr>
            <p:spPr>
              <a:xfrm>
                <a:off x="2221738" y="5088610"/>
                <a:ext cx="868070" cy="246221"/>
              </a:xfrm>
              <a:prstGeom prst="rect">
                <a:avLst/>
              </a:prstGeom>
              <a:noFill/>
            </p:spPr>
            <p:txBody>
              <a:bodyPr wrap="square" rtlCol="0">
                <a:sp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en-US" altLang="zh-CN" sz="1000" b="0" i="0" u="none" strike="noStrike" kern="0" cap="none" spc="0" normalizeH="0" baseline="0" noProof="0" dirty="0">
                    <a:ln>
                      <a:noFill/>
                    </a:ln>
                    <a:solidFill>
                      <a:prstClr val="white">
                        <a:lumMod val="50000"/>
                      </a:prstClr>
                    </a:solidFill>
                    <a:effectLst/>
                    <a:uLnTx/>
                    <a:uFillTx/>
                    <a:latin typeface="HarmonyOS Sans SC Light"/>
                    <a:ea typeface="HarmonyOS Sans SC Light"/>
                    <a:cs typeface="+mn-ea"/>
                    <a:sym typeface="+mn-lt"/>
                  </a:rPr>
                  <a:t>0 / 368</a:t>
                </a:r>
                <a:endParaRPr kumimoji="0" lang="zh-CN" altLang="en-US" sz="1000" b="0" i="0" u="none" strike="noStrike" kern="0" cap="none" spc="0" normalizeH="0" baseline="0" noProof="0" dirty="0">
                  <a:ln>
                    <a:noFill/>
                  </a:ln>
                  <a:solidFill>
                    <a:prstClr val="white">
                      <a:lumMod val="50000"/>
                    </a:prstClr>
                  </a:solidFill>
                  <a:effectLst/>
                  <a:uLnTx/>
                  <a:uFillTx/>
                  <a:latin typeface="HarmonyOS Sans SC Light"/>
                  <a:ea typeface="HarmonyOS Sans SC Light"/>
                  <a:cs typeface="+mn-ea"/>
                  <a:sym typeface="+mn-lt"/>
                </a:endParaRPr>
              </a:p>
            </p:txBody>
          </p:sp>
        </p:grpSp>
        <p:sp>
          <p:nvSpPr>
            <p:cNvPr id="241" name="文本框 240">
              <a:extLst>
                <a:ext uri="{FF2B5EF4-FFF2-40B4-BE49-F238E27FC236}">
                  <a16:creationId xmlns:a16="http://schemas.microsoft.com/office/drawing/2014/main" id="{7678E391-9A4E-5C20-7AB6-DEDFFA4EC832}"/>
                </a:ext>
              </a:extLst>
            </p:cNvPr>
            <p:cNvSpPr txBox="1"/>
            <p:nvPr/>
          </p:nvSpPr>
          <p:spPr>
            <a:xfrm>
              <a:off x="4334144" y="2341275"/>
              <a:ext cx="1271396" cy="172032"/>
            </a:xfrm>
            <a:prstGeom prst="rect">
              <a:avLst/>
            </a:prstGeom>
            <a:noFill/>
          </p:spPr>
          <p:txBody>
            <a:bodyPr wrap="none" rtlCol="0">
              <a:prstTxWarp prst="textPlain">
                <a:avLst>
                  <a:gd name="adj" fmla="val 49096"/>
                </a:avLst>
              </a:prstTxWarp>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a:ln>
                    <a:noFill/>
                  </a:ln>
                  <a:solidFill>
                    <a:srgbClr val="1F8C87"/>
                  </a:solidFill>
                  <a:effectLst/>
                  <a:uLnTx/>
                  <a:uFillTx/>
                  <a:latin typeface="HarmonyOS Sans SC Light"/>
                  <a:ea typeface="HarmonyOS Sans SC Light"/>
                  <a:cs typeface="+mn-ea"/>
                  <a:sym typeface="+mn-lt"/>
                </a:rPr>
                <a:t>年持久保护趋势</a:t>
              </a:r>
            </a:p>
          </p:txBody>
        </p:sp>
      </p:grpSp>
      <p:sp>
        <p:nvSpPr>
          <p:cNvPr id="270" name="文本框 269">
            <a:extLst>
              <a:ext uri="{FF2B5EF4-FFF2-40B4-BE49-F238E27FC236}">
                <a16:creationId xmlns:a16="http://schemas.microsoft.com/office/drawing/2014/main" id="{5930BEE0-1DC6-011A-BBC5-39E49F260B0C}"/>
              </a:ext>
            </a:extLst>
          </p:cNvPr>
          <p:cNvSpPr txBox="1"/>
          <p:nvPr/>
        </p:nvSpPr>
        <p:spPr>
          <a:xfrm>
            <a:off x="5525809" y="2039184"/>
            <a:ext cx="1024698" cy="246221"/>
          </a:xfrm>
          <a:prstGeom prst="rect">
            <a:avLst/>
          </a:prstGeom>
          <a:noFill/>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zh-CN" altLang="en-US" sz="500" b="0" i="0" u="none" strike="noStrike" kern="0" cap="none" spc="0" normalizeH="0" baseline="0" noProof="0" dirty="0">
                <a:ln>
                  <a:noFill/>
                </a:ln>
                <a:solidFill>
                  <a:srgbClr val="212121"/>
                </a:solidFill>
                <a:effectLst/>
                <a:uLnTx/>
                <a:uFillTx/>
              </a:rPr>
              <a:t>四价</a:t>
            </a:r>
            <a:r>
              <a:rPr kumimoji="0" lang="en-US" altLang="zh-CN" sz="500" b="0" i="0" u="none" strike="noStrike" kern="0" cap="none" spc="0" normalizeH="0" baseline="0" noProof="0" dirty="0">
                <a:ln>
                  <a:noFill/>
                </a:ln>
                <a:solidFill>
                  <a:srgbClr val="212121"/>
                </a:solidFill>
                <a:effectLst/>
                <a:uLnTx/>
                <a:uFillTx/>
              </a:rPr>
              <a:t>HPV</a:t>
            </a:r>
            <a:r>
              <a:rPr kumimoji="0" lang="zh-CN" altLang="en-US" sz="500" b="0" i="0" u="none" strike="noStrike" kern="0" cap="none" spc="0" normalizeH="0" baseline="0" noProof="0" dirty="0">
                <a:ln>
                  <a:noFill/>
                </a:ln>
                <a:solidFill>
                  <a:srgbClr val="212121"/>
                </a:solidFill>
                <a:effectLst/>
                <a:uLnTx/>
                <a:uFillTx/>
              </a:rPr>
              <a:t>疫苗在中国人群的长期随访研究仍在持续进行中</a:t>
            </a:r>
          </a:p>
        </p:txBody>
      </p:sp>
      <p:sp>
        <p:nvSpPr>
          <p:cNvPr id="271" name="文本框 270">
            <a:extLst>
              <a:ext uri="{FF2B5EF4-FFF2-40B4-BE49-F238E27FC236}">
                <a16:creationId xmlns:a16="http://schemas.microsoft.com/office/drawing/2014/main" id="{7C98D27A-014F-5FD5-FB5B-8463968A1739}"/>
              </a:ext>
            </a:extLst>
          </p:cNvPr>
          <p:cNvSpPr txBox="1"/>
          <p:nvPr/>
        </p:nvSpPr>
        <p:spPr>
          <a:xfrm>
            <a:off x="1793798" y="2415627"/>
            <a:ext cx="274434" cy="307777"/>
          </a:xfrm>
          <a:prstGeom prst="rect">
            <a:avLst/>
          </a:prstGeom>
          <a:noFill/>
        </p:spPr>
        <p:txBody>
          <a:bodyPr wrap="none" rtlCol="0">
            <a:spAutoFit/>
          </a:bodyPr>
          <a:lstStyle/>
          <a:p>
            <a:pPr defTabSz="457200"/>
            <a:r>
              <a:rPr lang="en-US" altLang="zh-CN" sz="1400" dirty="0">
                <a:solidFill>
                  <a:srgbClr val="0B9187"/>
                </a:solidFill>
                <a:latin typeface="HarmonyOS Sans SC Light"/>
                <a:ea typeface="HarmonyOS Sans SC Light"/>
              </a:rPr>
              <a:t>#</a:t>
            </a:r>
            <a:endParaRPr lang="zh-CN" altLang="en-US" sz="1400" dirty="0">
              <a:solidFill>
                <a:srgbClr val="0B9187"/>
              </a:solidFill>
              <a:latin typeface="HarmonyOS Sans SC Light"/>
              <a:ea typeface="HarmonyOS Sans SC Light"/>
            </a:endParaRPr>
          </a:p>
        </p:txBody>
      </p:sp>
      <p:sp>
        <p:nvSpPr>
          <p:cNvPr id="272" name="文本框 271">
            <a:extLst>
              <a:ext uri="{FF2B5EF4-FFF2-40B4-BE49-F238E27FC236}">
                <a16:creationId xmlns:a16="http://schemas.microsoft.com/office/drawing/2014/main" id="{D6F40881-A69D-E1FE-F6CA-10FF7C0FF386}"/>
              </a:ext>
            </a:extLst>
          </p:cNvPr>
          <p:cNvSpPr txBox="1"/>
          <p:nvPr/>
        </p:nvSpPr>
        <p:spPr>
          <a:xfrm>
            <a:off x="4841814" y="2415627"/>
            <a:ext cx="274434" cy="307777"/>
          </a:xfrm>
          <a:prstGeom prst="rect">
            <a:avLst/>
          </a:prstGeom>
          <a:noFill/>
        </p:spPr>
        <p:txBody>
          <a:bodyPr wrap="none" rtlCol="0">
            <a:spAutoFit/>
          </a:bodyPr>
          <a:lstStyle/>
          <a:p>
            <a:pPr defTabSz="457200"/>
            <a:r>
              <a:rPr lang="en-US" altLang="zh-CN" sz="1400" dirty="0">
                <a:solidFill>
                  <a:srgbClr val="0B9187"/>
                </a:solidFill>
                <a:latin typeface="HarmonyOS Sans SC Light"/>
                <a:ea typeface="HarmonyOS Sans SC Light"/>
              </a:rPr>
              <a:t>#</a:t>
            </a:r>
            <a:endParaRPr lang="zh-CN" altLang="en-US" sz="1400" dirty="0">
              <a:solidFill>
                <a:srgbClr val="0B9187"/>
              </a:solidFill>
              <a:latin typeface="HarmonyOS Sans SC Light"/>
              <a:ea typeface="HarmonyOS Sans SC Light"/>
            </a:endParaRPr>
          </a:p>
        </p:txBody>
      </p:sp>
      <p:grpSp>
        <p:nvGrpSpPr>
          <p:cNvPr id="275" name="组合 274">
            <a:extLst>
              <a:ext uri="{FF2B5EF4-FFF2-40B4-BE49-F238E27FC236}">
                <a16:creationId xmlns:a16="http://schemas.microsoft.com/office/drawing/2014/main" id="{53EC7CE8-4FE9-F142-1183-00C510B5C088}"/>
              </a:ext>
            </a:extLst>
          </p:cNvPr>
          <p:cNvGrpSpPr/>
          <p:nvPr/>
        </p:nvGrpSpPr>
        <p:grpSpPr>
          <a:xfrm>
            <a:off x="532070" y="4175026"/>
            <a:ext cx="5886461" cy="1739051"/>
            <a:chOff x="532070" y="3885466"/>
            <a:chExt cx="5886461" cy="1739051"/>
          </a:xfrm>
        </p:grpSpPr>
        <p:grpSp>
          <p:nvGrpSpPr>
            <p:cNvPr id="248" name="组合 247">
              <a:extLst>
                <a:ext uri="{FF2B5EF4-FFF2-40B4-BE49-F238E27FC236}">
                  <a16:creationId xmlns:a16="http://schemas.microsoft.com/office/drawing/2014/main" id="{A7799230-89CF-0637-EE74-B977A0958B88}"/>
                </a:ext>
              </a:extLst>
            </p:cNvPr>
            <p:cNvGrpSpPr/>
            <p:nvPr/>
          </p:nvGrpSpPr>
          <p:grpSpPr>
            <a:xfrm>
              <a:off x="609236" y="3885466"/>
              <a:ext cx="2737702" cy="1188000"/>
              <a:chOff x="3652666" y="4119223"/>
              <a:chExt cx="2737702" cy="1263760"/>
            </a:xfrm>
          </p:grpSpPr>
          <p:sp>
            <p:nvSpPr>
              <p:cNvPr id="249" name="矩形 248">
                <a:extLst>
                  <a:ext uri="{FF2B5EF4-FFF2-40B4-BE49-F238E27FC236}">
                    <a16:creationId xmlns:a16="http://schemas.microsoft.com/office/drawing/2014/main" id="{8D008E09-0CE8-5B49-617B-53DCE1315C84}"/>
                  </a:ext>
                </a:extLst>
              </p:cNvPr>
              <p:cNvSpPr/>
              <p:nvPr/>
            </p:nvSpPr>
            <p:spPr>
              <a:xfrm flipH="1">
                <a:off x="3652666" y="4649508"/>
                <a:ext cx="2668038" cy="694470"/>
              </a:xfrm>
              <a:prstGeom prst="rect">
                <a:avLst/>
              </a:prstGeom>
              <a:gradFill>
                <a:gsLst>
                  <a:gs pos="0">
                    <a:srgbClr val="72B3A3">
                      <a:lumMod val="20000"/>
                      <a:lumOff val="80000"/>
                      <a:alpha val="0"/>
                    </a:srgbClr>
                  </a:gs>
                  <a:gs pos="100000">
                    <a:srgbClr val="72B3A3">
                      <a:lumMod val="40000"/>
                      <a:lumOff val="60000"/>
                    </a:srgbClr>
                  </a:gs>
                </a:gsLst>
                <a:lin ang="0" scaled="0"/>
              </a:gra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endParaRPr>
              </a:p>
            </p:txBody>
          </p:sp>
          <p:sp>
            <p:nvSpPr>
              <p:cNvPr id="250" name="文本框 249">
                <a:extLst>
                  <a:ext uri="{FF2B5EF4-FFF2-40B4-BE49-F238E27FC236}">
                    <a16:creationId xmlns:a16="http://schemas.microsoft.com/office/drawing/2014/main" id="{D248CE7F-ADAC-2657-041E-7C2B8AC4C3D4}"/>
                  </a:ext>
                </a:extLst>
              </p:cNvPr>
              <p:cNvSpPr txBox="1"/>
              <p:nvPr/>
            </p:nvSpPr>
            <p:spPr>
              <a:xfrm>
                <a:off x="4456652" y="4119223"/>
                <a:ext cx="1933716" cy="245552"/>
              </a:xfrm>
              <a:prstGeom prst="rect">
                <a:avLst/>
              </a:prstGeom>
              <a:solidFill>
                <a:srgbClr val="1A5762"/>
              </a:solidFill>
            </p:spPr>
            <p:txBody>
              <a:bodyPr wrap="square" lIns="91440" tIns="45720" rIns="91440" bIns="45720"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900" b="1" i="0" u="none" strike="noStrike" kern="0" cap="none" spc="0" normalizeH="0" baseline="0" noProof="0" dirty="0">
                    <a:ln>
                      <a:noFill/>
                    </a:ln>
                    <a:solidFill>
                      <a:prstClr val="white"/>
                    </a:solidFill>
                    <a:effectLst/>
                    <a:uLnTx/>
                    <a:uFillTx/>
                    <a:latin typeface="HarmonyOS Sans SC Light"/>
                    <a:ea typeface="HarmonyOS Sans SC Light"/>
                    <a:cs typeface="+mn-ea"/>
                    <a:sym typeface="+mn-lt"/>
                  </a:rPr>
                  <a:t>9~15</a:t>
                </a:r>
                <a:r>
                  <a:rPr kumimoji="0" lang="zh-CN" altLang="en-US" sz="900" b="1" i="0" u="none" strike="noStrike" kern="0" cap="none" spc="0" normalizeH="0" baseline="0" noProof="0" dirty="0">
                    <a:ln>
                      <a:noFill/>
                    </a:ln>
                    <a:solidFill>
                      <a:prstClr val="white"/>
                    </a:solidFill>
                    <a:effectLst/>
                    <a:uLnTx/>
                    <a:uFillTx/>
                    <a:latin typeface="HarmonyOS Sans SC Light"/>
                    <a:ea typeface="HarmonyOS Sans SC Light"/>
                    <a:cs typeface="+mn-ea"/>
                    <a:sym typeface="+mn-lt"/>
                  </a:rPr>
                  <a:t>岁女孩接种九价</a:t>
                </a:r>
                <a:r>
                  <a:rPr kumimoji="0" lang="en-US" altLang="zh-CN" sz="900" b="1" i="0" u="none" strike="noStrike" kern="0" cap="none" spc="0" normalizeH="0" baseline="0" noProof="0" dirty="0">
                    <a:ln>
                      <a:noFill/>
                    </a:ln>
                    <a:solidFill>
                      <a:prstClr val="white"/>
                    </a:solidFill>
                    <a:effectLst/>
                    <a:uLnTx/>
                    <a:uFillTx/>
                    <a:latin typeface="HarmonyOS Sans SC Light"/>
                    <a:ea typeface="HarmonyOS Sans SC Light"/>
                    <a:cs typeface="+mn-ea"/>
                    <a:sym typeface="+mn-lt"/>
                  </a:rPr>
                  <a:t>HPV</a:t>
                </a:r>
                <a:r>
                  <a:rPr kumimoji="0" lang="zh-CN" altLang="en-US" sz="900" b="1" i="0" u="none" strike="noStrike" kern="0" cap="none" spc="0" normalizeH="0" baseline="0" noProof="0" dirty="0">
                    <a:ln>
                      <a:noFill/>
                    </a:ln>
                    <a:solidFill>
                      <a:prstClr val="white"/>
                    </a:solidFill>
                    <a:effectLst/>
                    <a:uLnTx/>
                    <a:uFillTx/>
                    <a:latin typeface="HarmonyOS Sans SC Light"/>
                    <a:ea typeface="HarmonyOS Sans SC Light"/>
                    <a:cs typeface="+mn-ea"/>
                    <a:sym typeface="+mn-lt"/>
                  </a:rPr>
                  <a:t>疫苗</a:t>
                </a:r>
                <a:r>
                  <a:rPr kumimoji="0" lang="en-US" altLang="zh-CN" sz="900" b="1" i="0" u="none" strike="noStrike" kern="0" cap="none" spc="0" normalizeH="0" baseline="30000" noProof="0" dirty="0">
                    <a:ln>
                      <a:noFill/>
                    </a:ln>
                    <a:solidFill>
                      <a:prstClr val="white"/>
                    </a:solidFill>
                    <a:effectLst/>
                    <a:uLnTx/>
                    <a:uFillTx/>
                    <a:latin typeface="HarmonyOS Sans SC Light"/>
                    <a:ea typeface="HarmonyOS Sans SC Light"/>
                    <a:cs typeface="+mn-ea"/>
                    <a:sym typeface="+mn-lt"/>
                  </a:rPr>
                  <a:t>3,c</a:t>
                </a:r>
                <a:endParaRPr kumimoji="0" lang="zh-CN" altLang="en-US" sz="900" b="1" i="0" u="none" strike="noStrike" kern="0" cap="none" spc="0" normalizeH="0" baseline="30000" noProof="0" dirty="0">
                  <a:ln>
                    <a:noFill/>
                  </a:ln>
                  <a:solidFill>
                    <a:prstClr val="white"/>
                  </a:solidFill>
                  <a:effectLst/>
                  <a:uLnTx/>
                  <a:uFillTx/>
                  <a:latin typeface="HarmonyOS Sans SC Light"/>
                  <a:ea typeface="HarmonyOS Sans SC Light"/>
                  <a:cs typeface="+mn-ea"/>
                  <a:sym typeface="+mn-lt"/>
                </a:endParaRPr>
              </a:p>
            </p:txBody>
          </p:sp>
          <p:sp>
            <p:nvSpPr>
              <p:cNvPr id="251" name="文本框 250">
                <a:extLst>
                  <a:ext uri="{FF2B5EF4-FFF2-40B4-BE49-F238E27FC236}">
                    <a16:creationId xmlns:a16="http://schemas.microsoft.com/office/drawing/2014/main" id="{75FF7E9D-1E1F-DDCC-AB85-F994E565FD26}"/>
                  </a:ext>
                </a:extLst>
              </p:cNvPr>
              <p:cNvSpPr txBox="1"/>
              <p:nvPr/>
            </p:nvSpPr>
            <p:spPr>
              <a:xfrm>
                <a:off x="3664339" y="4157494"/>
                <a:ext cx="651600" cy="446906"/>
              </a:xfrm>
              <a:prstGeom prst="rect">
                <a:avLst/>
              </a:prstGeom>
              <a:noFill/>
            </p:spPr>
            <p:txBody>
              <a:bodyPr wrap="none" rtlCol="0">
                <a:prstTxWarp prst="textPlain">
                  <a:avLst>
                    <a:gd name="adj" fmla="val 43317"/>
                  </a:avLst>
                </a:prstTxWarp>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300" normalizeH="0" baseline="0" noProof="0" dirty="0">
                    <a:ln>
                      <a:noFill/>
                    </a:ln>
                    <a:solidFill>
                      <a:srgbClr val="1A5762"/>
                    </a:solidFill>
                    <a:effectLst/>
                    <a:uLnTx/>
                    <a:uFillTx/>
                    <a:latin typeface="HarmonyOS Sans SC Light"/>
                    <a:ea typeface="HarmonyOS Sans SC Light"/>
                    <a:cs typeface="+mn-ea"/>
                    <a:sym typeface="+mn-lt"/>
                  </a:rPr>
                  <a:t>11</a:t>
                </a:r>
                <a:endParaRPr kumimoji="0" lang="zh-CN" altLang="en-US" sz="1800" b="1" i="0" u="none" strike="noStrike" kern="0" cap="none" spc="-300" normalizeH="0" baseline="0" noProof="0" dirty="0">
                  <a:ln>
                    <a:noFill/>
                  </a:ln>
                  <a:solidFill>
                    <a:srgbClr val="1A5762"/>
                  </a:solidFill>
                  <a:effectLst/>
                  <a:uLnTx/>
                  <a:uFillTx/>
                  <a:latin typeface="HarmonyOS Sans SC Light"/>
                  <a:ea typeface="HarmonyOS Sans SC Light"/>
                  <a:cs typeface="+mn-ea"/>
                  <a:sym typeface="+mn-lt"/>
                </a:endParaRPr>
              </a:p>
            </p:txBody>
          </p:sp>
          <p:sp>
            <p:nvSpPr>
              <p:cNvPr id="252" name="文本框 251">
                <a:extLst>
                  <a:ext uri="{FF2B5EF4-FFF2-40B4-BE49-F238E27FC236}">
                    <a16:creationId xmlns:a16="http://schemas.microsoft.com/office/drawing/2014/main" id="{D59DE7C2-CBDA-2898-47B0-3D3429C61ABD}"/>
                  </a:ext>
                </a:extLst>
              </p:cNvPr>
              <p:cNvSpPr txBox="1"/>
              <p:nvPr/>
            </p:nvSpPr>
            <p:spPr>
              <a:xfrm>
                <a:off x="4435584" y="4453571"/>
                <a:ext cx="864538" cy="174283"/>
              </a:xfrm>
              <a:prstGeom prst="rect">
                <a:avLst/>
              </a:prstGeom>
              <a:noFill/>
            </p:spPr>
            <p:txBody>
              <a:bodyPr wrap="none" rtlCol="0">
                <a:prstTxWarp prst="textPlain">
                  <a:avLst>
                    <a:gd name="adj" fmla="val 49573"/>
                  </a:avLst>
                </a:prstTxWarp>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a:ln>
                      <a:noFill/>
                    </a:ln>
                    <a:solidFill>
                      <a:srgbClr val="1A5762"/>
                    </a:solidFill>
                    <a:effectLst/>
                    <a:uLnTx/>
                    <a:uFillTx/>
                    <a:latin typeface="HarmonyOS Sans SC Light"/>
                    <a:ea typeface="HarmonyOS Sans SC Light"/>
                    <a:cs typeface="+mn-ea"/>
                    <a:sym typeface="+mn-lt"/>
                  </a:rPr>
                  <a:t>年长期随访</a:t>
                </a:r>
              </a:p>
            </p:txBody>
          </p:sp>
          <p:sp>
            <p:nvSpPr>
              <p:cNvPr id="253" name="文本框 252">
                <a:extLst>
                  <a:ext uri="{FF2B5EF4-FFF2-40B4-BE49-F238E27FC236}">
                    <a16:creationId xmlns:a16="http://schemas.microsoft.com/office/drawing/2014/main" id="{8327D038-814D-778D-0856-477B35C9ADE5}"/>
                  </a:ext>
                </a:extLst>
              </p:cNvPr>
              <p:cNvSpPr txBox="1"/>
              <p:nvPr/>
            </p:nvSpPr>
            <p:spPr>
              <a:xfrm>
                <a:off x="3882319" y="4832795"/>
                <a:ext cx="1032334" cy="550188"/>
              </a:xfrm>
              <a:prstGeom prst="rect">
                <a:avLst/>
              </a:prstGeom>
              <a:noFill/>
            </p:spPr>
            <p:txBody>
              <a:bodyPr wrap="none" lIns="0" tIns="0" rIns="0" bIns="0" anchor="ctr">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1A5762"/>
                    </a:solidFill>
                    <a:effectLst/>
                    <a:uLnTx/>
                    <a:uFillTx/>
                    <a:latin typeface="HarmonyOS Sans SC Light"/>
                    <a:ea typeface="HarmonyOS Sans SC Light"/>
                    <a:cs typeface="+mn-ea"/>
                    <a:sym typeface="+mn-lt"/>
                  </a:rPr>
                  <a:t>100</a:t>
                </a:r>
                <a:r>
                  <a:rPr kumimoji="0" lang="en-US" altLang="zh-CN" sz="3600" b="0" i="0" u="none" strike="noStrike" kern="0" cap="none" spc="0" normalizeH="0" baseline="0" noProof="0" dirty="0">
                    <a:ln>
                      <a:noFill/>
                    </a:ln>
                    <a:solidFill>
                      <a:srgbClr val="1A5762"/>
                    </a:solidFill>
                    <a:effectLst/>
                    <a:uLnTx/>
                    <a:uFillTx/>
                    <a:latin typeface="HarmonyOS Sans SC Light"/>
                    <a:ea typeface="HarmonyOS Sans SC Light"/>
                    <a:cs typeface="+mn-ea"/>
                    <a:sym typeface="+mn-lt"/>
                  </a:rPr>
                  <a:t>%</a:t>
                </a:r>
                <a:endParaRPr kumimoji="0" lang="en-US" altLang="zh-CN" sz="3200" b="0" i="0" u="none" strike="noStrike" kern="0" cap="none" spc="0" normalizeH="0" baseline="0" noProof="0" dirty="0">
                  <a:ln>
                    <a:noFill/>
                  </a:ln>
                  <a:solidFill>
                    <a:srgbClr val="1A5762"/>
                  </a:solidFill>
                  <a:effectLst/>
                  <a:uLnTx/>
                  <a:uFillTx/>
                  <a:latin typeface="HarmonyOS Sans SC Light"/>
                  <a:ea typeface="HarmonyOS Sans SC Light"/>
                  <a:cs typeface="+mn-ea"/>
                  <a:sym typeface="+mn-lt"/>
                </a:endParaRPr>
              </a:p>
            </p:txBody>
          </p:sp>
          <p:sp>
            <p:nvSpPr>
              <p:cNvPr id="254" name="文本框 253">
                <a:extLst>
                  <a:ext uri="{FF2B5EF4-FFF2-40B4-BE49-F238E27FC236}">
                    <a16:creationId xmlns:a16="http://schemas.microsoft.com/office/drawing/2014/main" id="{A81914EB-D775-F98B-6A6E-0B5E4426EF47}"/>
                  </a:ext>
                </a:extLst>
              </p:cNvPr>
              <p:cNvSpPr txBox="1"/>
              <p:nvPr/>
            </p:nvSpPr>
            <p:spPr>
              <a:xfrm>
                <a:off x="3767418" y="4691728"/>
                <a:ext cx="2400015" cy="366792"/>
              </a:xfrm>
              <a:prstGeom prst="rect">
                <a:avLst/>
              </a:prstGeom>
              <a:noFill/>
            </p:spPr>
            <p:txBody>
              <a:bodyPr wrap="square" rtlCol="0">
                <a:sp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en-US" altLang="zh-CN" sz="900" b="0" i="0" u="none" strike="noStrike" kern="0" cap="none" spc="0" normalizeH="0" baseline="0" noProof="0" dirty="0">
                    <a:ln>
                      <a:noFill/>
                    </a:ln>
                    <a:solidFill>
                      <a:prstClr val="white">
                        <a:lumMod val="50000"/>
                      </a:prstClr>
                    </a:solidFill>
                    <a:effectLst/>
                    <a:uLnTx/>
                    <a:uFillTx/>
                    <a:latin typeface="HarmonyOS Sans SC Light"/>
                    <a:ea typeface="HarmonyOS Sans SC Light"/>
                    <a:cs typeface="+mn-ea"/>
                    <a:sym typeface="+mn-lt"/>
                  </a:rPr>
                  <a:t>HPV 6/11/16/18/31/33/45/52/58 </a:t>
                </a:r>
                <a:r>
                  <a:rPr kumimoji="0" lang="zh-CN" altLang="en-US" sz="900" b="0" i="0" u="none" strike="noStrike" kern="0" cap="none" spc="0" normalizeH="0" baseline="0" noProof="0" dirty="0">
                    <a:ln>
                      <a:noFill/>
                    </a:ln>
                    <a:solidFill>
                      <a:prstClr val="white">
                        <a:lumMod val="50000"/>
                      </a:prstClr>
                    </a:solidFill>
                    <a:effectLst/>
                    <a:uLnTx/>
                    <a:uFillTx/>
                    <a:latin typeface="HarmonyOS Sans SC Light"/>
                    <a:ea typeface="HarmonyOS Sans SC Light"/>
                    <a:cs typeface="+mn-ea"/>
                    <a:sym typeface="+mn-lt"/>
                  </a:rPr>
                  <a:t>型相关</a:t>
                </a:r>
                <a:r>
                  <a:rPr kumimoji="0" lang="en-US" altLang="zh-CN" sz="900" b="0" i="0" u="none" strike="noStrike" kern="0" cap="none" spc="0" normalizeH="0" baseline="0" noProof="0" dirty="0">
                    <a:ln>
                      <a:noFill/>
                    </a:ln>
                    <a:solidFill>
                      <a:prstClr val="white">
                        <a:lumMod val="50000"/>
                      </a:prstClr>
                    </a:solidFill>
                    <a:effectLst/>
                    <a:uLnTx/>
                    <a:uFillTx/>
                    <a:latin typeface="HarmonyOS Sans SC Light"/>
                    <a:ea typeface="HarmonyOS Sans SC Light"/>
                    <a:cs typeface="+mn-ea"/>
                    <a:sym typeface="+mn-lt"/>
                  </a:rPr>
                  <a:t>CIN2+</a:t>
                </a:r>
              </a:p>
              <a:p>
                <a:pPr marL="0" marR="0" lvl="0" indent="0" algn="r" defTabSz="4572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a:ln>
                      <a:noFill/>
                    </a:ln>
                    <a:solidFill>
                      <a:prstClr val="white">
                        <a:lumMod val="50000"/>
                      </a:prstClr>
                    </a:solidFill>
                    <a:effectLst/>
                    <a:uLnTx/>
                    <a:uFillTx/>
                    <a:latin typeface="HarmonyOS Sans SC Light"/>
                    <a:ea typeface="HarmonyOS Sans SC Light"/>
                    <a:cs typeface="+mn-ea"/>
                    <a:sym typeface="+mn-lt"/>
                  </a:rPr>
                  <a:t> 保护效力</a:t>
                </a:r>
              </a:p>
            </p:txBody>
          </p:sp>
          <p:sp>
            <p:nvSpPr>
              <p:cNvPr id="255" name="文本框 254">
                <a:extLst>
                  <a:ext uri="{FF2B5EF4-FFF2-40B4-BE49-F238E27FC236}">
                    <a16:creationId xmlns:a16="http://schemas.microsoft.com/office/drawing/2014/main" id="{74EA84E3-09DB-829F-13C1-F776AC6D8217}"/>
                  </a:ext>
                </a:extLst>
              </p:cNvPr>
              <p:cNvSpPr txBox="1"/>
              <p:nvPr/>
            </p:nvSpPr>
            <p:spPr>
              <a:xfrm>
                <a:off x="5020955" y="5094432"/>
                <a:ext cx="868070" cy="246221"/>
              </a:xfrm>
              <a:prstGeom prst="rect">
                <a:avLst/>
              </a:prstGeom>
              <a:noFill/>
            </p:spPr>
            <p:txBody>
              <a:bodyPr wrap="square" rtlCol="0">
                <a:sp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en-US" altLang="zh-CN" sz="1000" b="0" i="0" u="none" strike="noStrike" kern="0" cap="none" spc="0" normalizeH="0" baseline="0" noProof="0" dirty="0">
                    <a:ln>
                      <a:noFill/>
                    </a:ln>
                    <a:solidFill>
                      <a:prstClr val="white">
                        <a:lumMod val="50000"/>
                      </a:prstClr>
                    </a:solidFill>
                    <a:effectLst/>
                    <a:uLnTx/>
                    <a:uFillTx/>
                    <a:latin typeface="HarmonyOS Sans SC Light"/>
                    <a:ea typeface="HarmonyOS Sans SC Light"/>
                    <a:cs typeface="+mn-ea"/>
                    <a:sym typeface="+mn-lt"/>
                  </a:rPr>
                  <a:t>0 / 872</a:t>
                </a:r>
              </a:p>
            </p:txBody>
          </p:sp>
        </p:grpSp>
        <p:grpSp>
          <p:nvGrpSpPr>
            <p:cNvPr id="257" name="组合 256">
              <a:extLst>
                <a:ext uri="{FF2B5EF4-FFF2-40B4-BE49-F238E27FC236}">
                  <a16:creationId xmlns:a16="http://schemas.microsoft.com/office/drawing/2014/main" id="{F242E2F8-3D35-9E4B-F926-5D78A43C2E10}"/>
                </a:ext>
              </a:extLst>
            </p:cNvPr>
            <p:cNvGrpSpPr/>
            <p:nvPr/>
          </p:nvGrpSpPr>
          <p:grpSpPr>
            <a:xfrm>
              <a:off x="3595708" y="3885466"/>
              <a:ext cx="2777573" cy="1188000"/>
              <a:chOff x="3652666" y="4119223"/>
              <a:chExt cx="2777573" cy="1263760"/>
            </a:xfrm>
          </p:grpSpPr>
          <p:sp>
            <p:nvSpPr>
              <p:cNvPr id="258" name="矩形 257">
                <a:extLst>
                  <a:ext uri="{FF2B5EF4-FFF2-40B4-BE49-F238E27FC236}">
                    <a16:creationId xmlns:a16="http://schemas.microsoft.com/office/drawing/2014/main" id="{9047AD35-E383-F2CC-3C83-C3BB76BD2D0B}"/>
                  </a:ext>
                </a:extLst>
              </p:cNvPr>
              <p:cNvSpPr/>
              <p:nvPr/>
            </p:nvSpPr>
            <p:spPr>
              <a:xfrm flipH="1">
                <a:off x="3652666" y="4649509"/>
                <a:ext cx="2668038" cy="695661"/>
              </a:xfrm>
              <a:prstGeom prst="rect">
                <a:avLst/>
              </a:prstGeom>
              <a:gradFill>
                <a:gsLst>
                  <a:gs pos="0">
                    <a:srgbClr val="72B3A3">
                      <a:lumMod val="20000"/>
                      <a:lumOff val="80000"/>
                      <a:alpha val="0"/>
                    </a:srgbClr>
                  </a:gs>
                  <a:gs pos="100000">
                    <a:srgbClr val="72B3A3">
                      <a:lumMod val="40000"/>
                      <a:lumOff val="60000"/>
                    </a:srgbClr>
                  </a:gs>
                </a:gsLst>
                <a:lin ang="0" scaled="0"/>
              </a:gra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endParaRPr>
              </a:p>
            </p:txBody>
          </p:sp>
          <p:sp>
            <p:nvSpPr>
              <p:cNvPr id="259" name="文本框 258">
                <a:extLst>
                  <a:ext uri="{FF2B5EF4-FFF2-40B4-BE49-F238E27FC236}">
                    <a16:creationId xmlns:a16="http://schemas.microsoft.com/office/drawing/2014/main" id="{4B43A40C-F48F-1D87-3BBB-5D7753F17E3E}"/>
                  </a:ext>
                </a:extLst>
              </p:cNvPr>
              <p:cNvSpPr txBox="1"/>
              <p:nvPr/>
            </p:nvSpPr>
            <p:spPr>
              <a:xfrm>
                <a:off x="4521130" y="4119223"/>
                <a:ext cx="1909109" cy="245552"/>
              </a:xfrm>
              <a:prstGeom prst="rect">
                <a:avLst/>
              </a:prstGeom>
              <a:solidFill>
                <a:srgbClr val="1A5762"/>
              </a:solidFill>
            </p:spPr>
            <p:txBody>
              <a:bodyPr wrap="square" lIns="91440" tIns="45720" rIns="91440" bIns="45720"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900" b="1" i="0" u="none" strike="noStrike" kern="0" cap="none" spc="0" normalizeH="0" baseline="0" noProof="0" dirty="0">
                    <a:ln>
                      <a:noFill/>
                    </a:ln>
                    <a:solidFill>
                      <a:prstClr val="white"/>
                    </a:solidFill>
                    <a:effectLst/>
                    <a:uLnTx/>
                    <a:uFillTx/>
                    <a:latin typeface="HarmonyOS Sans SC Light"/>
                    <a:ea typeface="HarmonyOS Sans SC Light"/>
                    <a:cs typeface="+mn-ea"/>
                    <a:sym typeface="+mn-lt"/>
                  </a:rPr>
                  <a:t>16~26</a:t>
                </a:r>
                <a:r>
                  <a:rPr kumimoji="0" lang="zh-CN" altLang="en-US" sz="900" b="1" i="0" u="none" strike="noStrike" kern="0" cap="none" spc="0" normalizeH="0" baseline="0" noProof="0" dirty="0">
                    <a:ln>
                      <a:noFill/>
                    </a:ln>
                    <a:solidFill>
                      <a:prstClr val="white"/>
                    </a:solidFill>
                    <a:effectLst/>
                    <a:uLnTx/>
                    <a:uFillTx/>
                    <a:latin typeface="HarmonyOS Sans SC Light"/>
                    <a:ea typeface="HarmonyOS Sans SC Light"/>
                    <a:cs typeface="+mn-ea"/>
                    <a:sym typeface="+mn-lt"/>
                  </a:rPr>
                  <a:t>岁女性接种九价</a:t>
                </a:r>
                <a:r>
                  <a:rPr kumimoji="0" lang="en-US" altLang="zh-CN" sz="900" b="1" i="0" u="none" strike="noStrike" kern="0" cap="none" spc="0" normalizeH="0" baseline="0" noProof="0" dirty="0">
                    <a:ln>
                      <a:noFill/>
                    </a:ln>
                    <a:solidFill>
                      <a:prstClr val="white"/>
                    </a:solidFill>
                    <a:effectLst/>
                    <a:uLnTx/>
                    <a:uFillTx/>
                    <a:latin typeface="HarmonyOS Sans SC Light"/>
                    <a:ea typeface="HarmonyOS Sans SC Light"/>
                    <a:cs typeface="+mn-ea"/>
                    <a:sym typeface="+mn-lt"/>
                  </a:rPr>
                  <a:t>HPV</a:t>
                </a:r>
                <a:r>
                  <a:rPr kumimoji="0" lang="zh-CN" altLang="en-US" sz="900" b="1" i="0" u="none" strike="noStrike" kern="0" cap="none" spc="0" normalizeH="0" baseline="0" noProof="0" dirty="0">
                    <a:ln>
                      <a:noFill/>
                    </a:ln>
                    <a:solidFill>
                      <a:prstClr val="white"/>
                    </a:solidFill>
                    <a:effectLst/>
                    <a:uLnTx/>
                    <a:uFillTx/>
                    <a:latin typeface="HarmonyOS Sans SC Light"/>
                    <a:ea typeface="HarmonyOS Sans SC Light"/>
                    <a:cs typeface="+mn-ea"/>
                    <a:sym typeface="+mn-lt"/>
                  </a:rPr>
                  <a:t>疫苗</a:t>
                </a:r>
                <a:r>
                  <a:rPr kumimoji="0" lang="en-US" altLang="zh-CN" sz="900" b="1" i="0" u="none" strike="noStrike" kern="0" cap="none" spc="0" normalizeH="0" baseline="30000" noProof="0" dirty="0">
                    <a:ln>
                      <a:noFill/>
                    </a:ln>
                    <a:solidFill>
                      <a:prstClr val="white"/>
                    </a:solidFill>
                    <a:effectLst/>
                    <a:uLnTx/>
                    <a:uFillTx/>
                    <a:latin typeface="HarmonyOS Sans SC Light"/>
                    <a:ea typeface="HarmonyOS Sans SC Light"/>
                    <a:cs typeface="+mn-ea"/>
                    <a:sym typeface="+mn-lt"/>
                  </a:rPr>
                  <a:t>4,d</a:t>
                </a:r>
                <a:endParaRPr kumimoji="0" lang="zh-CN" altLang="en-US" sz="900" b="1" i="0" u="none" strike="noStrike" kern="0" cap="none" spc="0" normalizeH="0" baseline="30000" noProof="0" dirty="0">
                  <a:ln>
                    <a:noFill/>
                  </a:ln>
                  <a:solidFill>
                    <a:prstClr val="white"/>
                  </a:solidFill>
                  <a:effectLst/>
                  <a:uLnTx/>
                  <a:uFillTx/>
                  <a:latin typeface="HarmonyOS Sans SC Light"/>
                  <a:ea typeface="HarmonyOS Sans SC Light"/>
                  <a:cs typeface="+mn-ea"/>
                  <a:sym typeface="+mn-lt"/>
                </a:endParaRPr>
              </a:p>
            </p:txBody>
          </p:sp>
          <p:sp>
            <p:nvSpPr>
              <p:cNvPr id="260" name="文本框 259">
                <a:extLst>
                  <a:ext uri="{FF2B5EF4-FFF2-40B4-BE49-F238E27FC236}">
                    <a16:creationId xmlns:a16="http://schemas.microsoft.com/office/drawing/2014/main" id="{1EFD87CB-3D9B-E4A7-15E8-4CB418385F53}"/>
                  </a:ext>
                </a:extLst>
              </p:cNvPr>
              <p:cNvSpPr txBox="1"/>
              <p:nvPr/>
            </p:nvSpPr>
            <p:spPr>
              <a:xfrm>
                <a:off x="3664338" y="4157494"/>
                <a:ext cx="777128" cy="446906"/>
              </a:xfrm>
              <a:prstGeom prst="rect">
                <a:avLst/>
              </a:prstGeom>
              <a:noFill/>
            </p:spPr>
            <p:txBody>
              <a:bodyPr wrap="none" rtlCol="0">
                <a:prstTxWarp prst="textPlain">
                  <a:avLst>
                    <a:gd name="adj" fmla="val 43317"/>
                  </a:avLst>
                </a:prstTxWarp>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300" normalizeH="0" baseline="0" noProof="0" dirty="0">
                    <a:ln>
                      <a:noFill/>
                    </a:ln>
                    <a:solidFill>
                      <a:srgbClr val="1A5762"/>
                    </a:solidFill>
                    <a:effectLst/>
                    <a:uLnTx/>
                    <a:uFillTx/>
                    <a:latin typeface="HarmonyOS Sans SC Light"/>
                    <a:ea typeface="HarmonyOS Sans SC Light"/>
                    <a:cs typeface="+mn-ea"/>
                    <a:sym typeface="+mn-lt"/>
                  </a:rPr>
                  <a:t>9 .  5</a:t>
                </a:r>
                <a:endParaRPr kumimoji="0" lang="zh-CN" altLang="en-US" sz="1800" b="1" i="0" u="none" strike="noStrike" kern="0" cap="none" spc="-300" normalizeH="0" baseline="0" noProof="0" dirty="0">
                  <a:ln>
                    <a:noFill/>
                  </a:ln>
                  <a:solidFill>
                    <a:srgbClr val="1A5762"/>
                  </a:solidFill>
                  <a:effectLst/>
                  <a:uLnTx/>
                  <a:uFillTx/>
                  <a:latin typeface="HarmonyOS Sans SC Light"/>
                  <a:ea typeface="HarmonyOS Sans SC Light"/>
                  <a:cs typeface="+mn-ea"/>
                  <a:sym typeface="+mn-lt"/>
                </a:endParaRPr>
              </a:p>
            </p:txBody>
          </p:sp>
          <p:sp>
            <p:nvSpPr>
              <p:cNvPr id="261" name="文本框 260">
                <a:extLst>
                  <a:ext uri="{FF2B5EF4-FFF2-40B4-BE49-F238E27FC236}">
                    <a16:creationId xmlns:a16="http://schemas.microsoft.com/office/drawing/2014/main" id="{5D5103CA-40A3-A36F-B118-9B2584F1A123}"/>
                  </a:ext>
                </a:extLst>
              </p:cNvPr>
              <p:cNvSpPr txBox="1"/>
              <p:nvPr/>
            </p:nvSpPr>
            <p:spPr>
              <a:xfrm>
                <a:off x="4529373" y="4453571"/>
                <a:ext cx="864538" cy="174283"/>
              </a:xfrm>
              <a:prstGeom prst="rect">
                <a:avLst/>
              </a:prstGeom>
              <a:noFill/>
            </p:spPr>
            <p:txBody>
              <a:bodyPr wrap="none" rtlCol="0">
                <a:prstTxWarp prst="textPlain">
                  <a:avLst>
                    <a:gd name="adj" fmla="val 49573"/>
                  </a:avLst>
                </a:prstTxWarp>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a:ln>
                      <a:noFill/>
                    </a:ln>
                    <a:solidFill>
                      <a:srgbClr val="1A5762"/>
                    </a:solidFill>
                    <a:effectLst/>
                    <a:uLnTx/>
                    <a:uFillTx/>
                    <a:latin typeface="HarmonyOS Sans SC Light"/>
                    <a:ea typeface="HarmonyOS Sans SC Light"/>
                    <a:cs typeface="+mn-ea"/>
                    <a:sym typeface="+mn-lt"/>
                  </a:rPr>
                  <a:t>年长期随访</a:t>
                </a:r>
              </a:p>
            </p:txBody>
          </p:sp>
          <p:sp>
            <p:nvSpPr>
              <p:cNvPr id="262" name="文本框 261">
                <a:extLst>
                  <a:ext uri="{FF2B5EF4-FFF2-40B4-BE49-F238E27FC236}">
                    <a16:creationId xmlns:a16="http://schemas.microsoft.com/office/drawing/2014/main" id="{3E0DC1EC-3C51-8DF3-6E3F-5FC22C993446}"/>
                  </a:ext>
                </a:extLst>
              </p:cNvPr>
              <p:cNvSpPr txBox="1"/>
              <p:nvPr/>
            </p:nvSpPr>
            <p:spPr>
              <a:xfrm>
                <a:off x="3893506" y="4832795"/>
                <a:ext cx="1032334" cy="550188"/>
              </a:xfrm>
              <a:prstGeom prst="rect">
                <a:avLst/>
              </a:prstGeom>
              <a:noFill/>
            </p:spPr>
            <p:txBody>
              <a:bodyPr wrap="none" lIns="0" tIns="0" rIns="0" bIns="0" anchor="ctr">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1A5762"/>
                    </a:solidFill>
                    <a:effectLst/>
                    <a:uLnTx/>
                    <a:uFillTx/>
                    <a:latin typeface="HarmonyOS Sans SC Light"/>
                    <a:ea typeface="HarmonyOS Sans SC Light"/>
                    <a:cs typeface="+mn-ea"/>
                    <a:sym typeface="+mn-lt"/>
                  </a:rPr>
                  <a:t>100</a:t>
                </a:r>
                <a:r>
                  <a:rPr kumimoji="0" lang="en-US" altLang="zh-CN" sz="3600" b="0" i="0" u="none" strike="noStrike" kern="0" cap="none" spc="0" normalizeH="0" baseline="0" noProof="0" dirty="0">
                    <a:ln>
                      <a:noFill/>
                    </a:ln>
                    <a:solidFill>
                      <a:srgbClr val="1A5762"/>
                    </a:solidFill>
                    <a:effectLst/>
                    <a:uLnTx/>
                    <a:uFillTx/>
                    <a:latin typeface="HarmonyOS Sans SC Light"/>
                    <a:ea typeface="HarmonyOS Sans SC Light"/>
                    <a:cs typeface="+mn-ea"/>
                    <a:sym typeface="+mn-lt"/>
                  </a:rPr>
                  <a:t>%</a:t>
                </a:r>
                <a:endParaRPr kumimoji="0" lang="en-US" altLang="zh-CN" sz="3200" b="0" i="0" u="none" strike="noStrike" kern="0" cap="none" spc="0" normalizeH="0" baseline="0" noProof="0" dirty="0">
                  <a:ln>
                    <a:noFill/>
                  </a:ln>
                  <a:solidFill>
                    <a:srgbClr val="1A5762"/>
                  </a:solidFill>
                  <a:effectLst/>
                  <a:uLnTx/>
                  <a:uFillTx/>
                  <a:latin typeface="HarmonyOS Sans SC Light"/>
                  <a:ea typeface="HarmonyOS Sans SC Light"/>
                  <a:cs typeface="+mn-ea"/>
                  <a:sym typeface="+mn-lt"/>
                </a:endParaRPr>
              </a:p>
            </p:txBody>
          </p:sp>
          <p:sp>
            <p:nvSpPr>
              <p:cNvPr id="263" name="文本框 262">
                <a:extLst>
                  <a:ext uri="{FF2B5EF4-FFF2-40B4-BE49-F238E27FC236}">
                    <a16:creationId xmlns:a16="http://schemas.microsoft.com/office/drawing/2014/main" id="{286B998B-D3F4-5180-26FC-A4B6530F69C0}"/>
                  </a:ext>
                </a:extLst>
              </p:cNvPr>
              <p:cNvSpPr txBox="1"/>
              <p:nvPr/>
            </p:nvSpPr>
            <p:spPr>
              <a:xfrm>
                <a:off x="3767418" y="4691728"/>
                <a:ext cx="2400015" cy="366792"/>
              </a:xfrm>
              <a:prstGeom prst="rect">
                <a:avLst/>
              </a:prstGeom>
              <a:noFill/>
            </p:spPr>
            <p:txBody>
              <a:bodyPr wrap="square" rtlCol="0">
                <a:sp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en-US" altLang="zh-CN" sz="900" b="0" i="0" u="none" strike="noStrike" kern="0" cap="none" spc="0" normalizeH="0" baseline="0" noProof="0" dirty="0">
                    <a:ln>
                      <a:noFill/>
                    </a:ln>
                    <a:solidFill>
                      <a:prstClr val="white">
                        <a:lumMod val="50000"/>
                      </a:prstClr>
                    </a:solidFill>
                    <a:effectLst/>
                    <a:uLnTx/>
                    <a:uFillTx/>
                    <a:latin typeface="HarmonyOS Sans SC Light"/>
                    <a:ea typeface="HarmonyOS Sans SC Light"/>
                    <a:cs typeface="+mn-ea"/>
                    <a:sym typeface="+mn-lt"/>
                  </a:rPr>
                  <a:t>HPV 6/11/16/18/31/33/45/52/58 </a:t>
                </a:r>
                <a:r>
                  <a:rPr kumimoji="0" lang="zh-CN" altLang="en-US" sz="900" b="0" i="0" u="none" strike="noStrike" kern="0" cap="none" spc="0" normalizeH="0" baseline="0" noProof="0" dirty="0">
                    <a:ln>
                      <a:noFill/>
                    </a:ln>
                    <a:solidFill>
                      <a:prstClr val="white">
                        <a:lumMod val="50000"/>
                      </a:prstClr>
                    </a:solidFill>
                    <a:effectLst/>
                    <a:uLnTx/>
                    <a:uFillTx/>
                    <a:latin typeface="HarmonyOS Sans SC Light"/>
                    <a:ea typeface="HarmonyOS Sans SC Light"/>
                    <a:cs typeface="+mn-ea"/>
                    <a:sym typeface="+mn-lt"/>
                  </a:rPr>
                  <a:t>型相关</a:t>
                </a:r>
                <a:r>
                  <a:rPr kumimoji="0" lang="en-US" altLang="zh-CN" sz="900" b="0" i="0" u="none" strike="noStrike" kern="0" cap="none" spc="0" normalizeH="0" baseline="0" noProof="0" dirty="0">
                    <a:ln>
                      <a:noFill/>
                    </a:ln>
                    <a:solidFill>
                      <a:prstClr val="white">
                        <a:lumMod val="50000"/>
                      </a:prstClr>
                    </a:solidFill>
                    <a:effectLst/>
                    <a:uLnTx/>
                    <a:uFillTx/>
                    <a:latin typeface="HarmonyOS Sans SC Light"/>
                    <a:ea typeface="HarmonyOS Sans SC Light"/>
                    <a:cs typeface="+mn-ea"/>
                    <a:sym typeface="+mn-lt"/>
                  </a:rPr>
                  <a:t>CIN1+</a:t>
                </a:r>
              </a:p>
              <a:p>
                <a:pPr marL="0" marR="0" lvl="0" indent="0" algn="r" defTabSz="4572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a:ln>
                      <a:noFill/>
                    </a:ln>
                    <a:solidFill>
                      <a:prstClr val="white">
                        <a:lumMod val="50000"/>
                      </a:prstClr>
                    </a:solidFill>
                    <a:effectLst/>
                    <a:uLnTx/>
                    <a:uFillTx/>
                    <a:latin typeface="HarmonyOS Sans SC Light"/>
                    <a:ea typeface="HarmonyOS Sans SC Light"/>
                    <a:cs typeface="+mn-ea"/>
                    <a:sym typeface="+mn-lt"/>
                  </a:rPr>
                  <a:t> 保护效力</a:t>
                </a:r>
              </a:p>
            </p:txBody>
          </p:sp>
          <p:sp>
            <p:nvSpPr>
              <p:cNvPr id="264" name="文本框 263">
                <a:extLst>
                  <a:ext uri="{FF2B5EF4-FFF2-40B4-BE49-F238E27FC236}">
                    <a16:creationId xmlns:a16="http://schemas.microsoft.com/office/drawing/2014/main" id="{FCC49D86-9435-23AE-92EB-E490174D1AF1}"/>
                  </a:ext>
                </a:extLst>
              </p:cNvPr>
              <p:cNvSpPr txBox="1"/>
              <p:nvPr/>
            </p:nvSpPr>
            <p:spPr>
              <a:xfrm>
                <a:off x="5130238" y="5094432"/>
                <a:ext cx="868070" cy="246221"/>
              </a:xfrm>
              <a:prstGeom prst="rect">
                <a:avLst/>
              </a:prstGeom>
              <a:noFill/>
            </p:spPr>
            <p:txBody>
              <a:bodyPr wrap="square" rtlCol="0">
                <a:sp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en-US" altLang="zh-CN" sz="1000" b="0" i="0" u="none" strike="noStrike" kern="0" cap="none" spc="0" normalizeH="0" baseline="0" noProof="0" dirty="0">
                    <a:ln>
                      <a:noFill/>
                    </a:ln>
                    <a:solidFill>
                      <a:prstClr val="white">
                        <a:lumMod val="50000"/>
                      </a:prstClr>
                    </a:solidFill>
                    <a:effectLst/>
                    <a:uLnTx/>
                    <a:uFillTx/>
                    <a:latin typeface="HarmonyOS Sans SC Light"/>
                    <a:ea typeface="HarmonyOS Sans SC Light"/>
                    <a:cs typeface="+mn-ea"/>
                    <a:sym typeface="+mn-lt"/>
                  </a:rPr>
                  <a:t>0 / 1,797</a:t>
                </a:r>
              </a:p>
            </p:txBody>
          </p:sp>
        </p:grpSp>
        <p:sp>
          <p:nvSpPr>
            <p:cNvPr id="266" name="文本框 265">
              <a:extLst>
                <a:ext uri="{FF2B5EF4-FFF2-40B4-BE49-F238E27FC236}">
                  <a16:creationId xmlns:a16="http://schemas.microsoft.com/office/drawing/2014/main" id="{F2B73482-F8CD-C9F7-BC9F-80B1A7505256}"/>
                </a:ext>
              </a:extLst>
            </p:cNvPr>
            <p:cNvSpPr txBox="1"/>
            <p:nvPr/>
          </p:nvSpPr>
          <p:spPr>
            <a:xfrm>
              <a:off x="532070" y="5039742"/>
              <a:ext cx="2842256"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600" b="0" i="0" u="none" strike="noStrike" kern="0" cap="none" spc="0" normalizeH="0" baseline="0" noProof="0" dirty="0">
                  <a:ln>
                    <a:noFill/>
                  </a:ln>
                  <a:solidFill>
                    <a:srgbClr val="000000"/>
                  </a:solidFill>
                  <a:effectLst/>
                  <a:uLnTx/>
                  <a:uFillTx/>
                </a:rPr>
                <a:t>对</a:t>
              </a:r>
              <a:r>
                <a:rPr kumimoji="0" lang="en-US" altLang="zh-CN" sz="600" b="0" i="0" u="none" strike="noStrike" kern="0" cap="none" spc="0" normalizeH="0" baseline="0" noProof="0" dirty="0">
                  <a:ln>
                    <a:noFill/>
                  </a:ln>
                  <a:solidFill>
                    <a:srgbClr val="000000"/>
                  </a:solidFill>
                  <a:effectLst/>
                  <a:uLnTx/>
                  <a:uFillTx/>
                </a:rPr>
                <a:t>872</a:t>
              </a:r>
              <a:r>
                <a:rPr kumimoji="0" lang="zh-CN" altLang="en-US" sz="600" b="0" i="0" u="none" strike="noStrike" kern="0" cap="none" spc="0" normalizeH="0" baseline="0" noProof="0" dirty="0">
                  <a:ln>
                    <a:noFill/>
                  </a:ln>
                  <a:solidFill>
                    <a:srgbClr val="000000"/>
                  </a:solidFill>
                  <a:effectLst/>
                  <a:uLnTx/>
                  <a:uFillTx/>
                </a:rPr>
                <a:t>名</a:t>
              </a:r>
              <a:r>
                <a:rPr kumimoji="0" lang="en-US" altLang="zh-CN" sz="600" b="0" i="0" u="none" strike="noStrike" kern="0" cap="none" spc="0" normalizeH="0" baseline="0" noProof="0" dirty="0">
                  <a:ln>
                    <a:noFill/>
                  </a:ln>
                  <a:solidFill>
                    <a:srgbClr val="000000"/>
                  </a:solidFill>
                  <a:effectLst/>
                  <a:uLnTx/>
                  <a:uFillTx/>
                </a:rPr>
                <a:t>PPE</a:t>
              </a:r>
              <a:r>
                <a:rPr kumimoji="0" lang="zh-CN" altLang="en-US" sz="600" b="0" i="0" u="none" strike="noStrike" kern="0" cap="none" spc="0" normalizeH="0" baseline="0" noProof="0" dirty="0">
                  <a:ln>
                    <a:noFill/>
                  </a:ln>
                  <a:solidFill>
                    <a:srgbClr val="000000"/>
                  </a:solidFill>
                  <a:effectLst/>
                  <a:uLnTx/>
                  <a:uFillTx/>
                </a:rPr>
                <a:t>人群的长期随访研究显示</a:t>
              </a:r>
              <a:r>
                <a:rPr kumimoji="0" lang="en-US" altLang="zh-CN" sz="600" b="0" i="0" u="none" strike="noStrike" kern="0" cap="none" spc="0" normalizeH="0" baseline="30000" noProof="0" dirty="0">
                  <a:ln>
                    <a:noFill/>
                  </a:ln>
                  <a:solidFill>
                    <a:srgbClr val="000000"/>
                  </a:solidFill>
                  <a:effectLst/>
                  <a:uLnTx/>
                  <a:uFillTx/>
                </a:rPr>
                <a:t>3,c</a:t>
              </a:r>
              <a:r>
                <a:rPr kumimoji="0" lang="zh-CN" altLang="en-US" sz="600" b="0" i="0" u="none" strike="noStrike" kern="0" cap="none" spc="0" normalizeH="0" baseline="0" noProof="0" dirty="0">
                  <a:ln>
                    <a:noFill/>
                  </a:ln>
                  <a:solidFill>
                    <a:srgbClr val="000000"/>
                  </a:solidFill>
                  <a:effectLst/>
                  <a:uLnTx/>
                  <a:uFillTx/>
                </a:rPr>
                <a:t>：</a:t>
              </a:r>
              <a:endParaRPr kumimoji="0" lang="en-US" altLang="zh-CN" sz="6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700" b="0" i="0" u="none" strike="noStrike" kern="0" cap="none" spc="0" normalizeH="0" baseline="0" noProof="0" dirty="0">
                  <a:ln>
                    <a:noFill/>
                  </a:ln>
                  <a:solidFill>
                    <a:srgbClr val="000000"/>
                  </a:solidFill>
                  <a:effectLst/>
                  <a:uLnTx/>
                  <a:uFillTx/>
                </a:rPr>
                <a:t>9</a:t>
              </a:r>
              <a:r>
                <a:rPr kumimoji="0" lang="zh-CN" altLang="en-US" sz="700" b="0" i="0" u="none" strike="noStrike" kern="0" cap="none" spc="0" normalizeH="0" baseline="0" noProof="0" dirty="0">
                  <a:ln>
                    <a:noFill/>
                  </a:ln>
                  <a:solidFill>
                    <a:srgbClr val="000000"/>
                  </a:solidFill>
                  <a:effectLst/>
                  <a:uLnTx/>
                  <a:uFillTx/>
                </a:rPr>
                <a:t>-</a:t>
              </a:r>
              <a:r>
                <a:rPr kumimoji="0" lang="en-US" altLang="zh-CN" sz="700" b="0" i="0" u="none" strike="noStrike" kern="0" cap="none" spc="0" normalizeH="0" baseline="0" noProof="0" dirty="0">
                  <a:ln>
                    <a:noFill/>
                  </a:ln>
                  <a:solidFill>
                    <a:srgbClr val="000000"/>
                  </a:solidFill>
                  <a:effectLst/>
                  <a:uLnTx/>
                  <a:uFillTx/>
                </a:rPr>
                <a:t>15</a:t>
              </a:r>
              <a:r>
                <a:rPr kumimoji="0" lang="zh-CN" altLang="en-US" sz="700" b="0" i="0" u="none" strike="noStrike" kern="0" cap="none" spc="0" normalizeH="0" baseline="0" noProof="0" dirty="0">
                  <a:ln>
                    <a:noFill/>
                  </a:ln>
                  <a:solidFill>
                    <a:srgbClr val="000000"/>
                  </a:solidFill>
                  <a:effectLst/>
                  <a:uLnTx/>
                  <a:uFillTx/>
                </a:rPr>
                <a:t>岁PPE人群*中，接种了</a:t>
              </a:r>
              <a:r>
                <a:rPr kumimoji="0" lang="en-US" altLang="zh-CN" sz="700" b="0" i="0" u="none" strike="noStrike" kern="0" cap="none" spc="0" normalizeH="0" baseline="0" noProof="0" dirty="0">
                  <a:ln>
                    <a:noFill/>
                  </a:ln>
                  <a:solidFill>
                    <a:srgbClr val="000000"/>
                  </a:solidFill>
                  <a:effectLst/>
                  <a:uLnTx/>
                  <a:uFillTx/>
                </a:rPr>
                <a:t>3</a:t>
              </a:r>
              <a:r>
                <a:rPr kumimoji="0" lang="zh-CN" altLang="en-US" sz="700" b="0" i="0" u="none" strike="noStrike" kern="0" cap="none" spc="0" normalizeH="0" baseline="0" noProof="0" dirty="0">
                  <a:ln>
                    <a:noFill/>
                  </a:ln>
                  <a:solidFill>
                    <a:srgbClr val="000000"/>
                  </a:solidFill>
                  <a:effectLst/>
                  <a:uLnTx/>
                  <a:uFillTx/>
                </a:rPr>
                <a:t>剂九价</a:t>
              </a:r>
              <a:r>
                <a:rPr kumimoji="0" lang="en-US" altLang="zh-CN" sz="700" b="0" i="0" u="none" strike="noStrike" kern="0" cap="none" spc="0" normalizeH="0" baseline="0" noProof="0" dirty="0">
                  <a:ln>
                    <a:noFill/>
                  </a:ln>
                  <a:solidFill>
                    <a:srgbClr val="000000"/>
                  </a:solidFill>
                  <a:effectLst/>
                  <a:uLnTx/>
                  <a:uFillTx/>
                </a:rPr>
                <a:t>HPV</a:t>
              </a:r>
              <a:r>
                <a:rPr kumimoji="0" lang="zh-CN" altLang="en-US" sz="700" b="0" i="0" u="none" strike="noStrike" kern="0" cap="none" spc="0" normalizeH="0" baseline="0" noProof="0" dirty="0">
                  <a:ln>
                    <a:noFill/>
                  </a:ln>
                  <a:solidFill>
                    <a:srgbClr val="000000"/>
                  </a:solidFill>
                  <a:effectLst/>
                  <a:uLnTx/>
                  <a:uFillTx/>
                </a:rPr>
                <a:t>疫苗后</a:t>
              </a:r>
              <a:r>
                <a:rPr kumimoji="0" lang="zh-CN" altLang="en-US" sz="700" b="1" i="0" u="none" strike="noStrike" kern="0" cap="none" spc="0" normalizeH="0" baseline="0" noProof="0" dirty="0">
                  <a:ln>
                    <a:noFill/>
                  </a:ln>
                  <a:solidFill>
                    <a:srgbClr val="1A5762"/>
                  </a:solidFill>
                  <a:effectLst/>
                  <a:uLnTx/>
                  <a:uFillTx/>
                </a:rPr>
                <a:t>随访</a:t>
              </a:r>
              <a:r>
                <a:rPr kumimoji="0" lang="en-US" altLang="zh-CN" sz="900" b="1" i="0" u="none" strike="noStrike" kern="0" cap="none" spc="0" normalizeH="0" baseline="0" noProof="0" dirty="0">
                  <a:ln>
                    <a:noFill/>
                  </a:ln>
                  <a:solidFill>
                    <a:srgbClr val="1A5762"/>
                  </a:solidFill>
                  <a:effectLst/>
                  <a:uLnTx/>
                  <a:uFillTx/>
                </a:rPr>
                <a:t>11</a:t>
              </a:r>
              <a:r>
                <a:rPr kumimoji="0" lang="zh-CN" altLang="en-US" sz="900" b="1" i="0" u="none" strike="noStrike" kern="0" cap="none" spc="0" normalizeH="0" baseline="0" noProof="0" dirty="0">
                  <a:ln>
                    <a:noFill/>
                  </a:ln>
                  <a:solidFill>
                    <a:srgbClr val="1A5762"/>
                  </a:solidFill>
                  <a:effectLst/>
                  <a:uLnTx/>
                  <a:uFillTx/>
                </a:rPr>
                <a:t>年</a:t>
              </a:r>
              <a:r>
                <a:rPr kumimoji="0" lang="zh-CN" altLang="en-US" sz="700" b="1" i="0" u="none" strike="noStrike" kern="0" cap="none" spc="0" normalizeH="0" baseline="0" noProof="0" dirty="0">
                  <a:ln>
                    <a:noFill/>
                  </a:ln>
                  <a:solidFill>
                    <a:srgbClr val="1A5762"/>
                  </a:solidFill>
                  <a:effectLst/>
                  <a:uLnTx/>
                  <a:uFillTx/>
                </a:rPr>
                <a:t>（中位随访时间</a:t>
              </a:r>
              <a:r>
                <a:rPr kumimoji="0" lang="en-US" altLang="zh-CN" sz="700" b="1" i="0" u="none" strike="noStrike" kern="0" cap="none" spc="0" normalizeH="0" baseline="0" noProof="0" dirty="0">
                  <a:ln>
                    <a:noFill/>
                  </a:ln>
                  <a:solidFill>
                    <a:srgbClr val="1A5762"/>
                  </a:solidFill>
                  <a:effectLst/>
                  <a:uLnTx/>
                  <a:uFillTx/>
                </a:rPr>
                <a:t>10</a:t>
              </a:r>
              <a:r>
                <a:rPr kumimoji="0" lang="zh-CN" altLang="en-US" sz="700" b="1" i="0" u="none" strike="noStrike" kern="0" cap="none" spc="0" normalizeH="0" baseline="0" noProof="0" dirty="0">
                  <a:ln>
                    <a:noFill/>
                  </a:ln>
                  <a:solidFill>
                    <a:srgbClr val="1A5762"/>
                  </a:solidFill>
                  <a:effectLst/>
                  <a:uLnTx/>
                  <a:uFillTx/>
                </a:rPr>
                <a:t>年</a:t>
              </a:r>
              <a:r>
                <a:rPr kumimoji="0" lang="zh-CN" altLang="en-US" sz="700" b="0" i="0" u="none" strike="noStrike" kern="0" cap="none" spc="0" normalizeH="0" baseline="0" noProof="0" dirty="0">
                  <a:ln>
                    <a:noFill/>
                  </a:ln>
                  <a:solidFill>
                    <a:srgbClr val="000000"/>
                  </a:solidFill>
                  <a:effectLst/>
                  <a:uLnTx/>
                  <a:uFillTx/>
                </a:rPr>
                <a:t>），发生</a:t>
              </a:r>
              <a:r>
                <a:rPr kumimoji="0" lang="en-US" altLang="zh-CN" sz="700" b="0" i="0" u="none" strike="noStrike" kern="0" cap="none" spc="0" normalizeH="0" baseline="0" noProof="0" dirty="0">
                  <a:ln>
                    <a:noFill/>
                  </a:ln>
                  <a:solidFill>
                    <a:srgbClr val="000000"/>
                  </a:solidFill>
                  <a:effectLst/>
                  <a:uLnTx/>
                  <a:uFillTx/>
                </a:rPr>
                <a:t>HPV6/11/16/18/31/33/45/52/58</a:t>
              </a:r>
              <a:r>
                <a:rPr kumimoji="0" lang="zh-CN" altLang="en-US" sz="700" b="0" i="0" u="none" strike="noStrike" kern="0" cap="none" spc="0" normalizeH="0" baseline="0" noProof="0" dirty="0">
                  <a:ln>
                    <a:noFill/>
                  </a:ln>
                  <a:solidFill>
                    <a:srgbClr val="000000"/>
                  </a:solidFill>
                  <a:effectLst/>
                  <a:uLnTx/>
                  <a:uFillTx/>
                </a:rPr>
                <a:t>型</a:t>
              </a:r>
              <a:r>
                <a:rPr kumimoji="0" lang="zh-CN" altLang="zh-CN" sz="700" b="0" i="0" u="none" strike="noStrike" kern="0" cap="none" spc="0" normalizeH="0" baseline="0" noProof="0" dirty="0">
                  <a:ln>
                    <a:noFill/>
                  </a:ln>
                  <a:solidFill>
                    <a:srgbClr val="000000"/>
                  </a:solidFill>
                  <a:effectLst/>
                  <a:uLnTx/>
                  <a:uFillTx/>
                  <a:cs typeface="Times New Roman" panose="02020603050405020304" pitchFamily="18" charset="0"/>
                </a:rPr>
                <a:t>相关</a:t>
              </a:r>
              <a:r>
                <a:rPr kumimoji="0" lang="en-US" altLang="zh-CN" sz="700" b="0" i="0" u="none" strike="noStrike" kern="0" cap="none" spc="0" normalizeH="0" baseline="0" noProof="0" dirty="0">
                  <a:ln>
                    <a:noFill/>
                  </a:ln>
                  <a:solidFill>
                    <a:srgbClr val="000000"/>
                  </a:solidFill>
                  <a:effectLst/>
                  <a:uLnTx/>
                  <a:uFillTx/>
                  <a:cs typeface="Times New Roman" panose="02020603050405020304" pitchFamily="18" charset="0"/>
                </a:rPr>
                <a:t>CIN2+</a:t>
              </a:r>
              <a:r>
                <a:rPr kumimoji="0" lang="zh-CN" altLang="zh-CN" sz="700" b="0" i="0" u="none" strike="noStrike" kern="0" cap="none" spc="0" normalizeH="0" baseline="0" noProof="0" dirty="0">
                  <a:ln>
                    <a:noFill/>
                  </a:ln>
                  <a:solidFill>
                    <a:srgbClr val="000000"/>
                  </a:solidFill>
                  <a:effectLst/>
                  <a:uLnTx/>
                  <a:uFillTx/>
                  <a:cs typeface="Times New Roman" panose="02020603050405020304" pitchFamily="18" charset="0"/>
                </a:rPr>
                <a:t>的</a:t>
              </a:r>
              <a:r>
                <a:rPr kumimoji="0" lang="zh-CN" altLang="en-US" sz="700" b="1" i="0" u="none" strike="noStrike" kern="0" cap="none" spc="0" normalizeH="0" baseline="0" noProof="0" dirty="0">
                  <a:ln>
                    <a:noFill/>
                  </a:ln>
                  <a:solidFill>
                    <a:srgbClr val="1A5762"/>
                  </a:solidFill>
                  <a:effectLst/>
                  <a:uLnTx/>
                  <a:uFillTx/>
                </a:rPr>
                <a:t>病例数为</a:t>
              </a:r>
              <a:r>
                <a:rPr kumimoji="0" lang="en-US" altLang="zh-CN" sz="900" b="1" i="0" u="none" strike="noStrike" kern="0" cap="none" spc="0" normalizeH="0" baseline="0" noProof="0" dirty="0">
                  <a:ln>
                    <a:noFill/>
                  </a:ln>
                  <a:solidFill>
                    <a:srgbClr val="1A5762"/>
                  </a:solidFill>
                  <a:effectLst/>
                  <a:uLnTx/>
                  <a:uFillTx/>
                </a:rPr>
                <a:t>0</a:t>
              </a:r>
            </a:p>
          </p:txBody>
        </p:sp>
        <p:sp>
          <p:nvSpPr>
            <p:cNvPr id="267" name="文本框 266">
              <a:extLst>
                <a:ext uri="{FF2B5EF4-FFF2-40B4-BE49-F238E27FC236}">
                  <a16:creationId xmlns:a16="http://schemas.microsoft.com/office/drawing/2014/main" id="{D5B99D02-71CE-C253-4BF0-16E7B6ED2B34}"/>
                </a:ext>
              </a:extLst>
            </p:cNvPr>
            <p:cNvSpPr txBox="1"/>
            <p:nvPr/>
          </p:nvSpPr>
          <p:spPr>
            <a:xfrm>
              <a:off x="3541882" y="5023760"/>
              <a:ext cx="2876649" cy="56938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600" b="0" i="0" u="none" strike="noStrike" kern="0" cap="none" spc="0" normalizeH="0" baseline="0" noProof="0" dirty="0">
                  <a:ln>
                    <a:noFill/>
                  </a:ln>
                  <a:solidFill>
                    <a:srgbClr val="000000"/>
                  </a:solidFill>
                  <a:effectLst/>
                  <a:uLnTx/>
                  <a:uFillTx/>
                </a:rPr>
                <a:t>对</a:t>
              </a:r>
              <a:r>
                <a:rPr kumimoji="0" lang="en-US" altLang="zh-CN" sz="600" b="0" i="0" u="none" strike="noStrike" kern="0" cap="none" spc="0" normalizeH="0" baseline="0" noProof="0" dirty="0">
                  <a:ln>
                    <a:noFill/>
                  </a:ln>
                  <a:solidFill>
                    <a:srgbClr val="000000"/>
                  </a:solidFill>
                  <a:effectLst/>
                  <a:uLnTx/>
                  <a:uFillTx/>
                </a:rPr>
                <a:t>2029</a:t>
              </a:r>
              <a:r>
                <a:rPr kumimoji="0" lang="zh-CN" altLang="en-US" sz="600" b="0" i="0" u="none" strike="noStrike" kern="0" cap="none" spc="0" normalizeH="0" baseline="0" noProof="0" dirty="0">
                  <a:ln>
                    <a:noFill/>
                  </a:ln>
                  <a:solidFill>
                    <a:srgbClr val="000000"/>
                  </a:solidFill>
                  <a:effectLst/>
                  <a:uLnTx/>
                  <a:uFillTx/>
                </a:rPr>
                <a:t>名北欧</a:t>
              </a:r>
              <a:r>
                <a:rPr kumimoji="0" lang="en-US" altLang="zh-CN" sz="600" b="0" i="0" u="none" strike="noStrike" kern="0" cap="none" spc="0" normalizeH="0" baseline="0" noProof="0" dirty="0">
                  <a:ln>
                    <a:noFill/>
                  </a:ln>
                  <a:solidFill>
                    <a:srgbClr val="000000"/>
                  </a:solidFill>
                  <a:effectLst/>
                  <a:uLnTx/>
                  <a:uFillTx/>
                </a:rPr>
                <a:t>PPE</a:t>
              </a:r>
              <a:r>
                <a:rPr kumimoji="0" lang="zh-CN" altLang="en-US" sz="600" b="0" i="0" u="none" strike="noStrike" kern="0" cap="none" spc="0" normalizeH="0" baseline="0" noProof="0" dirty="0">
                  <a:ln>
                    <a:noFill/>
                  </a:ln>
                  <a:solidFill>
                    <a:srgbClr val="000000"/>
                  </a:solidFill>
                  <a:effectLst/>
                  <a:uLnTx/>
                  <a:uFillTx/>
                </a:rPr>
                <a:t>人群的长期随访研究显示</a:t>
              </a:r>
              <a:r>
                <a:rPr kumimoji="0" lang="en-US" altLang="zh-CN" sz="600" b="0" i="0" u="none" strike="noStrike" kern="0" cap="none" spc="0" normalizeH="0" baseline="30000" noProof="0" dirty="0">
                  <a:ln>
                    <a:noFill/>
                  </a:ln>
                  <a:solidFill>
                    <a:srgbClr val="000000"/>
                  </a:solidFill>
                  <a:effectLst/>
                  <a:uLnTx/>
                  <a:uFillTx/>
                </a:rPr>
                <a:t>4,d</a:t>
              </a:r>
              <a:r>
                <a:rPr kumimoji="0" lang="zh-CN" altLang="en-US" sz="600" b="0" i="0" u="none" strike="noStrike" kern="0" cap="none" spc="0" normalizeH="0" baseline="0" noProof="0" dirty="0">
                  <a:ln>
                    <a:noFill/>
                  </a:ln>
                  <a:solidFill>
                    <a:srgbClr val="000000"/>
                  </a:solidFill>
                  <a:effectLst/>
                  <a:uLnTx/>
                  <a:uFillTx/>
                </a:rPr>
                <a:t>：</a:t>
              </a:r>
              <a:endParaRPr kumimoji="0" lang="en-US" altLang="zh-CN" sz="6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700" b="0" i="0" u="none" strike="noStrike" kern="0" cap="none" spc="0" normalizeH="0" baseline="0" noProof="0" dirty="0">
                  <a:ln>
                    <a:noFill/>
                  </a:ln>
                  <a:solidFill>
                    <a:srgbClr val="000000"/>
                  </a:solidFill>
                  <a:effectLst/>
                  <a:uLnTx/>
                  <a:uFillTx/>
                </a:rPr>
                <a:t>16-26岁PPE人群*中，接种了</a:t>
              </a:r>
              <a:r>
                <a:rPr kumimoji="0" lang="en-US" altLang="zh-CN" sz="700" b="0" i="0" u="none" strike="noStrike" kern="0" cap="none" spc="0" normalizeH="0" baseline="0" noProof="0" dirty="0">
                  <a:ln>
                    <a:noFill/>
                  </a:ln>
                  <a:solidFill>
                    <a:srgbClr val="000000"/>
                  </a:solidFill>
                  <a:effectLst/>
                  <a:uLnTx/>
                  <a:uFillTx/>
                </a:rPr>
                <a:t>3</a:t>
              </a:r>
              <a:r>
                <a:rPr kumimoji="0" lang="zh-CN" altLang="en-US" sz="700" b="0" i="0" u="none" strike="noStrike" kern="0" cap="none" spc="0" normalizeH="0" baseline="0" noProof="0" dirty="0">
                  <a:ln>
                    <a:noFill/>
                  </a:ln>
                  <a:solidFill>
                    <a:srgbClr val="000000"/>
                  </a:solidFill>
                  <a:effectLst/>
                  <a:uLnTx/>
                  <a:uFillTx/>
                </a:rPr>
                <a:t>剂九价</a:t>
              </a:r>
              <a:r>
                <a:rPr kumimoji="0" lang="en-US" altLang="zh-CN" sz="700" b="0" i="0" u="none" strike="noStrike" kern="0" cap="none" spc="0" normalizeH="0" baseline="0" noProof="0" dirty="0">
                  <a:ln>
                    <a:noFill/>
                  </a:ln>
                  <a:solidFill>
                    <a:srgbClr val="000000"/>
                  </a:solidFill>
                  <a:effectLst/>
                  <a:uLnTx/>
                  <a:uFillTx/>
                </a:rPr>
                <a:t>HPV</a:t>
              </a:r>
              <a:r>
                <a:rPr kumimoji="0" lang="zh-CN" altLang="en-US" sz="700" b="0" i="0" u="none" strike="noStrike" kern="0" cap="none" spc="0" normalizeH="0" baseline="0" noProof="0" dirty="0">
                  <a:ln>
                    <a:noFill/>
                  </a:ln>
                  <a:solidFill>
                    <a:srgbClr val="000000"/>
                  </a:solidFill>
                  <a:effectLst/>
                  <a:uLnTx/>
                  <a:uFillTx/>
                </a:rPr>
                <a:t>疫苗后</a:t>
              </a:r>
              <a:r>
                <a:rPr kumimoji="0" lang="zh-CN" altLang="en-US" sz="700" b="1" i="0" u="none" strike="noStrike" kern="0" cap="none" spc="0" normalizeH="0" baseline="0" noProof="0" dirty="0">
                  <a:ln>
                    <a:noFill/>
                  </a:ln>
                  <a:solidFill>
                    <a:srgbClr val="1A5762"/>
                  </a:solidFill>
                  <a:effectLst/>
                  <a:uLnTx/>
                  <a:uFillTx/>
                </a:rPr>
                <a:t>随访</a:t>
              </a:r>
              <a:r>
                <a:rPr kumimoji="0" lang="en-US" altLang="zh-CN" sz="900" b="1" i="0" u="none" strike="noStrike" kern="0" cap="none" spc="0" normalizeH="0" baseline="0" noProof="0" dirty="0">
                  <a:ln>
                    <a:noFill/>
                  </a:ln>
                  <a:solidFill>
                    <a:srgbClr val="1A5762"/>
                  </a:solidFill>
                  <a:effectLst/>
                  <a:uLnTx/>
                  <a:uFillTx/>
                </a:rPr>
                <a:t>9.5</a:t>
              </a:r>
              <a:r>
                <a:rPr kumimoji="0" lang="zh-CN" altLang="en-US" sz="900" b="1" i="0" u="none" strike="noStrike" kern="0" cap="none" spc="0" normalizeH="0" baseline="0" noProof="0" dirty="0">
                  <a:ln>
                    <a:noFill/>
                  </a:ln>
                  <a:solidFill>
                    <a:srgbClr val="1A5762"/>
                  </a:solidFill>
                  <a:effectLst/>
                  <a:uLnTx/>
                  <a:uFillTx/>
                </a:rPr>
                <a:t>年</a:t>
              </a:r>
              <a:r>
                <a:rPr kumimoji="0" lang="zh-CN" altLang="en-US" sz="700" b="1" i="0" u="none" strike="noStrike" kern="0" cap="none" spc="0" normalizeH="0" baseline="0" noProof="0" dirty="0">
                  <a:ln>
                    <a:noFill/>
                  </a:ln>
                  <a:solidFill>
                    <a:srgbClr val="1A5762"/>
                  </a:solidFill>
                  <a:effectLst/>
                  <a:uLnTx/>
                  <a:uFillTx/>
                </a:rPr>
                <a:t>（中位随访时间</a:t>
              </a:r>
              <a:r>
                <a:rPr kumimoji="0" lang="en-US" altLang="zh-CN" sz="700" b="1" i="0" u="none" strike="noStrike" kern="0" cap="none" spc="0" normalizeH="0" baseline="0" noProof="0" dirty="0">
                  <a:ln>
                    <a:noFill/>
                  </a:ln>
                  <a:solidFill>
                    <a:srgbClr val="1A5762"/>
                  </a:solidFill>
                  <a:effectLst/>
                  <a:uLnTx/>
                  <a:uFillTx/>
                </a:rPr>
                <a:t>6.3</a:t>
              </a:r>
              <a:r>
                <a:rPr kumimoji="0" lang="zh-CN" altLang="en-US" sz="700" b="1" i="0" u="none" strike="noStrike" kern="0" cap="none" spc="0" normalizeH="0" baseline="0" noProof="0" dirty="0">
                  <a:ln>
                    <a:noFill/>
                  </a:ln>
                  <a:solidFill>
                    <a:srgbClr val="1A5762"/>
                  </a:solidFill>
                  <a:effectLst/>
                  <a:uLnTx/>
                  <a:uFillTx/>
                </a:rPr>
                <a:t>年）</a:t>
              </a:r>
              <a:r>
                <a:rPr kumimoji="0" lang="zh-CN" altLang="en-US" sz="700" b="0" i="0" u="none" strike="noStrike" kern="0" cap="none" spc="0" normalizeH="0" baseline="0" noProof="0" dirty="0">
                  <a:ln>
                    <a:noFill/>
                  </a:ln>
                  <a:solidFill>
                    <a:srgbClr val="008C82"/>
                  </a:solidFill>
                  <a:effectLst/>
                  <a:uLnTx/>
                  <a:uFillTx/>
                </a:rPr>
                <a:t>，</a:t>
              </a:r>
              <a:r>
                <a:rPr kumimoji="0" lang="zh-CN" altLang="en-US" sz="700" b="0" i="0" u="none" strike="noStrike" kern="0" cap="none" spc="0" normalizeH="0" baseline="0" noProof="0" dirty="0">
                  <a:ln>
                    <a:noFill/>
                  </a:ln>
                  <a:solidFill>
                    <a:srgbClr val="000000"/>
                  </a:solidFill>
                  <a:effectLst/>
                  <a:uLnTx/>
                  <a:uFillTx/>
                </a:rPr>
                <a:t>发生</a:t>
              </a:r>
              <a:r>
                <a:rPr kumimoji="0" lang="en-US" altLang="zh-CN" sz="700" b="0" i="0" u="none" strike="noStrike" kern="0" cap="none" spc="0" normalizeH="0" baseline="0" noProof="0" dirty="0">
                  <a:ln>
                    <a:noFill/>
                  </a:ln>
                  <a:solidFill>
                    <a:srgbClr val="000000"/>
                  </a:solidFill>
                  <a:effectLst/>
                  <a:uLnTx/>
                  <a:uFillTx/>
                </a:rPr>
                <a:t>HPV6/11/16/18/31/33/45/52/58</a:t>
              </a:r>
              <a:r>
                <a:rPr kumimoji="0" lang="zh-CN" altLang="en-US" sz="700" b="0" i="0" u="none" strike="noStrike" kern="0" cap="none" spc="0" normalizeH="0" baseline="0" noProof="0" dirty="0">
                  <a:ln>
                    <a:noFill/>
                  </a:ln>
                  <a:solidFill>
                    <a:srgbClr val="000000"/>
                  </a:solidFill>
                  <a:effectLst/>
                  <a:uLnTx/>
                  <a:uFillTx/>
                </a:rPr>
                <a:t>型</a:t>
              </a:r>
              <a:r>
                <a:rPr kumimoji="0" lang="zh-CN" altLang="zh-CN" sz="700" b="0" i="0" u="none" strike="noStrike" kern="0" cap="none" spc="0" normalizeH="0" baseline="0" noProof="0" dirty="0">
                  <a:ln>
                    <a:noFill/>
                  </a:ln>
                  <a:solidFill>
                    <a:srgbClr val="000000"/>
                  </a:solidFill>
                  <a:effectLst/>
                  <a:uLnTx/>
                  <a:uFillTx/>
                  <a:cs typeface="Times New Roman" panose="02020603050405020304" pitchFamily="18" charset="0"/>
                </a:rPr>
                <a:t>相关</a:t>
              </a:r>
              <a:endParaRPr kumimoji="0" lang="en-US" altLang="zh-CN" sz="700" b="0" i="0" u="none" strike="noStrike" kern="0" cap="none" spc="0" normalizeH="0" baseline="0" noProof="0" dirty="0">
                <a:ln>
                  <a:noFill/>
                </a:ln>
                <a:solidFill>
                  <a:srgbClr val="000000"/>
                </a:solidFill>
                <a:effectLst/>
                <a:uLnTx/>
                <a:uFillTx/>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700" b="0" i="0" u="none" strike="noStrike" kern="0" cap="none" spc="0" normalizeH="0" baseline="0" noProof="0" dirty="0">
                  <a:ln>
                    <a:noFill/>
                  </a:ln>
                  <a:solidFill>
                    <a:srgbClr val="000000"/>
                  </a:solidFill>
                  <a:effectLst/>
                  <a:uLnTx/>
                  <a:uFillTx/>
                  <a:cs typeface="Times New Roman" panose="02020603050405020304" pitchFamily="18" charset="0"/>
                </a:rPr>
                <a:t>CIN1+</a:t>
              </a:r>
              <a:r>
                <a:rPr kumimoji="0" lang="zh-CN" altLang="zh-CN" sz="700" b="0" i="0" u="none" strike="noStrike" kern="0" cap="none" spc="0" normalizeH="0" baseline="0" noProof="0" dirty="0">
                  <a:ln>
                    <a:noFill/>
                  </a:ln>
                  <a:solidFill>
                    <a:srgbClr val="000000"/>
                  </a:solidFill>
                  <a:effectLst/>
                  <a:uLnTx/>
                  <a:uFillTx/>
                  <a:cs typeface="Times New Roman" panose="02020603050405020304" pitchFamily="18" charset="0"/>
                </a:rPr>
                <a:t>的</a:t>
              </a:r>
              <a:r>
                <a:rPr kumimoji="0" lang="zh-CN" altLang="en-US" sz="700" b="1" i="0" u="none" strike="noStrike" kern="0" cap="none" spc="0" normalizeH="0" baseline="0" noProof="0" dirty="0">
                  <a:ln>
                    <a:noFill/>
                  </a:ln>
                  <a:solidFill>
                    <a:srgbClr val="1A5762"/>
                  </a:solidFill>
                  <a:effectLst/>
                  <a:uLnTx/>
                  <a:uFillTx/>
                </a:rPr>
                <a:t>病例数为</a:t>
              </a:r>
              <a:r>
                <a:rPr kumimoji="0" lang="en-US" altLang="zh-CN" sz="900" b="1" i="0" u="none" strike="noStrike" kern="0" cap="none" spc="0" normalizeH="0" baseline="0" noProof="0" dirty="0">
                  <a:ln>
                    <a:noFill/>
                  </a:ln>
                  <a:solidFill>
                    <a:srgbClr val="1A5762"/>
                  </a:solidFill>
                  <a:effectLst/>
                  <a:uLnTx/>
                  <a:uFillTx/>
                </a:rPr>
                <a:t>0</a:t>
              </a:r>
            </a:p>
          </p:txBody>
        </p:sp>
        <p:sp>
          <p:nvSpPr>
            <p:cNvPr id="268" name="文本框 267">
              <a:extLst>
                <a:ext uri="{FF2B5EF4-FFF2-40B4-BE49-F238E27FC236}">
                  <a16:creationId xmlns:a16="http://schemas.microsoft.com/office/drawing/2014/main" id="{B69D475C-FE97-EB6F-675A-FAAD3F2B2946}"/>
                </a:ext>
              </a:extLst>
            </p:cNvPr>
            <p:cNvSpPr txBox="1"/>
            <p:nvPr/>
          </p:nvSpPr>
          <p:spPr>
            <a:xfrm>
              <a:off x="5210907" y="4238488"/>
              <a:ext cx="1162375" cy="194156"/>
            </a:xfrm>
            <a:prstGeom prst="rect">
              <a:avLst/>
            </a:prstGeom>
            <a:noFill/>
          </p:spPr>
          <p:txBody>
            <a:bodyPr wrap="square">
              <a:spAutoFit/>
            </a:bodyPr>
            <a:lstStyle/>
            <a:p>
              <a:pPr marL="0" marR="0" lvl="0" indent="0" algn="r" defTabSz="457200" eaLnBrk="1" fontAlgn="auto" latinLnBrk="0" hangingPunct="1">
                <a:lnSpc>
                  <a:spcPct val="150000"/>
                </a:lnSpc>
                <a:spcBef>
                  <a:spcPts val="0"/>
                </a:spcBef>
                <a:spcAft>
                  <a:spcPts val="0"/>
                </a:spcAft>
                <a:buClrTx/>
                <a:buSzTx/>
                <a:buFontTx/>
                <a:buNone/>
                <a:tabLst/>
                <a:defRPr/>
              </a:pPr>
              <a:r>
                <a:rPr kumimoji="0" lang="zh-CN" altLang="en-US" sz="500" b="0" i="0" u="none" strike="noStrike" kern="0" cap="none" spc="0" normalizeH="0" baseline="0" noProof="0" dirty="0">
                  <a:ln>
                    <a:noFill/>
                  </a:ln>
                  <a:solidFill>
                    <a:srgbClr val="212121"/>
                  </a:solidFill>
                  <a:effectLst/>
                  <a:uLnTx/>
                  <a:uFillTx/>
                </a:rPr>
                <a:t>长期随访研究仍在持续进行中</a:t>
              </a:r>
            </a:p>
          </p:txBody>
        </p:sp>
        <p:sp>
          <p:nvSpPr>
            <p:cNvPr id="269" name="文本框 268">
              <a:extLst>
                <a:ext uri="{FF2B5EF4-FFF2-40B4-BE49-F238E27FC236}">
                  <a16:creationId xmlns:a16="http://schemas.microsoft.com/office/drawing/2014/main" id="{271BC0FF-B69B-8A8A-E36B-A9AE395456AF}"/>
                </a:ext>
              </a:extLst>
            </p:cNvPr>
            <p:cNvSpPr txBox="1"/>
            <p:nvPr/>
          </p:nvSpPr>
          <p:spPr>
            <a:xfrm>
              <a:off x="2201704" y="4238488"/>
              <a:ext cx="1162375" cy="194156"/>
            </a:xfrm>
            <a:prstGeom prst="rect">
              <a:avLst/>
            </a:prstGeom>
            <a:noFill/>
          </p:spPr>
          <p:txBody>
            <a:bodyPr wrap="square">
              <a:spAutoFit/>
            </a:bodyPr>
            <a:lstStyle/>
            <a:p>
              <a:pPr marL="0" marR="0" lvl="0" indent="0" algn="r" defTabSz="457200" eaLnBrk="1" fontAlgn="auto" latinLnBrk="0" hangingPunct="1">
                <a:lnSpc>
                  <a:spcPct val="150000"/>
                </a:lnSpc>
                <a:spcBef>
                  <a:spcPts val="0"/>
                </a:spcBef>
                <a:spcAft>
                  <a:spcPts val="0"/>
                </a:spcAft>
                <a:buClrTx/>
                <a:buSzTx/>
                <a:buFontTx/>
                <a:buNone/>
                <a:tabLst/>
                <a:defRPr/>
              </a:pPr>
              <a:r>
                <a:rPr kumimoji="0" lang="zh-CN" altLang="en-US" sz="500" b="0" i="0" u="none" strike="noStrike" kern="0" cap="none" spc="0" normalizeH="0" baseline="0" noProof="0" dirty="0">
                  <a:ln>
                    <a:noFill/>
                  </a:ln>
                  <a:solidFill>
                    <a:srgbClr val="212121"/>
                  </a:solidFill>
                  <a:effectLst/>
                  <a:uLnTx/>
                  <a:uFillTx/>
                </a:rPr>
                <a:t>长期随访研究仍在持续进行中</a:t>
              </a:r>
            </a:p>
          </p:txBody>
        </p:sp>
        <p:sp>
          <p:nvSpPr>
            <p:cNvPr id="273" name="文本框 272">
              <a:extLst>
                <a:ext uri="{FF2B5EF4-FFF2-40B4-BE49-F238E27FC236}">
                  <a16:creationId xmlns:a16="http://schemas.microsoft.com/office/drawing/2014/main" id="{C6F5BA1A-51B5-1793-C0CE-DB80D7B927A6}"/>
                </a:ext>
              </a:extLst>
            </p:cNvPr>
            <p:cNvSpPr txBox="1"/>
            <p:nvPr/>
          </p:nvSpPr>
          <p:spPr>
            <a:xfrm>
              <a:off x="1825293" y="4569439"/>
              <a:ext cx="274434" cy="307777"/>
            </a:xfrm>
            <a:prstGeom prst="rect">
              <a:avLst/>
            </a:prstGeom>
            <a:noFill/>
          </p:spPr>
          <p:txBody>
            <a:bodyPr wrap="none" rtlCol="0">
              <a:spAutoFit/>
            </a:bodyPr>
            <a:lstStyle/>
            <a:p>
              <a:pPr defTabSz="457200"/>
              <a:r>
                <a:rPr lang="en-US" altLang="zh-CN" sz="1400" dirty="0">
                  <a:solidFill>
                    <a:srgbClr val="1A5762"/>
                  </a:solidFill>
                  <a:latin typeface="HarmonyOS Sans SC Light"/>
                  <a:ea typeface="HarmonyOS Sans SC Light"/>
                </a:rPr>
                <a:t>#</a:t>
              </a:r>
              <a:endParaRPr lang="zh-CN" altLang="en-US" sz="1400" dirty="0">
                <a:solidFill>
                  <a:srgbClr val="1A5762"/>
                </a:solidFill>
                <a:latin typeface="HarmonyOS Sans SC Light"/>
                <a:ea typeface="HarmonyOS Sans SC Light"/>
              </a:endParaRPr>
            </a:p>
          </p:txBody>
        </p:sp>
        <p:sp>
          <p:nvSpPr>
            <p:cNvPr id="274" name="文本框 273">
              <a:extLst>
                <a:ext uri="{FF2B5EF4-FFF2-40B4-BE49-F238E27FC236}">
                  <a16:creationId xmlns:a16="http://schemas.microsoft.com/office/drawing/2014/main" id="{A480FDC1-AEC0-06E1-C139-A4F327DE7401}"/>
                </a:ext>
              </a:extLst>
            </p:cNvPr>
            <p:cNvSpPr txBox="1"/>
            <p:nvPr/>
          </p:nvSpPr>
          <p:spPr>
            <a:xfrm>
              <a:off x="4833864" y="4569439"/>
              <a:ext cx="274434" cy="307777"/>
            </a:xfrm>
            <a:prstGeom prst="rect">
              <a:avLst/>
            </a:prstGeom>
            <a:noFill/>
          </p:spPr>
          <p:txBody>
            <a:bodyPr wrap="none" rtlCol="0">
              <a:spAutoFit/>
            </a:bodyPr>
            <a:lstStyle/>
            <a:p>
              <a:pPr defTabSz="457200"/>
              <a:r>
                <a:rPr lang="en-US" altLang="zh-CN" sz="1400" dirty="0">
                  <a:solidFill>
                    <a:srgbClr val="1A5762"/>
                  </a:solidFill>
                  <a:latin typeface="HarmonyOS Sans SC Light"/>
                  <a:ea typeface="HarmonyOS Sans SC Light"/>
                </a:rPr>
                <a:t>#</a:t>
              </a:r>
              <a:endParaRPr lang="zh-CN" altLang="en-US" sz="1400" dirty="0">
                <a:solidFill>
                  <a:srgbClr val="1A5762"/>
                </a:solidFill>
                <a:latin typeface="HarmonyOS Sans SC Light"/>
                <a:ea typeface="HarmonyOS Sans SC Light"/>
              </a:endParaRPr>
            </a:p>
          </p:txBody>
        </p:sp>
      </p:grpSp>
      <p:grpSp>
        <p:nvGrpSpPr>
          <p:cNvPr id="288" name="组合 287">
            <a:extLst>
              <a:ext uri="{FF2B5EF4-FFF2-40B4-BE49-F238E27FC236}">
                <a16:creationId xmlns:a16="http://schemas.microsoft.com/office/drawing/2014/main" id="{3AB8BDAA-0A12-B499-64C9-12B3FBD1BD67}"/>
              </a:ext>
            </a:extLst>
          </p:cNvPr>
          <p:cNvGrpSpPr/>
          <p:nvPr/>
        </p:nvGrpSpPr>
        <p:grpSpPr>
          <a:xfrm>
            <a:off x="0" y="3373775"/>
            <a:ext cx="6418531" cy="722095"/>
            <a:chOff x="0" y="1568722"/>
            <a:chExt cx="6418531" cy="722095"/>
          </a:xfrm>
        </p:grpSpPr>
        <p:sp>
          <p:nvSpPr>
            <p:cNvPr id="289" name="矩形: 圆角 288">
              <a:extLst>
                <a:ext uri="{FF2B5EF4-FFF2-40B4-BE49-F238E27FC236}">
                  <a16:creationId xmlns:a16="http://schemas.microsoft.com/office/drawing/2014/main" id="{0039C7BA-6066-6C96-BB53-DEB56BE4FFD4}"/>
                </a:ext>
              </a:extLst>
            </p:cNvPr>
            <p:cNvSpPr/>
            <p:nvPr/>
          </p:nvSpPr>
          <p:spPr>
            <a:xfrm>
              <a:off x="0" y="1578227"/>
              <a:ext cx="6418531" cy="712590"/>
            </a:xfrm>
            <a:prstGeom prst="roundRect">
              <a:avLst/>
            </a:prstGeom>
            <a:solidFill>
              <a:srgbClr val="00877B">
                <a:alpha val="9000"/>
              </a:srgbClr>
            </a:solidFill>
            <a:ln>
              <a:noFill/>
            </a:ln>
            <a:effectLst>
              <a:outerShdw blurRad="76200" dir="13500000" sy="23000" kx="1200000" algn="br" rotWithShape="0">
                <a:prstClr val="black">
                  <a:alpha val="20000"/>
                </a:prstClr>
              </a:outerShdw>
              <a:softEdge rad="0"/>
            </a:effectLst>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nvGrpSpPr>
            <p:cNvPr id="290" name="组合 289">
              <a:extLst>
                <a:ext uri="{FF2B5EF4-FFF2-40B4-BE49-F238E27FC236}">
                  <a16:creationId xmlns:a16="http://schemas.microsoft.com/office/drawing/2014/main" id="{7870DEF3-4D2B-C6DD-BE72-BF873A075A8E}"/>
                </a:ext>
              </a:extLst>
            </p:cNvPr>
            <p:cNvGrpSpPr>
              <a:grpSpLocks noChangeAspect="1"/>
            </p:cNvGrpSpPr>
            <p:nvPr/>
          </p:nvGrpSpPr>
          <p:grpSpPr>
            <a:xfrm>
              <a:off x="532279" y="1638705"/>
              <a:ext cx="301348" cy="312868"/>
              <a:chOff x="7474569" y="2913751"/>
              <a:chExt cx="432004" cy="432000"/>
            </a:xfrm>
            <a:solidFill>
              <a:srgbClr val="00877B"/>
            </a:solidFill>
          </p:grpSpPr>
          <p:sp>
            <p:nvSpPr>
              <p:cNvPr id="292" name="圆角矩形 102">
                <a:extLst>
                  <a:ext uri="{FF2B5EF4-FFF2-40B4-BE49-F238E27FC236}">
                    <a16:creationId xmlns:a16="http://schemas.microsoft.com/office/drawing/2014/main" id="{B40AA190-E4DC-8A8D-863D-16ADA8C636F3}"/>
                  </a:ext>
                </a:extLst>
              </p:cNvPr>
              <p:cNvSpPr/>
              <p:nvPr/>
            </p:nvSpPr>
            <p:spPr>
              <a:xfrm>
                <a:off x="7474569" y="2913751"/>
                <a:ext cx="432004" cy="432000"/>
              </a:xfrm>
              <a:prstGeom prst="roundRect">
                <a:avLst>
                  <a:gd name="adj" fmla="val 50000"/>
                </a:avLst>
              </a:prstGeom>
              <a:grp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latin typeface="+mj-ea"/>
                  <a:ea typeface="+mj-ea"/>
                </a:endParaRPr>
              </a:p>
            </p:txBody>
          </p:sp>
          <p:sp>
            <p:nvSpPr>
              <p:cNvPr id="293" name="任意多边形 103">
                <a:extLst>
                  <a:ext uri="{FF2B5EF4-FFF2-40B4-BE49-F238E27FC236}">
                    <a16:creationId xmlns:a16="http://schemas.microsoft.com/office/drawing/2014/main" id="{81DFFEF3-2FB8-3F33-A3FA-7C1F085C1329}"/>
                  </a:ext>
                </a:extLst>
              </p:cNvPr>
              <p:cNvSpPr/>
              <p:nvPr/>
            </p:nvSpPr>
            <p:spPr>
              <a:xfrm>
                <a:off x="7595253" y="3061383"/>
                <a:ext cx="195399" cy="131023"/>
              </a:xfrm>
              <a:custGeom>
                <a:avLst/>
                <a:gdLst>
                  <a:gd name="connsiteX0" fmla="*/ 195400 w 195399"/>
                  <a:gd name="connsiteY0" fmla="*/ 0 h 131023"/>
                  <a:gd name="connsiteX1" fmla="*/ 64376 w 195399"/>
                  <a:gd name="connsiteY1" fmla="*/ 131023 h 131023"/>
                  <a:gd name="connsiteX2" fmla="*/ 0 w 195399"/>
                  <a:gd name="connsiteY2" fmla="*/ 66647 h 131023"/>
                </a:gdLst>
                <a:ahLst/>
                <a:cxnLst>
                  <a:cxn ang="0">
                    <a:pos x="connsiteX0" y="connsiteY0"/>
                  </a:cxn>
                  <a:cxn ang="0">
                    <a:pos x="connsiteX1" y="connsiteY1"/>
                  </a:cxn>
                  <a:cxn ang="0">
                    <a:pos x="connsiteX2" y="connsiteY2"/>
                  </a:cxn>
                </a:cxnLst>
                <a:rect l="l" t="t" r="r" b="b"/>
                <a:pathLst>
                  <a:path w="195399" h="131023">
                    <a:moveTo>
                      <a:pt x="195400" y="0"/>
                    </a:moveTo>
                    <a:lnTo>
                      <a:pt x="64376" y="131023"/>
                    </a:lnTo>
                    <a:lnTo>
                      <a:pt x="0" y="66647"/>
                    </a:lnTo>
                  </a:path>
                </a:pathLst>
              </a:custGeom>
              <a:grpFill/>
              <a:ln w="12700" cap="rnd">
                <a:solidFill>
                  <a:srgbClr val="FFFFFF"/>
                </a:solidFill>
                <a:prstDash val="solid"/>
                <a:miter/>
              </a:ln>
            </p:spPr>
            <p:txBody>
              <a:bodyPr rtlCol="0" anchor="ctr"/>
              <a:lstStyle/>
              <a:p>
                <a:endParaRPr lang="zh-CN" altLang="en-US" dirty="0">
                  <a:latin typeface="+mj-ea"/>
                  <a:ea typeface="+mj-ea"/>
                </a:endParaRPr>
              </a:p>
            </p:txBody>
          </p:sp>
        </p:grpSp>
        <p:sp>
          <p:nvSpPr>
            <p:cNvPr id="291" name="文本框 290">
              <a:extLst>
                <a:ext uri="{FF2B5EF4-FFF2-40B4-BE49-F238E27FC236}">
                  <a16:creationId xmlns:a16="http://schemas.microsoft.com/office/drawing/2014/main" id="{6F923EBD-40F0-6218-71B5-CF0D62284572}"/>
                </a:ext>
              </a:extLst>
            </p:cNvPr>
            <p:cNvSpPr txBox="1"/>
            <p:nvPr/>
          </p:nvSpPr>
          <p:spPr>
            <a:xfrm>
              <a:off x="863726" y="1568722"/>
              <a:ext cx="5229718" cy="658257"/>
            </a:xfrm>
            <a:prstGeom prst="rect">
              <a:avLst/>
            </a:prstGeom>
            <a:noFill/>
          </p:spPr>
          <p:txBody>
            <a:bodyPr wrap="square">
              <a:spAutoFit/>
            </a:bodyPr>
            <a:lstStyle/>
            <a:p>
              <a:pPr>
                <a:lnSpc>
                  <a:spcPct val="120000"/>
                </a:lnSpc>
              </a:pPr>
              <a:r>
                <a:rPr lang="zh-CN" altLang="en-US" sz="1600" b="1" dirty="0">
                  <a:solidFill>
                    <a:srgbClr val="00877B"/>
                  </a:solidFill>
                  <a:latin typeface="+mj-ea"/>
                  <a:ea typeface="+mj-ea"/>
                </a:rPr>
                <a:t>两项长期随访研究显示九价</a:t>
              </a:r>
              <a:r>
                <a:rPr lang="en-US" altLang="zh-CN" sz="1600" b="1" dirty="0">
                  <a:solidFill>
                    <a:srgbClr val="00877B"/>
                  </a:solidFill>
                  <a:latin typeface="+mj-ea"/>
                  <a:ea typeface="+mj-ea"/>
                </a:rPr>
                <a:t>HPV</a:t>
              </a:r>
              <a:r>
                <a:rPr lang="zh-CN" altLang="en-US" sz="1600" b="1" dirty="0">
                  <a:solidFill>
                    <a:srgbClr val="00877B"/>
                  </a:solidFill>
                  <a:latin typeface="+mj-ea"/>
                  <a:ea typeface="+mj-ea"/>
                </a:rPr>
                <a:t>疫苗可为</a:t>
              </a:r>
              <a:r>
                <a:rPr lang="en-US" altLang="zh-CN" sz="1600" b="1" dirty="0">
                  <a:solidFill>
                    <a:srgbClr val="00877B"/>
                  </a:solidFill>
                  <a:latin typeface="+mj-ea"/>
                  <a:ea typeface="+mj-ea"/>
                </a:rPr>
                <a:t>9~26</a:t>
              </a:r>
              <a:r>
                <a:rPr lang="zh-CN" altLang="en-US" sz="1600" b="1" dirty="0">
                  <a:solidFill>
                    <a:srgbClr val="00877B"/>
                  </a:solidFill>
                  <a:latin typeface="+mj-ea"/>
                  <a:ea typeface="+mj-ea"/>
                </a:rPr>
                <a:t>岁女性提供持久保护</a:t>
              </a:r>
            </a:p>
          </p:txBody>
        </p:sp>
      </p:grpSp>
      <p:grpSp>
        <p:nvGrpSpPr>
          <p:cNvPr id="294" name="组合 293">
            <a:extLst>
              <a:ext uri="{FF2B5EF4-FFF2-40B4-BE49-F238E27FC236}">
                <a16:creationId xmlns:a16="http://schemas.microsoft.com/office/drawing/2014/main" id="{88F8C52D-8406-1BA3-E797-BE704926FBB6}"/>
              </a:ext>
            </a:extLst>
          </p:cNvPr>
          <p:cNvGrpSpPr/>
          <p:nvPr/>
        </p:nvGrpSpPr>
        <p:grpSpPr>
          <a:xfrm>
            <a:off x="6667500" y="904895"/>
            <a:ext cx="5019675" cy="722095"/>
            <a:chOff x="0" y="1568722"/>
            <a:chExt cx="5019675" cy="722095"/>
          </a:xfrm>
        </p:grpSpPr>
        <p:sp>
          <p:nvSpPr>
            <p:cNvPr id="295" name="矩形: 圆角 294">
              <a:extLst>
                <a:ext uri="{FF2B5EF4-FFF2-40B4-BE49-F238E27FC236}">
                  <a16:creationId xmlns:a16="http://schemas.microsoft.com/office/drawing/2014/main" id="{66C6014D-828B-AEF7-D4C4-2951435DDB56}"/>
                </a:ext>
              </a:extLst>
            </p:cNvPr>
            <p:cNvSpPr/>
            <p:nvPr/>
          </p:nvSpPr>
          <p:spPr>
            <a:xfrm>
              <a:off x="0" y="1578227"/>
              <a:ext cx="5019675" cy="712590"/>
            </a:xfrm>
            <a:prstGeom prst="roundRect">
              <a:avLst/>
            </a:prstGeom>
            <a:solidFill>
              <a:srgbClr val="00877B">
                <a:alpha val="9000"/>
              </a:srgbClr>
            </a:solidFill>
            <a:ln>
              <a:noFill/>
            </a:ln>
            <a:effectLst>
              <a:outerShdw blurRad="76200" dir="13500000" sy="23000" kx="1200000" algn="br" rotWithShape="0">
                <a:prstClr val="black">
                  <a:alpha val="20000"/>
                </a:prstClr>
              </a:outerShdw>
              <a:softEdge rad="0"/>
            </a:effectLst>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nvGrpSpPr>
            <p:cNvPr id="296" name="组合 295">
              <a:extLst>
                <a:ext uri="{FF2B5EF4-FFF2-40B4-BE49-F238E27FC236}">
                  <a16:creationId xmlns:a16="http://schemas.microsoft.com/office/drawing/2014/main" id="{A7BB1AFA-C868-B37A-75E7-5D009341B56B}"/>
                </a:ext>
              </a:extLst>
            </p:cNvPr>
            <p:cNvGrpSpPr>
              <a:grpSpLocks noChangeAspect="1"/>
            </p:cNvGrpSpPr>
            <p:nvPr/>
          </p:nvGrpSpPr>
          <p:grpSpPr>
            <a:xfrm>
              <a:off x="532279" y="1638705"/>
              <a:ext cx="301348" cy="312868"/>
              <a:chOff x="7474569" y="2913751"/>
              <a:chExt cx="432004" cy="432000"/>
            </a:xfrm>
            <a:solidFill>
              <a:srgbClr val="00877B"/>
            </a:solidFill>
          </p:grpSpPr>
          <p:sp>
            <p:nvSpPr>
              <p:cNvPr id="298" name="圆角矩形 102">
                <a:extLst>
                  <a:ext uri="{FF2B5EF4-FFF2-40B4-BE49-F238E27FC236}">
                    <a16:creationId xmlns:a16="http://schemas.microsoft.com/office/drawing/2014/main" id="{20E590FD-46C1-1ADC-1BCD-4CCF4018AC98}"/>
                  </a:ext>
                </a:extLst>
              </p:cNvPr>
              <p:cNvSpPr/>
              <p:nvPr/>
            </p:nvSpPr>
            <p:spPr>
              <a:xfrm>
                <a:off x="7474569" y="2913751"/>
                <a:ext cx="432004" cy="432000"/>
              </a:xfrm>
              <a:prstGeom prst="roundRect">
                <a:avLst>
                  <a:gd name="adj" fmla="val 50000"/>
                </a:avLst>
              </a:prstGeom>
              <a:grp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latin typeface="+mj-ea"/>
                  <a:ea typeface="+mj-ea"/>
                </a:endParaRPr>
              </a:p>
            </p:txBody>
          </p:sp>
          <p:sp>
            <p:nvSpPr>
              <p:cNvPr id="299" name="任意多边形 103">
                <a:extLst>
                  <a:ext uri="{FF2B5EF4-FFF2-40B4-BE49-F238E27FC236}">
                    <a16:creationId xmlns:a16="http://schemas.microsoft.com/office/drawing/2014/main" id="{E0B63612-1574-CE1A-6490-433D005AADBA}"/>
                  </a:ext>
                </a:extLst>
              </p:cNvPr>
              <p:cNvSpPr/>
              <p:nvPr/>
            </p:nvSpPr>
            <p:spPr>
              <a:xfrm>
                <a:off x="7595253" y="3061383"/>
                <a:ext cx="195399" cy="131023"/>
              </a:xfrm>
              <a:custGeom>
                <a:avLst/>
                <a:gdLst>
                  <a:gd name="connsiteX0" fmla="*/ 195400 w 195399"/>
                  <a:gd name="connsiteY0" fmla="*/ 0 h 131023"/>
                  <a:gd name="connsiteX1" fmla="*/ 64376 w 195399"/>
                  <a:gd name="connsiteY1" fmla="*/ 131023 h 131023"/>
                  <a:gd name="connsiteX2" fmla="*/ 0 w 195399"/>
                  <a:gd name="connsiteY2" fmla="*/ 66647 h 131023"/>
                </a:gdLst>
                <a:ahLst/>
                <a:cxnLst>
                  <a:cxn ang="0">
                    <a:pos x="connsiteX0" y="connsiteY0"/>
                  </a:cxn>
                  <a:cxn ang="0">
                    <a:pos x="connsiteX1" y="connsiteY1"/>
                  </a:cxn>
                  <a:cxn ang="0">
                    <a:pos x="connsiteX2" y="connsiteY2"/>
                  </a:cxn>
                </a:cxnLst>
                <a:rect l="l" t="t" r="r" b="b"/>
                <a:pathLst>
                  <a:path w="195399" h="131023">
                    <a:moveTo>
                      <a:pt x="195400" y="0"/>
                    </a:moveTo>
                    <a:lnTo>
                      <a:pt x="64376" y="131023"/>
                    </a:lnTo>
                    <a:lnTo>
                      <a:pt x="0" y="66647"/>
                    </a:lnTo>
                  </a:path>
                </a:pathLst>
              </a:custGeom>
              <a:grpFill/>
              <a:ln w="12700" cap="rnd">
                <a:solidFill>
                  <a:srgbClr val="FFFFFF"/>
                </a:solidFill>
                <a:prstDash val="solid"/>
                <a:miter/>
              </a:ln>
            </p:spPr>
            <p:txBody>
              <a:bodyPr rtlCol="0" anchor="ctr"/>
              <a:lstStyle/>
              <a:p>
                <a:endParaRPr lang="zh-CN" altLang="en-US" dirty="0">
                  <a:latin typeface="+mj-ea"/>
                  <a:ea typeface="+mj-ea"/>
                </a:endParaRPr>
              </a:p>
            </p:txBody>
          </p:sp>
        </p:grpSp>
        <p:sp>
          <p:nvSpPr>
            <p:cNvPr id="297" name="文本框 296">
              <a:extLst>
                <a:ext uri="{FF2B5EF4-FFF2-40B4-BE49-F238E27FC236}">
                  <a16:creationId xmlns:a16="http://schemas.microsoft.com/office/drawing/2014/main" id="{E6F54BA9-30FD-2BFB-13D8-699A8972437D}"/>
                </a:ext>
              </a:extLst>
            </p:cNvPr>
            <p:cNvSpPr txBox="1"/>
            <p:nvPr/>
          </p:nvSpPr>
          <p:spPr>
            <a:xfrm>
              <a:off x="863726" y="1568722"/>
              <a:ext cx="3212974" cy="658257"/>
            </a:xfrm>
            <a:prstGeom prst="rect">
              <a:avLst/>
            </a:prstGeom>
            <a:noFill/>
          </p:spPr>
          <p:txBody>
            <a:bodyPr wrap="square" anchor="ctr">
              <a:spAutoFit/>
            </a:bodyPr>
            <a:lstStyle/>
            <a:p>
              <a:pPr>
                <a:lnSpc>
                  <a:spcPct val="120000"/>
                </a:lnSpc>
              </a:pPr>
              <a:r>
                <a:rPr lang="en-US" altLang="zh-CN" sz="1600" b="1" dirty="0">
                  <a:solidFill>
                    <a:srgbClr val="00877B"/>
                  </a:solidFill>
                  <a:latin typeface="+mj-ea"/>
                  <a:ea typeface="+mj-ea"/>
                </a:rPr>
                <a:t>HPV</a:t>
              </a:r>
              <a:r>
                <a:rPr lang="zh-CN" altLang="en-US" sz="1600" b="1" dirty="0">
                  <a:solidFill>
                    <a:srgbClr val="00877B"/>
                  </a:solidFill>
                  <a:latin typeface="+mj-ea"/>
                  <a:ea typeface="+mj-ea"/>
                </a:rPr>
                <a:t>疫苗持久保护源于记忆</a:t>
              </a:r>
              <a:r>
                <a:rPr lang="en-US" altLang="zh-CN" sz="1600" b="1" dirty="0">
                  <a:solidFill>
                    <a:srgbClr val="00877B"/>
                  </a:solidFill>
                  <a:latin typeface="+mj-ea"/>
                  <a:ea typeface="+mj-ea"/>
                </a:rPr>
                <a:t>B</a:t>
              </a:r>
              <a:r>
                <a:rPr lang="zh-CN" altLang="en-US" sz="1600" b="1" dirty="0">
                  <a:solidFill>
                    <a:srgbClr val="00877B"/>
                  </a:solidFill>
                  <a:latin typeface="+mj-ea"/>
                  <a:ea typeface="+mj-ea"/>
                </a:rPr>
                <a:t>细胞和长寿浆细胞</a:t>
              </a:r>
            </a:p>
          </p:txBody>
        </p:sp>
      </p:grpSp>
      <p:sp>
        <p:nvSpPr>
          <p:cNvPr id="510" name="矩形: 圆角 509">
            <a:extLst>
              <a:ext uri="{FF2B5EF4-FFF2-40B4-BE49-F238E27FC236}">
                <a16:creationId xmlns:a16="http://schemas.microsoft.com/office/drawing/2014/main" id="{2838EAAD-472D-7262-EAD7-0C1735CE4C05}"/>
              </a:ext>
            </a:extLst>
          </p:cNvPr>
          <p:cNvSpPr/>
          <p:nvPr/>
        </p:nvSpPr>
        <p:spPr>
          <a:xfrm>
            <a:off x="6654922" y="1788834"/>
            <a:ext cx="5021141" cy="2773464"/>
          </a:xfrm>
          <a:prstGeom prst="roundRect">
            <a:avLst>
              <a:gd name="adj" fmla="val 3894"/>
            </a:avLst>
          </a:prstGeom>
          <a:noFill/>
          <a:ln w="12700" cap="flat" cmpd="sng" algn="ctr">
            <a:solidFill>
              <a:sysClr val="window" lastClr="FFFFFF">
                <a:lumMod val="75000"/>
              </a:sysClr>
            </a:solidFill>
            <a:prstDash val="dash"/>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HarmonyOS Sans SC Light"/>
              <a:ea typeface="HarmonyOS Sans SC Light"/>
              <a:cs typeface="+mn-cs"/>
            </a:endParaRPr>
          </a:p>
        </p:txBody>
      </p:sp>
      <p:sp>
        <p:nvSpPr>
          <p:cNvPr id="539" name="文本框 538">
            <a:extLst>
              <a:ext uri="{FF2B5EF4-FFF2-40B4-BE49-F238E27FC236}">
                <a16:creationId xmlns:a16="http://schemas.microsoft.com/office/drawing/2014/main" id="{89F988E2-73DF-30DD-201B-55E931C56221}"/>
              </a:ext>
            </a:extLst>
          </p:cNvPr>
          <p:cNvSpPr txBox="1"/>
          <p:nvPr/>
        </p:nvSpPr>
        <p:spPr>
          <a:xfrm>
            <a:off x="8987020" y="2097083"/>
            <a:ext cx="2663147" cy="261610"/>
          </a:xfrm>
          <a:prstGeom prst="rect">
            <a:avLst/>
          </a:prstGeom>
          <a:noFill/>
        </p:spPr>
        <p:txBody>
          <a:bodyPr wrap="square" rtlCol="0">
            <a:spAutoFit/>
          </a:bodyPr>
          <a:lstStyle>
            <a:defPPr>
              <a:defRPr lang="en-US"/>
            </a:defPPr>
            <a:lvl1pPr algn="ctr">
              <a:defRPr sz="1100">
                <a:solidFill>
                  <a:schemeClr val="tx2"/>
                </a:solidFill>
                <a:latin typeface="HarmonyOS Sans SC Medium" panose="00000600000000000000" pitchFamily="2" charset="-122"/>
                <a:ea typeface="HarmonyOS Sans SC Medium" panose="00000600000000000000" pitchFamily="2" charset="-122"/>
              </a:defRPr>
            </a:lvl1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CN" altLang="en-US" sz="1100" b="0" i="0" u="none" strike="noStrike" kern="0" cap="none" spc="0" normalizeH="0" baseline="0" noProof="0" dirty="0">
                <a:ln>
                  <a:noFill/>
                </a:ln>
                <a:solidFill>
                  <a:srgbClr val="343434"/>
                </a:solidFill>
                <a:effectLst/>
                <a:uLnTx/>
                <a:uFillTx/>
                <a:latin typeface="HarmonyOS Sans SC Medium" panose="00000600000000000000" pitchFamily="2" charset="-122"/>
                <a:ea typeface="HarmonyOS Sans SC Medium" panose="00000600000000000000" pitchFamily="2" charset="-122"/>
              </a:rPr>
              <a:t>体液免疫的记忆成分</a:t>
            </a:r>
            <a:r>
              <a:rPr kumimoji="0" lang="en-US" altLang="zh-CN" sz="1100" b="0" i="0" u="none" strike="noStrike" kern="0" cap="none" spc="0" normalizeH="0" baseline="30000" noProof="0" dirty="0">
                <a:ln>
                  <a:noFill/>
                </a:ln>
                <a:solidFill>
                  <a:srgbClr val="343434"/>
                </a:solidFill>
                <a:effectLst/>
                <a:uLnTx/>
                <a:uFillTx/>
                <a:latin typeface="HarmonyOS Sans SC Light"/>
                <a:ea typeface="HarmonyOS Sans SC Light"/>
              </a:rPr>
              <a:t>5</a:t>
            </a:r>
            <a:endParaRPr kumimoji="0" lang="zh-CN" altLang="en-US" sz="1100" b="0" i="0" u="none" strike="noStrike" kern="0" cap="none" spc="0" normalizeH="0" baseline="30000" noProof="0" dirty="0">
              <a:ln>
                <a:noFill/>
              </a:ln>
              <a:solidFill>
                <a:srgbClr val="343434"/>
              </a:solidFill>
              <a:effectLst/>
              <a:uLnTx/>
              <a:uFillTx/>
              <a:latin typeface="HarmonyOS Sans SC Light"/>
              <a:ea typeface="HarmonyOS Sans SC Light"/>
            </a:endParaRPr>
          </a:p>
        </p:txBody>
      </p:sp>
      <p:sp>
        <p:nvSpPr>
          <p:cNvPr id="542" name="文本框 541">
            <a:extLst>
              <a:ext uri="{FF2B5EF4-FFF2-40B4-BE49-F238E27FC236}">
                <a16:creationId xmlns:a16="http://schemas.microsoft.com/office/drawing/2014/main" id="{A8AD732E-98C0-5617-56A5-F2F7A0E9F766}"/>
              </a:ext>
            </a:extLst>
          </p:cNvPr>
          <p:cNvSpPr txBox="1"/>
          <p:nvPr/>
        </p:nvSpPr>
        <p:spPr>
          <a:xfrm>
            <a:off x="6678773" y="4949249"/>
            <a:ext cx="2497209" cy="338554"/>
          </a:xfrm>
          <a:prstGeom prst="rect">
            <a:avLst/>
          </a:prstGeom>
          <a:noFill/>
        </p:spPr>
        <p:txBody>
          <a:bodyPr wrap="square" rtlCol="0">
            <a:spAutoFit/>
          </a:bodyPr>
          <a:lstStyle/>
          <a:p>
            <a:pPr marL="92075" indent="-92075" defTabSz="457200">
              <a:buFont typeface="Arial" panose="020B0604020202020204" pitchFamily="34" charset="0"/>
              <a:buChar char="•"/>
            </a:pPr>
            <a:r>
              <a:rPr lang="zh-CN" altLang="en-US" sz="800" dirty="0">
                <a:solidFill>
                  <a:srgbClr val="343434"/>
                </a:solidFill>
                <a:latin typeface="HarmonyOS Sans SC Light"/>
                <a:ea typeface="HarmonyOS Sans SC Light"/>
              </a:rPr>
              <a:t>接受</a:t>
            </a:r>
            <a:r>
              <a:rPr lang="en-US" altLang="zh-CN" sz="800" dirty="0">
                <a:solidFill>
                  <a:srgbClr val="343434"/>
                </a:solidFill>
                <a:latin typeface="HarmonyOS Sans SC Light"/>
                <a:ea typeface="HarmonyOS Sans SC Light"/>
              </a:rPr>
              <a:t>HPV</a:t>
            </a:r>
            <a:r>
              <a:rPr lang="zh-CN" altLang="en-US" sz="800" dirty="0">
                <a:solidFill>
                  <a:srgbClr val="343434"/>
                </a:solidFill>
                <a:latin typeface="HarmonyOS Sans SC Light"/>
                <a:ea typeface="HarmonyOS Sans SC Light"/>
              </a:rPr>
              <a:t>抗原刺激重新激活后产生大量浆细胞，由浆细胞分泌抗体，从而预防</a:t>
            </a:r>
            <a:r>
              <a:rPr lang="en-US" altLang="zh-CN" sz="800" dirty="0">
                <a:solidFill>
                  <a:srgbClr val="343434"/>
                </a:solidFill>
                <a:latin typeface="HarmonyOS Sans SC Light"/>
                <a:ea typeface="HarmonyOS Sans SC Light"/>
              </a:rPr>
              <a:t>HPV</a:t>
            </a:r>
            <a:r>
              <a:rPr lang="zh-CN" altLang="en-US" sz="800" dirty="0">
                <a:solidFill>
                  <a:srgbClr val="343434"/>
                </a:solidFill>
                <a:latin typeface="HarmonyOS Sans SC Light"/>
                <a:ea typeface="HarmonyOS Sans SC Light"/>
              </a:rPr>
              <a:t>感染</a:t>
            </a:r>
            <a:r>
              <a:rPr lang="en-US" altLang="zh-CN" sz="800" baseline="30000" dirty="0">
                <a:solidFill>
                  <a:srgbClr val="343434"/>
                </a:solidFill>
                <a:latin typeface="HarmonyOS Sans SC Light"/>
                <a:ea typeface="HarmonyOS Sans SC Light"/>
              </a:rPr>
              <a:t>5</a:t>
            </a:r>
            <a:endParaRPr lang="en-US" altLang="zh-CN" sz="800" dirty="0">
              <a:solidFill>
                <a:srgbClr val="343434"/>
              </a:solidFill>
              <a:latin typeface="HarmonyOS Sans SC Light"/>
              <a:ea typeface="HarmonyOS Sans SC Light"/>
            </a:endParaRPr>
          </a:p>
        </p:txBody>
      </p:sp>
      <p:pic>
        <p:nvPicPr>
          <p:cNvPr id="509" name="图片 508">
            <a:extLst>
              <a:ext uri="{FF2B5EF4-FFF2-40B4-BE49-F238E27FC236}">
                <a16:creationId xmlns:a16="http://schemas.microsoft.com/office/drawing/2014/main" id="{CF734166-8D00-5B31-F87F-1149AB249BC3}"/>
              </a:ext>
            </a:extLst>
          </p:cNvPr>
          <p:cNvPicPr>
            <a:picLocks noChangeAspect="1"/>
          </p:cNvPicPr>
          <p:nvPr/>
        </p:nvPicPr>
        <p:blipFill>
          <a:blip r:embed="rId3"/>
          <a:stretch>
            <a:fillRect/>
          </a:stretch>
        </p:blipFill>
        <p:spPr>
          <a:xfrm rot="21065833">
            <a:off x="7444443" y="3167976"/>
            <a:ext cx="519085" cy="501133"/>
          </a:xfrm>
          <a:prstGeom prst="rect">
            <a:avLst/>
          </a:prstGeom>
        </p:spPr>
      </p:pic>
      <p:grpSp>
        <p:nvGrpSpPr>
          <p:cNvPr id="546" name="Group 229">
            <a:extLst>
              <a:ext uri="{FF2B5EF4-FFF2-40B4-BE49-F238E27FC236}">
                <a16:creationId xmlns:a16="http://schemas.microsoft.com/office/drawing/2014/main" id="{0EF90016-9ED4-87FC-525F-A9EC80E732F6}"/>
              </a:ext>
            </a:extLst>
          </p:cNvPr>
          <p:cNvGrpSpPr/>
          <p:nvPr/>
        </p:nvGrpSpPr>
        <p:grpSpPr>
          <a:xfrm>
            <a:off x="7420265" y="1995976"/>
            <a:ext cx="180000" cy="180000"/>
            <a:chOff x="2308433" y="2653224"/>
            <a:chExt cx="2877630" cy="2917016"/>
          </a:xfrm>
        </p:grpSpPr>
        <p:sp>
          <p:nvSpPr>
            <p:cNvPr id="547" name="椭圆 546">
              <a:extLst>
                <a:ext uri="{FF2B5EF4-FFF2-40B4-BE49-F238E27FC236}">
                  <a16:creationId xmlns:a16="http://schemas.microsoft.com/office/drawing/2014/main" id="{C8544F48-F9F5-3FB2-8B51-4ADCC519124C}"/>
                </a:ext>
              </a:extLst>
            </p:cNvPr>
            <p:cNvSpPr/>
            <p:nvPr/>
          </p:nvSpPr>
          <p:spPr>
            <a:xfrm>
              <a:off x="2477777" y="2842264"/>
              <a:ext cx="2538933" cy="2538936"/>
            </a:xfrm>
            <a:prstGeom prst="ellipse">
              <a:avLst/>
            </a:prstGeom>
            <a:gradFill flip="none" rotWithShape="1">
              <a:gsLst>
                <a:gs pos="0">
                  <a:srgbClr val="F68D2E">
                    <a:lumMod val="60000"/>
                    <a:lumOff val="40000"/>
                  </a:srgbClr>
                </a:gs>
                <a:gs pos="100000">
                  <a:sysClr val="window" lastClr="FFFFFF"/>
                </a:gs>
              </a:gsLst>
              <a:path path="circle">
                <a:fillToRect l="50000" t="50000" r="50000" b="50000"/>
              </a:path>
              <a:tileRect/>
            </a:gradFill>
            <a:ln w="12700" cap="flat" cmpd="sng" algn="ctr">
              <a:solidFill>
                <a:srgbClr val="008080">
                  <a:shade val="50000"/>
                </a:srgbClr>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grpSp>
          <p:nvGrpSpPr>
            <p:cNvPr id="548" name="组合 547">
              <a:extLst>
                <a:ext uri="{FF2B5EF4-FFF2-40B4-BE49-F238E27FC236}">
                  <a16:creationId xmlns:a16="http://schemas.microsoft.com/office/drawing/2014/main" id="{76296A84-60C0-B2DC-C3C3-66C4AF0F1898}"/>
                </a:ext>
              </a:extLst>
            </p:cNvPr>
            <p:cNvGrpSpPr/>
            <p:nvPr/>
          </p:nvGrpSpPr>
          <p:grpSpPr>
            <a:xfrm>
              <a:off x="2308433" y="2653224"/>
              <a:ext cx="2877630" cy="2917016"/>
              <a:chOff x="17942805" y="-16094350"/>
              <a:chExt cx="14588441" cy="14788099"/>
            </a:xfrm>
            <a:gradFill flip="none" rotWithShape="1">
              <a:gsLst>
                <a:gs pos="51000">
                  <a:srgbClr val="72B3A3"/>
                </a:gs>
                <a:gs pos="100000">
                  <a:srgbClr val="72B3A3">
                    <a:lumMod val="20000"/>
                    <a:lumOff val="80000"/>
                  </a:srgbClr>
                </a:gs>
              </a:gsLst>
              <a:path path="circle">
                <a:fillToRect l="50000" t="50000" r="50000" b="50000"/>
              </a:path>
              <a:tileRect/>
            </a:gradFill>
          </p:grpSpPr>
          <p:grpSp>
            <p:nvGrpSpPr>
              <p:cNvPr id="549" name="组合 548">
                <a:extLst>
                  <a:ext uri="{FF2B5EF4-FFF2-40B4-BE49-F238E27FC236}">
                    <a16:creationId xmlns:a16="http://schemas.microsoft.com/office/drawing/2014/main" id="{BD0EE574-1240-3F44-E547-8FEC9AED168E}"/>
                  </a:ext>
                </a:extLst>
              </p:cNvPr>
              <p:cNvGrpSpPr/>
              <p:nvPr/>
            </p:nvGrpSpPr>
            <p:grpSpPr>
              <a:xfrm>
                <a:off x="24101902" y="-16094350"/>
                <a:ext cx="2273043" cy="1791226"/>
                <a:chOff x="4675466" y="-2033429"/>
                <a:chExt cx="2273043" cy="1791226"/>
              </a:xfrm>
              <a:grpFill/>
            </p:grpSpPr>
            <p:sp>
              <p:nvSpPr>
                <p:cNvPr id="597" name="任意多边形: 形状 596">
                  <a:extLst>
                    <a:ext uri="{FF2B5EF4-FFF2-40B4-BE49-F238E27FC236}">
                      <a16:creationId xmlns:a16="http://schemas.microsoft.com/office/drawing/2014/main" id="{9C5AA1F5-DBE3-539D-3D0C-89ED50006372}"/>
                    </a:ext>
                  </a:extLst>
                </p:cNvPr>
                <p:cNvSpPr/>
                <p:nvPr/>
              </p:nvSpPr>
              <p:spPr>
                <a:xfrm>
                  <a:off x="4675466"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sp>
              <p:nvSpPr>
                <p:cNvPr id="598" name="任意多边形: 形状 597">
                  <a:extLst>
                    <a:ext uri="{FF2B5EF4-FFF2-40B4-BE49-F238E27FC236}">
                      <a16:creationId xmlns:a16="http://schemas.microsoft.com/office/drawing/2014/main" id="{8B8A2E97-5342-7458-7081-96A586D97569}"/>
                    </a:ext>
                  </a:extLst>
                </p:cNvPr>
                <p:cNvSpPr/>
                <p:nvPr/>
              </p:nvSpPr>
              <p:spPr>
                <a:xfrm flipH="1">
                  <a:off x="5812455"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grpSp>
          <p:grpSp>
            <p:nvGrpSpPr>
              <p:cNvPr id="550" name="组合 549">
                <a:extLst>
                  <a:ext uri="{FF2B5EF4-FFF2-40B4-BE49-F238E27FC236}">
                    <a16:creationId xmlns:a16="http://schemas.microsoft.com/office/drawing/2014/main" id="{38B2C451-D910-3248-61E2-BB06C80EC252}"/>
                  </a:ext>
                </a:extLst>
              </p:cNvPr>
              <p:cNvGrpSpPr/>
              <p:nvPr/>
            </p:nvGrpSpPr>
            <p:grpSpPr>
              <a:xfrm rot="10800000">
                <a:off x="24100971" y="-3097477"/>
                <a:ext cx="2273043" cy="1791226"/>
                <a:chOff x="4675466" y="-2033429"/>
                <a:chExt cx="2273043" cy="1791226"/>
              </a:xfrm>
              <a:grpFill/>
            </p:grpSpPr>
            <p:sp>
              <p:nvSpPr>
                <p:cNvPr id="595" name="任意多边形: 形状 594">
                  <a:extLst>
                    <a:ext uri="{FF2B5EF4-FFF2-40B4-BE49-F238E27FC236}">
                      <a16:creationId xmlns:a16="http://schemas.microsoft.com/office/drawing/2014/main" id="{F8B95EAC-4DC5-A95A-45EC-FA4ADBCFE1CE}"/>
                    </a:ext>
                  </a:extLst>
                </p:cNvPr>
                <p:cNvSpPr/>
                <p:nvPr/>
              </p:nvSpPr>
              <p:spPr>
                <a:xfrm>
                  <a:off x="4675466"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sp>
              <p:nvSpPr>
                <p:cNvPr id="596" name="任意多边形: 形状 595">
                  <a:extLst>
                    <a:ext uri="{FF2B5EF4-FFF2-40B4-BE49-F238E27FC236}">
                      <a16:creationId xmlns:a16="http://schemas.microsoft.com/office/drawing/2014/main" id="{D786A7B5-6E15-37F7-AA3B-91514536D4D0}"/>
                    </a:ext>
                  </a:extLst>
                </p:cNvPr>
                <p:cNvSpPr/>
                <p:nvPr/>
              </p:nvSpPr>
              <p:spPr>
                <a:xfrm flipH="1">
                  <a:off x="5812455"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grpSp>
          <p:grpSp>
            <p:nvGrpSpPr>
              <p:cNvPr id="551" name="组合 550">
                <a:extLst>
                  <a:ext uri="{FF2B5EF4-FFF2-40B4-BE49-F238E27FC236}">
                    <a16:creationId xmlns:a16="http://schemas.microsoft.com/office/drawing/2014/main" id="{8DDD4239-B329-1502-38F0-154A3D8C8483}"/>
                  </a:ext>
                </a:extLst>
              </p:cNvPr>
              <p:cNvGrpSpPr/>
              <p:nvPr/>
            </p:nvGrpSpPr>
            <p:grpSpPr>
              <a:xfrm rot="6003117">
                <a:off x="30499111" y="-8507103"/>
                <a:ext cx="2273043" cy="1791227"/>
                <a:chOff x="4675466" y="-2033429"/>
                <a:chExt cx="2273043" cy="1791226"/>
              </a:xfrm>
              <a:grpFill/>
            </p:grpSpPr>
            <p:sp>
              <p:nvSpPr>
                <p:cNvPr id="593" name="任意多边形: 形状 592">
                  <a:extLst>
                    <a:ext uri="{FF2B5EF4-FFF2-40B4-BE49-F238E27FC236}">
                      <a16:creationId xmlns:a16="http://schemas.microsoft.com/office/drawing/2014/main" id="{968235F4-B8B4-1E8A-28A9-6AD43DAA2815}"/>
                    </a:ext>
                  </a:extLst>
                </p:cNvPr>
                <p:cNvSpPr/>
                <p:nvPr/>
              </p:nvSpPr>
              <p:spPr>
                <a:xfrm>
                  <a:off x="4675466"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sp>
              <p:nvSpPr>
                <p:cNvPr id="594" name="任意多边形: 形状 593">
                  <a:extLst>
                    <a:ext uri="{FF2B5EF4-FFF2-40B4-BE49-F238E27FC236}">
                      <a16:creationId xmlns:a16="http://schemas.microsoft.com/office/drawing/2014/main" id="{1F9F065F-4B2C-3D29-0ABF-07D2A32C932C}"/>
                    </a:ext>
                  </a:extLst>
                </p:cNvPr>
                <p:cNvSpPr/>
                <p:nvPr/>
              </p:nvSpPr>
              <p:spPr>
                <a:xfrm flipH="1">
                  <a:off x="5812455"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grpSp>
          <p:grpSp>
            <p:nvGrpSpPr>
              <p:cNvPr id="552" name="组合 551">
                <a:extLst>
                  <a:ext uri="{FF2B5EF4-FFF2-40B4-BE49-F238E27FC236}">
                    <a16:creationId xmlns:a16="http://schemas.microsoft.com/office/drawing/2014/main" id="{769CD5F5-3EDF-6F58-489C-75C84ED6DE65}"/>
                  </a:ext>
                </a:extLst>
              </p:cNvPr>
              <p:cNvGrpSpPr/>
              <p:nvPr/>
            </p:nvGrpSpPr>
            <p:grpSpPr>
              <a:xfrm rot="16803117">
                <a:off x="17701897" y="-10776512"/>
                <a:ext cx="2273043" cy="1791227"/>
                <a:chOff x="4675466" y="-2033429"/>
                <a:chExt cx="2273043" cy="1791226"/>
              </a:xfrm>
              <a:grpFill/>
            </p:grpSpPr>
            <p:sp>
              <p:nvSpPr>
                <p:cNvPr id="591" name="任意多边形: 形状 590">
                  <a:extLst>
                    <a:ext uri="{FF2B5EF4-FFF2-40B4-BE49-F238E27FC236}">
                      <a16:creationId xmlns:a16="http://schemas.microsoft.com/office/drawing/2014/main" id="{B6040DB6-B24D-AC73-FFD8-55B13FCB4F7E}"/>
                    </a:ext>
                  </a:extLst>
                </p:cNvPr>
                <p:cNvSpPr/>
                <p:nvPr/>
              </p:nvSpPr>
              <p:spPr>
                <a:xfrm>
                  <a:off x="4675466"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sp>
              <p:nvSpPr>
                <p:cNvPr id="592" name="任意多边形: 形状 591">
                  <a:extLst>
                    <a:ext uri="{FF2B5EF4-FFF2-40B4-BE49-F238E27FC236}">
                      <a16:creationId xmlns:a16="http://schemas.microsoft.com/office/drawing/2014/main" id="{D34895DB-7E41-11E4-456E-7F6151140DBB}"/>
                    </a:ext>
                  </a:extLst>
                </p:cNvPr>
                <p:cNvSpPr/>
                <p:nvPr/>
              </p:nvSpPr>
              <p:spPr>
                <a:xfrm flipH="1">
                  <a:off x="5812455"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grpSp>
          <p:grpSp>
            <p:nvGrpSpPr>
              <p:cNvPr id="553" name="组合 552">
                <a:extLst>
                  <a:ext uri="{FF2B5EF4-FFF2-40B4-BE49-F238E27FC236}">
                    <a16:creationId xmlns:a16="http://schemas.microsoft.com/office/drawing/2014/main" id="{08935D3D-1455-2E28-5D69-2429D4BD69C9}"/>
                  </a:ext>
                </a:extLst>
              </p:cNvPr>
              <p:cNvGrpSpPr/>
              <p:nvPr/>
            </p:nvGrpSpPr>
            <p:grpSpPr>
              <a:xfrm rot="3584905">
                <a:off x="29713083" y="-12883727"/>
                <a:ext cx="2273043" cy="1791227"/>
                <a:chOff x="4675466" y="-2033429"/>
                <a:chExt cx="2273043" cy="1791226"/>
              </a:xfrm>
              <a:grpFill/>
            </p:grpSpPr>
            <p:sp>
              <p:nvSpPr>
                <p:cNvPr id="589" name="任意多边形: 形状 588">
                  <a:extLst>
                    <a:ext uri="{FF2B5EF4-FFF2-40B4-BE49-F238E27FC236}">
                      <a16:creationId xmlns:a16="http://schemas.microsoft.com/office/drawing/2014/main" id="{CDAA6162-0AA4-E044-A3A7-B65903628F0D}"/>
                    </a:ext>
                  </a:extLst>
                </p:cNvPr>
                <p:cNvSpPr/>
                <p:nvPr/>
              </p:nvSpPr>
              <p:spPr>
                <a:xfrm>
                  <a:off x="4675466"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sp>
              <p:nvSpPr>
                <p:cNvPr id="590" name="任意多边形: 形状 589">
                  <a:extLst>
                    <a:ext uri="{FF2B5EF4-FFF2-40B4-BE49-F238E27FC236}">
                      <a16:creationId xmlns:a16="http://schemas.microsoft.com/office/drawing/2014/main" id="{8988C378-A929-5D5B-A661-9168B35192D5}"/>
                    </a:ext>
                  </a:extLst>
                </p:cNvPr>
                <p:cNvSpPr/>
                <p:nvPr/>
              </p:nvSpPr>
              <p:spPr>
                <a:xfrm flipH="1">
                  <a:off x="5812455"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grpSp>
          <p:grpSp>
            <p:nvGrpSpPr>
              <p:cNvPr id="554" name="组合 553">
                <a:extLst>
                  <a:ext uri="{FF2B5EF4-FFF2-40B4-BE49-F238E27FC236}">
                    <a16:creationId xmlns:a16="http://schemas.microsoft.com/office/drawing/2014/main" id="{581712F6-2670-968F-BF7A-516BC25C2D01}"/>
                  </a:ext>
                </a:extLst>
              </p:cNvPr>
              <p:cNvGrpSpPr/>
              <p:nvPr/>
            </p:nvGrpSpPr>
            <p:grpSpPr>
              <a:xfrm rot="14384905">
                <a:off x="18485624" y="-6336739"/>
                <a:ext cx="2273043" cy="1791227"/>
                <a:chOff x="4675466" y="-2033429"/>
                <a:chExt cx="2273043" cy="1791226"/>
              </a:xfrm>
              <a:grpFill/>
            </p:grpSpPr>
            <p:sp>
              <p:nvSpPr>
                <p:cNvPr id="587" name="任意多边形: 形状 586">
                  <a:extLst>
                    <a:ext uri="{FF2B5EF4-FFF2-40B4-BE49-F238E27FC236}">
                      <a16:creationId xmlns:a16="http://schemas.microsoft.com/office/drawing/2014/main" id="{8D57CDDF-45B1-3614-C1D8-6C342232AB8E}"/>
                    </a:ext>
                  </a:extLst>
                </p:cNvPr>
                <p:cNvSpPr/>
                <p:nvPr/>
              </p:nvSpPr>
              <p:spPr>
                <a:xfrm>
                  <a:off x="4675466"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sp>
              <p:nvSpPr>
                <p:cNvPr id="588" name="任意多边形: 形状 587">
                  <a:extLst>
                    <a:ext uri="{FF2B5EF4-FFF2-40B4-BE49-F238E27FC236}">
                      <a16:creationId xmlns:a16="http://schemas.microsoft.com/office/drawing/2014/main" id="{3D6275D4-ABC7-27CF-D044-A16AD3A454C6}"/>
                    </a:ext>
                  </a:extLst>
                </p:cNvPr>
                <p:cNvSpPr/>
                <p:nvPr/>
              </p:nvSpPr>
              <p:spPr>
                <a:xfrm flipH="1">
                  <a:off x="5812455"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grpSp>
          <p:grpSp>
            <p:nvGrpSpPr>
              <p:cNvPr id="555" name="组合 554">
                <a:extLst>
                  <a:ext uri="{FF2B5EF4-FFF2-40B4-BE49-F238E27FC236}">
                    <a16:creationId xmlns:a16="http://schemas.microsoft.com/office/drawing/2014/main" id="{91DEB613-17E5-B031-F1D3-E2CEA5F4D618}"/>
                  </a:ext>
                </a:extLst>
              </p:cNvPr>
              <p:cNvGrpSpPr/>
              <p:nvPr/>
            </p:nvGrpSpPr>
            <p:grpSpPr>
              <a:xfrm rot="20386176">
                <a:off x="21733398" y="-15756595"/>
                <a:ext cx="2273043" cy="1791226"/>
                <a:chOff x="4675466" y="-2033429"/>
                <a:chExt cx="2273043" cy="1791226"/>
              </a:xfrm>
              <a:grpFill/>
            </p:grpSpPr>
            <p:sp>
              <p:nvSpPr>
                <p:cNvPr id="585" name="任意多边形: 形状 584">
                  <a:extLst>
                    <a:ext uri="{FF2B5EF4-FFF2-40B4-BE49-F238E27FC236}">
                      <a16:creationId xmlns:a16="http://schemas.microsoft.com/office/drawing/2014/main" id="{A7341196-A571-B6A9-BBA7-4CC7FA85A285}"/>
                    </a:ext>
                  </a:extLst>
                </p:cNvPr>
                <p:cNvSpPr/>
                <p:nvPr/>
              </p:nvSpPr>
              <p:spPr>
                <a:xfrm>
                  <a:off x="4675466"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sp>
              <p:nvSpPr>
                <p:cNvPr id="586" name="任意多边形: 形状 585">
                  <a:extLst>
                    <a:ext uri="{FF2B5EF4-FFF2-40B4-BE49-F238E27FC236}">
                      <a16:creationId xmlns:a16="http://schemas.microsoft.com/office/drawing/2014/main" id="{223844E3-4F86-00A1-22AF-DF108B1BB469}"/>
                    </a:ext>
                  </a:extLst>
                </p:cNvPr>
                <p:cNvSpPr/>
                <p:nvPr/>
              </p:nvSpPr>
              <p:spPr>
                <a:xfrm flipH="1">
                  <a:off x="5812455"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grpSp>
          <p:grpSp>
            <p:nvGrpSpPr>
              <p:cNvPr id="556" name="组合 555">
                <a:extLst>
                  <a:ext uri="{FF2B5EF4-FFF2-40B4-BE49-F238E27FC236}">
                    <a16:creationId xmlns:a16="http://schemas.microsoft.com/office/drawing/2014/main" id="{338BB56B-3055-0EDA-DB57-406513B816C5}"/>
                  </a:ext>
                </a:extLst>
              </p:cNvPr>
              <p:cNvGrpSpPr/>
              <p:nvPr/>
            </p:nvGrpSpPr>
            <p:grpSpPr>
              <a:xfrm rot="9586176">
                <a:off x="26226795" y="-3561183"/>
                <a:ext cx="2273043" cy="1791226"/>
                <a:chOff x="4675466" y="-2033429"/>
                <a:chExt cx="2273043" cy="1791226"/>
              </a:xfrm>
              <a:grpFill/>
            </p:grpSpPr>
            <p:sp>
              <p:nvSpPr>
                <p:cNvPr id="583" name="任意多边形: 形状 582">
                  <a:extLst>
                    <a:ext uri="{FF2B5EF4-FFF2-40B4-BE49-F238E27FC236}">
                      <a16:creationId xmlns:a16="http://schemas.microsoft.com/office/drawing/2014/main" id="{84F8451D-4631-2BED-5759-9743A7FC5639}"/>
                    </a:ext>
                  </a:extLst>
                </p:cNvPr>
                <p:cNvSpPr/>
                <p:nvPr/>
              </p:nvSpPr>
              <p:spPr>
                <a:xfrm>
                  <a:off x="4675466"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sp>
              <p:nvSpPr>
                <p:cNvPr id="584" name="任意多边形: 形状 583">
                  <a:extLst>
                    <a:ext uri="{FF2B5EF4-FFF2-40B4-BE49-F238E27FC236}">
                      <a16:creationId xmlns:a16="http://schemas.microsoft.com/office/drawing/2014/main" id="{D55902E5-4C0D-6DFB-BDD6-D6D1D6B4A773}"/>
                    </a:ext>
                  </a:extLst>
                </p:cNvPr>
                <p:cNvSpPr/>
                <p:nvPr/>
              </p:nvSpPr>
              <p:spPr>
                <a:xfrm flipH="1">
                  <a:off x="5812455"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grpSp>
          <p:grpSp>
            <p:nvGrpSpPr>
              <p:cNvPr id="557" name="组合 556">
                <a:extLst>
                  <a:ext uri="{FF2B5EF4-FFF2-40B4-BE49-F238E27FC236}">
                    <a16:creationId xmlns:a16="http://schemas.microsoft.com/office/drawing/2014/main" id="{D56A87E9-F5F5-A9EB-45F4-CD239D51E20C}"/>
                  </a:ext>
                </a:extLst>
              </p:cNvPr>
              <p:cNvGrpSpPr/>
              <p:nvPr/>
            </p:nvGrpSpPr>
            <p:grpSpPr>
              <a:xfrm rot="18005130">
                <a:off x="18484549" y="-12861784"/>
                <a:ext cx="2273043" cy="1791227"/>
                <a:chOff x="4675466" y="-2033429"/>
                <a:chExt cx="2273043" cy="1791226"/>
              </a:xfrm>
              <a:grpFill/>
            </p:grpSpPr>
            <p:sp>
              <p:nvSpPr>
                <p:cNvPr id="581" name="任意多边形: 形状 580">
                  <a:extLst>
                    <a:ext uri="{FF2B5EF4-FFF2-40B4-BE49-F238E27FC236}">
                      <a16:creationId xmlns:a16="http://schemas.microsoft.com/office/drawing/2014/main" id="{376C7902-BAD8-3069-D9F0-50572251D8C5}"/>
                    </a:ext>
                  </a:extLst>
                </p:cNvPr>
                <p:cNvSpPr/>
                <p:nvPr/>
              </p:nvSpPr>
              <p:spPr>
                <a:xfrm>
                  <a:off x="4675466"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sp>
              <p:nvSpPr>
                <p:cNvPr id="582" name="任意多边形: 形状 581">
                  <a:extLst>
                    <a:ext uri="{FF2B5EF4-FFF2-40B4-BE49-F238E27FC236}">
                      <a16:creationId xmlns:a16="http://schemas.microsoft.com/office/drawing/2014/main" id="{C135E95A-E75C-F20A-1E3F-02985FA77D56}"/>
                    </a:ext>
                  </a:extLst>
                </p:cNvPr>
                <p:cNvSpPr/>
                <p:nvPr/>
              </p:nvSpPr>
              <p:spPr>
                <a:xfrm flipH="1">
                  <a:off x="5812455"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grpSp>
          <p:grpSp>
            <p:nvGrpSpPr>
              <p:cNvPr id="558" name="组合 557">
                <a:extLst>
                  <a:ext uri="{FF2B5EF4-FFF2-40B4-BE49-F238E27FC236}">
                    <a16:creationId xmlns:a16="http://schemas.microsoft.com/office/drawing/2014/main" id="{ED962F5A-BB3F-80DB-73A6-E0F21F39533C}"/>
                  </a:ext>
                </a:extLst>
              </p:cNvPr>
              <p:cNvGrpSpPr/>
              <p:nvPr/>
            </p:nvGrpSpPr>
            <p:grpSpPr>
              <a:xfrm rot="7205130">
                <a:off x="29729999" y="-6345748"/>
                <a:ext cx="2273043" cy="1791227"/>
                <a:chOff x="4675466" y="-2033429"/>
                <a:chExt cx="2273043" cy="1791226"/>
              </a:xfrm>
              <a:grpFill/>
            </p:grpSpPr>
            <p:sp>
              <p:nvSpPr>
                <p:cNvPr id="579" name="任意多边形: 形状 578">
                  <a:extLst>
                    <a:ext uri="{FF2B5EF4-FFF2-40B4-BE49-F238E27FC236}">
                      <a16:creationId xmlns:a16="http://schemas.microsoft.com/office/drawing/2014/main" id="{6F302B28-CFC7-08DA-36AC-AA3DA5F0EFCB}"/>
                    </a:ext>
                  </a:extLst>
                </p:cNvPr>
                <p:cNvSpPr/>
                <p:nvPr/>
              </p:nvSpPr>
              <p:spPr>
                <a:xfrm>
                  <a:off x="4675466"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sp>
              <p:nvSpPr>
                <p:cNvPr id="580" name="任意多边形: 形状 579">
                  <a:extLst>
                    <a:ext uri="{FF2B5EF4-FFF2-40B4-BE49-F238E27FC236}">
                      <a16:creationId xmlns:a16="http://schemas.microsoft.com/office/drawing/2014/main" id="{8A36E914-CEB3-C4BC-8805-74E8D387B6C1}"/>
                    </a:ext>
                  </a:extLst>
                </p:cNvPr>
                <p:cNvSpPr/>
                <p:nvPr/>
              </p:nvSpPr>
              <p:spPr>
                <a:xfrm flipH="1">
                  <a:off x="5812455"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grpSp>
          <p:grpSp>
            <p:nvGrpSpPr>
              <p:cNvPr id="559" name="组合 558">
                <a:extLst>
                  <a:ext uri="{FF2B5EF4-FFF2-40B4-BE49-F238E27FC236}">
                    <a16:creationId xmlns:a16="http://schemas.microsoft.com/office/drawing/2014/main" id="{F6DBEFDF-9632-4A64-4C11-370DCE539A5C}"/>
                  </a:ext>
                </a:extLst>
              </p:cNvPr>
              <p:cNvGrpSpPr/>
              <p:nvPr/>
            </p:nvGrpSpPr>
            <p:grpSpPr>
              <a:xfrm rot="19182580">
                <a:off x="19885879" y="-14470609"/>
                <a:ext cx="2273043" cy="1791226"/>
                <a:chOff x="4675466" y="-2033429"/>
                <a:chExt cx="2273043" cy="1791226"/>
              </a:xfrm>
              <a:grpFill/>
            </p:grpSpPr>
            <p:sp>
              <p:nvSpPr>
                <p:cNvPr id="577" name="任意多边形: 形状 576">
                  <a:extLst>
                    <a:ext uri="{FF2B5EF4-FFF2-40B4-BE49-F238E27FC236}">
                      <a16:creationId xmlns:a16="http://schemas.microsoft.com/office/drawing/2014/main" id="{16D21B3F-A5BA-78BE-1D26-FBF6172B4379}"/>
                    </a:ext>
                  </a:extLst>
                </p:cNvPr>
                <p:cNvSpPr/>
                <p:nvPr/>
              </p:nvSpPr>
              <p:spPr>
                <a:xfrm>
                  <a:off x="4675466"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sp>
              <p:nvSpPr>
                <p:cNvPr id="578" name="任意多边形: 形状 577">
                  <a:extLst>
                    <a:ext uri="{FF2B5EF4-FFF2-40B4-BE49-F238E27FC236}">
                      <a16:creationId xmlns:a16="http://schemas.microsoft.com/office/drawing/2014/main" id="{B4653B27-92CA-4F63-4368-4F5807A9C6F3}"/>
                    </a:ext>
                  </a:extLst>
                </p:cNvPr>
                <p:cNvSpPr/>
                <p:nvPr/>
              </p:nvSpPr>
              <p:spPr>
                <a:xfrm flipH="1">
                  <a:off x="5812455"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grpSp>
          <p:grpSp>
            <p:nvGrpSpPr>
              <p:cNvPr id="560" name="组合 559">
                <a:extLst>
                  <a:ext uri="{FF2B5EF4-FFF2-40B4-BE49-F238E27FC236}">
                    <a16:creationId xmlns:a16="http://schemas.microsoft.com/office/drawing/2014/main" id="{DB6C3EAC-2116-7627-8791-8774C519FC60}"/>
                  </a:ext>
                </a:extLst>
              </p:cNvPr>
              <p:cNvGrpSpPr/>
              <p:nvPr/>
            </p:nvGrpSpPr>
            <p:grpSpPr>
              <a:xfrm rot="8382580">
                <a:off x="28289750" y="-4556286"/>
                <a:ext cx="2273043" cy="1791226"/>
                <a:chOff x="4675466" y="-2033429"/>
                <a:chExt cx="2273043" cy="1791226"/>
              </a:xfrm>
              <a:grpFill/>
            </p:grpSpPr>
            <p:sp>
              <p:nvSpPr>
                <p:cNvPr id="575" name="任意多边形: 形状 574">
                  <a:extLst>
                    <a:ext uri="{FF2B5EF4-FFF2-40B4-BE49-F238E27FC236}">
                      <a16:creationId xmlns:a16="http://schemas.microsoft.com/office/drawing/2014/main" id="{47B75C56-45B1-D1F5-2902-23B60E911FCC}"/>
                    </a:ext>
                  </a:extLst>
                </p:cNvPr>
                <p:cNvSpPr/>
                <p:nvPr/>
              </p:nvSpPr>
              <p:spPr>
                <a:xfrm>
                  <a:off x="4675466"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sp>
              <p:nvSpPr>
                <p:cNvPr id="576" name="任意多边形: 形状 575">
                  <a:extLst>
                    <a:ext uri="{FF2B5EF4-FFF2-40B4-BE49-F238E27FC236}">
                      <a16:creationId xmlns:a16="http://schemas.microsoft.com/office/drawing/2014/main" id="{3CD35995-B279-8D01-9A85-1C5244E48FB9}"/>
                    </a:ext>
                  </a:extLst>
                </p:cNvPr>
                <p:cNvSpPr/>
                <p:nvPr/>
              </p:nvSpPr>
              <p:spPr>
                <a:xfrm flipH="1">
                  <a:off x="5812455"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grpSp>
          <p:sp>
            <p:nvSpPr>
              <p:cNvPr id="561" name="任意多边形: 形状 560">
                <a:extLst>
                  <a:ext uri="{FF2B5EF4-FFF2-40B4-BE49-F238E27FC236}">
                    <a16:creationId xmlns:a16="http://schemas.microsoft.com/office/drawing/2014/main" id="{EBFE984E-F4AA-44F8-7BF2-1775F8554122}"/>
                  </a:ext>
                </a:extLst>
              </p:cNvPr>
              <p:cNvSpPr/>
              <p:nvPr/>
            </p:nvSpPr>
            <p:spPr>
              <a:xfrm rot="2521412">
                <a:off x="28454153" y="-14931178"/>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sp>
            <p:nvSpPr>
              <p:cNvPr id="562" name="任意多边形: 形状 561">
                <a:extLst>
                  <a:ext uri="{FF2B5EF4-FFF2-40B4-BE49-F238E27FC236}">
                    <a16:creationId xmlns:a16="http://schemas.microsoft.com/office/drawing/2014/main" id="{140A3AF4-D44D-577D-9A50-66A976E53BCA}"/>
                  </a:ext>
                </a:extLst>
              </p:cNvPr>
              <p:cNvSpPr/>
              <p:nvPr/>
            </p:nvSpPr>
            <p:spPr>
              <a:xfrm rot="2521412" flipH="1">
                <a:off x="29298788" y="-14170037"/>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sp>
            <p:nvSpPr>
              <p:cNvPr id="563" name="任意多边形: 形状 562">
                <a:extLst>
                  <a:ext uri="{FF2B5EF4-FFF2-40B4-BE49-F238E27FC236}">
                    <a16:creationId xmlns:a16="http://schemas.microsoft.com/office/drawing/2014/main" id="{533722A9-A294-04EA-F8A2-2FDBC8CA3D94}"/>
                  </a:ext>
                </a:extLst>
              </p:cNvPr>
              <p:cNvSpPr/>
              <p:nvPr/>
            </p:nvSpPr>
            <p:spPr>
              <a:xfrm rot="11942580">
                <a:off x="23010515" y="-326748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sp>
            <p:nvSpPr>
              <p:cNvPr id="564" name="任意多边形: 形状 563">
                <a:extLst>
                  <a:ext uri="{FF2B5EF4-FFF2-40B4-BE49-F238E27FC236}">
                    <a16:creationId xmlns:a16="http://schemas.microsoft.com/office/drawing/2014/main" id="{B27B2DD7-4B99-F639-D07E-019D430CEE27}"/>
                  </a:ext>
                </a:extLst>
              </p:cNvPr>
              <p:cNvSpPr/>
              <p:nvPr/>
            </p:nvSpPr>
            <p:spPr>
              <a:xfrm rot="11942580" flipH="1">
                <a:off x="21935749" y="-3638464"/>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grpSp>
            <p:nvGrpSpPr>
              <p:cNvPr id="565" name="组合 564">
                <a:extLst>
                  <a:ext uri="{FF2B5EF4-FFF2-40B4-BE49-F238E27FC236}">
                    <a16:creationId xmlns:a16="http://schemas.microsoft.com/office/drawing/2014/main" id="{95BD8C6B-8A2E-85AD-5AC5-0D242B347C8F}"/>
                  </a:ext>
                </a:extLst>
              </p:cNvPr>
              <p:cNvGrpSpPr/>
              <p:nvPr/>
            </p:nvGrpSpPr>
            <p:grpSpPr>
              <a:xfrm rot="4790176">
                <a:off x="30497236" y="-10806908"/>
                <a:ext cx="2273043" cy="1791227"/>
                <a:chOff x="4675466" y="-2033429"/>
                <a:chExt cx="2273043" cy="1791226"/>
              </a:xfrm>
              <a:grpFill/>
            </p:grpSpPr>
            <p:sp>
              <p:nvSpPr>
                <p:cNvPr id="573" name="任意多边形: 形状 572">
                  <a:extLst>
                    <a:ext uri="{FF2B5EF4-FFF2-40B4-BE49-F238E27FC236}">
                      <a16:creationId xmlns:a16="http://schemas.microsoft.com/office/drawing/2014/main" id="{9F67761D-4BBE-4045-E4EA-374F365DD88E}"/>
                    </a:ext>
                  </a:extLst>
                </p:cNvPr>
                <p:cNvSpPr/>
                <p:nvPr/>
              </p:nvSpPr>
              <p:spPr>
                <a:xfrm>
                  <a:off x="4675466"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sp>
              <p:nvSpPr>
                <p:cNvPr id="574" name="任意多边形: 形状 573">
                  <a:extLst>
                    <a:ext uri="{FF2B5EF4-FFF2-40B4-BE49-F238E27FC236}">
                      <a16:creationId xmlns:a16="http://schemas.microsoft.com/office/drawing/2014/main" id="{B106F09A-6DAE-FF88-586F-E9A693094CB3}"/>
                    </a:ext>
                  </a:extLst>
                </p:cNvPr>
                <p:cNvSpPr/>
                <p:nvPr/>
              </p:nvSpPr>
              <p:spPr>
                <a:xfrm flipH="1">
                  <a:off x="5812455"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grpSp>
          <p:grpSp>
            <p:nvGrpSpPr>
              <p:cNvPr id="566" name="组合 565">
                <a:extLst>
                  <a:ext uri="{FF2B5EF4-FFF2-40B4-BE49-F238E27FC236}">
                    <a16:creationId xmlns:a16="http://schemas.microsoft.com/office/drawing/2014/main" id="{A5B55FDB-625C-2A39-AD43-B46EFF9AB88A}"/>
                  </a:ext>
                </a:extLst>
              </p:cNvPr>
              <p:cNvGrpSpPr/>
              <p:nvPr/>
            </p:nvGrpSpPr>
            <p:grpSpPr>
              <a:xfrm rot="15590176">
                <a:off x="17704142" y="-8514374"/>
                <a:ext cx="2273043" cy="1791227"/>
                <a:chOff x="4675466" y="-2033429"/>
                <a:chExt cx="2273043" cy="1791226"/>
              </a:xfrm>
              <a:grpFill/>
            </p:grpSpPr>
            <p:sp>
              <p:nvSpPr>
                <p:cNvPr id="571" name="任意多边形: 形状 570">
                  <a:extLst>
                    <a:ext uri="{FF2B5EF4-FFF2-40B4-BE49-F238E27FC236}">
                      <a16:creationId xmlns:a16="http://schemas.microsoft.com/office/drawing/2014/main" id="{4637EFE8-4F3A-EA2D-ADC3-A699A70EA9A4}"/>
                    </a:ext>
                  </a:extLst>
                </p:cNvPr>
                <p:cNvSpPr/>
                <p:nvPr/>
              </p:nvSpPr>
              <p:spPr>
                <a:xfrm>
                  <a:off x="4675466"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sp>
              <p:nvSpPr>
                <p:cNvPr id="572" name="任意多边形: 形状 571">
                  <a:extLst>
                    <a:ext uri="{FF2B5EF4-FFF2-40B4-BE49-F238E27FC236}">
                      <a16:creationId xmlns:a16="http://schemas.microsoft.com/office/drawing/2014/main" id="{C0D77B44-5FE3-7F07-1AEE-1D96D17EF99F}"/>
                    </a:ext>
                  </a:extLst>
                </p:cNvPr>
                <p:cNvSpPr/>
                <p:nvPr/>
              </p:nvSpPr>
              <p:spPr>
                <a:xfrm flipH="1">
                  <a:off x="5812455"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grpSp>
          <p:sp>
            <p:nvSpPr>
              <p:cNvPr id="567" name="任意多边形: 形状 566">
                <a:extLst>
                  <a:ext uri="{FF2B5EF4-FFF2-40B4-BE49-F238E27FC236}">
                    <a16:creationId xmlns:a16="http://schemas.microsoft.com/office/drawing/2014/main" id="{2911E523-138A-A87F-D880-14A262DF10B5}"/>
                  </a:ext>
                </a:extLst>
              </p:cNvPr>
              <p:cNvSpPr/>
              <p:nvPr/>
            </p:nvSpPr>
            <p:spPr>
              <a:xfrm rot="1400861">
                <a:off x="26341818" y="-15942571"/>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sp>
            <p:nvSpPr>
              <p:cNvPr id="568" name="任意多边形: 形状 567">
                <a:extLst>
                  <a:ext uri="{FF2B5EF4-FFF2-40B4-BE49-F238E27FC236}">
                    <a16:creationId xmlns:a16="http://schemas.microsoft.com/office/drawing/2014/main" id="{FD55785F-D14D-B5BE-A4F6-08B3119D98AC}"/>
                  </a:ext>
                </a:extLst>
              </p:cNvPr>
              <p:cNvSpPr/>
              <p:nvPr/>
            </p:nvSpPr>
            <p:spPr>
              <a:xfrm rot="1400861" flipH="1">
                <a:off x="27385708" y="-15491973"/>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sp>
            <p:nvSpPr>
              <p:cNvPr id="569" name="任意多边形: 形状 568">
                <a:extLst>
                  <a:ext uri="{FF2B5EF4-FFF2-40B4-BE49-F238E27FC236}">
                    <a16:creationId xmlns:a16="http://schemas.microsoft.com/office/drawing/2014/main" id="{7664F667-1922-E46B-5C9C-D74766039FDE}"/>
                  </a:ext>
                </a:extLst>
              </p:cNvPr>
              <p:cNvSpPr/>
              <p:nvPr/>
            </p:nvSpPr>
            <p:spPr>
              <a:xfrm rot="13177945">
                <a:off x="20947787" y="-425660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sp>
            <p:nvSpPr>
              <p:cNvPr id="570" name="任意多边形: 形状 569">
                <a:extLst>
                  <a:ext uri="{FF2B5EF4-FFF2-40B4-BE49-F238E27FC236}">
                    <a16:creationId xmlns:a16="http://schemas.microsoft.com/office/drawing/2014/main" id="{338BE436-6C05-BAD1-28F4-BCCAC88FB41F}"/>
                  </a:ext>
                </a:extLst>
              </p:cNvPr>
              <p:cNvSpPr/>
              <p:nvPr/>
            </p:nvSpPr>
            <p:spPr>
              <a:xfrm rot="13177945" flipH="1">
                <a:off x="20072123" y="-498184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grpSp>
      </p:grpSp>
      <p:grpSp>
        <p:nvGrpSpPr>
          <p:cNvPr id="599" name="Group 229">
            <a:extLst>
              <a:ext uri="{FF2B5EF4-FFF2-40B4-BE49-F238E27FC236}">
                <a16:creationId xmlns:a16="http://schemas.microsoft.com/office/drawing/2014/main" id="{D5AA67D3-1CEC-74B2-A92C-E0DC0EDF3C12}"/>
              </a:ext>
            </a:extLst>
          </p:cNvPr>
          <p:cNvGrpSpPr/>
          <p:nvPr/>
        </p:nvGrpSpPr>
        <p:grpSpPr>
          <a:xfrm>
            <a:off x="7043898" y="2061512"/>
            <a:ext cx="234000" cy="234000"/>
            <a:chOff x="2308433" y="2653224"/>
            <a:chExt cx="2877630" cy="2917016"/>
          </a:xfrm>
        </p:grpSpPr>
        <p:sp>
          <p:nvSpPr>
            <p:cNvPr id="600" name="椭圆 599">
              <a:extLst>
                <a:ext uri="{FF2B5EF4-FFF2-40B4-BE49-F238E27FC236}">
                  <a16:creationId xmlns:a16="http://schemas.microsoft.com/office/drawing/2014/main" id="{87B04D9C-F09B-86AD-E171-29F63011D85E}"/>
                </a:ext>
              </a:extLst>
            </p:cNvPr>
            <p:cNvSpPr/>
            <p:nvPr/>
          </p:nvSpPr>
          <p:spPr>
            <a:xfrm>
              <a:off x="2477777" y="2842264"/>
              <a:ext cx="2538933" cy="2538936"/>
            </a:xfrm>
            <a:prstGeom prst="ellipse">
              <a:avLst/>
            </a:prstGeom>
            <a:gradFill flip="none" rotWithShape="1">
              <a:gsLst>
                <a:gs pos="0">
                  <a:srgbClr val="F68D2E">
                    <a:lumMod val="60000"/>
                    <a:lumOff val="40000"/>
                  </a:srgbClr>
                </a:gs>
                <a:gs pos="100000">
                  <a:sysClr val="window" lastClr="FFFFFF"/>
                </a:gs>
              </a:gsLst>
              <a:path path="circle">
                <a:fillToRect l="50000" t="50000" r="50000" b="50000"/>
              </a:path>
              <a:tileRect/>
            </a:gradFill>
            <a:ln w="12700" cap="flat" cmpd="sng" algn="ctr">
              <a:solidFill>
                <a:srgbClr val="008080">
                  <a:shade val="50000"/>
                </a:srgbClr>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grpSp>
          <p:nvGrpSpPr>
            <p:cNvPr id="601" name="组合 600">
              <a:extLst>
                <a:ext uri="{FF2B5EF4-FFF2-40B4-BE49-F238E27FC236}">
                  <a16:creationId xmlns:a16="http://schemas.microsoft.com/office/drawing/2014/main" id="{F331E91A-5DFC-BA44-9DBF-B7D416263911}"/>
                </a:ext>
              </a:extLst>
            </p:cNvPr>
            <p:cNvGrpSpPr/>
            <p:nvPr/>
          </p:nvGrpSpPr>
          <p:grpSpPr>
            <a:xfrm>
              <a:off x="2308433" y="2653224"/>
              <a:ext cx="2877630" cy="2917016"/>
              <a:chOff x="17942805" y="-16094350"/>
              <a:chExt cx="14588441" cy="14788099"/>
            </a:xfrm>
            <a:gradFill flip="none" rotWithShape="1">
              <a:gsLst>
                <a:gs pos="51000">
                  <a:srgbClr val="72B3A3"/>
                </a:gs>
                <a:gs pos="100000">
                  <a:srgbClr val="72B3A3">
                    <a:lumMod val="20000"/>
                    <a:lumOff val="80000"/>
                  </a:srgbClr>
                </a:gs>
              </a:gsLst>
              <a:path path="circle">
                <a:fillToRect l="50000" t="50000" r="50000" b="50000"/>
              </a:path>
              <a:tileRect/>
            </a:gradFill>
          </p:grpSpPr>
          <p:grpSp>
            <p:nvGrpSpPr>
              <p:cNvPr id="602" name="组合 601">
                <a:extLst>
                  <a:ext uri="{FF2B5EF4-FFF2-40B4-BE49-F238E27FC236}">
                    <a16:creationId xmlns:a16="http://schemas.microsoft.com/office/drawing/2014/main" id="{B127C1EB-49E6-5485-A18D-FA0DE8CD3C3E}"/>
                  </a:ext>
                </a:extLst>
              </p:cNvPr>
              <p:cNvGrpSpPr/>
              <p:nvPr/>
            </p:nvGrpSpPr>
            <p:grpSpPr>
              <a:xfrm>
                <a:off x="24101902" y="-16094350"/>
                <a:ext cx="2273043" cy="1791226"/>
                <a:chOff x="4675466" y="-2033429"/>
                <a:chExt cx="2273043" cy="1791226"/>
              </a:xfrm>
              <a:grpFill/>
            </p:grpSpPr>
            <p:sp>
              <p:nvSpPr>
                <p:cNvPr id="650" name="任意多边形: 形状 649">
                  <a:extLst>
                    <a:ext uri="{FF2B5EF4-FFF2-40B4-BE49-F238E27FC236}">
                      <a16:creationId xmlns:a16="http://schemas.microsoft.com/office/drawing/2014/main" id="{ADF0B66E-EBBC-8C35-AFD2-DED218289650}"/>
                    </a:ext>
                  </a:extLst>
                </p:cNvPr>
                <p:cNvSpPr/>
                <p:nvPr/>
              </p:nvSpPr>
              <p:spPr>
                <a:xfrm>
                  <a:off x="4675466"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sp>
              <p:nvSpPr>
                <p:cNvPr id="651" name="任意多边形: 形状 650">
                  <a:extLst>
                    <a:ext uri="{FF2B5EF4-FFF2-40B4-BE49-F238E27FC236}">
                      <a16:creationId xmlns:a16="http://schemas.microsoft.com/office/drawing/2014/main" id="{9FF2A17A-7A63-4066-6A96-6BB3E6A3B230}"/>
                    </a:ext>
                  </a:extLst>
                </p:cNvPr>
                <p:cNvSpPr/>
                <p:nvPr/>
              </p:nvSpPr>
              <p:spPr>
                <a:xfrm flipH="1">
                  <a:off x="5812455"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grpSp>
          <p:grpSp>
            <p:nvGrpSpPr>
              <p:cNvPr id="603" name="组合 602">
                <a:extLst>
                  <a:ext uri="{FF2B5EF4-FFF2-40B4-BE49-F238E27FC236}">
                    <a16:creationId xmlns:a16="http://schemas.microsoft.com/office/drawing/2014/main" id="{600E8924-E9EE-C507-C1A7-0F0CC36B49AC}"/>
                  </a:ext>
                </a:extLst>
              </p:cNvPr>
              <p:cNvGrpSpPr/>
              <p:nvPr/>
            </p:nvGrpSpPr>
            <p:grpSpPr>
              <a:xfrm rot="10800000">
                <a:off x="24100971" y="-3097477"/>
                <a:ext cx="2273043" cy="1791226"/>
                <a:chOff x="4675466" y="-2033429"/>
                <a:chExt cx="2273043" cy="1791226"/>
              </a:xfrm>
              <a:grpFill/>
            </p:grpSpPr>
            <p:sp>
              <p:nvSpPr>
                <p:cNvPr id="648" name="任意多边形: 形状 647">
                  <a:extLst>
                    <a:ext uri="{FF2B5EF4-FFF2-40B4-BE49-F238E27FC236}">
                      <a16:creationId xmlns:a16="http://schemas.microsoft.com/office/drawing/2014/main" id="{B6375A22-CBE1-916B-11BE-FE821BD54455}"/>
                    </a:ext>
                  </a:extLst>
                </p:cNvPr>
                <p:cNvSpPr/>
                <p:nvPr/>
              </p:nvSpPr>
              <p:spPr>
                <a:xfrm>
                  <a:off x="4675466"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sp>
              <p:nvSpPr>
                <p:cNvPr id="649" name="任意多边形: 形状 648">
                  <a:extLst>
                    <a:ext uri="{FF2B5EF4-FFF2-40B4-BE49-F238E27FC236}">
                      <a16:creationId xmlns:a16="http://schemas.microsoft.com/office/drawing/2014/main" id="{8C57F1A1-2E36-DD6E-3D09-E6509731A4A4}"/>
                    </a:ext>
                  </a:extLst>
                </p:cNvPr>
                <p:cNvSpPr/>
                <p:nvPr/>
              </p:nvSpPr>
              <p:spPr>
                <a:xfrm flipH="1">
                  <a:off x="5812455"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grpSp>
          <p:grpSp>
            <p:nvGrpSpPr>
              <p:cNvPr id="604" name="组合 603">
                <a:extLst>
                  <a:ext uri="{FF2B5EF4-FFF2-40B4-BE49-F238E27FC236}">
                    <a16:creationId xmlns:a16="http://schemas.microsoft.com/office/drawing/2014/main" id="{7EE49F2E-2E82-F138-DB8F-3BB7DD7FC6B7}"/>
                  </a:ext>
                </a:extLst>
              </p:cNvPr>
              <p:cNvGrpSpPr/>
              <p:nvPr/>
            </p:nvGrpSpPr>
            <p:grpSpPr>
              <a:xfrm rot="6003117">
                <a:off x="30499111" y="-8507103"/>
                <a:ext cx="2273043" cy="1791227"/>
                <a:chOff x="4675466" y="-2033429"/>
                <a:chExt cx="2273043" cy="1791226"/>
              </a:xfrm>
              <a:grpFill/>
            </p:grpSpPr>
            <p:sp>
              <p:nvSpPr>
                <p:cNvPr id="646" name="任意多边形: 形状 645">
                  <a:extLst>
                    <a:ext uri="{FF2B5EF4-FFF2-40B4-BE49-F238E27FC236}">
                      <a16:creationId xmlns:a16="http://schemas.microsoft.com/office/drawing/2014/main" id="{58D69836-57CE-EF78-A6B0-4DADFAAACD78}"/>
                    </a:ext>
                  </a:extLst>
                </p:cNvPr>
                <p:cNvSpPr/>
                <p:nvPr/>
              </p:nvSpPr>
              <p:spPr>
                <a:xfrm>
                  <a:off x="4675466"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sp>
              <p:nvSpPr>
                <p:cNvPr id="647" name="任意多边形: 形状 646">
                  <a:extLst>
                    <a:ext uri="{FF2B5EF4-FFF2-40B4-BE49-F238E27FC236}">
                      <a16:creationId xmlns:a16="http://schemas.microsoft.com/office/drawing/2014/main" id="{7570496E-8E59-D37C-2AFD-D75CDE287B3A}"/>
                    </a:ext>
                  </a:extLst>
                </p:cNvPr>
                <p:cNvSpPr/>
                <p:nvPr/>
              </p:nvSpPr>
              <p:spPr>
                <a:xfrm flipH="1">
                  <a:off x="5812455"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grpSp>
          <p:grpSp>
            <p:nvGrpSpPr>
              <p:cNvPr id="605" name="组合 604">
                <a:extLst>
                  <a:ext uri="{FF2B5EF4-FFF2-40B4-BE49-F238E27FC236}">
                    <a16:creationId xmlns:a16="http://schemas.microsoft.com/office/drawing/2014/main" id="{4A02A368-3E31-F299-C47B-B66930C2A640}"/>
                  </a:ext>
                </a:extLst>
              </p:cNvPr>
              <p:cNvGrpSpPr/>
              <p:nvPr/>
            </p:nvGrpSpPr>
            <p:grpSpPr>
              <a:xfrm rot="16803117">
                <a:off x="17701897" y="-10776512"/>
                <a:ext cx="2273043" cy="1791227"/>
                <a:chOff x="4675466" y="-2033429"/>
                <a:chExt cx="2273043" cy="1791226"/>
              </a:xfrm>
              <a:grpFill/>
            </p:grpSpPr>
            <p:sp>
              <p:nvSpPr>
                <p:cNvPr id="644" name="任意多边形: 形状 643">
                  <a:extLst>
                    <a:ext uri="{FF2B5EF4-FFF2-40B4-BE49-F238E27FC236}">
                      <a16:creationId xmlns:a16="http://schemas.microsoft.com/office/drawing/2014/main" id="{AD6CFD31-7C56-7FA6-5540-A07EAE12E192}"/>
                    </a:ext>
                  </a:extLst>
                </p:cNvPr>
                <p:cNvSpPr/>
                <p:nvPr/>
              </p:nvSpPr>
              <p:spPr>
                <a:xfrm>
                  <a:off x="4675466"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sp>
              <p:nvSpPr>
                <p:cNvPr id="645" name="任意多边形: 形状 644">
                  <a:extLst>
                    <a:ext uri="{FF2B5EF4-FFF2-40B4-BE49-F238E27FC236}">
                      <a16:creationId xmlns:a16="http://schemas.microsoft.com/office/drawing/2014/main" id="{B590C0FC-506E-F309-61F5-E1F808E0E6BA}"/>
                    </a:ext>
                  </a:extLst>
                </p:cNvPr>
                <p:cNvSpPr/>
                <p:nvPr/>
              </p:nvSpPr>
              <p:spPr>
                <a:xfrm flipH="1">
                  <a:off x="5812455"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grpSp>
          <p:grpSp>
            <p:nvGrpSpPr>
              <p:cNvPr id="606" name="组合 605">
                <a:extLst>
                  <a:ext uri="{FF2B5EF4-FFF2-40B4-BE49-F238E27FC236}">
                    <a16:creationId xmlns:a16="http://schemas.microsoft.com/office/drawing/2014/main" id="{D98EA108-3519-80DE-E589-DA7037D872FB}"/>
                  </a:ext>
                </a:extLst>
              </p:cNvPr>
              <p:cNvGrpSpPr/>
              <p:nvPr/>
            </p:nvGrpSpPr>
            <p:grpSpPr>
              <a:xfrm rot="3584905">
                <a:off x="29713083" y="-12883727"/>
                <a:ext cx="2273043" cy="1791227"/>
                <a:chOff x="4675466" y="-2033429"/>
                <a:chExt cx="2273043" cy="1791226"/>
              </a:xfrm>
              <a:grpFill/>
            </p:grpSpPr>
            <p:sp>
              <p:nvSpPr>
                <p:cNvPr id="642" name="任意多边形: 形状 641">
                  <a:extLst>
                    <a:ext uri="{FF2B5EF4-FFF2-40B4-BE49-F238E27FC236}">
                      <a16:creationId xmlns:a16="http://schemas.microsoft.com/office/drawing/2014/main" id="{33662649-9955-9A3D-429B-D0C617C45F96}"/>
                    </a:ext>
                  </a:extLst>
                </p:cNvPr>
                <p:cNvSpPr/>
                <p:nvPr/>
              </p:nvSpPr>
              <p:spPr>
                <a:xfrm>
                  <a:off x="4675466"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sp>
              <p:nvSpPr>
                <p:cNvPr id="643" name="任意多边形: 形状 642">
                  <a:extLst>
                    <a:ext uri="{FF2B5EF4-FFF2-40B4-BE49-F238E27FC236}">
                      <a16:creationId xmlns:a16="http://schemas.microsoft.com/office/drawing/2014/main" id="{7441EE99-098F-BFF7-DF30-E7375B183EDE}"/>
                    </a:ext>
                  </a:extLst>
                </p:cNvPr>
                <p:cNvSpPr/>
                <p:nvPr/>
              </p:nvSpPr>
              <p:spPr>
                <a:xfrm flipH="1">
                  <a:off x="5812455"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grpSp>
          <p:grpSp>
            <p:nvGrpSpPr>
              <p:cNvPr id="607" name="组合 606">
                <a:extLst>
                  <a:ext uri="{FF2B5EF4-FFF2-40B4-BE49-F238E27FC236}">
                    <a16:creationId xmlns:a16="http://schemas.microsoft.com/office/drawing/2014/main" id="{3BAE08B6-73B1-BB27-72CB-57B1BB6B5638}"/>
                  </a:ext>
                </a:extLst>
              </p:cNvPr>
              <p:cNvGrpSpPr/>
              <p:nvPr/>
            </p:nvGrpSpPr>
            <p:grpSpPr>
              <a:xfrm rot="14384905">
                <a:off x="18485624" y="-6336739"/>
                <a:ext cx="2273043" cy="1791227"/>
                <a:chOff x="4675466" y="-2033429"/>
                <a:chExt cx="2273043" cy="1791226"/>
              </a:xfrm>
              <a:grpFill/>
            </p:grpSpPr>
            <p:sp>
              <p:nvSpPr>
                <p:cNvPr id="640" name="任意多边形: 形状 639">
                  <a:extLst>
                    <a:ext uri="{FF2B5EF4-FFF2-40B4-BE49-F238E27FC236}">
                      <a16:creationId xmlns:a16="http://schemas.microsoft.com/office/drawing/2014/main" id="{29ADD783-46FD-C387-EB26-FD757E749D9C}"/>
                    </a:ext>
                  </a:extLst>
                </p:cNvPr>
                <p:cNvSpPr/>
                <p:nvPr/>
              </p:nvSpPr>
              <p:spPr>
                <a:xfrm>
                  <a:off x="4675466"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sp>
              <p:nvSpPr>
                <p:cNvPr id="641" name="任意多边形: 形状 640">
                  <a:extLst>
                    <a:ext uri="{FF2B5EF4-FFF2-40B4-BE49-F238E27FC236}">
                      <a16:creationId xmlns:a16="http://schemas.microsoft.com/office/drawing/2014/main" id="{D8743AA6-A749-6EDB-3A61-8ACDA3A22E45}"/>
                    </a:ext>
                  </a:extLst>
                </p:cNvPr>
                <p:cNvSpPr/>
                <p:nvPr/>
              </p:nvSpPr>
              <p:spPr>
                <a:xfrm flipH="1">
                  <a:off x="5812455"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grpSp>
          <p:grpSp>
            <p:nvGrpSpPr>
              <p:cNvPr id="608" name="组合 607">
                <a:extLst>
                  <a:ext uri="{FF2B5EF4-FFF2-40B4-BE49-F238E27FC236}">
                    <a16:creationId xmlns:a16="http://schemas.microsoft.com/office/drawing/2014/main" id="{F1134FF3-2903-7648-2293-974B2C6C6FF7}"/>
                  </a:ext>
                </a:extLst>
              </p:cNvPr>
              <p:cNvGrpSpPr/>
              <p:nvPr/>
            </p:nvGrpSpPr>
            <p:grpSpPr>
              <a:xfrm rot="20386176">
                <a:off x="21733398" y="-15756595"/>
                <a:ext cx="2273043" cy="1791226"/>
                <a:chOff x="4675466" y="-2033429"/>
                <a:chExt cx="2273043" cy="1791226"/>
              </a:xfrm>
              <a:grpFill/>
            </p:grpSpPr>
            <p:sp>
              <p:nvSpPr>
                <p:cNvPr id="638" name="任意多边形: 形状 637">
                  <a:extLst>
                    <a:ext uri="{FF2B5EF4-FFF2-40B4-BE49-F238E27FC236}">
                      <a16:creationId xmlns:a16="http://schemas.microsoft.com/office/drawing/2014/main" id="{C928D2F3-7EE4-9526-21EB-F33E9517723A}"/>
                    </a:ext>
                  </a:extLst>
                </p:cNvPr>
                <p:cNvSpPr/>
                <p:nvPr/>
              </p:nvSpPr>
              <p:spPr>
                <a:xfrm>
                  <a:off x="4675466"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sp>
              <p:nvSpPr>
                <p:cNvPr id="639" name="任意多边形: 形状 638">
                  <a:extLst>
                    <a:ext uri="{FF2B5EF4-FFF2-40B4-BE49-F238E27FC236}">
                      <a16:creationId xmlns:a16="http://schemas.microsoft.com/office/drawing/2014/main" id="{C9B47802-F5B2-0641-FDC5-9CAC3AC34E8A}"/>
                    </a:ext>
                  </a:extLst>
                </p:cNvPr>
                <p:cNvSpPr/>
                <p:nvPr/>
              </p:nvSpPr>
              <p:spPr>
                <a:xfrm flipH="1">
                  <a:off x="5812455"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grpSp>
          <p:grpSp>
            <p:nvGrpSpPr>
              <p:cNvPr id="609" name="组合 608">
                <a:extLst>
                  <a:ext uri="{FF2B5EF4-FFF2-40B4-BE49-F238E27FC236}">
                    <a16:creationId xmlns:a16="http://schemas.microsoft.com/office/drawing/2014/main" id="{98FE04DC-5D82-4882-8863-35FEAFA5D6A1}"/>
                  </a:ext>
                </a:extLst>
              </p:cNvPr>
              <p:cNvGrpSpPr/>
              <p:nvPr/>
            </p:nvGrpSpPr>
            <p:grpSpPr>
              <a:xfrm rot="9586176">
                <a:off x="26226795" y="-3561183"/>
                <a:ext cx="2273043" cy="1791226"/>
                <a:chOff x="4675466" y="-2033429"/>
                <a:chExt cx="2273043" cy="1791226"/>
              </a:xfrm>
              <a:grpFill/>
            </p:grpSpPr>
            <p:sp>
              <p:nvSpPr>
                <p:cNvPr id="636" name="任意多边形: 形状 635">
                  <a:extLst>
                    <a:ext uri="{FF2B5EF4-FFF2-40B4-BE49-F238E27FC236}">
                      <a16:creationId xmlns:a16="http://schemas.microsoft.com/office/drawing/2014/main" id="{BCE9C106-62D2-3A61-D012-E19C0C5A1672}"/>
                    </a:ext>
                  </a:extLst>
                </p:cNvPr>
                <p:cNvSpPr/>
                <p:nvPr/>
              </p:nvSpPr>
              <p:spPr>
                <a:xfrm>
                  <a:off x="4675466"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sp>
              <p:nvSpPr>
                <p:cNvPr id="637" name="任意多边形: 形状 636">
                  <a:extLst>
                    <a:ext uri="{FF2B5EF4-FFF2-40B4-BE49-F238E27FC236}">
                      <a16:creationId xmlns:a16="http://schemas.microsoft.com/office/drawing/2014/main" id="{D1C9D14D-B61C-344A-F5FB-722BB1778D7F}"/>
                    </a:ext>
                  </a:extLst>
                </p:cNvPr>
                <p:cNvSpPr/>
                <p:nvPr/>
              </p:nvSpPr>
              <p:spPr>
                <a:xfrm flipH="1">
                  <a:off x="5812455"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grpSp>
          <p:grpSp>
            <p:nvGrpSpPr>
              <p:cNvPr id="610" name="组合 609">
                <a:extLst>
                  <a:ext uri="{FF2B5EF4-FFF2-40B4-BE49-F238E27FC236}">
                    <a16:creationId xmlns:a16="http://schemas.microsoft.com/office/drawing/2014/main" id="{9C2FF123-2B8B-34E8-E043-569E706834F5}"/>
                  </a:ext>
                </a:extLst>
              </p:cNvPr>
              <p:cNvGrpSpPr/>
              <p:nvPr/>
            </p:nvGrpSpPr>
            <p:grpSpPr>
              <a:xfrm rot="18005130">
                <a:off x="18484549" y="-12861784"/>
                <a:ext cx="2273043" cy="1791227"/>
                <a:chOff x="4675466" y="-2033429"/>
                <a:chExt cx="2273043" cy="1791226"/>
              </a:xfrm>
              <a:grpFill/>
            </p:grpSpPr>
            <p:sp>
              <p:nvSpPr>
                <p:cNvPr id="634" name="任意多边形: 形状 633">
                  <a:extLst>
                    <a:ext uri="{FF2B5EF4-FFF2-40B4-BE49-F238E27FC236}">
                      <a16:creationId xmlns:a16="http://schemas.microsoft.com/office/drawing/2014/main" id="{71E40009-E726-B63B-0EC4-3E220E51FDCE}"/>
                    </a:ext>
                  </a:extLst>
                </p:cNvPr>
                <p:cNvSpPr/>
                <p:nvPr/>
              </p:nvSpPr>
              <p:spPr>
                <a:xfrm>
                  <a:off x="4675466"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sp>
              <p:nvSpPr>
                <p:cNvPr id="635" name="任意多边形: 形状 634">
                  <a:extLst>
                    <a:ext uri="{FF2B5EF4-FFF2-40B4-BE49-F238E27FC236}">
                      <a16:creationId xmlns:a16="http://schemas.microsoft.com/office/drawing/2014/main" id="{55DCC344-7F4B-30E4-F599-A7FE978B6262}"/>
                    </a:ext>
                  </a:extLst>
                </p:cNvPr>
                <p:cNvSpPr/>
                <p:nvPr/>
              </p:nvSpPr>
              <p:spPr>
                <a:xfrm flipH="1">
                  <a:off x="5812455"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grpSp>
          <p:grpSp>
            <p:nvGrpSpPr>
              <p:cNvPr id="611" name="组合 610">
                <a:extLst>
                  <a:ext uri="{FF2B5EF4-FFF2-40B4-BE49-F238E27FC236}">
                    <a16:creationId xmlns:a16="http://schemas.microsoft.com/office/drawing/2014/main" id="{3B73D46D-3A81-3F45-5526-9FDE4C4A85C9}"/>
                  </a:ext>
                </a:extLst>
              </p:cNvPr>
              <p:cNvGrpSpPr/>
              <p:nvPr/>
            </p:nvGrpSpPr>
            <p:grpSpPr>
              <a:xfrm rot="7205130">
                <a:off x="29729999" y="-6345748"/>
                <a:ext cx="2273043" cy="1791227"/>
                <a:chOff x="4675466" y="-2033429"/>
                <a:chExt cx="2273043" cy="1791226"/>
              </a:xfrm>
              <a:grpFill/>
            </p:grpSpPr>
            <p:sp>
              <p:nvSpPr>
                <p:cNvPr id="632" name="任意多边形: 形状 631">
                  <a:extLst>
                    <a:ext uri="{FF2B5EF4-FFF2-40B4-BE49-F238E27FC236}">
                      <a16:creationId xmlns:a16="http://schemas.microsoft.com/office/drawing/2014/main" id="{DB0DE227-DF84-6BCE-2797-3CCF55D15620}"/>
                    </a:ext>
                  </a:extLst>
                </p:cNvPr>
                <p:cNvSpPr/>
                <p:nvPr/>
              </p:nvSpPr>
              <p:spPr>
                <a:xfrm>
                  <a:off x="4675466"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sp>
              <p:nvSpPr>
                <p:cNvPr id="633" name="任意多边形: 形状 632">
                  <a:extLst>
                    <a:ext uri="{FF2B5EF4-FFF2-40B4-BE49-F238E27FC236}">
                      <a16:creationId xmlns:a16="http://schemas.microsoft.com/office/drawing/2014/main" id="{B7E1339B-6943-58E4-6577-4B5A99AA4968}"/>
                    </a:ext>
                  </a:extLst>
                </p:cNvPr>
                <p:cNvSpPr/>
                <p:nvPr/>
              </p:nvSpPr>
              <p:spPr>
                <a:xfrm flipH="1">
                  <a:off x="5812455"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grpSp>
          <p:grpSp>
            <p:nvGrpSpPr>
              <p:cNvPr id="612" name="组合 611">
                <a:extLst>
                  <a:ext uri="{FF2B5EF4-FFF2-40B4-BE49-F238E27FC236}">
                    <a16:creationId xmlns:a16="http://schemas.microsoft.com/office/drawing/2014/main" id="{D2833140-72FE-00B0-88AD-BD7FF5FD122C}"/>
                  </a:ext>
                </a:extLst>
              </p:cNvPr>
              <p:cNvGrpSpPr/>
              <p:nvPr/>
            </p:nvGrpSpPr>
            <p:grpSpPr>
              <a:xfrm rot="19182580">
                <a:off x="19885879" y="-14470609"/>
                <a:ext cx="2273043" cy="1791226"/>
                <a:chOff x="4675466" y="-2033429"/>
                <a:chExt cx="2273043" cy="1791226"/>
              </a:xfrm>
              <a:grpFill/>
            </p:grpSpPr>
            <p:sp>
              <p:nvSpPr>
                <p:cNvPr id="630" name="任意多边形: 形状 629">
                  <a:extLst>
                    <a:ext uri="{FF2B5EF4-FFF2-40B4-BE49-F238E27FC236}">
                      <a16:creationId xmlns:a16="http://schemas.microsoft.com/office/drawing/2014/main" id="{2E43ADF9-8847-2E11-6BB0-A81ED4015795}"/>
                    </a:ext>
                  </a:extLst>
                </p:cNvPr>
                <p:cNvSpPr/>
                <p:nvPr/>
              </p:nvSpPr>
              <p:spPr>
                <a:xfrm>
                  <a:off x="4675466"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sp>
              <p:nvSpPr>
                <p:cNvPr id="631" name="任意多边形: 形状 630">
                  <a:extLst>
                    <a:ext uri="{FF2B5EF4-FFF2-40B4-BE49-F238E27FC236}">
                      <a16:creationId xmlns:a16="http://schemas.microsoft.com/office/drawing/2014/main" id="{AD7E74AA-CA09-85D7-02C9-7A1A724EB691}"/>
                    </a:ext>
                  </a:extLst>
                </p:cNvPr>
                <p:cNvSpPr/>
                <p:nvPr/>
              </p:nvSpPr>
              <p:spPr>
                <a:xfrm flipH="1">
                  <a:off x="5812455"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grpSp>
          <p:grpSp>
            <p:nvGrpSpPr>
              <p:cNvPr id="613" name="组合 612">
                <a:extLst>
                  <a:ext uri="{FF2B5EF4-FFF2-40B4-BE49-F238E27FC236}">
                    <a16:creationId xmlns:a16="http://schemas.microsoft.com/office/drawing/2014/main" id="{ED309B94-BD3B-D488-8CE7-D2A69756E6ED}"/>
                  </a:ext>
                </a:extLst>
              </p:cNvPr>
              <p:cNvGrpSpPr/>
              <p:nvPr/>
            </p:nvGrpSpPr>
            <p:grpSpPr>
              <a:xfrm rot="8382580">
                <a:off x="28289750" y="-4556286"/>
                <a:ext cx="2273043" cy="1791226"/>
                <a:chOff x="4675466" y="-2033429"/>
                <a:chExt cx="2273043" cy="1791226"/>
              </a:xfrm>
              <a:grpFill/>
            </p:grpSpPr>
            <p:sp>
              <p:nvSpPr>
                <p:cNvPr id="628" name="任意多边形: 形状 627">
                  <a:extLst>
                    <a:ext uri="{FF2B5EF4-FFF2-40B4-BE49-F238E27FC236}">
                      <a16:creationId xmlns:a16="http://schemas.microsoft.com/office/drawing/2014/main" id="{F196522D-BD2E-F60A-7158-AC5D4032F84C}"/>
                    </a:ext>
                  </a:extLst>
                </p:cNvPr>
                <p:cNvSpPr/>
                <p:nvPr/>
              </p:nvSpPr>
              <p:spPr>
                <a:xfrm>
                  <a:off x="4675466"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sp>
              <p:nvSpPr>
                <p:cNvPr id="629" name="任意多边形: 形状 628">
                  <a:extLst>
                    <a:ext uri="{FF2B5EF4-FFF2-40B4-BE49-F238E27FC236}">
                      <a16:creationId xmlns:a16="http://schemas.microsoft.com/office/drawing/2014/main" id="{161B7D51-5E97-FD44-9DC8-37BE7C3C2E4F}"/>
                    </a:ext>
                  </a:extLst>
                </p:cNvPr>
                <p:cNvSpPr/>
                <p:nvPr/>
              </p:nvSpPr>
              <p:spPr>
                <a:xfrm flipH="1">
                  <a:off x="5812455"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grpSp>
          <p:sp>
            <p:nvSpPr>
              <p:cNvPr id="614" name="任意多边形: 形状 613">
                <a:extLst>
                  <a:ext uri="{FF2B5EF4-FFF2-40B4-BE49-F238E27FC236}">
                    <a16:creationId xmlns:a16="http://schemas.microsoft.com/office/drawing/2014/main" id="{B89343F9-C72F-BAD0-5BB2-52EF8F524495}"/>
                  </a:ext>
                </a:extLst>
              </p:cNvPr>
              <p:cNvSpPr/>
              <p:nvPr/>
            </p:nvSpPr>
            <p:spPr>
              <a:xfrm rot="2521412">
                <a:off x="28454153" y="-14931178"/>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sp>
            <p:nvSpPr>
              <p:cNvPr id="615" name="任意多边形: 形状 614">
                <a:extLst>
                  <a:ext uri="{FF2B5EF4-FFF2-40B4-BE49-F238E27FC236}">
                    <a16:creationId xmlns:a16="http://schemas.microsoft.com/office/drawing/2014/main" id="{C84B056E-1F64-7B86-7387-53ECE8F20023}"/>
                  </a:ext>
                </a:extLst>
              </p:cNvPr>
              <p:cNvSpPr/>
              <p:nvPr/>
            </p:nvSpPr>
            <p:spPr>
              <a:xfrm rot="2521412" flipH="1">
                <a:off x="29298788" y="-14170037"/>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sp>
            <p:nvSpPr>
              <p:cNvPr id="616" name="任意多边形: 形状 615">
                <a:extLst>
                  <a:ext uri="{FF2B5EF4-FFF2-40B4-BE49-F238E27FC236}">
                    <a16:creationId xmlns:a16="http://schemas.microsoft.com/office/drawing/2014/main" id="{878414E5-A556-5569-D212-975B8F9ABC72}"/>
                  </a:ext>
                </a:extLst>
              </p:cNvPr>
              <p:cNvSpPr/>
              <p:nvPr/>
            </p:nvSpPr>
            <p:spPr>
              <a:xfrm rot="11942580">
                <a:off x="23010515" y="-326748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sp>
            <p:nvSpPr>
              <p:cNvPr id="617" name="任意多边形: 形状 616">
                <a:extLst>
                  <a:ext uri="{FF2B5EF4-FFF2-40B4-BE49-F238E27FC236}">
                    <a16:creationId xmlns:a16="http://schemas.microsoft.com/office/drawing/2014/main" id="{D4D75ED6-A97D-C7F0-73E5-9AE3F8570DEC}"/>
                  </a:ext>
                </a:extLst>
              </p:cNvPr>
              <p:cNvSpPr/>
              <p:nvPr/>
            </p:nvSpPr>
            <p:spPr>
              <a:xfrm rot="11942580" flipH="1">
                <a:off x="21935749" y="-3638464"/>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grpSp>
            <p:nvGrpSpPr>
              <p:cNvPr id="618" name="组合 617">
                <a:extLst>
                  <a:ext uri="{FF2B5EF4-FFF2-40B4-BE49-F238E27FC236}">
                    <a16:creationId xmlns:a16="http://schemas.microsoft.com/office/drawing/2014/main" id="{6FB8C33B-5BC5-F46A-7DCA-E50DAA30B04B}"/>
                  </a:ext>
                </a:extLst>
              </p:cNvPr>
              <p:cNvGrpSpPr/>
              <p:nvPr/>
            </p:nvGrpSpPr>
            <p:grpSpPr>
              <a:xfrm rot="4790176">
                <a:off x="30497236" y="-10806908"/>
                <a:ext cx="2273043" cy="1791227"/>
                <a:chOff x="4675466" y="-2033429"/>
                <a:chExt cx="2273043" cy="1791226"/>
              </a:xfrm>
              <a:grpFill/>
            </p:grpSpPr>
            <p:sp>
              <p:nvSpPr>
                <p:cNvPr id="626" name="任意多边形: 形状 625">
                  <a:extLst>
                    <a:ext uri="{FF2B5EF4-FFF2-40B4-BE49-F238E27FC236}">
                      <a16:creationId xmlns:a16="http://schemas.microsoft.com/office/drawing/2014/main" id="{4D95341B-34AB-9969-5DBD-752E853D9965}"/>
                    </a:ext>
                  </a:extLst>
                </p:cNvPr>
                <p:cNvSpPr/>
                <p:nvPr/>
              </p:nvSpPr>
              <p:spPr>
                <a:xfrm>
                  <a:off x="4675466"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sp>
              <p:nvSpPr>
                <p:cNvPr id="627" name="任意多边形: 形状 626">
                  <a:extLst>
                    <a:ext uri="{FF2B5EF4-FFF2-40B4-BE49-F238E27FC236}">
                      <a16:creationId xmlns:a16="http://schemas.microsoft.com/office/drawing/2014/main" id="{BCFFBD57-8817-DBF9-FDEA-0E368B187688}"/>
                    </a:ext>
                  </a:extLst>
                </p:cNvPr>
                <p:cNvSpPr/>
                <p:nvPr/>
              </p:nvSpPr>
              <p:spPr>
                <a:xfrm flipH="1">
                  <a:off x="5812455"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grpSp>
          <p:grpSp>
            <p:nvGrpSpPr>
              <p:cNvPr id="619" name="组合 618">
                <a:extLst>
                  <a:ext uri="{FF2B5EF4-FFF2-40B4-BE49-F238E27FC236}">
                    <a16:creationId xmlns:a16="http://schemas.microsoft.com/office/drawing/2014/main" id="{4D37C73F-8820-4DCD-B201-6C71E4B8309F}"/>
                  </a:ext>
                </a:extLst>
              </p:cNvPr>
              <p:cNvGrpSpPr/>
              <p:nvPr/>
            </p:nvGrpSpPr>
            <p:grpSpPr>
              <a:xfrm rot="15590176">
                <a:off x="17704142" y="-8514374"/>
                <a:ext cx="2273043" cy="1791227"/>
                <a:chOff x="4675466" y="-2033429"/>
                <a:chExt cx="2273043" cy="1791226"/>
              </a:xfrm>
              <a:grpFill/>
            </p:grpSpPr>
            <p:sp>
              <p:nvSpPr>
                <p:cNvPr id="624" name="任意多边形: 形状 623">
                  <a:extLst>
                    <a:ext uri="{FF2B5EF4-FFF2-40B4-BE49-F238E27FC236}">
                      <a16:creationId xmlns:a16="http://schemas.microsoft.com/office/drawing/2014/main" id="{1E338A92-338A-C084-58FB-E51AF60D525D}"/>
                    </a:ext>
                  </a:extLst>
                </p:cNvPr>
                <p:cNvSpPr/>
                <p:nvPr/>
              </p:nvSpPr>
              <p:spPr>
                <a:xfrm>
                  <a:off x="4675466"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sp>
              <p:nvSpPr>
                <p:cNvPr id="625" name="任意多边形: 形状 624">
                  <a:extLst>
                    <a:ext uri="{FF2B5EF4-FFF2-40B4-BE49-F238E27FC236}">
                      <a16:creationId xmlns:a16="http://schemas.microsoft.com/office/drawing/2014/main" id="{A39C63FB-0081-88A4-D9EE-5936964C4E43}"/>
                    </a:ext>
                  </a:extLst>
                </p:cNvPr>
                <p:cNvSpPr/>
                <p:nvPr/>
              </p:nvSpPr>
              <p:spPr>
                <a:xfrm flipH="1">
                  <a:off x="5812455"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grpSp>
          <p:sp>
            <p:nvSpPr>
              <p:cNvPr id="620" name="任意多边形: 形状 619">
                <a:extLst>
                  <a:ext uri="{FF2B5EF4-FFF2-40B4-BE49-F238E27FC236}">
                    <a16:creationId xmlns:a16="http://schemas.microsoft.com/office/drawing/2014/main" id="{ED10137B-5A84-6102-16E3-80C941AFCCA2}"/>
                  </a:ext>
                </a:extLst>
              </p:cNvPr>
              <p:cNvSpPr/>
              <p:nvPr/>
            </p:nvSpPr>
            <p:spPr>
              <a:xfrm rot="1400861">
                <a:off x="26341818" y="-15942571"/>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sp>
            <p:nvSpPr>
              <p:cNvPr id="621" name="任意多边形: 形状 620">
                <a:extLst>
                  <a:ext uri="{FF2B5EF4-FFF2-40B4-BE49-F238E27FC236}">
                    <a16:creationId xmlns:a16="http://schemas.microsoft.com/office/drawing/2014/main" id="{B6A6502C-E778-CF3A-7DC3-28D0DA2F2E55}"/>
                  </a:ext>
                </a:extLst>
              </p:cNvPr>
              <p:cNvSpPr/>
              <p:nvPr/>
            </p:nvSpPr>
            <p:spPr>
              <a:xfrm rot="1400861" flipH="1">
                <a:off x="27385708" y="-15491973"/>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sp>
            <p:nvSpPr>
              <p:cNvPr id="622" name="任意多边形: 形状 621">
                <a:extLst>
                  <a:ext uri="{FF2B5EF4-FFF2-40B4-BE49-F238E27FC236}">
                    <a16:creationId xmlns:a16="http://schemas.microsoft.com/office/drawing/2014/main" id="{C5E63ED6-0369-D4B5-F156-60792B951A09}"/>
                  </a:ext>
                </a:extLst>
              </p:cNvPr>
              <p:cNvSpPr/>
              <p:nvPr/>
            </p:nvSpPr>
            <p:spPr>
              <a:xfrm rot="13177945">
                <a:off x="20947787" y="-425660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sp>
            <p:nvSpPr>
              <p:cNvPr id="623" name="任意多边形: 形状 622">
                <a:extLst>
                  <a:ext uri="{FF2B5EF4-FFF2-40B4-BE49-F238E27FC236}">
                    <a16:creationId xmlns:a16="http://schemas.microsoft.com/office/drawing/2014/main" id="{A2D9B274-BE0F-1AA2-A8D9-E09793398137}"/>
                  </a:ext>
                </a:extLst>
              </p:cNvPr>
              <p:cNvSpPr/>
              <p:nvPr/>
            </p:nvSpPr>
            <p:spPr>
              <a:xfrm rot="13177945" flipH="1">
                <a:off x="20072123" y="-498184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grpSp>
      </p:grpSp>
      <p:grpSp>
        <p:nvGrpSpPr>
          <p:cNvPr id="652" name="Group 229">
            <a:extLst>
              <a:ext uri="{FF2B5EF4-FFF2-40B4-BE49-F238E27FC236}">
                <a16:creationId xmlns:a16="http://schemas.microsoft.com/office/drawing/2014/main" id="{E9A5CB8A-13E6-28FD-537C-F491E73C8F47}"/>
              </a:ext>
            </a:extLst>
          </p:cNvPr>
          <p:cNvGrpSpPr/>
          <p:nvPr/>
        </p:nvGrpSpPr>
        <p:grpSpPr>
          <a:xfrm>
            <a:off x="7293500" y="2323687"/>
            <a:ext cx="288000" cy="288000"/>
            <a:chOff x="2308433" y="2653224"/>
            <a:chExt cx="2877630" cy="2917016"/>
          </a:xfrm>
        </p:grpSpPr>
        <p:sp>
          <p:nvSpPr>
            <p:cNvPr id="653" name="椭圆 652">
              <a:extLst>
                <a:ext uri="{FF2B5EF4-FFF2-40B4-BE49-F238E27FC236}">
                  <a16:creationId xmlns:a16="http://schemas.microsoft.com/office/drawing/2014/main" id="{43FBE66C-E881-741A-883F-F346DCC168CE}"/>
                </a:ext>
              </a:extLst>
            </p:cNvPr>
            <p:cNvSpPr/>
            <p:nvPr/>
          </p:nvSpPr>
          <p:spPr>
            <a:xfrm>
              <a:off x="2477777" y="2842264"/>
              <a:ext cx="2538933" cy="2538936"/>
            </a:xfrm>
            <a:prstGeom prst="ellipse">
              <a:avLst/>
            </a:prstGeom>
            <a:gradFill flip="none" rotWithShape="1">
              <a:gsLst>
                <a:gs pos="0">
                  <a:srgbClr val="F68D2E">
                    <a:lumMod val="60000"/>
                    <a:lumOff val="40000"/>
                  </a:srgbClr>
                </a:gs>
                <a:gs pos="100000">
                  <a:sysClr val="window" lastClr="FFFFFF"/>
                </a:gs>
              </a:gsLst>
              <a:path path="circle">
                <a:fillToRect l="50000" t="50000" r="50000" b="50000"/>
              </a:path>
              <a:tileRect/>
            </a:gradFill>
            <a:ln w="12700" cap="flat" cmpd="sng" algn="ctr">
              <a:solidFill>
                <a:srgbClr val="008080">
                  <a:shade val="50000"/>
                </a:srgbClr>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grpSp>
          <p:nvGrpSpPr>
            <p:cNvPr id="654" name="组合 653">
              <a:extLst>
                <a:ext uri="{FF2B5EF4-FFF2-40B4-BE49-F238E27FC236}">
                  <a16:creationId xmlns:a16="http://schemas.microsoft.com/office/drawing/2014/main" id="{FEDB8926-D790-F334-BF11-EB71C55C3C1C}"/>
                </a:ext>
              </a:extLst>
            </p:cNvPr>
            <p:cNvGrpSpPr/>
            <p:nvPr/>
          </p:nvGrpSpPr>
          <p:grpSpPr>
            <a:xfrm>
              <a:off x="2308433" y="2653224"/>
              <a:ext cx="2877630" cy="2917016"/>
              <a:chOff x="17942805" y="-16094350"/>
              <a:chExt cx="14588441" cy="14788099"/>
            </a:xfrm>
            <a:gradFill flip="none" rotWithShape="1">
              <a:gsLst>
                <a:gs pos="51000">
                  <a:srgbClr val="72B3A3"/>
                </a:gs>
                <a:gs pos="100000">
                  <a:srgbClr val="72B3A3">
                    <a:lumMod val="20000"/>
                    <a:lumOff val="80000"/>
                  </a:srgbClr>
                </a:gs>
              </a:gsLst>
              <a:path path="circle">
                <a:fillToRect l="50000" t="50000" r="50000" b="50000"/>
              </a:path>
              <a:tileRect/>
            </a:gradFill>
          </p:grpSpPr>
          <p:grpSp>
            <p:nvGrpSpPr>
              <p:cNvPr id="655" name="组合 654">
                <a:extLst>
                  <a:ext uri="{FF2B5EF4-FFF2-40B4-BE49-F238E27FC236}">
                    <a16:creationId xmlns:a16="http://schemas.microsoft.com/office/drawing/2014/main" id="{7092ADB1-5D91-A5B2-AC7A-EEF814E54E32}"/>
                  </a:ext>
                </a:extLst>
              </p:cNvPr>
              <p:cNvGrpSpPr/>
              <p:nvPr/>
            </p:nvGrpSpPr>
            <p:grpSpPr>
              <a:xfrm>
                <a:off x="24101902" y="-16094350"/>
                <a:ext cx="2273043" cy="1791226"/>
                <a:chOff x="4675466" y="-2033429"/>
                <a:chExt cx="2273043" cy="1791226"/>
              </a:xfrm>
              <a:grpFill/>
            </p:grpSpPr>
            <p:sp>
              <p:nvSpPr>
                <p:cNvPr id="703" name="任意多边形: 形状 702">
                  <a:extLst>
                    <a:ext uri="{FF2B5EF4-FFF2-40B4-BE49-F238E27FC236}">
                      <a16:creationId xmlns:a16="http://schemas.microsoft.com/office/drawing/2014/main" id="{C01B564A-3F47-27E6-2942-F129BA0D2B22}"/>
                    </a:ext>
                  </a:extLst>
                </p:cNvPr>
                <p:cNvSpPr/>
                <p:nvPr/>
              </p:nvSpPr>
              <p:spPr>
                <a:xfrm>
                  <a:off x="4675466"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sp>
              <p:nvSpPr>
                <p:cNvPr id="704" name="任意多边形: 形状 703">
                  <a:extLst>
                    <a:ext uri="{FF2B5EF4-FFF2-40B4-BE49-F238E27FC236}">
                      <a16:creationId xmlns:a16="http://schemas.microsoft.com/office/drawing/2014/main" id="{9357609B-EDB5-2815-B35E-037B13B08290}"/>
                    </a:ext>
                  </a:extLst>
                </p:cNvPr>
                <p:cNvSpPr/>
                <p:nvPr/>
              </p:nvSpPr>
              <p:spPr>
                <a:xfrm flipH="1">
                  <a:off x="5812455"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grpSp>
          <p:grpSp>
            <p:nvGrpSpPr>
              <p:cNvPr id="656" name="组合 655">
                <a:extLst>
                  <a:ext uri="{FF2B5EF4-FFF2-40B4-BE49-F238E27FC236}">
                    <a16:creationId xmlns:a16="http://schemas.microsoft.com/office/drawing/2014/main" id="{F1280C16-194B-A1EC-B7DF-3EAA09681BDF}"/>
                  </a:ext>
                </a:extLst>
              </p:cNvPr>
              <p:cNvGrpSpPr/>
              <p:nvPr/>
            </p:nvGrpSpPr>
            <p:grpSpPr>
              <a:xfrm rot="10800000">
                <a:off x="24100971" y="-3097477"/>
                <a:ext cx="2273043" cy="1791226"/>
                <a:chOff x="4675466" y="-2033429"/>
                <a:chExt cx="2273043" cy="1791226"/>
              </a:xfrm>
              <a:grpFill/>
            </p:grpSpPr>
            <p:sp>
              <p:nvSpPr>
                <p:cNvPr id="701" name="任意多边形: 形状 700">
                  <a:extLst>
                    <a:ext uri="{FF2B5EF4-FFF2-40B4-BE49-F238E27FC236}">
                      <a16:creationId xmlns:a16="http://schemas.microsoft.com/office/drawing/2014/main" id="{52AD94E5-9EDF-DF88-E09E-5199B9D2FF1F}"/>
                    </a:ext>
                  </a:extLst>
                </p:cNvPr>
                <p:cNvSpPr/>
                <p:nvPr/>
              </p:nvSpPr>
              <p:spPr>
                <a:xfrm>
                  <a:off x="4675466"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sp>
              <p:nvSpPr>
                <p:cNvPr id="702" name="任意多边形: 形状 701">
                  <a:extLst>
                    <a:ext uri="{FF2B5EF4-FFF2-40B4-BE49-F238E27FC236}">
                      <a16:creationId xmlns:a16="http://schemas.microsoft.com/office/drawing/2014/main" id="{982D78E6-78BD-F9D3-E9D7-706D1D4109C1}"/>
                    </a:ext>
                  </a:extLst>
                </p:cNvPr>
                <p:cNvSpPr/>
                <p:nvPr/>
              </p:nvSpPr>
              <p:spPr>
                <a:xfrm flipH="1">
                  <a:off x="5812455"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grpSp>
          <p:grpSp>
            <p:nvGrpSpPr>
              <p:cNvPr id="657" name="组合 656">
                <a:extLst>
                  <a:ext uri="{FF2B5EF4-FFF2-40B4-BE49-F238E27FC236}">
                    <a16:creationId xmlns:a16="http://schemas.microsoft.com/office/drawing/2014/main" id="{29C3E5AC-EEFB-7ADA-61EB-1A2794927895}"/>
                  </a:ext>
                </a:extLst>
              </p:cNvPr>
              <p:cNvGrpSpPr/>
              <p:nvPr/>
            </p:nvGrpSpPr>
            <p:grpSpPr>
              <a:xfrm rot="6003117">
                <a:off x="30499111" y="-8507103"/>
                <a:ext cx="2273043" cy="1791227"/>
                <a:chOff x="4675466" y="-2033429"/>
                <a:chExt cx="2273043" cy="1791226"/>
              </a:xfrm>
              <a:grpFill/>
            </p:grpSpPr>
            <p:sp>
              <p:nvSpPr>
                <p:cNvPr id="699" name="任意多边形: 形状 698">
                  <a:extLst>
                    <a:ext uri="{FF2B5EF4-FFF2-40B4-BE49-F238E27FC236}">
                      <a16:creationId xmlns:a16="http://schemas.microsoft.com/office/drawing/2014/main" id="{06969F34-9295-24E8-610F-6BCF1264DF83}"/>
                    </a:ext>
                  </a:extLst>
                </p:cNvPr>
                <p:cNvSpPr/>
                <p:nvPr/>
              </p:nvSpPr>
              <p:spPr>
                <a:xfrm>
                  <a:off x="4675466"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sp>
              <p:nvSpPr>
                <p:cNvPr id="700" name="任意多边形: 形状 699">
                  <a:extLst>
                    <a:ext uri="{FF2B5EF4-FFF2-40B4-BE49-F238E27FC236}">
                      <a16:creationId xmlns:a16="http://schemas.microsoft.com/office/drawing/2014/main" id="{DF4C3BC5-E777-97B3-45DB-C1AD98E75838}"/>
                    </a:ext>
                  </a:extLst>
                </p:cNvPr>
                <p:cNvSpPr/>
                <p:nvPr/>
              </p:nvSpPr>
              <p:spPr>
                <a:xfrm flipH="1">
                  <a:off x="5812455"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grpSp>
          <p:grpSp>
            <p:nvGrpSpPr>
              <p:cNvPr id="658" name="组合 657">
                <a:extLst>
                  <a:ext uri="{FF2B5EF4-FFF2-40B4-BE49-F238E27FC236}">
                    <a16:creationId xmlns:a16="http://schemas.microsoft.com/office/drawing/2014/main" id="{3654D6B3-E97F-336A-F5D9-D78241ADA86E}"/>
                  </a:ext>
                </a:extLst>
              </p:cNvPr>
              <p:cNvGrpSpPr/>
              <p:nvPr/>
            </p:nvGrpSpPr>
            <p:grpSpPr>
              <a:xfrm rot="16803117">
                <a:off x="17701897" y="-10776512"/>
                <a:ext cx="2273043" cy="1791227"/>
                <a:chOff x="4675466" y="-2033429"/>
                <a:chExt cx="2273043" cy="1791226"/>
              </a:xfrm>
              <a:grpFill/>
            </p:grpSpPr>
            <p:sp>
              <p:nvSpPr>
                <p:cNvPr id="697" name="任意多边形: 形状 696">
                  <a:extLst>
                    <a:ext uri="{FF2B5EF4-FFF2-40B4-BE49-F238E27FC236}">
                      <a16:creationId xmlns:a16="http://schemas.microsoft.com/office/drawing/2014/main" id="{59BBB504-99D1-52B2-0C8B-FC3BBCCD2CBB}"/>
                    </a:ext>
                  </a:extLst>
                </p:cNvPr>
                <p:cNvSpPr/>
                <p:nvPr/>
              </p:nvSpPr>
              <p:spPr>
                <a:xfrm>
                  <a:off x="4675466"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sp>
              <p:nvSpPr>
                <p:cNvPr id="698" name="任意多边形: 形状 697">
                  <a:extLst>
                    <a:ext uri="{FF2B5EF4-FFF2-40B4-BE49-F238E27FC236}">
                      <a16:creationId xmlns:a16="http://schemas.microsoft.com/office/drawing/2014/main" id="{E3BD9885-B807-1A06-D81F-1BD5B6108B17}"/>
                    </a:ext>
                  </a:extLst>
                </p:cNvPr>
                <p:cNvSpPr/>
                <p:nvPr/>
              </p:nvSpPr>
              <p:spPr>
                <a:xfrm flipH="1">
                  <a:off x="5812455"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grpSp>
          <p:grpSp>
            <p:nvGrpSpPr>
              <p:cNvPr id="659" name="组合 658">
                <a:extLst>
                  <a:ext uri="{FF2B5EF4-FFF2-40B4-BE49-F238E27FC236}">
                    <a16:creationId xmlns:a16="http://schemas.microsoft.com/office/drawing/2014/main" id="{4451F403-E579-D747-30C2-68EE931D2FCE}"/>
                  </a:ext>
                </a:extLst>
              </p:cNvPr>
              <p:cNvGrpSpPr/>
              <p:nvPr/>
            </p:nvGrpSpPr>
            <p:grpSpPr>
              <a:xfrm rot="3584905">
                <a:off x="29713083" y="-12883727"/>
                <a:ext cx="2273043" cy="1791227"/>
                <a:chOff x="4675466" y="-2033429"/>
                <a:chExt cx="2273043" cy="1791226"/>
              </a:xfrm>
              <a:grpFill/>
            </p:grpSpPr>
            <p:sp>
              <p:nvSpPr>
                <p:cNvPr id="695" name="任意多边形: 形状 694">
                  <a:extLst>
                    <a:ext uri="{FF2B5EF4-FFF2-40B4-BE49-F238E27FC236}">
                      <a16:creationId xmlns:a16="http://schemas.microsoft.com/office/drawing/2014/main" id="{34E4AEDC-67DE-298B-B465-CF6F70ECF733}"/>
                    </a:ext>
                  </a:extLst>
                </p:cNvPr>
                <p:cNvSpPr/>
                <p:nvPr/>
              </p:nvSpPr>
              <p:spPr>
                <a:xfrm>
                  <a:off x="4675466"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sp>
              <p:nvSpPr>
                <p:cNvPr id="696" name="任意多边形: 形状 695">
                  <a:extLst>
                    <a:ext uri="{FF2B5EF4-FFF2-40B4-BE49-F238E27FC236}">
                      <a16:creationId xmlns:a16="http://schemas.microsoft.com/office/drawing/2014/main" id="{C84E33CA-B702-6D09-8DB5-7AA57BCE6EAD}"/>
                    </a:ext>
                  </a:extLst>
                </p:cNvPr>
                <p:cNvSpPr/>
                <p:nvPr/>
              </p:nvSpPr>
              <p:spPr>
                <a:xfrm flipH="1">
                  <a:off x="5812455"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grpSp>
          <p:grpSp>
            <p:nvGrpSpPr>
              <p:cNvPr id="660" name="组合 659">
                <a:extLst>
                  <a:ext uri="{FF2B5EF4-FFF2-40B4-BE49-F238E27FC236}">
                    <a16:creationId xmlns:a16="http://schemas.microsoft.com/office/drawing/2014/main" id="{BEEED3DE-DD3E-62A2-6171-76676E8FF891}"/>
                  </a:ext>
                </a:extLst>
              </p:cNvPr>
              <p:cNvGrpSpPr/>
              <p:nvPr/>
            </p:nvGrpSpPr>
            <p:grpSpPr>
              <a:xfrm rot="14384905">
                <a:off x="18485624" y="-6336739"/>
                <a:ext cx="2273043" cy="1791227"/>
                <a:chOff x="4675466" y="-2033429"/>
                <a:chExt cx="2273043" cy="1791226"/>
              </a:xfrm>
              <a:grpFill/>
            </p:grpSpPr>
            <p:sp>
              <p:nvSpPr>
                <p:cNvPr id="693" name="任意多边形: 形状 692">
                  <a:extLst>
                    <a:ext uri="{FF2B5EF4-FFF2-40B4-BE49-F238E27FC236}">
                      <a16:creationId xmlns:a16="http://schemas.microsoft.com/office/drawing/2014/main" id="{9B8B956E-081B-CA55-0F71-B1B37EB215E4}"/>
                    </a:ext>
                  </a:extLst>
                </p:cNvPr>
                <p:cNvSpPr/>
                <p:nvPr/>
              </p:nvSpPr>
              <p:spPr>
                <a:xfrm>
                  <a:off x="4675466"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sp>
              <p:nvSpPr>
                <p:cNvPr id="694" name="任意多边形: 形状 693">
                  <a:extLst>
                    <a:ext uri="{FF2B5EF4-FFF2-40B4-BE49-F238E27FC236}">
                      <a16:creationId xmlns:a16="http://schemas.microsoft.com/office/drawing/2014/main" id="{477FDD07-4700-663D-2398-CDA4A6A22F8D}"/>
                    </a:ext>
                  </a:extLst>
                </p:cNvPr>
                <p:cNvSpPr/>
                <p:nvPr/>
              </p:nvSpPr>
              <p:spPr>
                <a:xfrm flipH="1">
                  <a:off x="5812455"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grpSp>
          <p:grpSp>
            <p:nvGrpSpPr>
              <p:cNvPr id="661" name="组合 660">
                <a:extLst>
                  <a:ext uri="{FF2B5EF4-FFF2-40B4-BE49-F238E27FC236}">
                    <a16:creationId xmlns:a16="http://schemas.microsoft.com/office/drawing/2014/main" id="{456BFD37-CB72-D7F5-170D-0758A9B63D1F}"/>
                  </a:ext>
                </a:extLst>
              </p:cNvPr>
              <p:cNvGrpSpPr/>
              <p:nvPr/>
            </p:nvGrpSpPr>
            <p:grpSpPr>
              <a:xfrm rot="20386176">
                <a:off x="21733398" y="-15756595"/>
                <a:ext cx="2273043" cy="1791226"/>
                <a:chOff x="4675466" y="-2033429"/>
                <a:chExt cx="2273043" cy="1791226"/>
              </a:xfrm>
              <a:grpFill/>
            </p:grpSpPr>
            <p:sp>
              <p:nvSpPr>
                <p:cNvPr id="691" name="任意多边形: 形状 690">
                  <a:extLst>
                    <a:ext uri="{FF2B5EF4-FFF2-40B4-BE49-F238E27FC236}">
                      <a16:creationId xmlns:a16="http://schemas.microsoft.com/office/drawing/2014/main" id="{46AFDF52-1D89-5937-5107-803893F489DD}"/>
                    </a:ext>
                  </a:extLst>
                </p:cNvPr>
                <p:cNvSpPr/>
                <p:nvPr/>
              </p:nvSpPr>
              <p:spPr>
                <a:xfrm>
                  <a:off x="4675466"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sp>
              <p:nvSpPr>
                <p:cNvPr id="692" name="任意多边形: 形状 691">
                  <a:extLst>
                    <a:ext uri="{FF2B5EF4-FFF2-40B4-BE49-F238E27FC236}">
                      <a16:creationId xmlns:a16="http://schemas.microsoft.com/office/drawing/2014/main" id="{3EB05734-E279-52E5-97DE-F15543ACFAB3}"/>
                    </a:ext>
                  </a:extLst>
                </p:cNvPr>
                <p:cNvSpPr/>
                <p:nvPr/>
              </p:nvSpPr>
              <p:spPr>
                <a:xfrm flipH="1">
                  <a:off x="5812455"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grpSp>
          <p:grpSp>
            <p:nvGrpSpPr>
              <p:cNvPr id="662" name="组合 661">
                <a:extLst>
                  <a:ext uri="{FF2B5EF4-FFF2-40B4-BE49-F238E27FC236}">
                    <a16:creationId xmlns:a16="http://schemas.microsoft.com/office/drawing/2014/main" id="{A510D201-36DA-9C79-7D26-C05221791E3F}"/>
                  </a:ext>
                </a:extLst>
              </p:cNvPr>
              <p:cNvGrpSpPr/>
              <p:nvPr/>
            </p:nvGrpSpPr>
            <p:grpSpPr>
              <a:xfrm rot="9586176">
                <a:off x="26226795" y="-3561183"/>
                <a:ext cx="2273043" cy="1791226"/>
                <a:chOff x="4675466" y="-2033429"/>
                <a:chExt cx="2273043" cy="1791226"/>
              </a:xfrm>
              <a:grpFill/>
            </p:grpSpPr>
            <p:sp>
              <p:nvSpPr>
                <p:cNvPr id="689" name="任意多边形: 形状 688">
                  <a:extLst>
                    <a:ext uri="{FF2B5EF4-FFF2-40B4-BE49-F238E27FC236}">
                      <a16:creationId xmlns:a16="http://schemas.microsoft.com/office/drawing/2014/main" id="{2AB3E237-293F-7B09-7CEA-072822481965}"/>
                    </a:ext>
                  </a:extLst>
                </p:cNvPr>
                <p:cNvSpPr/>
                <p:nvPr/>
              </p:nvSpPr>
              <p:spPr>
                <a:xfrm>
                  <a:off x="4675466"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sp>
              <p:nvSpPr>
                <p:cNvPr id="690" name="任意多边形: 形状 689">
                  <a:extLst>
                    <a:ext uri="{FF2B5EF4-FFF2-40B4-BE49-F238E27FC236}">
                      <a16:creationId xmlns:a16="http://schemas.microsoft.com/office/drawing/2014/main" id="{16E0DA48-2962-15B0-0B2F-9DFD4C0FACEC}"/>
                    </a:ext>
                  </a:extLst>
                </p:cNvPr>
                <p:cNvSpPr/>
                <p:nvPr/>
              </p:nvSpPr>
              <p:spPr>
                <a:xfrm flipH="1">
                  <a:off x="5812455"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grpSp>
          <p:grpSp>
            <p:nvGrpSpPr>
              <p:cNvPr id="663" name="组合 662">
                <a:extLst>
                  <a:ext uri="{FF2B5EF4-FFF2-40B4-BE49-F238E27FC236}">
                    <a16:creationId xmlns:a16="http://schemas.microsoft.com/office/drawing/2014/main" id="{2B22BFAE-FCA6-1B95-B5D7-E33C6B7D8290}"/>
                  </a:ext>
                </a:extLst>
              </p:cNvPr>
              <p:cNvGrpSpPr/>
              <p:nvPr/>
            </p:nvGrpSpPr>
            <p:grpSpPr>
              <a:xfrm rot="18005130">
                <a:off x="18484549" y="-12861784"/>
                <a:ext cx="2273043" cy="1791227"/>
                <a:chOff x="4675466" y="-2033429"/>
                <a:chExt cx="2273043" cy="1791226"/>
              </a:xfrm>
              <a:grpFill/>
            </p:grpSpPr>
            <p:sp>
              <p:nvSpPr>
                <p:cNvPr id="687" name="任意多边形: 形状 686">
                  <a:extLst>
                    <a:ext uri="{FF2B5EF4-FFF2-40B4-BE49-F238E27FC236}">
                      <a16:creationId xmlns:a16="http://schemas.microsoft.com/office/drawing/2014/main" id="{725D8BDB-5D20-F131-BEF3-BAC100AF09EC}"/>
                    </a:ext>
                  </a:extLst>
                </p:cNvPr>
                <p:cNvSpPr/>
                <p:nvPr/>
              </p:nvSpPr>
              <p:spPr>
                <a:xfrm>
                  <a:off x="4675466"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sp>
              <p:nvSpPr>
                <p:cNvPr id="688" name="任意多边形: 形状 687">
                  <a:extLst>
                    <a:ext uri="{FF2B5EF4-FFF2-40B4-BE49-F238E27FC236}">
                      <a16:creationId xmlns:a16="http://schemas.microsoft.com/office/drawing/2014/main" id="{D0E3BBF2-A186-25F8-F8CE-9C12C9DBC478}"/>
                    </a:ext>
                  </a:extLst>
                </p:cNvPr>
                <p:cNvSpPr/>
                <p:nvPr/>
              </p:nvSpPr>
              <p:spPr>
                <a:xfrm flipH="1">
                  <a:off x="5812455"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grpSp>
          <p:grpSp>
            <p:nvGrpSpPr>
              <p:cNvPr id="664" name="组合 663">
                <a:extLst>
                  <a:ext uri="{FF2B5EF4-FFF2-40B4-BE49-F238E27FC236}">
                    <a16:creationId xmlns:a16="http://schemas.microsoft.com/office/drawing/2014/main" id="{031B9A3E-250F-C590-BFCA-14310A541EC9}"/>
                  </a:ext>
                </a:extLst>
              </p:cNvPr>
              <p:cNvGrpSpPr/>
              <p:nvPr/>
            </p:nvGrpSpPr>
            <p:grpSpPr>
              <a:xfrm rot="7205130">
                <a:off x="29729999" y="-6345748"/>
                <a:ext cx="2273043" cy="1791227"/>
                <a:chOff x="4675466" y="-2033429"/>
                <a:chExt cx="2273043" cy="1791226"/>
              </a:xfrm>
              <a:grpFill/>
            </p:grpSpPr>
            <p:sp>
              <p:nvSpPr>
                <p:cNvPr id="685" name="任意多边形: 形状 684">
                  <a:extLst>
                    <a:ext uri="{FF2B5EF4-FFF2-40B4-BE49-F238E27FC236}">
                      <a16:creationId xmlns:a16="http://schemas.microsoft.com/office/drawing/2014/main" id="{70239589-F33F-E426-32AC-EB0AB15DA1C4}"/>
                    </a:ext>
                  </a:extLst>
                </p:cNvPr>
                <p:cNvSpPr/>
                <p:nvPr/>
              </p:nvSpPr>
              <p:spPr>
                <a:xfrm>
                  <a:off x="4675466"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sp>
              <p:nvSpPr>
                <p:cNvPr id="686" name="任意多边形: 形状 685">
                  <a:extLst>
                    <a:ext uri="{FF2B5EF4-FFF2-40B4-BE49-F238E27FC236}">
                      <a16:creationId xmlns:a16="http://schemas.microsoft.com/office/drawing/2014/main" id="{BCDED1C8-1C8C-E559-75A8-9D2B815A420D}"/>
                    </a:ext>
                  </a:extLst>
                </p:cNvPr>
                <p:cNvSpPr/>
                <p:nvPr/>
              </p:nvSpPr>
              <p:spPr>
                <a:xfrm flipH="1">
                  <a:off x="5812455"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grpSp>
          <p:grpSp>
            <p:nvGrpSpPr>
              <p:cNvPr id="665" name="组合 664">
                <a:extLst>
                  <a:ext uri="{FF2B5EF4-FFF2-40B4-BE49-F238E27FC236}">
                    <a16:creationId xmlns:a16="http://schemas.microsoft.com/office/drawing/2014/main" id="{253DACB2-3CC8-F5C8-09C6-625221EAFE9B}"/>
                  </a:ext>
                </a:extLst>
              </p:cNvPr>
              <p:cNvGrpSpPr/>
              <p:nvPr/>
            </p:nvGrpSpPr>
            <p:grpSpPr>
              <a:xfrm rot="19182580">
                <a:off x="19885879" y="-14470609"/>
                <a:ext cx="2273043" cy="1791226"/>
                <a:chOff x="4675466" y="-2033429"/>
                <a:chExt cx="2273043" cy="1791226"/>
              </a:xfrm>
              <a:grpFill/>
            </p:grpSpPr>
            <p:sp>
              <p:nvSpPr>
                <p:cNvPr id="683" name="任意多边形: 形状 682">
                  <a:extLst>
                    <a:ext uri="{FF2B5EF4-FFF2-40B4-BE49-F238E27FC236}">
                      <a16:creationId xmlns:a16="http://schemas.microsoft.com/office/drawing/2014/main" id="{AF6B1FD5-AB14-B1B1-A738-9F48301225FC}"/>
                    </a:ext>
                  </a:extLst>
                </p:cNvPr>
                <p:cNvSpPr/>
                <p:nvPr/>
              </p:nvSpPr>
              <p:spPr>
                <a:xfrm>
                  <a:off x="4675466"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sp>
              <p:nvSpPr>
                <p:cNvPr id="684" name="任意多边形: 形状 683">
                  <a:extLst>
                    <a:ext uri="{FF2B5EF4-FFF2-40B4-BE49-F238E27FC236}">
                      <a16:creationId xmlns:a16="http://schemas.microsoft.com/office/drawing/2014/main" id="{659E6DEE-54E9-1830-3F3C-8C93C1B5A853}"/>
                    </a:ext>
                  </a:extLst>
                </p:cNvPr>
                <p:cNvSpPr/>
                <p:nvPr/>
              </p:nvSpPr>
              <p:spPr>
                <a:xfrm flipH="1">
                  <a:off x="5812455"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grpSp>
          <p:grpSp>
            <p:nvGrpSpPr>
              <p:cNvPr id="666" name="组合 665">
                <a:extLst>
                  <a:ext uri="{FF2B5EF4-FFF2-40B4-BE49-F238E27FC236}">
                    <a16:creationId xmlns:a16="http://schemas.microsoft.com/office/drawing/2014/main" id="{85765527-63B0-CE45-DEDC-E6A92112B5EB}"/>
                  </a:ext>
                </a:extLst>
              </p:cNvPr>
              <p:cNvGrpSpPr/>
              <p:nvPr/>
            </p:nvGrpSpPr>
            <p:grpSpPr>
              <a:xfrm rot="8382580">
                <a:off x="28289750" y="-4556286"/>
                <a:ext cx="2273043" cy="1791226"/>
                <a:chOff x="4675466" y="-2033429"/>
                <a:chExt cx="2273043" cy="1791226"/>
              </a:xfrm>
              <a:grpFill/>
            </p:grpSpPr>
            <p:sp>
              <p:nvSpPr>
                <p:cNvPr id="681" name="任意多边形: 形状 680">
                  <a:extLst>
                    <a:ext uri="{FF2B5EF4-FFF2-40B4-BE49-F238E27FC236}">
                      <a16:creationId xmlns:a16="http://schemas.microsoft.com/office/drawing/2014/main" id="{6F6B47A7-A5D8-5F78-AA72-59C557A9C697}"/>
                    </a:ext>
                  </a:extLst>
                </p:cNvPr>
                <p:cNvSpPr/>
                <p:nvPr/>
              </p:nvSpPr>
              <p:spPr>
                <a:xfrm>
                  <a:off x="4675466"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sp>
              <p:nvSpPr>
                <p:cNvPr id="682" name="任意多边形: 形状 681">
                  <a:extLst>
                    <a:ext uri="{FF2B5EF4-FFF2-40B4-BE49-F238E27FC236}">
                      <a16:creationId xmlns:a16="http://schemas.microsoft.com/office/drawing/2014/main" id="{D802C721-E885-1778-79EF-7EE37FA06A95}"/>
                    </a:ext>
                  </a:extLst>
                </p:cNvPr>
                <p:cNvSpPr/>
                <p:nvPr/>
              </p:nvSpPr>
              <p:spPr>
                <a:xfrm flipH="1">
                  <a:off x="5812455"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grpSp>
          <p:sp>
            <p:nvSpPr>
              <p:cNvPr id="667" name="任意多边形: 形状 666">
                <a:extLst>
                  <a:ext uri="{FF2B5EF4-FFF2-40B4-BE49-F238E27FC236}">
                    <a16:creationId xmlns:a16="http://schemas.microsoft.com/office/drawing/2014/main" id="{608B38A3-844F-D234-AB5D-1E59894EEF3E}"/>
                  </a:ext>
                </a:extLst>
              </p:cNvPr>
              <p:cNvSpPr/>
              <p:nvPr/>
            </p:nvSpPr>
            <p:spPr>
              <a:xfrm rot="2521412">
                <a:off x="28454153" y="-14931178"/>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sp>
            <p:nvSpPr>
              <p:cNvPr id="668" name="任意多边形: 形状 667">
                <a:extLst>
                  <a:ext uri="{FF2B5EF4-FFF2-40B4-BE49-F238E27FC236}">
                    <a16:creationId xmlns:a16="http://schemas.microsoft.com/office/drawing/2014/main" id="{E845473E-1D0C-26C5-AD59-307B1FE00DCA}"/>
                  </a:ext>
                </a:extLst>
              </p:cNvPr>
              <p:cNvSpPr/>
              <p:nvPr/>
            </p:nvSpPr>
            <p:spPr>
              <a:xfrm rot="2521412" flipH="1">
                <a:off x="29298788" y="-14170037"/>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sp>
            <p:nvSpPr>
              <p:cNvPr id="669" name="任意多边形: 形状 668">
                <a:extLst>
                  <a:ext uri="{FF2B5EF4-FFF2-40B4-BE49-F238E27FC236}">
                    <a16:creationId xmlns:a16="http://schemas.microsoft.com/office/drawing/2014/main" id="{E1E1E809-7963-AC30-2389-9664142FBF38}"/>
                  </a:ext>
                </a:extLst>
              </p:cNvPr>
              <p:cNvSpPr/>
              <p:nvPr/>
            </p:nvSpPr>
            <p:spPr>
              <a:xfrm rot="11942580">
                <a:off x="23010515" y="-326748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sp>
            <p:nvSpPr>
              <p:cNvPr id="670" name="任意多边形: 形状 669">
                <a:extLst>
                  <a:ext uri="{FF2B5EF4-FFF2-40B4-BE49-F238E27FC236}">
                    <a16:creationId xmlns:a16="http://schemas.microsoft.com/office/drawing/2014/main" id="{6FFC40CA-3F11-5DCB-E378-CCEC8BB50B83}"/>
                  </a:ext>
                </a:extLst>
              </p:cNvPr>
              <p:cNvSpPr/>
              <p:nvPr/>
            </p:nvSpPr>
            <p:spPr>
              <a:xfrm rot="11942580" flipH="1">
                <a:off x="21935749" y="-3638464"/>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grpSp>
            <p:nvGrpSpPr>
              <p:cNvPr id="671" name="组合 670">
                <a:extLst>
                  <a:ext uri="{FF2B5EF4-FFF2-40B4-BE49-F238E27FC236}">
                    <a16:creationId xmlns:a16="http://schemas.microsoft.com/office/drawing/2014/main" id="{D0AC94D2-29D7-DDC7-8F04-B4FC26211D29}"/>
                  </a:ext>
                </a:extLst>
              </p:cNvPr>
              <p:cNvGrpSpPr/>
              <p:nvPr/>
            </p:nvGrpSpPr>
            <p:grpSpPr>
              <a:xfrm rot="4790176">
                <a:off x="30497236" y="-10806908"/>
                <a:ext cx="2273043" cy="1791227"/>
                <a:chOff x="4675466" y="-2033429"/>
                <a:chExt cx="2273043" cy="1791226"/>
              </a:xfrm>
              <a:grpFill/>
            </p:grpSpPr>
            <p:sp>
              <p:nvSpPr>
                <p:cNvPr id="679" name="任意多边形: 形状 678">
                  <a:extLst>
                    <a:ext uri="{FF2B5EF4-FFF2-40B4-BE49-F238E27FC236}">
                      <a16:creationId xmlns:a16="http://schemas.microsoft.com/office/drawing/2014/main" id="{4D5E1C32-A8B6-6FE3-D6D4-2A3696AC6E4A}"/>
                    </a:ext>
                  </a:extLst>
                </p:cNvPr>
                <p:cNvSpPr/>
                <p:nvPr/>
              </p:nvSpPr>
              <p:spPr>
                <a:xfrm>
                  <a:off x="4675466"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sp>
              <p:nvSpPr>
                <p:cNvPr id="680" name="任意多边形: 形状 679">
                  <a:extLst>
                    <a:ext uri="{FF2B5EF4-FFF2-40B4-BE49-F238E27FC236}">
                      <a16:creationId xmlns:a16="http://schemas.microsoft.com/office/drawing/2014/main" id="{703E60F3-ECC0-6989-84E4-125CA4B6429D}"/>
                    </a:ext>
                  </a:extLst>
                </p:cNvPr>
                <p:cNvSpPr/>
                <p:nvPr/>
              </p:nvSpPr>
              <p:spPr>
                <a:xfrm flipH="1">
                  <a:off x="5812455"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grpSp>
          <p:grpSp>
            <p:nvGrpSpPr>
              <p:cNvPr id="672" name="组合 671">
                <a:extLst>
                  <a:ext uri="{FF2B5EF4-FFF2-40B4-BE49-F238E27FC236}">
                    <a16:creationId xmlns:a16="http://schemas.microsoft.com/office/drawing/2014/main" id="{AA7D199D-FC1E-FE74-C713-65CBAFA1AC47}"/>
                  </a:ext>
                </a:extLst>
              </p:cNvPr>
              <p:cNvGrpSpPr/>
              <p:nvPr/>
            </p:nvGrpSpPr>
            <p:grpSpPr>
              <a:xfrm rot="15590176">
                <a:off x="17704142" y="-8514374"/>
                <a:ext cx="2273043" cy="1791227"/>
                <a:chOff x="4675466" y="-2033429"/>
                <a:chExt cx="2273043" cy="1791226"/>
              </a:xfrm>
              <a:grpFill/>
            </p:grpSpPr>
            <p:sp>
              <p:nvSpPr>
                <p:cNvPr id="677" name="任意多边形: 形状 676">
                  <a:extLst>
                    <a:ext uri="{FF2B5EF4-FFF2-40B4-BE49-F238E27FC236}">
                      <a16:creationId xmlns:a16="http://schemas.microsoft.com/office/drawing/2014/main" id="{D4B7E407-5242-4536-6DC8-CDA402AD053F}"/>
                    </a:ext>
                  </a:extLst>
                </p:cNvPr>
                <p:cNvSpPr/>
                <p:nvPr/>
              </p:nvSpPr>
              <p:spPr>
                <a:xfrm>
                  <a:off x="4675466"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sp>
              <p:nvSpPr>
                <p:cNvPr id="678" name="任意多边形: 形状 677">
                  <a:extLst>
                    <a:ext uri="{FF2B5EF4-FFF2-40B4-BE49-F238E27FC236}">
                      <a16:creationId xmlns:a16="http://schemas.microsoft.com/office/drawing/2014/main" id="{281C9D88-556B-9B8B-A463-EAFBC16B4639}"/>
                    </a:ext>
                  </a:extLst>
                </p:cNvPr>
                <p:cNvSpPr/>
                <p:nvPr/>
              </p:nvSpPr>
              <p:spPr>
                <a:xfrm flipH="1">
                  <a:off x="5812455"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grpSp>
          <p:sp>
            <p:nvSpPr>
              <p:cNvPr id="673" name="任意多边形: 形状 672">
                <a:extLst>
                  <a:ext uri="{FF2B5EF4-FFF2-40B4-BE49-F238E27FC236}">
                    <a16:creationId xmlns:a16="http://schemas.microsoft.com/office/drawing/2014/main" id="{621FE4DC-0B80-C68E-78CC-66DDD841695E}"/>
                  </a:ext>
                </a:extLst>
              </p:cNvPr>
              <p:cNvSpPr/>
              <p:nvPr/>
            </p:nvSpPr>
            <p:spPr>
              <a:xfrm rot="1400861">
                <a:off x="26341818" y="-15942571"/>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sp>
            <p:nvSpPr>
              <p:cNvPr id="674" name="任意多边形: 形状 673">
                <a:extLst>
                  <a:ext uri="{FF2B5EF4-FFF2-40B4-BE49-F238E27FC236}">
                    <a16:creationId xmlns:a16="http://schemas.microsoft.com/office/drawing/2014/main" id="{F2A3F7D5-1978-F80D-F1DB-E3638F8BA320}"/>
                  </a:ext>
                </a:extLst>
              </p:cNvPr>
              <p:cNvSpPr/>
              <p:nvPr/>
            </p:nvSpPr>
            <p:spPr>
              <a:xfrm rot="1400861" flipH="1">
                <a:off x="27385708" y="-15491973"/>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sp>
            <p:nvSpPr>
              <p:cNvPr id="675" name="任意多边形: 形状 674">
                <a:extLst>
                  <a:ext uri="{FF2B5EF4-FFF2-40B4-BE49-F238E27FC236}">
                    <a16:creationId xmlns:a16="http://schemas.microsoft.com/office/drawing/2014/main" id="{571A1F89-5D21-1BE5-7B48-7F692544D41A}"/>
                  </a:ext>
                </a:extLst>
              </p:cNvPr>
              <p:cNvSpPr/>
              <p:nvPr/>
            </p:nvSpPr>
            <p:spPr>
              <a:xfrm rot="13177945">
                <a:off x="20947787" y="-425660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sp>
            <p:nvSpPr>
              <p:cNvPr id="676" name="任意多边形: 形状 675">
                <a:extLst>
                  <a:ext uri="{FF2B5EF4-FFF2-40B4-BE49-F238E27FC236}">
                    <a16:creationId xmlns:a16="http://schemas.microsoft.com/office/drawing/2014/main" id="{2164CF59-9D84-EF4A-1F29-4F0F06FDDC84}"/>
                  </a:ext>
                </a:extLst>
              </p:cNvPr>
              <p:cNvSpPr/>
              <p:nvPr/>
            </p:nvSpPr>
            <p:spPr>
              <a:xfrm rot="13177945" flipH="1">
                <a:off x="20072123" y="-498184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grpSp>
      </p:grpSp>
      <p:sp>
        <p:nvSpPr>
          <p:cNvPr id="705" name="文本框 704">
            <a:extLst>
              <a:ext uri="{FF2B5EF4-FFF2-40B4-BE49-F238E27FC236}">
                <a16:creationId xmlns:a16="http://schemas.microsoft.com/office/drawing/2014/main" id="{8AD45158-1A33-497B-13EC-1683B37F8A5A}"/>
              </a:ext>
            </a:extLst>
          </p:cNvPr>
          <p:cNvSpPr txBox="1"/>
          <p:nvPr/>
        </p:nvSpPr>
        <p:spPr>
          <a:xfrm>
            <a:off x="6868059" y="2607756"/>
            <a:ext cx="1091966" cy="338554"/>
          </a:xfrm>
          <a:prstGeom prst="rect">
            <a:avLst/>
          </a:prstGeom>
          <a:noFill/>
        </p:spPr>
        <p:txBody>
          <a:bodyPr wrap="none" rtlCol="0">
            <a:spAutoFit/>
          </a:bodyPr>
          <a:lstStyle/>
          <a:p>
            <a:pPr defTabSz="457200"/>
            <a:r>
              <a:rPr lang="en-US" altLang="zh-CN" sz="800" dirty="0">
                <a:solidFill>
                  <a:srgbClr val="343434"/>
                </a:solidFill>
                <a:latin typeface="HarmonyOS Sans SC Medium" panose="00000600000000000000" pitchFamily="2" charset="-122"/>
                <a:ea typeface="HarmonyOS Sans SC Medium" panose="00000600000000000000" pitchFamily="2" charset="-122"/>
              </a:rPr>
              <a:t>HPV</a:t>
            </a:r>
            <a:r>
              <a:rPr lang="zh-CN" altLang="en-US" sz="800" dirty="0">
                <a:solidFill>
                  <a:srgbClr val="343434"/>
                </a:solidFill>
                <a:latin typeface="HarmonyOS Sans SC Medium" panose="00000600000000000000" pitchFamily="2" charset="-122"/>
                <a:ea typeface="HarmonyOS Sans SC Medium" panose="00000600000000000000" pitchFamily="2" charset="-122"/>
              </a:rPr>
              <a:t>疫苗主要成分</a:t>
            </a:r>
            <a:r>
              <a:rPr lang="en-US" altLang="zh-CN" sz="800" baseline="30000" dirty="0">
                <a:solidFill>
                  <a:srgbClr val="343434"/>
                </a:solidFill>
                <a:latin typeface="HarmonyOS Sans SC Medium" panose="00000600000000000000" pitchFamily="2" charset="-122"/>
                <a:ea typeface="HarmonyOS Sans SC Medium" panose="00000600000000000000" pitchFamily="2" charset="-122"/>
              </a:rPr>
              <a:t>6</a:t>
            </a:r>
            <a:endParaRPr lang="en-US" altLang="zh-CN" sz="800" dirty="0">
              <a:solidFill>
                <a:srgbClr val="343434"/>
              </a:solidFill>
              <a:latin typeface="HarmonyOS Sans SC Medium" panose="00000600000000000000" pitchFamily="2" charset="-122"/>
              <a:ea typeface="HarmonyOS Sans SC Medium" panose="00000600000000000000" pitchFamily="2" charset="-122"/>
            </a:endParaRPr>
          </a:p>
          <a:p>
            <a:pPr defTabSz="457200"/>
            <a:r>
              <a:rPr lang="zh-CN" altLang="en-US" sz="800" dirty="0">
                <a:solidFill>
                  <a:srgbClr val="343434"/>
                </a:solidFill>
                <a:latin typeface="HarmonyOS Sans SC Medium" panose="00000600000000000000" pitchFamily="2" charset="-122"/>
                <a:ea typeface="HarmonyOS Sans SC Medium" panose="00000600000000000000" pitchFamily="2" charset="-122"/>
              </a:rPr>
              <a:t>病毒样颗粒</a:t>
            </a:r>
            <a:r>
              <a:rPr lang="en-US" altLang="zh-CN" sz="800" dirty="0">
                <a:solidFill>
                  <a:srgbClr val="343434"/>
                </a:solidFill>
                <a:latin typeface="HarmonyOS Sans SC Medium" panose="00000600000000000000" pitchFamily="2" charset="-122"/>
                <a:ea typeface="HarmonyOS Sans SC Medium" panose="00000600000000000000" pitchFamily="2" charset="-122"/>
              </a:rPr>
              <a:t> (VLP)</a:t>
            </a:r>
            <a:endParaRPr lang="zh-CN" altLang="en-US" sz="800" baseline="30000" dirty="0">
              <a:solidFill>
                <a:srgbClr val="343434"/>
              </a:solidFill>
              <a:latin typeface="HarmonyOS Sans SC Medium" panose="00000600000000000000" pitchFamily="2" charset="-122"/>
              <a:ea typeface="HarmonyOS Sans SC Medium" panose="00000600000000000000" pitchFamily="2" charset="-122"/>
            </a:endParaRPr>
          </a:p>
        </p:txBody>
      </p:sp>
      <p:sp>
        <p:nvSpPr>
          <p:cNvPr id="706" name="任意多边形: 形状 705">
            <a:extLst>
              <a:ext uri="{FF2B5EF4-FFF2-40B4-BE49-F238E27FC236}">
                <a16:creationId xmlns:a16="http://schemas.microsoft.com/office/drawing/2014/main" id="{B64BEB50-2975-59C8-90BA-4381B4B1FBA8}"/>
              </a:ext>
            </a:extLst>
          </p:cNvPr>
          <p:cNvSpPr/>
          <p:nvPr/>
        </p:nvSpPr>
        <p:spPr bwMode="auto">
          <a:xfrm>
            <a:off x="7786982" y="2799632"/>
            <a:ext cx="979664" cy="1704938"/>
          </a:xfrm>
          <a:custGeom>
            <a:avLst/>
            <a:gdLst>
              <a:gd name="connsiteX0" fmla="*/ 1475100 w 2895011"/>
              <a:gd name="connsiteY0" fmla="*/ 4872733 h 4963646"/>
              <a:gd name="connsiteX1" fmla="*/ 1465630 w 2895011"/>
              <a:gd name="connsiteY1" fmla="*/ 4877255 h 4963646"/>
              <a:gd name="connsiteX2" fmla="*/ 1460370 w 2895011"/>
              <a:gd name="connsiteY2" fmla="*/ 4875196 h 4963646"/>
              <a:gd name="connsiteX3" fmla="*/ 601528 w 2895011"/>
              <a:gd name="connsiteY3" fmla="*/ 2581916 h 4963646"/>
              <a:gd name="connsiteX4" fmla="*/ 598455 w 2895011"/>
              <a:gd name="connsiteY4" fmla="*/ 2582177 h 4963646"/>
              <a:gd name="connsiteX5" fmla="*/ 706037 w 2895011"/>
              <a:gd name="connsiteY5" fmla="*/ 2663678 h 4963646"/>
              <a:gd name="connsiteX6" fmla="*/ 715817 w 2895011"/>
              <a:gd name="connsiteY6" fmla="*/ 2748440 h 4963646"/>
              <a:gd name="connsiteX7" fmla="*/ 735377 w 2895011"/>
              <a:gd name="connsiteY7" fmla="*/ 3022285 h 4963646"/>
              <a:gd name="connsiteX8" fmla="*/ 758198 w 2895011"/>
              <a:gd name="connsiteY8" fmla="*/ 3361330 h 4963646"/>
              <a:gd name="connsiteX9" fmla="*/ 660396 w 2895011"/>
              <a:gd name="connsiteY9" fmla="*/ 3589534 h 4963646"/>
              <a:gd name="connsiteX10" fmla="*/ 614756 w 2895011"/>
              <a:gd name="connsiteY10" fmla="*/ 3876418 h 4963646"/>
              <a:gd name="connsiteX11" fmla="*/ 647356 w 2895011"/>
              <a:gd name="connsiteY11" fmla="*/ 3804697 h 4963646"/>
              <a:gd name="connsiteX12" fmla="*/ 683217 w 2895011"/>
              <a:gd name="connsiteY12" fmla="*/ 3596054 h 4963646"/>
              <a:gd name="connsiteX13" fmla="*/ 738638 w 2895011"/>
              <a:gd name="connsiteY13" fmla="*/ 3485212 h 4963646"/>
              <a:gd name="connsiteX14" fmla="*/ 787539 w 2895011"/>
              <a:gd name="connsiteY14" fmla="*/ 3309169 h 4963646"/>
              <a:gd name="connsiteX15" fmla="*/ 754938 w 2895011"/>
              <a:gd name="connsiteY15" fmla="*/ 3025544 h 4963646"/>
              <a:gd name="connsiteX16" fmla="*/ 738638 w 2895011"/>
              <a:gd name="connsiteY16" fmla="*/ 2699540 h 4963646"/>
              <a:gd name="connsiteX17" fmla="*/ 699517 w 2895011"/>
              <a:gd name="connsiteY17" fmla="*/ 2631078 h 4963646"/>
              <a:gd name="connsiteX18" fmla="*/ 601528 w 2895011"/>
              <a:gd name="connsiteY18" fmla="*/ 2581916 h 4963646"/>
              <a:gd name="connsiteX19" fmla="*/ 2222701 w 2895011"/>
              <a:gd name="connsiteY19" fmla="*/ 2566136 h 4963646"/>
              <a:gd name="connsiteX20" fmla="*/ 2194207 w 2895011"/>
              <a:gd name="connsiteY20" fmla="*/ 2646858 h 4963646"/>
              <a:gd name="connsiteX21" fmla="*/ 2050900 w 2895011"/>
              <a:gd name="connsiteY21" fmla="*/ 2962132 h 4963646"/>
              <a:gd name="connsiteX22" fmla="*/ 1988801 w 2895011"/>
              <a:gd name="connsiteY22" fmla="*/ 3318010 h 4963646"/>
              <a:gd name="connsiteX23" fmla="*/ 2074785 w 2895011"/>
              <a:gd name="connsiteY23" fmla="*/ 3528193 h 4963646"/>
              <a:gd name="connsiteX24" fmla="*/ 2210926 w 2895011"/>
              <a:gd name="connsiteY24" fmla="*/ 3769425 h 4963646"/>
              <a:gd name="connsiteX25" fmla="*/ 2316017 w 2895011"/>
              <a:gd name="connsiteY25" fmla="*/ 4027377 h 4963646"/>
              <a:gd name="connsiteX26" fmla="*/ 2324258 w 2895011"/>
              <a:gd name="connsiteY26" fmla="*/ 4037518 h 4963646"/>
              <a:gd name="connsiteX27" fmla="*/ 2331169 w 2895011"/>
              <a:gd name="connsiteY27" fmla="*/ 4049172 h 4963646"/>
              <a:gd name="connsiteX28" fmla="*/ 2379311 w 2895011"/>
              <a:gd name="connsiteY28" fmla="*/ 4144411 h 4963646"/>
              <a:gd name="connsiteX29" fmla="*/ 2436634 w 2895011"/>
              <a:gd name="connsiteY29" fmla="*/ 4365342 h 4963646"/>
              <a:gd name="connsiteX30" fmla="*/ 2427080 w 2895011"/>
              <a:gd name="connsiteY30" fmla="*/ 4495512 h 4963646"/>
              <a:gd name="connsiteX31" fmla="*/ 2454547 w 2895011"/>
              <a:gd name="connsiteY31" fmla="*/ 4485958 h 4963646"/>
              <a:gd name="connsiteX32" fmla="*/ 2545308 w 2895011"/>
              <a:gd name="connsiteY32" fmla="*/ 4410722 h 4963646"/>
              <a:gd name="connsiteX33" fmla="*/ 2582329 w 2895011"/>
              <a:gd name="connsiteY33" fmla="*/ 4260251 h 4963646"/>
              <a:gd name="connsiteX34" fmla="*/ 2583166 w 2895011"/>
              <a:gd name="connsiteY34" fmla="*/ 4254881 h 4963646"/>
              <a:gd name="connsiteX35" fmla="*/ 2583523 w 2895011"/>
              <a:gd name="connsiteY35" fmla="*/ 4254279 h 4963646"/>
              <a:gd name="connsiteX36" fmla="*/ 2588617 w 2895011"/>
              <a:gd name="connsiteY36" fmla="*/ 4225394 h 4963646"/>
              <a:gd name="connsiteX37" fmla="*/ 2588720 w 2895011"/>
              <a:gd name="connsiteY37" fmla="*/ 4219277 h 4963646"/>
              <a:gd name="connsiteX38" fmla="*/ 2593226 w 2895011"/>
              <a:gd name="connsiteY38" fmla="*/ 4190388 h 4963646"/>
              <a:gd name="connsiteX39" fmla="*/ 2582329 w 2895011"/>
              <a:gd name="connsiteY39" fmla="*/ 4110972 h 4963646"/>
              <a:gd name="connsiteX40" fmla="*/ 2577315 w 2895011"/>
              <a:gd name="connsiteY40" fmla="*/ 4099890 h 4963646"/>
              <a:gd name="connsiteX41" fmla="*/ 2562027 w 2895011"/>
              <a:gd name="connsiteY41" fmla="*/ 4032154 h 4963646"/>
              <a:gd name="connsiteX42" fmla="*/ 2366175 w 2895011"/>
              <a:gd name="connsiteY42" fmla="*/ 3439820 h 4963646"/>
              <a:gd name="connsiteX43" fmla="*/ 2363786 w 2895011"/>
              <a:gd name="connsiteY43" fmla="*/ 3177092 h 4963646"/>
              <a:gd name="connsiteX44" fmla="*/ 2304075 w 2895011"/>
              <a:gd name="connsiteY44" fmla="*/ 2926305 h 4963646"/>
              <a:gd name="connsiteX45" fmla="*/ 2232422 w 2895011"/>
              <a:gd name="connsiteY45" fmla="*/ 2584758 h 4963646"/>
              <a:gd name="connsiteX46" fmla="*/ 2222701 w 2895011"/>
              <a:gd name="connsiteY46" fmla="*/ 2566136 h 4963646"/>
              <a:gd name="connsiteX47" fmla="*/ 1976858 w 2895011"/>
              <a:gd name="connsiteY47" fmla="*/ 2434286 h 4963646"/>
              <a:gd name="connsiteX48" fmla="*/ 1921924 w 2895011"/>
              <a:gd name="connsiteY48" fmla="*/ 2532212 h 4963646"/>
              <a:gd name="connsiteX49" fmla="*/ 1730848 w 2895011"/>
              <a:gd name="connsiteY49" fmla="*/ 2646858 h 4963646"/>
              <a:gd name="connsiteX50" fmla="*/ 1444235 w 2895011"/>
              <a:gd name="connsiteY50" fmla="*/ 2630139 h 4963646"/>
              <a:gd name="connsiteX51" fmla="*/ 1277045 w 2895011"/>
              <a:gd name="connsiteY51" fmla="*/ 2520270 h 4963646"/>
              <a:gd name="connsiteX52" fmla="*/ 1429905 w 2895011"/>
              <a:gd name="connsiteY52" fmla="*/ 2642081 h 4963646"/>
              <a:gd name="connsiteX53" fmla="*/ 1659195 w 2895011"/>
              <a:gd name="connsiteY53" fmla="*/ 2670742 h 4963646"/>
              <a:gd name="connsiteX54" fmla="*/ 1828775 w 2895011"/>
              <a:gd name="connsiteY54" fmla="*/ 2618196 h 4963646"/>
              <a:gd name="connsiteX55" fmla="*/ 1962527 w 2895011"/>
              <a:gd name="connsiteY55" fmla="*/ 2505940 h 4963646"/>
              <a:gd name="connsiteX56" fmla="*/ 1976858 w 2895011"/>
              <a:gd name="connsiteY56" fmla="*/ 2434286 h 4963646"/>
              <a:gd name="connsiteX57" fmla="*/ 651273 w 2895011"/>
              <a:gd name="connsiteY57" fmla="*/ 1997202 h 4963646"/>
              <a:gd name="connsiteX58" fmla="*/ 665603 w 2895011"/>
              <a:gd name="connsiteY58" fmla="*/ 2060894 h 4963646"/>
              <a:gd name="connsiteX59" fmla="*/ 644903 w 2895011"/>
              <a:gd name="connsiteY59" fmla="*/ 2113439 h 4963646"/>
              <a:gd name="connsiteX60" fmla="*/ 566881 w 2895011"/>
              <a:gd name="connsiteY60" fmla="*/ 2236046 h 4963646"/>
              <a:gd name="connsiteX61" fmla="*/ 638535 w 2895011"/>
              <a:gd name="connsiteY61" fmla="*/ 2132547 h 4963646"/>
              <a:gd name="connsiteX62" fmla="*/ 673565 w 2895011"/>
              <a:gd name="connsiteY62" fmla="*/ 2073632 h 4963646"/>
              <a:gd name="connsiteX63" fmla="*/ 651273 w 2895011"/>
              <a:gd name="connsiteY63" fmla="*/ 1997202 h 4963646"/>
              <a:gd name="connsiteX64" fmla="*/ 1281258 w 2895011"/>
              <a:gd name="connsiteY64" fmla="*/ 11 h 4963646"/>
              <a:gd name="connsiteX65" fmla="*/ 1514530 w 2895011"/>
              <a:gd name="connsiteY65" fmla="*/ 36076 h 4963646"/>
              <a:gd name="connsiteX66" fmla="*/ 1674273 w 2895011"/>
              <a:gd name="connsiteY66" fmla="*/ 166478 h 4963646"/>
              <a:gd name="connsiteX67" fmla="*/ 1749254 w 2895011"/>
              <a:gd name="connsiteY67" fmla="*/ 287100 h 4963646"/>
              <a:gd name="connsiteX68" fmla="*/ 1791635 w 2895011"/>
              <a:gd name="connsiteY68" fmla="*/ 453362 h 4963646"/>
              <a:gd name="connsiteX69" fmla="*/ 1736213 w 2895011"/>
              <a:gd name="connsiteY69" fmla="*/ 697867 h 4963646"/>
              <a:gd name="connsiteX70" fmla="*/ 1713394 w 2895011"/>
              <a:gd name="connsiteY70" fmla="*/ 926070 h 4963646"/>
              <a:gd name="connsiteX71" fmla="*/ 1869876 w 2895011"/>
              <a:gd name="connsiteY71" fmla="*/ 1258596 h 4963646"/>
              <a:gd name="connsiteX72" fmla="*/ 2186101 w 2895011"/>
              <a:gd name="connsiteY72" fmla="*/ 1483539 h 4963646"/>
              <a:gd name="connsiteX73" fmla="*/ 2482766 w 2895011"/>
              <a:gd name="connsiteY73" fmla="*/ 1626982 h 4963646"/>
              <a:gd name="connsiteX74" fmla="*/ 2593608 w 2895011"/>
              <a:gd name="connsiteY74" fmla="*/ 1917127 h 4963646"/>
              <a:gd name="connsiteX75" fmla="*/ 2616429 w 2895011"/>
              <a:gd name="connsiteY75" fmla="*/ 2357233 h 4963646"/>
              <a:gd name="connsiteX76" fmla="*/ 2737050 w 2895011"/>
              <a:gd name="connsiteY76" fmla="*/ 3103786 h 4963646"/>
              <a:gd name="connsiteX77" fmla="*/ 2821812 w 2895011"/>
              <a:gd name="connsiteY77" fmla="*/ 3416751 h 4963646"/>
              <a:gd name="connsiteX78" fmla="*/ 2860932 w 2895011"/>
              <a:gd name="connsiteY78" fmla="*/ 4352386 h 4963646"/>
              <a:gd name="connsiteX79" fmla="*/ 2847892 w 2895011"/>
              <a:gd name="connsiteY79" fmla="*/ 4577330 h 4963646"/>
              <a:gd name="connsiteX80" fmla="*/ 2893533 w 2895011"/>
              <a:gd name="connsiteY80" fmla="*/ 4841394 h 4963646"/>
              <a:gd name="connsiteX81" fmla="*/ 2893125 w 2895011"/>
              <a:gd name="connsiteY81" fmla="*/ 4938992 h 4963646"/>
              <a:gd name="connsiteX82" fmla="*/ 2885761 w 2895011"/>
              <a:gd name="connsiteY82" fmla="*/ 4963646 h 4963646"/>
              <a:gd name="connsiteX83" fmla="*/ 1506531 w 2895011"/>
              <a:gd name="connsiteY83" fmla="*/ 4963646 h 4963646"/>
              <a:gd name="connsiteX84" fmla="*/ 1506992 w 2895011"/>
              <a:gd name="connsiteY84" fmla="*/ 4962017 h 4963646"/>
              <a:gd name="connsiteX85" fmla="*/ 1524310 w 2895011"/>
              <a:gd name="connsiteY85" fmla="*/ 4916375 h 4963646"/>
              <a:gd name="connsiteX86" fmla="*/ 1518809 w 2895011"/>
              <a:gd name="connsiteY86" fmla="*/ 4882145 h 4963646"/>
              <a:gd name="connsiteX87" fmla="*/ 1510415 w 2895011"/>
              <a:gd name="connsiteY87" fmla="*/ 4865673 h 4963646"/>
              <a:gd name="connsiteX88" fmla="*/ 1540474 w 2895011"/>
              <a:gd name="connsiteY88" fmla="*/ 4856120 h 4963646"/>
              <a:gd name="connsiteX89" fmla="*/ 1625758 w 2895011"/>
              <a:gd name="connsiteY89" fmla="*/ 4811981 h 4963646"/>
              <a:gd name="connsiteX90" fmla="*/ 1537385 w 2895011"/>
              <a:gd name="connsiteY90" fmla="*/ 4844224 h 4963646"/>
              <a:gd name="connsiteX91" fmla="*/ 1414381 w 2895011"/>
              <a:gd name="connsiteY91" fmla="*/ 4859749 h 4963646"/>
              <a:gd name="connsiteX92" fmla="*/ 1267491 w 2895011"/>
              <a:gd name="connsiteY92" fmla="*/ 4817951 h 4963646"/>
              <a:gd name="connsiteX93" fmla="*/ 1068057 w 2895011"/>
              <a:gd name="connsiteY93" fmla="*/ 4693752 h 4963646"/>
              <a:gd name="connsiteX94" fmla="*/ 905643 w 2895011"/>
              <a:gd name="connsiteY94" fmla="*/ 4532533 h 4963646"/>
              <a:gd name="connsiteX95" fmla="*/ 866233 w 2895011"/>
              <a:gd name="connsiteY95" fmla="*/ 4500289 h 4963646"/>
              <a:gd name="connsiteX96" fmla="*/ 1085970 w 2895011"/>
              <a:gd name="connsiteY96" fmla="*/ 4723608 h 4963646"/>
              <a:gd name="connsiteX97" fmla="*/ 1351087 w 2895011"/>
              <a:gd name="connsiteY97" fmla="*/ 4865720 h 4963646"/>
              <a:gd name="connsiteX98" fmla="*/ 1397653 w 2895011"/>
              <a:gd name="connsiteY98" fmla="*/ 4877513 h 4963646"/>
              <a:gd name="connsiteX99" fmla="*/ 1430306 w 2895011"/>
              <a:gd name="connsiteY99" fmla="*/ 4879047 h 4963646"/>
              <a:gd name="connsiteX100" fmla="*/ 1434048 w 2895011"/>
              <a:gd name="connsiteY100" fmla="*/ 4887646 h 4963646"/>
              <a:gd name="connsiteX101" fmla="*/ 1446069 w 2895011"/>
              <a:gd name="connsiteY101" fmla="*/ 4922895 h 4963646"/>
              <a:gd name="connsiteX102" fmla="*/ 1453430 w 2895011"/>
              <a:gd name="connsiteY102" fmla="*/ 4943577 h 4963646"/>
              <a:gd name="connsiteX103" fmla="*/ 1461850 w 2895011"/>
              <a:gd name="connsiteY103" fmla="*/ 4963646 h 4963646"/>
              <a:gd name="connsiteX104" fmla="*/ 512598 w 2895011"/>
              <a:gd name="connsiteY104" fmla="*/ 4963646 h 4963646"/>
              <a:gd name="connsiteX105" fmla="*/ 512370 w 2895011"/>
              <a:gd name="connsiteY105" fmla="*/ 4962627 h 4963646"/>
              <a:gd name="connsiteX106" fmla="*/ 516954 w 2895011"/>
              <a:gd name="connsiteY106" fmla="*/ 4913115 h 4963646"/>
              <a:gd name="connsiteX107" fmla="*/ 562595 w 2895011"/>
              <a:gd name="connsiteY107" fmla="*/ 4557770 h 4963646"/>
              <a:gd name="connsiteX108" fmla="*/ 608236 w 2895011"/>
              <a:gd name="connsiteY108" fmla="*/ 4150263 h 4963646"/>
              <a:gd name="connsiteX109" fmla="*/ 614756 w 2895011"/>
              <a:gd name="connsiteY109" fmla="*/ 3882938 h 4963646"/>
              <a:gd name="connsiteX110" fmla="*/ 582155 w 2895011"/>
              <a:gd name="connsiteY110" fmla="*/ 3964439 h 4963646"/>
              <a:gd name="connsiteX111" fmla="*/ 432193 w 2895011"/>
              <a:gd name="connsiteY111" fmla="*/ 4189383 h 4963646"/>
              <a:gd name="connsiteX112" fmla="*/ 370251 w 2895011"/>
              <a:gd name="connsiteY112" fmla="*/ 4371947 h 4963646"/>
              <a:gd name="connsiteX113" fmla="*/ 380032 w 2895011"/>
              <a:gd name="connsiteY113" fmla="*/ 4463228 h 4963646"/>
              <a:gd name="connsiteX114" fmla="*/ 311571 w 2895011"/>
              <a:gd name="connsiteY114" fmla="*/ 4649051 h 4963646"/>
              <a:gd name="connsiteX115" fmla="*/ 301791 w 2895011"/>
              <a:gd name="connsiteY115" fmla="*/ 4727292 h 4963646"/>
              <a:gd name="connsiteX116" fmla="*/ 314830 w 2895011"/>
              <a:gd name="connsiteY116" fmla="*/ 4802273 h 4963646"/>
              <a:gd name="connsiteX117" fmla="*/ 269190 w 2895011"/>
              <a:gd name="connsiteY117" fmla="*/ 4864215 h 4963646"/>
              <a:gd name="connsiteX118" fmla="*/ 236590 w 2895011"/>
              <a:gd name="connsiteY118" fmla="*/ 4883775 h 4963646"/>
              <a:gd name="connsiteX119" fmla="*/ 243110 w 2895011"/>
              <a:gd name="connsiteY119" fmla="*/ 4958757 h 4963646"/>
              <a:gd name="connsiteX120" fmla="*/ 245953 w 2895011"/>
              <a:gd name="connsiteY120" fmla="*/ 4963646 h 4963646"/>
              <a:gd name="connsiteX121" fmla="*/ 3989 w 2895011"/>
              <a:gd name="connsiteY121" fmla="*/ 4963646 h 4963646"/>
              <a:gd name="connsiteX122" fmla="*/ 4922 w 2895011"/>
              <a:gd name="connsiteY122" fmla="*/ 4929620 h 4963646"/>
              <a:gd name="connsiteX123" fmla="*/ 14906 w 2895011"/>
              <a:gd name="connsiteY123" fmla="*/ 4844654 h 4963646"/>
              <a:gd name="connsiteX124" fmla="*/ 1866 w 2895011"/>
              <a:gd name="connsiteY124" fmla="*/ 4704472 h 4963646"/>
              <a:gd name="connsiteX125" fmla="*/ 60547 w 2895011"/>
              <a:gd name="connsiteY125" fmla="*/ 4580590 h 4963646"/>
              <a:gd name="connsiteX126" fmla="*/ 99668 w 2895011"/>
              <a:gd name="connsiteY126" fmla="*/ 4368687 h 4963646"/>
              <a:gd name="connsiteX127" fmla="*/ 223549 w 2895011"/>
              <a:gd name="connsiteY127" fmla="*/ 3997040 h 4963646"/>
              <a:gd name="connsiteX128" fmla="*/ 327871 w 2895011"/>
              <a:gd name="connsiteY128" fmla="*/ 3504772 h 4963646"/>
              <a:gd name="connsiteX129" fmla="*/ 438713 w 2895011"/>
              <a:gd name="connsiteY129" fmla="*/ 3172247 h 4963646"/>
              <a:gd name="connsiteX130" fmla="*/ 546294 w 2895011"/>
              <a:gd name="connsiteY130" fmla="*/ 2970123 h 4963646"/>
              <a:gd name="connsiteX131" fmla="*/ 559335 w 2895011"/>
              <a:gd name="connsiteY131" fmla="*/ 2728879 h 4963646"/>
              <a:gd name="connsiteX132" fmla="*/ 569115 w 2895011"/>
              <a:gd name="connsiteY132" fmla="*/ 2582177 h 4963646"/>
              <a:gd name="connsiteX133" fmla="*/ 562595 w 2895011"/>
              <a:gd name="connsiteY133" fmla="*/ 2549577 h 4963646"/>
              <a:gd name="connsiteX134" fmla="*/ 513694 w 2895011"/>
              <a:gd name="connsiteY134" fmla="*/ 2490896 h 4963646"/>
              <a:gd name="connsiteX135" fmla="*/ 494134 w 2895011"/>
              <a:gd name="connsiteY135" fmla="*/ 2386574 h 4963646"/>
              <a:gd name="connsiteX136" fmla="*/ 533254 w 2895011"/>
              <a:gd name="connsiteY136" fmla="*/ 2269212 h 4963646"/>
              <a:gd name="connsiteX137" fmla="*/ 533254 w 2895011"/>
              <a:gd name="connsiteY137" fmla="*/ 2243132 h 4963646"/>
              <a:gd name="connsiteX138" fmla="*/ 507174 w 2895011"/>
              <a:gd name="connsiteY138" fmla="*/ 2112730 h 4963646"/>
              <a:gd name="connsiteX139" fmla="*/ 500653 w 2895011"/>
              <a:gd name="connsiteY139" fmla="*/ 1816065 h 4963646"/>
              <a:gd name="connsiteX140" fmla="*/ 631056 w 2895011"/>
              <a:gd name="connsiteY140" fmla="*/ 1653062 h 4963646"/>
              <a:gd name="connsiteX141" fmla="*/ 784279 w 2895011"/>
              <a:gd name="connsiteY141" fmla="*/ 1574821 h 4963646"/>
              <a:gd name="connsiteX142" fmla="*/ 1061383 w 2895011"/>
              <a:gd name="connsiteY142" fmla="*/ 1506360 h 4963646"/>
              <a:gd name="connsiteX143" fmla="*/ 1224386 w 2895011"/>
              <a:gd name="connsiteY143" fmla="*/ 1460719 h 4963646"/>
              <a:gd name="connsiteX144" fmla="*/ 1286327 w 2895011"/>
              <a:gd name="connsiteY144" fmla="*/ 1421598 h 4963646"/>
              <a:gd name="connsiteX145" fmla="*/ 1260246 w 2895011"/>
              <a:gd name="connsiteY145" fmla="*/ 1336837 h 4963646"/>
              <a:gd name="connsiteX146" fmla="*/ 1185265 w 2895011"/>
              <a:gd name="connsiteY146" fmla="*/ 1248816 h 4963646"/>
              <a:gd name="connsiteX147" fmla="*/ 1058123 w 2895011"/>
              <a:gd name="connsiteY147" fmla="*/ 1265116 h 4963646"/>
              <a:gd name="connsiteX148" fmla="*/ 973362 w 2895011"/>
              <a:gd name="connsiteY148" fmla="*/ 1274896 h 4963646"/>
              <a:gd name="connsiteX149" fmla="*/ 904900 w 2895011"/>
              <a:gd name="connsiteY149" fmla="*/ 1232515 h 4963646"/>
              <a:gd name="connsiteX150" fmla="*/ 885340 w 2895011"/>
              <a:gd name="connsiteY150" fmla="*/ 1124934 h 4963646"/>
              <a:gd name="connsiteX151" fmla="*/ 852740 w 2895011"/>
              <a:gd name="connsiteY151" fmla="*/ 1105373 h 4963646"/>
              <a:gd name="connsiteX152" fmla="*/ 856549 w 2895011"/>
              <a:gd name="connsiteY152" fmla="*/ 1057022 h 4963646"/>
              <a:gd name="connsiteX153" fmla="*/ 811231 w 2895011"/>
              <a:gd name="connsiteY153" fmla="*/ 1018450 h 4963646"/>
              <a:gd name="connsiteX154" fmla="*/ 829919 w 2895011"/>
              <a:gd name="connsiteY154" fmla="*/ 988012 h 4963646"/>
              <a:gd name="connsiteX155" fmla="*/ 826659 w 2895011"/>
              <a:gd name="connsiteY155" fmla="*/ 955411 h 4963646"/>
              <a:gd name="connsiteX156" fmla="*/ 737121 w 2895011"/>
              <a:gd name="connsiteY156" fmla="*/ 908706 h 4963646"/>
              <a:gd name="connsiteX157" fmla="*/ 753517 w 2895011"/>
              <a:gd name="connsiteY157" fmla="*/ 852510 h 4963646"/>
              <a:gd name="connsiteX158" fmla="*/ 777759 w 2895011"/>
              <a:gd name="connsiteY158" fmla="*/ 798928 h 4963646"/>
              <a:gd name="connsiteX159" fmla="*/ 803839 w 2895011"/>
              <a:gd name="connsiteY159" fmla="*/ 710907 h 4963646"/>
              <a:gd name="connsiteX160" fmla="*/ 800585 w 2895011"/>
              <a:gd name="connsiteY160" fmla="*/ 700407 h 4963646"/>
              <a:gd name="connsiteX161" fmla="*/ 797791 w 2895011"/>
              <a:gd name="connsiteY161" fmla="*/ 701190 h 4963646"/>
              <a:gd name="connsiteX162" fmla="*/ 733847 w 2895011"/>
              <a:gd name="connsiteY162" fmla="*/ 693456 h 4963646"/>
              <a:gd name="connsiteX163" fmla="*/ 783230 w 2895011"/>
              <a:gd name="connsiteY163" fmla="*/ 687582 h 4963646"/>
              <a:gd name="connsiteX164" fmla="*/ 791961 w 2895011"/>
              <a:gd name="connsiteY164" fmla="*/ 684525 h 4963646"/>
              <a:gd name="connsiteX165" fmla="*/ 788150 w 2895011"/>
              <a:gd name="connsiteY165" fmla="*/ 679122 h 4963646"/>
              <a:gd name="connsiteX166" fmla="*/ 764718 w 2895011"/>
              <a:gd name="connsiteY166" fmla="*/ 648966 h 4963646"/>
              <a:gd name="connsiteX167" fmla="*/ 728858 w 2895011"/>
              <a:gd name="connsiteY167" fmla="*/ 573984 h 4963646"/>
              <a:gd name="connsiteX168" fmla="*/ 728858 w 2895011"/>
              <a:gd name="connsiteY168" fmla="*/ 352301 h 4963646"/>
              <a:gd name="connsiteX169" fmla="*/ 878820 w 2895011"/>
              <a:gd name="connsiteY169" fmla="*/ 143658 h 4963646"/>
              <a:gd name="connsiteX170" fmla="*/ 1198305 w 2895011"/>
              <a:gd name="connsiteY170" fmla="*/ 6735 h 4963646"/>
              <a:gd name="connsiteX171" fmla="*/ 1281258 w 2895011"/>
              <a:gd name="connsiteY171" fmla="*/ 11 h 4963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2895011" h="4963646">
                <a:moveTo>
                  <a:pt x="1475100" y="4872733"/>
                </a:moveTo>
                <a:lnTo>
                  <a:pt x="1465630" y="4877255"/>
                </a:lnTo>
                <a:lnTo>
                  <a:pt x="1460370" y="4875196"/>
                </a:lnTo>
                <a:close/>
                <a:moveTo>
                  <a:pt x="601528" y="2581916"/>
                </a:moveTo>
                <a:lnTo>
                  <a:pt x="598455" y="2582177"/>
                </a:lnTo>
                <a:cubicBezTo>
                  <a:pt x="599542" y="2587611"/>
                  <a:pt x="686477" y="2635968"/>
                  <a:pt x="706037" y="2663678"/>
                </a:cubicBezTo>
                <a:cubicBezTo>
                  <a:pt x="725597" y="2691389"/>
                  <a:pt x="710927" y="2688672"/>
                  <a:pt x="715817" y="2748440"/>
                </a:cubicBezTo>
                <a:cubicBezTo>
                  <a:pt x="720707" y="2808207"/>
                  <a:pt x="728314" y="2920136"/>
                  <a:pt x="735377" y="3022285"/>
                </a:cubicBezTo>
                <a:cubicBezTo>
                  <a:pt x="742441" y="3124433"/>
                  <a:pt x="770695" y="3266788"/>
                  <a:pt x="758198" y="3361330"/>
                </a:cubicBezTo>
                <a:cubicBezTo>
                  <a:pt x="745702" y="3455871"/>
                  <a:pt x="684303" y="3503686"/>
                  <a:pt x="660396" y="3589534"/>
                </a:cubicBezTo>
                <a:cubicBezTo>
                  <a:pt x="636489" y="3675382"/>
                  <a:pt x="616929" y="3840558"/>
                  <a:pt x="614756" y="3876418"/>
                </a:cubicBezTo>
                <a:cubicBezTo>
                  <a:pt x="612582" y="3912279"/>
                  <a:pt x="636490" y="3850881"/>
                  <a:pt x="647356" y="3804697"/>
                </a:cubicBezTo>
                <a:cubicBezTo>
                  <a:pt x="658224" y="3758514"/>
                  <a:pt x="668003" y="3649301"/>
                  <a:pt x="683217" y="3596054"/>
                </a:cubicBezTo>
                <a:cubicBezTo>
                  <a:pt x="698431" y="3542806"/>
                  <a:pt x="721251" y="3533026"/>
                  <a:pt x="738638" y="3485212"/>
                </a:cubicBezTo>
                <a:cubicBezTo>
                  <a:pt x="756025" y="3437398"/>
                  <a:pt x="784822" y="3385781"/>
                  <a:pt x="787539" y="3309169"/>
                </a:cubicBezTo>
                <a:cubicBezTo>
                  <a:pt x="790255" y="3232558"/>
                  <a:pt x="763088" y="3127149"/>
                  <a:pt x="754938" y="3025544"/>
                </a:cubicBezTo>
                <a:cubicBezTo>
                  <a:pt x="746788" y="2923939"/>
                  <a:pt x="747875" y="2765284"/>
                  <a:pt x="738638" y="2699540"/>
                </a:cubicBezTo>
                <a:cubicBezTo>
                  <a:pt x="729401" y="2633795"/>
                  <a:pt x="722881" y="2650639"/>
                  <a:pt x="699517" y="2631078"/>
                </a:cubicBezTo>
                <a:cubicBezTo>
                  <a:pt x="679074" y="2613963"/>
                  <a:pt x="616199" y="2585200"/>
                  <a:pt x="601528" y="2581916"/>
                </a:cubicBezTo>
                <a:close/>
                <a:moveTo>
                  <a:pt x="2222701" y="2566136"/>
                </a:moveTo>
                <a:cubicBezTo>
                  <a:pt x="2216001" y="2562590"/>
                  <a:pt x="2215404" y="2600581"/>
                  <a:pt x="2194207" y="2646858"/>
                </a:cubicBezTo>
                <a:cubicBezTo>
                  <a:pt x="2165943" y="2708559"/>
                  <a:pt x="2085134" y="2850273"/>
                  <a:pt x="2050900" y="2962132"/>
                </a:cubicBezTo>
                <a:cubicBezTo>
                  <a:pt x="2016666" y="3073991"/>
                  <a:pt x="1984820" y="3223667"/>
                  <a:pt x="1988801" y="3318010"/>
                </a:cubicBezTo>
                <a:cubicBezTo>
                  <a:pt x="1992782" y="3412354"/>
                  <a:pt x="2037764" y="3452957"/>
                  <a:pt x="2074785" y="3528193"/>
                </a:cubicBezTo>
                <a:cubicBezTo>
                  <a:pt x="2111805" y="3603428"/>
                  <a:pt x="2170721" y="3686228"/>
                  <a:pt x="2210926" y="3769425"/>
                </a:cubicBezTo>
                <a:cubicBezTo>
                  <a:pt x="2251131" y="3852623"/>
                  <a:pt x="2265462" y="3952141"/>
                  <a:pt x="2316017" y="4027377"/>
                </a:cubicBezTo>
                <a:lnTo>
                  <a:pt x="2324258" y="4037518"/>
                </a:lnTo>
                <a:lnTo>
                  <a:pt x="2331169" y="4049172"/>
                </a:lnTo>
                <a:cubicBezTo>
                  <a:pt x="2348560" y="4078729"/>
                  <a:pt x="2367071" y="4111968"/>
                  <a:pt x="2379311" y="4144411"/>
                </a:cubicBezTo>
                <a:cubicBezTo>
                  <a:pt x="2403793" y="4209297"/>
                  <a:pt x="2428673" y="4306826"/>
                  <a:pt x="2436634" y="4365342"/>
                </a:cubicBezTo>
                <a:cubicBezTo>
                  <a:pt x="2444595" y="4423858"/>
                  <a:pt x="2424095" y="4475409"/>
                  <a:pt x="2427080" y="4495512"/>
                </a:cubicBezTo>
                <a:cubicBezTo>
                  <a:pt x="2430066" y="4515614"/>
                  <a:pt x="2434842" y="4500089"/>
                  <a:pt x="2454547" y="4485958"/>
                </a:cubicBezTo>
                <a:cubicBezTo>
                  <a:pt x="2474252" y="4471827"/>
                  <a:pt x="2524011" y="4448340"/>
                  <a:pt x="2545308" y="4410722"/>
                </a:cubicBezTo>
                <a:cubicBezTo>
                  <a:pt x="2566605" y="4373105"/>
                  <a:pt x="2576159" y="4310208"/>
                  <a:pt x="2582329" y="4260251"/>
                </a:cubicBezTo>
                <a:lnTo>
                  <a:pt x="2583166" y="4254881"/>
                </a:lnTo>
                <a:lnTo>
                  <a:pt x="2583523" y="4254279"/>
                </a:lnTo>
                <a:cubicBezTo>
                  <a:pt x="2585513" y="4246417"/>
                  <a:pt x="2587429" y="4237088"/>
                  <a:pt x="2588617" y="4225394"/>
                </a:cubicBezTo>
                <a:cubicBezTo>
                  <a:pt x="2588652" y="4223355"/>
                  <a:pt x="2588686" y="4221316"/>
                  <a:pt x="2588720" y="4219277"/>
                </a:cubicBezTo>
                <a:lnTo>
                  <a:pt x="2593226" y="4190388"/>
                </a:lnTo>
                <a:cubicBezTo>
                  <a:pt x="2595316" y="4167151"/>
                  <a:pt x="2593773" y="4142321"/>
                  <a:pt x="2582329" y="4110972"/>
                </a:cubicBezTo>
                <a:lnTo>
                  <a:pt x="2577315" y="4099890"/>
                </a:lnTo>
                <a:lnTo>
                  <a:pt x="2562027" y="4032154"/>
                </a:lnTo>
                <a:cubicBezTo>
                  <a:pt x="2525802" y="3896411"/>
                  <a:pt x="2399215" y="3582331"/>
                  <a:pt x="2366175" y="3439820"/>
                </a:cubicBezTo>
                <a:cubicBezTo>
                  <a:pt x="2333135" y="3297310"/>
                  <a:pt x="2374136" y="3262678"/>
                  <a:pt x="2363786" y="3177092"/>
                </a:cubicBezTo>
                <a:cubicBezTo>
                  <a:pt x="2353437" y="3091506"/>
                  <a:pt x="2325969" y="3025027"/>
                  <a:pt x="2304075" y="2926305"/>
                </a:cubicBezTo>
                <a:cubicBezTo>
                  <a:pt x="2282181" y="2827583"/>
                  <a:pt x="2250733" y="2631333"/>
                  <a:pt x="2232422" y="2584758"/>
                </a:cubicBezTo>
                <a:cubicBezTo>
                  <a:pt x="2227844" y="2573115"/>
                  <a:pt x="2224933" y="2567318"/>
                  <a:pt x="2222701" y="2566136"/>
                </a:cubicBezTo>
                <a:close/>
                <a:moveTo>
                  <a:pt x="1976858" y="2434286"/>
                </a:moveTo>
                <a:cubicBezTo>
                  <a:pt x="1970091" y="2438665"/>
                  <a:pt x="1962925" y="2496784"/>
                  <a:pt x="1921924" y="2532212"/>
                </a:cubicBezTo>
                <a:cubicBezTo>
                  <a:pt x="1880922" y="2567641"/>
                  <a:pt x="1810463" y="2630537"/>
                  <a:pt x="1730848" y="2646858"/>
                </a:cubicBezTo>
                <a:cubicBezTo>
                  <a:pt x="1651234" y="2663179"/>
                  <a:pt x="1519870" y="2651237"/>
                  <a:pt x="1444235" y="2630139"/>
                </a:cubicBezTo>
                <a:cubicBezTo>
                  <a:pt x="1368601" y="2609041"/>
                  <a:pt x="1279433" y="2518280"/>
                  <a:pt x="1277045" y="2520270"/>
                </a:cubicBezTo>
                <a:cubicBezTo>
                  <a:pt x="1274656" y="2522261"/>
                  <a:pt x="1367407" y="2618594"/>
                  <a:pt x="1429905" y="2642081"/>
                </a:cubicBezTo>
                <a:cubicBezTo>
                  <a:pt x="1492402" y="2665567"/>
                  <a:pt x="1592717" y="2674723"/>
                  <a:pt x="1659195" y="2670742"/>
                </a:cubicBezTo>
                <a:cubicBezTo>
                  <a:pt x="1725674" y="2666761"/>
                  <a:pt x="1778219" y="2645664"/>
                  <a:pt x="1828775" y="2618196"/>
                </a:cubicBezTo>
                <a:cubicBezTo>
                  <a:pt x="1879330" y="2590729"/>
                  <a:pt x="1937847" y="2536591"/>
                  <a:pt x="1962527" y="2505940"/>
                </a:cubicBezTo>
                <a:cubicBezTo>
                  <a:pt x="1987208" y="2475288"/>
                  <a:pt x="1983625" y="2429907"/>
                  <a:pt x="1976858" y="2434286"/>
                </a:cubicBezTo>
                <a:close/>
                <a:moveTo>
                  <a:pt x="651273" y="1997202"/>
                </a:moveTo>
                <a:cubicBezTo>
                  <a:pt x="649946" y="1995079"/>
                  <a:pt x="666665" y="2041521"/>
                  <a:pt x="665603" y="2060894"/>
                </a:cubicBezTo>
                <a:cubicBezTo>
                  <a:pt x="664542" y="2080267"/>
                  <a:pt x="659499" y="2089555"/>
                  <a:pt x="644903" y="2113439"/>
                </a:cubicBezTo>
                <a:cubicBezTo>
                  <a:pt x="630307" y="2137324"/>
                  <a:pt x="567943" y="2232861"/>
                  <a:pt x="566881" y="2236046"/>
                </a:cubicBezTo>
                <a:cubicBezTo>
                  <a:pt x="565820" y="2239230"/>
                  <a:pt x="620754" y="2159616"/>
                  <a:pt x="638535" y="2132547"/>
                </a:cubicBezTo>
                <a:cubicBezTo>
                  <a:pt x="656315" y="2105478"/>
                  <a:pt x="671442" y="2096189"/>
                  <a:pt x="673565" y="2073632"/>
                </a:cubicBezTo>
                <a:cubicBezTo>
                  <a:pt x="675687" y="2051074"/>
                  <a:pt x="652600" y="1999324"/>
                  <a:pt x="651273" y="1997202"/>
                </a:cubicBezTo>
                <a:close/>
                <a:moveTo>
                  <a:pt x="1281258" y="11"/>
                </a:moveTo>
                <a:cubicBezTo>
                  <a:pt x="1366503" y="-498"/>
                  <a:pt x="1455034" y="16108"/>
                  <a:pt x="1514530" y="36076"/>
                </a:cubicBezTo>
                <a:cubicBezTo>
                  <a:pt x="1593858" y="62699"/>
                  <a:pt x="1636239" y="125184"/>
                  <a:pt x="1674273" y="166478"/>
                </a:cubicBezTo>
                <a:cubicBezTo>
                  <a:pt x="1712307" y="207772"/>
                  <a:pt x="1729694" y="239286"/>
                  <a:pt x="1749254" y="287100"/>
                </a:cubicBezTo>
                <a:cubicBezTo>
                  <a:pt x="1768815" y="334914"/>
                  <a:pt x="1793809" y="384901"/>
                  <a:pt x="1791635" y="453362"/>
                </a:cubicBezTo>
                <a:cubicBezTo>
                  <a:pt x="1789462" y="521824"/>
                  <a:pt x="1749254" y="619082"/>
                  <a:pt x="1736213" y="697867"/>
                </a:cubicBezTo>
                <a:cubicBezTo>
                  <a:pt x="1723173" y="776651"/>
                  <a:pt x="1691117" y="832615"/>
                  <a:pt x="1713394" y="926070"/>
                </a:cubicBezTo>
                <a:cubicBezTo>
                  <a:pt x="1735670" y="1019525"/>
                  <a:pt x="1791091" y="1165685"/>
                  <a:pt x="1869876" y="1258596"/>
                </a:cubicBezTo>
                <a:cubicBezTo>
                  <a:pt x="1948661" y="1351508"/>
                  <a:pt x="2083953" y="1422142"/>
                  <a:pt x="2186101" y="1483539"/>
                </a:cubicBezTo>
                <a:cubicBezTo>
                  <a:pt x="2288250" y="1544937"/>
                  <a:pt x="2414849" y="1554717"/>
                  <a:pt x="2482766" y="1626982"/>
                </a:cubicBezTo>
                <a:cubicBezTo>
                  <a:pt x="2550683" y="1699247"/>
                  <a:pt x="2571331" y="1795419"/>
                  <a:pt x="2593608" y="1917127"/>
                </a:cubicBezTo>
                <a:cubicBezTo>
                  <a:pt x="2615885" y="2038835"/>
                  <a:pt x="2592521" y="2159457"/>
                  <a:pt x="2616429" y="2357233"/>
                </a:cubicBezTo>
                <a:cubicBezTo>
                  <a:pt x="2640335" y="2555010"/>
                  <a:pt x="2702820" y="2927200"/>
                  <a:pt x="2737050" y="3103786"/>
                </a:cubicBezTo>
                <a:cubicBezTo>
                  <a:pt x="2771281" y="3280372"/>
                  <a:pt x="2801165" y="3208651"/>
                  <a:pt x="2821812" y="3416751"/>
                </a:cubicBezTo>
                <a:cubicBezTo>
                  <a:pt x="2842459" y="3624850"/>
                  <a:pt x="2856585" y="4158956"/>
                  <a:pt x="2860932" y="4352386"/>
                </a:cubicBezTo>
                <a:cubicBezTo>
                  <a:pt x="2865279" y="4545816"/>
                  <a:pt x="2842459" y="4495829"/>
                  <a:pt x="2847892" y="4577330"/>
                </a:cubicBezTo>
                <a:cubicBezTo>
                  <a:pt x="2853326" y="4658831"/>
                  <a:pt x="2892447" y="4770216"/>
                  <a:pt x="2893533" y="4841394"/>
                </a:cubicBezTo>
                <a:cubicBezTo>
                  <a:pt x="2894077" y="4876983"/>
                  <a:pt x="2896793" y="4910671"/>
                  <a:pt x="2893125" y="4938992"/>
                </a:cubicBezTo>
                <a:lnTo>
                  <a:pt x="2885761" y="4963646"/>
                </a:lnTo>
                <a:lnTo>
                  <a:pt x="1506531" y="4963646"/>
                </a:lnTo>
                <a:lnTo>
                  <a:pt x="1506992" y="4962017"/>
                </a:lnTo>
                <a:cubicBezTo>
                  <a:pt x="1513444" y="4945444"/>
                  <a:pt x="1525669" y="4928329"/>
                  <a:pt x="1524310" y="4916375"/>
                </a:cubicBezTo>
                <a:cubicBezTo>
                  <a:pt x="1522952" y="4904422"/>
                  <a:pt x="1521322" y="4892197"/>
                  <a:pt x="1518809" y="4882145"/>
                </a:cubicBezTo>
                <a:lnTo>
                  <a:pt x="1510415" y="4865673"/>
                </a:lnTo>
                <a:lnTo>
                  <a:pt x="1540474" y="4856120"/>
                </a:lnTo>
                <a:cubicBezTo>
                  <a:pt x="1580154" y="4840008"/>
                  <a:pt x="1621429" y="4814966"/>
                  <a:pt x="1625758" y="4811981"/>
                </a:cubicBezTo>
                <a:cubicBezTo>
                  <a:pt x="1631530" y="4808000"/>
                  <a:pt x="1572615" y="4836263"/>
                  <a:pt x="1537385" y="4844224"/>
                </a:cubicBezTo>
                <a:cubicBezTo>
                  <a:pt x="1502156" y="4852185"/>
                  <a:pt x="1459363" y="4864128"/>
                  <a:pt x="1414381" y="4859749"/>
                </a:cubicBezTo>
                <a:cubicBezTo>
                  <a:pt x="1369399" y="4855370"/>
                  <a:pt x="1325212" y="4845617"/>
                  <a:pt x="1267491" y="4817951"/>
                </a:cubicBezTo>
                <a:cubicBezTo>
                  <a:pt x="1209771" y="4790285"/>
                  <a:pt x="1128365" y="4741322"/>
                  <a:pt x="1068057" y="4693752"/>
                </a:cubicBezTo>
                <a:cubicBezTo>
                  <a:pt x="1007749" y="4646183"/>
                  <a:pt x="938086" y="4563781"/>
                  <a:pt x="905643" y="4532533"/>
                </a:cubicBezTo>
                <a:cubicBezTo>
                  <a:pt x="873200" y="4501285"/>
                  <a:pt x="836179" y="4468443"/>
                  <a:pt x="866233" y="4500289"/>
                </a:cubicBezTo>
                <a:cubicBezTo>
                  <a:pt x="896288" y="4532134"/>
                  <a:pt x="1005161" y="4662703"/>
                  <a:pt x="1085970" y="4723608"/>
                </a:cubicBezTo>
                <a:cubicBezTo>
                  <a:pt x="1166779" y="4784513"/>
                  <a:pt x="1281623" y="4841636"/>
                  <a:pt x="1351087" y="4865720"/>
                </a:cubicBezTo>
                <a:cubicBezTo>
                  <a:pt x="1368453" y="4871741"/>
                  <a:pt x="1383754" y="4875460"/>
                  <a:pt x="1397653" y="4877513"/>
                </a:cubicBezTo>
                <a:lnTo>
                  <a:pt x="1430306" y="4879047"/>
                </a:lnTo>
                <a:lnTo>
                  <a:pt x="1434048" y="4887646"/>
                </a:lnTo>
                <a:cubicBezTo>
                  <a:pt x="1439006" y="4898445"/>
                  <a:pt x="1444712" y="4911213"/>
                  <a:pt x="1446069" y="4922895"/>
                </a:cubicBezTo>
                <a:cubicBezTo>
                  <a:pt x="1446749" y="4928737"/>
                  <a:pt x="1449873" y="4935902"/>
                  <a:pt x="1453430" y="4943577"/>
                </a:cubicBezTo>
                <a:lnTo>
                  <a:pt x="1461850" y="4963646"/>
                </a:lnTo>
                <a:lnTo>
                  <a:pt x="512598" y="4963646"/>
                </a:lnTo>
                <a:lnTo>
                  <a:pt x="512370" y="4962627"/>
                </a:lnTo>
                <a:cubicBezTo>
                  <a:pt x="511148" y="4960794"/>
                  <a:pt x="510842" y="4964461"/>
                  <a:pt x="516954" y="4913115"/>
                </a:cubicBezTo>
                <a:cubicBezTo>
                  <a:pt x="525104" y="4844654"/>
                  <a:pt x="547381" y="4684912"/>
                  <a:pt x="562595" y="4557770"/>
                </a:cubicBezTo>
                <a:cubicBezTo>
                  <a:pt x="577809" y="4430628"/>
                  <a:pt x="599543" y="4262735"/>
                  <a:pt x="608236" y="4150263"/>
                </a:cubicBezTo>
                <a:cubicBezTo>
                  <a:pt x="616929" y="4037791"/>
                  <a:pt x="619102" y="3913909"/>
                  <a:pt x="614756" y="3882938"/>
                </a:cubicBezTo>
                <a:cubicBezTo>
                  <a:pt x="610409" y="3851968"/>
                  <a:pt x="612582" y="3913365"/>
                  <a:pt x="582155" y="3964439"/>
                </a:cubicBezTo>
                <a:cubicBezTo>
                  <a:pt x="551729" y="4015514"/>
                  <a:pt x="467510" y="4121466"/>
                  <a:pt x="432193" y="4189383"/>
                </a:cubicBezTo>
                <a:cubicBezTo>
                  <a:pt x="396875" y="4257301"/>
                  <a:pt x="378945" y="4326306"/>
                  <a:pt x="370251" y="4371947"/>
                </a:cubicBezTo>
                <a:cubicBezTo>
                  <a:pt x="361557" y="4417588"/>
                  <a:pt x="389812" y="4417044"/>
                  <a:pt x="380032" y="4463228"/>
                </a:cubicBezTo>
                <a:cubicBezTo>
                  <a:pt x="370251" y="4509412"/>
                  <a:pt x="324611" y="4605041"/>
                  <a:pt x="311571" y="4649051"/>
                </a:cubicBezTo>
                <a:cubicBezTo>
                  <a:pt x="298530" y="4693062"/>
                  <a:pt x="301248" y="4701755"/>
                  <a:pt x="301791" y="4727292"/>
                </a:cubicBezTo>
                <a:cubicBezTo>
                  <a:pt x="302334" y="4752829"/>
                  <a:pt x="320264" y="4779453"/>
                  <a:pt x="314830" y="4802273"/>
                </a:cubicBezTo>
                <a:cubicBezTo>
                  <a:pt x="309397" y="4825094"/>
                  <a:pt x="282230" y="4850631"/>
                  <a:pt x="269190" y="4864215"/>
                </a:cubicBezTo>
                <a:cubicBezTo>
                  <a:pt x="256150" y="4877799"/>
                  <a:pt x="240936" y="4868018"/>
                  <a:pt x="236590" y="4883775"/>
                </a:cubicBezTo>
                <a:cubicBezTo>
                  <a:pt x="232243" y="4899532"/>
                  <a:pt x="236590" y="4938653"/>
                  <a:pt x="243110" y="4958757"/>
                </a:cubicBezTo>
                <a:lnTo>
                  <a:pt x="245953" y="4963646"/>
                </a:lnTo>
                <a:lnTo>
                  <a:pt x="3989" y="4963646"/>
                </a:lnTo>
                <a:cubicBezTo>
                  <a:pt x="4300" y="4952304"/>
                  <a:pt x="4611" y="4940962"/>
                  <a:pt x="4922" y="4929620"/>
                </a:cubicBezTo>
                <a:cubicBezTo>
                  <a:pt x="8658" y="4900755"/>
                  <a:pt x="16265" y="4869105"/>
                  <a:pt x="14906" y="4844654"/>
                </a:cubicBezTo>
                <a:cubicBezTo>
                  <a:pt x="12190" y="4795753"/>
                  <a:pt x="-5741" y="4748483"/>
                  <a:pt x="1866" y="4704472"/>
                </a:cubicBezTo>
                <a:cubicBezTo>
                  <a:pt x="9473" y="4660462"/>
                  <a:pt x="44247" y="4636554"/>
                  <a:pt x="60547" y="4580590"/>
                </a:cubicBezTo>
                <a:cubicBezTo>
                  <a:pt x="76847" y="4524626"/>
                  <a:pt x="72500" y="4465945"/>
                  <a:pt x="99668" y="4368687"/>
                </a:cubicBezTo>
                <a:cubicBezTo>
                  <a:pt x="126835" y="4271428"/>
                  <a:pt x="185515" y="4141026"/>
                  <a:pt x="223549" y="3997040"/>
                </a:cubicBezTo>
                <a:cubicBezTo>
                  <a:pt x="261583" y="3853055"/>
                  <a:pt x="292011" y="3642238"/>
                  <a:pt x="327871" y="3504772"/>
                </a:cubicBezTo>
                <a:cubicBezTo>
                  <a:pt x="363731" y="3367307"/>
                  <a:pt x="402309" y="3261355"/>
                  <a:pt x="438713" y="3172247"/>
                </a:cubicBezTo>
                <a:cubicBezTo>
                  <a:pt x="475116" y="3083139"/>
                  <a:pt x="526191" y="3044018"/>
                  <a:pt x="546294" y="2970123"/>
                </a:cubicBezTo>
                <a:cubicBezTo>
                  <a:pt x="566398" y="2896229"/>
                  <a:pt x="555531" y="2793537"/>
                  <a:pt x="559335" y="2728879"/>
                </a:cubicBezTo>
                <a:cubicBezTo>
                  <a:pt x="563138" y="2664221"/>
                  <a:pt x="568572" y="2612061"/>
                  <a:pt x="569115" y="2582177"/>
                </a:cubicBezTo>
                <a:cubicBezTo>
                  <a:pt x="569658" y="2552293"/>
                  <a:pt x="571832" y="2564791"/>
                  <a:pt x="562595" y="2549577"/>
                </a:cubicBezTo>
                <a:cubicBezTo>
                  <a:pt x="553358" y="2534363"/>
                  <a:pt x="525104" y="2518063"/>
                  <a:pt x="513694" y="2490896"/>
                </a:cubicBezTo>
                <a:cubicBezTo>
                  <a:pt x="502284" y="2463729"/>
                  <a:pt x="490873" y="2423521"/>
                  <a:pt x="494134" y="2386574"/>
                </a:cubicBezTo>
                <a:cubicBezTo>
                  <a:pt x="497394" y="2349627"/>
                  <a:pt x="526735" y="2293119"/>
                  <a:pt x="533254" y="2269212"/>
                </a:cubicBezTo>
                <a:cubicBezTo>
                  <a:pt x="539774" y="2245305"/>
                  <a:pt x="537601" y="2269212"/>
                  <a:pt x="533254" y="2243132"/>
                </a:cubicBezTo>
                <a:cubicBezTo>
                  <a:pt x="528908" y="2217052"/>
                  <a:pt x="512608" y="2183908"/>
                  <a:pt x="507174" y="2112730"/>
                </a:cubicBezTo>
                <a:cubicBezTo>
                  <a:pt x="501741" y="2041552"/>
                  <a:pt x="480007" y="1892677"/>
                  <a:pt x="500653" y="1816065"/>
                </a:cubicBezTo>
                <a:cubicBezTo>
                  <a:pt x="521300" y="1739454"/>
                  <a:pt x="583785" y="1693269"/>
                  <a:pt x="631056" y="1653062"/>
                </a:cubicBezTo>
                <a:cubicBezTo>
                  <a:pt x="678327" y="1612855"/>
                  <a:pt x="712558" y="1599271"/>
                  <a:pt x="784279" y="1574821"/>
                </a:cubicBezTo>
                <a:cubicBezTo>
                  <a:pt x="855999" y="1550371"/>
                  <a:pt x="988032" y="1525377"/>
                  <a:pt x="1061383" y="1506360"/>
                </a:cubicBezTo>
                <a:cubicBezTo>
                  <a:pt x="1134734" y="1487343"/>
                  <a:pt x="1186895" y="1474846"/>
                  <a:pt x="1224386" y="1460719"/>
                </a:cubicBezTo>
                <a:cubicBezTo>
                  <a:pt x="1261877" y="1446592"/>
                  <a:pt x="1280350" y="1442245"/>
                  <a:pt x="1286327" y="1421598"/>
                </a:cubicBezTo>
                <a:cubicBezTo>
                  <a:pt x="1292303" y="1400952"/>
                  <a:pt x="1277090" y="1365634"/>
                  <a:pt x="1260246" y="1336837"/>
                </a:cubicBezTo>
                <a:cubicBezTo>
                  <a:pt x="1243403" y="1308040"/>
                  <a:pt x="1218952" y="1260769"/>
                  <a:pt x="1185265" y="1248816"/>
                </a:cubicBezTo>
                <a:cubicBezTo>
                  <a:pt x="1151578" y="1236862"/>
                  <a:pt x="1058123" y="1265116"/>
                  <a:pt x="1058123" y="1265116"/>
                </a:cubicBezTo>
                <a:cubicBezTo>
                  <a:pt x="1022805" y="1269463"/>
                  <a:pt x="998899" y="1280330"/>
                  <a:pt x="973362" y="1274896"/>
                </a:cubicBezTo>
                <a:cubicBezTo>
                  <a:pt x="947825" y="1269463"/>
                  <a:pt x="919570" y="1257509"/>
                  <a:pt x="904900" y="1232515"/>
                </a:cubicBezTo>
                <a:cubicBezTo>
                  <a:pt x="890231" y="1207521"/>
                  <a:pt x="894033" y="1146124"/>
                  <a:pt x="885340" y="1124934"/>
                </a:cubicBezTo>
                <a:cubicBezTo>
                  <a:pt x="876647" y="1103743"/>
                  <a:pt x="857539" y="1116692"/>
                  <a:pt x="852740" y="1105373"/>
                </a:cubicBezTo>
                <a:cubicBezTo>
                  <a:pt x="847941" y="1094055"/>
                  <a:pt x="863466" y="1071509"/>
                  <a:pt x="856549" y="1057022"/>
                </a:cubicBezTo>
                <a:cubicBezTo>
                  <a:pt x="849631" y="1042535"/>
                  <a:pt x="815669" y="1029951"/>
                  <a:pt x="811231" y="1018450"/>
                </a:cubicBezTo>
                <a:cubicBezTo>
                  <a:pt x="806792" y="1006948"/>
                  <a:pt x="827348" y="998518"/>
                  <a:pt x="829919" y="988012"/>
                </a:cubicBezTo>
                <a:cubicBezTo>
                  <a:pt x="832490" y="977505"/>
                  <a:pt x="842125" y="968628"/>
                  <a:pt x="826659" y="955411"/>
                </a:cubicBezTo>
                <a:cubicBezTo>
                  <a:pt x="811192" y="942193"/>
                  <a:pt x="749311" y="925856"/>
                  <a:pt x="737121" y="908706"/>
                </a:cubicBezTo>
                <a:cubicBezTo>
                  <a:pt x="724930" y="891556"/>
                  <a:pt x="746744" y="870806"/>
                  <a:pt x="753517" y="852510"/>
                </a:cubicBezTo>
                <a:cubicBezTo>
                  <a:pt x="760289" y="834213"/>
                  <a:pt x="769372" y="822529"/>
                  <a:pt x="777759" y="798928"/>
                </a:cubicBezTo>
                <a:cubicBezTo>
                  <a:pt x="786146" y="775328"/>
                  <a:pt x="806012" y="735901"/>
                  <a:pt x="803839" y="710907"/>
                </a:cubicBezTo>
                <a:lnTo>
                  <a:pt x="800585" y="700407"/>
                </a:lnTo>
                <a:lnTo>
                  <a:pt x="797791" y="701190"/>
                </a:lnTo>
                <a:cubicBezTo>
                  <a:pt x="780380" y="703740"/>
                  <a:pt x="759076" y="702194"/>
                  <a:pt x="733847" y="693456"/>
                </a:cubicBezTo>
                <a:cubicBezTo>
                  <a:pt x="755164" y="690674"/>
                  <a:pt x="770204" y="690321"/>
                  <a:pt x="783230" y="687582"/>
                </a:cubicBezTo>
                <a:lnTo>
                  <a:pt x="791961" y="684525"/>
                </a:lnTo>
                <a:lnTo>
                  <a:pt x="788150" y="679122"/>
                </a:lnTo>
                <a:cubicBezTo>
                  <a:pt x="780203" y="669613"/>
                  <a:pt x="770966" y="660376"/>
                  <a:pt x="764718" y="648966"/>
                </a:cubicBezTo>
                <a:cubicBezTo>
                  <a:pt x="752221" y="626145"/>
                  <a:pt x="734834" y="623429"/>
                  <a:pt x="728858" y="573984"/>
                </a:cubicBezTo>
                <a:cubicBezTo>
                  <a:pt x="722881" y="524540"/>
                  <a:pt x="703864" y="424022"/>
                  <a:pt x="728858" y="352301"/>
                </a:cubicBezTo>
                <a:cubicBezTo>
                  <a:pt x="753852" y="280580"/>
                  <a:pt x="800579" y="201252"/>
                  <a:pt x="878820" y="143658"/>
                </a:cubicBezTo>
                <a:cubicBezTo>
                  <a:pt x="957061" y="86064"/>
                  <a:pt x="1092354" y="24665"/>
                  <a:pt x="1198305" y="6735"/>
                </a:cubicBezTo>
                <a:cubicBezTo>
                  <a:pt x="1224793" y="2252"/>
                  <a:pt x="1252843" y="181"/>
                  <a:pt x="1281258" y="11"/>
                </a:cubicBezTo>
                <a:close/>
              </a:path>
            </a:pathLst>
          </a:custGeom>
          <a:gradFill>
            <a:gsLst>
              <a:gs pos="73000">
                <a:sysClr val="window" lastClr="FFFFFF">
                  <a:lumMod val="95000"/>
                </a:sysClr>
              </a:gs>
              <a:gs pos="0">
                <a:sysClr val="window" lastClr="FFFFFF">
                  <a:lumMod val="85000"/>
                </a:sysClr>
              </a:gs>
              <a:gs pos="100000">
                <a:sysClr val="window" lastClr="FFFFFF">
                  <a:lumMod val="95000"/>
                  <a:alpha val="0"/>
                </a:sysClr>
              </a:gs>
            </a:gsLst>
            <a:lin ang="5400000" scaled="1"/>
          </a:gradFill>
          <a:ln w="0" cap="rnd">
            <a:noFill/>
            <a:prstDash val="solid"/>
            <a:round/>
            <a:headEnd/>
            <a:tailEnd/>
          </a:ln>
          <a:effectLst/>
        </p:spPr>
        <p:txBody>
          <a:bodyPr vert="horz" wrap="square" lIns="91440" tIns="45720" rIns="91440" bIns="45720" numCol="1" rtlCol="0" anchor="t" anchorCtr="0" compatLnSpc="1">
            <a:prstTxWarp prst="textNoShape">
              <a:avLst/>
            </a:prstTxWarp>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C0C0C"/>
              </a:solidFill>
              <a:effectLst/>
              <a:uLnTx/>
              <a:uFillTx/>
              <a:latin typeface="HarmonyOS Sans SC Light"/>
              <a:ea typeface="HarmonyOS Sans SC Light"/>
              <a:cs typeface="+mn-cs"/>
            </a:endParaRPr>
          </a:p>
        </p:txBody>
      </p:sp>
      <p:sp>
        <p:nvSpPr>
          <p:cNvPr id="708" name="对话气泡: 椭圆形 707">
            <a:extLst>
              <a:ext uri="{FF2B5EF4-FFF2-40B4-BE49-F238E27FC236}">
                <a16:creationId xmlns:a16="http://schemas.microsoft.com/office/drawing/2014/main" id="{7807A97C-EEBB-BA91-0EF0-50BB6569C5DC}"/>
              </a:ext>
            </a:extLst>
          </p:cNvPr>
          <p:cNvSpPr/>
          <p:nvPr/>
        </p:nvSpPr>
        <p:spPr>
          <a:xfrm>
            <a:off x="6733761" y="1888091"/>
            <a:ext cx="1294298" cy="1178312"/>
          </a:xfrm>
          <a:prstGeom prst="wedgeEllipseCallout">
            <a:avLst>
              <a:gd name="adj1" fmla="val 19478"/>
              <a:gd name="adj2" fmla="val 62345"/>
            </a:avLst>
          </a:prstGeom>
          <a:noFill/>
          <a:ln w="19050" cap="flat" cmpd="sng" algn="ctr">
            <a:solidFill>
              <a:srgbClr val="00808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HarmonyOS Sans SC Light"/>
              <a:ea typeface="HarmonyOS Sans SC Light"/>
              <a:cs typeface="+mn-cs"/>
            </a:endParaRPr>
          </a:p>
        </p:txBody>
      </p:sp>
      <p:sp>
        <p:nvSpPr>
          <p:cNvPr id="709" name="文本框 708">
            <a:extLst>
              <a:ext uri="{FF2B5EF4-FFF2-40B4-BE49-F238E27FC236}">
                <a16:creationId xmlns:a16="http://schemas.microsoft.com/office/drawing/2014/main" id="{46E3175F-AFB7-54B0-F279-A80E88770C65}"/>
              </a:ext>
            </a:extLst>
          </p:cNvPr>
          <p:cNvSpPr txBox="1"/>
          <p:nvPr/>
        </p:nvSpPr>
        <p:spPr>
          <a:xfrm>
            <a:off x="7491689" y="4670763"/>
            <a:ext cx="862737" cy="246221"/>
          </a:xfrm>
          <a:prstGeom prst="rect">
            <a:avLst/>
          </a:prstGeom>
          <a:noFill/>
        </p:spPr>
        <p:txBody>
          <a:bodyPr wrap="none" rtlCol="0">
            <a:spAutoFit/>
          </a:bodyPr>
          <a:lstStyle/>
          <a:p>
            <a:pPr defTabSz="457200"/>
            <a:r>
              <a:rPr lang="zh-CN" altLang="en-US" sz="1000" b="1" dirty="0">
                <a:solidFill>
                  <a:srgbClr val="343434"/>
                </a:solidFill>
                <a:latin typeface="HarmonyOS Sans SC Medium" panose="00000600000000000000" pitchFamily="2" charset="-122"/>
                <a:ea typeface="HarmonyOS Sans SC Medium" panose="00000600000000000000" pitchFamily="2" charset="-122"/>
              </a:rPr>
              <a:t>记忆 </a:t>
            </a:r>
            <a:r>
              <a:rPr lang="en-US" altLang="zh-CN" sz="1000" b="1" dirty="0">
                <a:solidFill>
                  <a:srgbClr val="343434"/>
                </a:solidFill>
                <a:latin typeface="HarmonyOS Sans SC Medium" panose="00000600000000000000" pitchFamily="2" charset="-122"/>
                <a:ea typeface="HarmonyOS Sans SC Medium" panose="00000600000000000000" pitchFamily="2" charset="-122"/>
              </a:rPr>
              <a:t>B </a:t>
            </a:r>
            <a:r>
              <a:rPr lang="zh-CN" altLang="en-US" sz="1000" b="1" dirty="0">
                <a:solidFill>
                  <a:srgbClr val="343434"/>
                </a:solidFill>
                <a:latin typeface="HarmonyOS Sans SC Medium" panose="00000600000000000000" pitchFamily="2" charset="-122"/>
                <a:ea typeface="HarmonyOS Sans SC Medium" panose="00000600000000000000" pitchFamily="2" charset="-122"/>
              </a:rPr>
              <a:t>细胞</a:t>
            </a:r>
            <a:endParaRPr lang="en-US" altLang="zh-CN" sz="1000" b="1" dirty="0">
              <a:solidFill>
                <a:srgbClr val="343434"/>
              </a:solidFill>
              <a:latin typeface="HarmonyOS Sans SC Medium" panose="00000600000000000000" pitchFamily="2" charset="-122"/>
              <a:ea typeface="HarmonyOS Sans SC Medium" panose="00000600000000000000" pitchFamily="2" charset="-122"/>
            </a:endParaRPr>
          </a:p>
        </p:txBody>
      </p:sp>
      <p:grpSp>
        <p:nvGrpSpPr>
          <p:cNvPr id="511" name="组合 510">
            <a:extLst>
              <a:ext uri="{FF2B5EF4-FFF2-40B4-BE49-F238E27FC236}">
                <a16:creationId xmlns:a16="http://schemas.microsoft.com/office/drawing/2014/main" id="{2C4B3075-DF7E-E36D-58E0-CE13C36E3FE4}"/>
              </a:ext>
            </a:extLst>
          </p:cNvPr>
          <p:cNvGrpSpPr/>
          <p:nvPr/>
        </p:nvGrpSpPr>
        <p:grpSpPr>
          <a:xfrm>
            <a:off x="9064295" y="2924096"/>
            <a:ext cx="587595" cy="487463"/>
            <a:chOff x="4021806" y="7737760"/>
            <a:chExt cx="540944" cy="448762"/>
          </a:xfrm>
        </p:grpSpPr>
        <p:grpSp>
          <p:nvGrpSpPr>
            <p:cNvPr id="512" name="组合 511">
              <a:extLst>
                <a:ext uri="{FF2B5EF4-FFF2-40B4-BE49-F238E27FC236}">
                  <a16:creationId xmlns:a16="http://schemas.microsoft.com/office/drawing/2014/main" id="{57A6E7B8-A420-1858-C684-532CE7A9AA21}"/>
                </a:ext>
              </a:extLst>
            </p:cNvPr>
            <p:cNvGrpSpPr/>
            <p:nvPr/>
          </p:nvGrpSpPr>
          <p:grpSpPr>
            <a:xfrm>
              <a:off x="4091553" y="7920680"/>
              <a:ext cx="265842" cy="265842"/>
              <a:chOff x="4257258" y="7580077"/>
              <a:chExt cx="523220" cy="523220"/>
            </a:xfrm>
          </p:grpSpPr>
          <p:grpSp>
            <p:nvGrpSpPr>
              <p:cNvPr id="523" name="组合 522">
                <a:extLst>
                  <a:ext uri="{FF2B5EF4-FFF2-40B4-BE49-F238E27FC236}">
                    <a16:creationId xmlns:a16="http://schemas.microsoft.com/office/drawing/2014/main" id="{5F43BD88-447A-1CAE-37E9-8693B9772F17}"/>
                  </a:ext>
                </a:extLst>
              </p:cNvPr>
              <p:cNvGrpSpPr/>
              <p:nvPr/>
            </p:nvGrpSpPr>
            <p:grpSpPr>
              <a:xfrm>
                <a:off x="4359478" y="7662623"/>
                <a:ext cx="363850" cy="363850"/>
                <a:chOff x="4355701" y="7679292"/>
                <a:chExt cx="363850" cy="363850"/>
              </a:xfrm>
            </p:grpSpPr>
            <p:sp>
              <p:nvSpPr>
                <p:cNvPr id="525" name="椭圆 524">
                  <a:extLst>
                    <a:ext uri="{FF2B5EF4-FFF2-40B4-BE49-F238E27FC236}">
                      <a16:creationId xmlns:a16="http://schemas.microsoft.com/office/drawing/2014/main" id="{C30521FF-7E4A-8B50-7C86-4987BE9F03AF}"/>
                    </a:ext>
                  </a:extLst>
                </p:cNvPr>
                <p:cNvSpPr/>
                <p:nvPr/>
              </p:nvSpPr>
              <p:spPr>
                <a:xfrm>
                  <a:off x="4355701" y="7679292"/>
                  <a:ext cx="363850" cy="363850"/>
                </a:xfrm>
                <a:prstGeom prst="ellipse">
                  <a:avLst/>
                </a:prstGeom>
                <a:gradFill flip="none" rotWithShape="1">
                  <a:gsLst>
                    <a:gs pos="15000">
                      <a:srgbClr val="285F76">
                        <a:lumMod val="60000"/>
                        <a:lumOff val="40000"/>
                      </a:srgbClr>
                    </a:gs>
                    <a:gs pos="100000">
                      <a:srgbClr val="285F76"/>
                    </a:gs>
                  </a:gsLst>
                  <a:path path="circle">
                    <a:fillToRect l="100000" b="100000"/>
                  </a:path>
                  <a:tileRect t="-100000" r="-100000"/>
                </a:gra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HarmonyOS Sans SC Light"/>
                    <a:ea typeface="HarmonyOS Sans SC Light"/>
                    <a:cs typeface="+mn-cs"/>
                  </a:endParaRPr>
                </a:p>
              </p:txBody>
            </p:sp>
            <p:sp>
              <p:nvSpPr>
                <p:cNvPr id="526" name="椭圆 525">
                  <a:extLst>
                    <a:ext uri="{FF2B5EF4-FFF2-40B4-BE49-F238E27FC236}">
                      <a16:creationId xmlns:a16="http://schemas.microsoft.com/office/drawing/2014/main" id="{D4567264-897F-123D-2684-C4DECC3E476E}"/>
                    </a:ext>
                  </a:extLst>
                </p:cNvPr>
                <p:cNvSpPr/>
                <p:nvPr/>
              </p:nvSpPr>
              <p:spPr>
                <a:xfrm>
                  <a:off x="4474948" y="7696974"/>
                  <a:ext cx="207438" cy="277831"/>
                </a:xfrm>
                <a:prstGeom prst="ellipse">
                  <a:avLst/>
                </a:prstGeom>
                <a:gradFill flip="none" rotWithShape="1">
                  <a:gsLst>
                    <a:gs pos="0">
                      <a:sysClr val="window" lastClr="FFFFFF">
                        <a:alpha val="55000"/>
                      </a:sysClr>
                    </a:gs>
                    <a:gs pos="80000">
                      <a:srgbClr val="285F76">
                        <a:alpha val="0"/>
                      </a:srgbClr>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HarmonyOS Sans SC Light"/>
                    <a:ea typeface="HarmonyOS Sans SC Light"/>
                    <a:cs typeface="+mn-cs"/>
                  </a:endParaRPr>
                </a:p>
              </p:txBody>
            </p:sp>
          </p:grpSp>
          <p:sp>
            <p:nvSpPr>
              <p:cNvPr id="524" name="椭圆 523">
                <a:extLst>
                  <a:ext uri="{FF2B5EF4-FFF2-40B4-BE49-F238E27FC236}">
                    <a16:creationId xmlns:a16="http://schemas.microsoft.com/office/drawing/2014/main" id="{9D605A9E-9941-0720-D154-7D678ABC4486}"/>
                  </a:ext>
                </a:extLst>
              </p:cNvPr>
              <p:cNvSpPr/>
              <p:nvPr/>
            </p:nvSpPr>
            <p:spPr>
              <a:xfrm>
                <a:off x="4257258" y="7580077"/>
                <a:ext cx="523220" cy="523220"/>
              </a:xfrm>
              <a:prstGeom prst="ellipse">
                <a:avLst/>
              </a:prstGeom>
              <a:gradFill flip="none" rotWithShape="1">
                <a:gsLst>
                  <a:gs pos="0">
                    <a:sysClr val="window" lastClr="FFFFFF">
                      <a:alpha val="0"/>
                    </a:sysClr>
                  </a:gs>
                  <a:gs pos="95000">
                    <a:srgbClr val="285F76">
                      <a:lumMod val="40000"/>
                      <a:lumOff val="60000"/>
                    </a:srgbClr>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HarmonyOS Sans SC Light"/>
                  <a:ea typeface="HarmonyOS Sans SC Light"/>
                  <a:cs typeface="+mn-cs"/>
                </a:endParaRPr>
              </a:p>
            </p:txBody>
          </p:sp>
        </p:grpSp>
        <p:grpSp>
          <p:nvGrpSpPr>
            <p:cNvPr id="513" name="组合 512">
              <a:extLst>
                <a:ext uri="{FF2B5EF4-FFF2-40B4-BE49-F238E27FC236}">
                  <a16:creationId xmlns:a16="http://schemas.microsoft.com/office/drawing/2014/main" id="{437BFA82-F9DE-2E98-FA2D-BDA79018D1CC}"/>
                </a:ext>
              </a:extLst>
            </p:cNvPr>
            <p:cNvGrpSpPr/>
            <p:nvPr/>
          </p:nvGrpSpPr>
          <p:grpSpPr>
            <a:xfrm>
              <a:off x="4278621" y="7842489"/>
              <a:ext cx="284129" cy="284129"/>
              <a:chOff x="4257258" y="7580077"/>
              <a:chExt cx="523220" cy="523220"/>
            </a:xfrm>
          </p:grpSpPr>
          <p:grpSp>
            <p:nvGrpSpPr>
              <p:cNvPr id="519" name="组合 518">
                <a:extLst>
                  <a:ext uri="{FF2B5EF4-FFF2-40B4-BE49-F238E27FC236}">
                    <a16:creationId xmlns:a16="http://schemas.microsoft.com/office/drawing/2014/main" id="{54113D63-CBD4-CE9E-E908-B69AD9979AEE}"/>
                  </a:ext>
                </a:extLst>
              </p:cNvPr>
              <p:cNvGrpSpPr/>
              <p:nvPr/>
            </p:nvGrpSpPr>
            <p:grpSpPr>
              <a:xfrm>
                <a:off x="4359478" y="7662623"/>
                <a:ext cx="363850" cy="363850"/>
                <a:chOff x="4355701" y="7679292"/>
                <a:chExt cx="363850" cy="363850"/>
              </a:xfrm>
            </p:grpSpPr>
            <p:sp>
              <p:nvSpPr>
                <p:cNvPr id="521" name="椭圆 520">
                  <a:extLst>
                    <a:ext uri="{FF2B5EF4-FFF2-40B4-BE49-F238E27FC236}">
                      <a16:creationId xmlns:a16="http://schemas.microsoft.com/office/drawing/2014/main" id="{03DCAD94-A2F3-2595-AB76-051E820D4A84}"/>
                    </a:ext>
                  </a:extLst>
                </p:cNvPr>
                <p:cNvSpPr/>
                <p:nvPr/>
              </p:nvSpPr>
              <p:spPr>
                <a:xfrm>
                  <a:off x="4355701" y="7679292"/>
                  <a:ext cx="363850" cy="363850"/>
                </a:xfrm>
                <a:prstGeom prst="ellipse">
                  <a:avLst/>
                </a:prstGeom>
                <a:gradFill flip="none" rotWithShape="1">
                  <a:gsLst>
                    <a:gs pos="15000">
                      <a:srgbClr val="285F76">
                        <a:lumMod val="60000"/>
                        <a:lumOff val="40000"/>
                      </a:srgbClr>
                    </a:gs>
                    <a:gs pos="100000">
                      <a:srgbClr val="285F76"/>
                    </a:gs>
                  </a:gsLst>
                  <a:path path="circle">
                    <a:fillToRect l="100000" b="100000"/>
                  </a:path>
                  <a:tileRect t="-100000" r="-100000"/>
                </a:gra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HarmonyOS Sans SC Light"/>
                    <a:ea typeface="HarmonyOS Sans SC Light"/>
                    <a:cs typeface="+mn-cs"/>
                  </a:endParaRPr>
                </a:p>
              </p:txBody>
            </p:sp>
            <p:sp>
              <p:nvSpPr>
                <p:cNvPr id="522" name="椭圆 521">
                  <a:extLst>
                    <a:ext uri="{FF2B5EF4-FFF2-40B4-BE49-F238E27FC236}">
                      <a16:creationId xmlns:a16="http://schemas.microsoft.com/office/drawing/2014/main" id="{78ED6928-B511-AE56-C852-07ECE2384AE6}"/>
                    </a:ext>
                  </a:extLst>
                </p:cNvPr>
                <p:cNvSpPr/>
                <p:nvPr/>
              </p:nvSpPr>
              <p:spPr>
                <a:xfrm>
                  <a:off x="4474948" y="7696974"/>
                  <a:ext cx="207438" cy="277831"/>
                </a:xfrm>
                <a:prstGeom prst="ellipse">
                  <a:avLst/>
                </a:prstGeom>
                <a:gradFill flip="none" rotWithShape="1">
                  <a:gsLst>
                    <a:gs pos="0">
                      <a:sysClr val="window" lastClr="FFFFFF">
                        <a:alpha val="55000"/>
                      </a:sysClr>
                    </a:gs>
                    <a:gs pos="80000">
                      <a:srgbClr val="285F76">
                        <a:alpha val="0"/>
                      </a:srgbClr>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HarmonyOS Sans SC Light"/>
                    <a:ea typeface="HarmonyOS Sans SC Light"/>
                    <a:cs typeface="+mn-cs"/>
                  </a:endParaRPr>
                </a:p>
              </p:txBody>
            </p:sp>
          </p:grpSp>
          <p:sp>
            <p:nvSpPr>
              <p:cNvPr id="520" name="椭圆 519">
                <a:extLst>
                  <a:ext uri="{FF2B5EF4-FFF2-40B4-BE49-F238E27FC236}">
                    <a16:creationId xmlns:a16="http://schemas.microsoft.com/office/drawing/2014/main" id="{88344EEF-252B-2ACE-9F51-EE38A6CF9BFD}"/>
                  </a:ext>
                </a:extLst>
              </p:cNvPr>
              <p:cNvSpPr/>
              <p:nvPr/>
            </p:nvSpPr>
            <p:spPr>
              <a:xfrm>
                <a:off x="4257258" y="7580077"/>
                <a:ext cx="523220" cy="523220"/>
              </a:xfrm>
              <a:prstGeom prst="ellipse">
                <a:avLst/>
              </a:prstGeom>
              <a:gradFill flip="none" rotWithShape="1">
                <a:gsLst>
                  <a:gs pos="0">
                    <a:sysClr val="window" lastClr="FFFFFF">
                      <a:alpha val="0"/>
                    </a:sysClr>
                  </a:gs>
                  <a:gs pos="95000">
                    <a:srgbClr val="285F76">
                      <a:lumMod val="40000"/>
                      <a:lumOff val="60000"/>
                    </a:srgbClr>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HarmonyOS Sans SC Light"/>
                  <a:ea typeface="HarmonyOS Sans SC Light"/>
                  <a:cs typeface="+mn-cs"/>
                </a:endParaRPr>
              </a:p>
            </p:txBody>
          </p:sp>
        </p:grpSp>
        <p:grpSp>
          <p:nvGrpSpPr>
            <p:cNvPr id="514" name="组合 513">
              <a:extLst>
                <a:ext uri="{FF2B5EF4-FFF2-40B4-BE49-F238E27FC236}">
                  <a16:creationId xmlns:a16="http://schemas.microsoft.com/office/drawing/2014/main" id="{2939E7AA-B7A6-E523-A0B3-3FA635224AD6}"/>
                </a:ext>
              </a:extLst>
            </p:cNvPr>
            <p:cNvGrpSpPr/>
            <p:nvPr/>
          </p:nvGrpSpPr>
          <p:grpSpPr>
            <a:xfrm>
              <a:off x="4021806" y="7737760"/>
              <a:ext cx="284129" cy="284129"/>
              <a:chOff x="4257258" y="7580077"/>
              <a:chExt cx="523220" cy="523220"/>
            </a:xfrm>
          </p:grpSpPr>
          <p:grpSp>
            <p:nvGrpSpPr>
              <p:cNvPr id="515" name="组合 514">
                <a:extLst>
                  <a:ext uri="{FF2B5EF4-FFF2-40B4-BE49-F238E27FC236}">
                    <a16:creationId xmlns:a16="http://schemas.microsoft.com/office/drawing/2014/main" id="{26463EFA-EBD5-29DD-9084-0DD9294CD186}"/>
                  </a:ext>
                </a:extLst>
              </p:cNvPr>
              <p:cNvGrpSpPr/>
              <p:nvPr/>
            </p:nvGrpSpPr>
            <p:grpSpPr>
              <a:xfrm>
                <a:off x="4359478" y="7662623"/>
                <a:ext cx="363850" cy="363850"/>
                <a:chOff x="4355701" y="7679292"/>
                <a:chExt cx="363850" cy="363850"/>
              </a:xfrm>
            </p:grpSpPr>
            <p:sp>
              <p:nvSpPr>
                <p:cNvPr id="517" name="椭圆 516">
                  <a:extLst>
                    <a:ext uri="{FF2B5EF4-FFF2-40B4-BE49-F238E27FC236}">
                      <a16:creationId xmlns:a16="http://schemas.microsoft.com/office/drawing/2014/main" id="{1C936B54-D717-83EF-865D-C7CEE48F011A}"/>
                    </a:ext>
                  </a:extLst>
                </p:cNvPr>
                <p:cNvSpPr/>
                <p:nvPr/>
              </p:nvSpPr>
              <p:spPr>
                <a:xfrm>
                  <a:off x="4355701" y="7679292"/>
                  <a:ext cx="363850" cy="363850"/>
                </a:xfrm>
                <a:prstGeom prst="ellipse">
                  <a:avLst/>
                </a:prstGeom>
                <a:gradFill flip="none" rotWithShape="1">
                  <a:gsLst>
                    <a:gs pos="15000">
                      <a:srgbClr val="285F76">
                        <a:lumMod val="60000"/>
                        <a:lumOff val="40000"/>
                      </a:srgbClr>
                    </a:gs>
                    <a:gs pos="100000">
                      <a:srgbClr val="285F76"/>
                    </a:gs>
                  </a:gsLst>
                  <a:path path="circle">
                    <a:fillToRect l="100000" b="100000"/>
                  </a:path>
                  <a:tileRect t="-100000" r="-100000"/>
                </a:gra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HarmonyOS Sans SC Light"/>
                    <a:ea typeface="HarmonyOS Sans SC Light"/>
                    <a:cs typeface="+mn-cs"/>
                  </a:endParaRPr>
                </a:p>
              </p:txBody>
            </p:sp>
            <p:sp>
              <p:nvSpPr>
                <p:cNvPr id="518" name="椭圆 517">
                  <a:extLst>
                    <a:ext uri="{FF2B5EF4-FFF2-40B4-BE49-F238E27FC236}">
                      <a16:creationId xmlns:a16="http://schemas.microsoft.com/office/drawing/2014/main" id="{C1559F7F-CCBD-4E10-1ECD-1C1397C38BAE}"/>
                    </a:ext>
                  </a:extLst>
                </p:cNvPr>
                <p:cNvSpPr/>
                <p:nvPr/>
              </p:nvSpPr>
              <p:spPr>
                <a:xfrm>
                  <a:off x="4474948" y="7696974"/>
                  <a:ext cx="207438" cy="277831"/>
                </a:xfrm>
                <a:prstGeom prst="ellipse">
                  <a:avLst/>
                </a:prstGeom>
                <a:gradFill flip="none" rotWithShape="1">
                  <a:gsLst>
                    <a:gs pos="0">
                      <a:sysClr val="window" lastClr="FFFFFF">
                        <a:alpha val="55000"/>
                      </a:sysClr>
                    </a:gs>
                    <a:gs pos="80000">
                      <a:srgbClr val="285F76">
                        <a:alpha val="0"/>
                      </a:srgbClr>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HarmonyOS Sans SC Light"/>
                    <a:ea typeface="HarmonyOS Sans SC Light"/>
                    <a:cs typeface="+mn-cs"/>
                  </a:endParaRPr>
                </a:p>
              </p:txBody>
            </p:sp>
          </p:grpSp>
          <p:sp>
            <p:nvSpPr>
              <p:cNvPr id="516" name="椭圆 515">
                <a:extLst>
                  <a:ext uri="{FF2B5EF4-FFF2-40B4-BE49-F238E27FC236}">
                    <a16:creationId xmlns:a16="http://schemas.microsoft.com/office/drawing/2014/main" id="{855B6727-7D7B-2D28-AE43-EE119EAB5161}"/>
                  </a:ext>
                </a:extLst>
              </p:cNvPr>
              <p:cNvSpPr/>
              <p:nvPr/>
            </p:nvSpPr>
            <p:spPr>
              <a:xfrm>
                <a:off x="4257258" y="7580077"/>
                <a:ext cx="523220" cy="523220"/>
              </a:xfrm>
              <a:prstGeom prst="ellipse">
                <a:avLst/>
              </a:prstGeom>
              <a:gradFill flip="none" rotWithShape="1">
                <a:gsLst>
                  <a:gs pos="0">
                    <a:sysClr val="window" lastClr="FFFFFF">
                      <a:alpha val="0"/>
                    </a:sysClr>
                  </a:gs>
                  <a:gs pos="95000">
                    <a:srgbClr val="285F76">
                      <a:lumMod val="40000"/>
                      <a:lumOff val="60000"/>
                    </a:srgbClr>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HarmonyOS Sans SC Light"/>
                  <a:ea typeface="HarmonyOS Sans SC Light"/>
                  <a:cs typeface="+mn-cs"/>
                </a:endParaRPr>
              </a:p>
            </p:txBody>
          </p:sp>
        </p:grpSp>
      </p:grpSp>
      <p:grpSp>
        <p:nvGrpSpPr>
          <p:cNvPr id="527" name="组合 526">
            <a:extLst>
              <a:ext uri="{FF2B5EF4-FFF2-40B4-BE49-F238E27FC236}">
                <a16:creationId xmlns:a16="http://schemas.microsoft.com/office/drawing/2014/main" id="{33434C06-D216-6C8A-3EA2-E2A2E68248DE}"/>
              </a:ext>
            </a:extLst>
          </p:cNvPr>
          <p:cNvGrpSpPr/>
          <p:nvPr/>
        </p:nvGrpSpPr>
        <p:grpSpPr>
          <a:xfrm>
            <a:off x="9896788" y="2631992"/>
            <a:ext cx="308632" cy="308632"/>
            <a:chOff x="4253707" y="7580077"/>
            <a:chExt cx="523220" cy="523220"/>
          </a:xfrm>
        </p:grpSpPr>
        <p:grpSp>
          <p:nvGrpSpPr>
            <p:cNvPr id="528" name="组合 527">
              <a:extLst>
                <a:ext uri="{FF2B5EF4-FFF2-40B4-BE49-F238E27FC236}">
                  <a16:creationId xmlns:a16="http://schemas.microsoft.com/office/drawing/2014/main" id="{B96303D6-4601-D630-BC20-DD6CF2A692C9}"/>
                </a:ext>
              </a:extLst>
            </p:cNvPr>
            <p:cNvGrpSpPr/>
            <p:nvPr/>
          </p:nvGrpSpPr>
          <p:grpSpPr>
            <a:xfrm>
              <a:off x="4359478" y="7662623"/>
              <a:ext cx="363850" cy="363850"/>
              <a:chOff x="4355701" y="7679292"/>
              <a:chExt cx="363850" cy="363850"/>
            </a:xfrm>
          </p:grpSpPr>
          <p:sp>
            <p:nvSpPr>
              <p:cNvPr id="530" name="椭圆 529">
                <a:extLst>
                  <a:ext uri="{FF2B5EF4-FFF2-40B4-BE49-F238E27FC236}">
                    <a16:creationId xmlns:a16="http://schemas.microsoft.com/office/drawing/2014/main" id="{315B8F76-BAFC-58CD-3EC8-D89358AD0DCC}"/>
                  </a:ext>
                </a:extLst>
              </p:cNvPr>
              <p:cNvSpPr/>
              <p:nvPr/>
            </p:nvSpPr>
            <p:spPr>
              <a:xfrm>
                <a:off x="4355701" y="7679292"/>
                <a:ext cx="363850" cy="363850"/>
              </a:xfrm>
              <a:prstGeom prst="ellipse">
                <a:avLst/>
              </a:prstGeom>
              <a:gradFill flip="none" rotWithShape="1">
                <a:gsLst>
                  <a:gs pos="15000">
                    <a:srgbClr val="72B3A3">
                      <a:lumMod val="60000"/>
                      <a:lumOff val="40000"/>
                    </a:srgbClr>
                  </a:gs>
                  <a:gs pos="100000">
                    <a:srgbClr val="008080">
                      <a:lumMod val="50000"/>
                    </a:srgbClr>
                  </a:gs>
                </a:gsLst>
                <a:path path="circle">
                  <a:fillToRect l="100000" b="100000"/>
                </a:path>
                <a:tileRect t="-100000" r="-100000"/>
              </a:gra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HarmonyOS Sans SC Light"/>
                  <a:ea typeface="HarmonyOS Sans SC Light"/>
                  <a:cs typeface="+mn-cs"/>
                </a:endParaRPr>
              </a:p>
            </p:txBody>
          </p:sp>
          <p:sp>
            <p:nvSpPr>
              <p:cNvPr id="531" name="椭圆 530">
                <a:extLst>
                  <a:ext uri="{FF2B5EF4-FFF2-40B4-BE49-F238E27FC236}">
                    <a16:creationId xmlns:a16="http://schemas.microsoft.com/office/drawing/2014/main" id="{E5D87A9F-41D8-6BFE-CC73-231EE5AB5411}"/>
                  </a:ext>
                </a:extLst>
              </p:cNvPr>
              <p:cNvSpPr/>
              <p:nvPr/>
            </p:nvSpPr>
            <p:spPr>
              <a:xfrm>
                <a:off x="4474254" y="7705606"/>
                <a:ext cx="207438" cy="235296"/>
              </a:xfrm>
              <a:prstGeom prst="ellipse">
                <a:avLst/>
              </a:prstGeom>
              <a:gradFill flip="none" rotWithShape="1">
                <a:gsLst>
                  <a:gs pos="0">
                    <a:sysClr val="window" lastClr="FFFFFF">
                      <a:alpha val="55000"/>
                    </a:sysClr>
                  </a:gs>
                  <a:gs pos="84000">
                    <a:srgbClr val="008080">
                      <a:lumMod val="75000"/>
                      <a:alpha val="0"/>
                    </a:srgbClr>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HarmonyOS Sans SC Light"/>
                  <a:ea typeface="HarmonyOS Sans SC Light"/>
                  <a:cs typeface="+mn-cs"/>
                </a:endParaRPr>
              </a:p>
            </p:txBody>
          </p:sp>
        </p:grpSp>
        <p:sp>
          <p:nvSpPr>
            <p:cNvPr id="529" name="椭圆 528">
              <a:extLst>
                <a:ext uri="{FF2B5EF4-FFF2-40B4-BE49-F238E27FC236}">
                  <a16:creationId xmlns:a16="http://schemas.microsoft.com/office/drawing/2014/main" id="{0C455188-77A2-27D1-B880-E46E83C70265}"/>
                </a:ext>
              </a:extLst>
            </p:cNvPr>
            <p:cNvSpPr/>
            <p:nvPr/>
          </p:nvSpPr>
          <p:spPr>
            <a:xfrm>
              <a:off x="4253707" y="7580077"/>
              <a:ext cx="523220" cy="523220"/>
            </a:xfrm>
            <a:prstGeom prst="ellipse">
              <a:avLst/>
            </a:prstGeom>
            <a:gradFill flip="none" rotWithShape="1">
              <a:gsLst>
                <a:gs pos="0">
                  <a:sysClr val="window" lastClr="FFFFFF">
                    <a:alpha val="0"/>
                  </a:sysClr>
                </a:gs>
                <a:gs pos="95000">
                  <a:srgbClr val="72B3A3">
                    <a:lumMod val="60000"/>
                    <a:lumOff val="40000"/>
                  </a:srgbClr>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HarmonyOS Sans SC Light"/>
                <a:ea typeface="HarmonyOS Sans SC Light"/>
                <a:cs typeface="+mn-cs"/>
              </a:endParaRPr>
            </a:p>
          </p:txBody>
        </p:sp>
      </p:grpSp>
      <p:grpSp>
        <p:nvGrpSpPr>
          <p:cNvPr id="532" name="组合 531">
            <a:extLst>
              <a:ext uri="{FF2B5EF4-FFF2-40B4-BE49-F238E27FC236}">
                <a16:creationId xmlns:a16="http://schemas.microsoft.com/office/drawing/2014/main" id="{4D8E66E6-BD1A-FDA5-D51A-96DD24F8DD27}"/>
              </a:ext>
            </a:extLst>
          </p:cNvPr>
          <p:cNvGrpSpPr/>
          <p:nvPr/>
        </p:nvGrpSpPr>
        <p:grpSpPr>
          <a:xfrm rot="20256775">
            <a:off x="9745989" y="3647677"/>
            <a:ext cx="497145" cy="336326"/>
            <a:chOff x="4576775" y="8332540"/>
            <a:chExt cx="497145" cy="336326"/>
          </a:xfrm>
        </p:grpSpPr>
        <p:sp>
          <p:nvSpPr>
            <p:cNvPr id="533" name="任意多边形: 形状 532">
              <a:extLst>
                <a:ext uri="{FF2B5EF4-FFF2-40B4-BE49-F238E27FC236}">
                  <a16:creationId xmlns:a16="http://schemas.microsoft.com/office/drawing/2014/main" id="{BECCBA5B-009A-F1A2-E70D-12F9818F6DE4}"/>
                </a:ext>
              </a:extLst>
            </p:cNvPr>
            <p:cNvSpPr/>
            <p:nvPr/>
          </p:nvSpPr>
          <p:spPr>
            <a:xfrm rot="507047">
              <a:off x="4866147" y="8408079"/>
              <a:ext cx="124458" cy="198999"/>
            </a:xfrm>
            <a:custGeom>
              <a:avLst/>
              <a:gdLst>
                <a:gd name="connsiteX0" fmla="*/ 84075 w 740073"/>
                <a:gd name="connsiteY0" fmla="*/ 162716 h 1198155"/>
                <a:gd name="connsiteX1" fmla="*/ 120705 w 740073"/>
                <a:gd name="connsiteY1" fmla="*/ 172520 h 1198155"/>
                <a:gd name="connsiteX2" fmla="*/ 277868 w 740073"/>
                <a:gd name="connsiteY2" fmla="*/ 391595 h 1198155"/>
                <a:gd name="connsiteX3" fmla="*/ 311205 w 740073"/>
                <a:gd name="connsiteY3" fmla="*/ 765451 h 1198155"/>
                <a:gd name="connsiteX4" fmla="*/ 127849 w 740073"/>
                <a:gd name="connsiteY4" fmla="*/ 1044057 h 1198155"/>
                <a:gd name="connsiteX5" fmla="*/ 18311 w 740073"/>
                <a:gd name="connsiteY5" fmla="*/ 967857 h 1198155"/>
                <a:gd name="connsiteX6" fmla="*/ 158805 w 740073"/>
                <a:gd name="connsiteY6" fmla="*/ 820220 h 1198155"/>
                <a:gd name="connsiteX7" fmla="*/ 196905 w 740073"/>
                <a:gd name="connsiteY7" fmla="*/ 598764 h 1198155"/>
                <a:gd name="connsiteX8" fmla="*/ 61174 w 740073"/>
                <a:gd name="connsiteY8" fmla="*/ 324920 h 1198155"/>
                <a:gd name="connsiteX9" fmla="*/ 1643 w 740073"/>
                <a:gd name="connsiteY9" fmla="*/ 213001 h 1198155"/>
                <a:gd name="connsiteX10" fmla="*/ 84075 w 740073"/>
                <a:gd name="connsiteY10" fmla="*/ 162716 h 1198155"/>
                <a:gd name="connsiteX11" fmla="*/ 280688 w 740073"/>
                <a:gd name="connsiteY11" fmla="*/ 43546 h 1198155"/>
                <a:gd name="connsiteX12" fmla="*/ 380589 w 740073"/>
                <a:gd name="connsiteY12" fmla="*/ 109907 h 1198155"/>
                <a:gd name="connsiteX13" fmla="*/ 509176 w 740073"/>
                <a:gd name="connsiteY13" fmla="*/ 443564 h 1198155"/>
                <a:gd name="connsiteX14" fmla="*/ 482982 w 740073"/>
                <a:gd name="connsiteY14" fmla="*/ 876325 h 1198155"/>
                <a:gd name="connsiteX15" fmla="*/ 361539 w 740073"/>
                <a:gd name="connsiteY15" fmla="*/ 1116748 h 1198155"/>
                <a:gd name="connsiteX16" fmla="*/ 230570 w 740073"/>
                <a:gd name="connsiteY16" fmla="*/ 1188875 h 1198155"/>
                <a:gd name="connsiteX17" fmla="*/ 190089 w 740073"/>
                <a:gd name="connsiteY17" fmla="*/ 1092705 h 1198155"/>
                <a:gd name="connsiteX18" fmla="*/ 330582 w 740073"/>
                <a:gd name="connsiteY18" fmla="*/ 955008 h 1198155"/>
                <a:gd name="connsiteX19" fmla="*/ 399639 w 740073"/>
                <a:gd name="connsiteY19" fmla="*/ 644645 h 1198155"/>
                <a:gd name="connsiteX20" fmla="*/ 344870 w 740073"/>
                <a:gd name="connsiteY20" fmla="*/ 318981 h 1198155"/>
                <a:gd name="connsiteX21" fmla="*/ 228189 w 740073"/>
                <a:gd name="connsiteY21" fmla="*/ 121845 h 1198155"/>
                <a:gd name="connsiteX22" fmla="*/ 259145 w 740073"/>
                <a:gd name="connsiteY22" fmla="*/ 44334 h 1198155"/>
                <a:gd name="connsiteX23" fmla="*/ 280688 w 740073"/>
                <a:gd name="connsiteY23" fmla="*/ 43546 h 1198155"/>
                <a:gd name="connsiteX24" fmla="*/ 533798 w 740073"/>
                <a:gd name="connsiteY24" fmla="*/ 177 h 1198155"/>
                <a:gd name="connsiteX25" fmla="*/ 561238 w 740073"/>
                <a:gd name="connsiteY25" fmla="*/ 3451 h 1198155"/>
                <a:gd name="connsiteX26" fmla="*/ 673156 w 740073"/>
                <a:gd name="connsiteY26" fmla="*/ 136801 h 1198155"/>
                <a:gd name="connsiteX27" fmla="*/ 737450 w 740073"/>
                <a:gd name="connsiteY27" fmla="*/ 541614 h 1198155"/>
                <a:gd name="connsiteX28" fmla="*/ 716019 w 740073"/>
                <a:gd name="connsiteY28" fmla="*/ 903564 h 1198155"/>
                <a:gd name="connsiteX29" fmla="*/ 611244 w 740073"/>
                <a:gd name="connsiteY29" fmla="*/ 1170264 h 1198155"/>
                <a:gd name="connsiteX30" fmla="*/ 504087 w 740073"/>
                <a:gd name="connsiteY30" fmla="*/ 1179789 h 1198155"/>
                <a:gd name="connsiteX31" fmla="*/ 530281 w 740073"/>
                <a:gd name="connsiteY31" fmla="*/ 1079776 h 1198155"/>
                <a:gd name="connsiteX32" fmla="*/ 596956 w 740073"/>
                <a:gd name="connsiteY32" fmla="*/ 858320 h 1198155"/>
                <a:gd name="connsiteX33" fmla="*/ 613625 w 740073"/>
                <a:gd name="connsiteY33" fmla="*/ 410644 h 1198155"/>
                <a:gd name="connsiteX34" fmla="*/ 480275 w 740073"/>
                <a:gd name="connsiteY34" fmla="*/ 72507 h 1198155"/>
                <a:gd name="connsiteX35" fmla="*/ 533798 w 740073"/>
                <a:gd name="connsiteY35" fmla="*/ 177 h 1198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40073" h="1198155">
                  <a:moveTo>
                    <a:pt x="84075" y="162716"/>
                  </a:moveTo>
                  <a:cubicBezTo>
                    <a:pt x="96620" y="162301"/>
                    <a:pt x="109196" y="165079"/>
                    <a:pt x="120705" y="172520"/>
                  </a:cubicBezTo>
                  <a:cubicBezTo>
                    <a:pt x="166742" y="202286"/>
                    <a:pt x="246118" y="292773"/>
                    <a:pt x="277868" y="391595"/>
                  </a:cubicBezTo>
                  <a:cubicBezTo>
                    <a:pt x="309618" y="490417"/>
                    <a:pt x="336208" y="656707"/>
                    <a:pt x="311205" y="765451"/>
                  </a:cubicBezTo>
                  <a:cubicBezTo>
                    <a:pt x="286202" y="874195"/>
                    <a:pt x="176665" y="1010323"/>
                    <a:pt x="127849" y="1044057"/>
                  </a:cubicBezTo>
                  <a:cubicBezTo>
                    <a:pt x="79033" y="1077791"/>
                    <a:pt x="13152" y="1005163"/>
                    <a:pt x="18311" y="967857"/>
                  </a:cubicBezTo>
                  <a:cubicBezTo>
                    <a:pt x="23470" y="930551"/>
                    <a:pt x="129039" y="881736"/>
                    <a:pt x="158805" y="820220"/>
                  </a:cubicBezTo>
                  <a:cubicBezTo>
                    <a:pt x="188571" y="758705"/>
                    <a:pt x="210002" y="678933"/>
                    <a:pt x="196905" y="598764"/>
                  </a:cubicBezTo>
                  <a:cubicBezTo>
                    <a:pt x="183808" y="518595"/>
                    <a:pt x="93718" y="389214"/>
                    <a:pt x="61174" y="324920"/>
                  </a:cubicBezTo>
                  <a:cubicBezTo>
                    <a:pt x="28630" y="260626"/>
                    <a:pt x="-8279" y="238401"/>
                    <a:pt x="1643" y="213001"/>
                  </a:cubicBezTo>
                  <a:cubicBezTo>
                    <a:pt x="9084" y="193951"/>
                    <a:pt x="46440" y="163962"/>
                    <a:pt x="84075" y="162716"/>
                  </a:cubicBezTo>
                  <a:close/>
                  <a:moveTo>
                    <a:pt x="280688" y="43546"/>
                  </a:moveTo>
                  <a:cubicBezTo>
                    <a:pt x="304835" y="44719"/>
                    <a:pt x="337131" y="55538"/>
                    <a:pt x="380589" y="109907"/>
                  </a:cubicBezTo>
                  <a:cubicBezTo>
                    <a:pt x="438533" y="182398"/>
                    <a:pt x="492111" y="315827"/>
                    <a:pt x="509176" y="443564"/>
                  </a:cubicBezTo>
                  <a:cubicBezTo>
                    <a:pt x="526241" y="571300"/>
                    <a:pt x="507588" y="764128"/>
                    <a:pt x="482982" y="876325"/>
                  </a:cubicBezTo>
                  <a:cubicBezTo>
                    <a:pt x="458376" y="988521"/>
                    <a:pt x="403608" y="1064656"/>
                    <a:pt x="361539" y="1116748"/>
                  </a:cubicBezTo>
                  <a:cubicBezTo>
                    <a:pt x="319470" y="1168839"/>
                    <a:pt x="259145" y="1192882"/>
                    <a:pt x="230570" y="1188875"/>
                  </a:cubicBezTo>
                  <a:cubicBezTo>
                    <a:pt x="201995" y="1184867"/>
                    <a:pt x="173420" y="1131683"/>
                    <a:pt x="190089" y="1092705"/>
                  </a:cubicBezTo>
                  <a:cubicBezTo>
                    <a:pt x="206758" y="1053727"/>
                    <a:pt x="295657" y="1029685"/>
                    <a:pt x="330582" y="955008"/>
                  </a:cubicBezTo>
                  <a:cubicBezTo>
                    <a:pt x="365507" y="880332"/>
                    <a:pt x="397258" y="750649"/>
                    <a:pt x="399639" y="644645"/>
                  </a:cubicBezTo>
                  <a:cubicBezTo>
                    <a:pt x="402020" y="538641"/>
                    <a:pt x="373445" y="406115"/>
                    <a:pt x="344870" y="318981"/>
                  </a:cubicBezTo>
                  <a:cubicBezTo>
                    <a:pt x="316295" y="231847"/>
                    <a:pt x="242476" y="167620"/>
                    <a:pt x="228189" y="121845"/>
                  </a:cubicBezTo>
                  <a:cubicBezTo>
                    <a:pt x="213902" y="76070"/>
                    <a:pt x="233745" y="46324"/>
                    <a:pt x="259145" y="44334"/>
                  </a:cubicBezTo>
                  <a:cubicBezTo>
                    <a:pt x="265495" y="43837"/>
                    <a:pt x="272639" y="43156"/>
                    <a:pt x="280688" y="43546"/>
                  </a:cubicBezTo>
                  <a:close/>
                  <a:moveTo>
                    <a:pt x="533798" y="177"/>
                  </a:moveTo>
                  <a:cubicBezTo>
                    <a:pt x="543577" y="-493"/>
                    <a:pt x="553202" y="772"/>
                    <a:pt x="561238" y="3451"/>
                  </a:cubicBezTo>
                  <a:cubicBezTo>
                    <a:pt x="593385" y="14167"/>
                    <a:pt x="637834" y="45520"/>
                    <a:pt x="673156" y="136801"/>
                  </a:cubicBezTo>
                  <a:cubicBezTo>
                    <a:pt x="708478" y="228082"/>
                    <a:pt x="730306" y="413820"/>
                    <a:pt x="737450" y="541614"/>
                  </a:cubicBezTo>
                  <a:cubicBezTo>
                    <a:pt x="744594" y="669408"/>
                    <a:pt x="737053" y="798789"/>
                    <a:pt x="716019" y="903564"/>
                  </a:cubicBezTo>
                  <a:cubicBezTo>
                    <a:pt x="694985" y="1008339"/>
                    <a:pt x="646566" y="1124226"/>
                    <a:pt x="611244" y="1170264"/>
                  </a:cubicBezTo>
                  <a:cubicBezTo>
                    <a:pt x="575922" y="1216302"/>
                    <a:pt x="517581" y="1194870"/>
                    <a:pt x="504087" y="1179789"/>
                  </a:cubicBezTo>
                  <a:cubicBezTo>
                    <a:pt x="490593" y="1164708"/>
                    <a:pt x="514803" y="1133354"/>
                    <a:pt x="530281" y="1079776"/>
                  </a:cubicBezTo>
                  <a:cubicBezTo>
                    <a:pt x="545759" y="1026198"/>
                    <a:pt x="583065" y="969842"/>
                    <a:pt x="596956" y="858320"/>
                  </a:cubicBezTo>
                  <a:cubicBezTo>
                    <a:pt x="610847" y="746798"/>
                    <a:pt x="633072" y="541613"/>
                    <a:pt x="613625" y="410644"/>
                  </a:cubicBezTo>
                  <a:cubicBezTo>
                    <a:pt x="594178" y="279675"/>
                    <a:pt x="489006" y="140373"/>
                    <a:pt x="480275" y="72507"/>
                  </a:cubicBezTo>
                  <a:cubicBezTo>
                    <a:pt x="473726" y="21608"/>
                    <a:pt x="504460" y="2186"/>
                    <a:pt x="533798" y="177"/>
                  </a:cubicBezTo>
                  <a:close/>
                </a:path>
              </a:pathLst>
            </a:custGeom>
            <a:gradFill flip="none" rotWithShape="1">
              <a:gsLst>
                <a:gs pos="15000">
                  <a:srgbClr val="285F76">
                    <a:lumMod val="60000"/>
                    <a:lumOff val="40000"/>
                  </a:srgbClr>
                </a:gs>
                <a:gs pos="100000">
                  <a:srgbClr val="661F47">
                    <a:lumMod val="75000"/>
                  </a:srgbClr>
                </a:gs>
              </a:gsLst>
              <a:path path="circle">
                <a:fillToRect l="100000" b="100000"/>
              </a:path>
              <a:tileRect t="-100000" r="-100000"/>
            </a:gradFill>
            <a:ln w="12700" cap="flat" cmpd="sng" algn="ctr">
              <a:no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HarmonyOS Sans SC Light"/>
                <a:ea typeface="HarmonyOS Sans SC Light"/>
                <a:cs typeface="+mn-cs"/>
              </a:endParaRPr>
            </a:p>
          </p:txBody>
        </p:sp>
        <p:grpSp>
          <p:nvGrpSpPr>
            <p:cNvPr id="534" name="组合 533">
              <a:extLst>
                <a:ext uri="{FF2B5EF4-FFF2-40B4-BE49-F238E27FC236}">
                  <a16:creationId xmlns:a16="http://schemas.microsoft.com/office/drawing/2014/main" id="{44CDE78D-A286-93AF-0E4F-E2819F433D24}"/>
                </a:ext>
              </a:extLst>
            </p:cNvPr>
            <p:cNvGrpSpPr/>
            <p:nvPr/>
          </p:nvGrpSpPr>
          <p:grpSpPr>
            <a:xfrm>
              <a:off x="4576775" y="8332540"/>
              <a:ext cx="497145" cy="336326"/>
              <a:chOff x="4284628" y="7575723"/>
              <a:chExt cx="842804" cy="570169"/>
            </a:xfrm>
          </p:grpSpPr>
          <p:grpSp>
            <p:nvGrpSpPr>
              <p:cNvPr id="535" name="组合 534">
                <a:extLst>
                  <a:ext uri="{FF2B5EF4-FFF2-40B4-BE49-F238E27FC236}">
                    <a16:creationId xmlns:a16="http://schemas.microsoft.com/office/drawing/2014/main" id="{0A8DA2BB-1316-E010-401B-AF706AD15400}"/>
                  </a:ext>
                </a:extLst>
              </p:cNvPr>
              <p:cNvGrpSpPr/>
              <p:nvPr/>
            </p:nvGrpSpPr>
            <p:grpSpPr>
              <a:xfrm>
                <a:off x="4359478" y="7662623"/>
                <a:ext cx="363850" cy="363850"/>
                <a:chOff x="4355701" y="7679292"/>
                <a:chExt cx="363850" cy="363850"/>
              </a:xfrm>
            </p:grpSpPr>
            <p:sp>
              <p:nvSpPr>
                <p:cNvPr id="537" name="椭圆 536">
                  <a:extLst>
                    <a:ext uri="{FF2B5EF4-FFF2-40B4-BE49-F238E27FC236}">
                      <a16:creationId xmlns:a16="http://schemas.microsoft.com/office/drawing/2014/main" id="{FC674828-A843-69F3-FB48-6060F689075F}"/>
                    </a:ext>
                  </a:extLst>
                </p:cNvPr>
                <p:cNvSpPr/>
                <p:nvPr/>
              </p:nvSpPr>
              <p:spPr>
                <a:xfrm>
                  <a:off x="4355701" y="7679292"/>
                  <a:ext cx="363850" cy="363850"/>
                </a:xfrm>
                <a:prstGeom prst="ellipse">
                  <a:avLst/>
                </a:prstGeom>
                <a:gradFill flip="none" rotWithShape="1">
                  <a:gsLst>
                    <a:gs pos="15000">
                      <a:srgbClr val="285F76">
                        <a:lumMod val="60000"/>
                        <a:lumOff val="40000"/>
                      </a:srgbClr>
                    </a:gs>
                    <a:gs pos="100000">
                      <a:srgbClr val="661F47">
                        <a:lumMod val="75000"/>
                      </a:srgbClr>
                    </a:gs>
                  </a:gsLst>
                  <a:path path="circle">
                    <a:fillToRect l="100000" b="100000"/>
                  </a:path>
                  <a:tileRect t="-100000" r="-100000"/>
                </a:gra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HarmonyOS Sans SC Light"/>
                    <a:ea typeface="HarmonyOS Sans SC Light"/>
                    <a:cs typeface="+mn-cs"/>
                  </a:endParaRPr>
                </a:p>
              </p:txBody>
            </p:sp>
            <p:sp>
              <p:nvSpPr>
                <p:cNvPr id="538" name="椭圆 537">
                  <a:extLst>
                    <a:ext uri="{FF2B5EF4-FFF2-40B4-BE49-F238E27FC236}">
                      <a16:creationId xmlns:a16="http://schemas.microsoft.com/office/drawing/2014/main" id="{6E524CDF-F5BC-9AFB-15D2-702FF799D881}"/>
                    </a:ext>
                  </a:extLst>
                </p:cNvPr>
                <p:cNvSpPr/>
                <p:nvPr/>
              </p:nvSpPr>
              <p:spPr>
                <a:xfrm>
                  <a:off x="4474948" y="7696974"/>
                  <a:ext cx="207438" cy="277831"/>
                </a:xfrm>
                <a:prstGeom prst="ellipse">
                  <a:avLst/>
                </a:prstGeom>
                <a:gradFill flip="none" rotWithShape="1">
                  <a:gsLst>
                    <a:gs pos="0">
                      <a:sysClr val="window" lastClr="FFFFFF">
                        <a:alpha val="55000"/>
                      </a:sysClr>
                    </a:gs>
                    <a:gs pos="80000">
                      <a:srgbClr val="285F76">
                        <a:alpha val="0"/>
                      </a:srgbClr>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HarmonyOS Sans SC Light"/>
                    <a:ea typeface="HarmonyOS Sans SC Light"/>
                    <a:cs typeface="+mn-cs"/>
                  </a:endParaRPr>
                </a:p>
              </p:txBody>
            </p:sp>
          </p:grpSp>
          <p:sp>
            <p:nvSpPr>
              <p:cNvPr id="536" name="椭圆 535">
                <a:extLst>
                  <a:ext uri="{FF2B5EF4-FFF2-40B4-BE49-F238E27FC236}">
                    <a16:creationId xmlns:a16="http://schemas.microsoft.com/office/drawing/2014/main" id="{C477C2BE-B5D3-71F5-92B9-81F97D2CFD45}"/>
                  </a:ext>
                </a:extLst>
              </p:cNvPr>
              <p:cNvSpPr/>
              <p:nvPr/>
            </p:nvSpPr>
            <p:spPr>
              <a:xfrm rot="269083">
                <a:off x="4284628" y="7575723"/>
                <a:ext cx="842804" cy="570169"/>
              </a:xfrm>
              <a:prstGeom prst="ellipse">
                <a:avLst/>
              </a:prstGeom>
              <a:gradFill flip="none" rotWithShape="1">
                <a:gsLst>
                  <a:gs pos="0">
                    <a:sysClr val="window" lastClr="FFFFFF">
                      <a:alpha val="0"/>
                    </a:sysClr>
                  </a:gs>
                  <a:gs pos="95000">
                    <a:srgbClr val="661F47">
                      <a:lumMod val="20000"/>
                      <a:lumOff val="80000"/>
                    </a:srgbClr>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HarmonyOS Sans SC Light"/>
                  <a:ea typeface="HarmonyOS Sans SC Light"/>
                  <a:cs typeface="+mn-cs"/>
                </a:endParaRPr>
              </a:p>
            </p:txBody>
          </p:sp>
        </p:grpSp>
      </p:grpSp>
      <p:sp>
        <p:nvSpPr>
          <p:cNvPr id="540" name="文本框 539">
            <a:extLst>
              <a:ext uri="{FF2B5EF4-FFF2-40B4-BE49-F238E27FC236}">
                <a16:creationId xmlns:a16="http://schemas.microsoft.com/office/drawing/2014/main" id="{798EDEC6-A9AE-8D06-75DB-9BD4EE6FE4A0}"/>
              </a:ext>
            </a:extLst>
          </p:cNvPr>
          <p:cNvSpPr txBox="1"/>
          <p:nvPr/>
        </p:nvSpPr>
        <p:spPr>
          <a:xfrm>
            <a:off x="10199748" y="2516005"/>
            <a:ext cx="854721" cy="246221"/>
          </a:xfrm>
          <a:prstGeom prst="rect">
            <a:avLst/>
          </a:prstGeom>
          <a:noFill/>
        </p:spPr>
        <p:txBody>
          <a:bodyPr wrap="none" rtlCol="0">
            <a:spAutoFit/>
          </a:bodyPr>
          <a:lstStyle/>
          <a:p>
            <a:pPr defTabSz="457200"/>
            <a:r>
              <a:rPr lang="zh-CN" altLang="en-US" sz="1000" dirty="0">
                <a:solidFill>
                  <a:srgbClr val="343434"/>
                </a:solidFill>
                <a:latin typeface="HarmonyOS Sans SC Medium" panose="00000600000000000000" pitchFamily="2" charset="-122"/>
                <a:ea typeface="HarmonyOS Sans SC Medium" panose="00000600000000000000" pitchFamily="2" charset="-122"/>
              </a:rPr>
              <a:t>记忆 </a:t>
            </a:r>
            <a:r>
              <a:rPr lang="en-US" altLang="zh-CN" sz="1000" dirty="0">
                <a:solidFill>
                  <a:srgbClr val="343434"/>
                </a:solidFill>
                <a:latin typeface="HarmonyOS Sans SC Medium" panose="00000600000000000000" pitchFamily="2" charset="-122"/>
                <a:ea typeface="HarmonyOS Sans SC Medium" panose="00000600000000000000" pitchFamily="2" charset="-122"/>
              </a:rPr>
              <a:t>B </a:t>
            </a:r>
            <a:r>
              <a:rPr lang="zh-CN" altLang="en-US" sz="1000" dirty="0">
                <a:solidFill>
                  <a:srgbClr val="343434"/>
                </a:solidFill>
                <a:latin typeface="HarmonyOS Sans SC Medium" panose="00000600000000000000" pitchFamily="2" charset="-122"/>
                <a:ea typeface="HarmonyOS Sans SC Medium" panose="00000600000000000000" pitchFamily="2" charset="-122"/>
              </a:rPr>
              <a:t>细胞</a:t>
            </a:r>
          </a:p>
        </p:txBody>
      </p:sp>
      <p:sp>
        <p:nvSpPr>
          <p:cNvPr id="541" name="文本框 540">
            <a:extLst>
              <a:ext uri="{FF2B5EF4-FFF2-40B4-BE49-F238E27FC236}">
                <a16:creationId xmlns:a16="http://schemas.microsoft.com/office/drawing/2014/main" id="{D47D5D60-3C10-FD25-A765-CA18ACACD88B}"/>
              </a:ext>
            </a:extLst>
          </p:cNvPr>
          <p:cNvSpPr txBox="1"/>
          <p:nvPr/>
        </p:nvSpPr>
        <p:spPr>
          <a:xfrm>
            <a:off x="10209501" y="3518959"/>
            <a:ext cx="1393330" cy="246221"/>
          </a:xfrm>
          <a:prstGeom prst="rect">
            <a:avLst/>
          </a:prstGeom>
          <a:noFill/>
        </p:spPr>
        <p:txBody>
          <a:bodyPr wrap="none" rtlCol="0">
            <a:spAutoFit/>
          </a:bodyPr>
          <a:lstStyle/>
          <a:p>
            <a:pPr defTabSz="457200"/>
            <a:r>
              <a:rPr lang="zh-CN" altLang="en-US" sz="1000" dirty="0">
                <a:solidFill>
                  <a:srgbClr val="343434"/>
                </a:solidFill>
                <a:latin typeface="HarmonyOS Sans SC Medium" panose="00000600000000000000" pitchFamily="2" charset="-122"/>
                <a:ea typeface="HarmonyOS Sans SC Medium" panose="00000600000000000000" pitchFamily="2" charset="-122"/>
              </a:rPr>
              <a:t>长寿浆细胞（</a:t>
            </a:r>
            <a:r>
              <a:rPr lang="en-US" altLang="zh-CN" sz="1000" dirty="0">
                <a:solidFill>
                  <a:srgbClr val="343434"/>
                </a:solidFill>
                <a:latin typeface="HarmonyOS Sans SC Medium" panose="00000600000000000000" pitchFamily="2" charset="-122"/>
                <a:ea typeface="HarmonyOS Sans SC Medium" panose="00000600000000000000" pitchFamily="2" charset="-122"/>
              </a:rPr>
              <a:t>LLPC</a:t>
            </a:r>
            <a:r>
              <a:rPr lang="zh-CN" altLang="en-US" sz="1000" dirty="0">
                <a:solidFill>
                  <a:srgbClr val="343434"/>
                </a:solidFill>
                <a:latin typeface="HarmonyOS Sans SC Medium" panose="00000600000000000000" pitchFamily="2" charset="-122"/>
                <a:ea typeface="HarmonyOS Sans SC Medium" panose="00000600000000000000" pitchFamily="2" charset="-122"/>
              </a:rPr>
              <a:t>）</a:t>
            </a:r>
          </a:p>
        </p:txBody>
      </p:sp>
      <p:sp>
        <p:nvSpPr>
          <p:cNvPr id="543" name="文本框 542">
            <a:extLst>
              <a:ext uri="{FF2B5EF4-FFF2-40B4-BE49-F238E27FC236}">
                <a16:creationId xmlns:a16="http://schemas.microsoft.com/office/drawing/2014/main" id="{384DE9F2-2086-314F-1C17-DB2F346CED7C}"/>
              </a:ext>
            </a:extLst>
          </p:cNvPr>
          <p:cNvSpPr txBox="1"/>
          <p:nvPr/>
        </p:nvSpPr>
        <p:spPr>
          <a:xfrm>
            <a:off x="10228680" y="3710798"/>
            <a:ext cx="1303562" cy="338554"/>
          </a:xfrm>
          <a:prstGeom prst="rect">
            <a:avLst/>
          </a:prstGeom>
          <a:noFill/>
        </p:spPr>
        <p:txBody>
          <a:bodyPr wrap="none" rtlCol="0">
            <a:spAutoFit/>
          </a:bodyPr>
          <a:lstStyle/>
          <a:p>
            <a:pPr marL="92075" indent="-92075" defTabSz="457200">
              <a:buFont typeface="Arial" panose="020B0604020202020204" pitchFamily="34" charset="0"/>
              <a:buChar char="•"/>
            </a:pPr>
            <a:r>
              <a:rPr lang="zh-CN" altLang="en-US" sz="800" dirty="0">
                <a:solidFill>
                  <a:srgbClr val="343434"/>
                </a:solidFill>
                <a:latin typeface="HarmonyOS Sans SC Light"/>
                <a:ea typeface="HarmonyOS Sans SC Light"/>
              </a:rPr>
              <a:t>主要存在于骨髓中</a:t>
            </a:r>
            <a:endParaRPr lang="en-US" altLang="zh-CN" sz="800" dirty="0">
              <a:solidFill>
                <a:srgbClr val="343434"/>
              </a:solidFill>
              <a:latin typeface="HarmonyOS Sans SC Light"/>
              <a:ea typeface="HarmonyOS Sans SC Light"/>
            </a:endParaRPr>
          </a:p>
          <a:p>
            <a:pPr marL="92075" indent="-92075" defTabSz="457200">
              <a:buFont typeface="Arial" panose="020B0604020202020204" pitchFamily="34" charset="0"/>
              <a:buChar char="•"/>
            </a:pPr>
            <a:r>
              <a:rPr lang="zh-CN" altLang="en-US" sz="800" dirty="0">
                <a:solidFill>
                  <a:srgbClr val="343434"/>
                </a:solidFill>
                <a:latin typeface="HarmonyOS Sans SC Light"/>
                <a:ea typeface="HarmonyOS Sans SC Light"/>
              </a:rPr>
              <a:t>负责长期持续分泌抗体</a:t>
            </a:r>
          </a:p>
        </p:txBody>
      </p:sp>
      <p:sp>
        <p:nvSpPr>
          <p:cNvPr id="544" name="箭头: 右 543">
            <a:extLst>
              <a:ext uri="{FF2B5EF4-FFF2-40B4-BE49-F238E27FC236}">
                <a16:creationId xmlns:a16="http://schemas.microsoft.com/office/drawing/2014/main" id="{CCE082C2-1A00-01E3-6E95-E718901462F5}"/>
              </a:ext>
            </a:extLst>
          </p:cNvPr>
          <p:cNvSpPr/>
          <p:nvPr/>
        </p:nvSpPr>
        <p:spPr>
          <a:xfrm rot="20002551">
            <a:off x="9631540" y="2791391"/>
            <a:ext cx="309595" cy="214624"/>
          </a:xfrm>
          <a:prstGeom prst="rightArrow">
            <a:avLst/>
          </a:prstGeom>
          <a:gradFill flip="none" rotWithShape="1">
            <a:gsLst>
              <a:gs pos="0">
                <a:srgbClr val="285F76">
                  <a:lumMod val="60000"/>
                  <a:lumOff val="40000"/>
                  <a:alpha val="0"/>
                </a:srgbClr>
              </a:gs>
              <a:gs pos="100000">
                <a:srgbClr val="72B3A3"/>
              </a:gs>
            </a:gsLst>
            <a:lin ang="0" scaled="0"/>
            <a:tileRect/>
          </a:gra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HarmonyOS Sans SC Light"/>
              <a:ea typeface="HarmonyOS Sans SC Light"/>
              <a:cs typeface="+mn-cs"/>
            </a:endParaRPr>
          </a:p>
        </p:txBody>
      </p:sp>
      <p:sp>
        <p:nvSpPr>
          <p:cNvPr id="545" name="箭头: 右 544">
            <a:extLst>
              <a:ext uri="{FF2B5EF4-FFF2-40B4-BE49-F238E27FC236}">
                <a16:creationId xmlns:a16="http://schemas.microsoft.com/office/drawing/2014/main" id="{90EC24E9-6B10-33B5-1130-18FEB915D2B0}"/>
              </a:ext>
            </a:extLst>
          </p:cNvPr>
          <p:cNvSpPr/>
          <p:nvPr/>
        </p:nvSpPr>
        <p:spPr>
          <a:xfrm rot="2090394">
            <a:off x="9471563" y="3513768"/>
            <a:ext cx="309595" cy="214624"/>
          </a:xfrm>
          <a:prstGeom prst="rightArrow">
            <a:avLst/>
          </a:prstGeom>
          <a:gradFill flip="none" rotWithShape="1">
            <a:gsLst>
              <a:gs pos="0">
                <a:srgbClr val="285F76">
                  <a:lumMod val="60000"/>
                  <a:lumOff val="40000"/>
                  <a:alpha val="0"/>
                </a:srgbClr>
              </a:gs>
              <a:gs pos="100000">
                <a:srgbClr val="661F47">
                  <a:lumMod val="20000"/>
                  <a:lumOff val="80000"/>
                </a:srgbClr>
              </a:gs>
            </a:gsLst>
            <a:lin ang="0" scaled="0"/>
            <a:tileRect/>
          </a:gra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HarmonyOS Sans SC Light"/>
              <a:ea typeface="HarmonyOS Sans SC Light"/>
              <a:cs typeface="+mn-cs"/>
            </a:endParaRPr>
          </a:p>
        </p:txBody>
      </p:sp>
      <p:sp>
        <p:nvSpPr>
          <p:cNvPr id="707" name="箭头: 右 706">
            <a:extLst>
              <a:ext uri="{FF2B5EF4-FFF2-40B4-BE49-F238E27FC236}">
                <a16:creationId xmlns:a16="http://schemas.microsoft.com/office/drawing/2014/main" id="{81F0B4D8-E958-A05D-6BC9-73376C5AE9DD}"/>
              </a:ext>
            </a:extLst>
          </p:cNvPr>
          <p:cNvSpPr/>
          <p:nvPr/>
        </p:nvSpPr>
        <p:spPr>
          <a:xfrm>
            <a:off x="8553938" y="3065987"/>
            <a:ext cx="392806" cy="232064"/>
          </a:xfrm>
          <a:prstGeom prst="rightArrow">
            <a:avLst/>
          </a:prstGeom>
          <a:gradFill flip="none" rotWithShape="1">
            <a:gsLst>
              <a:gs pos="0">
                <a:srgbClr val="7FADC0">
                  <a:tint val="66000"/>
                  <a:satMod val="160000"/>
                </a:srgbClr>
              </a:gs>
              <a:gs pos="50000">
                <a:srgbClr val="7FADC0">
                  <a:tint val="44500"/>
                  <a:satMod val="160000"/>
                </a:srgbClr>
              </a:gs>
              <a:gs pos="100000">
                <a:srgbClr val="7FADC0">
                  <a:tint val="23500"/>
                  <a:satMod val="160000"/>
                </a:srgbClr>
              </a:gs>
            </a:gsLst>
            <a:lin ang="10800000" scaled="1"/>
            <a:tileRect/>
          </a:gra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HarmonyOS Sans SC Light"/>
              <a:ea typeface="HarmonyOS Sans SC Light"/>
              <a:cs typeface="+mn-cs"/>
            </a:endParaRPr>
          </a:p>
        </p:txBody>
      </p:sp>
      <p:sp>
        <p:nvSpPr>
          <p:cNvPr id="710" name="文本框 709">
            <a:extLst>
              <a:ext uri="{FF2B5EF4-FFF2-40B4-BE49-F238E27FC236}">
                <a16:creationId xmlns:a16="http://schemas.microsoft.com/office/drawing/2014/main" id="{13A0D839-A38F-F84F-9635-AAB2B16E6DBC}"/>
              </a:ext>
            </a:extLst>
          </p:cNvPr>
          <p:cNvSpPr txBox="1"/>
          <p:nvPr/>
        </p:nvSpPr>
        <p:spPr>
          <a:xfrm>
            <a:off x="10220587" y="2713011"/>
            <a:ext cx="1489715" cy="584775"/>
          </a:xfrm>
          <a:prstGeom prst="rect">
            <a:avLst/>
          </a:prstGeom>
          <a:noFill/>
        </p:spPr>
        <p:txBody>
          <a:bodyPr wrap="square" rtlCol="0">
            <a:spAutoFit/>
          </a:bodyPr>
          <a:lstStyle/>
          <a:p>
            <a:pPr marL="92075" indent="-92075" defTabSz="457200">
              <a:buFont typeface="Arial" panose="020B0604020202020204" pitchFamily="34" charset="0"/>
              <a:buChar char="•"/>
            </a:pPr>
            <a:r>
              <a:rPr lang="zh-CN" altLang="en-US" sz="800" dirty="0">
                <a:solidFill>
                  <a:srgbClr val="343434"/>
                </a:solidFill>
                <a:latin typeface="HarmonyOS Sans SC Light"/>
                <a:ea typeface="HarmonyOS Sans SC Light"/>
              </a:rPr>
              <a:t>负责免疫唤醒（</a:t>
            </a:r>
            <a:r>
              <a:rPr lang="en-US" altLang="zh-CN" sz="800" dirty="0">
                <a:solidFill>
                  <a:srgbClr val="343434"/>
                </a:solidFill>
                <a:latin typeface="HarmonyOS Sans SC Light"/>
                <a:ea typeface="HarmonyOS Sans SC Light"/>
              </a:rPr>
              <a:t>recall</a:t>
            </a:r>
            <a:r>
              <a:rPr lang="zh-CN" altLang="en-US" sz="800" dirty="0">
                <a:solidFill>
                  <a:srgbClr val="343434"/>
                </a:solidFill>
                <a:latin typeface="HarmonyOS Sans SC Light"/>
                <a:ea typeface="HarmonyOS Sans SC Light"/>
              </a:rPr>
              <a:t>）</a:t>
            </a:r>
          </a:p>
          <a:p>
            <a:pPr marL="92075" indent="-92075" defTabSz="457200">
              <a:buFont typeface="Arial" panose="020B0604020202020204" pitchFamily="34" charset="0"/>
              <a:buChar char="•"/>
            </a:pPr>
            <a:r>
              <a:rPr lang="zh-CN" altLang="en-US" sz="800" dirty="0">
                <a:solidFill>
                  <a:srgbClr val="343434"/>
                </a:solidFill>
                <a:latin typeface="HarmonyOS Sans SC Light"/>
                <a:ea typeface="HarmonyOS Sans SC Light"/>
              </a:rPr>
              <a:t>主要存在于脾脏，但也有</a:t>
            </a:r>
            <a:br>
              <a:rPr lang="zh-CN" altLang="en-US" sz="800" dirty="0">
                <a:solidFill>
                  <a:srgbClr val="343434"/>
                </a:solidFill>
                <a:latin typeface="HarmonyOS Sans SC Light"/>
                <a:ea typeface="HarmonyOS Sans SC Light"/>
              </a:rPr>
            </a:br>
            <a:r>
              <a:rPr lang="zh-CN" altLang="en-US" sz="800" dirty="0">
                <a:solidFill>
                  <a:srgbClr val="343434"/>
                </a:solidFill>
                <a:latin typeface="HarmonyOS Sans SC Light"/>
                <a:ea typeface="HarmonyOS Sans SC Light"/>
              </a:rPr>
              <a:t>脾外的记忆 </a:t>
            </a:r>
            <a:r>
              <a:rPr lang="en-US" altLang="zh-CN" sz="800" dirty="0">
                <a:solidFill>
                  <a:srgbClr val="343434"/>
                </a:solidFill>
                <a:latin typeface="HarmonyOS Sans SC Light"/>
                <a:ea typeface="HarmonyOS Sans SC Light"/>
              </a:rPr>
              <a:t>B </a:t>
            </a:r>
            <a:r>
              <a:rPr lang="zh-CN" altLang="en-US" sz="800" dirty="0">
                <a:solidFill>
                  <a:srgbClr val="343434"/>
                </a:solidFill>
                <a:latin typeface="HarmonyOS Sans SC Light"/>
                <a:ea typeface="HarmonyOS Sans SC Light"/>
              </a:rPr>
              <a:t>细胞存在</a:t>
            </a:r>
          </a:p>
          <a:p>
            <a:pPr marL="92075" indent="-92075" defTabSz="457200">
              <a:buFont typeface="Arial" panose="020B0604020202020204" pitchFamily="34" charset="0"/>
              <a:buChar char="•"/>
            </a:pPr>
            <a:r>
              <a:rPr lang="zh-CN" altLang="en-US" sz="800" dirty="0">
                <a:solidFill>
                  <a:srgbClr val="343434"/>
                </a:solidFill>
                <a:latin typeface="HarmonyOS Sans SC Light"/>
                <a:ea typeface="HarmonyOS Sans SC Light"/>
              </a:rPr>
              <a:t>循环系统中有一小部分</a:t>
            </a:r>
          </a:p>
        </p:txBody>
      </p:sp>
      <p:sp>
        <p:nvSpPr>
          <p:cNvPr id="711" name="文本框 710">
            <a:extLst>
              <a:ext uri="{FF2B5EF4-FFF2-40B4-BE49-F238E27FC236}">
                <a16:creationId xmlns:a16="http://schemas.microsoft.com/office/drawing/2014/main" id="{FDC927E4-EA5D-A35A-D0DF-8A42D1C0DEC4}"/>
              </a:ext>
            </a:extLst>
          </p:cNvPr>
          <p:cNvSpPr txBox="1"/>
          <p:nvPr/>
        </p:nvSpPr>
        <p:spPr>
          <a:xfrm>
            <a:off x="10101065" y="4670763"/>
            <a:ext cx="825867" cy="246221"/>
          </a:xfrm>
          <a:prstGeom prst="rect">
            <a:avLst/>
          </a:prstGeom>
          <a:noFill/>
        </p:spPr>
        <p:txBody>
          <a:bodyPr wrap="none" rtlCol="0">
            <a:spAutoFit/>
          </a:bodyPr>
          <a:lstStyle/>
          <a:p>
            <a:pPr defTabSz="457200"/>
            <a:r>
              <a:rPr lang="zh-CN" altLang="en-US" sz="1000" b="1" dirty="0">
                <a:solidFill>
                  <a:srgbClr val="343434"/>
                </a:solidFill>
                <a:latin typeface="HarmonyOS Sans SC Medium" panose="00000600000000000000" pitchFamily="2" charset="-122"/>
                <a:ea typeface="HarmonyOS Sans SC Medium" panose="00000600000000000000" pitchFamily="2" charset="-122"/>
              </a:rPr>
              <a:t>长寿浆细胞</a:t>
            </a:r>
            <a:endParaRPr lang="en-US" altLang="zh-CN" sz="1000" b="1" dirty="0">
              <a:solidFill>
                <a:srgbClr val="343434"/>
              </a:solidFill>
              <a:latin typeface="HarmonyOS Sans SC Medium" panose="00000600000000000000" pitchFamily="2" charset="-122"/>
              <a:ea typeface="HarmonyOS Sans SC Medium" panose="00000600000000000000" pitchFamily="2" charset="-122"/>
            </a:endParaRPr>
          </a:p>
        </p:txBody>
      </p:sp>
      <p:sp>
        <p:nvSpPr>
          <p:cNvPr id="712" name="文本框 711">
            <a:extLst>
              <a:ext uri="{FF2B5EF4-FFF2-40B4-BE49-F238E27FC236}">
                <a16:creationId xmlns:a16="http://schemas.microsoft.com/office/drawing/2014/main" id="{ECC96CA0-B176-5A62-4248-9B582A701114}"/>
              </a:ext>
            </a:extLst>
          </p:cNvPr>
          <p:cNvSpPr txBox="1"/>
          <p:nvPr/>
        </p:nvSpPr>
        <p:spPr>
          <a:xfrm>
            <a:off x="9271495" y="4949249"/>
            <a:ext cx="2404568" cy="584775"/>
          </a:xfrm>
          <a:prstGeom prst="rect">
            <a:avLst/>
          </a:prstGeom>
          <a:noFill/>
        </p:spPr>
        <p:txBody>
          <a:bodyPr wrap="square" rtlCol="0">
            <a:spAutoFit/>
          </a:bodyPr>
          <a:lstStyle/>
          <a:p>
            <a:pPr marL="171450" indent="-171450" defTabSz="457200">
              <a:buFont typeface="Arial" panose="020B0604020202020204" pitchFamily="34" charset="0"/>
              <a:buChar char="•"/>
            </a:pPr>
            <a:r>
              <a:rPr lang="en-US" altLang="zh-CN" sz="8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HPV </a:t>
            </a:r>
            <a:r>
              <a:rPr lang="zh-CN" altLang="en-US" sz="8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疫苗中的 </a:t>
            </a:r>
            <a:r>
              <a:rPr lang="en-US" altLang="zh-CN" sz="8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VLP </a:t>
            </a:r>
            <a:r>
              <a:rPr lang="zh-CN" altLang="en-US" sz="8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可以高效诱导 </a:t>
            </a:r>
            <a:r>
              <a:rPr lang="en-US" altLang="zh-CN" sz="8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LLPC </a:t>
            </a:r>
            <a:r>
              <a:rPr lang="zh-CN" altLang="en-US" sz="8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产生</a:t>
            </a:r>
            <a:r>
              <a:rPr lang="en-US" altLang="zh-CN" sz="800" baseline="30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7</a:t>
            </a:r>
          </a:p>
          <a:p>
            <a:pPr marL="171450" indent="-171450" defTabSz="457200">
              <a:buFont typeface="Arial" panose="020B0604020202020204" pitchFamily="34" charset="0"/>
              <a:buChar char="•"/>
            </a:pPr>
            <a:r>
              <a:rPr lang="en-US" altLang="zh-CN" sz="8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LLPC </a:t>
            </a:r>
            <a:r>
              <a:rPr lang="zh-CN" altLang="en-US" sz="8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一旦诱导生成可能会持续存在数十年，并长期持续分泌抗原特异性抗体，为机体提供持久保护</a:t>
            </a:r>
            <a:r>
              <a:rPr lang="en-US" altLang="zh-CN" sz="800" baseline="30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7,8</a:t>
            </a:r>
          </a:p>
        </p:txBody>
      </p:sp>
      <p:sp>
        <p:nvSpPr>
          <p:cNvPr id="713" name="文本框 712">
            <a:extLst>
              <a:ext uri="{FF2B5EF4-FFF2-40B4-BE49-F238E27FC236}">
                <a16:creationId xmlns:a16="http://schemas.microsoft.com/office/drawing/2014/main" id="{CABEF3CC-C83A-48CF-156A-FC92C3DC028A}"/>
              </a:ext>
            </a:extLst>
          </p:cNvPr>
          <p:cNvSpPr txBox="1"/>
          <p:nvPr/>
        </p:nvSpPr>
        <p:spPr>
          <a:xfrm>
            <a:off x="6622953" y="5480817"/>
            <a:ext cx="5064221" cy="369332"/>
          </a:xfrm>
          <a:prstGeom prst="rect">
            <a:avLst/>
          </a:prstGeom>
          <a:noFill/>
        </p:spPr>
        <p:txBody>
          <a:bodyPr wrap="square" rtlCol="0">
            <a:spAutoFit/>
          </a:bodyPr>
          <a:lstStyle/>
          <a:p>
            <a:pPr defTabSz="457200"/>
            <a:r>
              <a:rPr lang="zh-CN" altLang="en-US" sz="600" dirty="0">
                <a:solidFill>
                  <a:srgbClr val="0C0C0C">
                    <a:lumMod val="75000"/>
                    <a:lumOff val="25000"/>
                  </a:srgbClr>
                </a:solidFill>
                <a:latin typeface="HarmonyOS Sans SC Black"/>
                <a:ea typeface="HarmonyOS Sans SC Black"/>
              </a:rPr>
              <a:t>目前尚未完全确定四价和九价</a:t>
            </a:r>
            <a:r>
              <a:rPr lang="en-US" altLang="zh-CN" sz="600" dirty="0">
                <a:solidFill>
                  <a:srgbClr val="0C0C0C">
                    <a:lumMod val="75000"/>
                    <a:lumOff val="25000"/>
                  </a:srgbClr>
                </a:solidFill>
                <a:latin typeface="HarmonyOS Sans SC Black"/>
                <a:ea typeface="HarmonyOS Sans SC Black"/>
              </a:rPr>
              <a:t>HPV</a:t>
            </a:r>
            <a:r>
              <a:rPr lang="zh-CN" altLang="en-US" sz="600" dirty="0">
                <a:solidFill>
                  <a:srgbClr val="0C0C0C">
                    <a:lumMod val="75000"/>
                    <a:lumOff val="25000"/>
                  </a:srgbClr>
                </a:solidFill>
                <a:latin typeface="HarmonyOS Sans SC Black"/>
                <a:ea typeface="HarmonyOS Sans SC Black"/>
              </a:rPr>
              <a:t>疫苗的保护时限。</a:t>
            </a:r>
          </a:p>
          <a:p>
            <a:pPr defTabSz="457200"/>
            <a:r>
              <a:rPr lang="en-US" altLang="zh-CN" sz="600" dirty="0">
                <a:solidFill>
                  <a:srgbClr val="0C0C0C">
                    <a:lumMod val="75000"/>
                    <a:lumOff val="25000"/>
                  </a:srgbClr>
                </a:solidFill>
                <a:latin typeface="HarmonyOS Sans SC Black"/>
                <a:ea typeface="HarmonyOS Sans SC Black"/>
              </a:rPr>
              <a:t>#</a:t>
            </a:r>
            <a:r>
              <a:rPr lang="zh-CN" altLang="en-US" sz="600" dirty="0">
                <a:solidFill>
                  <a:srgbClr val="0C0C0C">
                    <a:lumMod val="75000"/>
                    <a:lumOff val="25000"/>
                  </a:srgbClr>
                </a:solidFill>
                <a:latin typeface="HarmonyOS Sans SC Black"/>
                <a:ea typeface="HarmonyOS Sans SC Black"/>
              </a:rPr>
              <a:t>与任何疫苗一样，无法确保四价和九价</a:t>
            </a:r>
            <a:r>
              <a:rPr lang="en-US" altLang="zh-CN" sz="600" dirty="0">
                <a:solidFill>
                  <a:srgbClr val="0C0C0C">
                    <a:lumMod val="75000"/>
                    <a:lumOff val="25000"/>
                  </a:srgbClr>
                </a:solidFill>
                <a:latin typeface="HarmonyOS Sans SC Black"/>
                <a:ea typeface="HarmonyOS Sans SC Black"/>
              </a:rPr>
              <a:t>HPV</a:t>
            </a:r>
            <a:r>
              <a:rPr lang="zh-CN" altLang="en-US" sz="600" dirty="0">
                <a:solidFill>
                  <a:srgbClr val="0C0C0C">
                    <a:lumMod val="75000"/>
                    <a:lumOff val="25000"/>
                  </a:srgbClr>
                </a:solidFill>
                <a:latin typeface="HarmonyOS Sans SC Black"/>
                <a:ea typeface="HarmonyOS Sans SC Black"/>
              </a:rPr>
              <a:t>疫苗对所有接种者均产生保护作用。四价和九价</a:t>
            </a:r>
            <a:r>
              <a:rPr lang="en-US" altLang="zh-CN" sz="600" dirty="0">
                <a:solidFill>
                  <a:srgbClr val="0C0C0C">
                    <a:lumMod val="75000"/>
                    <a:lumOff val="25000"/>
                  </a:srgbClr>
                </a:solidFill>
                <a:latin typeface="HarmonyOS Sans SC Black"/>
                <a:ea typeface="HarmonyOS Sans SC Black"/>
              </a:rPr>
              <a:t>HPV</a:t>
            </a:r>
            <a:r>
              <a:rPr lang="zh-CN" altLang="en-US" sz="600" dirty="0">
                <a:solidFill>
                  <a:srgbClr val="0C0C0C">
                    <a:lumMod val="75000"/>
                    <a:lumOff val="25000"/>
                  </a:srgbClr>
                </a:solidFill>
                <a:latin typeface="HarmonyOS Sans SC Black"/>
                <a:ea typeface="HarmonyOS Sans SC Black"/>
              </a:rPr>
              <a:t>疫苗不能预防所有高危型</a:t>
            </a:r>
            <a:r>
              <a:rPr lang="en-US" altLang="zh-CN" sz="600" dirty="0">
                <a:solidFill>
                  <a:srgbClr val="0C0C0C">
                    <a:lumMod val="75000"/>
                    <a:lumOff val="25000"/>
                  </a:srgbClr>
                </a:solidFill>
                <a:latin typeface="HarmonyOS Sans SC Black"/>
                <a:ea typeface="HarmonyOS Sans SC Black"/>
              </a:rPr>
              <a:t>HPV</a:t>
            </a:r>
            <a:r>
              <a:rPr lang="zh-CN" altLang="en-US" sz="600" dirty="0">
                <a:solidFill>
                  <a:srgbClr val="0C0C0C">
                    <a:lumMod val="75000"/>
                    <a:lumOff val="25000"/>
                  </a:srgbClr>
                </a:solidFill>
                <a:latin typeface="HarmonyOS Sans SC Black"/>
                <a:ea typeface="HarmonyOS Sans SC Black"/>
              </a:rPr>
              <a:t>感染所致病变。尚未证实四价和九价</a:t>
            </a:r>
            <a:r>
              <a:rPr lang="en-US" altLang="zh-CN" sz="600" dirty="0">
                <a:solidFill>
                  <a:srgbClr val="0C0C0C">
                    <a:lumMod val="75000"/>
                    <a:lumOff val="25000"/>
                  </a:srgbClr>
                </a:solidFill>
                <a:latin typeface="HarmonyOS Sans SC Black"/>
                <a:ea typeface="HarmonyOS Sans SC Black"/>
              </a:rPr>
              <a:t>HPV</a:t>
            </a:r>
            <a:r>
              <a:rPr lang="zh-CN" altLang="en-US" sz="600" dirty="0">
                <a:solidFill>
                  <a:srgbClr val="0C0C0C">
                    <a:lumMod val="75000"/>
                    <a:lumOff val="25000"/>
                  </a:srgbClr>
                </a:solidFill>
                <a:latin typeface="HarmonyOS Sans SC Black"/>
                <a:ea typeface="HarmonyOS Sans SC Black"/>
              </a:rPr>
              <a:t>疫苗能预防疫苗不包含的</a:t>
            </a:r>
            <a:r>
              <a:rPr lang="en-US" altLang="zh-CN" sz="600" dirty="0">
                <a:solidFill>
                  <a:srgbClr val="0C0C0C">
                    <a:lumMod val="75000"/>
                    <a:lumOff val="25000"/>
                  </a:srgbClr>
                </a:solidFill>
                <a:latin typeface="HarmonyOS Sans SC Black"/>
                <a:ea typeface="HarmonyOS Sans SC Black"/>
              </a:rPr>
              <a:t>HPV</a:t>
            </a:r>
            <a:r>
              <a:rPr lang="zh-CN" altLang="en-US" sz="600" dirty="0">
                <a:solidFill>
                  <a:srgbClr val="0C0C0C">
                    <a:lumMod val="75000"/>
                    <a:lumOff val="25000"/>
                  </a:srgbClr>
                </a:solidFill>
                <a:latin typeface="HarmonyOS Sans SC Black"/>
                <a:ea typeface="HarmonyOS Sans SC Black"/>
              </a:rPr>
              <a:t>型别感染导致的病变以及非</a:t>
            </a:r>
            <a:r>
              <a:rPr lang="en-US" altLang="zh-CN" sz="600" dirty="0">
                <a:solidFill>
                  <a:srgbClr val="0C0C0C">
                    <a:lumMod val="75000"/>
                    <a:lumOff val="25000"/>
                  </a:srgbClr>
                </a:solidFill>
                <a:latin typeface="HarmonyOS Sans SC Black"/>
                <a:ea typeface="HarmonyOS Sans SC Black"/>
              </a:rPr>
              <a:t>HPV</a:t>
            </a:r>
            <a:r>
              <a:rPr lang="zh-CN" altLang="en-US" sz="600" dirty="0">
                <a:solidFill>
                  <a:srgbClr val="0C0C0C">
                    <a:lumMod val="75000"/>
                    <a:lumOff val="25000"/>
                  </a:srgbClr>
                </a:solidFill>
                <a:latin typeface="HarmonyOS Sans SC Black"/>
                <a:ea typeface="HarmonyOS Sans SC Black"/>
              </a:rPr>
              <a:t>引起的疾病。</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181946"/>
            <a:ext cx="11582400" cy="634082"/>
          </a:xfrm>
        </p:spPr>
        <p:txBody>
          <a:bodyPr>
            <a:normAutofit/>
          </a:bodyPr>
          <a:lstStyle/>
          <a:p>
            <a:r>
              <a:rPr lang="zh-CN" altLang="en-US" b="1" dirty="0">
                <a:latin typeface="+mj-lt"/>
              </a:rPr>
              <a:t>二价或四价</a:t>
            </a:r>
            <a:r>
              <a:rPr lang="en-US" altLang="zh-CN" b="1" dirty="0">
                <a:latin typeface="+mj-lt"/>
              </a:rPr>
              <a:t>HPV</a:t>
            </a:r>
            <a:r>
              <a:rPr lang="zh-CN" altLang="en-US" b="1" dirty="0">
                <a:latin typeface="+mj-lt"/>
              </a:rPr>
              <a:t>疫苗到底能预防</a:t>
            </a:r>
            <a:r>
              <a:rPr lang="en-US" altLang="zh-CN" b="1" dirty="0">
                <a:latin typeface="+mj-lt"/>
              </a:rPr>
              <a:t>69%</a:t>
            </a:r>
            <a:r>
              <a:rPr lang="zh-CN" altLang="en-US" b="1" dirty="0">
                <a:latin typeface="+mj-lt"/>
              </a:rPr>
              <a:t>还是</a:t>
            </a:r>
            <a:r>
              <a:rPr lang="en-US" altLang="zh-CN" b="1" dirty="0">
                <a:latin typeface="+mj-lt"/>
              </a:rPr>
              <a:t>84.5%</a:t>
            </a:r>
            <a:r>
              <a:rPr lang="zh-CN" altLang="en-US" b="1" dirty="0">
                <a:latin typeface="+mj-lt"/>
              </a:rPr>
              <a:t>的子宫颈癌？</a:t>
            </a:r>
          </a:p>
        </p:txBody>
      </p:sp>
      <p:sp>
        <p:nvSpPr>
          <p:cNvPr id="6" name="文本框 5"/>
          <p:cNvSpPr txBox="1"/>
          <p:nvPr/>
        </p:nvSpPr>
        <p:spPr>
          <a:xfrm>
            <a:off x="-1" y="6581001"/>
            <a:ext cx="8093414" cy="276999"/>
          </a:xfrm>
          <a:prstGeom prst="rect">
            <a:avLst/>
          </a:prstGeom>
          <a:noFill/>
          <a:effectLst/>
        </p:spPr>
        <p:txBody>
          <a:bodyPr wrap="square" anchor="b">
            <a:spAutoFit/>
          </a:bodyPr>
          <a:lstStyle/>
          <a:p>
            <a:pPr marL="0" indent="0">
              <a:lnSpc>
                <a:spcPct val="100000"/>
              </a:lnSpc>
              <a:spcBef>
                <a:spcPts val="0"/>
              </a:spcBef>
              <a:buNone/>
            </a:pPr>
            <a:r>
              <a:rPr lang="en-US" altLang="zh-CN" sz="600" dirty="0">
                <a:solidFill>
                  <a:schemeClr val="bg1">
                    <a:lumMod val="50000"/>
                  </a:schemeClr>
                </a:solidFill>
                <a:latin typeface="+mn-ea"/>
                <a:cs typeface="微软雅黑" panose="020B0503020204020204" pitchFamily="34" charset="-122"/>
              </a:rPr>
              <a:t>[1] </a:t>
            </a:r>
            <a:r>
              <a:rPr lang="zh-CN" altLang="en-US" sz="600" dirty="0">
                <a:solidFill>
                  <a:schemeClr val="bg1">
                    <a:lumMod val="50000"/>
                  </a:schemeClr>
                </a:solidFill>
                <a:latin typeface="+mn-ea"/>
                <a:cs typeface="微软雅黑" panose="020B0503020204020204" pitchFamily="34" charset="-122"/>
              </a:rPr>
              <a:t>子宫颈癌诊断与治疗指南</a:t>
            </a:r>
            <a:r>
              <a:rPr lang="en-US" altLang="zh-CN" sz="600" dirty="0">
                <a:solidFill>
                  <a:schemeClr val="bg1">
                    <a:lumMod val="50000"/>
                  </a:schemeClr>
                </a:solidFill>
                <a:latin typeface="+mn-ea"/>
                <a:cs typeface="微软雅黑" panose="020B0503020204020204" pitchFamily="34" charset="-122"/>
              </a:rPr>
              <a:t>(2021</a:t>
            </a:r>
            <a:r>
              <a:rPr lang="zh-CN" altLang="en-US" sz="600" dirty="0">
                <a:solidFill>
                  <a:schemeClr val="bg1">
                    <a:lumMod val="50000"/>
                  </a:schemeClr>
                </a:solidFill>
                <a:latin typeface="+mn-ea"/>
                <a:cs typeface="微软雅黑" panose="020B0503020204020204" pitchFamily="34" charset="-122"/>
              </a:rPr>
              <a:t>年版</a:t>
            </a:r>
            <a:r>
              <a:rPr lang="en-US" altLang="zh-CN" sz="600" dirty="0">
                <a:solidFill>
                  <a:schemeClr val="bg1">
                    <a:lumMod val="50000"/>
                  </a:schemeClr>
                </a:solidFill>
                <a:latin typeface="+mn-ea"/>
                <a:cs typeface="微软雅黑" panose="020B0503020204020204" pitchFamily="34" charset="-122"/>
              </a:rPr>
              <a:t>). </a:t>
            </a:r>
            <a:r>
              <a:rPr lang="zh-CN" altLang="en-US" sz="600" dirty="0">
                <a:solidFill>
                  <a:schemeClr val="bg1">
                    <a:lumMod val="50000"/>
                  </a:schemeClr>
                </a:solidFill>
                <a:latin typeface="+mn-ea"/>
                <a:cs typeface="微软雅黑" panose="020B0503020204020204" pitchFamily="34" charset="-122"/>
              </a:rPr>
              <a:t>中国癌症杂志</a:t>
            </a:r>
            <a:r>
              <a:rPr lang="en-US" altLang="zh-CN" sz="600" dirty="0">
                <a:solidFill>
                  <a:schemeClr val="bg1">
                    <a:lumMod val="50000"/>
                  </a:schemeClr>
                </a:solidFill>
                <a:latin typeface="+mn-ea"/>
                <a:cs typeface="微软雅黑" panose="020B0503020204020204" pitchFamily="34" charset="-122"/>
              </a:rPr>
              <a:t>. 2021;31(6)474-489.; [2] Watson M, et al. Cancer. 2008 Nov 15;113(10 Suppl):2855-64; [3] Chen W, et al. Cancer Causes Control. 2009 Nov;20(9):1705-13; [4] ICO HPV Information Centre. Human Papillomavirus and Related Diseases Report, China. 2021-10-22. </a:t>
            </a:r>
          </a:p>
        </p:txBody>
      </p:sp>
      <p:grpSp>
        <p:nvGrpSpPr>
          <p:cNvPr id="12" name="组合 11">
            <a:extLst>
              <a:ext uri="{FF2B5EF4-FFF2-40B4-BE49-F238E27FC236}">
                <a16:creationId xmlns:a16="http://schemas.microsoft.com/office/drawing/2014/main" id="{B6A0ED55-6235-A9C5-5346-7BAEF932EB0E}"/>
              </a:ext>
            </a:extLst>
          </p:cNvPr>
          <p:cNvGrpSpPr/>
          <p:nvPr/>
        </p:nvGrpSpPr>
        <p:grpSpPr>
          <a:xfrm>
            <a:off x="-1" y="2570807"/>
            <a:ext cx="5793885" cy="712590"/>
            <a:chOff x="0" y="909647"/>
            <a:chExt cx="5793885" cy="712590"/>
          </a:xfrm>
        </p:grpSpPr>
        <p:sp>
          <p:nvSpPr>
            <p:cNvPr id="13" name="矩形: 圆角 12">
              <a:extLst>
                <a:ext uri="{FF2B5EF4-FFF2-40B4-BE49-F238E27FC236}">
                  <a16:creationId xmlns:a16="http://schemas.microsoft.com/office/drawing/2014/main" id="{A9F2AC6F-B818-339D-7CF5-6467F673220D}"/>
                </a:ext>
              </a:extLst>
            </p:cNvPr>
            <p:cNvSpPr/>
            <p:nvPr/>
          </p:nvSpPr>
          <p:spPr>
            <a:xfrm>
              <a:off x="0" y="909647"/>
              <a:ext cx="5793885" cy="712590"/>
            </a:xfrm>
            <a:prstGeom prst="roundRect">
              <a:avLst/>
            </a:prstGeom>
            <a:solidFill>
              <a:srgbClr val="00877B">
                <a:alpha val="9000"/>
              </a:srgbClr>
            </a:solidFill>
            <a:ln>
              <a:noFill/>
            </a:ln>
            <a:effectLst>
              <a:outerShdw blurRad="76200" dir="13500000" sy="23000" kx="1200000" algn="br" rotWithShape="0">
                <a:prstClr val="black">
                  <a:alpha val="20000"/>
                </a:prstClr>
              </a:outerShdw>
              <a:softEdge rad="0"/>
            </a:effectLst>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nvGrpSpPr>
            <p:cNvPr id="14" name="组合 13">
              <a:extLst>
                <a:ext uri="{FF2B5EF4-FFF2-40B4-BE49-F238E27FC236}">
                  <a16:creationId xmlns:a16="http://schemas.microsoft.com/office/drawing/2014/main" id="{654152F2-585F-B6BA-B55E-7E83125F33B5}"/>
                </a:ext>
              </a:extLst>
            </p:cNvPr>
            <p:cNvGrpSpPr>
              <a:grpSpLocks noChangeAspect="1"/>
            </p:cNvGrpSpPr>
            <p:nvPr/>
          </p:nvGrpSpPr>
          <p:grpSpPr>
            <a:xfrm>
              <a:off x="532279" y="1109508"/>
              <a:ext cx="301348" cy="312868"/>
              <a:chOff x="7474569" y="2913749"/>
              <a:chExt cx="432004" cy="432000"/>
            </a:xfrm>
            <a:solidFill>
              <a:srgbClr val="00877B"/>
            </a:solidFill>
          </p:grpSpPr>
          <p:sp>
            <p:nvSpPr>
              <p:cNvPr id="22" name="圆角矩形 102">
                <a:extLst>
                  <a:ext uri="{FF2B5EF4-FFF2-40B4-BE49-F238E27FC236}">
                    <a16:creationId xmlns:a16="http://schemas.microsoft.com/office/drawing/2014/main" id="{6B050FEF-39B0-D133-0EC5-76C2F22D834C}"/>
                  </a:ext>
                </a:extLst>
              </p:cNvPr>
              <p:cNvSpPr/>
              <p:nvPr/>
            </p:nvSpPr>
            <p:spPr>
              <a:xfrm>
                <a:off x="7474569" y="2913749"/>
                <a:ext cx="432004" cy="432000"/>
              </a:xfrm>
              <a:prstGeom prst="roundRect">
                <a:avLst>
                  <a:gd name="adj" fmla="val 50000"/>
                </a:avLst>
              </a:prstGeom>
              <a:grp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latin typeface="+mj-ea"/>
                  <a:ea typeface="+mj-ea"/>
                </a:endParaRPr>
              </a:p>
            </p:txBody>
          </p:sp>
          <p:sp>
            <p:nvSpPr>
              <p:cNvPr id="23" name="任意多边形 103">
                <a:extLst>
                  <a:ext uri="{FF2B5EF4-FFF2-40B4-BE49-F238E27FC236}">
                    <a16:creationId xmlns:a16="http://schemas.microsoft.com/office/drawing/2014/main" id="{7B268D44-BD18-E103-D89E-77A6EC006CF1}"/>
                  </a:ext>
                </a:extLst>
              </p:cNvPr>
              <p:cNvSpPr/>
              <p:nvPr/>
            </p:nvSpPr>
            <p:spPr>
              <a:xfrm>
                <a:off x="7595253" y="3064239"/>
                <a:ext cx="195399" cy="131023"/>
              </a:xfrm>
              <a:custGeom>
                <a:avLst/>
                <a:gdLst>
                  <a:gd name="connsiteX0" fmla="*/ 195400 w 195399"/>
                  <a:gd name="connsiteY0" fmla="*/ 0 h 131023"/>
                  <a:gd name="connsiteX1" fmla="*/ 64376 w 195399"/>
                  <a:gd name="connsiteY1" fmla="*/ 131023 h 131023"/>
                  <a:gd name="connsiteX2" fmla="*/ 0 w 195399"/>
                  <a:gd name="connsiteY2" fmla="*/ 66647 h 131023"/>
                </a:gdLst>
                <a:ahLst/>
                <a:cxnLst>
                  <a:cxn ang="0">
                    <a:pos x="connsiteX0" y="connsiteY0"/>
                  </a:cxn>
                  <a:cxn ang="0">
                    <a:pos x="connsiteX1" y="connsiteY1"/>
                  </a:cxn>
                  <a:cxn ang="0">
                    <a:pos x="connsiteX2" y="connsiteY2"/>
                  </a:cxn>
                </a:cxnLst>
                <a:rect l="l" t="t" r="r" b="b"/>
                <a:pathLst>
                  <a:path w="195399" h="131023">
                    <a:moveTo>
                      <a:pt x="195400" y="0"/>
                    </a:moveTo>
                    <a:lnTo>
                      <a:pt x="64376" y="131023"/>
                    </a:lnTo>
                    <a:lnTo>
                      <a:pt x="0" y="66647"/>
                    </a:lnTo>
                  </a:path>
                </a:pathLst>
              </a:custGeom>
              <a:grpFill/>
              <a:ln w="12700" cap="rnd">
                <a:solidFill>
                  <a:srgbClr val="FFFFFF"/>
                </a:solidFill>
                <a:prstDash val="solid"/>
                <a:miter/>
              </a:ln>
            </p:spPr>
            <p:txBody>
              <a:bodyPr rtlCol="0" anchor="ctr"/>
              <a:lstStyle/>
              <a:p>
                <a:endParaRPr lang="zh-CN" altLang="en-US" dirty="0">
                  <a:latin typeface="+mj-ea"/>
                  <a:ea typeface="+mj-ea"/>
                </a:endParaRPr>
              </a:p>
            </p:txBody>
          </p:sp>
        </p:grpSp>
        <p:sp>
          <p:nvSpPr>
            <p:cNvPr id="15" name="文本框 14">
              <a:extLst>
                <a:ext uri="{FF2B5EF4-FFF2-40B4-BE49-F238E27FC236}">
                  <a16:creationId xmlns:a16="http://schemas.microsoft.com/office/drawing/2014/main" id="{45D08C1A-A238-32EB-E0E2-B096D99A4486}"/>
                </a:ext>
              </a:extLst>
            </p:cNvPr>
            <p:cNvSpPr txBox="1"/>
            <p:nvPr/>
          </p:nvSpPr>
          <p:spPr>
            <a:xfrm>
              <a:off x="863726" y="1083841"/>
              <a:ext cx="4127375" cy="364202"/>
            </a:xfrm>
            <a:prstGeom prst="rect">
              <a:avLst/>
            </a:prstGeom>
            <a:noFill/>
          </p:spPr>
          <p:txBody>
            <a:bodyPr wrap="square" anchor="ctr">
              <a:spAutoFit/>
            </a:bodyPr>
            <a:lstStyle/>
            <a:p>
              <a:pPr>
                <a:lnSpc>
                  <a:spcPct val="120000"/>
                </a:lnSpc>
              </a:pPr>
              <a:r>
                <a:rPr lang="zh-CN" altLang="en-US" sz="1600" b="1" dirty="0">
                  <a:solidFill>
                    <a:srgbClr val="00877B"/>
                  </a:solidFill>
                  <a:latin typeface="+mj-ea"/>
                  <a:ea typeface="+mj-ea"/>
                </a:rPr>
                <a:t>不同类型子宫颈癌患者中</a:t>
              </a:r>
              <a:r>
                <a:rPr lang="en-US" altLang="zh-CN" sz="1600" b="1" dirty="0">
                  <a:solidFill>
                    <a:srgbClr val="00877B"/>
                  </a:solidFill>
                  <a:latin typeface="+mj-ea"/>
                  <a:ea typeface="+mj-ea"/>
                </a:rPr>
                <a:t>HPV</a:t>
              </a:r>
              <a:r>
                <a:rPr lang="zh-CN" altLang="en-US" sz="1600" b="1" dirty="0">
                  <a:solidFill>
                    <a:srgbClr val="00877B"/>
                  </a:solidFill>
                  <a:latin typeface="+mj-ea"/>
                  <a:ea typeface="+mj-ea"/>
                </a:rPr>
                <a:t>型别占比不同</a:t>
              </a:r>
            </a:p>
          </p:txBody>
        </p:sp>
      </p:grpSp>
      <p:sp>
        <p:nvSpPr>
          <p:cNvPr id="24" name="文本框 23">
            <a:extLst>
              <a:ext uri="{FF2B5EF4-FFF2-40B4-BE49-F238E27FC236}">
                <a16:creationId xmlns:a16="http://schemas.microsoft.com/office/drawing/2014/main" id="{F6084B14-4F26-9FA7-48C1-847FE5A8F59D}"/>
              </a:ext>
            </a:extLst>
          </p:cNvPr>
          <p:cNvSpPr txBox="1"/>
          <p:nvPr/>
        </p:nvSpPr>
        <p:spPr>
          <a:xfrm>
            <a:off x="0" y="6250255"/>
            <a:ext cx="11582400" cy="323165"/>
          </a:xfrm>
          <a:prstGeom prst="rect">
            <a:avLst/>
          </a:prstGeom>
          <a:noFill/>
        </p:spPr>
        <p:txBody>
          <a:bodyPr wrap="square" rtlCol="0" anchor="b">
            <a:spAutoFit/>
          </a:bodyPr>
          <a:lstStyle/>
          <a:p>
            <a:pPr marL="182563" indent="-182563"/>
            <a:r>
              <a:rPr lang="en-US" altLang="zh-CN" sz="500" dirty="0">
                <a:solidFill>
                  <a:schemeClr val="bg1">
                    <a:lumMod val="50000"/>
                  </a:schemeClr>
                </a:solidFill>
                <a:latin typeface="微软雅黑" panose="020B0503020204020204" pitchFamily="34" charset="-122"/>
                <a:ea typeface="微软雅黑" panose="020B0503020204020204" pitchFamily="34" charset="-122"/>
              </a:rPr>
              <a:t>† </a:t>
            </a:r>
            <a:r>
              <a:rPr lang="zh-CN" altLang="en-US" sz="500" dirty="0">
                <a:solidFill>
                  <a:schemeClr val="bg1">
                    <a:lumMod val="50000"/>
                  </a:schemeClr>
                </a:solidFill>
                <a:latin typeface="微软雅黑" panose="020B0503020204020204" pitchFamily="34" charset="-122"/>
                <a:ea typeface="微软雅黑" panose="020B0503020204020204" pitchFamily="34" charset="-122"/>
              </a:rPr>
              <a:t>中国子宫颈鳞癌患者中</a:t>
            </a:r>
            <a:r>
              <a:rPr lang="en-US" altLang="zh-CN" sz="500" dirty="0">
                <a:solidFill>
                  <a:schemeClr val="bg1">
                    <a:lumMod val="50000"/>
                  </a:schemeClr>
                </a:solidFill>
                <a:latin typeface="微软雅黑" panose="020B0503020204020204" pitchFamily="34" charset="-122"/>
                <a:ea typeface="微软雅黑" panose="020B0503020204020204" pitchFamily="34" charset="-122"/>
              </a:rPr>
              <a:t>HPV16</a:t>
            </a:r>
            <a:r>
              <a:rPr lang="zh-CN" altLang="en-US" sz="500" dirty="0">
                <a:solidFill>
                  <a:schemeClr val="bg1">
                    <a:lumMod val="50000"/>
                  </a:schemeClr>
                </a:solidFill>
                <a:latin typeface="微软雅黑" panose="020B0503020204020204" pitchFamily="34" charset="-122"/>
                <a:ea typeface="微软雅黑" panose="020B0503020204020204" pitchFamily="34" charset="-122"/>
              </a:rPr>
              <a:t>型和</a:t>
            </a:r>
            <a:r>
              <a:rPr lang="en-US" altLang="zh-CN" sz="500" dirty="0">
                <a:solidFill>
                  <a:schemeClr val="bg1">
                    <a:lumMod val="50000"/>
                  </a:schemeClr>
                </a:solidFill>
                <a:latin typeface="微软雅黑" panose="020B0503020204020204" pitchFamily="34" charset="-122"/>
                <a:ea typeface="微软雅黑" panose="020B0503020204020204" pitchFamily="34" charset="-122"/>
              </a:rPr>
              <a:t>18</a:t>
            </a:r>
            <a:r>
              <a:rPr lang="zh-CN" altLang="en-US" sz="500" dirty="0">
                <a:solidFill>
                  <a:schemeClr val="bg1">
                    <a:lumMod val="50000"/>
                  </a:schemeClr>
                </a:solidFill>
                <a:latin typeface="微软雅黑" panose="020B0503020204020204" pitchFamily="34" charset="-122"/>
                <a:ea typeface="微软雅黑" panose="020B0503020204020204" pitchFamily="34" charset="-122"/>
              </a:rPr>
              <a:t>型所占比例分别为</a:t>
            </a:r>
            <a:r>
              <a:rPr lang="en-US" altLang="zh-CN" sz="500" dirty="0">
                <a:solidFill>
                  <a:schemeClr val="bg1">
                    <a:lumMod val="50000"/>
                  </a:schemeClr>
                </a:solidFill>
                <a:latin typeface="微软雅黑" panose="020B0503020204020204" pitchFamily="34" charset="-122"/>
                <a:ea typeface="微软雅黑" panose="020B0503020204020204" pitchFamily="34" charset="-122"/>
              </a:rPr>
              <a:t>76.7%</a:t>
            </a:r>
            <a:r>
              <a:rPr lang="zh-CN" altLang="en-US" sz="500" dirty="0">
                <a:solidFill>
                  <a:schemeClr val="bg1">
                    <a:lumMod val="50000"/>
                  </a:schemeClr>
                </a:solidFill>
                <a:latin typeface="微软雅黑" panose="020B0503020204020204" pitchFamily="34" charset="-122"/>
                <a:ea typeface="微软雅黑" panose="020B0503020204020204" pitchFamily="34" charset="-122"/>
              </a:rPr>
              <a:t>和</a:t>
            </a:r>
            <a:r>
              <a:rPr lang="en-US" altLang="zh-CN" sz="500" dirty="0">
                <a:solidFill>
                  <a:schemeClr val="bg1">
                    <a:lumMod val="50000"/>
                  </a:schemeClr>
                </a:solidFill>
                <a:latin typeface="微软雅黑" panose="020B0503020204020204" pitchFamily="34" charset="-122"/>
                <a:ea typeface="微软雅黑" panose="020B0503020204020204" pitchFamily="34" charset="-122"/>
              </a:rPr>
              <a:t>7.8%</a:t>
            </a:r>
          </a:p>
          <a:p>
            <a:pPr marL="182563" indent="-182563"/>
            <a:r>
              <a:rPr lang="zh-CN" altLang="en-US" sz="500" dirty="0">
                <a:solidFill>
                  <a:schemeClr val="bg1">
                    <a:lumMod val="50000"/>
                  </a:schemeClr>
                </a:solidFill>
                <a:latin typeface="微软雅黑" panose="020B0503020204020204" pitchFamily="34" charset="-122"/>
                <a:ea typeface="微软雅黑" panose="020B0503020204020204" pitchFamily="34" charset="-122"/>
              </a:rPr>
              <a:t>‡ 中国子宫颈癌患者中</a:t>
            </a:r>
            <a:r>
              <a:rPr lang="en-US" altLang="zh-CN" sz="500" dirty="0">
                <a:solidFill>
                  <a:schemeClr val="bg1">
                    <a:lumMod val="50000"/>
                  </a:schemeClr>
                </a:solidFill>
                <a:latin typeface="微软雅黑" panose="020B0503020204020204" pitchFamily="34" charset="-122"/>
                <a:ea typeface="微软雅黑" panose="020B0503020204020204" pitchFamily="34" charset="-122"/>
              </a:rPr>
              <a:t>HPV16</a:t>
            </a:r>
            <a:r>
              <a:rPr lang="zh-CN" altLang="en-US" sz="500" dirty="0">
                <a:solidFill>
                  <a:schemeClr val="bg1">
                    <a:lumMod val="50000"/>
                  </a:schemeClr>
                </a:solidFill>
                <a:latin typeface="微软雅黑" panose="020B0503020204020204" pitchFamily="34" charset="-122"/>
                <a:ea typeface="微软雅黑" panose="020B0503020204020204" pitchFamily="34" charset="-122"/>
              </a:rPr>
              <a:t>型和</a:t>
            </a:r>
            <a:r>
              <a:rPr lang="en-US" altLang="zh-CN" sz="500" dirty="0">
                <a:solidFill>
                  <a:schemeClr val="bg1">
                    <a:lumMod val="50000"/>
                  </a:schemeClr>
                </a:solidFill>
                <a:latin typeface="微软雅黑" panose="020B0503020204020204" pitchFamily="34" charset="-122"/>
                <a:ea typeface="微软雅黑" panose="020B0503020204020204" pitchFamily="34" charset="-122"/>
              </a:rPr>
              <a:t>18</a:t>
            </a:r>
            <a:r>
              <a:rPr lang="zh-CN" altLang="en-US" sz="500" dirty="0">
                <a:solidFill>
                  <a:schemeClr val="bg1">
                    <a:lumMod val="50000"/>
                  </a:schemeClr>
                </a:solidFill>
                <a:latin typeface="微软雅黑" panose="020B0503020204020204" pitchFamily="34" charset="-122"/>
                <a:ea typeface="微软雅黑" panose="020B0503020204020204" pitchFamily="34" charset="-122"/>
              </a:rPr>
              <a:t>型所占比例分别为</a:t>
            </a:r>
            <a:r>
              <a:rPr lang="en-US" altLang="zh-CN" sz="500" dirty="0">
                <a:solidFill>
                  <a:schemeClr val="bg1">
                    <a:lumMod val="50000"/>
                  </a:schemeClr>
                </a:solidFill>
                <a:latin typeface="微软雅黑" panose="020B0503020204020204" pitchFamily="34" charset="-122"/>
                <a:ea typeface="微软雅黑" panose="020B0503020204020204" pitchFamily="34" charset="-122"/>
              </a:rPr>
              <a:t>59.5%</a:t>
            </a:r>
            <a:r>
              <a:rPr lang="zh-CN" altLang="en-US" sz="500" dirty="0">
                <a:solidFill>
                  <a:schemeClr val="bg1">
                    <a:lumMod val="50000"/>
                  </a:schemeClr>
                </a:solidFill>
                <a:latin typeface="微软雅黑" panose="020B0503020204020204" pitchFamily="34" charset="-122"/>
                <a:ea typeface="微软雅黑" panose="020B0503020204020204" pitchFamily="34" charset="-122"/>
              </a:rPr>
              <a:t>和</a:t>
            </a:r>
            <a:r>
              <a:rPr lang="en-US" altLang="zh-CN" sz="500" dirty="0">
                <a:solidFill>
                  <a:schemeClr val="bg1">
                    <a:lumMod val="50000"/>
                  </a:schemeClr>
                </a:solidFill>
                <a:latin typeface="微软雅黑" panose="020B0503020204020204" pitchFamily="34" charset="-122"/>
                <a:ea typeface="微软雅黑" panose="020B0503020204020204" pitchFamily="34" charset="-122"/>
              </a:rPr>
              <a:t>9.6%</a:t>
            </a:r>
            <a:endParaRPr lang="en-US" altLang="zh-CN" sz="500" dirty="0">
              <a:solidFill>
                <a:schemeClr val="bg1">
                  <a:lumMod val="50000"/>
                </a:schemeClr>
              </a:solidFill>
            </a:endParaRPr>
          </a:p>
          <a:p>
            <a:pPr marL="182563" indent="-182563"/>
            <a:r>
              <a:rPr lang="en-US" altLang="zh-CN" sz="500" dirty="0">
                <a:solidFill>
                  <a:schemeClr val="bg1">
                    <a:lumMod val="50000"/>
                  </a:schemeClr>
                </a:solidFill>
              </a:rPr>
              <a:t>a 	</a:t>
            </a:r>
            <a:r>
              <a:rPr lang="zh-CN" altLang="en-US" sz="500" dirty="0">
                <a:solidFill>
                  <a:schemeClr val="bg1">
                    <a:lumMod val="50000"/>
                  </a:schemeClr>
                </a:solidFill>
              </a:rPr>
              <a:t>一项在我国</a:t>
            </a:r>
            <a:r>
              <a:rPr lang="en-US" altLang="zh-CN" sz="500" dirty="0">
                <a:solidFill>
                  <a:schemeClr val="bg1">
                    <a:lumMod val="50000"/>
                  </a:schemeClr>
                </a:solidFill>
              </a:rPr>
              <a:t>7</a:t>
            </a:r>
            <a:r>
              <a:rPr lang="zh-CN" altLang="en-US" sz="500" dirty="0">
                <a:solidFill>
                  <a:schemeClr val="bg1">
                    <a:lumMod val="50000"/>
                  </a:schemeClr>
                </a:solidFill>
              </a:rPr>
              <a:t>个地区</a:t>
            </a:r>
            <a:r>
              <a:rPr lang="en-US" altLang="zh-CN" sz="500" dirty="0">
                <a:solidFill>
                  <a:schemeClr val="bg1">
                    <a:lumMod val="50000"/>
                  </a:schemeClr>
                </a:solidFill>
              </a:rPr>
              <a:t>19</a:t>
            </a:r>
            <a:r>
              <a:rPr lang="zh-CN" altLang="en-US" sz="500" dirty="0">
                <a:solidFill>
                  <a:schemeClr val="bg1">
                    <a:lumMod val="50000"/>
                  </a:schemeClr>
                </a:solidFill>
              </a:rPr>
              <a:t>家医院进行的多中心流行病学研究，旨在研究中国不同地区子宫颈癌及子宫颈高级别病变女性中</a:t>
            </a:r>
            <a:r>
              <a:rPr lang="en-US" altLang="zh-CN" sz="500" dirty="0">
                <a:solidFill>
                  <a:schemeClr val="bg1">
                    <a:lumMod val="50000"/>
                  </a:schemeClr>
                </a:solidFill>
              </a:rPr>
              <a:t>HPV</a:t>
            </a:r>
            <a:r>
              <a:rPr lang="zh-CN" altLang="en-US" sz="500" dirty="0">
                <a:solidFill>
                  <a:schemeClr val="bg1">
                    <a:lumMod val="50000"/>
                  </a:schemeClr>
                </a:solidFill>
              </a:rPr>
              <a:t>型别分布。共纳入</a:t>
            </a:r>
            <a:r>
              <a:rPr lang="en-US" altLang="zh-CN" sz="500" dirty="0">
                <a:solidFill>
                  <a:schemeClr val="bg1">
                    <a:lumMod val="50000"/>
                  </a:schemeClr>
                </a:solidFill>
              </a:rPr>
              <a:t>664</a:t>
            </a:r>
            <a:r>
              <a:rPr lang="zh-CN" altLang="en-US" sz="500" dirty="0">
                <a:solidFill>
                  <a:schemeClr val="bg1">
                    <a:lumMod val="50000"/>
                  </a:schemeClr>
                </a:solidFill>
              </a:rPr>
              <a:t>例浸润性子宫颈癌（</a:t>
            </a:r>
            <a:r>
              <a:rPr lang="en-US" altLang="zh-CN" sz="500" dirty="0">
                <a:solidFill>
                  <a:schemeClr val="bg1">
                    <a:lumMod val="50000"/>
                  </a:schemeClr>
                </a:solidFill>
              </a:rPr>
              <a:t>630</a:t>
            </a:r>
            <a:r>
              <a:rPr lang="zh-CN" altLang="en-US" sz="500" dirty="0">
                <a:solidFill>
                  <a:schemeClr val="bg1">
                    <a:lumMod val="50000"/>
                  </a:schemeClr>
                </a:solidFill>
              </a:rPr>
              <a:t>例子宫颈鳞癌和</a:t>
            </a:r>
            <a:r>
              <a:rPr lang="en-US" altLang="zh-CN" sz="500" dirty="0">
                <a:solidFill>
                  <a:schemeClr val="bg1">
                    <a:lumMod val="50000"/>
                  </a:schemeClr>
                </a:solidFill>
              </a:rPr>
              <a:t>34</a:t>
            </a:r>
            <a:r>
              <a:rPr lang="zh-CN" altLang="en-US" sz="500" dirty="0">
                <a:solidFill>
                  <a:schemeClr val="bg1">
                    <a:lumMod val="50000"/>
                  </a:schemeClr>
                </a:solidFill>
              </a:rPr>
              <a:t>例子宫颈腺癌）和</a:t>
            </a:r>
            <a:r>
              <a:rPr lang="en-US" altLang="zh-CN" sz="500" dirty="0">
                <a:solidFill>
                  <a:schemeClr val="bg1">
                    <a:lumMod val="50000"/>
                  </a:schemeClr>
                </a:solidFill>
              </a:rPr>
              <a:t>569</a:t>
            </a:r>
            <a:r>
              <a:rPr lang="zh-CN" altLang="en-US" sz="500" dirty="0">
                <a:solidFill>
                  <a:schemeClr val="bg1">
                    <a:lumMod val="50000"/>
                  </a:schemeClr>
                </a:solidFill>
              </a:rPr>
              <a:t>例</a:t>
            </a:r>
            <a:r>
              <a:rPr lang="en-US" altLang="zh-CN" sz="500" dirty="0">
                <a:solidFill>
                  <a:schemeClr val="bg1">
                    <a:lumMod val="50000"/>
                  </a:schemeClr>
                </a:solidFill>
              </a:rPr>
              <a:t>CIN2/3</a:t>
            </a:r>
            <a:r>
              <a:rPr lang="zh-CN" altLang="en-US" sz="500" dirty="0">
                <a:solidFill>
                  <a:schemeClr val="bg1">
                    <a:lumMod val="50000"/>
                  </a:schemeClr>
                </a:solidFill>
              </a:rPr>
              <a:t>患者，进行</a:t>
            </a:r>
            <a:r>
              <a:rPr lang="en-US" altLang="zh-CN" sz="500" dirty="0">
                <a:solidFill>
                  <a:schemeClr val="bg1">
                    <a:lumMod val="50000"/>
                  </a:schemeClr>
                </a:solidFill>
              </a:rPr>
              <a:t>HPV DNA</a:t>
            </a:r>
            <a:r>
              <a:rPr lang="zh-CN" altLang="en-US" sz="500" dirty="0">
                <a:solidFill>
                  <a:schemeClr val="bg1">
                    <a:lumMod val="50000"/>
                  </a:schemeClr>
                </a:solidFill>
              </a:rPr>
              <a:t>检测。</a:t>
            </a:r>
          </a:p>
        </p:txBody>
      </p:sp>
      <p:grpSp>
        <p:nvGrpSpPr>
          <p:cNvPr id="39" name="组合 38">
            <a:extLst>
              <a:ext uri="{FF2B5EF4-FFF2-40B4-BE49-F238E27FC236}">
                <a16:creationId xmlns:a16="http://schemas.microsoft.com/office/drawing/2014/main" id="{92C1F10C-3246-F6A5-4CFD-EFD90EF61B5B}"/>
              </a:ext>
            </a:extLst>
          </p:cNvPr>
          <p:cNvGrpSpPr/>
          <p:nvPr/>
        </p:nvGrpSpPr>
        <p:grpSpPr>
          <a:xfrm>
            <a:off x="445447" y="3574604"/>
            <a:ext cx="5482108" cy="2413535"/>
            <a:chOff x="454420" y="3575000"/>
            <a:chExt cx="6167885" cy="2715453"/>
          </a:xfrm>
        </p:grpSpPr>
        <p:sp>
          <p:nvSpPr>
            <p:cNvPr id="32" name="矩形: 圆角 31">
              <a:extLst>
                <a:ext uri="{FF2B5EF4-FFF2-40B4-BE49-F238E27FC236}">
                  <a16:creationId xmlns:a16="http://schemas.microsoft.com/office/drawing/2014/main" id="{4572A946-7819-460F-1EC4-98049DB177F1}"/>
                </a:ext>
              </a:extLst>
            </p:cNvPr>
            <p:cNvSpPr/>
            <p:nvPr/>
          </p:nvSpPr>
          <p:spPr>
            <a:xfrm>
              <a:off x="477859" y="3575000"/>
              <a:ext cx="4005735" cy="2518650"/>
            </a:xfrm>
            <a:prstGeom prst="roundRect">
              <a:avLst>
                <a:gd name="adj" fmla="val 8498"/>
              </a:avLst>
            </a:prstGeom>
            <a:solidFill>
              <a:srgbClr val="72B3A3">
                <a:lumMod val="20000"/>
                <a:lumOff val="80000"/>
              </a:srgbClr>
            </a:solidFill>
            <a:ln w="12700" cap="flat" cmpd="sng" algn="ctr">
              <a:solidFill>
                <a:srgbClr val="008080">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HarmonyOS Sans SC Light"/>
                <a:ea typeface="HarmonyOS Sans SC Light"/>
                <a:cs typeface="+mn-cs"/>
              </a:endParaRPr>
            </a:p>
          </p:txBody>
        </p:sp>
        <p:graphicFrame>
          <p:nvGraphicFramePr>
            <p:cNvPr id="33" name="图表 32">
              <a:extLst>
                <a:ext uri="{FF2B5EF4-FFF2-40B4-BE49-F238E27FC236}">
                  <a16:creationId xmlns:a16="http://schemas.microsoft.com/office/drawing/2014/main" id="{5937097C-ED75-DBC4-282A-9C2884F66751}"/>
                </a:ext>
              </a:extLst>
            </p:cNvPr>
            <p:cNvGraphicFramePr/>
            <p:nvPr>
              <p:extLst>
                <p:ext uri="{D42A27DB-BD31-4B8C-83A1-F6EECF244321}">
                  <p14:modId xmlns:p14="http://schemas.microsoft.com/office/powerpoint/2010/main" val="1432819429"/>
                </p:ext>
              </p:extLst>
            </p:nvPr>
          </p:nvGraphicFramePr>
          <p:xfrm>
            <a:off x="631920" y="4069607"/>
            <a:ext cx="1658279" cy="1953314"/>
          </p:xfrm>
          <a:graphic>
            <a:graphicData uri="http://schemas.openxmlformats.org/drawingml/2006/chart">
              <c:chart xmlns:c="http://schemas.openxmlformats.org/drawingml/2006/chart" xmlns:r="http://schemas.openxmlformats.org/officeDocument/2006/relationships" r:id="rId3"/>
            </a:graphicData>
          </a:graphic>
        </p:graphicFrame>
        <p:sp>
          <p:nvSpPr>
            <p:cNvPr id="34" name="文本框 33">
              <a:extLst>
                <a:ext uri="{FF2B5EF4-FFF2-40B4-BE49-F238E27FC236}">
                  <a16:creationId xmlns:a16="http://schemas.microsoft.com/office/drawing/2014/main" id="{177BDE4D-6BBD-83EC-22A0-B818C0D1D6C6}"/>
                </a:ext>
              </a:extLst>
            </p:cNvPr>
            <p:cNvSpPr txBox="1"/>
            <p:nvPr/>
          </p:nvSpPr>
          <p:spPr>
            <a:xfrm>
              <a:off x="454420" y="3669400"/>
              <a:ext cx="1887980" cy="450161"/>
            </a:xfrm>
            <a:prstGeom prst="rect">
              <a:avLst/>
            </a:prstGeom>
            <a:noFill/>
          </p:spPr>
          <p:txBody>
            <a:bodyPr wrap="square">
              <a:spAutoFit/>
            </a:bodyPr>
            <a:lstStyle/>
            <a:p>
              <a:pPr algn="ctr" defTabSz="457200"/>
              <a:r>
                <a:rPr lang="zh-CN" altLang="en-US" sz="1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中国</a:t>
              </a:r>
              <a:r>
                <a:rPr lang="zh-CN" altLang="en-US" sz="100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子宫颈鳞癌</a:t>
              </a:r>
              <a:r>
                <a:rPr lang="zh-CN" altLang="en-US" sz="1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患者中</a:t>
              </a:r>
              <a:endParaRPr lang="en-US" altLang="zh-CN" sz="1000" dirty="0">
                <a:solidFill>
                  <a:srgbClr val="0C0C0C">
                    <a:lumMod val="75000"/>
                    <a:lumOff val="25000"/>
                  </a:srgbClr>
                </a:solidFill>
                <a:latin typeface="HarmonyOS Sans SC Medium" panose="00000600000000000000" pitchFamily="2" charset="-122"/>
                <a:ea typeface="HarmonyOS Sans SC Medium" panose="00000600000000000000" pitchFamily="2" charset="-122"/>
              </a:endParaRPr>
            </a:p>
            <a:p>
              <a:pPr algn="ctr" defTabSz="457200"/>
              <a:r>
                <a:rPr lang="en-US" altLang="zh-CN" sz="1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HPV 16+18</a:t>
              </a:r>
              <a:r>
                <a:rPr lang="zh-CN" altLang="en-US" sz="1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型</a:t>
              </a:r>
              <a:r>
                <a:rPr lang="en-US" altLang="zh-CN" sz="1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a:t>
              </a:r>
              <a:r>
                <a:rPr lang="zh-CN" altLang="en-US" sz="1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占比</a:t>
              </a:r>
              <a:r>
                <a:rPr lang="en-US" altLang="zh-CN" sz="1000" baseline="30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a,3</a:t>
              </a:r>
              <a:endParaRPr lang="zh-CN" altLang="en-US" sz="1000" dirty="0">
                <a:solidFill>
                  <a:srgbClr val="0C0C0C">
                    <a:lumMod val="75000"/>
                    <a:lumOff val="25000"/>
                  </a:srgbClr>
                </a:solidFill>
                <a:latin typeface="HarmonyOS Sans SC Medium" panose="00000600000000000000" pitchFamily="2" charset="-122"/>
                <a:ea typeface="HarmonyOS Sans SC Medium" panose="00000600000000000000" pitchFamily="2" charset="-122"/>
              </a:endParaRPr>
            </a:p>
          </p:txBody>
        </p:sp>
        <p:graphicFrame>
          <p:nvGraphicFramePr>
            <p:cNvPr id="35" name="图表 34">
              <a:extLst>
                <a:ext uri="{FF2B5EF4-FFF2-40B4-BE49-F238E27FC236}">
                  <a16:creationId xmlns:a16="http://schemas.microsoft.com/office/drawing/2014/main" id="{15463FCB-37A7-794C-5771-8AFF135BCCFF}"/>
                </a:ext>
              </a:extLst>
            </p:cNvPr>
            <p:cNvGraphicFramePr/>
            <p:nvPr>
              <p:extLst>
                <p:ext uri="{D42A27DB-BD31-4B8C-83A1-F6EECF244321}">
                  <p14:modId xmlns:p14="http://schemas.microsoft.com/office/powerpoint/2010/main" val="2265721932"/>
                </p:ext>
              </p:extLst>
            </p:nvPr>
          </p:nvGraphicFramePr>
          <p:xfrm>
            <a:off x="2585269" y="3987694"/>
            <a:ext cx="1658279" cy="2062935"/>
          </p:xfrm>
          <a:graphic>
            <a:graphicData uri="http://schemas.openxmlformats.org/drawingml/2006/chart">
              <c:chart xmlns:c="http://schemas.openxmlformats.org/drawingml/2006/chart" xmlns:r="http://schemas.openxmlformats.org/officeDocument/2006/relationships" r:id="rId4"/>
            </a:graphicData>
          </a:graphic>
        </p:graphicFrame>
        <p:sp>
          <p:nvSpPr>
            <p:cNvPr id="36" name="文本框 35">
              <a:extLst>
                <a:ext uri="{FF2B5EF4-FFF2-40B4-BE49-F238E27FC236}">
                  <a16:creationId xmlns:a16="http://schemas.microsoft.com/office/drawing/2014/main" id="{1D31EFED-2EC8-2494-BFEA-CEFFCAF9B331}"/>
                </a:ext>
              </a:extLst>
            </p:cNvPr>
            <p:cNvSpPr txBox="1"/>
            <p:nvPr/>
          </p:nvSpPr>
          <p:spPr>
            <a:xfrm>
              <a:off x="2368176" y="3669400"/>
              <a:ext cx="2121648" cy="450161"/>
            </a:xfrm>
            <a:prstGeom prst="rect">
              <a:avLst/>
            </a:prstGeom>
            <a:noFill/>
          </p:spPr>
          <p:txBody>
            <a:bodyPr wrap="square">
              <a:spAutoFit/>
            </a:bodyPr>
            <a:lstStyle/>
            <a:p>
              <a:pPr algn="ctr" defTabSz="457200"/>
              <a:r>
                <a:rPr lang="zh-CN" altLang="en-US" sz="1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中国</a:t>
              </a:r>
              <a:r>
                <a:rPr lang="zh-CN" altLang="en-US" sz="100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全部类型子宫颈癌</a:t>
              </a:r>
              <a:r>
                <a:rPr lang="zh-CN" altLang="en-US" sz="1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患者中</a:t>
              </a:r>
              <a:endParaRPr lang="en-US" altLang="zh-CN" sz="1000" dirty="0">
                <a:solidFill>
                  <a:srgbClr val="0C0C0C">
                    <a:lumMod val="75000"/>
                    <a:lumOff val="25000"/>
                  </a:srgbClr>
                </a:solidFill>
                <a:latin typeface="HarmonyOS Sans SC Medium" panose="00000600000000000000" pitchFamily="2" charset="-122"/>
                <a:ea typeface="HarmonyOS Sans SC Medium" panose="00000600000000000000" pitchFamily="2" charset="-122"/>
              </a:endParaRPr>
            </a:p>
            <a:p>
              <a:pPr algn="ctr" defTabSz="457200"/>
              <a:r>
                <a:rPr lang="en-US" altLang="zh-CN" sz="1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HPV 16+18</a:t>
              </a:r>
              <a:r>
                <a:rPr lang="zh-CN" altLang="en-US" sz="1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型</a:t>
              </a:r>
              <a:r>
                <a:rPr lang="en-US" altLang="zh-CN" sz="1000" dirty="0">
                  <a:solidFill>
                    <a:srgbClr val="0C0C0C">
                      <a:lumMod val="75000"/>
                      <a:lumOff val="25000"/>
                    </a:srgbClr>
                  </a:solidFill>
                  <a:latin typeface="微软雅黑" panose="020B0503020204020204" pitchFamily="34" charset="-122"/>
                  <a:ea typeface="微软雅黑" panose="020B0503020204020204" pitchFamily="34" charset="-122"/>
                </a:rPr>
                <a:t>‡</a:t>
              </a:r>
              <a:r>
                <a:rPr lang="zh-CN" altLang="en-US" sz="1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占比</a:t>
              </a:r>
              <a:r>
                <a:rPr lang="en-US" altLang="zh-CN" sz="1000" baseline="30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4</a:t>
              </a:r>
              <a:endParaRPr lang="zh-CN" altLang="en-US" sz="1000" dirty="0">
                <a:solidFill>
                  <a:srgbClr val="0C0C0C">
                    <a:lumMod val="75000"/>
                    <a:lumOff val="25000"/>
                  </a:srgbClr>
                </a:solidFill>
                <a:latin typeface="HarmonyOS Sans SC Medium" panose="00000600000000000000" pitchFamily="2" charset="-122"/>
                <a:ea typeface="HarmonyOS Sans SC Medium" panose="00000600000000000000" pitchFamily="2" charset="-122"/>
              </a:endParaRPr>
            </a:p>
          </p:txBody>
        </p:sp>
        <p:graphicFrame>
          <p:nvGraphicFramePr>
            <p:cNvPr id="37" name="图表 36">
              <a:extLst>
                <a:ext uri="{FF2B5EF4-FFF2-40B4-BE49-F238E27FC236}">
                  <a16:creationId xmlns:a16="http://schemas.microsoft.com/office/drawing/2014/main" id="{26AB3EA9-DA2E-7247-A171-28B74FA0C885}"/>
                </a:ext>
              </a:extLst>
            </p:cNvPr>
            <p:cNvGraphicFramePr/>
            <p:nvPr>
              <p:extLst>
                <p:ext uri="{D42A27DB-BD31-4B8C-83A1-F6EECF244321}">
                  <p14:modId xmlns:p14="http://schemas.microsoft.com/office/powerpoint/2010/main" val="4068905044"/>
                </p:ext>
              </p:extLst>
            </p:nvPr>
          </p:nvGraphicFramePr>
          <p:xfrm>
            <a:off x="4538250" y="4044033"/>
            <a:ext cx="1933664" cy="2246420"/>
          </p:xfrm>
          <a:graphic>
            <a:graphicData uri="http://schemas.openxmlformats.org/drawingml/2006/chart">
              <c:chart xmlns:c="http://schemas.openxmlformats.org/drawingml/2006/chart" xmlns:r="http://schemas.openxmlformats.org/officeDocument/2006/relationships" r:id="rId5"/>
            </a:graphicData>
          </a:graphic>
        </p:graphicFrame>
        <p:sp>
          <p:nvSpPr>
            <p:cNvPr id="38" name="文本框 37">
              <a:extLst>
                <a:ext uri="{FF2B5EF4-FFF2-40B4-BE49-F238E27FC236}">
                  <a16:creationId xmlns:a16="http://schemas.microsoft.com/office/drawing/2014/main" id="{1CEA2D5E-40F1-B83A-CBFB-C3DA477DF6D0}"/>
                </a:ext>
              </a:extLst>
            </p:cNvPr>
            <p:cNvSpPr txBox="1"/>
            <p:nvPr/>
          </p:nvSpPr>
          <p:spPr>
            <a:xfrm>
              <a:off x="4483594" y="3669400"/>
              <a:ext cx="2138711" cy="450161"/>
            </a:xfrm>
            <a:prstGeom prst="rect">
              <a:avLst/>
            </a:prstGeom>
            <a:noFill/>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CN" altLang="en-US" sz="1000" b="0" i="0" u="none" strike="noStrike" kern="0" cap="none" spc="0" normalizeH="0" baseline="0" noProof="0" dirty="0">
                  <a:ln>
                    <a:noFill/>
                  </a:ln>
                  <a:solidFill>
                    <a:srgbClr val="0C0C0C">
                      <a:lumMod val="75000"/>
                      <a:lumOff val="25000"/>
                    </a:srgbClr>
                  </a:solidFill>
                  <a:effectLst/>
                  <a:uLnTx/>
                  <a:uFillTx/>
                  <a:latin typeface="HarmonyOS Sans SC Medium" panose="00000600000000000000" pitchFamily="2" charset="-122"/>
                  <a:ea typeface="HarmonyOS Sans SC Medium" panose="00000600000000000000" pitchFamily="2" charset="-122"/>
                </a:rPr>
                <a:t>子宫颈癌患者中</a:t>
              </a:r>
              <a:endParaRPr kumimoji="0" lang="en-US" altLang="zh-CN" sz="1000" b="0" i="0" u="none" strike="noStrike" kern="0" cap="none" spc="0" normalizeH="0" baseline="0" noProof="0" dirty="0">
                <a:ln>
                  <a:noFill/>
                </a:ln>
                <a:solidFill>
                  <a:srgbClr val="0C0C0C">
                    <a:lumMod val="75000"/>
                    <a:lumOff val="25000"/>
                  </a:srgbClr>
                </a:solidFill>
                <a:effectLst/>
                <a:uLnTx/>
                <a:uFillTx/>
                <a:latin typeface="HarmonyOS Sans SC Medium" panose="00000600000000000000" pitchFamily="2" charset="-122"/>
                <a:ea typeface="HarmonyOS Sans SC Medium" panose="00000600000000000000" pitchFamily="2" charset="-122"/>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zh-CN" altLang="en-US" sz="1000" b="1" i="0" u="none" strike="noStrike" kern="0" cap="none" spc="0" normalizeH="0" baseline="0" noProof="0" dirty="0">
                  <a:ln>
                    <a:noFill/>
                  </a:ln>
                  <a:solidFill>
                    <a:srgbClr val="72B3A3">
                      <a:lumMod val="75000"/>
                    </a:srgbClr>
                  </a:solidFill>
                  <a:effectLst/>
                  <a:uLnTx/>
                  <a:uFillTx/>
                  <a:latin typeface="HarmonyOS Sans SC Medium" panose="00000600000000000000" pitchFamily="2" charset="-122"/>
                  <a:ea typeface="HarmonyOS Sans SC Medium" panose="00000600000000000000" pitchFamily="2" charset="-122"/>
                </a:rPr>
                <a:t>九价</a:t>
              </a:r>
              <a:r>
                <a:rPr kumimoji="0" lang="en-US" altLang="zh-CN" sz="1000" b="1" i="0" u="none" strike="noStrike" kern="0" cap="none" spc="0" normalizeH="0" baseline="0" noProof="0" dirty="0">
                  <a:ln>
                    <a:noFill/>
                  </a:ln>
                  <a:solidFill>
                    <a:srgbClr val="72B3A3">
                      <a:lumMod val="75000"/>
                    </a:srgbClr>
                  </a:solidFill>
                  <a:effectLst/>
                  <a:uLnTx/>
                  <a:uFillTx/>
                  <a:latin typeface="HarmonyOS Sans SC Medium" panose="00000600000000000000" pitchFamily="2" charset="-122"/>
                  <a:ea typeface="HarmonyOS Sans SC Medium" panose="00000600000000000000" pitchFamily="2" charset="-122"/>
                </a:rPr>
                <a:t>HPV</a:t>
              </a:r>
              <a:r>
                <a:rPr kumimoji="0" lang="zh-CN" altLang="en-US" sz="1000" b="1" i="0" u="none" strike="noStrike" kern="0" cap="none" spc="0" normalizeH="0" baseline="0" noProof="0" dirty="0">
                  <a:ln>
                    <a:noFill/>
                  </a:ln>
                  <a:solidFill>
                    <a:srgbClr val="72B3A3">
                      <a:lumMod val="75000"/>
                    </a:srgbClr>
                  </a:solidFill>
                  <a:effectLst/>
                  <a:uLnTx/>
                  <a:uFillTx/>
                  <a:latin typeface="HarmonyOS Sans SC Medium" panose="00000600000000000000" pitchFamily="2" charset="-122"/>
                  <a:ea typeface="HarmonyOS Sans SC Medium" panose="00000600000000000000" pitchFamily="2" charset="-122"/>
                </a:rPr>
                <a:t>疫苗</a:t>
              </a:r>
              <a:r>
                <a:rPr kumimoji="0" lang="zh-CN" altLang="en-US" sz="1000" b="0" i="0" u="none" strike="noStrike" kern="0" cap="none" spc="0" normalizeH="0" baseline="0" noProof="0" dirty="0">
                  <a:ln>
                    <a:noFill/>
                  </a:ln>
                  <a:solidFill>
                    <a:srgbClr val="0C0C0C">
                      <a:lumMod val="75000"/>
                      <a:lumOff val="25000"/>
                    </a:srgbClr>
                  </a:solidFill>
                  <a:effectLst/>
                  <a:uLnTx/>
                  <a:uFillTx/>
                  <a:latin typeface="HarmonyOS Sans SC Medium" panose="00000600000000000000" pitchFamily="2" charset="-122"/>
                  <a:ea typeface="HarmonyOS Sans SC Medium" panose="00000600000000000000" pitchFamily="2" charset="-122"/>
                </a:rPr>
                <a:t>覆盖型别占比</a:t>
              </a:r>
              <a:r>
                <a:rPr kumimoji="0" lang="en-US" altLang="zh-CN" sz="1000" b="0" i="0" u="none" strike="noStrike" kern="0" cap="none" spc="0" normalizeH="0" baseline="30000" noProof="0" dirty="0">
                  <a:ln>
                    <a:noFill/>
                  </a:ln>
                  <a:solidFill>
                    <a:srgbClr val="0C0C0C">
                      <a:lumMod val="75000"/>
                      <a:lumOff val="25000"/>
                    </a:srgbClr>
                  </a:solidFill>
                  <a:effectLst/>
                  <a:uLnTx/>
                  <a:uFillTx/>
                  <a:latin typeface="HarmonyOS Sans SC Medium" panose="00000600000000000000" pitchFamily="2" charset="-122"/>
                  <a:ea typeface="HarmonyOS Sans SC Medium" panose="00000600000000000000" pitchFamily="2" charset="-122"/>
                </a:rPr>
                <a:t>4</a:t>
              </a:r>
              <a:endParaRPr kumimoji="0" lang="zh-CN" altLang="en-US" sz="1000" b="0" i="0" u="none" strike="noStrike" kern="0" cap="none" spc="0" normalizeH="0" baseline="0" noProof="0" dirty="0">
                <a:ln>
                  <a:noFill/>
                </a:ln>
                <a:solidFill>
                  <a:srgbClr val="0C0C0C">
                    <a:lumMod val="75000"/>
                    <a:lumOff val="25000"/>
                  </a:srgbClr>
                </a:solidFill>
                <a:effectLst/>
                <a:uLnTx/>
                <a:uFillTx/>
                <a:latin typeface="HarmonyOS Sans SC Medium" panose="00000600000000000000" pitchFamily="2" charset="-122"/>
                <a:ea typeface="HarmonyOS Sans SC Medium" panose="00000600000000000000" pitchFamily="2" charset="-122"/>
              </a:endParaRPr>
            </a:p>
          </p:txBody>
        </p:sp>
      </p:grpSp>
      <p:grpSp>
        <p:nvGrpSpPr>
          <p:cNvPr id="40" name="组合 39">
            <a:extLst>
              <a:ext uri="{FF2B5EF4-FFF2-40B4-BE49-F238E27FC236}">
                <a16:creationId xmlns:a16="http://schemas.microsoft.com/office/drawing/2014/main" id="{FF7AC47B-6F46-BAA3-F1FE-4BA6081125CF}"/>
              </a:ext>
            </a:extLst>
          </p:cNvPr>
          <p:cNvGrpSpPr/>
          <p:nvPr/>
        </p:nvGrpSpPr>
        <p:grpSpPr>
          <a:xfrm>
            <a:off x="6301740" y="2570807"/>
            <a:ext cx="5372099" cy="712590"/>
            <a:chOff x="1" y="909647"/>
            <a:chExt cx="5372099" cy="712590"/>
          </a:xfrm>
        </p:grpSpPr>
        <p:sp>
          <p:nvSpPr>
            <p:cNvPr id="41" name="矩形: 圆角 40">
              <a:extLst>
                <a:ext uri="{FF2B5EF4-FFF2-40B4-BE49-F238E27FC236}">
                  <a16:creationId xmlns:a16="http://schemas.microsoft.com/office/drawing/2014/main" id="{4ED7039E-861C-AAB6-9AF3-5F27F0DA4919}"/>
                </a:ext>
              </a:extLst>
            </p:cNvPr>
            <p:cNvSpPr/>
            <p:nvPr/>
          </p:nvSpPr>
          <p:spPr>
            <a:xfrm>
              <a:off x="1" y="909647"/>
              <a:ext cx="5372099" cy="712590"/>
            </a:xfrm>
            <a:prstGeom prst="roundRect">
              <a:avLst/>
            </a:prstGeom>
            <a:solidFill>
              <a:srgbClr val="00877B">
                <a:alpha val="9000"/>
              </a:srgbClr>
            </a:solidFill>
            <a:ln>
              <a:noFill/>
            </a:ln>
            <a:effectLst>
              <a:outerShdw blurRad="76200" dir="13500000" sy="23000" kx="1200000" algn="br" rotWithShape="0">
                <a:prstClr val="black">
                  <a:alpha val="20000"/>
                </a:prstClr>
              </a:outerShdw>
              <a:softEdge rad="0"/>
            </a:effectLst>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nvGrpSpPr>
            <p:cNvPr id="42" name="组合 41">
              <a:extLst>
                <a:ext uri="{FF2B5EF4-FFF2-40B4-BE49-F238E27FC236}">
                  <a16:creationId xmlns:a16="http://schemas.microsoft.com/office/drawing/2014/main" id="{00728FE3-9AC3-0362-9CE5-2779916D1960}"/>
                </a:ext>
              </a:extLst>
            </p:cNvPr>
            <p:cNvGrpSpPr>
              <a:grpSpLocks noChangeAspect="1"/>
            </p:cNvGrpSpPr>
            <p:nvPr/>
          </p:nvGrpSpPr>
          <p:grpSpPr>
            <a:xfrm>
              <a:off x="476293" y="1116122"/>
              <a:ext cx="301348" cy="312868"/>
              <a:chOff x="7394307" y="2922882"/>
              <a:chExt cx="432004" cy="432000"/>
            </a:xfrm>
            <a:solidFill>
              <a:srgbClr val="00877B"/>
            </a:solidFill>
          </p:grpSpPr>
          <p:sp>
            <p:nvSpPr>
              <p:cNvPr id="53" name="圆角矩形 102">
                <a:extLst>
                  <a:ext uri="{FF2B5EF4-FFF2-40B4-BE49-F238E27FC236}">
                    <a16:creationId xmlns:a16="http://schemas.microsoft.com/office/drawing/2014/main" id="{2F9B0F3B-D716-6E14-CBA5-E6929DF43055}"/>
                  </a:ext>
                </a:extLst>
              </p:cNvPr>
              <p:cNvSpPr/>
              <p:nvPr/>
            </p:nvSpPr>
            <p:spPr>
              <a:xfrm>
                <a:off x="7394307" y="2922882"/>
                <a:ext cx="432004" cy="432000"/>
              </a:xfrm>
              <a:prstGeom prst="roundRect">
                <a:avLst>
                  <a:gd name="adj" fmla="val 50000"/>
                </a:avLst>
              </a:prstGeom>
              <a:grp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latin typeface="+mj-ea"/>
                  <a:ea typeface="+mj-ea"/>
                </a:endParaRPr>
              </a:p>
            </p:txBody>
          </p:sp>
          <p:sp>
            <p:nvSpPr>
              <p:cNvPr id="54" name="任意多边形 103">
                <a:extLst>
                  <a:ext uri="{FF2B5EF4-FFF2-40B4-BE49-F238E27FC236}">
                    <a16:creationId xmlns:a16="http://schemas.microsoft.com/office/drawing/2014/main" id="{FD98332C-69AE-E8E0-760C-2782F4E2B5CB}"/>
                  </a:ext>
                </a:extLst>
              </p:cNvPr>
              <p:cNvSpPr/>
              <p:nvPr/>
            </p:nvSpPr>
            <p:spPr>
              <a:xfrm>
                <a:off x="7514991" y="3070514"/>
                <a:ext cx="195399" cy="131023"/>
              </a:xfrm>
              <a:custGeom>
                <a:avLst/>
                <a:gdLst>
                  <a:gd name="connsiteX0" fmla="*/ 195400 w 195399"/>
                  <a:gd name="connsiteY0" fmla="*/ 0 h 131023"/>
                  <a:gd name="connsiteX1" fmla="*/ 64376 w 195399"/>
                  <a:gd name="connsiteY1" fmla="*/ 131023 h 131023"/>
                  <a:gd name="connsiteX2" fmla="*/ 0 w 195399"/>
                  <a:gd name="connsiteY2" fmla="*/ 66647 h 131023"/>
                </a:gdLst>
                <a:ahLst/>
                <a:cxnLst>
                  <a:cxn ang="0">
                    <a:pos x="connsiteX0" y="connsiteY0"/>
                  </a:cxn>
                  <a:cxn ang="0">
                    <a:pos x="connsiteX1" y="connsiteY1"/>
                  </a:cxn>
                  <a:cxn ang="0">
                    <a:pos x="connsiteX2" y="connsiteY2"/>
                  </a:cxn>
                </a:cxnLst>
                <a:rect l="l" t="t" r="r" b="b"/>
                <a:pathLst>
                  <a:path w="195399" h="131023">
                    <a:moveTo>
                      <a:pt x="195400" y="0"/>
                    </a:moveTo>
                    <a:lnTo>
                      <a:pt x="64376" y="131023"/>
                    </a:lnTo>
                    <a:lnTo>
                      <a:pt x="0" y="66647"/>
                    </a:lnTo>
                  </a:path>
                </a:pathLst>
              </a:custGeom>
              <a:grpFill/>
              <a:ln w="12700" cap="rnd">
                <a:solidFill>
                  <a:srgbClr val="FFFFFF"/>
                </a:solidFill>
                <a:prstDash val="solid"/>
                <a:miter/>
              </a:ln>
            </p:spPr>
            <p:txBody>
              <a:bodyPr rtlCol="0" anchor="ctr"/>
              <a:lstStyle/>
              <a:p>
                <a:endParaRPr lang="zh-CN" altLang="en-US" dirty="0">
                  <a:latin typeface="+mj-ea"/>
                  <a:ea typeface="+mj-ea"/>
                </a:endParaRPr>
              </a:p>
            </p:txBody>
          </p:sp>
        </p:grpSp>
        <p:sp>
          <p:nvSpPr>
            <p:cNvPr id="43" name="文本框 42">
              <a:extLst>
                <a:ext uri="{FF2B5EF4-FFF2-40B4-BE49-F238E27FC236}">
                  <a16:creationId xmlns:a16="http://schemas.microsoft.com/office/drawing/2014/main" id="{91F37244-35EC-A3ED-1B5E-34170559BC05}"/>
                </a:ext>
              </a:extLst>
            </p:cNvPr>
            <p:cNvSpPr txBox="1"/>
            <p:nvPr/>
          </p:nvSpPr>
          <p:spPr>
            <a:xfrm>
              <a:off x="817071" y="1082494"/>
              <a:ext cx="4390411" cy="366895"/>
            </a:xfrm>
            <a:prstGeom prst="rect">
              <a:avLst/>
            </a:prstGeom>
            <a:noFill/>
          </p:spPr>
          <p:txBody>
            <a:bodyPr wrap="square" anchor="ctr">
              <a:spAutoFit/>
            </a:bodyPr>
            <a:lstStyle/>
            <a:p>
              <a:pPr>
                <a:lnSpc>
                  <a:spcPct val="120000"/>
                </a:lnSpc>
              </a:pPr>
              <a:r>
                <a:rPr lang="zh-CN" altLang="en-US" sz="1600" b="1" dirty="0">
                  <a:solidFill>
                    <a:srgbClr val="00877B"/>
                  </a:solidFill>
                  <a:latin typeface="+mj-ea"/>
                  <a:ea typeface="+mj-ea"/>
                </a:rPr>
                <a:t>九价</a:t>
              </a:r>
              <a:r>
                <a:rPr lang="en-US" altLang="zh-CN" sz="1600" b="1" dirty="0">
                  <a:solidFill>
                    <a:srgbClr val="00877B"/>
                  </a:solidFill>
                  <a:latin typeface="+mj-ea"/>
                  <a:ea typeface="+mj-ea"/>
                </a:rPr>
                <a:t>HPV</a:t>
              </a:r>
              <a:r>
                <a:rPr lang="zh-CN" altLang="en-US" sz="1600" b="1" dirty="0">
                  <a:solidFill>
                    <a:srgbClr val="00877B"/>
                  </a:solidFill>
                  <a:latin typeface="+mj-ea"/>
                  <a:ea typeface="+mj-ea"/>
                </a:rPr>
                <a:t>疫苗可预防约</a:t>
              </a:r>
              <a:r>
                <a:rPr lang="en-US" altLang="zh-CN" sz="1600" b="1" dirty="0">
                  <a:solidFill>
                    <a:srgbClr val="00877B"/>
                  </a:solidFill>
                  <a:latin typeface="+mj-ea"/>
                  <a:ea typeface="+mj-ea"/>
                </a:rPr>
                <a:t>92%HPV</a:t>
              </a:r>
              <a:r>
                <a:rPr lang="zh-CN" altLang="en-US" sz="1600" b="1" dirty="0">
                  <a:solidFill>
                    <a:srgbClr val="00877B"/>
                  </a:solidFill>
                  <a:latin typeface="+mj-ea"/>
                  <a:ea typeface="+mj-ea"/>
                </a:rPr>
                <a:t>相关的子宫颈癌</a:t>
              </a:r>
              <a:endParaRPr lang="en-US" altLang="zh-CN" sz="1600" b="1" dirty="0">
                <a:solidFill>
                  <a:srgbClr val="00877B"/>
                </a:solidFill>
                <a:latin typeface="+mj-ea"/>
                <a:ea typeface="+mj-ea"/>
              </a:endParaRPr>
            </a:p>
          </p:txBody>
        </p:sp>
      </p:grpSp>
      <p:grpSp>
        <p:nvGrpSpPr>
          <p:cNvPr id="55" name="组合 54">
            <a:extLst>
              <a:ext uri="{FF2B5EF4-FFF2-40B4-BE49-F238E27FC236}">
                <a16:creationId xmlns:a16="http://schemas.microsoft.com/office/drawing/2014/main" id="{056FDC82-F909-C86D-677B-1BD127DFB2ED}"/>
              </a:ext>
            </a:extLst>
          </p:cNvPr>
          <p:cNvGrpSpPr/>
          <p:nvPr/>
        </p:nvGrpSpPr>
        <p:grpSpPr>
          <a:xfrm>
            <a:off x="0" y="909647"/>
            <a:ext cx="11673839" cy="553998"/>
            <a:chOff x="0" y="909647"/>
            <a:chExt cx="11673839" cy="553998"/>
          </a:xfrm>
        </p:grpSpPr>
        <p:sp>
          <p:nvSpPr>
            <p:cNvPr id="56" name="矩形: 圆角 55">
              <a:extLst>
                <a:ext uri="{FF2B5EF4-FFF2-40B4-BE49-F238E27FC236}">
                  <a16:creationId xmlns:a16="http://schemas.microsoft.com/office/drawing/2014/main" id="{DBFCFB3E-40C1-2BD6-D852-32F8FF4A9887}"/>
                </a:ext>
              </a:extLst>
            </p:cNvPr>
            <p:cNvSpPr/>
            <p:nvPr/>
          </p:nvSpPr>
          <p:spPr>
            <a:xfrm>
              <a:off x="0" y="909647"/>
              <a:ext cx="11673839" cy="553998"/>
            </a:xfrm>
            <a:prstGeom prst="roundRect">
              <a:avLst/>
            </a:prstGeom>
            <a:solidFill>
              <a:srgbClr val="00877B">
                <a:alpha val="9000"/>
              </a:srgbClr>
            </a:solidFill>
            <a:ln>
              <a:noFill/>
            </a:ln>
            <a:effectLst>
              <a:outerShdw blurRad="76200" dir="13500000" sy="23000" kx="1200000" algn="br" rotWithShape="0">
                <a:prstClr val="black">
                  <a:alpha val="20000"/>
                </a:prstClr>
              </a:outerShdw>
              <a:softEdge rad="0"/>
            </a:effectLst>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nvGrpSpPr>
            <p:cNvPr id="57" name="组合 56">
              <a:extLst>
                <a:ext uri="{FF2B5EF4-FFF2-40B4-BE49-F238E27FC236}">
                  <a16:creationId xmlns:a16="http://schemas.microsoft.com/office/drawing/2014/main" id="{D2FA94C5-1AEC-9EB8-AAC1-E35BD939C9D6}"/>
                </a:ext>
              </a:extLst>
            </p:cNvPr>
            <p:cNvGrpSpPr>
              <a:grpSpLocks noChangeAspect="1"/>
            </p:cNvGrpSpPr>
            <p:nvPr/>
          </p:nvGrpSpPr>
          <p:grpSpPr>
            <a:xfrm>
              <a:off x="532278" y="1030212"/>
              <a:ext cx="301348" cy="312868"/>
              <a:chOff x="7474569" y="2913746"/>
              <a:chExt cx="432004" cy="432000"/>
            </a:xfrm>
            <a:solidFill>
              <a:srgbClr val="00877B"/>
            </a:solidFill>
          </p:grpSpPr>
          <p:sp>
            <p:nvSpPr>
              <p:cNvPr id="59" name="圆角矩形 102">
                <a:extLst>
                  <a:ext uri="{FF2B5EF4-FFF2-40B4-BE49-F238E27FC236}">
                    <a16:creationId xmlns:a16="http://schemas.microsoft.com/office/drawing/2014/main" id="{79F7B074-4B73-59C7-D1EB-66728F8FFCFB}"/>
                  </a:ext>
                </a:extLst>
              </p:cNvPr>
              <p:cNvSpPr/>
              <p:nvPr/>
            </p:nvSpPr>
            <p:spPr>
              <a:xfrm>
                <a:off x="7474569" y="2913746"/>
                <a:ext cx="432004" cy="432000"/>
              </a:xfrm>
              <a:prstGeom prst="roundRect">
                <a:avLst>
                  <a:gd name="adj" fmla="val 50000"/>
                </a:avLst>
              </a:prstGeom>
              <a:grp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latin typeface="+mj-ea"/>
                  <a:ea typeface="+mj-ea"/>
                </a:endParaRPr>
              </a:p>
            </p:txBody>
          </p:sp>
          <p:sp>
            <p:nvSpPr>
              <p:cNvPr id="60" name="任意多边形 103">
                <a:extLst>
                  <a:ext uri="{FF2B5EF4-FFF2-40B4-BE49-F238E27FC236}">
                    <a16:creationId xmlns:a16="http://schemas.microsoft.com/office/drawing/2014/main" id="{CE202CC5-38C6-A4B7-A2E6-37E1BB43F84A}"/>
                  </a:ext>
                </a:extLst>
              </p:cNvPr>
              <p:cNvSpPr/>
              <p:nvPr/>
            </p:nvSpPr>
            <p:spPr>
              <a:xfrm>
                <a:off x="7595253" y="3064238"/>
                <a:ext cx="195399" cy="131023"/>
              </a:xfrm>
              <a:custGeom>
                <a:avLst/>
                <a:gdLst>
                  <a:gd name="connsiteX0" fmla="*/ 195400 w 195399"/>
                  <a:gd name="connsiteY0" fmla="*/ 0 h 131023"/>
                  <a:gd name="connsiteX1" fmla="*/ 64376 w 195399"/>
                  <a:gd name="connsiteY1" fmla="*/ 131023 h 131023"/>
                  <a:gd name="connsiteX2" fmla="*/ 0 w 195399"/>
                  <a:gd name="connsiteY2" fmla="*/ 66647 h 131023"/>
                </a:gdLst>
                <a:ahLst/>
                <a:cxnLst>
                  <a:cxn ang="0">
                    <a:pos x="connsiteX0" y="connsiteY0"/>
                  </a:cxn>
                  <a:cxn ang="0">
                    <a:pos x="connsiteX1" y="connsiteY1"/>
                  </a:cxn>
                  <a:cxn ang="0">
                    <a:pos x="connsiteX2" y="connsiteY2"/>
                  </a:cxn>
                </a:cxnLst>
                <a:rect l="l" t="t" r="r" b="b"/>
                <a:pathLst>
                  <a:path w="195399" h="131023">
                    <a:moveTo>
                      <a:pt x="195400" y="0"/>
                    </a:moveTo>
                    <a:lnTo>
                      <a:pt x="64376" y="131023"/>
                    </a:lnTo>
                    <a:lnTo>
                      <a:pt x="0" y="66647"/>
                    </a:lnTo>
                  </a:path>
                </a:pathLst>
              </a:custGeom>
              <a:grpFill/>
              <a:ln w="12700" cap="rnd">
                <a:solidFill>
                  <a:srgbClr val="FFFFFF"/>
                </a:solidFill>
                <a:prstDash val="solid"/>
                <a:miter/>
              </a:ln>
            </p:spPr>
            <p:txBody>
              <a:bodyPr rtlCol="0" anchor="ctr"/>
              <a:lstStyle/>
              <a:p>
                <a:endParaRPr lang="zh-CN" altLang="en-US" dirty="0">
                  <a:latin typeface="+mj-ea"/>
                  <a:ea typeface="+mj-ea"/>
                </a:endParaRPr>
              </a:p>
            </p:txBody>
          </p:sp>
        </p:grpSp>
        <p:sp>
          <p:nvSpPr>
            <p:cNvPr id="58" name="文本框 57">
              <a:extLst>
                <a:ext uri="{FF2B5EF4-FFF2-40B4-BE49-F238E27FC236}">
                  <a16:creationId xmlns:a16="http://schemas.microsoft.com/office/drawing/2014/main" id="{3632677B-125D-8A7A-9A2A-9DF5F437F980}"/>
                </a:ext>
              </a:extLst>
            </p:cNvPr>
            <p:cNvSpPr txBox="1"/>
            <p:nvPr/>
          </p:nvSpPr>
          <p:spPr>
            <a:xfrm>
              <a:off x="863724" y="1004545"/>
              <a:ext cx="6596255" cy="364202"/>
            </a:xfrm>
            <a:prstGeom prst="rect">
              <a:avLst/>
            </a:prstGeom>
            <a:noFill/>
          </p:spPr>
          <p:txBody>
            <a:bodyPr wrap="square" anchor="ctr">
              <a:spAutoFit/>
            </a:bodyPr>
            <a:lstStyle/>
            <a:p>
              <a:pPr>
                <a:lnSpc>
                  <a:spcPct val="120000"/>
                </a:lnSpc>
              </a:pPr>
              <a:r>
                <a:rPr lang="zh-CN" altLang="en-US" sz="1600" b="1" dirty="0">
                  <a:solidFill>
                    <a:srgbClr val="00877B"/>
                  </a:solidFill>
                  <a:latin typeface="+mj-ea"/>
                  <a:ea typeface="+mj-ea"/>
                </a:rPr>
                <a:t>子宫颈癌可分为鳞癌、腺癌、鳞腺癌及其他病理类型</a:t>
              </a:r>
            </a:p>
          </p:txBody>
        </p:sp>
      </p:grpSp>
      <p:grpSp>
        <p:nvGrpSpPr>
          <p:cNvPr id="63" name="组合 62">
            <a:extLst>
              <a:ext uri="{FF2B5EF4-FFF2-40B4-BE49-F238E27FC236}">
                <a16:creationId xmlns:a16="http://schemas.microsoft.com/office/drawing/2014/main" id="{DA3454E8-93B6-DDC0-076E-ADCDE8A7D118}"/>
              </a:ext>
            </a:extLst>
          </p:cNvPr>
          <p:cNvGrpSpPr/>
          <p:nvPr/>
        </p:nvGrpSpPr>
        <p:grpSpPr>
          <a:xfrm>
            <a:off x="609600" y="1895097"/>
            <a:ext cx="10070505" cy="482376"/>
            <a:chOff x="609600" y="1910337"/>
            <a:chExt cx="10070505" cy="482376"/>
          </a:xfrm>
        </p:grpSpPr>
        <p:sp>
          <p:nvSpPr>
            <p:cNvPr id="11" name="文本框 10">
              <a:extLst>
                <a:ext uri="{FF2B5EF4-FFF2-40B4-BE49-F238E27FC236}">
                  <a16:creationId xmlns:a16="http://schemas.microsoft.com/office/drawing/2014/main" id="{BC1B05F6-1244-8560-F90C-DE752C387D37}"/>
                </a:ext>
              </a:extLst>
            </p:cNvPr>
            <p:cNvSpPr txBox="1"/>
            <p:nvPr/>
          </p:nvSpPr>
          <p:spPr>
            <a:xfrm>
              <a:off x="609600" y="1910337"/>
              <a:ext cx="5102265" cy="482376"/>
            </a:xfrm>
            <a:prstGeom prst="rect">
              <a:avLst/>
            </a:prstGeom>
            <a:noFill/>
          </p:spPr>
          <p:txBody>
            <a:bodyPr wrap="square">
              <a:spAutoFit/>
            </a:bodyPr>
            <a:lstStyle/>
            <a:p>
              <a:pPr marL="187200" indent="-171450" defTabSz="457200">
                <a:lnSpc>
                  <a:spcPct val="120000"/>
                </a:lnSpc>
                <a:buClr>
                  <a:srgbClr val="008080"/>
                </a:buClr>
                <a:buFont typeface="Arial" panose="020B0604020202020204" pitchFamily="34" charset="0"/>
                <a:buChar char="•"/>
              </a:pPr>
              <a:r>
                <a:rPr lang="zh-CN" altLang="en-US" sz="11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子宫颈鳞状细胞癌，又称子宫颈鳞癌，约占全部子宫颈癌患者的</a:t>
              </a:r>
              <a:r>
                <a:rPr lang="en-US" altLang="zh-CN" sz="110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70%</a:t>
              </a:r>
              <a:r>
                <a:rPr lang="en-US" altLang="zh-CN" sz="1100" baseline="30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2</a:t>
              </a:r>
            </a:p>
            <a:p>
              <a:pPr marL="187200" indent="-171450" defTabSz="457200">
                <a:lnSpc>
                  <a:spcPct val="120000"/>
                </a:lnSpc>
                <a:buClr>
                  <a:srgbClr val="008080"/>
                </a:buClr>
                <a:buFont typeface="Arial" panose="020B0604020202020204" pitchFamily="34" charset="0"/>
                <a:buChar char="•"/>
              </a:pPr>
              <a:r>
                <a:rPr lang="zh-CN" altLang="en-US" sz="11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子宫颈腺癌，在全部子宫颈癌患者中所占比例约为</a:t>
              </a:r>
              <a:r>
                <a:rPr lang="en-US" altLang="zh-CN" sz="110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20%</a:t>
              </a:r>
              <a:r>
                <a:rPr lang="en-US" altLang="zh-CN" sz="1100" baseline="30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2</a:t>
              </a:r>
            </a:p>
          </p:txBody>
        </p:sp>
        <p:sp>
          <p:nvSpPr>
            <p:cNvPr id="61" name="文本框 60">
              <a:extLst>
                <a:ext uri="{FF2B5EF4-FFF2-40B4-BE49-F238E27FC236}">
                  <a16:creationId xmlns:a16="http://schemas.microsoft.com/office/drawing/2014/main" id="{145FFDA6-A759-2718-64D0-0EFB85E59977}"/>
                </a:ext>
              </a:extLst>
            </p:cNvPr>
            <p:cNvSpPr txBox="1"/>
            <p:nvPr/>
          </p:nvSpPr>
          <p:spPr>
            <a:xfrm>
              <a:off x="5577840" y="1910337"/>
              <a:ext cx="5102265" cy="482376"/>
            </a:xfrm>
            <a:prstGeom prst="rect">
              <a:avLst/>
            </a:prstGeom>
            <a:noFill/>
          </p:spPr>
          <p:txBody>
            <a:bodyPr wrap="square">
              <a:spAutoFit/>
            </a:bodyPr>
            <a:lstStyle/>
            <a:p>
              <a:pPr marL="187200" indent="-171450" defTabSz="457200">
                <a:lnSpc>
                  <a:spcPct val="120000"/>
                </a:lnSpc>
                <a:buClr>
                  <a:srgbClr val="008080"/>
                </a:buClr>
                <a:buFont typeface="Arial" panose="020B0604020202020204" pitchFamily="34" charset="0"/>
                <a:buChar char="•"/>
              </a:pPr>
              <a:r>
                <a:rPr lang="zh-CN" altLang="en-US" sz="11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子宫颈腺鳞癌，癌组织中含有腺癌及鳞癌两种成分</a:t>
              </a:r>
              <a:endParaRPr lang="en-US" altLang="zh-CN" sz="1100" dirty="0">
                <a:solidFill>
                  <a:srgbClr val="0C0C0C">
                    <a:lumMod val="75000"/>
                    <a:lumOff val="25000"/>
                  </a:srgbClr>
                </a:solidFill>
                <a:latin typeface="HarmonyOS Sans SC Medium" panose="00000600000000000000" pitchFamily="2" charset="-122"/>
                <a:ea typeface="HarmonyOS Sans SC Medium" panose="00000600000000000000" pitchFamily="2" charset="-122"/>
              </a:endParaRPr>
            </a:p>
            <a:p>
              <a:pPr marL="187200" indent="-171450" defTabSz="457200">
                <a:lnSpc>
                  <a:spcPct val="120000"/>
                </a:lnSpc>
                <a:buClr>
                  <a:srgbClr val="008080"/>
                </a:buClr>
                <a:buFont typeface="Arial" panose="020B0604020202020204" pitchFamily="34" charset="0"/>
                <a:buChar char="•"/>
              </a:pPr>
              <a:r>
                <a:rPr lang="zh-CN" altLang="en-US" sz="11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其他病理类型，如未分化癌等</a:t>
              </a:r>
              <a:endParaRPr lang="en-US" altLang="zh-CN" sz="1100" dirty="0">
                <a:solidFill>
                  <a:srgbClr val="0C0C0C">
                    <a:lumMod val="75000"/>
                    <a:lumOff val="25000"/>
                  </a:srgbClr>
                </a:solidFill>
                <a:latin typeface="HarmonyOS Sans SC Medium" panose="00000600000000000000" pitchFamily="2" charset="-122"/>
                <a:ea typeface="HarmonyOS Sans SC Medium" panose="00000600000000000000" pitchFamily="2" charset="-122"/>
              </a:endParaRPr>
            </a:p>
          </p:txBody>
        </p:sp>
      </p:grpSp>
      <p:sp>
        <p:nvSpPr>
          <p:cNvPr id="62" name="文本框 61">
            <a:extLst>
              <a:ext uri="{FF2B5EF4-FFF2-40B4-BE49-F238E27FC236}">
                <a16:creationId xmlns:a16="http://schemas.microsoft.com/office/drawing/2014/main" id="{3366A60C-4924-0C8E-E191-4DC3072BCD4D}"/>
              </a:ext>
            </a:extLst>
          </p:cNvPr>
          <p:cNvSpPr txBox="1"/>
          <p:nvPr/>
        </p:nvSpPr>
        <p:spPr>
          <a:xfrm>
            <a:off x="3148628" y="1537596"/>
            <a:ext cx="5102265" cy="279244"/>
          </a:xfrm>
          <a:prstGeom prst="rect">
            <a:avLst/>
          </a:prstGeom>
          <a:noFill/>
        </p:spPr>
        <p:txBody>
          <a:bodyPr wrap="square">
            <a:spAutoFit/>
          </a:bodyPr>
          <a:lstStyle/>
          <a:p>
            <a:pPr algn="ctr" defTabSz="457200">
              <a:lnSpc>
                <a:spcPct val="120000"/>
              </a:lnSpc>
              <a:buClr>
                <a:srgbClr val="008080"/>
              </a:buClr>
            </a:pPr>
            <a:r>
              <a:rPr lang="zh-CN" altLang="en-US" sz="110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子宫颈癌根据组织病理学可分为</a:t>
            </a:r>
            <a:r>
              <a:rPr lang="en-US" altLang="zh-CN" sz="1100" b="1" baseline="30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1</a:t>
            </a:r>
            <a:r>
              <a:rPr lang="zh-CN" altLang="en-US" sz="110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a:t>
            </a:r>
            <a:endParaRPr lang="en-US" altLang="zh-CN" sz="1100" baseline="30000" dirty="0">
              <a:solidFill>
                <a:srgbClr val="0C0C0C">
                  <a:lumMod val="75000"/>
                  <a:lumOff val="25000"/>
                </a:srgbClr>
              </a:solidFill>
              <a:latin typeface="HarmonyOS Sans SC Medium" panose="00000600000000000000" pitchFamily="2" charset="-122"/>
              <a:ea typeface="HarmonyOS Sans SC Medium" panose="00000600000000000000" pitchFamily="2" charset="-122"/>
            </a:endParaRPr>
          </a:p>
        </p:txBody>
      </p:sp>
      <p:grpSp>
        <p:nvGrpSpPr>
          <p:cNvPr id="487" name="组合 486">
            <a:extLst>
              <a:ext uri="{FF2B5EF4-FFF2-40B4-BE49-F238E27FC236}">
                <a16:creationId xmlns:a16="http://schemas.microsoft.com/office/drawing/2014/main" id="{A29F55F7-0EFB-68A4-D942-F2CAD872F213}"/>
              </a:ext>
            </a:extLst>
          </p:cNvPr>
          <p:cNvGrpSpPr/>
          <p:nvPr/>
        </p:nvGrpSpPr>
        <p:grpSpPr>
          <a:xfrm>
            <a:off x="7338171" y="3882025"/>
            <a:ext cx="371094" cy="334242"/>
            <a:chOff x="3628138" y="2346188"/>
            <a:chExt cx="380185" cy="367787"/>
          </a:xfrm>
        </p:grpSpPr>
        <p:pic>
          <p:nvPicPr>
            <p:cNvPr id="488" name="Picture 6" descr="ç¸å³å¾ç">
              <a:extLst>
                <a:ext uri="{FF2B5EF4-FFF2-40B4-BE49-F238E27FC236}">
                  <a16:creationId xmlns:a16="http://schemas.microsoft.com/office/drawing/2014/main" id="{3AA7183B-6E84-6E39-CABC-539F9488E67F}"/>
                </a:ext>
              </a:extLst>
            </p:cNvPr>
            <p:cNvPicPr>
              <a:picLocks noChangeAspect="1" noChangeArrowheads="1"/>
            </p:cNvPicPr>
            <p:nvPr/>
          </p:nvPicPr>
          <p:blipFill>
            <a:blip r:embed="rId6" cstate="print">
              <a:duotone>
                <a:srgbClr val="72B3A3">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628138" y="2346188"/>
              <a:ext cx="372455" cy="367787"/>
            </a:xfrm>
            <a:prstGeom prst="rect">
              <a:avLst/>
            </a:prstGeom>
            <a:noFill/>
            <a:extLst>
              <a:ext uri="{909E8E84-426E-40DD-AFC4-6F175D3DCCD1}">
                <a14:hiddenFill xmlns:a14="http://schemas.microsoft.com/office/drawing/2010/main">
                  <a:solidFill>
                    <a:srgbClr val="FFFFFF"/>
                  </a:solidFill>
                </a14:hiddenFill>
              </a:ext>
            </a:extLst>
          </p:spPr>
        </p:pic>
        <p:sp>
          <p:nvSpPr>
            <p:cNvPr id="489" name="文本框 488">
              <a:extLst>
                <a:ext uri="{FF2B5EF4-FFF2-40B4-BE49-F238E27FC236}">
                  <a16:creationId xmlns:a16="http://schemas.microsoft.com/office/drawing/2014/main" id="{C52EA109-4581-078F-575D-434346A4B03B}"/>
                </a:ext>
              </a:extLst>
            </p:cNvPr>
            <p:cNvSpPr txBox="1"/>
            <p:nvPr/>
          </p:nvSpPr>
          <p:spPr>
            <a:xfrm>
              <a:off x="3642154" y="2380479"/>
              <a:ext cx="366169" cy="322996"/>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CN" sz="1100" b="1" i="0" u="none" strike="noStrike" kern="0" cap="none" spc="0" normalizeH="0" baseline="0" noProof="0" dirty="0">
                  <a:ln>
                    <a:noFill/>
                  </a:ln>
                  <a:solidFill>
                    <a:srgbClr val="0C0C0C">
                      <a:lumMod val="75000"/>
                      <a:lumOff val="25000"/>
                    </a:srgbClr>
                  </a:solidFill>
                  <a:effectLst/>
                  <a:uLnTx/>
                  <a:uFillTx/>
                </a:rPr>
                <a:t>16</a:t>
              </a:r>
              <a:endParaRPr kumimoji="0" lang="zh-CN" altLang="en-US" sz="1100" b="1" i="0" u="none" strike="noStrike" kern="0" cap="none" spc="0" normalizeH="0" baseline="0" noProof="0" dirty="0">
                <a:ln>
                  <a:noFill/>
                </a:ln>
                <a:solidFill>
                  <a:srgbClr val="0C0C0C">
                    <a:lumMod val="75000"/>
                    <a:lumOff val="25000"/>
                  </a:srgbClr>
                </a:solidFill>
                <a:effectLst/>
                <a:uLnTx/>
                <a:uFillTx/>
              </a:endParaRPr>
            </a:p>
          </p:txBody>
        </p:sp>
      </p:grpSp>
      <p:grpSp>
        <p:nvGrpSpPr>
          <p:cNvPr id="490" name="组合 489">
            <a:extLst>
              <a:ext uri="{FF2B5EF4-FFF2-40B4-BE49-F238E27FC236}">
                <a16:creationId xmlns:a16="http://schemas.microsoft.com/office/drawing/2014/main" id="{07B2F8FA-4366-1B9C-3F87-D296CC8CB188}"/>
              </a:ext>
            </a:extLst>
          </p:cNvPr>
          <p:cNvGrpSpPr/>
          <p:nvPr/>
        </p:nvGrpSpPr>
        <p:grpSpPr>
          <a:xfrm>
            <a:off x="11200436" y="3879592"/>
            <a:ext cx="363549" cy="334242"/>
            <a:chOff x="3628138" y="2346188"/>
            <a:chExt cx="372455" cy="367787"/>
          </a:xfrm>
        </p:grpSpPr>
        <p:pic>
          <p:nvPicPr>
            <p:cNvPr id="491" name="Picture 6" descr="ç¸å³å¾ç">
              <a:extLst>
                <a:ext uri="{FF2B5EF4-FFF2-40B4-BE49-F238E27FC236}">
                  <a16:creationId xmlns:a16="http://schemas.microsoft.com/office/drawing/2014/main" id="{7EEA7897-5F7B-0483-8C30-030E4FBC104F}"/>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628138" y="2346188"/>
              <a:ext cx="372455" cy="367787"/>
            </a:xfrm>
            <a:prstGeom prst="rect">
              <a:avLst/>
            </a:prstGeom>
            <a:noFill/>
            <a:extLst>
              <a:ext uri="{909E8E84-426E-40DD-AFC4-6F175D3DCCD1}">
                <a14:hiddenFill xmlns:a14="http://schemas.microsoft.com/office/drawing/2010/main">
                  <a:solidFill>
                    <a:srgbClr val="FFFFFF"/>
                  </a:solidFill>
                </a14:hiddenFill>
              </a:ext>
            </a:extLst>
          </p:spPr>
        </p:pic>
        <p:sp>
          <p:nvSpPr>
            <p:cNvPr id="492" name="文本框 491">
              <a:extLst>
                <a:ext uri="{FF2B5EF4-FFF2-40B4-BE49-F238E27FC236}">
                  <a16:creationId xmlns:a16="http://schemas.microsoft.com/office/drawing/2014/main" id="{6ED41A0C-BE50-FDA3-5047-2917C408998C}"/>
                </a:ext>
              </a:extLst>
            </p:cNvPr>
            <p:cNvSpPr txBox="1"/>
            <p:nvPr/>
          </p:nvSpPr>
          <p:spPr>
            <a:xfrm>
              <a:off x="3642154" y="2380479"/>
              <a:ext cx="350132" cy="287866"/>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CN" sz="1100" b="1" i="0" u="none" strike="noStrike" kern="0" cap="none" spc="0" normalizeH="0" baseline="0" noProof="0" dirty="0">
                  <a:ln>
                    <a:noFill/>
                  </a:ln>
                  <a:solidFill>
                    <a:schemeClr val="tx1">
                      <a:lumMod val="50000"/>
                    </a:schemeClr>
                  </a:solidFill>
                  <a:effectLst/>
                  <a:uLnTx/>
                  <a:uFillTx/>
                </a:rPr>
                <a:t>45</a:t>
              </a:r>
              <a:endParaRPr kumimoji="0" lang="zh-CN" altLang="en-US" sz="1100" b="1" i="0" u="none" strike="noStrike" kern="0" cap="none" spc="0" normalizeH="0" baseline="0" noProof="0" dirty="0">
                <a:ln>
                  <a:noFill/>
                </a:ln>
                <a:solidFill>
                  <a:schemeClr val="tx1">
                    <a:lumMod val="50000"/>
                  </a:schemeClr>
                </a:solidFill>
                <a:effectLst/>
                <a:uLnTx/>
                <a:uFillTx/>
              </a:endParaRPr>
            </a:p>
          </p:txBody>
        </p:sp>
      </p:grpSp>
      <p:grpSp>
        <p:nvGrpSpPr>
          <p:cNvPr id="493" name="组合 492">
            <a:extLst>
              <a:ext uri="{FF2B5EF4-FFF2-40B4-BE49-F238E27FC236}">
                <a16:creationId xmlns:a16="http://schemas.microsoft.com/office/drawing/2014/main" id="{EABFBAE2-CCA5-4A5C-C604-196B5B96F10E}"/>
              </a:ext>
            </a:extLst>
          </p:cNvPr>
          <p:cNvGrpSpPr/>
          <p:nvPr/>
        </p:nvGrpSpPr>
        <p:grpSpPr>
          <a:xfrm>
            <a:off x="10758899" y="3879592"/>
            <a:ext cx="363549" cy="334242"/>
            <a:chOff x="3628138" y="2346188"/>
            <a:chExt cx="372455" cy="367787"/>
          </a:xfrm>
        </p:grpSpPr>
        <p:pic>
          <p:nvPicPr>
            <p:cNvPr id="494" name="Picture 6" descr="ç¸å³å¾ç">
              <a:extLst>
                <a:ext uri="{FF2B5EF4-FFF2-40B4-BE49-F238E27FC236}">
                  <a16:creationId xmlns:a16="http://schemas.microsoft.com/office/drawing/2014/main" id="{F27EFC76-C2CF-B80C-1FD4-49440FC88945}"/>
                </a:ext>
              </a:extLst>
            </p:cNvPr>
            <p:cNvPicPr>
              <a:picLocks noChangeAspect="1" noChangeArrowheads="1"/>
            </p:cNvPicPr>
            <p:nvPr/>
          </p:nvPicPr>
          <p:blipFill>
            <a:blip r:embed="rId9" cstate="print">
              <a:duotone>
                <a:srgbClr val="87B902">
                  <a:shade val="45000"/>
                  <a:satMod val="135000"/>
                </a:srgbClr>
                <a:prstClr val="white"/>
              </a:duotone>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628138" y="2346188"/>
              <a:ext cx="372455" cy="367787"/>
            </a:xfrm>
            <a:prstGeom prst="rect">
              <a:avLst/>
            </a:prstGeom>
            <a:noFill/>
            <a:extLst>
              <a:ext uri="{909E8E84-426E-40DD-AFC4-6F175D3DCCD1}">
                <a14:hiddenFill xmlns:a14="http://schemas.microsoft.com/office/drawing/2010/main">
                  <a:solidFill>
                    <a:srgbClr val="FFFFFF"/>
                  </a:solidFill>
                </a14:hiddenFill>
              </a:ext>
            </a:extLst>
          </p:spPr>
        </p:pic>
        <p:sp>
          <p:nvSpPr>
            <p:cNvPr id="495" name="文本框 494">
              <a:extLst>
                <a:ext uri="{FF2B5EF4-FFF2-40B4-BE49-F238E27FC236}">
                  <a16:creationId xmlns:a16="http://schemas.microsoft.com/office/drawing/2014/main" id="{75093B9C-C113-90CB-3DEF-850C497F19F0}"/>
                </a:ext>
              </a:extLst>
            </p:cNvPr>
            <p:cNvSpPr txBox="1"/>
            <p:nvPr/>
          </p:nvSpPr>
          <p:spPr>
            <a:xfrm>
              <a:off x="3642154" y="2380479"/>
              <a:ext cx="350132" cy="287866"/>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CN" sz="1100" b="1" i="0" u="none" strike="noStrike" kern="0" cap="none" spc="0" normalizeH="0" baseline="0" noProof="0" dirty="0">
                  <a:ln>
                    <a:noFill/>
                  </a:ln>
                  <a:solidFill>
                    <a:schemeClr val="tx1">
                      <a:lumMod val="50000"/>
                    </a:schemeClr>
                  </a:solidFill>
                  <a:effectLst/>
                  <a:uLnTx/>
                  <a:uFillTx/>
                </a:rPr>
                <a:t>33</a:t>
              </a:r>
              <a:endParaRPr kumimoji="0" lang="zh-CN" altLang="en-US" sz="1100" b="1" i="0" u="none" strike="noStrike" kern="0" cap="none" spc="0" normalizeH="0" baseline="0" noProof="0" dirty="0">
                <a:ln>
                  <a:noFill/>
                </a:ln>
                <a:solidFill>
                  <a:schemeClr val="tx1">
                    <a:lumMod val="50000"/>
                  </a:schemeClr>
                </a:solidFill>
                <a:effectLst/>
                <a:uLnTx/>
                <a:uFillTx/>
              </a:endParaRPr>
            </a:p>
          </p:txBody>
        </p:sp>
      </p:grpSp>
      <p:grpSp>
        <p:nvGrpSpPr>
          <p:cNvPr id="496" name="组合 495">
            <a:extLst>
              <a:ext uri="{FF2B5EF4-FFF2-40B4-BE49-F238E27FC236}">
                <a16:creationId xmlns:a16="http://schemas.microsoft.com/office/drawing/2014/main" id="{E1AE319B-4B2B-8477-2C76-953DBB490C66}"/>
              </a:ext>
            </a:extLst>
          </p:cNvPr>
          <p:cNvGrpSpPr/>
          <p:nvPr/>
        </p:nvGrpSpPr>
        <p:grpSpPr>
          <a:xfrm>
            <a:off x="10315142" y="3879592"/>
            <a:ext cx="363549" cy="334242"/>
            <a:chOff x="3628138" y="2346188"/>
            <a:chExt cx="372455" cy="367787"/>
          </a:xfrm>
        </p:grpSpPr>
        <p:pic>
          <p:nvPicPr>
            <p:cNvPr id="497" name="Picture 6" descr="ç¸å³å¾ç">
              <a:extLst>
                <a:ext uri="{FF2B5EF4-FFF2-40B4-BE49-F238E27FC236}">
                  <a16:creationId xmlns:a16="http://schemas.microsoft.com/office/drawing/2014/main" id="{A3380175-2B7B-BD2F-1B30-BCABA7F4D2F3}"/>
                </a:ext>
              </a:extLst>
            </p:cNvPr>
            <p:cNvPicPr>
              <a:picLocks noChangeAspect="1" noChangeArrowheads="1"/>
            </p:cNvPicPr>
            <p:nvPr/>
          </p:nvPicPr>
          <p:blipFill>
            <a:blip r:embed="rId6" cstate="print">
              <a:duotone>
                <a:srgbClr val="008080">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628138" y="2346188"/>
              <a:ext cx="372455" cy="367787"/>
            </a:xfrm>
            <a:prstGeom prst="rect">
              <a:avLst/>
            </a:prstGeom>
            <a:noFill/>
            <a:extLst>
              <a:ext uri="{909E8E84-426E-40DD-AFC4-6F175D3DCCD1}">
                <a14:hiddenFill xmlns:a14="http://schemas.microsoft.com/office/drawing/2010/main">
                  <a:solidFill>
                    <a:srgbClr val="FFFFFF"/>
                  </a:solidFill>
                </a14:hiddenFill>
              </a:ext>
            </a:extLst>
          </p:spPr>
        </p:pic>
        <p:sp>
          <p:nvSpPr>
            <p:cNvPr id="498" name="文本框 497">
              <a:extLst>
                <a:ext uri="{FF2B5EF4-FFF2-40B4-BE49-F238E27FC236}">
                  <a16:creationId xmlns:a16="http://schemas.microsoft.com/office/drawing/2014/main" id="{1C9949B4-C078-BA36-D5BC-2FD470409D42}"/>
                </a:ext>
              </a:extLst>
            </p:cNvPr>
            <p:cNvSpPr txBox="1"/>
            <p:nvPr/>
          </p:nvSpPr>
          <p:spPr>
            <a:xfrm>
              <a:off x="3642154" y="2380479"/>
              <a:ext cx="350132" cy="287866"/>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CN" sz="1100" b="1" i="0" u="none" strike="noStrike" kern="0" cap="none" spc="0" normalizeH="0" baseline="0" noProof="0" dirty="0">
                  <a:ln>
                    <a:noFill/>
                  </a:ln>
                  <a:solidFill>
                    <a:schemeClr val="tx1">
                      <a:lumMod val="50000"/>
                    </a:schemeClr>
                  </a:solidFill>
                  <a:effectLst/>
                  <a:uLnTx/>
                  <a:uFillTx/>
                </a:rPr>
                <a:t>31</a:t>
              </a:r>
              <a:endParaRPr kumimoji="0" lang="zh-CN" altLang="en-US" sz="1100" b="1" i="0" u="none" strike="noStrike" kern="0" cap="none" spc="0" normalizeH="0" baseline="0" noProof="0" dirty="0">
                <a:ln>
                  <a:noFill/>
                </a:ln>
                <a:solidFill>
                  <a:schemeClr val="tx1">
                    <a:lumMod val="50000"/>
                  </a:schemeClr>
                </a:solidFill>
                <a:effectLst/>
                <a:uLnTx/>
                <a:uFillTx/>
              </a:endParaRPr>
            </a:p>
          </p:txBody>
        </p:sp>
      </p:grpSp>
      <p:grpSp>
        <p:nvGrpSpPr>
          <p:cNvPr id="499" name="组合 498">
            <a:extLst>
              <a:ext uri="{FF2B5EF4-FFF2-40B4-BE49-F238E27FC236}">
                <a16:creationId xmlns:a16="http://schemas.microsoft.com/office/drawing/2014/main" id="{AE7C793A-1B64-0958-C255-1C8C0C23FCEA}"/>
              </a:ext>
            </a:extLst>
          </p:cNvPr>
          <p:cNvGrpSpPr/>
          <p:nvPr/>
        </p:nvGrpSpPr>
        <p:grpSpPr>
          <a:xfrm>
            <a:off x="9346456" y="3879592"/>
            <a:ext cx="363549" cy="358650"/>
            <a:chOff x="3628138" y="2346188"/>
            <a:chExt cx="372455" cy="367787"/>
          </a:xfrm>
        </p:grpSpPr>
        <p:pic>
          <p:nvPicPr>
            <p:cNvPr id="500" name="Picture 6" descr="ç¸å³å¾ç">
              <a:extLst>
                <a:ext uri="{FF2B5EF4-FFF2-40B4-BE49-F238E27FC236}">
                  <a16:creationId xmlns:a16="http://schemas.microsoft.com/office/drawing/2014/main" id="{7D20F79B-76CF-BF19-D9F2-D32F4EB97A60}"/>
                </a:ext>
              </a:extLst>
            </p:cNvPr>
            <p:cNvPicPr>
              <a:picLocks noChangeAspect="1" noChangeArrowheads="1"/>
            </p:cNvPicPr>
            <p:nvPr/>
          </p:nvPicPr>
          <p:blipFill>
            <a:blip r:embed="rId10" cstate="print">
              <a:duotone>
                <a:srgbClr val="87B902">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628138" y="2346188"/>
              <a:ext cx="372455" cy="367787"/>
            </a:xfrm>
            <a:prstGeom prst="rect">
              <a:avLst/>
            </a:prstGeom>
            <a:noFill/>
            <a:extLst>
              <a:ext uri="{909E8E84-426E-40DD-AFC4-6F175D3DCCD1}">
                <a14:hiddenFill xmlns:a14="http://schemas.microsoft.com/office/drawing/2010/main">
                  <a:solidFill>
                    <a:srgbClr val="FFFFFF"/>
                  </a:solidFill>
                </a14:hiddenFill>
              </a:ext>
            </a:extLst>
          </p:spPr>
        </p:pic>
        <p:sp>
          <p:nvSpPr>
            <p:cNvPr id="501" name="文本框 500">
              <a:extLst>
                <a:ext uri="{FF2B5EF4-FFF2-40B4-BE49-F238E27FC236}">
                  <a16:creationId xmlns:a16="http://schemas.microsoft.com/office/drawing/2014/main" id="{CF880C69-2CAA-2CE3-D261-AB3BE759BE17}"/>
                </a:ext>
              </a:extLst>
            </p:cNvPr>
            <p:cNvSpPr txBox="1"/>
            <p:nvPr/>
          </p:nvSpPr>
          <p:spPr>
            <a:xfrm>
              <a:off x="3642154" y="2380479"/>
              <a:ext cx="350132" cy="268275"/>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CN" sz="1100" b="1" i="0" u="none" strike="noStrike" kern="0" cap="none" spc="0" normalizeH="0" baseline="0" noProof="0" dirty="0">
                  <a:ln>
                    <a:noFill/>
                  </a:ln>
                  <a:solidFill>
                    <a:schemeClr val="tx1">
                      <a:lumMod val="50000"/>
                    </a:schemeClr>
                  </a:solidFill>
                  <a:effectLst/>
                  <a:uLnTx/>
                  <a:uFillTx/>
                </a:rPr>
                <a:t>52</a:t>
              </a:r>
              <a:endParaRPr kumimoji="0" lang="zh-CN" altLang="en-US" sz="1100" b="1" i="0" u="none" strike="noStrike" kern="0" cap="none" spc="0" normalizeH="0" baseline="0" noProof="0" dirty="0">
                <a:ln>
                  <a:noFill/>
                </a:ln>
                <a:solidFill>
                  <a:schemeClr val="tx1">
                    <a:lumMod val="50000"/>
                  </a:schemeClr>
                </a:solidFill>
                <a:effectLst/>
                <a:uLnTx/>
                <a:uFillTx/>
              </a:endParaRPr>
            </a:p>
          </p:txBody>
        </p:sp>
      </p:grpSp>
      <p:grpSp>
        <p:nvGrpSpPr>
          <p:cNvPr id="539" name="组合 538">
            <a:extLst>
              <a:ext uri="{FF2B5EF4-FFF2-40B4-BE49-F238E27FC236}">
                <a16:creationId xmlns:a16="http://schemas.microsoft.com/office/drawing/2014/main" id="{6C095779-B282-861E-0EF0-883CEF887C02}"/>
              </a:ext>
            </a:extLst>
          </p:cNvPr>
          <p:cNvGrpSpPr/>
          <p:nvPr/>
        </p:nvGrpSpPr>
        <p:grpSpPr>
          <a:xfrm>
            <a:off x="7813628" y="3872882"/>
            <a:ext cx="371094" cy="349248"/>
            <a:chOff x="3628138" y="2346188"/>
            <a:chExt cx="380185" cy="352635"/>
          </a:xfrm>
        </p:grpSpPr>
        <p:pic>
          <p:nvPicPr>
            <p:cNvPr id="553" name="Picture 6" descr="ç¸å³å¾ç">
              <a:extLst>
                <a:ext uri="{FF2B5EF4-FFF2-40B4-BE49-F238E27FC236}">
                  <a16:creationId xmlns:a16="http://schemas.microsoft.com/office/drawing/2014/main" id="{7C3A887D-01A3-E798-D425-1099CD38E8CA}"/>
                </a:ext>
              </a:extLst>
            </p:cNvPr>
            <p:cNvPicPr>
              <a:picLocks noChangeAspect="1" noChangeArrowheads="1"/>
            </p:cNvPicPr>
            <p:nvPr/>
          </p:nvPicPr>
          <p:blipFill>
            <a:blip r:embed="rId11" cstate="print">
              <a:duotone>
                <a:srgbClr val="E7E6E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628138" y="2346188"/>
              <a:ext cx="372455" cy="352635"/>
            </a:xfrm>
            <a:prstGeom prst="rect">
              <a:avLst/>
            </a:prstGeom>
            <a:noFill/>
            <a:extLst>
              <a:ext uri="{909E8E84-426E-40DD-AFC4-6F175D3DCCD1}">
                <a14:hiddenFill xmlns:a14="http://schemas.microsoft.com/office/drawing/2010/main">
                  <a:solidFill>
                    <a:srgbClr val="FFFFFF"/>
                  </a:solidFill>
                </a14:hiddenFill>
              </a:ext>
            </a:extLst>
          </p:spPr>
        </p:pic>
        <p:sp>
          <p:nvSpPr>
            <p:cNvPr id="554" name="文本框 553">
              <a:extLst>
                <a:ext uri="{FF2B5EF4-FFF2-40B4-BE49-F238E27FC236}">
                  <a16:creationId xmlns:a16="http://schemas.microsoft.com/office/drawing/2014/main" id="{5FCD8294-D84F-982D-3956-F343E56DB91A}"/>
                </a:ext>
              </a:extLst>
            </p:cNvPr>
            <p:cNvSpPr txBox="1"/>
            <p:nvPr/>
          </p:nvSpPr>
          <p:spPr>
            <a:xfrm>
              <a:off x="3642154" y="2386398"/>
              <a:ext cx="366169" cy="296384"/>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CN" sz="1100" b="1" i="0" u="none" strike="noStrike" kern="0" cap="none" spc="0" normalizeH="0" baseline="0" noProof="0" dirty="0">
                  <a:ln>
                    <a:noFill/>
                  </a:ln>
                  <a:solidFill>
                    <a:srgbClr val="0C0C0C">
                      <a:lumMod val="75000"/>
                      <a:lumOff val="25000"/>
                    </a:srgbClr>
                  </a:solidFill>
                  <a:effectLst/>
                  <a:uLnTx/>
                  <a:uFillTx/>
                </a:rPr>
                <a:t>18</a:t>
              </a:r>
              <a:endParaRPr kumimoji="0" lang="zh-CN" altLang="en-US" sz="1100" b="1" i="0" u="none" strike="noStrike" kern="0" cap="none" spc="0" normalizeH="0" baseline="0" noProof="0" dirty="0">
                <a:ln>
                  <a:noFill/>
                </a:ln>
                <a:solidFill>
                  <a:srgbClr val="0C0C0C">
                    <a:lumMod val="75000"/>
                    <a:lumOff val="25000"/>
                  </a:srgbClr>
                </a:solidFill>
                <a:effectLst/>
                <a:uLnTx/>
                <a:uFillTx/>
              </a:endParaRPr>
            </a:p>
          </p:txBody>
        </p:sp>
      </p:grpSp>
      <p:grpSp>
        <p:nvGrpSpPr>
          <p:cNvPr id="555" name="组合 554">
            <a:extLst>
              <a:ext uri="{FF2B5EF4-FFF2-40B4-BE49-F238E27FC236}">
                <a16:creationId xmlns:a16="http://schemas.microsoft.com/office/drawing/2014/main" id="{5BA85847-FC5B-C558-3CA6-AE05CB979C30}"/>
              </a:ext>
            </a:extLst>
          </p:cNvPr>
          <p:cNvGrpSpPr/>
          <p:nvPr/>
        </p:nvGrpSpPr>
        <p:grpSpPr>
          <a:xfrm>
            <a:off x="9827161" y="3879592"/>
            <a:ext cx="363549" cy="334242"/>
            <a:chOff x="3628138" y="2346188"/>
            <a:chExt cx="372455" cy="367787"/>
          </a:xfrm>
        </p:grpSpPr>
        <p:pic>
          <p:nvPicPr>
            <p:cNvPr id="556" name="Picture 6" descr="ç¸å³å¾ç">
              <a:extLst>
                <a:ext uri="{FF2B5EF4-FFF2-40B4-BE49-F238E27FC236}">
                  <a16:creationId xmlns:a16="http://schemas.microsoft.com/office/drawing/2014/main" id="{D0D3B98A-B3C3-BD66-D2BE-B0FF92FC1CC1}"/>
                </a:ext>
              </a:extLst>
            </p:cNvPr>
            <p:cNvPicPr>
              <a:picLocks noChangeAspect="1" noChangeArrowheads="1"/>
            </p:cNvPicPr>
            <p:nvPr/>
          </p:nvPicPr>
          <p:blipFill>
            <a:blip r:embed="rId6" cstate="print">
              <a:duotone>
                <a:srgbClr val="F68D2E">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628138" y="2346188"/>
              <a:ext cx="372455" cy="367787"/>
            </a:xfrm>
            <a:prstGeom prst="rect">
              <a:avLst/>
            </a:prstGeom>
            <a:noFill/>
            <a:extLst>
              <a:ext uri="{909E8E84-426E-40DD-AFC4-6F175D3DCCD1}">
                <a14:hiddenFill xmlns:a14="http://schemas.microsoft.com/office/drawing/2010/main">
                  <a:solidFill>
                    <a:srgbClr val="FFFFFF"/>
                  </a:solidFill>
                </a14:hiddenFill>
              </a:ext>
            </a:extLst>
          </p:spPr>
        </p:pic>
        <p:sp>
          <p:nvSpPr>
            <p:cNvPr id="557" name="文本框 556">
              <a:extLst>
                <a:ext uri="{FF2B5EF4-FFF2-40B4-BE49-F238E27FC236}">
                  <a16:creationId xmlns:a16="http://schemas.microsoft.com/office/drawing/2014/main" id="{676C9D2D-6E12-6C4D-8CD8-960A5C54F015}"/>
                </a:ext>
              </a:extLst>
            </p:cNvPr>
            <p:cNvSpPr txBox="1"/>
            <p:nvPr/>
          </p:nvSpPr>
          <p:spPr>
            <a:xfrm>
              <a:off x="3642154" y="2380479"/>
              <a:ext cx="350132" cy="287866"/>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CN" sz="1100" b="1" i="0" u="none" strike="noStrike" kern="0" cap="none" spc="0" normalizeH="0" baseline="0" noProof="0" dirty="0">
                  <a:ln>
                    <a:noFill/>
                  </a:ln>
                  <a:solidFill>
                    <a:schemeClr val="tx1">
                      <a:lumMod val="50000"/>
                    </a:schemeClr>
                  </a:solidFill>
                  <a:effectLst/>
                  <a:uLnTx/>
                  <a:uFillTx/>
                </a:rPr>
                <a:t>58</a:t>
              </a:r>
              <a:endParaRPr kumimoji="0" lang="zh-CN" altLang="en-US" sz="1100" b="1" i="0" u="none" strike="noStrike" kern="0" cap="none" spc="0" normalizeH="0" baseline="0" noProof="0" dirty="0">
                <a:ln>
                  <a:noFill/>
                </a:ln>
                <a:solidFill>
                  <a:schemeClr val="tx1">
                    <a:lumMod val="50000"/>
                  </a:schemeClr>
                </a:solidFill>
                <a:effectLst/>
                <a:uLnTx/>
                <a:uFillTx/>
              </a:endParaRPr>
            </a:p>
          </p:txBody>
        </p:sp>
      </p:grpSp>
      <p:sp>
        <p:nvSpPr>
          <p:cNvPr id="558" name="文本框 557">
            <a:extLst>
              <a:ext uri="{FF2B5EF4-FFF2-40B4-BE49-F238E27FC236}">
                <a16:creationId xmlns:a16="http://schemas.microsoft.com/office/drawing/2014/main" id="{4D6ABB21-556F-C3BA-EAE0-699A56EF31AC}"/>
              </a:ext>
            </a:extLst>
          </p:cNvPr>
          <p:cNvSpPr txBox="1"/>
          <p:nvPr/>
        </p:nvSpPr>
        <p:spPr>
          <a:xfrm>
            <a:off x="9469805" y="4367319"/>
            <a:ext cx="2095280" cy="276999"/>
          </a:xfrm>
          <a:prstGeom prst="rect">
            <a:avLst/>
          </a:prstGeom>
          <a:noFill/>
        </p:spPr>
        <p:txBody>
          <a:bodyPr wrap="square">
            <a:spAutoFit/>
          </a:bodyPr>
          <a:lstStyle/>
          <a:p>
            <a:pPr algn="ctr" defTabSz="457200"/>
            <a:r>
              <a:rPr lang="zh-CN" altLang="en-US" sz="110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导致 </a:t>
            </a:r>
            <a:r>
              <a:rPr lang="en-US" altLang="zh-CN" sz="1200" b="1" dirty="0">
                <a:solidFill>
                  <a:srgbClr val="008080"/>
                </a:solidFill>
                <a:latin typeface="HarmonyOS Sans SC Medium" panose="00000600000000000000" pitchFamily="2" charset="-122"/>
                <a:ea typeface="HarmonyOS Sans SC Medium" panose="00000600000000000000" pitchFamily="2" charset="-122"/>
              </a:rPr>
              <a:t>22.9% </a:t>
            </a:r>
            <a:r>
              <a:rPr lang="zh-CN" altLang="en-US" sz="110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的子宫颈癌</a:t>
            </a:r>
            <a:r>
              <a:rPr lang="en-US" altLang="zh-CN" sz="1100" baseline="30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4</a:t>
            </a:r>
            <a:endParaRPr lang="zh-CN" altLang="en-US" sz="1100" b="1" dirty="0">
              <a:solidFill>
                <a:srgbClr val="0C0C0C">
                  <a:lumMod val="75000"/>
                  <a:lumOff val="25000"/>
                </a:srgbClr>
              </a:solidFill>
              <a:latin typeface="HarmonyOS Sans SC Medium" panose="00000600000000000000" pitchFamily="2" charset="-122"/>
              <a:ea typeface="HarmonyOS Sans SC Medium" panose="00000600000000000000" pitchFamily="2" charset="-122"/>
            </a:endParaRPr>
          </a:p>
        </p:txBody>
      </p:sp>
      <p:sp>
        <p:nvSpPr>
          <p:cNvPr id="559" name="文本框 558">
            <a:extLst>
              <a:ext uri="{FF2B5EF4-FFF2-40B4-BE49-F238E27FC236}">
                <a16:creationId xmlns:a16="http://schemas.microsoft.com/office/drawing/2014/main" id="{C64968FD-1908-4E97-D954-7677DCEC4745}"/>
              </a:ext>
            </a:extLst>
          </p:cNvPr>
          <p:cNvSpPr txBox="1"/>
          <p:nvPr/>
        </p:nvSpPr>
        <p:spPr>
          <a:xfrm>
            <a:off x="6778032" y="4367319"/>
            <a:ext cx="1963287" cy="276999"/>
          </a:xfrm>
          <a:prstGeom prst="rect">
            <a:avLst/>
          </a:prstGeom>
          <a:noFill/>
        </p:spPr>
        <p:txBody>
          <a:bodyPr wrap="square">
            <a:spAutoFit/>
          </a:bodyPr>
          <a:lstStyle/>
          <a:p>
            <a:pPr algn="ctr" defTabSz="457200"/>
            <a:r>
              <a:rPr lang="zh-CN" altLang="en-US" sz="110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导致约 </a:t>
            </a:r>
            <a:r>
              <a:rPr lang="en-US" altLang="zh-CN" sz="1200" b="1" dirty="0">
                <a:solidFill>
                  <a:srgbClr val="008080"/>
                </a:solidFill>
                <a:latin typeface="HarmonyOS Sans SC Medium" panose="00000600000000000000" pitchFamily="2" charset="-122"/>
                <a:ea typeface="HarmonyOS Sans SC Medium" panose="00000600000000000000" pitchFamily="2" charset="-122"/>
              </a:rPr>
              <a:t>69.1% </a:t>
            </a:r>
            <a:r>
              <a:rPr lang="zh-CN" altLang="en-US" sz="110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的子宫颈癌</a:t>
            </a:r>
            <a:r>
              <a:rPr lang="en-US" altLang="zh-CN" sz="1100" baseline="30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4</a:t>
            </a:r>
            <a:endParaRPr lang="zh-CN" altLang="en-US" sz="1100" b="1" dirty="0">
              <a:solidFill>
                <a:srgbClr val="0C0C0C">
                  <a:lumMod val="75000"/>
                  <a:lumOff val="25000"/>
                </a:srgbClr>
              </a:solidFill>
              <a:latin typeface="HarmonyOS Sans SC Medium" panose="00000600000000000000" pitchFamily="2" charset="-122"/>
              <a:ea typeface="HarmonyOS Sans SC Medium" panose="00000600000000000000" pitchFamily="2" charset="-122"/>
            </a:endParaRPr>
          </a:p>
        </p:txBody>
      </p:sp>
      <p:sp>
        <p:nvSpPr>
          <p:cNvPr id="561" name="文本框 560">
            <a:extLst>
              <a:ext uri="{FF2B5EF4-FFF2-40B4-BE49-F238E27FC236}">
                <a16:creationId xmlns:a16="http://schemas.microsoft.com/office/drawing/2014/main" id="{EDD87BAF-63BB-3515-B40D-E7D427D78D0B}"/>
              </a:ext>
            </a:extLst>
          </p:cNvPr>
          <p:cNvSpPr txBox="1"/>
          <p:nvPr/>
        </p:nvSpPr>
        <p:spPr>
          <a:xfrm>
            <a:off x="6916962" y="5247481"/>
            <a:ext cx="4205486" cy="646331"/>
          </a:xfrm>
          <a:prstGeom prst="rect">
            <a:avLst/>
          </a:prstGeom>
          <a:noFill/>
          <a:ln>
            <a:solidFill>
              <a:sysClr val="window" lastClr="FFFFFF"/>
            </a:solidFill>
          </a:ln>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a:ln>
                  <a:noFill/>
                </a:ln>
                <a:solidFill>
                  <a:srgbClr val="0C0C0C">
                    <a:lumMod val="75000"/>
                    <a:lumOff val="25000"/>
                  </a:srgbClr>
                </a:solidFill>
                <a:effectLst/>
                <a:uLnTx/>
                <a:uFillTx/>
                <a:latin typeface="微软雅黑" panose="020B0503020204020204" pitchFamily="34" charset="-122"/>
                <a:ea typeface="微软雅黑" panose="020B0503020204020204" pitchFamily="34" charset="-122"/>
              </a:rPr>
              <a:t>二价及四价</a:t>
            </a:r>
            <a:r>
              <a:rPr kumimoji="0" lang="en-US" altLang="zh-CN" sz="1200" b="1" i="0" u="none" strike="noStrike" kern="0" cap="none" spc="0" normalizeH="0" baseline="0" noProof="0" dirty="0">
                <a:ln>
                  <a:noFill/>
                </a:ln>
                <a:solidFill>
                  <a:srgbClr val="0C0C0C">
                    <a:lumMod val="75000"/>
                    <a:lumOff val="25000"/>
                  </a:srgbClr>
                </a:solidFill>
                <a:effectLst/>
                <a:uLnTx/>
                <a:uFillTx/>
                <a:latin typeface="微软雅黑" panose="020B0503020204020204" pitchFamily="34" charset="-122"/>
                <a:ea typeface="微软雅黑" panose="020B0503020204020204" pitchFamily="34" charset="-122"/>
              </a:rPr>
              <a:t>HPV</a:t>
            </a:r>
            <a:r>
              <a:rPr kumimoji="0" lang="zh-CN" altLang="en-US" sz="1200" b="1" i="0" u="none" strike="noStrike" kern="0" cap="none" spc="0" normalizeH="0" baseline="0" noProof="0" dirty="0">
                <a:ln>
                  <a:noFill/>
                </a:ln>
                <a:solidFill>
                  <a:srgbClr val="0C0C0C">
                    <a:lumMod val="75000"/>
                    <a:lumOff val="25000"/>
                  </a:srgbClr>
                </a:solidFill>
                <a:effectLst/>
                <a:uLnTx/>
                <a:uFillTx/>
                <a:latin typeface="微软雅黑" panose="020B0503020204020204" pitchFamily="34" charset="-122"/>
                <a:ea typeface="微软雅黑" panose="020B0503020204020204" pitchFamily="34" charset="-122"/>
              </a:rPr>
              <a:t>疫苗可预防</a:t>
            </a:r>
            <a:r>
              <a:rPr kumimoji="0" lang="en-US" altLang="zh-CN" b="1" i="0" u="none" strike="noStrike" kern="0" cap="none" spc="0" normalizeH="0" baseline="0" noProof="0" dirty="0">
                <a:ln>
                  <a:noFill/>
                </a:ln>
                <a:solidFill>
                  <a:srgbClr val="008080"/>
                </a:solidFill>
                <a:effectLst/>
                <a:uLnTx/>
                <a:uFillTx/>
                <a:latin typeface="微软雅黑" panose="020B0503020204020204" pitchFamily="34" charset="-122"/>
                <a:ea typeface="微软雅黑" panose="020B0503020204020204" pitchFamily="34" charset="-122"/>
              </a:rPr>
              <a:t>69.1%</a:t>
            </a:r>
            <a:r>
              <a:rPr kumimoji="0" lang="en-US" altLang="zh-CN" sz="1200" b="1" i="0" u="none" strike="noStrike" kern="0" cap="none" spc="0" normalizeH="0" baseline="0" noProof="0" dirty="0">
                <a:ln>
                  <a:noFill/>
                </a:ln>
                <a:solidFill>
                  <a:srgbClr val="0C0C0C">
                    <a:lumMod val="75000"/>
                    <a:lumOff val="25000"/>
                  </a:srgbClr>
                </a:solidFill>
                <a:effectLst/>
                <a:uLnTx/>
                <a:uFillTx/>
                <a:latin typeface="微软雅黑" panose="020B0503020204020204" pitchFamily="34" charset="-122"/>
                <a:ea typeface="微软雅黑" panose="020B0503020204020204" pitchFamily="34" charset="-122"/>
              </a:rPr>
              <a:t>HPV</a:t>
            </a:r>
            <a:r>
              <a:rPr kumimoji="0" lang="zh-CN" altLang="en-US" sz="1200" b="1" i="0" u="none" strike="noStrike" kern="0" cap="none" spc="0" normalizeH="0" baseline="0" noProof="0" dirty="0">
                <a:ln>
                  <a:noFill/>
                </a:ln>
                <a:solidFill>
                  <a:srgbClr val="0C0C0C">
                    <a:lumMod val="75000"/>
                    <a:lumOff val="25000"/>
                  </a:srgbClr>
                </a:solidFill>
                <a:effectLst/>
                <a:uLnTx/>
                <a:uFillTx/>
                <a:latin typeface="微软雅黑" panose="020B0503020204020204" pitchFamily="34" charset="-122"/>
                <a:ea typeface="微软雅黑" panose="020B0503020204020204" pitchFamily="34" charset="-122"/>
              </a:rPr>
              <a:t>相关的子宫颈癌</a:t>
            </a:r>
            <a:endParaRPr kumimoji="0" lang="en-US" altLang="zh-CN" sz="1200" b="1" i="0" u="none" strike="noStrike" kern="0" cap="none" spc="0" normalizeH="0" baseline="0" noProof="0" dirty="0">
              <a:ln>
                <a:noFill/>
              </a:ln>
              <a:solidFill>
                <a:srgbClr val="0C0C0C">
                  <a:lumMod val="75000"/>
                  <a:lumOff val="25000"/>
                </a:srgbClr>
              </a:solidFill>
              <a:effectLst/>
              <a:uLnTx/>
              <a:uFillTx/>
              <a:latin typeface="微软雅黑" panose="020B0503020204020204" pitchFamily="34" charset="-122"/>
              <a:ea typeface="微软雅黑" panose="020B0503020204020204" pitchFamily="34" charset="-122"/>
            </a:endParaRPr>
          </a:p>
          <a:p>
            <a:pPr marL="0" marR="0" lvl="0" indent="0" algn="ctr" defTabSz="457200" eaLnBrk="1" fontAlgn="auto" latinLnBrk="0" hangingPunct="1">
              <a:lnSpc>
                <a:spcPct val="100000"/>
              </a:lnSpc>
              <a:spcBef>
                <a:spcPts val="0"/>
              </a:spcBef>
              <a:spcAft>
                <a:spcPts val="0"/>
              </a:spcAft>
              <a:buClrTx/>
              <a:buSzTx/>
              <a:buFontTx/>
              <a:buNone/>
              <a:tabLst/>
              <a:defRPr/>
            </a:pPr>
            <a:r>
              <a:rPr lang="zh-CN" altLang="en-US" sz="1200" b="1" kern="0" dirty="0">
                <a:solidFill>
                  <a:srgbClr val="0C0C0C">
                    <a:lumMod val="75000"/>
                    <a:lumOff val="25000"/>
                  </a:srgbClr>
                </a:solidFill>
                <a:latin typeface="微软雅黑" panose="020B0503020204020204" pitchFamily="34" charset="-122"/>
                <a:ea typeface="微软雅黑" panose="020B0503020204020204" pitchFamily="34" charset="-122"/>
              </a:rPr>
              <a:t>九价</a:t>
            </a:r>
            <a:r>
              <a:rPr lang="en-US" altLang="zh-CN" sz="1200" b="1" kern="0" dirty="0">
                <a:solidFill>
                  <a:srgbClr val="0C0C0C">
                    <a:lumMod val="75000"/>
                    <a:lumOff val="25000"/>
                  </a:srgbClr>
                </a:solidFill>
                <a:latin typeface="微软雅黑" panose="020B0503020204020204" pitchFamily="34" charset="-122"/>
                <a:ea typeface="微软雅黑" panose="020B0503020204020204" pitchFamily="34" charset="-122"/>
              </a:rPr>
              <a:t>HPV</a:t>
            </a:r>
            <a:r>
              <a:rPr lang="zh-CN" altLang="en-US" sz="1200" b="1" kern="0" dirty="0">
                <a:solidFill>
                  <a:srgbClr val="0C0C0C">
                    <a:lumMod val="75000"/>
                    <a:lumOff val="25000"/>
                  </a:srgbClr>
                </a:solidFill>
                <a:latin typeface="微软雅黑" panose="020B0503020204020204" pitchFamily="34" charset="-122"/>
                <a:ea typeface="微软雅黑" panose="020B0503020204020204" pitchFamily="34" charset="-122"/>
              </a:rPr>
              <a:t>疫苗可预防约</a:t>
            </a:r>
            <a:r>
              <a:rPr lang="en-US" altLang="zh-CN" b="1" kern="0" dirty="0">
                <a:solidFill>
                  <a:srgbClr val="008080"/>
                </a:solidFill>
                <a:latin typeface="微软雅黑" panose="020B0503020204020204" pitchFamily="34" charset="-122"/>
                <a:ea typeface="微软雅黑" panose="020B0503020204020204" pitchFamily="34" charset="-122"/>
              </a:rPr>
              <a:t>92%</a:t>
            </a:r>
            <a:r>
              <a:rPr lang="en-US" altLang="zh-CN" sz="1200" b="1" kern="0" dirty="0">
                <a:solidFill>
                  <a:srgbClr val="0C0C0C">
                    <a:lumMod val="75000"/>
                    <a:lumOff val="25000"/>
                  </a:srgbClr>
                </a:solidFill>
                <a:latin typeface="微软雅黑" panose="020B0503020204020204" pitchFamily="34" charset="-122"/>
                <a:ea typeface="微软雅黑" panose="020B0503020204020204" pitchFamily="34" charset="-122"/>
              </a:rPr>
              <a:t>HPV</a:t>
            </a:r>
            <a:r>
              <a:rPr lang="zh-CN" altLang="en-US" sz="1200" b="1" kern="0" dirty="0">
                <a:solidFill>
                  <a:srgbClr val="0C0C0C">
                    <a:lumMod val="75000"/>
                    <a:lumOff val="25000"/>
                  </a:srgbClr>
                </a:solidFill>
                <a:latin typeface="微软雅黑" panose="020B0503020204020204" pitchFamily="34" charset="-122"/>
                <a:ea typeface="微软雅黑" panose="020B0503020204020204" pitchFamily="34" charset="-122"/>
              </a:rPr>
              <a:t>相关的子宫颈癌</a:t>
            </a:r>
            <a:r>
              <a:rPr kumimoji="0" lang="en-US" altLang="zh-CN" sz="1200" b="0" i="0" u="none" strike="noStrike" kern="0" cap="none" spc="0" normalizeH="0" baseline="30000" noProof="0" dirty="0">
                <a:ln>
                  <a:noFill/>
                </a:ln>
                <a:solidFill>
                  <a:srgbClr val="0C0C0C">
                    <a:lumMod val="75000"/>
                    <a:lumOff val="25000"/>
                  </a:srgbClr>
                </a:solidFill>
                <a:effectLst/>
                <a:uLnTx/>
                <a:uFillTx/>
                <a:latin typeface="微软雅黑" panose="020B0503020204020204" pitchFamily="34" charset="-122"/>
                <a:ea typeface="微软雅黑" panose="020B0503020204020204" pitchFamily="34" charset="-122"/>
              </a:rPr>
              <a:t>4</a:t>
            </a:r>
            <a:endParaRPr kumimoji="0" lang="zh-CN" altLang="en-US" sz="1200" b="1" i="0" u="none" strike="noStrike" kern="0" cap="none" spc="0" normalizeH="0" baseline="0" noProof="0" dirty="0">
              <a:ln>
                <a:noFill/>
              </a:ln>
              <a:solidFill>
                <a:srgbClr val="0C0C0C">
                  <a:lumMod val="75000"/>
                  <a:lumOff val="25000"/>
                </a:srgbClr>
              </a:solidFill>
              <a:effectLst/>
              <a:uLnTx/>
              <a:uFillTx/>
              <a:latin typeface="微软雅黑" panose="020B0503020204020204" pitchFamily="34" charset="-122"/>
              <a:ea typeface="微软雅黑" panose="020B0503020204020204" pitchFamily="34" charset="-122"/>
            </a:endParaRPr>
          </a:p>
        </p:txBody>
      </p:sp>
      <p:sp>
        <p:nvSpPr>
          <p:cNvPr id="562" name="箭头: V 形 561">
            <a:extLst>
              <a:ext uri="{FF2B5EF4-FFF2-40B4-BE49-F238E27FC236}">
                <a16:creationId xmlns:a16="http://schemas.microsoft.com/office/drawing/2014/main" id="{98DB39AB-6BBC-A473-B717-68E2B3F600C4}"/>
              </a:ext>
            </a:extLst>
          </p:cNvPr>
          <p:cNvSpPr/>
          <p:nvPr/>
        </p:nvSpPr>
        <p:spPr>
          <a:xfrm rot="5400000">
            <a:off x="9022652" y="4561033"/>
            <a:ext cx="181908" cy="1040395"/>
          </a:xfrm>
          <a:prstGeom prst="chevron">
            <a:avLst/>
          </a:prstGeom>
          <a:solidFill>
            <a:srgbClr val="008080"/>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C0C0C"/>
              </a:solidFill>
              <a:effectLst/>
              <a:uLnTx/>
              <a:uFillTx/>
              <a:latin typeface="HarmonyOS Sans SC Light"/>
              <a:ea typeface="HarmonyOS Sans SC Light"/>
              <a:cs typeface="+mn-cs"/>
            </a:endParaRPr>
          </a:p>
        </p:txBody>
      </p:sp>
      <p:sp>
        <p:nvSpPr>
          <p:cNvPr id="563" name="矩形 562">
            <a:extLst>
              <a:ext uri="{FF2B5EF4-FFF2-40B4-BE49-F238E27FC236}">
                <a16:creationId xmlns:a16="http://schemas.microsoft.com/office/drawing/2014/main" id="{DB9725D4-55DB-D8FA-D79B-23EC40163203}"/>
              </a:ext>
            </a:extLst>
          </p:cNvPr>
          <p:cNvSpPr/>
          <p:nvPr/>
        </p:nvSpPr>
        <p:spPr>
          <a:xfrm>
            <a:off x="6420986" y="3655282"/>
            <a:ext cx="2645486" cy="1246367"/>
          </a:xfrm>
          <a:prstGeom prst="rect">
            <a:avLst/>
          </a:prstGeom>
          <a:noFill/>
          <a:ln w="28575" cap="flat" cmpd="sng" algn="ctr">
            <a:solidFill>
              <a:srgbClr val="72B3A3">
                <a:lumMod val="60000"/>
                <a:lumOff val="4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HarmonyOS Sans SC Light"/>
              <a:ea typeface="HarmonyOS Sans SC Light"/>
              <a:cs typeface="+mn-cs"/>
            </a:endParaRPr>
          </a:p>
        </p:txBody>
      </p:sp>
      <p:sp>
        <p:nvSpPr>
          <p:cNvPr id="564" name="矩形 563">
            <a:extLst>
              <a:ext uri="{FF2B5EF4-FFF2-40B4-BE49-F238E27FC236}">
                <a16:creationId xmlns:a16="http://schemas.microsoft.com/office/drawing/2014/main" id="{D2F334B7-B671-45AB-5C0B-FB3044C26FE8}"/>
              </a:ext>
            </a:extLst>
          </p:cNvPr>
          <p:cNvSpPr/>
          <p:nvPr/>
        </p:nvSpPr>
        <p:spPr>
          <a:xfrm>
            <a:off x="9170835" y="3655282"/>
            <a:ext cx="2554885" cy="1246367"/>
          </a:xfrm>
          <a:prstGeom prst="rect">
            <a:avLst/>
          </a:prstGeom>
          <a:noFill/>
          <a:ln w="28575" cap="flat" cmpd="sng" algn="ctr">
            <a:solidFill>
              <a:srgbClr val="72B3A3">
                <a:lumMod val="7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HarmonyOS Sans SC Light"/>
              <a:ea typeface="HarmonyOS Sans SC Light"/>
              <a:cs typeface="+mn-cs"/>
            </a:endParaRPr>
          </a:p>
        </p:txBody>
      </p:sp>
    </p:spTree>
    <p:extLst>
      <p:ext uri="{BB962C8B-B14F-4D97-AF65-F5344CB8AC3E}">
        <p14:creationId xmlns:p14="http://schemas.microsoft.com/office/powerpoint/2010/main" val="554539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ym typeface="+mn-lt"/>
              </a:rPr>
              <a:t>佳达修</a:t>
            </a:r>
            <a:r>
              <a:rPr lang="en-US" altLang="zh-CN" baseline="30000" dirty="0">
                <a:sym typeface="+mn-lt"/>
              </a:rPr>
              <a:t>®</a:t>
            </a:r>
            <a:r>
              <a:rPr lang="zh-CN" altLang="en-US" dirty="0">
                <a:sym typeface="+mn-lt"/>
              </a:rPr>
              <a:t>简明处方信息</a:t>
            </a:r>
            <a:endParaRPr lang="zh-CN" altLang="en-US" dirty="0"/>
          </a:p>
        </p:txBody>
      </p:sp>
      <p:sp>
        <p:nvSpPr>
          <p:cNvPr id="9" name="矩形 8"/>
          <p:cNvSpPr/>
          <p:nvPr/>
        </p:nvSpPr>
        <p:spPr>
          <a:xfrm>
            <a:off x="609600" y="1089723"/>
            <a:ext cx="5272993" cy="5386090"/>
          </a:xfrm>
          <a:prstGeom prst="rect">
            <a:avLst/>
          </a:prstGeom>
        </p:spPr>
        <p:txBody>
          <a:bodyPr wrap="square">
            <a:spAutoFit/>
          </a:bodyPr>
          <a:lstStyle/>
          <a:p>
            <a:pPr algn="just">
              <a:defRPr/>
            </a:pPr>
            <a:r>
              <a:rPr lang="en-US" altLang="zh-CN" sz="800" b="1" kern="100" dirty="0">
                <a:latin typeface="微软雅黑" panose="020B0503020204020204" pitchFamily="34" charset="-122"/>
                <a:ea typeface="微软雅黑" panose="020B0503020204020204" pitchFamily="34" charset="-122"/>
                <a:cs typeface="+mn-ea"/>
                <a:sym typeface="+mn-lt"/>
              </a:rPr>
              <a:t>【</a:t>
            </a:r>
            <a:r>
              <a:rPr lang="zh-CN" altLang="en-US" sz="800" b="1" kern="100" dirty="0">
                <a:latin typeface="微软雅黑" panose="020B0503020204020204" pitchFamily="34" charset="-122"/>
                <a:ea typeface="微软雅黑" panose="020B0503020204020204" pitchFamily="34" charset="-122"/>
                <a:cs typeface="+mn-ea"/>
                <a:sym typeface="+mn-lt"/>
              </a:rPr>
              <a:t>接种对象</a:t>
            </a:r>
            <a:r>
              <a:rPr lang="en-US" altLang="zh-CN" sz="800" b="1" kern="100" dirty="0">
                <a:latin typeface="微软雅黑" panose="020B0503020204020204" pitchFamily="34" charset="-122"/>
                <a:ea typeface="微软雅黑" panose="020B0503020204020204" pitchFamily="34" charset="-122"/>
                <a:cs typeface="+mn-ea"/>
                <a:sym typeface="+mn-lt"/>
              </a:rPr>
              <a:t>】</a:t>
            </a:r>
          </a:p>
          <a:p>
            <a:pPr algn="just">
              <a:defRPr/>
            </a:pPr>
            <a:r>
              <a:rPr lang="zh-CN" altLang="en-US" sz="800" kern="100" dirty="0">
                <a:latin typeface="微软雅黑" panose="020B0503020204020204" pitchFamily="34" charset="-122"/>
                <a:ea typeface="微软雅黑" panose="020B0503020204020204" pitchFamily="34" charset="-122"/>
                <a:cs typeface="+mn-ea"/>
                <a:sym typeface="+mn-lt"/>
              </a:rPr>
              <a:t>本品适用于</a:t>
            </a:r>
            <a:r>
              <a:rPr lang="en-US" altLang="zh-CN" sz="800" kern="100" dirty="0">
                <a:latin typeface="微软雅黑" panose="020B0503020204020204" pitchFamily="34" charset="-122"/>
                <a:ea typeface="微软雅黑" panose="020B0503020204020204" pitchFamily="34" charset="-122"/>
                <a:cs typeface="+mn-ea"/>
                <a:sym typeface="+mn-lt"/>
              </a:rPr>
              <a:t>9-45</a:t>
            </a:r>
            <a:r>
              <a:rPr lang="zh-CN" altLang="en-US" sz="800" kern="100" dirty="0">
                <a:latin typeface="微软雅黑" panose="020B0503020204020204" pitchFamily="34" charset="-122"/>
                <a:ea typeface="微软雅黑" panose="020B0503020204020204" pitchFamily="34" charset="-122"/>
                <a:cs typeface="+mn-ea"/>
                <a:sym typeface="+mn-lt"/>
              </a:rPr>
              <a:t>岁女性。</a:t>
            </a:r>
            <a:endParaRPr lang="en-US" altLang="zh-CN" sz="800" kern="100" dirty="0">
              <a:latin typeface="微软雅黑" panose="020B0503020204020204" pitchFamily="34" charset="-122"/>
              <a:ea typeface="微软雅黑" panose="020B0503020204020204" pitchFamily="34" charset="-122"/>
              <a:cs typeface="+mn-ea"/>
              <a:sym typeface="+mn-lt"/>
            </a:endParaRPr>
          </a:p>
          <a:p>
            <a:pPr algn="just">
              <a:defRPr/>
            </a:pPr>
            <a:endParaRPr lang="zh-CN" altLang="en-US" sz="800" kern="100" dirty="0">
              <a:latin typeface="微软雅黑" panose="020B0503020204020204" pitchFamily="34" charset="-122"/>
              <a:ea typeface="微软雅黑" panose="020B0503020204020204" pitchFamily="34" charset="-122"/>
              <a:cs typeface="+mn-ea"/>
              <a:sym typeface="+mn-lt"/>
            </a:endParaRPr>
          </a:p>
          <a:p>
            <a:pPr algn="just">
              <a:defRPr/>
            </a:pPr>
            <a:r>
              <a:rPr lang="en-US" altLang="zh-CN" sz="800" b="1" kern="100" dirty="0">
                <a:latin typeface="微软雅黑" panose="020B0503020204020204" pitchFamily="34" charset="-122"/>
                <a:ea typeface="微软雅黑" panose="020B0503020204020204" pitchFamily="34" charset="-122"/>
                <a:cs typeface="+mn-ea"/>
                <a:sym typeface="+mn-lt"/>
              </a:rPr>
              <a:t>【</a:t>
            </a:r>
            <a:r>
              <a:rPr lang="zh-CN" altLang="en-US" sz="800" b="1" kern="100" dirty="0">
                <a:latin typeface="微软雅黑" panose="020B0503020204020204" pitchFamily="34" charset="-122"/>
                <a:ea typeface="微软雅黑" panose="020B0503020204020204" pitchFamily="34" charset="-122"/>
                <a:cs typeface="+mn-ea"/>
                <a:sym typeface="+mn-lt"/>
              </a:rPr>
              <a:t>作用与用途</a:t>
            </a:r>
            <a:r>
              <a:rPr lang="en-US" altLang="zh-CN" sz="800" b="1" kern="100" dirty="0">
                <a:latin typeface="微软雅黑" panose="020B0503020204020204" pitchFamily="34" charset="-122"/>
                <a:ea typeface="微软雅黑" panose="020B0503020204020204" pitchFamily="34" charset="-122"/>
                <a:cs typeface="+mn-ea"/>
                <a:sym typeface="+mn-lt"/>
              </a:rPr>
              <a:t>】</a:t>
            </a:r>
          </a:p>
          <a:p>
            <a:r>
              <a:rPr lang="zh-CN" altLang="zh-CN" sz="800" kern="100" dirty="0">
                <a:latin typeface="微软雅黑" panose="020B0503020204020204" pitchFamily="34" charset="-122"/>
                <a:ea typeface="微软雅黑" panose="020B0503020204020204" pitchFamily="34" charset="-122"/>
                <a:cs typeface="+mn-ea"/>
              </a:rPr>
              <a:t>本品适用于预防因高危</a:t>
            </a:r>
            <a:r>
              <a:rPr lang="en-US" altLang="zh-CN" sz="800" kern="100" dirty="0">
                <a:latin typeface="微软雅黑" panose="020B0503020204020204" pitchFamily="34" charset="-122"/>
                <a:ea typeface="微软雅黑" panose="020B0503020204020204" pitchFamily="34" charset="-122"/>
                <a:cs typeface="+mn-ea"/>
              </a:rPr>
              <a:t>HPV16/18</a:t>
            </a:r>
            <a:r>
              <a:rPr lang="zh-CN" altLang="zh-CN" sz="800" kern="100" dirty="0">
                <a:latin typeface="微软雅黑" panose="020B0503020204020204" pitchFamily="34" charset="-122"/>
                <a:ea typeface="微软雅黑" panose="020B0503020204020204" pitchFamily="34" charset="-122"/>
                <a:cs typeface="+mn-ea"/>
              </a:rPr>
              <a:t>型所致下列疾病：宫颈癌；</a:t>
            </a:r>
            <a:r>
              <a:rPr lang="en-US" altLang="zh-CN" sz="800" kern="100" dirty="0">
                <a:latin typeface="微软雅黑" panose="020B0503020204020204" pitchFamily="34" charset="-122"/>
                <a:ea typeface="微软雅黑" panose="020B0503020204020204" pitchFamily="34" charset="-122"/>
                <a:cs typeface="+mn-ea"/>
              </a:rPr>
              <a:t>2</a:t>
            </a:r>
            <a:r>
              <a:rPr lang="zh-CN" altLang="zh-CN" sz="800" kern="100" dirty="0">
                <a:latin typeface="微软雅黑" panose="020B0503020204020204" pitchFamily="34" charset="-122"/>
                <a:ea typeface="微软雅黑" panose="020B0503020204020204" pitchFamily="34" charset="-122"/>
                <a:cs typeface="+mn-ea"/>
              </a:rPr>
              <a:t>级、</a:t>
            </a:r>
            <a:r>
              <a:rPr lang="en-US" altLang="zh-CN" sz="800" kern="100" dirty="0">
                <a:latin typeface="微软雅黑" panose="020B0503020204020204" pitchFamily="34" charset="-122"/>
                <a:ea typeface="微软雅黑" panose="020B0503020204020204" pitchFamily="34" charset="-122"/>
                <a:cs typeface="+mn-ea"/>
              </a:rPr>
              <a:t>3</a:t>
            </a:r>
            <a:r>
              <a:rPr lang="zh-CN" altLang="zh-CN" sz="800" kern="100" dirty="0">
                <a:latin typeface="微软雅黑" panose="020B0503020204020204" pitchFamily="34" charset="-122"/>
                <a:ea typeface="微软雅黑" panose="020B0503020204020204" pitchFamily="34" charset="-122"/>
                <a:cs typeface="+mn-ea"/>
              </a:rPr>
              <a:t>级宫颈上皮内瘤样病变</a:t>
            </a:r>
            <a:r>
              <a:rPr lang="en-US" altLang="zh-CN" sz="800" kern="100" dirty="0">
                <a:latin typeface="微软雅黑" panose="020B0503020204020204" pitchFamily="34" charset="-122"/>
                <a:ea typeface="微软雅黑" panose="020B0503020204020204" pitchFamily="34" charset="-122"/>
                <a:cs typeface="+mn-ea"/>
              </a:rPr>
              <a:t>(CIN2/3)</a:t>
            </a:r>
            <a:r>
              <a:rPr lang="zh-CN" altLang="zh-CN" sz="800" kern="100" dirty="0">
                <a:latin typeface="微软雅黑" panose="020B0503020204020204" pitchFamily="34" charset="-122"/>
                <a:ea typeface="微软雅黑" panose="020B0503020204020204" pitchFamily="34" charset="-122"/>
                <a:cs typeface="+mn-ea"/>
              </a:rPr>
              <a:t>和宫颈原位腺癌（</a:t>
            </a:r>
            <a:r>
              <a:rPr lang="en-US" altLang="zh-CN" sz="800" kern="100" dirty="0">
                <a:latin typeface="微软雅黑" panose="020B0503020204020204" pitchFamily="34" charset="-122"/>
                <a:ea typeface="微软雅黑" panose="020B0503020204020204" pitchFamily="34" charset="-122"/>
                <a:cs typeface="+mn-ea"/>
              </a:rPr>
              <a:t>AIS</a:t>
            </a:r>
            <a:r>
              <a:rPr lang="zh-CN" altLang="zh-CN" sz="800" kern="100" dirty="0">
                <a:latin typeface="微软雅黑" panose="020B0503020204020204" pitchFamily="34" charset="-122"/>
                <a:ea typeface="微软雅黑" panose="020B0503020204020204" pitchFamily="34" charset="-122"/>
                <a:cs typeface="+mn-ea"/>
              </a:rPr>
              <a:t>）；</a:t>
            </a:r>
            <a:r>
              <a:rPr lang="en-US" altLang="zh-CN" sz="800" kern="100" dirty="0">
                <a:latin typeface="微软雅黑" panose="020B0503020204020204" pitchFamily="34" charset="-122"/>
                <a:ea typeface="微软雅黑" panose="020B0503020204020204" pitchFamily="34" charset="-122"/>
                <a:cs typeface="+mn-ea"/>
              </a:rPr>
              <a:t>1</a:t>
            </a:r>
            <a:r>
              <a:rPr lang="zh-CN" altLang="zh-CN" sz="800" kern="100" dirty="0">
                <a:latin typeface="微软雅黑" panose="020B0503020204020204" pitchFamily="34" charset="-122"/>
                <a:ea typeface="微软雅黑" panose="020B0503020204020204" pitchFamily="34" charset="-122"/>
                <a:cs typeface="+mn-ea"/>
              </a:rPr>
              <a:t>级宫颈上皮内瘤样病变</a:t>
            </a:r>
            <a:r>
              <a:rPr lang="en-US" altLang="zh-CN" sz="800" kern="100" dirty="0">
                <a:latin typeface="微软雅黑" panose="020B0503020204020204" pitchFamily="34" charset="-122"/>
                <a:ea typeface="微软雅黑" panose="020B0503020204020204" pitchFamily="34" charset="-122"/>
                <a:cs typeface="+mn-ea"/>
              </a:rPr>
              <a:t>(CIN1)</a:t>
            </a:r>
            <a:r>
              <a:rPr lang="zh-CN" altLang="zh-CN" sz="800" kern="100" dirty="0">
                <a:latin typeface="微软雅黑" panose="020B0503020204020204" pitchFamily="34" charset="-122"/>
                <a:ea typeface="微软雅黑" panose="020B0503020204020204" pitchFamily="34" charset="-122"/>
                <a:cs typeface="+mn-ea"/>
              </a:rPr>
              <a:t>；境内临床试验尚未证实本品对低危</a:t>
            </a:r>
            <a:r>
              <a:rPr lang="en-US" altLang="zh-CN" sz="800" kern="100" dirty="0">
                <a:latin typeface="微软雅黑" panose="020B0503020204020204" pitchFamily="34" charset="-122"/>
                <a:ea typeface="微软雅黑" panose="020B0503020204020204" pitchFamily="34" charset="-122"/>
                <a:cs typeface="+mn-ea"/>
              </a:rPr>
              <a:t>HPV6/11</a:t>
            </a:r>
            <a:r>
              <a:rPr lang="zh-CN" altLang="zh-CN" sz="800" kern="100" dirty="0">
                <a:latin typeface="微软雅黑" panose="020B0503020204020204" pitchFamily="34" charset="-122"/>
                <a:ea typeface="微软雅黑" panose="020B0503020204020204" pitchFamily="34" charset="-122"/>
                <a:cs typeface="+mn-ea"/>
              </a:rPr>
              <a:t>型相关疾病的保护效果。</a:t>
            </a:r>
            <a:endParaRPr lang="en-US" altLang="zh-CN" sz="800" kern="100" dirty="0">
              <a:latin typeface="微软雅黑" panose="020B0503020204020204" pitchFamily="34" charset="-122"/>
              <a:ea typeface="微软雅黑" panose="020B0503020204020204" pitchFamily="34" charset="-122"/>
              <a:cs typeface="+mn-ea"/>
            </a:endParaRPr>
          </a:p>
          <a:p>
            <a:endParaRPr lang="zh-CN" altLang="en-US" sz="800" kern="100" dirty="0">
              <a:latin typeface="微软雅黑" panose="020B0503020204020204" pitchFamily="34" charset="-122"/>
              <a:ea typeface="微软雅黑" panose="020B0503020204020204" pitchFamily="34" charset="-122"/>
              <a:cs typeface="+mn-ea"/>
              <a:sym typeface="+mn-lt"/>
            </a:endParaRPr>
          </a:p>
          <a:p>
            <a:pPr algn="just">
              <a:defRPr/>
            </a:pPr>
            <a:r>
              <a:rPr lang="en-US" altLang="zh-CN" sz="800" b="1" kern="100" dirty="0">
                <a:latin typeface="微软雅黑" panose="020B0503020204020204" pitchFamily="34" charset="-122"/>
                <a:ea typeface="微软雅黑" panose="020B0503020204020204" pitchFamily="34" charset="-122"/>
                <a:cs typeface="+mn-ea"/>
                <a:sym typeface="+mn-lt"/>
              </a:rPr>
              <a:t>【</a:t>
            </a:r>
            <a:r>
              <a:rPr lang="zh-CN" altLang="en-US" sz="800" b="1" kern="100" dirty="0">
                <a:latin typeface="微软雅黑" panose="020B0503020204020204" pitchFamily="34" charset="-122"/>
                <a:ea typeface="微软雅黑" panose="020B0503020204020204" pitchFamily="34" charset="-122"/>
                <a:cs typeface="+mn-ea"/>
                <a:sym typeface="+mn-lt"/>
              </a:rPr>
              <a:t>免疫程序和剂量</a:t>
            </a:r>
            <a:r>
              <a:rPr lang="en-US" altLang="zh-CN" sz="800" b="1" kern="100" dirty="0">
                <a:latin typeface="微软雅黑" panose="020B0503020204020204" pitchFamily="34" charset="-122"/>
                <a:ea typeface="微软雅黑" panose="020B0503020204020204" pitchFamily="34" charset="-122"/>
                <a:cs typeface="+mn-ea"/>
                <a:sym typeface="+mn-lt"/>
              </a:rPr>
              <a:t>】</a:t>
            </a:r>
          </a:p>
          <a:p>
            <a:r>
              <a:rPr lang="en-US" altLang="zh-CN" sz="800" kern="100" dirty="0">
                <a:latin typeface="微软雅黑" panose="020B0503020204020204" pitchFamily="34" charset="-122"/>
                <a:ea typeface="微软雅黑" panose="020B0503020204020204" pitchFamily="34" charset="-122"/>
                <a:cs typeface="+mn-ea"/>
              </a:rPr>
              <a:t>1.</a:t>
            </a:r>
            <a:r>
              <a:rPr lang="zh-CN" altLang="zh-CN" sz="800" kern="100" dirty="0">
                <a:latin typeface="微软雅黑" panose="020B0503020204020204" pitchFamily="34" charset="-122"/>
                <a:ea typeface="微软雅黑" panose="020B0503020204020204" pitchFamily="34" charset="-122"/>
                <a:cs typeface="+mn-ea"/>
              </a:rPr>
              <a:t>本品肌肉注射，首选接种部位为上臂三角肌。</a:t>
            </a:r>
          </a:p>
          <a:p>
            <a:r>
              <a:rPr lang="en-US" altLang="zh-CN" sz="800" kern="100" dirty="0">
                <a:latin typeface="微软雅黑" panose="020B0503020204020204" pitchFamily="34" charset="-122"/>
                <a:ea typeface="微软雅黑" panose="020B0503020204020204" pitchFamily="34" charset="-122"/>
                <a:cs typeface="+mn-ea"/>
              </a:rPr>
              <a:t>2.</a:t>
            </a:r>
            <a:r>
              <a:rPr lang="zh-CN" altLang="zh-CN" sz="800" kern="100" dirty="0">
                <a:latin typeface="微软雅黑" panose="020B0503020204020204" pitchFamily="34" charset="-122"/>
                <a:ea typeface="微软雅黑" panose="020B0503020204020204" pitchFamily="34" charset="-122"/>
                <a:cs typeface="+mn-ea"/>
              </a:rPr>
              <a:t>本品推荐于</a:t>
            </a:r>
            <a:r>
              <a:rPr lang="en-US" altLang="zh-CN" sz="800" kern="100" dirty="0">
                <a:latin typeface="微软雅黑" panose="020B0503020204020204" pitchFamily="34" charset="-122"/>
                <a:ea typeface="微软雅黑" panose="020B0503020204020204" pitchFamily="34" charset="-122"/>
                <a:cs typeface="+mn-ea"/>
              </a:rPr>
              <a:t>0</a:t>
            </a:r>
            <a:r>
              <a:rPr lang="zh-CN" altLang="zh-CN" sz="800" kern="100" dirty="0">
                <a:latin typeface="微软雅黑" panose="020B0503020204020204" pitchFamily="34" charset="-122"/>
                <a:ea typeface="微软雅黑" panose="020B0503020204020204" pitchFamily="34" charset="-122"/>
                <a:cs typeface="+mn-ea"/>
              </a:rPr>
              <a:t>、</a:t>
            </a:r>
            <a:r>
              <a:rPr lang="en-US" altLang="zh-CN" sz="800" kern="100" dirty="0">
                <a:latin typeface="微软雅黑" panose="020B0503020204020204" pitchFamily="34" charset="-122"/>
                <a:ea typeface="微软雅黑" panose="020B0503020204020204" pitchFamily="34" charset="-122"/>
                <a:cs typeface="+mn-ea"/>
              </a:rPr>
              <a:t>2</a:t>
            </a:r>
            <a:r>
              <a:rPr lang="zh-CN" altLang="zh-CN" sz="800" kern="100" dirty="0">
                <a:latin typeface="微软雅黑" panose="020B0503020204020204" pitchFamily="34" charset="-122"/>
                <a:ea typeface="微软雅黑" panose="020B0503020204020204" pitchFamily="34" charset="-122"/>
                <a:cs typeface="+mn-ea"/>
              </a:rPr>
              <a:t>和</a:t>
            </a:r>
            <a:r>
              <a:rPr lang="en-US" altLang="zh-CN" sz="800" kern="100" dirty="0">
                <a:latin typeface="微软雅黑" panose="020B0503020204020204" pitchFamily="34" charset="-122"/>
                <a:ea typeface="微软雅黑" panose="020B0503020204020204" pitchFamily="34" charset="-122"/>
                <a:cs typeface="+mn-ea"/>
              </a:rPr>
              <a:t>6</a:t>
            </a:r>
            <a:r>
              <a:rPr lang="zh-CN" altLang="zh-CN" sz="800" kern="100" dirty="0">
                <a:latin typeface="微软雅黑" panose="020B0503020204020204" pitchFamily="34" charset="-122"/>
                <a:ea typeface="微软雅黑" panose="020B0503020204020204" pitchFamily="34" charset="-122"/>
                <a:cs typeface="+mn-ea"/>
              </a:rPr>
              <a:t>月分别接种</a:t>
            </a:r>
            <a:r>
              <a:rPr lang="en-US" altLang="zh-CN" sz="800" kern="100" dirty="0">
                <a:latin typeface="微软雅黑" panose="020B0503020204020204" pitchFamily="34" charset="-122"/>
                <a:ea typeface="微软雅黑" panose="020B0503020204020204" pitchFamily="34" charset="-122"/>
                <a:cs typeface="+mn-ea"/>
              </a:rPr>
              <a:t>1</a:t>
            </a:r>
            <a:r>
              <a:rPr lang="zh-CN" altLang="zh-CN" sz="800" kern="100" dirty="0">
                <a:latin typeface="微软雅黑" panose="020B0503020204020204" pitchFamily="34" charset="-122"/>
                <a:ea typeface="微软雅黑" panose="020B0503020204020204" pitchFamily="34" charset="-122"/>
                <a:cs typeface="+mn-ea"/>
              </a:rPr>
              <a:t>剂次，共接种</a:t>
            </a:r>
            <a:r>
              <a:rPr lang="en-US" altLang="zh-CN" sz="800" kern="100" dirty="0">
                <a:latin typeface="微软雅黑" panose="020B0503020204020204" pitchFamily="34" charset="-122"/>
                <a:ea typeface="微软雅黑" panose="020B0503020204020204" pitchFamily="34" charset="-122"/>
                <a:cs typeface="+mn-ea"/>
              </a:rPr>
              <a:t>3</a:t>
            </a:r>
            <a:r>
              <a:rPr lang="zh-CN" altLang="zh-CN" sz="800" kern="100" dirty="0">
                <a:latin typeface="微软雅黑" panose="020B0503020204020204" pitchFamily="34" charset="-122"/>
                <a:ea typeface="微软雅黑" panose="020B0503020204020204" pitchFamily="34" charset="-122"/>
                <a:cs typeface="+mn-ea"/>
              </a:rPr>
              <a:t>剂，每剂</a:t>
            </a:r>
            <a:r>
              <a:rPr lang="en-US" altLang="zh-CN" sz="800" kern="100" dirty="0">
                <a:latin typeface="微软雅黑" panose="020B0503020204020204" pitchFamily="34" charset="-122"/>
                <a:ea typeface="微软雅黑" panose="020B0503020204020204" pitchFamily="34" charset="-122"/>
                <a:cs typeface="+mn-ea"/>
              </a:rPr>
              <a:t> 0.5mL</a:t>
            </a:r>
            <a:r>
              <a:rPr lang="zh-CN" altLang="zh-CN" sz="800" kern="100" dirty="0">
                <a:latin typeface="微软雅黑" panose="020B0503020204020204" pitchFamily="34" charset="-122"/>
                <a:ea typeface="微软雅黑" panose="020B0503020204020204" pitchFamily="34" charset="-122"/>
                <a:cs typeface="+mn-ea"/>
              </a:rPr>
              <a:t>。</a:t>
            </a:r>
          </a:p>
          <a:p>
            <a:r>
              <a:rPr lang="zh-CN" altLang="zh-CN" sz="800" kern="100" dirty="0">
                <a:latin typeface="微软雅黑" panose="020B0503020204020204" pitchFamily="34" charset="-122"/>
                <a:ea typeface="微软雅黑" panose="020B0503020204020204" pitchFamily="34" charset="-122"/>
                <a:cs typeface="+mn-ea"/>
              </a:rPr>
              <a:t>根据境外临床研究数据，首剂与第</a:t>
            </a:r>
            <a:r>
              <a:rPr lang="en-US" altLang="zh-CN" sz="800" kern="100" dirty="0">
                <a:latin typeface="微软雅黑" panose="020B0503020204020204" pitchFamily="34" charset="-122"/>
                <a:ea typeface="微软雅黑" panose="020B0503020204020204" pitchFamily="34" charset="-122"/>
                <a:cs typeface="+mn-ea"/>
              </a:rPr>
              <a:t>2</a:t>
            </a:r>
            <a:r>
              <a:rPr lang="zh-CN" altLang="zh-CN" sz="800" kern="100" dirty="0">
                <a:latin typeface="微软雅黑" panose="020B0503020204020204" pitchFamily="34" charset="-122"/>
                <a:ea typeface="微软雅黑" panose="020B0503020204020204" pitchFamily="34" charset="-122"/>
                <a:cs typeface="+mn-ea"/>
              </a:rPr>
              <a:t>剂的接种间隔至少为</a:t>
            </a:r>
            <a:r>
              <a:rPr lang="en-US" altLang="zh-CN" sz="800" kern="100" dirty="0">
                <a:latin typeface="微软雅黑" panose="020B0503020204020204" pitchFamily="34" charset="-122"/>
                <a:ea typeface="微软雅黑" panose="020B0503020204020204" pitchFamily="34" charset="-122"/>
                <a:cs typeface="+mn-ea"/>
              </a:rPr>
              <a:t>1 </a:t>
            </a:r>
            <a:r>
              <a:rPr lang="zh-CN" altLang="zh-CN" sz="800" kern="100" dirty="0">
                <a:latin typeface="微软雅黑" panose="020B0503020204020204" pitchFamily="34" charset="-122"/>
                <a:ea typeface="微软雅黑" panose="020B0503020204020204" pitchFamily="34" charset="-122"/>
                <a:cs typeface="+mn-ea"/>
              </a:rPr>
              <a:t>个月，而第</a:t>
            </a:r>
            <a:r>
              <a:rPr lang="en-US" altLang="zh-CN" sz="800" kern="100" dirty="0">
                <a:latin typeface="微软雅黑" panose="020B0503020204020204" pitchFamily="34" charset="-122"/>
                <a:ea typeface="微软雅黑" panose="020B0503020204020204" pitchFamily="34" charset="-122"/>
                <a:cs typeface="+mn-ea"/>
              </a:rPr>
              <a:t>2</a:t>
            </a:r>
            <a:r>
              <a:rPr lang="zh-CN" altLang="zh-CN" sz="800" kern="100" dirty="0">
                <a:latin typeface="微软雅黑" panose="020B0503020204020204" pitchFamily="34" charset="-122"/>
                <a:ea typeface="微软雅黑" panose="020B0503020204020204" pitchFamily="34" charset="-122"/>
                <a:cs typeface="+mn-ea"/>
              </a:rPr>
              <a:t>剂与第</a:t>
            </a:r>
            <a:r>
              <a:rPr lang="en-US" altLang="zh-CN" sz="800" kern="100" dirty="0">
                <a:latin typeface="微软雅黑" panose="020B0503020204020204" pitchFamily="34" charset="-122"/>
                <a:ea typeface="微软雅黑" panose="020B0503020204020204" pitchFamily="34" charset="-122"/>
                <a:cs typeface="+mn-ea"/>
              </a:rPr>
              <a:t>3</a:t>
            </a:r>
            <a:r>
              <a:rPr lang="zh-CN" altLang="zh-CN" sz="800" kern="100" dirty="0">
                <a:latin typeface="微软雅黑" panose="020B0503020204020204" pitchFamily="34" charset="-122"/>
                <a:ea typeface="微软雅黑" panose="020B0503020204020204" pitchFamily="34" charset="-122"/>
                <a:cs typeface="+mn-ea"/>
              </a:rPr>
              <a:t>剂的接种间隔至少为</a:t>
            </a:r>
            <a:r>
              <a:rPr lang="en-US" altLang="zh-CN" sz="800" kern="100" dirty="0">
                <a:latin typeface="微软雅黑" panose="020B0503020204020204" pitchFamily="34" charset="-122"/>
                <a:ea typeface="微软雅黑" panose="020B0503020204020204" pitchFamily="34" charset="-122"/>
                <a:cs typeface="+mn-ea"/>
              </a:rPr>
              <a:t>3</a:t>
            </a:r>
            <a:r>
              <a:rPr lang="zh-CN" altLang="zh-CN" sz="800" kern="100" dirty="0">
                <a:latin typeface="微软雅黑" panose="020B0503020204020204" pitchFamily="34" charset="-122"/>
                <a:ea typeface="微软雅黑" panose="020B0503020204020204" pitchFamily="34" charset="-122"/>
                <a:cs typeface="+mn-ea"/>
              </a:rPr>
              <a:t>个月，所有</a:t>
            </a:r>
            <a:r>
              <a:rPr lang="en-US" altLang="zh-CN" sz="800" kern="100" dirty="0">
                <a:latin typeface="微软雅黑" panose="020B0503020204020204" pitchFamily="34" charset="-122"/>
                <a:ea typeface="微软雅黑" panose="020B0503020204020204" pitchFamily="34" charset="-122"/>
                <a:cs typeface="+mn-ea"/>
              </a:rPr>
              <a:t>3</a:t>
            </a:r>
            <a:r>
              <a:rPr lang="zh-CN" altLang="zh-CN" sz="800" kern="100" dirty="0">
                <a:latin typeface="微软雅黑" panose="020B0503020204020204" pitchFamily="34" charset="-122"/>
                <a:ea typeface="微软雅黑" panose="020B0503020204020204" pitchFamily="34" charset="-122"/>
                <a:cs typeface="+mn-ea"/>
              </a:rPr>
              <a:t>剂应在一年内完成。</a:t>
            </a:r>
            <a:endParaRPr lang="en-US" altLang="zh-CN" sz="800" kern="100" dirty="0">
              <a:latin typeface="微软雅黑" panose="020B0503020204020204" pitchFamily="34" charset="-122"/>
              <a:ea typeface="微软雅黑" panose="020B0503020204020204" pitchFamily="34" charset="-122"/>
              <a:cs typeface="+mn-ea"/>
            </a:endParaRPr>
          </a:p>
          <a:p>
            <a:endParaRPr lang="zh-CN" altLang="en-US" sz="800" kern="100" dirty="0">
              <a:latin typeface="微软雅黑" panose="020B0503020204020204" pitchFamily="34" charset="-122"/>
              <a:ea typeface="微软雅黑" panose="020B0503020204020204" pitchFamily="34" charset="-122"/>
              <a:cs typeface="+mn-ea"/>
              <a:sym typeface="+mn-lt"/>
            </a:endParaRPr>
          </a:p>
          <a:p>
            <a:pPr algn="just">
              <a:defRPr/>
            </a:pPr>
            <a:r>
              <a:rPr lang="en-US" altLang="zh-CN" sz="800" b="1" kern="100" dirty="0">
                <a:latin typeface="微软雅黑" panose="020B0503020204020204" pitchFamily="34" charset="-122"/>
                <a:ea typeface="微软雅黑" panose="020B0503020204020204" pitchFamily="34" charset="-122"/>
                <a:cs typeface="+mn-ea"/>
                <a:sym typeface="+mn-lt"/>
              </a:rPr>
              <a:t>【</a:t>
            </a:r>
            <a:r>
              <a:rPr lang="zh-CN" altLang="en-US" sz="800" b="1" kern="100" dirty="0">
                <a:latin typeface="微软雅黑" panose="020B0503020204020204" pitchFamily="34" charset="-122"/>
                <a:ea typeface="微软雅黑" panose="020B0503020204020204" pitchFamily="34" charset="-122"/>
                <a:cs typeface="+mn-ea"/>
                <a:sym typeface="+mn-lt"/>
              </a:rPr>
              <a:t>禁忌症</a:t>
            </a:r>
            <a:r>
              <a:rPr lang="en-US" altLang="zh-CN" sz="800" b="1" kern="100" dirty="0">
                <a:latin typeface="微软雅黑" panose="020B0503020204020204" pitchFamily="34" charset="-122"/>
                <a:ea typeface="微软雅黑" panose="020B0503020204020204" pitchFamily="34" charset="-122"/>
                <a:cs typeface="+mn-ea"/>
                <a:sym typeface="+mn-lt"/>
              </a:rPr>
              <a:t>】</a:t>
            </a:r>
          </a:p>
          <a:p>
            <a:r>
              <a:rPr lang="en-US" altLang="zh-CN" sz="800" kern="100" dirty="0">
                <a:latin typeface="微软雅黑" panose="020B0503020204020204" pitchFamily="34" charset="-122"/>
                <a:ea typeface="微软雅黑" panose="020B0503020204020204" pitchFamily="34" charset="-122"/>
                <a:cs typeface="+mn-ea"/>
              </a:rPr>
              <a:t>1.</a:t>
            </a:r>
            <a:r>
              <a:rPr lang="zh-CN" altLang="zh-CN" sz="800" kern="100" dirty="0">
                <a:latin typeface="微软雅黑" panose="020B0503020204020204" pitchFamily="34" charset="-122"/>
                <a:ea typeface="微软雅黑" panose="020B0503020204020204" pitchFamily="34" charset="-122"/>
                <a:cs typeface="+mn-ea"/>
              </a:rPr>
              <a:t>对疫苗的活性成份或任何辅料成份有超敏反应者禁用。</a:t>
            </a:r>
          </a:p>
          <a:p>
            <a:r>
              <a:rPr lang="en-US" altLang="zh-CN" sz="800" kern="100" dirty="0">
                <a:latin typeface="微软雅黑" panose="020B0503020204020204" pitchFamily="34" charset="-122"/>
                <a:ea typeface="微软雅黑" panose="020B0503020204020204" pitchFamily="34" charset="-122"/>
                <a:cs typeface="+mn-ea"/>
              </a:rPr>
              <a:t>2.</a:t>
            </a:r>
            <a:r>
              <a:rPr lang="zh-CN" altLang="zh-CN" sz="800" kern="100" dirty="0">
                <a:latin typeface="微软雅黑" panose="020B0503020204020204" pitchFamily="34" charset="-122"/>
                <a:ea typeface="微软雅黑" panose="020B0503020204020204" pitchFamily="34" charset="-122"/>
                <a:cs typeface="+mn-ea"/>
              </a:rPr>
              <a:t>注射本品后有超敏反应症状者，不应再次接种本品。 </a:t>
            </a:r>
            <a:endParaRPr lang="en-US" altLang="zh-CN" sz="800" kern="100" dirty="0">
              <a:latin typeface="微软雅黑" panose="020B0503020204020204" pitchFamily="34" charset="-122"/>
              <a:ea typeface="微软雅黑" panose="020B0503020204020204" pitchFamily="34" charset="-122"/>
              <a:cs typeface="+mn-ea"/>
            </a:endParaRPr>
          </a:p>
          <a:p>
            <a:endParaRPr lang="zh-CN" altLang="en-US" sz="800" kern="100" dirty="0">
              <a:latin typeface="微软雅黑" panose="020B0503020204020204" pitchFamily="34" charset="-122"/>
              <a:ea typeface="微软雅黑" panose="020B0503020204020204" pitchFamily="34" charset="-122"/>
              <a:cs typeface="+mn-ea"/>
              <a:sym typeface="+mn-lt"/>
            </a:endParaRPr>
          </a:p>
          <a:p>
            <a:pPr algn="just">
              <a:defRPr/>
            </a:pPr>
            <a:r>
              <a:rPr lang="en-US" altLang="zh-CN" sz="800" b="1" kern="100" dirty="0">
                <a:latin typeface="微软雅黑" panose="020B0503020204020204" pitchFamily="34" charset="-122"/>
                <a:ea typeface="微软雅黑" panose="020B0503020204020204" pitchFamily="34" charset="-122"/>
                <a:cs typeface="+mn-ea"/>
                <a:sym typeface="+mn-lt"/>
              </a:rPr>
              <a:t>【</a:t>
            </a:r>
            <a:r>
              <a:rPr lang="zh-CN" altLang="en-US" sz="800" b="1" kern="100" dirty="0">
                <a:latin typeface="微软雅黑" panose="020B0503020204020204" pitchFamily="34" charset="-122"/>
                <a:ea typeface="微软雅黑" panose="020B0503020204020204" pitchFamily="34" charset="-122"/>
                <a:cs typeface="+mn-ea"/>
                <a:sym typeface="+mn-lt"/>
              </a:rPr>
              <a:t>注意事项</a:t>
            </a:r>
            <a:r>
              <a:rPr lang="en-US" altLang="zh-CN" sz="800" b="1" kern="100" dirty="0">
                <a:latin typeface="微软雅黑" panose="020B0503020204020204" pitchFamily="34" charset="-122"/>
                <a:ea typeface="微软雅黑" panose="020B0503020204020204" pitchFamily="34" charset="-122"/>
                <a:cs typeface="+mn-ea"/>
                <a:sym typeface="+mn-lt"/>
              </a:rPr>
              <a:t>】</a:t>
            </a:r>
          </a:p>
          <a:p>
            <a:r>
              <a:rPr lang="en-US" altLang="zh-CN" sz="800" kern="100" dirty="0">
                <a:latin typeface="微软雅黑" panose="020B0503020204020204" pitchFamily="34" charset="-122"/>
                <a:ea typeface="微软雅黑" panose="020B0503020204020204" pitchFamily="34" charset="-122"/>
                <a:cs typeface="+mn-ea"/>
              </a:rPr>
              <a:t>1.</a:t>
            </a:r>
            <a:r>
              <a:rPr lang="zh-CN" altLang="zh-CN" sz="800" kern="100" dirty="0">
                <a:latin typeface="微软雅黑" panose="020B0503020204020204" pitchFamily="34" charset="-122"/>
                <a:ea typeface="微软雅黑" panose="020B0503020204020204" pitchFamily="34" charset="-122"/>
                <a:cs typeface="+mn-ea"/>
              </a:rPr>
              <a:t>本疫苗接种不能取代常规宫颈癌筛查，也不能取代预防</a:t>
            </a:r>
            <a:r>
              <a:rPr lang="en-US" altLang="zh-CN" sz="800" kern="100" dirty="0">
                <a:latin typeface="微软雅黑" panose="020B0503020204020204" pitchFamily="34" charset="-122"/>
                <a:ea typeface="微软雅黑" panose="020B0503020204020204" pitchFamily="34" charset="-122"/>
                <a:cs typeface="+mn-ea"/>
              </a:rPr>
              <a:t> HPV</a:t>
            </a:r>
            <a:r>
              <a:rPr lang="zh-CN" altLang="zh-CN" sz="800" kern="100" dirty="0">
                <a:latin typeface="微软雅黑" panose="020B0503020204020204" pitchFamily="34" charset="-122"/>
                <a:ea typeface="微软雅黑" panose="020B0503020204020204" pitchFamily="34" charset="-122"/>
                <a:cs typeface="+mn-ea"/>
              </a:rPr>
              <a:t>感染和性传播疾病的其他措施。</a:t>
            </a:r>
            <a:r>
              <a:rPr lang="zh-CN" altLang="en-US" sz="800" kern="100" dirty="0">
                <a:latin typeface="微软雅黑" panose="020B0503020204020204" pitchFamily="34" charset="-122"/>
                <a:ea typeface="微软雅黑" panose="020B0503020204020204" pitchFamily="34" charset="-122"/>
                <a:cs typeface="+mn-ea"/>
              </a:rPr>
              <a:t>因此，按照相关部门建议常规进行宫颈癌筛查仍然极为重要。 </a:t>
            </a:r>
            <a:endParaRPr lang="zh-CN" altLang="zh-CN" sz="800" kern="100" dirty="0">
              <a:latin typeface="微软雅黑" panose="020B0503020204020204" pitchFamily="34" charset="-122"/>
              <a:ea typeface="微软雅黑" panose="020B0503020204020204" pitchFamily="34" charset="-122"/>
              <a:cs typeface="+mn-ea"/>
            </a:endParaRPr>
          </a:p>
          <a:p>
            <a:r>
              <a:rPr lang="en-US" altLang="zh-CN" sz="800" kern="100" dirty="0">
                <a:latin typeface="微软雅黑" panose="020B0503020204020204" pitchFamily="34" charset="-122"/>
                <a:ea typeface="微软雅黑" panose="020B0503020204020204" pitchFamily="34" charset="-122"/>
                <a:cs typeface="+mn-ea"/>
              </a:rPr>
              <a:t>2.</a:t>
            </a:r>
            <a:r>
              <a:rPr lang="zh-CN" altLang="zh-CN" sz="800" kern="100" dirty="0">
                <a:latin typeface="微软雅黑" panose="020B0503020204020204" pitchFamily="34" charset="-122"/>
                <a:ea typeface="微软雅黑" panose="020B0503020204020204" pitchFamily="34" charset="-122"/>
                <a:cs typeface="+mn-ea"/>
              </a:rPr>
              <a:t>接种本品前医疗人员应询问和审阅受种者的病史</a:t>
            </a:r>
            <a:r>
              <a:rPr lang="en-US" altLang="zh-CN" sz="800" kern="100" dirty="0">
                <a:latin typeface="微软雅黑" panose="020B0503020204020204" pitchFamily="34" charset="-122"/>
                <a:ea typeface="微软雅黑" panose="020B0503020204020204" pitchFamily="34" charset="-122"/>
                <a:cs typeface="+mn-ea"/>
              </a:rPr>
              <a:t>(</a:t>
            </a:r>
            <a:r>
              <a:rPr lang="zh-CN" altLang="zh-CN" sz="800" kern="100" dirty="0">
                <a:latin typeface="微软雅黑" panose="020B0503020204020204" pitchFamily="34" charset="-122"/>
                <a:ea typeface="微软雅黑" panose="020B0503020204020204" pitchFamily="34" charset="-122"/>
                <a:cs typeface="+mn-ea"/>
              </a:rPr>
              <a:t>尤其是既往接种史和先前是否发生过与疫苗接种有关的不良反应</a:t>
            </a:r>
            <a:r>
              <a:rPr lang="en-US" altLang="zh-CN" sz="800" kern="100" dirty="0">
                <a:latin typeface="微软雅黑" panose="020B0503020204020204" pitchFamily="34" charset="-122"/>
                <a:ea typeface="微软雅黑" panose="020B0503020204020204" pitchFamily="34" charset="-122"/>
                <a:cs typeface="+mn-ea"/>
              </a:rPr>
              <a:t>)</a:t>
            </a:r>
            <a:r>
              <a:rPr lang="zh-CN" altLang="zh-CN" sz="800" kern="100" dirty="0">
                <a:latin typeface="微软雅黑" panose="020B0503020204020204" pitchFamily="34" charset="-122"/>
                <a:ea typeface="微软雅黑" panose="020B0503020204020204" pitchFamily="34" charset="-122"/>
                <a:cs typeface="+mn-ea"/>
              </a:rPr>
              <a:t>并进行临床检查，评估接种本品的获益与风险。本品不推荐用于本说明书【接种对象】以外人群。</a:t>
            </a:r>
          </a:p>
          <a:p>
            <a:r>
              <a:rPr lang="en-US" altLang="zh-CN" sz="800" kern="100" dirty="0">
                <a:latin typeface="微软雅黑" panose="020B0503020204020204" pitchFamily="34" charset="-122"/>
                <a:ea typeface="微软雅黑" panose="020B0503020204020204" pitchFamily="34" charset="-122"/>
                <a:cs typeface="+mn-ea"/>
              </a:rPr>
              <a:t>3.</a:t>
            </a:r>
            <a:r>
              <a:rPr lang="zh-CN" altLang="zh-CN" sz="800" kern="100" dirty="0">
                <a:latin typeface="微软雅黑" panose="020B0503020204020204" pitchFamily="34" charset="-122"/>
                <a:ea typeface="微软雅黑" panose="020B0503020204020204" pitchFamily="34" charset="-122"/>
                <a:cs typeface="+mn-ea"/>
              </a:rPr>
              <a:t>与所有注射性疫苗一样，需备好适当的医疗应急处理措施和监测手段，以保证及时处置在接种本品后发生罕见的超敏反应。</a:t>
            </a:r>
          </a:p>
          <a:p>
            <a:r>
              <a:rPr lang="en-US" altLang="zh-CN" sz="800" kern="100" dirty="0">
                <a:latin typeface="微软雅黑" panose="020B0503020204020204" pitchFamily="34" charset="-122"/>
                <a:ea typeface="微软雅黑" panose="020B0503020204020204" pitchFamily="34" charset="-122"/>
                <a:cs typeface="+mn-ea"/>
              </a:rPr>
              <a:t>4.</a:t>
            </a:r>
            <a:r>
              <a:rPr lang="zh-CN" altLang="zh-CN" sz="800" kern="100" dirty="0">
                <a:latin typeface="微软雅黑" panose="020B0503020204020204" pitchFamily="34" charset="-122"/>
                <a:ea typeface="微软雅黑" panose="020B0503020204020204" pitchFamily="34" charset="-122"/>
                <a:cs typeface="+mn-ea"/>
              </a:rPr>
              <a:t>晕厥反应：任何一剂疫苗接种后可能会出现晕厥</a:t>
            </a:r>
            <a:r>
              <a:rPr lang="en-US" altLang="zh-CN" sz="800" kern="100" dirty="0">
                <a:latin typeface="微软雅黑" panose="020B0503020204020204" pitchFamily="34" charset="-122"/>
                <a:ea typeface="微软雅黑" panose="020B0503020204020204" pitchFamily="34" charset="-122"/>
                <a:cs typeface="+mn-ea"/>
              </a:rPr>
              <a:t>(</a:t>
            </a:r>
            <a:r>
              <a:rPr lang="zh-CN" altLang="zh-CN" sz="800" kern="100" dirty="0">
                <a:latin typeface="微软雅黑" panose="020B0503020204020204" pitchFamily="34" charset="-122"/>
                <a:ea typeface="微软雅黑" panose="020B0503020204020204" pitchFamily="34" charset="-122"/>
                <a:cs typeface="+mn-ea"/>
              </a:rPr>
              <a:t>昏厥</a:t>
            </a:r>
            <a:r>
              <a:rPr lang="en-US" altLang="zh-CN" sz="800" kern="100" dirty="0">
                <a:latin typeface="微软雅黑" panose="020B0503020204020204" pitchFamily="34" charset="-122"/>
                <a:ea typeface="微软雅黑" panose="020B0503020204020204" pitchFamily="34" charset="-122"/>
                <a:cs typeface="+mn-ea"/>
              </a:rPr>
              <a:t>)</a:t>
            </a:r>
            <a:r>
              <a:rPr lang="zh-CN" altLang="zh-CN" sz="800" kern="100" dirty="0">
                <a:latin typeface="微软雅黑" panose="020B0503020204020204" pitchFamily="34" charset="-122"/>
                <a:ea typeface="微软雅黑" panose="020B0503020204020204" pitchFamily="34" charset="-122"/>
                <a:cs typeface="+mn-ea"/>
              </a:rPr>
              <a:t>，导致跌倒并受伤，尤其是在青少年及年轻成人中。因此，建议接种本品后留观至少</a:t>
            </a:r>
            <a:r>
              <a:rPr lang="en-US" altLang="zh-CN" sz="800" kern="100" dirty="0">
                <a:latin typeface="微软雅黑" panose="020B0503020204020204" pitchFamily="34" charset="-122"/>
                <a:ea typeface="微软雅黑" panose="020B0503020204020204" pitchFamily="34" charset="-122"/>
                <a:cs typeface="+mn-ea"/>
              </a:rPr>
              <a:t>15</a:t>
            </a:r>
            <a:r>
              <a:rPr lang="zh-CN" altLang="zh-CN" sz="800" kern="100" dirty="0">
                <a:latin typeface="微软雅黑" panose="020B0503020204020204" pitchFamily="34" charset="-122"/>
                <a:ea typeface="微软雅黑" panose="020B0503020204020204" pitchFamily="34" charset="-122"/>
                <a:cs typeface="+mn-ea"/>
              </a:rPr>
              <a:t>分钟或按接种规范要求。</a:t>
            </a:r>
            <a:r>
              <a:rPr lang="zh-CN" altLang="en-US" sz="800" kern="100" dirty="0">
                <a:latin typeface="微软雅黑" panose="020B0503020204020204" pitchFamily="34" charset="-122"/>
                <a:ea typeface="微软雅黑" panose="020B0503020204020204" pitchFamily="34" charset="-122"/>
                <a:cs typeface="+mn-ea"/>
              </a:rPr>
              <a:t>据报道，接种本品后可能会出现与强直</a:t>
            </a:r>
            <a:r>
              <a:rPr lang="en-US" altLang="zh-CN" sz="800" kern="100" dirty="0">
                <a:latin typeface="微软雅黑" panose="020B0503020204020204" pitchFamily="34" charset="-122"/>
                <a:ea typeface="微软雅黑" panose="020B0503020204020204" pitchFamily="34" charset="-122"/>
                <a:cs typeface="+mn-ea"/>
              </a:rPr>
              <a:t>-</a:t>
            </a:r>
            <a:r>
              <a:rPr lang="zh-CN" altLang="en-US" sz="800" kern="100" dirty="0">
                <a:latin typeface="微软雅黑" panose="020B0503020204020204" pitchFamily="34" charset="-122"/>
                <a:ea typeface="微软雅黑" panose="020B0503020204020204" pitchFamily="34" charset="-122"/>
                <a:cs typeface="+mn-ea"/>
              </a:rPr>
              <a:t>阵挛性发作和其他癫痫样发作有关的晕厥。强直</a:t>
            </a:r>
            <a:r>
              <a:rPr lang="en-US" altLang="zh-CN" sz="800" kern="100" dirty="0">
                <a:latin typeface="微软雅黑" panose="020B0503020204020204" pitchFamily="34" charset="-122"/>
                <a:ea typeface="微软雅黑" panose="020B0503020204020204" pitchFamily="34" charset="-122"/>
                <a:cs typeface="+mn-ea"/>
              </a:rPr>
              <a:t>-</a:t>
            </a:r>
            <a:r>
              <a:rPr lang="zh-CN" altLang="en-US" sz="800" kern="100" dirty="0">
                <a:latin typeface="微软雅黑" panose="020B0503020204020204" pitchFamily="34" charset="-122"/>
                <a:ea typeface="微软雅黑" panose="020B0503020204020204" pitchFamily="34" charset="-122"/>
                <a:cs typeface="+mn-ea"/>
              </a:rPr>
              <a:t>阵挛性发作有关的晕厥通常为一过性，保持仰卧体位或头低脚高</a:t>
            </a:r>
            <a:br>
              <a:rPr lang="zh-CN" altLang="en-US" sz="800" kern="100" dirty="0">
                <a:latin typeface="微软雅黑" panose="020B0503020204020204" pitchFamily="34" charset="-122"/>
                <a:ea typeface="微软雅黑" panose="020B0503020204020204" pitchFamily="34" charset="-122"/>
                <a:cs typeface="+mn-ea"/>
              </a:rPr>
            </a:br>
            <a:r>
              <a:rPr lang="zh-CN" altLang="en-US" sz="800" kern="100" dirty="0">
                <a:latin typeface="微软雅黑" panose="020B0503020204020204" pitchFamily="34" charset="-122"/>
                <a:ea typeface="微软雅黑" panose="020B0503020204020204" pitchFamily="34" charset="-122"/>
                <a:cs typeface="+mn-ea"/>
              </a:rPr>
              <a:t>体位，待脑灌注恢复后症状自行消失。部分受种者可能在接种前</a:t>
            </a:r>
            <a:r>
              <a:rPr lang="en-US" altLang="zh-CN" sz="800" kern="100" dirty="0">
                <a:latin typeface="微软雅黑" panose="020B0503020204020204" pitchFamily="34" charset="-122"/>
                <a:ea typeface="微软雅黑" panose="020B0503020204020204" pitchFamily="34" charset="-122"/>
                <a:cs typeface="+mn-ea"/>
              </a:rPr>
              <a:t>/</a:t>
            </a:r>
            <a:r>
              <a:rPr lang="zh-CN" altLang="en-US" sz="800" kern="100" dirty="0">
                <a:latin typeface="微软雅黑" panose="020B0503020204020204" pitchFamily="34" charset="-122"/>
                <a:ea typeface="微软雅黑" panose="020B0503020204020204" pitchFamily="34" charset="-122"/>
                <a:cs typeface="+mn-ea"/>
              </a:rPr>
              <a:t>后出现心因性反应，需采取措施以避免晕厥造成的伤害。</a:t>
            </a:r>
            <a:endParaRPr lang="en-US" altLang="zh-CN" sz="800" kern="100" dirty="0">
              <a:latin typeface="微软雅黑" panose="020B0503020204020204" pitchFamily="34" charset="-122"/>
              <a:ea typeface="微软雅黑" panose="020B0503020204020204" pitchFamily="34" charset="-122"/>
              <a:cs typeface="+mn-ea"/>
            </a:endParaRPr>
          </a:p>
          <a:p>
            <a:r>
              <a:rPr lang="zh-CN" altLang="en-US" sz="800" kern="100" dirty="0">
                <a:latin typeface="微软雅黑" panose="020B0503020204020204" pitchFamily="34" charset="-122"/>
                <a:ea typeface="微软雅黑" panose="020B0503020204020204" pitchFamily="34" charset="-122"/>
                <a:cs typeface="+mn-ea"/>
              </a:rPr>
              <a:t> </a:t>
            </a:r>
            <a:r>
              <a:rPr lang="en-US" altLang="zh-CN" sz="800" kern="100" dirty="0">
                <a:latin typeface="微软雅黑" panose="020B0503020204020204" pitchFamily="34" charset="-122"/>
                <a:ea typeface="微软雅黑" panose="020B0503020204020204" pitchFamily="34" charset="-122"/>
                <a:cs typeface="+mn-ea"/>
              </a:rPr>
              <a:t>5.</a:t>
            </a:r>
            <a:r>
              <a:rPr lang="zh-CN" altLang="zh-CN" sz="800" kern="100" dirty="0">
                <a:latin typeface="微软雅黑" panose="020B0503020204020204" pitchFamily="34" charset="-122"/>
                <a:ea typeface="微软雅黑" panose="020B0503020204020204" pitchFamily="34" charset="-122"/>
                <a:cs typeface="+mn-ea"/>
              </a:rPr>
              <a:t>乳胶反应：本品预充式注射器的</a:t>
            </a:r>
            <a:r>
              <a:rPr lang="zh-CN" altLang="en-US" sz="800" kern="100" dirty="0">
                <a:latin typeface="微软雅黑" panose="020B0503020204020204" pitchFamily="34" charset="-122"/>
                <a:ea typeface="微软雅黑" panose="020B0503020204020204" pitchFamily="34" charset="-122"/>
                <a:cs typeface="+mn-ea"/>
              </a:rPr>
              <a:t>剂次</a:t>
            </a:r>
            <a:r>
              <a:rPr lang="zh-CN" altLang="zh-CN" sz="800" kern="100" dirty="0">
                <a:latin typeface="微软雅黑" panose="020B0503020204020204" pitchFamily="34" charset="-122"/>
                <a:ea typeface="微软雅黑" panose="020B0503020204020204" pitchFamily="34" charset="-122"/>
                <a:cs typeface="+mn-ea"/>
              </a:rPr>
              <a:t>帽可能含有天然乳胶，会引起乳胶敏感人群的过敏反应。</a:t>
            </a:r>
          </a:p>
          <a:p>
            <a:r>
              <a:rPr lang="en-US" altLang="zh-CN" sz="800" kern="100" dirty="0">
                <a:latin typeface="微软雅黑" panose="020B0503020204020204" pitchFamily="34" charset="-122"/>
                <a:ea typeface="微软雅黑" panose="020B0503020204020204" pitchFamily="34" charset="-122"/>
                <a:cs typeface="+mn-ea"/>
              </a:rPr>
              <a:t>6.</a:t>
            </a:r>
            <a:r>
              <a:rPr lang="zh-CN" altLang="zh-CN" sz="800" kern="100" dirty="0">
                <a:latin typeface="微软雅黑" panose="020B0503020204020204" pitchFamily="34" charset="-122"/>
                <a:ea typeface="微软雅黑" panose="020B0503020204020204" pitchFamily="34" charset="-122"/>
                <a:cs typeface="+mn-ea"/>
              </a:rPr>
              <a:t>与其他疫苗一样，在受种者患有急性严重发热疾病时应推迟接种本品。若当前或近期有发热症状，是否推迟疫苗接种主要取决于症状的严重性及其病因。</a:t>
            </a:r>
            <a:r>
              <a:rPr lang="zh-CN" altLang="en-US" sz="800" kern="100" dirty="0">
                <a:latin typeface="微软雅黑" panose="020B0503020204020204" pitchFamily="34" charset="-122"/>
                <a:ea typeface="微软雅黑" panose="020B0503020204020204" pitchFamily="34" charset="-122"/>
                <a:cs typeface="+mn-ea"/>
              </a:rPr>
              <a:t>仅有低热和轻度的上呼吸道感染并非接种的绝对禁忌。 </a:t>
            </a:r>
            <a:br>
              <a:rPr lang="zh-CN" altLang="en-US" sz="800" kern="100" dirty="0">
                <a:latin typeface="微软雅黑" panose="020B0503020204020204" pitchFamily="34" charset="-122"/>
                <a:ea typeface="微软雅黑" panose="020B0503020204020204" pitchFamily="34" charset="-122"/>
                <a:cs typeface="+mn-ea"/>
              </a:rPr>
            </a:br>
            <a:r>
              <a:rPr lang="en-US" altLang="zh-CN" sz="800" kern="100" dirty="0">
                <a:latin typeface="微软雅黑" panose="020B0503020204020204" pitchFamily="34" charset="-122"/>
                <a:ea typeface="微软雅黑" panose="020B0503020204020204" pitchFamily="34" charset="-122"/>
                <a:cs typeface="+mn-ea"/>
              </a:rPr>
              <a:t>7.</a:t>
            </a:r>
            <a:r>
              <a:rPr lang="zh-CN" altLang="zh-CN" sz="800" kern="100" dirty="0">
                <a:latin typeface="微软雅黑" panose="020B0503020204020204" pitchFamily="34" charset="-122"/>
                <a:ea typeface="微软雅黑" panose="020B0503020204020204" pitchFamily="34" charset="-122"/>
                <a:cs typeface="+mn-ea"/>
              </a:rPr>
              <a:t>本品严禁静脉或皮内注射。尚无本品皮下接种的临床数据。</a:t>
            </a:r>
          </a:p>
          <a:p>
            <a:r>
              <a:rPr lang="en-US" altLang="zh-CN" sz="800" kern="100" dirty="0">
                <a:latin typeface="微软雅黑" panose="020B0503020204020204" pitchFamily="34" charset="-122"/>
                <a:ea typeface="微软雅黑" panose="020B0503020204020204" pitchFamily="34" charset="-122"/>
                <a:cs typeface="+mn-ea"/>
              </a:rPr>
              <a:t>8.</a:t>
            </a:r>
            <a:r>
              <a:rPr lang="zh-CN" altLang="zh-CN" sz="800" kern="100" dirty="0">
                <a:latin typeface="微软雅黑" panose="020B0503020204020204" pitchFamily="34" charset="-122"/>
                <a:ea typeface="微软雅黑" panose="020B0503020204020204" pitchFamily="34" charset="-122"/>
                <a:cs typeface="+mn-ea"/>
              </a:rPr>
              <a:t>血小板减少症患者及任何凝血功能障碍患者接种本品需谨慎，因为此类人群肌肉接种后可能会引起出血。 </a:t>
            </a:r>
            <a:endParaRPr lang="en-US" altLang="zh-CN" sz="800" kern="100" dirty="0">
              <a:latin typeface="微软雅黑" panose="020B0503020204020204" pitchFamily="34" charset="-122"/>
              <a:ea typeface="微软雅黑" panose="020B0503020204020204" pitchFamily="34" charset="-122"/>
              <a:cs typeface="+mn-ea"/>
            </a:endParaRPr>
          </a:p>
          <a:p>
            <a:r>
              <a:rPr lang="en-US" altLang="zh-CN" sz="800" kern="100" dirty="0">
                <a:latin typeface="微软雅黑" panose="020B0503020204020204" pitchFamily="34" charset="-122"/>
                <a:ea typeface="微软雅黑" panose="020B0503020204020204" pitchFamily="34" charset="-122"/>
                <a:cs typeface="+mn-ea"/>
              </a:rPr>
              <a:t>9.</a:t>
            </a:r>
            <a:r>
              <a:rPr lang="zh-CN" altLang="zh-CN" sz="800" kern="100" dirty="0">
                <a:latin typeface="微软雅黑" panose="020B0503020204020204" pitchFamily="34" charset="-122"/>
                <a:ea typeface="微软雅黑" panose="020B0503020204020204" pitchFamily="34" charset="-122"/>
                <a:cs typeface="+mn-ea"/>
              </a:rPr>
              <a:t>与任何疫苗一样，无法确保本品对所有接种者均产生保护作用。</a:t>
            </a:r>
          </a:p>
          <a:p>
            <a:r>
              <a:rPr lang="en-US" altLang="zh-CN" sz="800" kern="100" dirty="0">
                <a:latin typeface="微软雅黑" panose="020B0503020204020204" pitchFamily="34" charset="-122"/>
                <a:ea typeface="微软雅黑" panose="020B0503020204020204" pitchFamily="34" charset="-122"/>
                <a:cs typeface="+mn-ea"/>
              </a:rPr>
              <a:t>10.</a:t>
            </a:r>
            <a:r>
              <a:rPr lang="zh-CN" altLang="zh-CN" sz="800" kern="100" dirty="0">
                <a:latin typeface="微软雅黑" panose="020B0503020204020204" pitchFamily="34" charset="-122"/>
                <a:ea typeface="微软雅黑" panose="020B0503020204020204" pitchFamily="34" charset="-122"/>
                <a:cs typeface="+mn-ea"/>
              </a:rPr>
              <a:t>本品仅用于预防用途，不适用于治疗已经发生的</a:t>
            </a:r>
            <a:r>
              <a:rPr lang="en-US" altLang="zh-CN" sz="800" kern="100" dirty="0">
                <a:latin typeface="微软雅黑" panose="020B0503020204020204" pitchFamily="34" charset="-122"/>
                <a:ea typeface="微软雅黑" panose="020B0503020204020204" pitchFamily="34" charset="-122"/>
                <a:cs typeface="+mn-ea"/>
              </a:rPr>
              <a:t>HPV</a:t>
            </a:r>
            <a:r>
              <a:rPr lang="zh-CN" altLang="zh-CN" sz="800" kern="100" dirty="0">
                <a:latin typeface="微软雅黑" panose="020B0503020204020204" pitchFamily="34" charset="-122"/>
                <a:ea typeface="微软雅黑" panose="020B0503020204020204" pitchFamily="34" charset="-122"/>
                <a:cs typeface="+mn-ea"/>
              </a:rPr>
              <a:t>相关病变，也不能防止病变的进展。</a:t>
            </a:r>
            <a:endParaRPr lang="en-US" altLang="zh-CN" sz="800" kern="100" dirty="0">
              <a:latin typeface="微软雅黑" panose="020B0503020204020204" pitchFamily="34" charset="-122"/>
              <a:ea typeface="微软雅黑" panose="020B0503020204020204" pitchFamily="34" charset="-122"/>
              <a:cs typeface="+mn-ea"/>
            </a:endParaRPr>
          </a:p>
          <a:p>
            <a:r>
              <a:rPr lang="en-US" altLang="zh-CN" sz="800" kern="100" dirty="0">
                <a:latin typeface="微软雅黑" panose="020B0503020204020204" pitchFamily="34" charset="-122"/>
                <a:ea typeface="微软雅黑" panose="020B0503020204020204" pitchFamily="34" charset="-122"/>
                <a:cs typeface="+mn-ea"/>
              </a:rPr>
              <a:t>11.</a:t>
            </a:r>
            <a:r>
              <a:rPr lang="zh-CN" altLang="zh-CN" sz="800" kern="100" dirty="0">
                <a:latin typeface="微软雅黑" panose="020B0503020204020204" pitchFamily="34" charset="-122"/>
                <a:ea typeface="微软雅黑" panose="020B0503020204020204" pitchFamily="34" charset="-122"/>
                <a:cs typeface="+mn-ea"/>
              </a:rPr>
              <a:t>本品不能预防所有高型</a:t>
            </a:r>
            <a:r>
              <a:rPr lang="en-US" altLang="zh-CN" sz="800" kern="100" dirty="0">
                <a:latin typeface="微软雅黑" panose="020B0503020204020204" pitchFamily="34" charset="-122"/>
                <a:ea typeface="微软雅黑" panose="020B0503020204020204" pitchFamily="34" charset="-122"/>
                <a:cs typeface="+mn-ea"/>
              </a:rPr>
              <a:t>HPV</a:t>
            </a:r>
            <a:r>
              <a:rPr lang="zh-CN" altLang="zh-CN" sz="800" kern="100" dirty="0">
                <a:latin typeface="微软雅黑" panose="020B0503020204020204" pitchFamily="34" charset="-122"/>
                <a:ea typeface="微软雅黑" panose="020B0503020204020204" pitchFamily="34" charset="-122"/>
                <a:cs typeface="+mn-ea"/>
              </a:rPr>
              <a:t>感染所致病变。</a:t>
            </a:r>
            <a:r>
              <a:rPr lang="zh-CN" altLang="en-US" sz="800" kern="100" dirty="0">
                <a:latin typeface="微软雅黑" panose="020B0503020204020204" pitchFamily="34" charset="-122"/>
                <a:ea typeface="微软雅黑" panose="020B0503020204020204" pitchFamily="34" charset="-122"/>
                <a:cs typeface="+mn-ea"/>
              </a:rPr>
              <a:t>尚未证实本品能预防疫苗所含型别以外的其他 </a:t>
            </a:r>
            <a:r>
              <a:rPr lang="en-US" altLang="zh-CN" sz="800" kern="100" dirty="0">
                <a:latin typeface="微软雅黑" panose="020B0503020204020204" pitchFamily="34" charset="-122"/>
                <a:ea typeface="微软雅黑" panose="020B0503020204020204" pitchFamily="34" charset="-122"/>
                <a:cs typeface="+mn-ea"/>
              </a:rPr>
              <a:t>HPV </a:t>
            </a:r>
            <a:r>
              <a:rPr lang="zh-CN" altLang="en-US" sz="800" kern="100" dirty="0">
                <a:latin typeface="微软雅黑" panose="020B0503020204020204" pitchFamily="34" charset="-122"/>
                <a:ea typeface="微软雅黑" panose="020B0503020204020204" pitchFamily="34" charset="-122"/>
                <a:cs typeface="+mn-ea"/>
              </a:rPr>
              <a:t>感染导致的病变以及非 </a:t>
            </a:r>
            <a:r>
              <a:rPr lang="en-US" altLang="zh-CN" sz="800" kern="100" dirty="0">
                <a:latin typeface="微软雅黑" panose="020B0503020204020204" pitchFamily="34" charset="-122"/>
                <a:ea typeface="微软雅黑" panose="020B0503020204020204" pitchFamily="34" charset="-122"/>
                <a:cs typeface="+mn-ea"/>
              </a:rPr>
              <a:t>HPV </a:t>
            </a:r>
            <a:r>
              <a:rPr lang="zh-CN" altLang="en-US" sz="800" kern="100" dirty="0">
                <a:latin typeface="微软雅黑" panose="020B0503020204020204" pitchFamily="34" charset="-122"/>
                <a:ea typeface="微软雅黑" panose="020B0503020204020204" pitchFamily="34" charset="-122"/>
                <a:cs typeface="+mn-ea"/>
              </a:rPr>
              <a:t>引起的疾病。 </a:t>
            </a:r>
            <a:br>
              <a:rPr lang="zh-CN" altLang="en-US" sz="800" kern="100" dirty="0">
                <a:latin typeface="微软雅黑" panose="020B0503020204020204" pitchFamily="34" charset="-122"/>
                <a:ea typeface="微软雅黑" panose="020B0503020204020204" pitchFamily="34" charset="-122"/>
                <a:cs typeface="+mn-ea"/>
              </a:rPr>
            </a:br>
            <a:r>
              <a:rPr lang="en-US" altLang="zh-CN" sz="800" kern="100" dirty="0">
                <a:latin typeface="微软雅黑" panose="020B0503020204020204" pitchFamily="34" charset="-122"/>
                <a:ea typeface="微软雅黑" panose="020B0503020204020204" pitchFamily="34" charset="-122"/>
                <a:cs typeface="+mn-ea"/>
              </a:rPr>
              <a:t>12.</a:t>
            </a:r>
            <a:r>
              <a:rPr lang="zh-CN" altLang="zh-CN" sz="800" kern="100" dirty="0">
                <a:latin typeface="微软雅黑" panose="020B0503020204020204" pitchFamily="34" charset="-122"/>
                <a:ea typeface="微软雅黑" panose="020B0503020204020204" pitchFamily="34" charset="-122"/>
                <a:cs typeface="+mn-ea"/>
              </a:rPr>
              <a:t>免疫系统受损者可能会降低对主动免疫的抗体应答，无论这种损害是由使用免疫抑制剂、遗传缺陷、</a:t>
            </a:r>
            <a:r>
              <a:rPr lang="en-US" altLang="zh-CN" sz="800" kern="100" dirty="0">
                <a:latin typeface="微软雅黑" panose="020B0503020204020204" pitchFamily="34" charset="-122"/>
                <a:ea typeface="微软雅黑" panose="020B0503020204020204" pitchFamily="34" charset="-122"/>
                <a:cs typeface="+mn-ea"/>
              </a:rPr>
              <a:t>HIV</a:t>
            </a:r>
            <a:r>
              <a:rPr lang="zh-CN" altLang="zh-CN" sz="800" kern="100" dirty="0">
                <a:latin typeface="微软雅黑" panose="020B0503020204020204" pitchFamily="34" charset="-122"/>
                <a:ea typeface="微软雅黑" panose="020B0503020204020204" pitchFamily="34" charset="-122"/>
                <a:cs typeface="+mn-ea"/>
              </a:rPr>
              <a:t>感染还是其他原因所导致。</a:t>
            </a:r>
            <a:r>
              <a:rPr lang="zh-CN" altLang="en-US" sz="800" kern="100" dirty="0">
                <a:latin typeface="微软雅黑" panose="020B0503020204020204" pitchFamily="34" charset="-122"/>
                <a:ea typeface="微软雅黑" panose="020B0503020204020204" pitchFamily="34" charset="-122"/>
                <a:cs typeface="+mn-ea"/>
              </a:rPr>
              <a:t>与其他疫苗一样，当上述人群接种本品时，可能无法产生足够的免疫应答。 </a:t>
            </a:r>
            <a:br>
              <a:rPr lang="zh-CN" altLang="en-US" sz="800" kern="100" dirty="0">
                <a:latin typeface="微软雅黑" panose="020B0503020204020204" pitchFamily="34" charset="-122"/>
                <a:ea typeface="微软雅黑" panose="020B0503020204020204" pitchFamily="34" charset="-122"/>
                <a:cs typeface="+mn-ea"/>
              </a:rPr>
            </a:br>
            <a:r>
              <a:rPr lang="en-US" altLang="zh-CN" sz="800" kern="100" dirty="0">
                <a:latin typeface="微软雅黑" panose="020B0503020204020204" pitchFamily="34" charset="-122"/>
                <a:ea typeface="微软雅黑" panose="020B0503020204020204" pitchFamily="34" charset="-122"/>
                <a:cs typeface="+mn-ea"/>
              </a:rPr>
              <a:t>13.</a:t>
            </a:r>
            <a:r>
              <a:rPr lang="zh-CN" altLang="zh-CN" sz="800" kern="100" dirty="0">
                <a:latin typeface="微软雅黑" panose="020B0503020204020204" pitchFamily="34" charset="-122"/>
                <a:ea typeface="微软雅黑" panose="020B0503020204020204" pitchFamily="34" charset="-122"/>
                <a:cs typeface="+mn-ea"/>
              </a:rPr>
              <a:t>目前尚未完全确定本品的保护时限。在两项境外临床研究中接种</a:t>
            </a:r>
            <a:r>
              <a:rPr lang="en-US" altLang="zh-CN" sz="800" kern="100" dirty="0">
                <a:latin typeface="微软雅黑" panose="020B0503020204020204" pitchFamily="34" charset="-122"/>
                <a:ea typeface="微软雅黑" panose="020B0503020204020204" pitchFamily="34" charset="-122"/>
                <a:cs typeface="+mn-ea"/>
              </a:rPr>
              <a:t>3</a:t>
            </a:r>
            <a:r>
              <a:rPr lang="zh-CN" altLang="zh-CN" sz="800" kern="100" dirty="0">
                <a:latin typeface="微软雅黑" panose="020B0503020204020204" pitchFamily="34" charset="-122"/>
                <a:ea typeface="微软雅黑" panose="020B0503020204020204" pitchFamily="34" charset="-122"/>
                <a:cs typeface="+mn-ea"/>
              </a:rPr>
              <a:t>剂后分别进行了约</a:t>
            </a:r>
            <a:r>
              <a:rPr lang="en-US" altLang="zh-CN" sz="800" kern="100" dirty="0">
                <a:latin typeface="微软雅黑" panose="020B0503020204020204" pitchFamily="34" charset="-122"/>
                <a:ea typeface="微软雅黑" panose="020B0503020204020204" pitchFamily="34" charset="-122"/>
                <a:cs typeface="+mn-ea"/>
              </a:rPr>
              <a:t>14</a:t>
            </a:r>
            <a:r>
              <a:rPr lang="zh-CN" altLang="zh-CN" sz="800" kern="100" dirty="0">
                <a:latin typeface="微软雅黑" panose="020B0503020204020204" pitchFamily="34" charset="-122"/>
                <a:ea typeface="微软雅黑" panose="020B0503020204020204" pitchFamily="34" charset="-122"/>
                <a:cs typeface="+mn-ea"/>
              </a:rPr>
              <a:t>年</a:t>
            </a:r>
            <a:r>
              <a:rPr lang="en-US" altLang="zh-CN" sz="800" kern="100" dirty="0">
                <a:latin typeface="微软雅黑" panose="020B0503020204020204" pitchFamily="34" charset="-122"/>
                <a:ea typeface="微软雅黑" panose="020B0503020204020204" pitchFamily="34" charset="-122"/>
                <a:cs typeface="+mn-ea"/>
              </a:rPr>
              <a:t>(</a:t>
            </a:r>
            <a:r>
              <a:rPr lang="zh-CN" altLang="zh-CN" sz="800" kern="100" dirty="0">
                <a:latin typeface="微软雅黑" panose="020B0503020204020204" pitchFamily="34" charset="-122"/>
                <a:ea typeface="微软雅黑" panose="020B0503020204020204" pitchFamily="34" charset="-122"/>
                <a:cs typeface="+mn-ea"/>
              </a:rPr>
              <a:t>中位随访时间为</a:t>
            </a:r>
            <a:r>
              <a:rPr lang="en-US" altLang="zh-CN" sz="800" kern="100" dirty="0">
                <a:latin typeface="微软雅黑" panose="020B0503020204020204" pitchFamily="34" charset="-122"/>
                <a:ea typeface="微软雅黑" panose="020B0503020204020204" pitchFamily="34" charset="-122"/>
                <a:cs typeface="+mn-ea"/>
              </a:rPr>
              <a:t>11.9</a:t>
            </a:r>
            <a:r>
              <a:rPr lang="zh-CN" altLang="zh-CN" sz="800" kern="100" dirty="0">
                <a:latin typeface="微软雅黑" panose="020B0503020204020204" pitchFamily="34" charset="-122"/>
                <a:ea typeface="微软雅黑" panose="020B0503020204020204" pitchFamily="34" charset="-122"/>
                <a:cs typeface="+mn-ea"/>
              </a:rPr>
              <a:t>年</a:t>
            </a:r>
            <a:r>
              <a:rPr lang="en-US" altLang="zh-CN" sz="800" kern="100" dirty="0">
                <a:latin typeface="微软雅黑" panose="020B0503020204020204" pitchFamily="34" charset="-122"/>
                <a:ea typeface="微软雅黑" panose="020B0503020204020204" pitchFamily="34" charset="-122"/>
                <a:cs typeface="+mn-ea"/>
              </a:rPr>
              <a:t>)</a:t>
            </a:r>
            <a:r>
              <a:rPr lang="zh-CN" altLang="zh-CN" sz="800" kern="100" dirty="0">
                <a:latin typeface="微软雅黑" panose="020B0503020204020204" pitchFamily="34" charset="-122"/>
                <a:ea typeface="微软雅黑" panose="020B0503020204020204" pitchFamily="34" charset="-122"/>
                <a:cs typeface="+mn-ea"/>
              </a:rPr>
              <a:t>和</a:t>
            </a:r>
            <a:r>
              <a:rPr lang="en-US" altLang="zh-CN" sz="800" kern="100" dirty="0">
                <a:latin typeface="微软雅黑" panose="020B0503020204020204" pitchFamily="34" charset="-122"/>
                <a:ea typeface="微软雅黑" panose="020B0503020204020204" pitchFamily="34" charset="-122"/>
                <a:cs typeface="+mn-ea"/>
              </a:rPr>
              <a:t>10.1</a:t>
            </a:r>
            <a:r>
              <a:rPr lang="zh-CN" altLang="zh-CN" sz="800" kern="100" dirty="0">
                <a:latin typeface="微软雅黑" panose="020B0503020204020204" pitchFamily="34" charset="-122"/>
                <a:ea typeface="微软雅黑" panose="020B0503020204020204" pitchFamily="34" charset="-122"/>
                <a:cs typeface="+mn-ea"/>
              </a:rPr>
              <a:t>年</a:t>
            </a:r>
            <a:r>
              <a:rPr lang="en-US" altLang="zh-CN" sz="800" kern="100" dirty="0">
                <a:latin typeface="微软雅黑" panose="020B0503020204020204" pitchFamily="34" charset="-122"/>
                <a:ea typeface="微软雅黑" panose="020B0503020204020204" pitchFamily="34" charset="-122"/>
                <a:cs typeface="+mn-ea"/>
              </a:rPr>
              <a:t>(</a:t>
            </a:r>
            <a:r>
              <a:rPr lang="zh-CN" altLang="zh-CN" sz="800" kern="100" dirty="0">
                <a:latin typeface="微软雅黑" panose="020B0503020204020204" pitchFamily="34" charset="-122"/>
                <a:ea typeface="微软雅黑" panose="020B0503020204020204" pitchFamily="34" charset="-122"/>
                <a:cs typeface="+mn-ea"/>
              </a:rPr>
              <a:t>中位随访时间为</a:t>
            </a:r>
            <a:r>
              <a:rPr lang="en-US" altLang="zh-CN" sz="800" kern="100" dirty="0">
                <a:latin typeface="微软雅黑" panose="020B0503020204020204" pitchFamily="34" charset="-122"/>
                <a:ea typeface="微软雅黑" panose="020B0503020204020204" pitchFamily="34" charset="-122"/>
                <a:cs typeface="+mn-ea"/>
              </a:rPr>
              <a:t>8.9</a:t>
            </a:r>
            <a:r>
              <a:rPr lang="zh-CN" altLang="zh-CN" sz="800" kern="100" dirty="0">
                <a:latin typeface="微软雅黑" panose="020B0503020204020204" pitchFamily="34" charset="-122"/>
                <a:ea typeface="微软雅黑" panose="020B0503020204020204" pitchFamily="34" charset="-122"/>
                <a:cs typeface="+mn-ea"/>
              </a:rPr>
              <a:t>年</a:t>
            </a:r>
            <a:r>
              <a:rPr lang="en-US" altLang="zh-CN" sz="800" kern="100" dirty="0">
                <a:latin typeface="微软雅黑" panose="020B0503020204020204" pitchFamily="34" charset="-122"/>
                <a:ea typeface="微软雅黑" panose="020B0503020204020204" pitchFamily="34" charset="-122"/>
                <a:cs typeface="+mn-ea"/>
              </a:rPr>
              <a:t>)</a:t>
            </a:r>
            <a:r>
              <a:rPr lang="zh-CN" altLang="zh-CN" sz="800" kern="100" dirty="0">
                <a:latin typeface="微软雅黑" panose="020B0503020204020204" pitchFamily="34" charset="-122"/>
                <a:ea typeface="微软雅黑" panose="020B0503020204020204" pitchFamily="34" charset="-122"/>
                <a:cs typeface="+mn-ea"/>
              </a:rPr>
              <a:t>的长期随访，可观察到本品长期的保护效力。</a:t>
            </a:r>
          </a:p>
        </p:txBody>
      </p:sp>
      <p:sp>
        <p:nvSpPr>
          <p:cNvPr id="10" name="矩形 9"/>
          <p:cNvSpPr/>
          <p:nvPr/>
        </p:nvSpPr>
        <p:spPr>
          <a:xfrm>
            <a:off x="6309409" y="1089723"/>
            <a:ext cx="5272994" cy="5016758"/>
          </a:xfrm>
          <a:prstGeom prst="rect">
            <a:avLst/>
          </a:prstGeom>
        </p:spPr>
        <p:txBody>
          <a:bodyPr wrap="square">
            <a:spAutoFit/>
          </a:bodyPr>
          <a:lstStyle/>
          <a:p>
            <a:pPr algn="just">
              <a:defRPr/>
            </a:pPr>
            <a:r>
              <a:rPr lang="en-US" altLang="zh-CN" sz="800" b="1" kern="100" dirty="0">
                <a:latin typeface="微软雅黑" panose="020B0503020204020204" pitchFamily="34" charset="-122"/>
                <a:ea typeface="微软雅黑" panose="020B0503020204020204" pitchFamily="34" charset="-122"/>
                <a:cs typeface="+mn-ea"/>
                <a:sym typeface="+mn-lt"/>
              </a:rPr>
              <a:t>【</a:t>
            </a:r>
            <a:r>
              <a:rPr lang="zh-CN" altLang="en-US" sz="800" b="1" kern="100" dirty="0">
                <a:latin typeface="微软雅黑" panose="020B0503020204020204" pitchFamily="34" charset="-122"/>
                <a:ea typeface="微软雅黑" panose="020B0503020204020204" pitchFamily="34" charset="-122"/>
                <a:cs typeface="+mn-ea"/>
                <a:sym typeface="+mn-lt"/>
              </a:rPr>
              <a:t>不良事件</a:t>
            </a:r>
            <a:r>
              <a:rPr lang="en-US" altLang="zh-CN" sz="800" b="1" kern="100" dirty="0">
                <a:latin typeface="微软雅黑" panose="020B0503020204020204" pitchFamily="34" charset="-122"/>
                <a:ea typeface="微软雅黑" panose="020B0503020204020204" pitchFamily="34" charset="-122"/>
                <a:cs typeface="+mn-ea"/>
                <a:sym typeface="+mn-lt"/>
              </a:rPr>
              <a:t>】</a:t>
            </a:r>
          </a:p>
          <a:p>
            <a:pPr algn="just">
              <a:defRPr/>
            </a:pPr>
            <a:r>
              <a:rPr lang="zh-CN" altLang="en-US" sz="800" kern="100" dirty="0">
                <a:latin typeface="微软雅黑" panose="020B0503020204020204" pitchFamily="34" charset="-122"/>
                <a:ea typeface="微软雅黑" panose="020B0503020204020204" pitchFamily="34" charset="-122"/>
                <a:cs typeface="+mn-ea"/>
                <a:sym typeface="+mn-lt"/>
              </a:rPr>
              <a:t>境外全身</a:t>
            </a:r>
            <a:r>
              <a:rPr lang="en-US" altLang="zh-CN" sz="800" kern="100" dirty="0">
                <a:latin typeface="微软雅黑" panose="020B0503020204020204" pitchFamily="34" charset="-122"/>
                <a:ea typeface="微软雅黑" panose="020B0503020204020204" pitchFamily="34" charset="-122"/>
                <a:cs typeface="+mn-ea"/>
                <a:sym typeface="+mn-lt"/>
              </a:rPr>
              <a:t>/</a:t>
            </a:r>
            <a:r>
              <a:rPr lang="zh-CN" altLang="en-US" sz="800" kern="100" dirty="0">
                <a:latin typeface="微软雅黑" panose="020B0503020204020204" pitchFamily="34" charset="-122"/>
                <a:ea typeface="微软雅黑" panose="020B0503020204020204" pitchFamily="34" charset="-122"/>
                <a:cs typeface="+mn-ea"/>
                <a:sym typeface="+mn-lt"/>
              </a:rPr>
              <a:t>局部不良反应总结：十分常见（发生率≥</a:t>
            </a:r>
            <a:r>
              <a:rPr lang="en-US" altLang="zh-CN" sz="800" kern="100" dirty="0">
                <a:latin typeface="微软雅黑" panose="020B0503020204020204" pitchFamily="34" charset="-122"/>
                <a:ea typeface="微软雅黑" panose="020B0503020204020204" pitchFamily="34" charset="-122"/>
                <a:cs typeface="+mn-ea"/>
                <a:sym typeface="+mn-lt"/>
              </a:rPr>
              <a:t>10%</a:t>
            </a:r>
            <a:r>
              <a:rPr lang="zh-CN" altLang="en-US" sz="800" kern="100" dirty="0">
                <a:latin typeface="微软雅黑" panose="020B0503020204020204" pitchFamily="34" charset="-122"/>
                <a:ea typeface="微软雅黑" panose="020B0503020204020204" pitchFamily="34" charset="-122"/>
                <a:cs typeface="+mn-ea"/>
                <a:sym typeface="+mn-lt"/>
              </a:rPr>
              <a:t>） 头痛、发热、红斑、疼痛和肿胀；</a:t>
            </a:r>
          </a:p>
          <a:p>
            <a:pPr algn="just">
              <a:defRPr/>
            </a:pPr>
            <a:r>
              <a:rPr lang="zh-CN" altLang="en-US" sz="800" kern="100" dirty="0">
                <a:latin typeface="微软雅黑" panose="020B0503020204020204" pitchFamily="34" charset="-122"/>
                <a:ea typeface="微软雅黑" panose="020B0503020204020204" pitchFamily="34" charset="-122"/>
                <a:cs typeface="+mn-ea"/>
                <a:sym typeface="+mn-lt"/>
              </a:rPr>
              <a:t>常见</a:t>
            </a:r>
            <a:r>
              <a:rPr lang="en-US" altLang="zh-CN" sz="800" kern="100" dirty="0">
                <a:latin typeface="微软雅黑" panose="020B0503020204020204" pitchFamily="34" charset="-122"/>
                <a:ea typeface="微软雅黑" panose="020B0503020204020204" pitchFamily="34" charset="-122"/>
                <a:cs typeface="+mn-ea"/>
                <a:sym typeface="+mn-lt"/>
              </a:rPr>
              <a:t>(</a:t>
            </a:r>
            <a:r>
              <a:rPr lang="zh-CN" altLang="en-US" sz="800" kern="100" dirty="0">
                <a:latin typeface="微软雅黑" panose="020B0503020204020204" pitchFamily="34" charset="-122"/>
                <a:ea typeface="微软雅黑" panose="020B0503020204020204" pitchFamily="34" charset="-122"/>
                <a:cs typeface="+mn-ea"/>
                <a:sym typeface="+mn-lt"/>
              </a:rPr>
              <a:t>发生率 </a:t>
            </a:r>
            <a:r>
              <a:rPr lang="en-US" altLang="zh-CN" sz="800" kern="100" dirty="0">
                <a:latin typeface="微软雅黑" panose="020B0503020204020204" pitchFamily="34" charset="-122"/>
                <a:ea typeface="微软雅黑" panose="020B0503020204020204" pitchFamily="34" charset="-122"/>
                <a:cs typeface="+mn-ea"/>
                <a:sym typeface="+mn-lt"/>
              </a:rPr>
              <a:t>1%-10%</a:t>
            </a:r>
            <a:r>
              <a:rPr lang="zh-CN" altLang="en-US" sz="800" kern="100" dirty="0">
                <a:latin typeface="微软雅黑" panose="020B0503020204020204" pitchFamily="34" charset="-122"/>
                <a:ea typeface="微软雅黑" panose="020B0503020204020204" pitchFamily="34" charset="-122"/>
                <a:cs typeface="+mn-ea"/>
                <a:sym typeface="+mn-lt"/>
              </a:rPr>
              <a:t>，含 </a:t>
            </a:r>
            <a:r>
              <a:rPr lang="en-US" altLang="zh-CN" sz="800" kern="100" dirty="0">
                <a:latin typeface="微软雅黑" panose="020B0503020204020204" pitchFamily="34" charset="-122"/>
                <a:ea typeface="微软雅黑" panose="020B0503020204020204" pitchFamily="34" charset="-122"/>
                <a:cs typeface="+mn-ea"/>
                <a:sym typeface="+mn-lt"/>
              </a:rPr>
              <a:t>1%)</a:t>
            </a:r>
            <a:r>
              <a:rPr lang="zh-CN" altLang="en-US" sz="800" kern="100" dirty="0">
                <a:latin typeface="微软雅黑" panose="020B0503020204020204" pitchFamily="34" charset="-122"/>
                <a:ea typeface="微软雅黑" panose="020B0503020204020204" pitchFamily="34" charset="-122"/>
                <a:cs typeface="+mn-ea"/>
                <a:sym typeface="+mn-lt"/>
              </a:rPr>
              <a:t>腹泻、恶心、呕吐、关节痛、肌痛、疲劳、咳嗽、瘙痒。</a:t>
            </a:r>
            <a:endParaRPr lang="en-US" altLang="zh-CN" sz="800" kern="100" dirty="0">
              <a:latin typeface="微软雅黑" panose="020B0503020204020204" pitchFamily="34" charset="-122"/>
              <a:ea typeface="微软雅黑" panose="020B0503020204020204" pitchFamily="34" charset="-122"/>
              <a:cs typeface="+mn-ea"/>
              <a:sym typeface="+mn-lt"/>
            </a:endParaRPr>
          </a:p>
          <a:p>
            <a:pPr algn="just">
              <a:defRPr/>
            </a:pPr>
            <a:r>
              <a:rPr lang="zh-CN" altLang="en-US" sz="800" kern="100" dirty="0">
                <a:latin typeface="微软雅黑" panose="020B0503020204020204" pitchFamily="34" charset="-122"/>
                <a:ea typeface="微软雅黑" panose="020B0503020204020204" pitchFamily="34" charset="-122"/>
                <a:cs typeface="+mn-ea"/>
                <a:sym typeface="+mn-lt"/>
              </a:rPr>
              <a:t>大部分不良反应程度为轻至重度，且短期内可自行缓解。</a:t>
            </a:r>
          </a:p>
          <a:p>
            <a:pPr algn="just">
              <a:defRPr/>
            </a:pPr>
            <a:r>
              <a:rPr lang="zh-CN" altLang="en-US" sz="800" kern="100" dirty="0">
                <a:latin typeface="微软雅黑" panose="020B0503020204020204" pitchFamily="34" charset="-122"/>
                <a:ea typeface="微软雅黑" panose="020B0503020204020204" pitchFamily="34" charset="-122"/>
                <a:cs typeface="+mn-ea"/>
                <a:sym typeface="+mn-lt"/>
              </a:rPr>
              <a:t>在境内注册临床保护效力研究</a:t>
            </a:r>
            <a:r>
              <a:rPr lang="en-US" altLang="zh-CN" sz="800" kern="100" dirty="0">
                <a:latin typeface="微软雅黑" panose="020B0503020204020204" pitchFamily="34" charset="-122"/>
                <a:ea typeface="微软雅黑" panose="020B0503020204020204" pitchFamily="34" charset="-122"/>
                <a:cs typeface="+mn-ea"/>
                <a:sym typeface="+mn-lt"/>
              </a:rPr>
              <a:t>(P041)</a:t>
            </a:r>
            <a:r>
              <a:rPr lang="zh-CN" altLang="en-US" sz="800" kern="100" dirty="0">
                <a:latin typeface="微软雅黑" panose="020B0503020204020204" pitchFamily="34" charset="-122"/>
                <a:ea typeface="微软雅黑" panose="020B0503020204020204" pitchFamily="34" charset="-122"/>
                <a:cs typeface="+mn-ea"/>
                <a:sym typeface="+mn-lt"/>
              </a:rPr>
              <a:t>中，共入组 </a:t>
            </a:r>
            <a:r>
              <a:rPr lang="en-US" altLang="zh-CN" sz="800" kern="100" dirty="0">
                <a:latin typeface="微软雅黑" panose="020B0503020204020204" pitchFamily="34" charset="-122"/>
                <a:ea typeface="微软雅黑" panose="020B0503020204020204" pitchFamily="34" charset="-122"/>
                <a:cs typeface="+mn-ea"/>
                <a:sym typeface="+mn-lt"/>
              </a:rPr>
              <a:t>3006 </a:t>
            </a:r>
            <a:r>
              <a:rPr lang="zh-CN" altLang="en-US" sz="800" kern="100" dirty="0">
                <a:latin typeface="微软雅黑" panose="020B0503020204020204" pitchFamily="34" charset="-122"/>
                <a:ea typeface="微软雅黑" panose="020B0503020204020204" pitchFamily="34" charset="-122"/>
                <a:cs typeface="+mn-ea"/>
                <a:sym typeface="+mn-lt"/>
              </a:rPr>
              <a:t>名 </a:t>
            </a:r>
            <a:r>
              <a:rPr lang="en-US" altLang="zh-CN" sz="800" kern="100" dirty="0">
                <a:latin typeface="微软雅黑" panose="020B0503020204020204" pitchFamily="34" charset="-122"/>
                <a:ea typeface="微软雅黑" panose="020B0503020204020204" pitchFamily="34" charset="-122"/>
                <a:cs typeface="+mn-ea"/>
                <a:sym typeface="+mn-lt"/>
              </a:rPr>
              <a:t>20-45 </a:t>
            </a:r>
            <a:r>
              <a:rPr lang="zh-CN" altLang="en-US" sz="800" kern="100" dirty="0">
                <a:latin typeface="微软雅黑" panose="020B0503020204020204" pitchFamily="34" charset="-122"/>
                <a:ea typeface="微软雅黑" panose="020B0503020204020204" pitchFamily="34" charset="-122"/>
                <a:cs typeface="+mn-ea"/>
                <a:sym typeface="+mn-lt"/>
              </a:rPr>
              <a:t>岁的健康女性，其中 </a:t>
            </a:r>
            <a:r>
              <a:rPr lang="en-US" altLang="zh-CN" sz="800" kern="100" dirty="0">
                <a:latin typeface="微软雅黑" panose="020B0503020204020204" pitchFamily="34" charset="-122"/>
                <a:ea typeface="微软雅黑" panose="020B0503020204020204" pitchFamily="34" charset="-122"/>
                <a:cs typeface="+mn-ea"/>
                <a:sym typeface="+mn-lt"/>
              </a:rPr>
              <a:t>1499 </a:t>
            </a:r>
            <a:r>
              <a:rPr lang="zh-CN" altLang="en-US" sz="800" kern="100" dirty="0">
                <a:latin typeface="微软雅黑" panose="020B0503020204020204" pitchFamily="34" charset="-122"/>
                <a:ea typeface="微软雅黑" panose="020B0503020204020204" pitchFamily="34" charset="-122"/>
                <a:cs typeface="+mn-ea"/>
                <a:sym typeface="+mn-lt"/>
              </a:rPr>
              <a:t>名接种了至少 </a:t>
            </a:r>
            <a:r>
              <a:rPr lang="en-US" altLang="zh-CN" sz="800" kern="100" dirty="0">
                <a:latin typeface="微软雅黑" panose="020B0503020204020204" pitchFamily="34" charset="-122"/>
                <a:ea typeface="微软雅黑" panose="020B0503020204020204" pitchFamily="34" charset="-122"/>
                <a:cs typeface="+mn-ea"/>
                <a:sym typeface="+mn-lt"/>
              </a:rPr>
              <a:t>1 </a:t>
            </a:r>
            <a:r>
              <a:rPr lang="zh-CN" altLang="en-US" sz="800" kern="100" dirty="0">
                <a:latin typeface="微软雅黑" panose="020B0503020204020204" pitchFamily="34" charset="-122"/>
                <a:ea typeface="微软雅黑" panose="020B0503020204020204" pitchFamily="34" charset="-122"/>
                <a:cs typeface="+mn-ea"/>
                <a:sym typeface="+mn-lt"/>
              </a:rPr>
              <a:t>剂本品，使用 </a:t>
            </a:r>
            <a:r>
              <a:rPr lang="en-US" altLang="zh-CN" sz="800" kern="100" dirty="0">
                <a:latin typeface="微软雅黑" panose="020B0503020204020204" pitchFamily="34" charset="-122"/>
                <a:ea typeface="微软雅黑" panose="020B0503020204020204" pitchFamily="34" charset="-122"/>
                <a:cs typeface="+mn-ea"/>
                <a:sym typeface="+mn-lt"/>
              </a:rPr>
              <a:t>VRC </a:t>
            </a:r>
            <a:r>
              <a:rPr lang="zh-CN" altLang="en-US" sz="800" kern="100" dirty="0">
                <a:latin typeface="微软雅黑" panose="020B0503020204020204" pitchFamily="34" charset="-122"/>
                <a:ea typeface="微软雅黑" panose="020B0503020204020204" pitchFamily="34" charset="-122"/>
                <a:cs typeface="+mn-ea"/>
                <a:sym typeface="+mn-lt"/>
              </a:rPr>
              <a:t>监测不良事件。观察到如下征集性不良反应：</a:t>
            </a:r>
          </a:p>
          <a:p>
            <a:pPr algn="just">
              <a:defRPr/>
            </a:pPr>
            <a:r>
              <a:rPr lang="zh-CN" altLang="en-US" sz="800" kern="100" dirty="0">
                <a:latin typeface="微软雅黑" panose="020B0503020204020204" pitchFamily="34" charset="-122"/>
                <a:ea typeface="微软雅黑" panose="020B0503020204020204" pitchFamily="34" charset="-122"/>
                <a:cs typeface="+mn-ea"/>
                <a:sym typeface="+mn-lt"/>
              </a:rPr>
              <a:t>全身不良反应</a:t>
            </a:r>
          </a:p>
          <a:p>
            <a:pPr algn="just">
              <a:defRPr/>
            </a:pPr>
            <a:r>
              <a:rPr lang="zh-CN" altLang="en-US" sz="800" kern="100" dirty="0">
                <a:latin typeface="微软雅黑" panose="020B0503020204020204" pitchFamily="34" charset="-122"/>
                <a:ea typeface="微软雅黑" panose="020B0503020204020204" pitchFamily="34" charset="-122"/>
                <a:cs typeface="+mn-ea"/>
                <a:sym typeface="+mn-lt"/>
              </a:rPr>
              <a:t>十分常见</a:t>
            </a:r>
            <a:r>
              <a:rPr lang="en-US" altLang="zh-CN" sz="800" kern="100" dirty="0">
                <a:latin typeface="微软雅黑" panose="020B0503020204020204" pitchFamily="34" charset="-122"/>
                <a:ea typeface="微软雅黑" panose="020B0503020204020204" pitchFamily="34" charset="-122"/>
                <a:cs typeface="+mn-ea"/>
                <a:sym typeface="+mn-lt"/>
              </a:rPr>
              <a:t>(</a:t>
            </a:r>
            <a:r>
              <a:rPr lang="zh-CN" altLang="en-US" sz="800" kern="100" dirty="0">
                <a:latin typeface="微软雅黑" panose="020B0503020204020204" pitchFamily="34" charset="-122"/>
                <a:ea typeface="微软雅黑" panose="020B0503020204020204" pitchFamily="34" charset="-122"/>
                <a:cs typeface="+mn-ea"/>
                <a:sym typeface="+mn-lt"/>
              </a:rPr>
              <a:t>发生率≥</a:t>
            </a:r>
            <a:r>
              <a:rPr lang="en-US" altLang="zh-CN" sz="800" kern="100" dirty="0">
                <a:latin typeface="微软雅黑" panose="020B0503020204020204" pitchFamily="34" charset="-122"/>
                <a:ea typeface="微软雅黑" panose="020B0503020204020204" pitchFamily="34" charset="-122"/>
                <a:cs typeface="+mn-ea"/>
                <a:sym typeface="+mn-lt"/>
              </a:rPr>
              <a:t>10%)</a:t>
            </a:r>
            <a:r>
              <a:rPr lang="zh-CN" altLang="en-US" sz="800" kern="100" dirty="0">
                <a:latin typeface="微软雅黑" panose="020B0503020204020204" pitchFamily="34" charset="-122"/>
                <a:ea typeface="微软雅黑" panose="020B0503020204020204" pitchFamily="34" charset="-122"/>
                <a:cs typeface="+mn-ea"/>
                <a:sym typeface="+mn-lt"/>
              </a:rPr>
              <a:t>：发热、疲劳、肌痛、头痛</a:t>
            </a:r>
          </a:p>
          <a:p>
            <a:pPr algn="just">
              <a:defRPr/>
            </a:pPr>
            <a:r>
              <a:rPr lang="zh-CN" altLang="en-US" sz="800" kern="100" dirty="0">
                <a:latin typeface="微软雅黑" panose="020B0503020204020204" pitchFamily="34" charset="-122"/>
                <a:ea typeface="微软雅黑" panose="020B0503020204020204" pitchFamily="34" charset="-122"/>
                <a:cs typeface="+mn-ea"/>
                <a:sym typeface="+mn-lt"/>
              </a:rPr>
              <a:t>常见</a:t>
            </a:r>
            <a:r>
              <a:rPr lang="en-US" altLang="zh-CN" sz="800" kern="100" dirty="0">
                <a:latin typeface="微软雅黑" panose="020B0503020204020204" pitchFamily="34" charset="-122"/>
                <a:ea typeface="微软雅黑" panose="020B0503020204020204" pitchFamily="34" charset="-122"/>
                <a:cs typeface="+mn-ea"/>
                <a:sym typeface="+mn-lt"/>
              </a:rPr>
              <a:t>(</a:t>
            </a:r>
            <a:r>
              <a:rPr lang="zh-CN" altLang="en-US" sz="800" kern="100" dirty="0">
                <a:latin typeface="微软雅黑" panose="020B0503020204020204" pitchFamily="34" charset="-122"/>
                <a:ea typeface="微软雅黑" panose="020B0503020204020204" pitchFamily="34" charset="-122"/>
                <a:cs typeface="+mn-ea"/>
                <a:sym typeface="+mn-lt"/>
              </a:rPr>
              <a:t>发生率 </a:t>
            </a:r>
            <a:r>
              <a:rPr lang="en-US" altLang="zh-CN" sz="800" kern="100" dirty="0">
                <a:latin typeface="微软雅黑" panose="020B0503020204020204" pitchFamily="34" charset="-122"/>
                <a:ea typeface="微软雅黑" panose="020B0503020204020204" pitchFamily="34" charset="-122"/>
                <a:cs typeface="+mn-ea"/>
                <a:sym typeface="+mn-lt"/>
              </a:rPr>
              <a:t>1%-10%</a:t>
            </a:r>
            <a:r>
              <a:rPr lang="zh-CN" altLang="en-US" sz="800" kern="100" dirty="0">
                <a:latin typeface="微软雅黑" panose="020B0503020204020204" pitchFamily="34" charset="-122"/>
                <a:ea typeface="微软雅黑" panose="020B0503020204020204" pitchFamily="34" charset="-122"/>
                <a:cs typeface="+mn-ea"/>
                <a:sym typeface="+mn-lt"/>
              </a:rPr>
              <a:t>，含 </a:t>
            </a:r>
            <a:r>
              <a:rPr lang="en-US" altLang="zh-CN" sz="800" kern="100" dirty="0">
                <a:latin typeface="微软雅黑" panose="020B0503020204020204" pitchFamily="34" charset="-122"/>
                <a:ea typeface="微软雅黑" panose="020B0503020204020204" pitchFamily="34" charset="-122"/>
                <a:cs typeface="+mn-ea"/>
                <a:sym typeface="+mn-lt"/>
              </a:rPr>
              <a:t>1%)</a:t>
            </a:r>
            <a:r>
              <a:rPr lang="zh-CN" altLang="en-US" sz="800" kern="100" dirty="0">
                <a:latin typeface="微软雅黑" panose="020B0503020204020204" pitchFamily="34" charset="-122"/>
                <a:ea typeface="微软雅黑" panose="020B0503020204020204" pitchFamily="34" charset="-122"/>
                <a:cs typeface="+mn-ea"/>
                <a:sym typeface="+mn-lt"/>
              </a:rPr>
              <a:t>：腹泻、超敏反应、咳嗽、恶心、呕吐</a:t>
            </a:r>
          </a:p>
          <a:p>
            <a:pPr algn="just">
              <a:defRPr/>
            </a:pPr>
            <a:r>
              <a:rPr lang="zh-CN" altLang="en-US" sz="800" kern="100" dirty="0">
                <a:latin typeface="微软雅黑" panose="020B0503020204020204" pitchFamily="34" charset="-122"/>
                <a:ea typeface="微软雅黑" panose="020B0503020204020204" pitchFamily="34" charset="-122"/>
                <a:cs typeface="+mn-ea"/>
                <a:sym typeface="+mn-lt"/>
              </a:rPr>
              <a:t>偶见</a:t>
            </a:r>
            <a:r>
              <a:rPr lang="en-US" altLang="zh-CN" sz="800" kern="100" dirty="0">
                <a:latin typeface="微软雅黑" panose="020B0503020204020204" pitchFamily="34" charset="-122"/>
                <a:ea typeface="微软雅黑" panose="020B0503020204020204" pitchFamily="34" charset="-122"/>
                <a:cs typeface="+mn-ea"/>
                <a:sym typeface="+mn-lt"/>
              </a:rPr>
              <a:t>(</a:t>
            </a:r>
            <a:r>
              <a:rPr lang="zh-CN" altLang="en-US" sz="800" kern="100" dirty="0">
                <a:latin typeface="微软雅黑" panose="020B0503020204020204" pitchFamily="34" charset="-122"/>
                <a:ea typeface="微软雅黑" panose="020B0503020204020204" pitchFamily="34" charset="-122"/>
                <a:cs typeface="+mn-ea"/>
                <a:sym typeface="+mn-lt"/>
              </a:rPr>
              <a:t>发生率 </a:t>
            </a:r>
            <a:r>
              <a:rPr lang="en-US" altLang="zh-CN" sz="800" kern="100" dirty="0">
                <a:latin typeface="微软雅黑" panose="020B0503020204020204" pitchFamily="34" charset="-122"/>
                <a:ea typeface="微软雅黑" panose="020B0503020204020204" pitchFamily="34" charset="-122"/>
                <a:cs typeface="+mn-ea"/>
                <a:sym typeface="+mn-lt"/>
              </a:rPr>
              <a:t>0.1%-1%</a:t>
            </a:r>
            <a:r>
              <a:rPr lang="zh-CN" altLang="en-US" sz="800" kern="100" dirty="0">
                <a:latin typeface="微软雅黑" panose="020B0503020204020204" pitchFamily="34" charset="-122"/>
                <a:ea typeface="微软雅黑" panose="020B0503020204020204" pitchFamily="34" charset="-122"/>
                <a:cs typeface="+mn-ea"/>
                <a:sym typeface="+mn-lt"/>
              </a:rPr>
              <a:t>，含 </a:t>
            </a:r>
            <a:r>
              <a:rPr lang="en-US" altLang="zh-CN" sz="800" kern="100" dirty="0">
                <a:latin typeface="微软雅黑" panose="020B0503020204020204" pitchFamily="34" charset="-122"/>
                <a:ea typeface="微软雅黑" panose="020B0503020204020204" pitchFamily="34" charset="-122"/>
                <a:cs typeface="+mn-ea"/>
                <a:sym typeface="+mn-lt"/>
              </a:rPr>
              <a:t>0.1%)</a:t>
            </a:r>
            <a:r>
              <a:rPr lang="zh-CN" altLang="en-US" sz="800" kern="100" dirty="0">
                <a:latin typeface="微软雅黑" panose="020B0503020204020204" pitchFamily="34" charset="-122"/>
                <a:ea typeface="微软雅黑" panose="020B0503020204020204" pitchFamily="34" charset="-122"/>
                <a:cs typeface="+mn-ea"/>
                <a:sym typeface="+mn-lt"/>
              </a:rPr>
              <a:t>：皮疹、荨麻疹、丘疹性荨麻疹</a:t>
            </a:r>
          </a:p>
          <a:p>
            <a:pPr algn="just">
              <a:defRPr/>
            </a:pPr>
            <a:r>
              <a:rPr lang="zh-CN" altLang="en-US" sz="800" kern="100" dirty="0">
                <a:latin typeface="微软雅黑" panose="020B0503020204020204" pitchFamily="34" charset="-122"/>
                <a:ea typeface="微软雅黑" panose="020B0503020204020204" pitchFamily="34" charset="-122"/>
                <a:cs typeface="+mn-ea"/>
                <a:sym typeface="+mn-lt"/>
              </a:rPr>
              <a:t>局部不良反应</a:t>
            </a:r>
          </a:p>
          <a:p>
            <a:pPr algn="just">
              <a:defRPr/>
            </a:pPr>
            <a:r>
              <a:rPr lang="zh-CN" altLang="en-US" sz="800" kern="100" dirty="0">
                <a:latin typeface="微软雅黑" panose="020B0503020204020204" pitchFamily="34" charset="-122"/>
                <a:ea typeface="微软雅黑" panose="020B0503020204020204" pitchFamily="34" charset="-122"/>
                <a:cs typeface="+mn-ea"/>
                <a:sym typeface="+mn-lt"/>
              </a:rPr>
              <a:t>十分常见</a:t>
            </a:r>
            <a:r>
              <a:rPr lang="en-US" altLang="zh-CN" sz="800" kern="100" dirty="0">
                <a:latin typeface="微软雅黑" panose="020B0503020204020204" pitchFamily="34" charset="-122"/>
                <a:ea typeface="微软雅黑" panose="020B0503020204020204" pitchFamily="34" charset="-122"/>
                <a:cs typeface="+mn-ea"/>
                <a:sym typeface="+mn-lt"/>
              </a:rPr>
              <a:t>(</a:t>
            </a:r>
            <a:r>
              <a:rPr lang="zh-CN" altLang="en-US" sz="800" kern="100" dirty="0">
                <a:latin typeface="微软雅黑" panose="020B0503020204020204" pitchFamily="34" charset="-122"/>
                <a:ea typeface="微软雅黑" panose="020B0503020204020204" pitchFamily="34" charset="-122"/>
                <a:cs typeface="+mn-ea"/>
                <a:sym typeface="+mn-lt"/>
              </a:rPr>
              <a:t>发生率≥</a:t>
            </a:r>
            <a:r>
              <a:rPr lang="en-US" altLang="zh-CN" sz="800" kern="100" dirty="0">
                <a:latin typeface="微软雅黑" panose="020B0503020204020204" pitchFamily="34" charset="-122"/>
                <a:ea typeface="微软雅黑" panose="020B0503020204020204" pitchFamily="34" charset="-122"/>
                <a:cs typeface="+mn-ea"/>
                <a:sym typeface="+mn-lt"/>
              </a:rPr>
              <a:t>10%)</a:t>
            </a:r>
            <a:r>
              <a:rPr lang="zh-CN" altLang="en-US" sz="800" kern="100" dirty="0">
                <a:latin typeface="微软雅黑" panose="020B0503020204020204" pitchFamily="34" charset="-122"/>
                <a:ea typeface="微软雅黑" panose="020B0503020204020204" pitchFamily="34" charset="-122"/>
                <a:cs typeface="+mn-ea"/>
                <a:sym typeface="+mn-lt"/>
              </a:rPr>
              <a:t>：疼痛、红斑、肿胀</a:t>
            </a:r>
          </a:p>
          <a:p>
            <a:pPr algn="just">
              <a:defRPr/>
            </a:pPr>
            <a:r>
              <a:rPr lang="zh-CN" altLang="en-US" sz="800" kern="100" dirty="0">
                <a:latin typeface="微软雅黑" panose="020B0503020204020204" pitchFamily="34" charset="-122"/>
                <a:ea typeface="微软雅黑" panose="020B0503020204020204" pitchFamily="34" charset="-122"/>
                <a:cs typeface="+mn-ea"/>
                <a:sym typeface="+mn-lt"/>
              </a:rPr>
              <a:t>常见</a:t>
            </a:r>
            <a:r>
              <a:rPr lang="en-US" altLang="zh-CN" sz="800" kern="100" dirty="0">
                <a:latin typeface="微软雅黑" panose="020B0503020204020204" pitchFamily="34" charset="-122"/>
                <a:ea typeface="微软雅黑" panose="020B0503020204020204" pitchFamily="34" charset="-122"/>
                <a:cs typeface="+mn-ea"/>
                <a:sym typeface="+mn-lt"/>
              </a:rPr>
              <a:t>(</a:t>
            </a:r>
            <a:r>
              <a:rPr lang="zh-CN" altLang="en-US" sz="800" kern="100" dirty="0">
                <a:latin typeface="微软雅黑" panose="020B0503020204020204" pitchFamily="34" charset="-122"/>
                <a:ea typeface="微软雅黑" panose="020B0503020204020204" pitchFamily="34" charset="-122"/>
                <a:cs typeface="+mn-ea"/>
                <a:sym typeface="+mn-lt"/>
              </a:rPr>
              <a:t>发生率 </a:t>
            </a:r>
            <a:r>
              <a:rPr lang="en-US" altLang="zh-CN" sz="800" kern="100" dirty="0">
                <a:latin typeface="微软雅黑" panose="020B0503020204020204" pitchFamily="34" charset="-122"/>
                <a:ea typeface="微软雅黑" panose="020B0503020204020204" pitchFamily="34" charset="-122"/>
                <a:cs typeface="+mn-ea"/>
                <a:sym typeface="+mn-lt"/>
              </a:rPr>
              <a:t>1%-10%</a:t>
            </a:r>
            <a:r>
              <a:rPr lang="zh-CN" altLang="en-US" sz="800" kern="100" dirty="0">
                <a:latin typeface="微软雅黑" panose="020B0503020204020204" pitchFamily="34" charset="-122"/>
                <a:ea typeface="微软雅黑" panose="020B0503020204020204" pitchFamily="34" charset="-122"/>
                <a:cs typeface="+mn-ea"/>
                <a:sym typeface="+mn-lt"/>
              </a:rPr>
              <a:t>，含 </a:t>
            </a:r>
            <a:r>
              <a:rPr lang="en-US" altLang="zh-CN" sz="800" kern="100" dirty="0">
                <a:latin typeface="微软雅黑" panose="020B0503020204020204" pitchFamily="34" charset="-122"/>
                <a:ea typeface="微软雅黑" panose="020B0503020204020204" pitchFamily="34" charset="-122"/>
                <a:cs typeface="+mn-ea"/>
                <a:sym typeface="+mn-lt"/>
              </a:rPr>
              <a:t>1%)</a:t>
            </a:r>
            <a:r>
              <a:rPr lang="zh-CN" altLang="en-US" sz="800" kern="100" dirty="0">
                <a:latin typeface="微软雅黑" panose="020B0503020204020204" pitchFamily="34" charset="-122"/>
                <a:ea typeface="微软雅黑" panose="020B0503020204020204" pitchFamily="34" charset="-122"/>
                <a:cs typeface="+mn-ea"/>
                <a:sym typeface="+mn-lt"/>
              </a:rPr>
              <a:t>：硬结、瘙痒</a:t>
            </a:r>
          </a:p>
          <a:p>
            <a:pPr algn="just">
              <a:defRPr/>
            </a:pPr>
            <a:r>
              <a:rPr lang="zh-CN" altLang="en-US" sz="800" kern="100" dirty="0">
                <a:latin typeface="微软雅黑" panose="020B0503020204020204" pitchFamily="34" charset="-122"/>
                <a:ea typeface="微软雅黑" panose="020B0503020204020204" pitchFamily="34" charset="-122"/>
                <a:cs typeface="+mn-ea"/>
                <a:sym typeface="+mn-lt"/>
              </a:rPr>
              <a:t>在境内开展的</a:t>
            </a:r>
            <a:r>
              <a:rPr lang="en-US" altLang="zh-CN" sz="800" kern="100" dirty="0">
                <a:latin typeface="微软雅黑" panose="020B0503020204020204" pitchFamily="34" charset="-122"/>
                <a:ea typeface="微软雅黑" panose="020B0503020204020204" pitchFamily="34" charset="-122"/>
                <a:cs typeface="+mn-ea"/>
                <a:sym typeface="+mn-lt"/>
              </a:rPr>
              <a:t>Ⅲ</a:t>
            </a:r>
            <a:r>
              <a:rPr lang="zh-CN" altLang="en-US" sz="800" kern="100" dirty="0">
                <a:latin typeface="微软雅黑" panose="020B0503020204020204" pitchFamily="34" charset="-122"/>
                <a:ea typeface="微软雅黑" panose="020B0503020204020204" pitchFamily="34" charset="-122"/>
                <a:cs typeface="+mn-ea"/>
                <a:sym typeface="+mn-lt"/>
              </a:rPr>
              <a:t>期免疫原性和安全性研究（</a:t>
            </a:r>
            <a:r>
              <a:rPr lang="en-US" altLang="zh-CN" sz="800" kern="100" dirty="0">
                <a:latin typeface="微软雅黑" panose="020B0503020204020204" pitchFamily="34" charset="-122"/>
                <a:ea typeface="微软雅黑" panose="020B0503020204020204" pitchFamily="34" charset="-122"/>
                <a:cs typeface="+mn-ea"/>
                <a:sym typeface="+mn-lt"/>
              </a:rPr>
              <a:t>P213</a:t>
            </a:r>
            <a:r>
              <a:rPr lang="zh-CN" altLang="en-US" sz="800" kern="100" dirty="0">
                <a:latin typeface="微软雅黑" panose="020B0503020204020204" pitchFamily="34" charset="-122"/>
                <a:ea typeface="微软雅黑" panose="020B0503020204020204" pitchFamily="34" charset="-122"/>
                <a:cs typeface="+mn-ea"/>
                <a:sym typeface="+mn-lt"/>
              </a:rPr>
              <a:t>）中，共入组 </a:t>
            </a:r>
            <a:r>
              <a:rPr lang="en-US" altLang="zh-CN" sz="800" kern="100" dirty="0">
                <a:latin typeface="微软雅黑" panose="020B0503020204020204" pitchFamily="34" charset="-122"/>
                <a:ea typeface="微软雅黑" panose="020B0503020204020204" pitchFamily="34" charset="-122"/>
                <a:cs typeface="+mn-ea"/>
                <a:sym typeface="+mn-lt"/>
              </a:rPr>
              <a:t>766 </a:t>
            </a:r>
            <a:r>
              <a:rPr lang="zh-CN" altLang="en-US" sz="800" kern="100" dirty="0">
                <a:latin typeface="微软雅黑" panose="020B0503020204020204" pitchFamily="34" charset="-122"/>
                <a:ea typeface="微软雅黑" panose="020B0503020204020204" pitchFamily="34" charset="-122"/>
                <a:cs typeface="+mn-ea"/>
                <a:sym typeface="+mn-lt"/>
              </a:rPr>
              <a:t>名 </a:t>
            </a:r>
            <a:r>
              <a:rPr lang="en-US" altLang="zh-CN" sz="800" kern="100" dirty="0">
                <a:latin typeface="微软雅黑" panose="020B0503020204020204" pitchFamily="34" charset="-122"/>
                <a:ea typeface="微软雅黑" panose="020B0503020204020204" pitchFamily="34" charset="-122"/>
                <a:cs typeface="+mn-ea"/>
                <a:sym typeface="+mn-lt"/>
              </a:rPr>
              <a:t>9-45 </a:t>
            </a:r>
            <a:r>
              <a:rPr lang="zh-CN" altLang="en-US" sz="800" kern="100" dirty="0">
                <a:latin typeface="微软雅黑" panose="020B0503020204020204" pitchFamily="34" charset="-122"/>
                <a:ea typeface="微软雅黑" panose="020B0503020204020204" pitchFamily="34" charset="-122"/>
                <a:cs typeface="+mn-ea"/>
                <a:sym typeface="+mn-lt"/>
              </a:rPr>
              <a:t>岁女性受试者，所有受试者均接种了至少 </a:t>
            </a:r>
            <a:r>
              <a:rPr lang="en-US" altLang="zh-CN" sz="800" kern="100" dirty="0">
                <a:latin typeface="微软雅黑" panose="020B0503020204020204" pitchFamily="34" charset="-122"/>
                <a:ea typeface="微软雅黑" panose="020B0503020204020204" pitchFamily="34" charset="-122"/>
                <a:cs typeface="+mn-ea"/>
                <a:sym typeface="+mn-lt"/>
              </a:rPr>
              <a:t>1 </a:t>
            </a:r>
            <a:r>
              <a:rPr lang="zh-CN" altLang="en-US" sz="800" kern="100" dirty="0">
                <a:latin typeface="微软雅黑" panose="020B0503020204020204" pitchFamily="34" charset="-122"/>
                <a:ea typeface="微软雅黑" panose="020B0503020204020204" pitchFamily="34" charset="-122"/>
                <a:cs typeface="+mn-ea"/>
                <a:sym typeface="+mn-lt"/>
              </a:rPr>
              <a:t>剂产品， 使用 </a:t>
            </a:r>
            <a:r>
              <a:rPr lang="en-US" altLang="zh-CN" sz="800" kern="100" dirty="0">
                <a:latin typeface="微软雅黑" panose="020B0503020204020204" pitchFamily="34" charset="-122"/>
                <a:ea typeface="微软雅黑" panose="020B0503020204020204" pitchFamily="34" charset="-122"/>
                <a:cs typeface="+mn-ea"/>
                <a:sym typeface="+mn-lt"/>
              </a:rPr>
              <a:t>VRC </a:t>
            </a:r>
            <a:r>
              <a:rPr lang="zh-CN" altLang="en-US" sz="800" kern="100" dirty="0">
                <a:latin typeface="微软雅黑" panose="020B0503020204020204" pitchFamily="34" charset="-122"/>
                <a:ea typeface="微软雅黑" panose="020B0503020204020204" pitchFamily="34" charset="-122"/>
                <a:cs typeface="+mn-ea"/>
                <a:sym typeface="+mn-lt"/>
              </a:rPr>
              <a:t>监测不良事件。 在 </a:t>
            </a:r>
            <a:r>
              <a:rPr lang="en-US" altLang="zh-CN" sz="800" kern="100" dirty="0">
                <a:latin typeface="微软雅黑" panose="020B0503020204020204" pitchFamily="34" charset="-122"/>
                <a:ea typeface="微软雅黑" panose="020B0503020204020204" pitchFamily="34" charset="-122"/>
                <a:cs typeface="+mn-ea"/>
                <a:sym typeface="+mn-lt"/>
              </a:rPr>
              <a:t>383 </a:t>
            </a:r>
            <a:r>
              <a:rPr lang="zh-CN" altLang="en-US" sz="800" kern="100" dirty="0">
                <a:latin typeface="微软雅黑" panose="020B0503020204020204" pitchFamily="34" charset="-122"/>
                <a:ea typeface="微软雅黑" panose="020B0503020204020204" pitchFamily="34" charset="-122"/>
                <a:cs typeface="+mn-ea"/>
                <a:sym typeface="+mn-lt"/>
              </a:rPr>
              <a:t>名 </a:t>
            </a:r>
            <a:r>
              <a:rPr lang="en-US" altLang="zh-CN" sz="800" kern="100" dirty="0">
                <a:latin typeface="微软雅黑" panose="020B0503020204020204" pitchFamily="34" charset="-122"/>
                <a:ea typeface="微软雅黑" panose="020B0503020204020204" pitchFamily="34" charset="-122"/>
                <a:cs typeface="+mn-ea"/>
                <a:sym typeface="+mn-lt"/>
              </a:rPr>
              <a:t>9-19 </a:t>
            </a:r>
            <a:r>
              <a:rPr lang="zh-CN" altLang="en-US" sz="800" kern="100" dirty="0">
                <a:latin typeface="微软雅黑" panose="020B0503020204020204" pitchFamily="34" charset="-122"/>
                <a:ea typeface="微软雅黑" panose="020B0503020204020204" pitchFamily="34" charset="-122"/>
                <a:cs typeface="+mn-ea"/>
                <a:sym typeface="+mn-lt"/>
              </a:rPr>
              <a:t>岁女性受试者中观察到如下征集性不良反应：</a:t>
            </a:r>
          </a:p>
          <a:p>
            <a:pPr algn="just">
              <a:defRPr/>
            </a:pPr>
            <a:r>
              <a:rPr lang="zh-CN" altLang="en-US" sz="800" kern="100" dirty="0">
                <a:latin typeface="微软雅黑" panose="020B0503020204020204" pitchFamily="34" charset="-122"/>
                <a:ea typeface="微软雅黑" panose="020B0503020204020204" pitchFamily="34" charset="-122"/>
                <a:cs typeface="+mn-ea"/>
                <a:sym typeface="+mn-lt"/>
              </a:rPr>
              <a:t>全身不良反应</a:t>
            </a:r>
          </a:p>
          <a:p>
            <a:pPr algn="just">
              <a:defRPr/>
            </a:pPr>
            <a:r>
              <a:rPr lang="zh-CN" altLang="en-US" sz="800" kern="100" dirty="0">
                <a:latin typeface="微软雅黑" panose="020B0503020204020204" pitchFamily="34" charset="-122"/>
                <a:ea typeface="微软雅黑" panose="020B0503020204020204" pitchFamily="34" charset="-122"/>
                <a:cs typeface="+mn-ea"/>
                <a:sym typeface="+mn-lt"/>
              </a:rPr>
              <a:t>十分常见</a:t>
            </a:r>
            <a:r>
              <a:rPr lang="en-US" altLang="zh-CN" sz="800" kern="100" dirty="0">
                <a:latin typeface="微软雅黑" panose="020B0503020204020204" pitchFamily="34" charset="-122"/>
                <a:ea typeface="微软雅黑" panose="020B0503020204020204" pitchFamily="34" charset="-122"/>
                <a:cs typeface="+mn-ea"/>
                <a:sym typeface="+mn-lt"/>
              </a:rPr>
              <a:t>(</a:t>
            </a:r>
            <a:r>
              <a:rPr lang="zh-CN" altLang="en-US" sz="800" kern="100" dirty="0">
                <a:latin typeface="微软雅黑" panose="020B0503020204020204" pitchFamily="34" charset="-122"/>
                <a:ea typeface="微软雅黑" panose="020B0503020204020204" pitchFamily="34" charset="-122"/>
                <a:cs typeface="+mn-ea"/>
                <a:sym typeface="+mn-lt"/>
              </a:rPr>
              <a:t>发生率≥</a:t>
            </a:r>
            <a:r>
              <a:rPr lang="en-US" altLang="zh-CN" sz="800" kern="100" dirty="0">
                <a:latin typeface="微软雅黑" panose="020B0503020204020204" pitchFamily="34" charset="-122"/>
                <a:ea typeface="微软雅黑" panose="020B0503020204020204" pitchFamily="34" charset="-122"/>
                <a:cs typeface="+mn-ea"/>
                <a:sym typeface="+mn-lt"/>
              </a:rPr>
              <a:t>10%)</a:t>
            </a:r>
            <a:r>
              <a:rPr lang="zh-CN" altLang="en-US" sz="800" kern="100" dirty="0">
                <a:latin typeface="微软雅黑" panose="020B0503020204020204" pitchFamily="34" charset="-122"/>
                <a:ea typeface="微软雅黑" panose="020B0503020204020204" pitchFamily="34" charset="-122"/>
                <a:cs typeface="+mn-ea"/>
                <a:sym typeface="+mn-lt"/>
              </a:rPr>
              <a:t>：发热</a:t>
            </a:r>
          </a:p>
          <a:p>
            <a:pPr algn="just">
              <a:defRPr/>
            </a:pPr>
            <a:r>
              <a:rPr lang="zh-CN" altLang="en-US" sz="800" kern="100" dirty="0">
                <a:latin typeface="微软雅黑" panose="020B0503020204020204" pitchFamily="34" charset="-122"/>
                <a:ea typeface="微软雅黑" panose="020B0503020204020204" pitchFamily="34" charset="-122"/>
                <a:cs typeface="+mn-ea"/>
                <a:sym typeface="+mn-lt"/>
              </a:rPr>
              <a:t>常见</a:t>
            </a:r>
            <a:r>
              <a:rPr lang="en-US" altLang="zh-CN" sz="800" kern="100" dirty="0">
                <a:latin typeface="微软雅黑" panose="020B0503020204020204" pitchFamily="34" charset="-122"/>
                <a:ea typeface="微软雅黑" panose="020B0503020204020204" pitchFamily="34" charset="-122"/>
                <a:cs typeface="+mn-ea"/>
                <a:sym typeface="+mn-lt"/>
              </a:rPr>
              <a:t>(</a:t>
            </a:r>
            <a:r>
              <a:rPr lang="zh-CN" altLang="en-US" sz="800" kern="100" dirty="0">
                <a:latin typeface="微软雅黑" panose="020B0503020204020204" pitchFamily="34" charset="-122"/>
                <a:ea typeface="微软雅黑" panose="020B0503020204020204" pitchFamily="34" charset="-122"/>
                <a:cs typeface="+mn-ea"/>
                <a:sym typeface="+mn-lt"/>
              </a:rPr>
              <a:t>发生率 </a:t>
            </a:r>
            <a:r>
              <a:rPr lang="en-US" altLang="zh-CN" sz="800" kern="100" dirty="0">
                <a:latin typeface="微软雅黑" panose="020B0503020204020204" pitchFamily="34" charset="-122"/>
                <a:ea typeface="微软雅黑" panose="020B0503020204020204" pitchFamily="34" charset="-122"/>
                <a:cs typeface="+mn-ea"/>
                <a:sym typeface="+mn-lt"/>
              </a:rPr>
              <a:t>1%-10%</a:t>
            </a:r>
            <a:r>
              <a:rPr lang="zh-CN" altLang="en-US" sz="800" kern="100" dirty="0">
                <a:latin typeface="微软雅黑" panose="020B0503020204020204" pitchFamily="34" charset="-122"/>
                <a:ea typeface="微软雅黑" panose="020B0503020204020204" pitchFamily="34" charset="-122"/>
                <a:cs typeface="+mn-ea"/>
                <a:sym typeface="+mn-lt"/>
              </a:rPr>
              <a:t>，含 </a:t>
            </a:r>
            <a:r>
              <a:rPr lang="en-US" altLang="zh-CN" sz="800" kern="100" dirty="0">
                <a:latin typeface="微软雅黑" panose="020B0503020204020204" pitchFamily="34" charset="-122"/>
                <a:ea typeface="微软雅黑" panose="020B0503020204020204" pitchFamily="34" charset="-122"/>
                <a:cs typeface="+mn-ea"/>
                <a:sym typeface="+mn-lt"/>
              </a:rPr>
              <a:t>1%)</a:t>
            </a:r>
            <a:r>
              <a:rPr lang="zh-CN" altLang="en-US" sz="800" kern="100" dirty="0">
                <a:latin typeface="微软雅黑" panose="020B0503020204020204" pitchFamily="34" charset="-122"/>
                <a:ea typeface="微软雅黑" panose="020B0503020204020204" pitchFamily="34" charset="-122"/>
                <a:cs typeface="+mn-ea"/>
                <a:sym typeface="+mn-lt"/>
              </a:rPr>
              <a:t>：疲劳、头痛、肌痛、 腹泻、恶心</a:t>
            </a:r>
          </a:p>
          <a:p>
            <a:pPr algn="just">
              <a:defRPr/>
            </a:pPr>
            <a:r>
              <a:rPr lang="zh-CN" altLang="en-US" sz="800" kern="100" dirty="0">
                <a:latin typeface="微软雅黑" panose="020B0503020204020204" pitchFamily="34" charset="-122"/>
                <a:ea typeface="微软雅黑" panose="020B0503020204020204" pitchFamily="34" charset="-122"/>
                <a:cs typeface="+mn-ea"/>
                <a:sym typeface="+mn-lt"/>
              </a:rPr>
              <a:t>偶见</a:t>
            </a:r>
            <a:r>
              <a:rPr lang="en-US" altLang="zh-CN" sz="800" kern="100" dirty="0">
                <a:latin typeface="微软雅黑" panose="020B0503020204020204" pitchFamily="34" charset="-122"/>
                <a:ea typeface="微软雅黑" panose="020B0503020204020204" pitchFamily="34" charset="-122"/>
                <a:cs typeface="+mn-ea"/>
                <a:sym typeface="+mn-lt"/>
              </a:rPr>
              <a:t>(</a:t>
            </a:r>
            <a:r>
              <a:rPr lang="zh-CN" altLang="en-US" sz="800" kern="100" dirty="0">
                <a:latin typeface="微软雅黑" panose="020B0503020204020204" pitchFamily="34" charset="-122"/>
                <a:ea typeface="微软雅黑" panose="020B0503020204020204" pitchFamily="34" charset="-122"/>
                <a:cs typeface="+mn-ea"/>
                <a:sym typeface="+mn-lt"/>
              </a:rPr>
              <a:t>发生率 </a:t>
            </a:r>
            <a:r>
              <a:rPr lang="en-US" altLang="zh-CN" sz="800" kern="100" dirty="0">
                <a:latin typeface="微软雅黑" panose="020B0503020204020204" pitchFamily="34" charset="-122"/>
                <a:ea typeface="微软雅黑" panose="020B0503020204020204" pitchFamily="34" charset="-122"/>
                <a:cs typeface="+mn-ea"/>
                <a:sym typeface="+mn-lt"/>
              </a:rPr>
              <a:t>0.1%-1%</a:t>
            </a:r>
            <a:r>
              <a:rPr lang="zh-CN" altLang="en-US" sz="800" kern="100" dirty="0">
                <a:latin typeface="微软雅黑" panose="020B0503020204020204" pitchFamily="34" charset="-122"/>
                <a:ea typeface="微软雅黑" panose="020B0503020204020204" pitchFamily="34" charset="-122"/>
                <a:cs typeface="+mn-ea"/>
                <a:sym typeface="+mn-lt"/>
              </a:rPr>
              <a:t>，含 </a:t>
            </a:r>
            <a:r>
              <a:rPr lang="en-US" altLang="zh-CN" sz="800" kern="100" dirty="0">
                <a:latin typeface="微软雅黑" panose="020B0503020204020204" pitchFamily="34" charset="-122"/>
                <a:ea typeface="微软雅黑" panose="020B0503020204020204" pitchFamily="34" charset="-122"/>
                <a:cs typeface="+mn-ea"/>
                <a:sym typeface="+mn-lt"/>
              </a:rPr>
              <a:t>0.1%)</a:t>
            </a:r>
            <a:r>
              <a:rPr lang="zh-CN" altLang="en-US" sz="800" kern="100" dirty="0">
                <a:latin typeface="微软雅黑" panose="020B0503020204020204" pitchFamily="34" charset="-122"/>
                <a:ea typeface="微软雅黑" panose="020B0503020204020204" pitchFamily="34" charset="-122"/>
                <a:cs typeface="+mn-ea"/>
                <a:sym typeface="+mn-lt"/>
              </a:rPr>
              <a:t>：咳嗽、超敏反应</a:t>
            </a:r>
          </a:p>
          <a:p>
            <a:pPr algn="just">
              <a:defRPr/>
            </a:pPr>
            <a:r>
              <a:rPr lang="zh-CN" altLang="en-US" sz="800" kern="100" dirty="0">
                <a:latin typeface="微软雅黑" panose="020B0503020204020204" pitchFamily="34" charset="-122"/>
                <a:ea typeface="微软雅黑" panose="020B0503020204020204" pitchFamily="34" charset="-122"/>
                <a:cs typeface="+mn-ea"/>
                <a:sym typeface="+mn-lt"/>
              </a:rPr>
              <a:t>局部不良反应</a:t>
            </a:r>
          </a:p>
          <a:p>
            <a:pPr algn="just">
              <a:defRPr/>
            </a:pPr>
            <a:r>
              <a:rPr lang="zh-CN" altLang="en-US" sz="800" kern="100" dirty="0">
                <a:latin typeface="微软雅黑" panose="020B0503020204020204" pitchFamily="34" charset="-122"/>
                <a:ea typeface="微软雅黑" panose="020B0503020204020204" pitchFamily="34" charset="-122"/>
                <a:cs typeface="+mn-ea"/>
                <a:sym typeface="+mn-lt"/>
              </a:rPr>
              <a:t>十分常见</a:t>
            </a:r>
            <a:r>
              <a:rPr lang="en-US" altLang="zh-CN" sz="800" kern="100" dirty="0">
                <a:latin typeface="微软雅黑" panose="020B0503020204020204" pitchFamily="34" charset="-122"/>
                <a:ea typeface="微软雅黑" panose="020B0503020204020204" pitchFamily="34" charset="-122"/>
                <a:cs typeface="+mn-ea"/>
                <a:sym typeface="+mn-lt"/>
              </a:rPr>
              <a:t>(</a:t>
            </a:r>
            <a:r>
              <a:rPr lang="zh-CN" altLang="en-US" sz="800" kern="100" dirty="0">
                <a:latin typeface="微软雅黑" panose="020B0503020204020204" pitchFamily="34" charset="-122"/>
                <a:ea typeface="微软雅黑" panose="020B0503020204020204" pitchFamily="34" charset="-122"/>
                <a:cs typeface="+mn-ea"/>
                <a:sym typeface="+mn-lt"/>
              </a:rPr>
              <a:t>发生率≥</a:t>
            </a:r>
            <a:r>
              <a:rPr lang="en-US" altLang="zh-CN" sz="800" kern="100" dirty="0">
                <a:latin typeface="微软雅黑" panose="020B0503020204020204" pitchFamily="34" charset="-122"/>
                <a:ea typeface="微软雅黑" panose="020B0503020204020204" pitchFamily="34" charset="-122"/>
                <a:cs typeface="+mn-ea"/>
                <a:sym typeface="+mn-lt"/>
              </a:rPr>
              <a:t>10%)</a:t>
            </a:r>
            <a:r>
              <a:rPr lang="zh-CN" altLang="en-US" sz="800" kern="100" dirty="0">
                <a:latin typeface="微软雅黑" panose="020B0503020204020204" pitchFamily="34" charset="-122"/>
                <a:ea typeface="微软雅黑" panose="020B0503020204020204" pitchFamily="34" charset="-122"/>
                <a:cs typeface="+mn-ea"/>
                <a:sym typeface="+mn-lt"/>
              </a:rPr>
              <a:t>：疼痛</a:t>
            </a:r>
          </a:p>
          <a:p>
            <a:pPr algn="just">
              <a:defRPr/>
            </a:pPr>
            <a:r>
              <a:rPr lang="zh-CN" altLang="en-US" sz="800" kern="100" dirty="0">
                <a:latin typeface="微软雅黑" panose="020B0503020204020204" pitchFamily="34" charset="-122"/>
                <a:ea typeface="微软雅黑" panose="020B0503020204020204" pitchFamily="34" charset="-122"/>
                <a:cs typeface="+mn-ea"/>
                <a:sym typeface="+mn-lt"/>
              </a:rPr>
              <a:t>常见</a:t>
            </a:r>
            <a:r>
              <a:rPr lang="en-US" altLang="zh-CN" sz="800" kern="100" dirty="0">
                <a:latin typeface="微软雅黑" panose="020B0503020204020204" pitchFamily="34" charset="-122"/>
                <a:ea typeface="微软雅黑" panose="020B0503020204020204" pitchFamily="34" charset="-122"/>
                <a:cs typeface="+mn-ea"/>
                <a:sym typeface="+mn-lt"/>
              </a:rPr>
              <a:t>(</a:t>
            </a:r>
            <a:r>
              <a:rPr lang="zh-CN" altLang="en-US" sz="800" kern="100" dirty="0">
                <a:latin typeface="微软雅黑" panose="020B0503020204020204" pitchFamily="34" charset="-122"/>
                <a:ea typeface="微软雅黑" panose="020B0503020204020204" pitchFamily="34" charset="-122"/>
                <a:cs typeface="+mn-ea"/>
                <a:sym typeface="+mn-lt"/>
              </a:rPr>
              <a:t>发生率 </a:t>
            </a:r>
            <a:r>
              <a:rPr lang="en-US" altLang="zh-CN" sz="800" kern="100" dirty="0">
                <a:latin typeface="微软雅黑" panose="020B0503020204020204" pitchFamily="34" charset="-122"/>
                <a:ea typeface="微软雅黑" panose="020B0503020204020204" pitchFamily="34" charset="-122"/>
                <a:cs typeface="+mn-ea"/>
                <a:sym typeface="+mn-lt"/>
              </a:rPr>
              <a:t>1%-10%</a:t>
            </a:r>
            <a:r>
              <a:rPr lang="zh-CN" altLang="en-US" sz="800" kern="100" dirty="0">
                <a:latin typeface="微软雅黑" panose="020B0503020204020204" pitchFamily="34" charset="-122"/>
                <a:ea typeface="微软雅黑" panose="020B0503020204020204" pitchFamily="34" charset="-122"/>
                <a:cs typeface="+mn-ea"/>
                <a:sym typeface="+mn-lt"/>
              </a:rPr>
              <a:t>，含 </a:t>
            </a:r>
            <a:r>
              <a:rPr lang="en-US" altLang="zh-CN" sz="800" kern="100" dirty="0">
                <a:latin typeface="微软雅黑" panose="020B0503020204020204" pitchFamily="34" charset="-122"/>
                <a:ea typeface="微软雅黑" panose="020B0503020204020204" pitchFamily="34" charset="-122"/>
                <a:cs typeface="+mn-ea"/>
                <a:sym typeface="+mn-lt"/>
              </a:rPr>
              <a:t>1%)</a:t>
            </a:r>
            <a:r>
              <a:rPr lang="zh-CN" altLang="en-US" sz="800" kern="100" dirty="0">
                <a:latin typeface="微软雅黑" panose="020B0503020204020204" pitchFamily="34" charset="-122"/>
                <a:ea typeface="微软雅黑" panose="020B0503020204020204" pitchFamily="34" charset="-122"/>
                <a:cs typeface="+mn-ea"/>
                <a:sym typeface="+mn-lt"/>
              </a:rPr>
              <a:t>：瘙痒、肿胀、红斑、 硬结</a:t>
            </a:r>
          </a:p>
          <a:p>
            <a:pPr algn="just">
              <a:defRPr/>
            </a:pPr>
            <a:r>
              <a:rPr lang="zh-CN" altLang="en-US" sz="800" kern="100" dirty="0">
                <a:latin typeface="微软雅黑" panose="020B0503020204020204" pitchFamily="34" charset="-122"/>
                <a:ea typeface="微软雅黑" panose="020B0503020204020204" pitchFamily="34" charset="-122"/>
                <a:cs typeface="+mn-ea"/>
                <a:sym typeface="+mn-lt"/>
              </a:rPr>
              <a:t>除以上征集性不良反应，在 </a:t>
            </a:r>
            <a:r>
              <a:rPr lang="en-US" altLang="zh-CN" sz="800" kern="100" dirty="0">
                <a:latin typeface="微软雅黑" panose="020B0503020204020204" pitchFamily="34" charset="-122"/>
                <a:ea typeface="微软雅黑" panose="020B0503020204020204" pitchFamily="34" charset="-122"/>
                <a:cs typeface="+mn-ea"/>
                <a:sym typeface="+mn-lt"/>
              </a:rPr>
              <a:t>383 </a:t>
            </a:r>
            <a:r>
              <a:rPr lang="zh-CN" altLang="en-US" sz="800" kern="100" dirty="0">
                <a:latin typeface="微软雅黑" panose="020B0503020204020204" pitchFamily="34" charset="-122"/>
                <a:ea typeface="微软雅黑" panose="020B0503020204020204" pitchFamily="34" charset="-122"/>
                <a:cs typeface="+mn-ea"/>
                <a:sym typeface="+mn-lt"/>
              </a:rPr>
              <a:t>名 </a:t>
            </a:r>
            <a:r>
              <a:rPr lang="en-US" altLang="zh-CN" sz="800" kern="100" dirty="0">
                <a:latin typeface="微软雅黑" panose="020B0503020204020204" pitchFamily="34" charset="-122"/>
                <a:ea typeface="微软雅黑" panose="020B0503020204020204" pitchFamily="34" charset="-122"/>
                <a:cs typeface="+mn-ea"/>
                <a:sym typeface="+mn-lt"/>
              </a:rPr>
              <a:t>9-19 </a:t>
            </a:r>
            <a:r>
              <a:rPr lang="zh-CN" altLang="en-US" sz="800" kern="100" dirty="0">
                <a:latin typeface="微软雅黑" panose="020B0503020204020204" pitchFamily="34" charset="-122"/>
                <a:ea typeface="微软雅黑" panose="020B0503020204020204" pitchFamily="34" charset="-122"/>
                <a:cs typeface="+mn-ea"/>
                <a:sym typeface="+mn-lt"/>
              </a:rPr>
              <a:t>岁女性受试者中，还观察到头晕、注射恐惧、失眠、口咽部疼痛、瘙痒、皮疹、湿疹等非征集性不良反应（均为偶见）。</a:t>
            </a:r>
            <a:endParaRPr lang="en-US" altLang="zh-CN" sz="800" kern="100" dirty="0">
              <a:latin typeface="微软雅黑" panose="020B0503020204020204" pitchFamily="34" charset="-122"/>
              <a:ea typeface="微软雅黑" panose="020B0503020204020204" pitchFamily="34" charset="-122"/>
              <a:cs typeface="+mn-ea"/>
              <a:sym typeface="+mn-lt"/>
            </a:endParaRPr>
          </a:p>
          <a:p>
            <a:pPr algn="just">
              <a:defRPr/>
            </a:pPr>
            <a:endParaRPr lang="en-US" altLang="zh-CN" sz="800" kern="100" dirty="0">
              <a:latin typeface="微软雅黑" panose="020B0503020204020204" pitchFamily="34" charset="-122"/>
              <a:ea typeface="微软雅黑" panose="020B0503020204020204" pitchFamily="34" charset="-122"/>
              <a:cs typeface="+mn-ea"/>
              <a:sym typeface="+mn-lt"/>
            </a:endParaRPr>
          </a:p>
          <a:p>
            <a:pPr algn="just">
              <a:defRPr/>
            </a:pPr>
            <a:r>
              <a:rPr lang="en-US" altLang="zh-CN" sz="800" b="1" kern="100" dirty="0">
                <a:latin typeface="微软雅黑" panose="020B0503020204020204" pitchFamily="34" charset="-122"/>
                <a:ea typeface="微软雅黑" panose="020B0503020204020204" pitchFamily="34" charset="-122"/>
                <a:cs typeface="+mn-ea"/>
                <a:sym typeface="+mn-lt"/>
              </a:rPr>
              <a:t>【</a:t>
            </a:r>
            <a:r>
              <a:rPr lang="zh-CN" altLang="en-US" sz="800" b="1" kern="100" dirty="0">
                <a:latin typeface="微软雅黑" panose="020B0503020204020204" pitchFamily="34" charset="-122"/>
                <a:ea typeface="微软雅黑" panose="020B0503020204020204" pitchFamily="34" charset="-122"/>
                <a:cs typeface="+mn-ea"/>
                <a:sym typeface="+mn-lt"/>
              </a:rPr>
              <a:t>重要药物相互作用信息</a:t>
            </a:r>
            <a:r>
              <a:rPr lang="en-US" altLang="zh-CN" sz="800" b="1" kern="100" dirty="0">
                <a:latin typeface="微软雅黑" panose="020B0503020204020204" pitchFamily="34" charset="-122"/>
                <a:ea typeface="微软雅黑" panose="020B0503020204020204" pitchFamily="34" charset="-122"/>
                <a:cs typeface="+mn-ea"/>
                <a:sym typeface="+mn-lt"/>
              </a:rPr>
              <a:t>】</a:t>
            </a:r>
          </a:p>
          <a:p>
            <a:pPr algn="just">
              <a:defRPr/>
            </a:pPr>
            <a:r>
              <a:rPr lang="zh-CN" altLang="en-US" sz="800" kern="100" dirty="0">
                <a:latin typeface="微软雅黑" panose="020B0503020204020204" pitchFamily="34" charset="-122"/>
                <a:ea typeface="微软雅黑" panose="020B0503020204020204" pitchFamily="34" charset="-122"/>
                <a:cs typeface="+mn-ea"/>
                <a:sym typeface="+mn-lt"/>
              </a:rPr>
              <a:t>目前暂不推荐本品与其它疫苗同时接种。接种本品前三个月内避免使用免疫球蛋白或血液制品。禁止与其他医药产品混合注射。目前尚未临床数据支持本品与其他 </a:t>
            </a:r>
            <a:r>
              <a:rPr lang="en-US" altLang="zh-CN" sz="800" kern="100" dirty="0">
                <a:latin typeface="微软雅黑" panose="020B0503020204020204" pitchFamily="34" charset="-122"/>
                <a:ea typeface="微软雅黑" panose="020B0503020204020204" pitchFamily="34" charset="-122"/>
                <a:cs typeface="+mn-ea"/>
                <a:sym typeface="+mn-lt"/>
              </a:rPr>
              <a:t>HPV </a:t>
            </a:r>
            <a:r>
              <a:rPr lang="zh-CN" altLang="en-US" sz="800" kern="100" dirty="0">
                <a:latin typeface="微软雅黑" panose="020B0503020204020204" pitchFamily="34" charset="-122"/>
                <a:ea typeface="微软雅黑" panose="020B0503020204020204" pitchFamily="34" charset="-122"/>
                <a:cs typeface="+mn-ea"/>
                <a:sym typeface="+mn-lt"/>
              </a:rPr>
              <a:t>疫苗互换使用。</a:t>
            </a:r>
            <a:endParaRPr lang="en-US" altLang="zh-CN" sz="800" kern="100" dirty="0">
              <a:latin typeface="微软雅黑" panose="020B0503020204020204" pitchFamily="34" charset="-122"/>
              <a:ea typeface="微软雅黑" panose="020B0503020204020204" pitchFamily="34" charset="-122"/>
              <a:cs typeface="+mn-ea"/>
              <a:sym typeface="+mn-lt"/>
            </a:endParaRPr>
          </a:p>
          <a:p>
            <a:pPr algn="just">
              <a:defRPr/>
            </a:pPr>
            <a:endParaRPr lang="zh-CN" altLang="en-US" sz="800" kern="100" dirty="0">
              <a:latin typeface="微软雅黑" panose="020B0503020204020204" pitchFamily="34" charset="-122"/>
              <a:ea typeface="微软雅黑" panose="020B0503020204020204" pitchFamily="34" charset="-122"/>
              <a:cs typeface="+mn-ea"/>
              <a:sym typeface="+mn-lt"/>
            </a:endParaRPr>
          </a:p>
          <a:p>
            <a:pPr algn="just">
              <a:defRPr/>
            </a:pPr>
            <a:r>
              <a:rPr lang="en-US" altLang="zh-CN" sz="800" b="1" kern="100" dirty="0">
                <a:latin typeface="微软雅黑" panose="020B0503020204020204" pitchFamily="34" charset="-122"/>
                <a:ea typeface="微软雅黑" panose="020B0503020204020204" pitchFamily="34" charset="-122"/>
                <a:cs typeface="+mn-ea"/>
                <a:sym typeface="+mn-lt"/>
              </a:rPr>
              <a:t>【</a:t>
            </a:r>
            <a:r>
              <a:rPr lang="zh-CN" altLang="en-US" sz="800" b="1" kern="100" dirty="0">
                <a:latin typeface="微软雅黑" panose="020B0503020204020204" pitchFamily="34" charset="-122"/>
                <a:ea typeface="微软雅黑" panose="020B0503020204020204" pitchFamily="34" charset="-122"/>
                <a:cs typeface="+mn-ea"/>
                <a:sym typeface="+mn-lt"/>
              </a:rPr>
              <a:t>孕妇及哺乳期妇女用药</a:t>
            </a:r>
            <a:r>
              <a:rPr lang="en-US" altLang="zh-CN" sz="800" b="1" kern="100" dirty="0">
                <a:latin typeface="微软雅黑" panose="020B0503020204020204" pitchFamily="34" charset="-122"/>
                <a:ea typeface="微软雅黑" panose="020B0503020204020204" pitchFamily="34" charset="-122"/>
                <a:cs typeface="+mn-ea"/>
                <a:sym typeface="+mn-lt"/>
              </a:rPr>
              <a:t>】</a:t>
            </a:r>
          </a:p>
          <a:p>
            <a:pPr algn="just">
              <a:defRPr/>
            </a:pPr>
            <a:r>
              <a:rPr lang="zh-CN" altLang="en-US" sz="800" b="1" kern="100" dirty="0">
                <a:latin typeface="微软雅黑" panose="020B0503020204020204" pitchFamily="34" charset="-122"/>
                <a:ea typeface="微软雅黑" panose="020B0503020204020204" pitchFamily="34" charset="-122"/>
                <a:cs typeface="+mn-ea"/>
                <a:sym typeface="+mn-lt"/>
              </a:rPr>
              <a:t>妊娠</a:t>
            </a:r>
            <a:endParaRPr lang="en-US" altLang="zh-CN" sz="800" b="1" kern="100" dirty="0">
              <a:latin typeface="微软雅黑" panose="020B0503020204020204" pitchFamily="34" charset="-122"/>
              <a:ea typeface="微软雅黑" panose="020B0503020204020204" pitchFamily="34" charset="-122"/>
              <a:cs typeface="+mn-ea"/>
              <a:sym typeface="+mn-lt"/>
            </a:endParaRPr>
          </a:p>
          <a:p>
            <a:pPr algn="just">
              <a:defRPr/>
            </a:pPr>
            <a:r>
              <a:rPr lang="zh-CN" altLang="en-US" sz="800" kern="100" dirty="0">
                <a:latin typeface="微软雅黑" panose="020B0503020204020204" pitchFamily="34" charset="-122"/>
                <a:ea typeface="微软雅黑" panose="020B0503020204020204" pitchFamily="34" charset="-122"/>
                <a:cs typeface="+mn-ea"/>
                <a:sym typeface="+mn-lt"/>
              </a:rPr>
              <a:t>妊娠期间应避免接种本品。若女性已经或准备妊娠，建议推迟或中断接种，妊娠期结束后再进行接种。</a:t>
            </a:r>
          </a:p>
          <a:p>
            <a:pPr algn="just">
              <a:defRPr/>
            </a:pPr>
            <a:r>
              <a:rPr lang="zh-CN" altLang="en-US" sz="800" b="1" kern="100" dirty="0">
                <a:latin typeface="微软雅黑" panose="020B0503020204020204" pitchFamily="34" charset="-122"/>
                <a:ea typeface="微软雅黑" panose="020B0503020204020204" pitchFamily="34" charset="-122"/>
                <a:cs typeface="+mn-ea"/>
                <a:sym typeface="+mn-lt"/>
              </a:rPr>
              <a:t>哺乳期妇女</a:t>
            </a:r>
            <a:endParaRPr lang="en-US" altLang="zh-CN" sz="800" b="1" kern="100" dirty="0">
              <a:latin typeface="微软雅黑" panose="020B0503020204020204" pitchFamily="34" charset="-122"/>
              <a:ea typeface="微软雅黑" panose="020B0503020204020204" pitchFamily="34" charset="-122"/>
              <a:cs typeface="+mn-ea"/>
              <a:sym typeface="+mn-lt"/>
            </a:endParaRPr>
          </a:p>
          <a:p>
            <a:pPr algn="just">
              <a:defRPr/>
            </a:pPr>
            <a:r>
              <a:rPr lang="zh-CN" altLang="en-US" sz="800" kern="100" dirty="0">
                <a:latin typeface="微软雅黑" panose="020B0503020204020204" pitchFamily="34" charset="-122"/>
                <a:ea typeface="微软雅黑" panose="020B0503020204020204" pitchFamily="34" charset="-122"/>
                <a:cs typeface="+mn-ea"/>
                <a:sym typeface="+mn-lt"/>
              </a:rPr>
              <a:t>哺乳期妇女应慎用。</a:t>
            </a:r>
            <a:endParaRPr lang="en-US" altLang="zh-CN" sz="800" kern="100" dirty="0">
              <a:latin typeface="微软雅黑" panose="020B0503020204020204" pitchFamily="34" charset="-122"/>
              <a:ea typeface="微软雅黑" panose="020B0503020204020204" pitchFamily="34" charset="-122"/>
              <a:cs typeface="+mn-ea"/>
              <a:sym typeface="+mn-lt"/>
            </a:endParaRPr>
          </a:p>
          <a:p>
            <a:pPr algn="just">
              <a:defRPr/>
            </a:pPr>
            <a:endParaRPr lang="en-US" altLang="zh-CN" sz="800" kern="100" dirty="0">
              <a:latin typeface="微软雅黑" panose="020B0503020204020204" pitchFamily="34" charset="-122"/>
              <a:ea typeface="微软雅黑" panose="020B0503020204020204" pitchFamily="34" charset="-122"/>
              <a:cs typeface="+mn-ea"/>
              <a:sym typeface="+mn-lt"/>
            </a:endParaRPr>
          </a:p>
          <a:p>
            <a:pPr algn="just">
              <a:defRPr/>
            </a:pPr>
            <a:endParaRPr lang="zh-CN" altLang="en-US" sz="800" kern="100" dirty="0">
              <a:latin typeface="微软雅黑" panose="020B0503020204020204" pitchFamily="34" charset="-122"/>
              <a:ea typeface="微软雅黑" panose="020B0503020204020204" pitchFamily="34" charset="-122"/>
              <a:cs typeface="+mn-ea"/>
              <a:sym typeface="+mn-lt"/>
            </a:endParaRPr>
          </a:p>
          <a:p>
            <a:pPr algn="just">
              <a:defRPr/>
            </a:pPr>
            <a:r>
              <a:rPr lang="zh-CN" altLang="en-US" sz="800" b="1" i="1" kern="100" dirty="0">
                <a:latin typeface="微软雅黑" panose="020B0503020204020204" pitchFamily="34" charset="-122"/>
                <a:ea typeface="微软雅黑" panose="020B0503020204020204" pitchFamily="34" charset="-122"/>
                <a:cs typeface="+mn-ea"/>
                <a:sym typeface="+mn-lt"/>
              </a:rPr>
              <a:t>处方前请参考完整版说明书</a:t>
            </a:r>
            <a:endParaRPr lang="en-US" altLang="zh-CN" sz="800" b="1" i="1" kern="100" dirty="0">
              <a:latin typeface="微软雅黑" panose="020B0503020204020204" pitchFamily="34" charset="-122"/>
              <a:ea typeface="微软雅黑" panose="020B0503020204020204" pitchFamily="34" charset="-122"/>
              <a:cs typeface="+mn-ea"/>
              <a:sym typeface="+mn-lt"/>
            </a:endParaRPr>
          </a:p>
          <a:p>
            <a:pPr algn="just">
              <a:defRPr/>
            </a:pPr>
            <a:r>
              <a:rPr lang="zh-CN" altLang="zh-CN" sz="800" b="1" i="1" kern="100" dirty="0">
                <a:latin typeface="微软雅黑" panose="020B0503020204020204" pitchFamily="34" charset="-122"/>
                <a:ea typeface="微软雅黑" panose="020B0503020204020204" pitchFamily="34" charset="-122"/>
                <a:cs typeface="+mn-ea"/>
              </a:rPr>
              <a:t>本资料仅供医疗卫生专业人士作学术参考，而非</a:t>
            </a:r>
            <a:r>
              <a:rPr lang="zh-CN" altLang="en-US" sz="800" b="1" i="1" kern="100" dirty="0">
                <a:latin typeface="微软雅黑" panose="020B0503020204020204" pitchFamily="34" charset="-122"/>
                <a:ea typeface="微软雅黑" panose="020B0503020204020204" pitchFamily="34" charset="-122"/>
                <a:cs typeface="+mn-ea"/>
              </a:rPr>
              <a:t>针</a:t>
            </a:r>
            <a:r>
              <a:rPr lang="zh-CN" altLang="zh-CN" sz="800" b="1" i="1" kern="100" dirty="0">
                <a:latin typeface="微软雅黑" panose="020B0503020204020204" pitchFamily="34" charset="-122"/>
                <a:ea typeface="微软雅黑" panose="020B0503020204020204" pitchFamily="34" charset="-122"/>
                <a:cs typeface="+mn-ea"/>
              </a:rPr>
              <a:t>对一般公众，亦非广告用途。医疗卫生专业人士作出的任何与治疗有关的决定应根据患者的具体情况并应参照国家药品监督管理局批准的药品说明书。本资料请勿分发或转发。</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佳</a:t>
            </a:r>
            <a:r>
              <a:rPr lang="zh-CN" altLang="en-US" dirty="0">
                <a:sym typeface="+mn-lt"/>
              </a:rPr>
              <a:t>达修</a:t>
            </a:r>
            <a:r>
              <a:rPr lang="en-US" altLang="zh-CN" baseline="30000" dirty="0"/>
              <a:t>®</a:t>
            </a:r>
            <a:r>
              <a:rPr lang="en-US" altLang="zh-CN" dirty="0">
                <a:sym typeface="+mn-lt"/>
              </a:rPr>
              <a:t>9</a:t>
            </a:r>
            <a:r>
              <a:rPr lang="zh-CN" altLang="en-US" dirty="0">
                <a:sym typeface="+mn-lt"/>
              </a:rPr>
              <a:t>简明处方信息</a:t>
            </a:r>
            <a:endParaRPr lang="zh-CN" altLang="en-US" dirty="0"/>
          </a:p>
        </p:txBody>
      </p:sp>
      <p:sp>
        <p:nvSpPr>
          <p:cNvPr id="5" name="文本框 4">
            <a:extLst>
              <a:ext uri="{FF2B5EF4-FFF2-40B4-BE49-F238E27FC236}">
                <a16:creationId xmlns:a16="http://schemas.microsoft.com/office/drawing/2014/main" id="{BD26EA21-8011-3A7C-F34D-7F4B57F24DFE}"/>
              </a:ext>
            </a:extLst>
          </p:cNvPr>
          <p:cNvSpPr txBox="1"/>
          <p:nvPr/>
        </p:nvSpPr>
        <p:spPr>
          <a:xfrm>
            <a:off x="464820" y="889636"/>
            <a:ext cx="11262360" cy="5640704"/>
          </a:xfrm>
          <a:prstGeom prst="rect">
            <a:avLst/>
          </a:prstGeom>
          <a:noFill/>
        </p:spPr>
        <p:txBody>
          <a:bodyPr wrap="none" numCol="2" spcCol="360000" rtlCol="0">
            <a:noAutofit/>
          </a:bodyPr>
          <a:lstStyle/>
          <a:p>
            <a:pPr algn="just">
              <a:lnSpc>
                <a:spcPct val="110000"/>
              </a:lnSpc>
            </a:pPr>
            <a:r>
              <a:rPr lang="en-US" altLang="zh-CN" sz="600" b="1" dirty="0">
                <a:solidFill>
                  <a:srgbClr val="005E5D"/>
                </a:solidFill>
                <a:latin typeface="微软雅黑"/>
                <a:ea typeface="微软雅黑"/>
              </a:rPr>
              <a:t>【</a:t>
            </a:r>
            <a:r>
              <a:rPr lang="zh-CN" altLang="en-US" sz="600" b="1" dirty="0">
                <a:solidFill>
                  <a:srgbClr val="005E5D"/>
                </a:solidFill>
                <a:latin typeface="微软雅黑"/>
                <a:ea typeface="微软雅黑"/>
              </a:rPr>
              <a:t>接种对象</a:t>
            </a:r>
            <a:r>
              <a:rPr lang="en-US" altLang="zh-CN" sz="600" b="1" dirty="0">
                <a:solidFill>
                  <a:srgbClr val="005E5D"/>
                </a:solidFill>
                <a:latin typeface="微软雅黑"/>
                <a:ea typeface="微软雅黑"/>
              </a:rPr>
              <a:t>】</a:t>
            </a:r>
          </a:p>
          <a:p>
            <a:pPr algn="just">
              <a:lnSpc>
                <a:spcPct val="110000"/>
              </a:lnSpc>
            </a:pPr>
            <a:r>
              <a:rPr lang="zh-CN" altLang="en-US" sz="600" dirty="0">
                <a:solidFill>
                  <a:srgbClr val="37424A"/>
                </a:solidFill>
                <a:latin typeface="微软雅黑"/>
                <a:ea typeface="微软雅黑"/>
              </a:rPr>
              <a:t>本品适用于</a:t>
            </a:r>
            <a:r>
              <a:rPr lang="en-US" altLang="zh-CN" sz="600" dirty="0">
                <a:solidFill>
                  <a:srgbClr val="37424A"/>
                </a:solidFill>
                <a:latin typeface="微软雅黑"/>
                <a:ea typeface="微软雅黑"/>
              </a:rPr>
              <a:t>9~45</a:t>
            </a:r>
            <a:r>
              <a:rPr lang="zh-CN" altLang="en-US" sz="600" dirty="0">
                <a:solidFill>
                  <a:srgbClr val="37424A"/>
                </a:solidFill>
                <a:latin typeface="微软雅黑"/>
                <a:ea typeface="微软雅黑"/>
              </a:rPr>
              <a:t>岁女性的预防接种。</a:t>
            </a:r>
          </a:p>
          <a:p>
            <a:pPr algn="just">
              <a:lnSpc>
                <a:spcPct val="110000"/>
              </a:lnSpc>
            </a:pPr>
            <a:endParaRPr lang="zh-CN" altLang="en-US" sz="600" dirty="0">
              <a:solidFill>
                <a:srgbClr val="37424A"/>
              </a:solidFill>
              <a:latin typeface="微软雅黑"/>
              <a:ea typeface="微软雅黑"/>
            </a:endParaRPr>
          </a:p>
          <a:p>
            <a:pPr algn="just">
              <a:lnSpc>
                <a:spcPct val="110000"/>
              </a:lnSpc>
            </a:pPr>
            <a:r>
              <a:rPr lang="en-US" altLang="zh-CN" sz="600" b="1" dirty="0">
                <a:solidFill>
                  <a:srgbClr val="005E5D"/>
                </a:solidFill>
                <a:latin typeface="微软雅黑"/>
                <a:ea typeface="微软雅黑"/>
              </a:rPr>
              <a:t>【</a:t>
            </a:r>
            <a:r>
              <a:rPr lang="zh-CN" altLang="en-US" sz="600" b="1" dirty="0">
                <a:solidFill>
                  <a:srgbClr val="005E5D"/>
                </a:solidFill>
                <a:latin typeface="微软雅黑"/>
                <a:ea typeface="微软雅黑"/>
              </a:rPr>
              <a:t>作用与用途</a:t>
            </a:r>
            <a:r>
              <a:rPr lang="en-US" altLang="zh-CN" sz="600" b="1" dirty="0">
                <a:solidFill>
                  <a:srgbClr val="005E5D"/>
                </a:solidFill>
                <a:latin typeface="微软雅黑"/>
                <a:ea typeface="微软雅黑"/>
              </a:rPr>
              <a:t>】</a:t>
            </a:r>
          </a:p>
          <a:p>
            <a:pPr algn="just">
              <a:lnSpc>
                <a:spcPct val="110000"/>
              </a:lnSpc>
            </a:pPr>
            <a:r>
              <a:rPr lang="zh-CN" altLang="en-US" sz="600" dirty="0">
                <a:solidFill>
                  <a:srgbClr val="37424A"/>
                </a:solidFill>
                <a:latin typeface="微软雅黑"/>
                <a:ea typeface="微软雅黑"/>
              </a:rPr>
              <a:t>本品适用于预防由本品所含的</a:t>
            </a:r>
            <a:r>
              <a:rPr lang="en-US" altLang="zh-CN" sz="600" dirty="0">
                <a:solidFill>
                  <a:srgbClr val="37424A"/>
                </a:solidFill>
                <a:latin typeface="微软雅黑"/>
                <a:ea typeface="微软雅黑"/>
              </a:rPr>
              <a:t>HPV</a:t>
            </a:r>
            <a:r>
              <a:rPr lang="zh-CN" altLang="en-US" sz="600" dirty="0">
                <a:solidFill>
                  <a:srgbClr val="37424A"/>
                </a:solidFill>
                <a:latin typeface="微软雅黑"/>
                <a:ea typeface="微软雅黑"/>
              </a:rPr>
              <a:t>型别引起的下列疾病：</a:t>
            </a:r>
          </a:p>
          <a:p>
            <a:pPr algn="just">
              <a:lnSpc>
                <a:spcPct val="110000"/>
              </a:lnSpc>
            </a:pPr>
            <a:r>
              <a:rPr lang="en-US" altLang="zh-CN" sz="600" dirty="0">
                <a:solidFill>
                  <a:srgbClr val="37424A"/>
                </a:solidFill>
                <a:latin typeface="微软雅黑"/>
                <a:ea typeface="微软雅黑"/>
              </a:rPr>
              <a:t>•  HPV16</a:t>
            </a:r>
            <a:r>
              <a:rPr lang="zh-CN" altLang="en-US" sz="600" dirty="0">
                <a:solidFill>
                  <a:srgbClr val="37424A"/>
                </a:solidFill>
                <a:latin typeface="微软雅黑"/>
                <a:ea typeface="微软雅黑"/>
              </a:rPr>
              <a:t>型、</a:t>
            </a:r>
            <a:r>
              <a:rPr lang="en-US" altLang="zh-CN" sz="600" dirty="0">
                <a:solidFill>
                  <a:srgbClr val="37424A"/>
                </a:solidFill>
                <a:latin typeface="微软雅黑"/>
                <a:ea typeface="微软雅黑"/>
              </a:rPr>
              <a:t>18</a:t>
            </a:r>
            <a:r>
              <a:rPr lang="zh-CN" altLang="en-US" sz="600" dirty="0">
                <a:solidFill>
                  <a:srgbClr val="37424A"/>
                </a:solidFill>
                <a:latin typeface="微软雅黑"/>
                <a:ea typeface="微软雅黑"/>
              </a:rPr>
              <a:t>型、</a:t>
            </a:r>
            <a:r>
              <a:rPr lang="en-US" altLang="zh-CN" sz="600" dirty="0">
                <a:solidFill>
                  <a:srgbClr val="37424A"/>
                </a:solidFill>
                <a:latin typeface="微软雅黑"/>
                <a:ea typeface="微软雅黑"/>
              </a:rPr>
              <a:t>31</a:t>
            </a:r>
            <a:r>
              <a:rPr lang="zh-CN" altLang="en-US" sz="600" dirty="0">
                <a:solidFill>
                  <a:srgbClr val="37424A"/>
                </a:solidFill>
                <a:latin typeface="微软雅黑"/>
                <a:ea typeface="微软雅黑"/>
              </a:rPr>
              <a:t>型、</a:t>
            </a:r>
            <a:r>
              <a:rPr lang="en-US" altLang="zh-CN" sz="600" dirty="0">
                <a:solidFill>
                  <a:srgbClr val="37424A"/>
                </a:solidFill>
                <a:latin typeface="微软雅黑"/>
                <a:ea typeface="微软雅黑"/>
              </a:rPr>
              <a:t>33</a:t>
            </a:r>
            <a:r>
              <a:rPr lang="zh-CN" altLang="en-US" sz="600" dirty="0">
                <a:solidFill>
                  <a:srgbClr val="37424A"/>
                </a:solidFill>
                <a:latin typeface="微软雅黑"/>
                <a:ea typeface="微软雅黑"/>
              </a:rPr>
              <a:t>型、</a:t>
            </a:r>
            <a:r>
              <a:rPr lang="en-US" altLang="zh-CN" sz="600" dirty="0">
                <a:solidFill>
                  <a:srgbClr val="37424A"/>
                </a:solidFill>
                <a:latin typeface="微软雅黑"/>
                <a:ea typeface="微软雅黑"/>
              </a:rPr>
              <a:t>45</a:t>
            </a:r>
            <a:r>
              <a:rPr lang="zh-CN" altLang="en-US" sz="600" dirty="0">
                <a:solidFill>
                  <a:srgbClr val="37424A"/>
                </a:solidFill>
                <a:latin typeface="微软雅黑"/>
                <a:ea typeface="微软雅黑"/>
              </a:rPr>
              <a:t>型、</a:t>
            </a:r>
            <a:r>
              <a:rPr lang="en-US" altLang="zh-CN" sz="600" dirty="0">
                <a:solidFill>
                  <a:srgbClr val="37424A"/>
                </a:solidFill>
                <a:latin typeface="微软雅黑"/>
                <a:ea typeface="微软雅黑"/>
              </a:rPr>
              <a:t>52</a:t>
            </a:r>
            <a:r>
              <a:rPr lang="zh-CN" altLang="en-US" sz="600" dirty="0">
                <a:solidFill>
                  <a:srgbClr val="37424A"/>
                </a:solidFill>
                <a:latin typeface="微软雅黑"/>
                <a:ea typeface="微软雅黑"/>
              </a:rPr>
              <a:t>型、</a:t>
            </a:r>
            <a:r>
              <a:rPr lang="en-US" altLang="zh-CN" sz="600" dirty="0">
                <a:solidFill>
                  <a:srgbClr val="37424A"/>
                </a:solidFill>
                <a:latin typeface="微软雅黑"/>
                <a:ea typeface="微软雅黑"/>
              </a:rPr>
              <a:t>58</a:t>
            </a:r>
            <a:r>
              <a:rPr lang="zh-CN" altLang="en-US" sz="600" dirty="0">
                <a:solidFill>
                  <a:srgbClr val="37424A"/>
                </a:solidFill>
                <a:latin typeface="微软雅黑"/>
                <a:ea typeface="微软雅黑"/>
              </a:rPr>
              <a:t>型引起的宫颈癌。</a:t>
            </a:r>
          </a:p>
          <a:p>
            <a:pPr algn="just">
              <a:lnSpc>
                <a:spcPct val="110000"/>
              </a:lnSpc>
            </a:pPr>
            <a:r>
              <a:rPr lang="en-US" altLang="zh-CN" sz="600" dirty="0">
                <a:solidFill>
                  <a:srgbClr val="37424A"/>
                </a:solidFill>
                <a:latin typeface="微软雅黑"/>
                <a:ea typeface="微软雅黑"/>
              </a:rPr>
              <a:t>•  </a:t>
            </a:r>
            <a:r>
              <a:rPr lang="zh-CN" altLang="en-US" sz="600" dirty="0">
                <a:solidFill>
                  <a:srgbClr val="37424A"/>
                </a:solidFill>
                <a:latin typeface="微软雅黑"/>
                <a:ea typeface="微软雅黑"/>
              </a:rPr>
              <a:t>以及由</a:t>
            </a:r>
            <a:r>
              <a:rPr lang="en-US" altLang="zh-CN" sz="600" dirty="0">
                <a:solidFill>
                  <a:srgbClr val="37424A"/>
                </a:solidFill>
                <a:latin typeface="微软雅黑"/>
                <a:ea typeface="微软雅黑"/>
              </a:rPr>
              <a:t>HPV6</a:t>
            </a:r>
            <a:r>
              <a:rPr lang="zh-CN" altLang="en-US" sz="600" dirty="0">
                <a:solidFill>
                  <a:srgbClr val="37424A"/>
                </a:solidFill>
                <a:latin typeface="微软雅黑"/>
                <a:ea typeface="微软雅黑"/>
              </a:rPr>
              <a:t>型、</a:t>
            </a:r>
            <a:r>
              <a:rPr lang="en-US" altLang="zh-CN" sz="600" dirty="0">
                <a:solidFill>
                  <a:srgbClr val="37424A"/>
                </a:solidFill>
                <a:latin typeface="微软雅黑"/>
                <a:ea typeface="微软雅黑"/>
              </a:rPr>
              <a:t>11</a:t>
            </a:r>
            <a:r>
              <a:rPr lang="zh-CN" altLang="en-US" sz="600" dirty="0">
                <a:solidFill>
                  <a:srgbClr val="37424A"/>
                </a:solidFill>
                <a:latin typeface="微软雅黑"/>
                <a:ea typeface="微软雅黑"/>
              </a:rPr>
              <a:t>型、</a:t>
            </a:r>
            <a:r>
              <a:rPr lang="en-US" altLang="zh-CN" sz="600" dirty="0">
                <a:solidFill>
                  <a:srgbClr val="37424A"/>
                </a:solidFill>
                <a:latin typeface="微软雅黑"/>
                <a:ea typeface="微软雅黑"/>
              </a:rPr>
              <a:t>16</a:t>
            </a:r>
            <a:r>
              <a:rPr lang="zh-CN" altLang="en-US" sz="600" dirty="0">
                <a:solidFill>
                  <a:srgbClr val="37424A"/>
                </a:solidFill>
                <a:latin typeface="微软雅黑"/>
                <a:ea typeface="微软雅黑"/>
              </a:rPr>
              <a:t>型、</a:t>
            </a:r>
            <a:r>
              <a:rPr lang="en-US" altLang="zh-CN" sz="600" dirty="0">
                <a:solidFill>
                  <a:srgbClr val="37424A"/>
                </a:solidFill>
                <a:latin typeface="微软雅黑"/>
                <a:ea typeface="微软雅黑"/>
              </a:rPr>
              <a:t>18</a:t>
            </a:r>
            <a:r>
              <a:rPr lang="zh-CN" altLang="en-US" sz="600" dirty="0">
                <a:solidFill>
                  <a:srgbClr val="37424A"/>
                </a:solidFill>
                <a:latin typeface="微软雅黑"/>
                <a:ea typeface="微软雅黑"/>
              </a:rPr>
              <a:t>型、</a:t>
            </a:r>
            <a:r>
              <a:rPr lang="en-US" altLang="zh-CN" sz="600" dirty="0">
                <a:solidFill>
                  <a:srgbClr val="37424A"/>
                </a:solidFill>
                <a:latin typeface="微软雅黑"/>
                <a:ea typeface="微软雅黑"/>
              </a:rPr>
              <a:t>31</a:t>
            </a:r>
            <a:r>
              <a:rPr lang="zh-CN" altLang="en-US" sz="600" dirty="0">
                <a:solidFill>
                  <a:srgbClr val="37424A"/>
                </a:solidFill>
                <a:latin typeface="微软雅黑"/>
                <a:ea typeface="微软雅黑"/>
              </a:rPr>
              <a:t>型、</a:t>
            </a:r>
            <a:r>
              <a:rPr lang="en-US" altLang="zh-CN" sz="600" dirty="0">
                <a:solidFill>
                  <a:srgbClr val="37424A"/>
                </a:solidFill>
                <a:latin typeface="微软雅黑"/>
                <a:ea typeface="微软雅黑"/>
              </a:rPr>
              <a:t>33</a:t>
            </a:r>
            <a:r>
              <a:rPr lang="zh-CN" altLang="en-US" sz="600" dirty="0">
                <a:solidFill>
                  <a:srgbClr val="37424A"/>
                </a:solidFill>
                <a:latin typeface="微软雅黑"/>
                <a:ea typeface="微软雅黑"/>
              </a:rPr>
              <a:t>型、</a:t>
            </a:r>
            <a:r>
              <a:rPr lang="en-US" altLang="zh-CN" sz="600" dirty="0">
                <a:solidFill>
                  <a:srgbClr val="37424A"/>
                </a:solidFill>
                <a:latin typeface="微软雅黑"/>
                <a:ea typeface="微软雅黑"/>
              </a:rPr>
              <a:t>45</a:t>
            </a:r>
            <a:r>
              <a:rPr lang="zh-CN" altLang="en-US" sz="600" dirty="0">
                <a:solidFill>
                  <a:srgbClr val="37424A"/>
                </a:solidFill>
                <a:latin typeface="微软雅黑"/>
                <a:ea typeface="微软雅黑"/>
              </a:rPr>
              <a:t>型、</a:t>
            </a:r>
            <a:r>
              <a:rPr lang="en-US" altLang="zh-CN" sz="600" dirty="0">
                <a:solidFill>
                  <a:srgbClr val="37424A"/>
                </a:solidFill>
                <a:latin typeface="微软雅黑"/>
                <a:ea typeface="微软雅黑"/>
              </a:rPr>
              <a:t>52</a:t>
            </a:r>
            <a:r>
              <a:rPr lang="zh-CN" altLang="en-US" sz="600" dirty="0">
                <a:solidFill>
                  <a:srgbClr val="37424A"/>
                </a:solidFill>
                <a:latin typeface="微软雅黑"/>
                <a:ea typeface="微软雅黑"/>
              </a:rPr>
              <a:t>型、</a:t>
            </a:r>
            <a:r>
              <a:rPr lang="en-US" altLang="zh-CN" sz="600" dirty="0">
                <a:solidFill>
                  <a:srgbClr val="37424A"/>
                </a:solidFill>
                <a:latin typeface="微软雅黑"/>
                <a:ea typeface="微软雅黑"/>
              </a:rPr>
              <a:t>58</a:t>
            </a:r>
            <a:r>
              <a:rPr lang="zh-CN" altLang="en-US" sz="600" dirty="0">
                <a:solidFill>
                  <a:srgbClr val="37424A"/>
                </a:solidFill>
                <a:latin typeface="微软雅黑"/>
                <a:ea typeface="微软雅黑"/>
              </a:rPr>
              <a:t>型引起的下列癌前病变或不典型病变：</a:t>
            </a:r>
          </a:p>
          <a:p>
            <a:pPr algn="just">
              <a:lnSpc>
                <a:spcPct val="110000"/>
              </a:lnSpc>
            </a:pPr>
            <a:r>
              <a:rPr lang="en-US" altLang="zh-CN" sz="600" dirty="0">
                <a:solidFill>
                  <a:srgbClr val="37424A"/>
                </a:solidFill>
                <a:latin typeface="微软雅黑"/>
                <a:ea typeface="微软雅黑"/>
              </a:rPr>
              <a:t>•  </a:t>
            </a:r>
            <a:r>
              <a:rPr lang="zh-CN" altLang="en-US" sz="600" dirty="0">
                <a:solidFill>
                  <a:srgbClr val="37424A"/>
                </a:solidFill>
                <a:latin typeface="微软雅黑"/>
                <a:ea typeface="微软雅黑"/>
              </a:rPr>
              <a:t>宫颈上皮内瘤样病变（</a:t>
            </a:r>
            <a:r>
              <a:rPr lang="en-US" altLang="zh-CN" sz="600" dirty="0">
                <a:solidFill>
                  <a:srgbClr val="37424A"/>
                </a:solidFill>
                <a:latin typeface="微软雅黑"/>
                <a:ea typeface="微软雅黑"/>
              </a:rPr>
              <a:t>CIN</a:t>
            </a:r>
            <a:r>
              <a:rPr lang="zh-CN" altLang="en-US" sz="600" dirty="0">
                <a:solidFill>
                  <a:srgbClr val="37424A"/>
                </a:solidFill>
                <a:latin typeface="微软雅黑"/>
                <a:ea typeface="微软雅黑"/>
              </a:rPr>
              <a:t>）</a:t>
            </a:r>
            <a:r>
              <a:rPr lang="en-US" altLang="zh-CN" sz="600" dirty="0">
                <a:solidFill>
                  <a:srgbClr val="37424A"/>
                </a:solidFill>
                <a:latin typeface="微软雅黑"/>
                <a:ea typeface="微软雅黑"/>
              </a:rPr>
              <a:t>2/3</a:t>
            </a:r>
            <a:r>
              <a:rPr lang="zh-CN" altLang="en-US" sz="600" dirty="0">
                <a:solidFill>
                  <a:srgbClr val="37424A"/>
                </a:solidFill>
                <a:latin typeface="微软雅黑"/>
                <a:ea typeface="微软雅黑"/>
              </a:rPr>
              <a:t>级，以及宫颈原位腺癌（</a:t>
            </a:r>
            <a:r>
              <a:rPr lang="en-US" altLang="zh-CN" sz="600" dirty="0">
                <a:solidFill>
                  <a:srgbClr val="37424A"/>
                </a:solidFill>
                <a:latin typeface="微软雅黑"/>
                <a:ea typeface="微软雅黑"/>
              </a:rPr>
              <a:t>AIS</a:t>
            </a:r>
            <a:r>
              <a:rPr lang="zh-CN" altLang="en-US" sz="600" dirty="0">
                <a:solidFill>
                  <a:srgbClr val="37424A"/>
                </a:solidFill>
                <a:latin typeface="微软雅黑"/>
                <a:ea typeface="微软雅黑"/>
              </a:rPr>
              <a:t>）。</a:t>
            </a:r>
          </a:p>
          <a:p>
            <a:pPr algn="just">
              <a:lnSpc>
                <a:spcPct val="110000"/>
              </a:lnSpc>
            </a:pPr>
            <a:r>
              <a:rPr lang="en-US" altLang="zh-CN" sz="600" dirty="0">
                <a:solidFill>
                  <a:srgbClr val="37424A"/>
                </a:solidFill>
                <a:latin typeface="微软雅黑"/>
                <a:ea typeface="微软雅黑"/>
              </a:rPr>
              <a:t>•  </a:t>
            </a:r>
            <a:r>
              <a:rPr lang="zh-CN" altLang="en-US" sz="600" dirty="0">
                <a:solidFill>
                  <a:srgbClr val="37424A"/>
                </a:solidFill>
                <a:latin typeface="微软雅黑"/>
                <a:ea typeface="微软雅黑"/>
              </a:rPr>
              <a:t>宫颈上皮内瘤样病变（</a:t>
            </a:r>
            <a:r>
              <a:rPr lang="en-US" altLang="zh-CN" sz="600" dirty="0">
                <a:solidFill>
                  <a:srgbClr val="37424A"/>
                </a:solidFill>
                <a:latin typeface="微软雅黑"/>
                <a:ea typeface="微软雅黑"/>
              </a:rPr>
              <a:t>CIN</a:t>
            </a:r>
            <a:r>
              <a:rPr lang="zh-CN" altLang="en-US" sz="600" dirty="0">
                <a:solidFill>
                  <a:srgbClr val="37424A"/>
                </a:solidFill>
                <a:latin typeface="微软雅黑"/>
                <a:ea typeface="微软雅黑"/>
              </a:rPr>
              <a:t>）</a:t>
            </a:r>
            <a:r>
              <a:rPr lang="en-US" altLang="zh-CN" sz="600" dirty="0">
                <a:solidFill>
                  <a:srgbClr val="37424A"/>
                </a:solidFill>
                <a:latin typeface="微软雅黑"/>
                <a:ea typeface="微软雅黑"/>
              </a:rPr>
              <a:t>1</a:t>
            </a:r>
            <a:r>
              <a:rPr lang="zh-CN" altLang="en-US" sz="600" dirty="0">
                <a:solidFill>
                  <a:srgbClr val="37424A"/>
                </a:solidFill>
                <a:latin typeface="微软雅黑"/>
                <a:ea typeface="微软雅黑"/>
              </a:rPr>
              <a:t>级。</a:t>
            </a:r>
          </a:p>
          <a:p>
            <a:pPr algn="just">
              <a:lnSpc>
                <a:spcPct val="110000"/>
              </a:lnSpc>
            </a:pPr>
            <a:r>
              <a:rPr lang="zh-CN" altLang="en-US" sz="600" dirty="0">
                <a:solidFill>
                  <a:srgbClr val="37424A"/>
                </a:solidFill>
                <a:latin typeface="微软雅黑"/>
                <a:ea typeface="微软雅黑"/>
              </a:rPr>
              <a:t>以及</a:t>
            </a:r>
            <a:r>
              <a:rPr lang="en-US" altLang="zh-CN" sz="600" dirty="0">
                <a:solidFill>
                  <a:srgbClr val="37424A"/>
                </a:solidFill>
                <a:latin typeface="微软雅黑"/>
                <a:ea typeface="微软雅黑"/>
              </a:rPr>
              <a:t>HPV6</a:t>
            </a:r>
            <a:r>
              <a:rPr lang="zh-CN" altLang="en-US" sz="600" dirty="0">
                <a:solidFill>
                  <a:srgbClr val="37424A"/>
                </a:solidFill>
                <a:latin typeface="微软雅黑"/>
                <a:ea typeface="微软雅黑"/>
              </a:rPr>
              <a:t>型、</a:t>
            </a:r>
            <a:r>
              <a:rPr lang="en-US" altLang="zh-CN" sz="600" dirty="0">
                <a:solidFill>
                  <a:srgbClr val="37424A"/>
                </a:solidFill>
                <a:latin typeface="微软雅黑"/>
                <a:ea typeface="微软雅黑"/>
              </a:rPr>
              <a:t>11</a:t>
            </a:r>
            <a:r>
              <a:rPr lang="zh-CN" altLang="en-US" sz="600" dirty="0">
                <a:solidFill>
                  <a:srgbClr val="37424A"/>
                </a:solidFill>
                <a:latin typeface="微软雅黑"/>
                <a:ea typeface="微软雅黑"/>
              </a:rPr>
              <a:t>型、</a:t>
            </a:r>
            <a:r>
              <a:rPr lang="en-US" altLang="zh-CN" sz="600" dirty="0">
                <a:solidFill>
                  <a:srgbClr val="37424A"/>
                </a:solidFill>
                <a:latin typeface="微软雅黑"/>
                <a:ea typeface="微软雅黑"/>
              </a:rPr>
              <a:t>16</a:t>
            </a:r>
            <a:r>
              <a:rPr lang="zh-CN" altLang="en-US" sz="600" dirty="0">
                <a:solidFill>
                  <a:srgbClr val="37424A"/>
                </a:solidFill>
                <a:latin typeface="微软雅黑"/>
                <a:ea typeface="微软雅黑"/>
              </a:rPr>
              <a:t>型、</a:t>
            </a:r>
            <a:r>
              <a:rPr lang="en-US" altLang="zh-CN" sz="600" dirty="0">
                <a:solidFill>
                  <a:srgbClr val="37424A"/>
                </a:solidFill>
                <a:latin typeface="微软雅黑"/>
                <a:ea typeface="微软雅黑"/>
              </a:rPr>
              <a:t>18</a:t>
            </a:r>
            <a:r>
              <a:rPr lang="zh-CN" altLang="en-US" sz="600" dirty="0">
                <a:solidFill>
                  <a:srgbClr val="37424A"/>
                </a:solidFill>
                <a:latin typeface="微软雅黑"/>
                <a:ea typeface="微软雅黑"/>
              </a:rPr>
              <a:t>型、</a:t>
            </a:r>
            <a:r>
              <a:rPr lang="en-US" altLang="zh-CN" sz="600" dirty="0">
                <a:solidFill>
                  <a:srgbClr val="37424A"/>
                </a:solidFill>
                <a:latin typeface="微软雅黑"/>
                <a:ea typeface="微软雅黑"/>
              </a:rPr>
              <a:t>31</a:t>
            </a:r>
            <a:r>
              <a:rPr lang="zh-CN" altLang="en-US" sz="600" dirty="0">
                <a:solidFill>
                  <a:srgbClr val="37424A"/>
                </a:solidFill>
                <a:latin typeface="微软雅黑"/>
                <a:ea typeface="微软雅黑"/>
              </a:rPr>
              <a:t>型、</a:t>
            </a:r>
            <a:r>
              <a:rPr lang="en-US" altLang="zh-CN" sz="600" dirty="0">
                <a:solidFill>
                  <a:srgbClr val="37424A"/>
                </a:solidFill>
                <a:latin typeface="微软雅黑"/>
                <a:ea typeface="微软雅黑"/>
              </a:rPr>
              <a:t>33</a:t>
            </a:r>
            <a:r>
              <a:rPr lang="zh-CN" altLang="en-US" sz="600" dirty="0">
                <a:solidFill>
                  <a:srgbClr val="37424A"/>
                </a:solidFill>
                <a:latin typeface="微软雅黑"/>
                <a:ea typeface="微软雅黑"/>
              </a:rPr>
              <a:t>型、</a:t>
            </a:r>
            <a:r>
              <a:rPr lang="en-US" altLang="zh-CN" sz="600" dirty="0">
                <a:solidFill>
                  <a:srgbClr val="37424A"/>
                </a:solidFill>
                <a:latin typeface="微软雅黑"/>
                <a:ea typeface="微软雅黑"/>
              </a:rPr>
              <a:t>45</a:t>
            </a:r>
            <a:r>
              <a:rPr lang="zh-CN" altLang="en-US" sz="600" dirty="0">
                <a:solidFill>
                  <a:srgbClr val="37424A"/>
                </a:solidFill>
                <a:latin typeface="微软雅黑"/>
                <a:ea typeface="微软雅黑"/>
              </a:rPr>
              <a:t>型、</a:t>
            </a:r>
            <a:r>
              <a:rPr lang="en-US" altLang="zh-CN" sz="600" dirty="0">
                <a:solidFill>
                  <a:srgbClr val="37424A"/>
                </a:solidFill>
                <a:latin typeface="微软雅黑"/>
                <a:ea typeface="微软雅黑"/>
              </a:rPr>
              <a:t>52</a:t>
            </a:r>
            <a:r>
              <a:rPr lang="zh-CN" altLang="en-US" sz="600" dirty="0">
                <a:solidFill>
                  <a:srgbClr val="37424A"/>
                </a:solidFill>
                <a:latin typeface="微软雅黑"/>
                <a:ea typeface="微软雅黑"/>
              </a:rPr>
              <a:t>型、</a:t>
            </a:r>
            <a:r>
              <a:rPr lang="en-US" altLang="zh-CN" sz="600" dirty="0">
                <a:solidFill>
                  <a:srgbClr val="37424A"/>
                </a:solidFill>
                <a:latin typeface="微软雅黑"/>
                <a:ea typeface="微软雅黑"/>
              </a:rPr>
              <a:t>58</a:t>
            </a:r>
            <a:r>
              <a:rPr lang="zh-CN" altLang="en-US" sz="600" dirty="0">
                <a:solidFill>
                  <a:srgbClr val="37424A"/>
                </a:solidFill>
                <a:latin typeface="微软雅黑"/>
                <a:ea typeface="微软雅黑"/>
              </a:rPr>
              <a:t>型引起的持续感染。</a:t>
            </a:r>
          </a:p>
          <a:p>
            <a:pPr algn="just">
              <a:lnSpc>
                <a:spcPct val="110000"/>
              </a:lnSpc>
            </a:pPr>
            <a:endParaRPr lang="zh-CN" altLang="en-US" sz="600" b="1" dirty="0">
              <a:solidFill>
                <a:srgbClr val="005E5D"/>
              </a:solidFill>
              <a:latin typeface="微软雅黑"/>
              <a:ea typeface="微软雅黑"/>
            </a:endParaRPr>
          </a:p>
          <a:p>
            <a:pPr algn="just">
              <a:lnSpc>
                <a:spcPct val="110000"/>
              </a:lnSpc>
            </a:pPr>
            <a:r>
              <a:rPr lang="en-US" altLang="zh-CN" sz="600" b="1" dirty="0">
                <a:solidFill>
                  <a:srgbClr val="005E5D"/>
                </a:solidFill>
                <a:latin typeface="微软雅黑"/>
                <a:ea typeface="微软雅黑"/>
              </a:rPr>
              <a:t>【</a:t>
            </a:r>
            <a:r>
              <a:rPr lang="zh-CN" altLang="en-US" sz="600" b="1" dirty="0">
                <a:solidFill>
                  <a:srgbClr val="005E5D"/>
                </a:solidFill>
                <a:latin typeface="微软雅黑"/>
                <a:ea typeface="微软雅黑"/>
              </a:rPr>
              <a:t>免疫程序和剂量</a:t>
            </a:r>
            <a:r>
              <a:rPr lang="en-US" altLang="zh-CN" sz="600" b="1" dirty="0">
                <a:solidFill>
                  <a:srgbClr val="005E5D"/>
                </a:solidFill>
                <a:latin typeface="微软雅黑"/>
                <a:ea typeface="微软雅黑"/>
              </a:rPr>
              <a:t>】</a:t>
            </a:r>
          </a:p>
          <a:p>
            <a:pPr algn="just">
              <a:lnSpc>
                <a:spcPct val="110000"/>
              </a:lnSpc>
            </a:pPr>
            <a:r>
              <a:rPr lang="zh-CN" altLang="en-US" sz="600" dirty="0">
                <a:solidFill>
                  <a:srgbClr val="37424A"/>
                </a:solidFill>
                <a:latin typeface="微软雅黑"/>
                <a:ea typeface="微软雅黑"/>
              </a:rPr>
              <a:t>本品推荐于</a:t>
            </a:r>
            <a:r>
              <a:rPr lang="en-US" altLang="zh-CN" sz="600" dirty="0">
                <a:solidFill>
                  <a:srgbClr val="37424A"/>
                </a:solidFill>
                <a:latin typeface="微软雅黑"/>
                <a:ea typeface="微软雅黑"/>
              </a:rPr>
              <a:t>0</a:t>
            </a:r>
            <a:r>
              <a:rPr lang="zh-CN" altLang="en-US" sz="600" dirty="0">
                <a:solidFill>
                  <a:srgbClr val="37424A"/>
                </a:solidFill>
                <a:latin typeface="微软雅黑"/>
                <a:ea typeface="微软雅黑"/>
              </a:rPr>
              <a:t>、</a:t>
            </a:r>
            <a:r>
              <a:rPr lang="en-US" altLang="zh-CN" sz="600" dirty="0">
                <a:solidFill>
                  <a:srgbClr val="37424A"/>
                </a:solidFill>
                <a:latin typeface="微软雅黑"/>
                <a:ea typeface="微软雅黑"/>
              </a:rPr>
              <a:t>2</a:t>
            </a:r>
            <a:r>
              <a:rPr lang="zh-CN" altLang="en-US" sz="600" dirty="0">
                <a:solidFill>
                  <a:srgbClr val="37424A"/>
                </a:solidFill>
                <a:latin typeface="微软雅黑"/>
                <a:ea typeface="微软雅黑"/>
              </a:rPr>
              <a:t>和</a:t>
            </a:r>
            <a:r>
              <a:rPr lang="en-US" altLang="zh-CN" sz="600" dirty="0">
                <a:solidFill>
                  <a:srgbClr val="37424A"/>
                </a:solidFill>
                <a:latin typeface="微软雅黑"/>
                <a:ea typeface="微软雅黑"/>
              </a:rPr>
              <a:t>6</a:t>
            </a:r>
            <a:r>
              <a:rPr lang="zh-CN" altLang="en-US" sz="600" dirty="0">
                <a:solidFill>
                  <a:srgbClr val="37424A"/>
                </a:solidFill>
                <a:latin typeface="微软雅黑"/>
                <a:ea typeface="微软雅黑"/>
              </a:rPr>
              <a:t>月分别接种</a:t>
            </a:r>
            <a:r>
              <a:rPr lang="en-US" altLang="zh-CN" sz="600" dirty="0">
                <a:solidFill>
                  <a:srgbClr val="37424A"/>
                </a:solidFill>
                <a:latin typeface="微软雅黑"/>
                <a:ea typeface="微软雅黑"/>
              </a:rPr>
              <a:t>1</a:t>
            </a:r>
            <a:r>
              <a:rPr lang="zh-CN" altLang="en-US" sz="600" dirty="0">
                <a:solidFill>
                  <a:srgbClr val="37424A"/>
                </a:solidFill>
                <a:latin typeface="微软雅黑"/>
                <a:ea typeface="微软雅黑"/>
              </a:rPr>
              <a:t>剂次，共接种</a:t>
            </a:r>
            <a:r>
              <a:rPr lang="en-US" altLang="zh-CN" sz="600" dirty="0">
                <a:solidFill>
                  <a:srgbClr val="37424A"/>
                </a:solidFill>
                <a:latin typeface="微软雅黑"/>
                <a:ea typeface="微软雅黑"/>
              </a:rPr>
              <a:t>3</a:t>
            </a:r>
            <a:r>
              <a:rPr lang="zh-CN" altLang="en-US" sz="600" dirty="0">
                <a:solidFill>
                  <a:srgbClr val="37424A"/>
                </a:solidFill>
                <a:latin typeface="微软雅黑"/>
                <a:ea typeface="微软雅黑"/>
              </a:rPr>
              <a:t>剂，每剂</a:t>
            </a:r>
            <a:r>
              <a:rPr lang="en-US" altLang="zh-CN" sz="600" dirty="0">
                <a:solidFill>
                  <a:srgbClr val="37424A"/>
                </a:solidFill>
                <a:latin typeface="微软雅黑"/>
                <a:ea typeface="微软雅黑"/>
              </a:rPr>
              <a:t>0.5mL</a:t>
            </a:r>
            <a:r>
              <a:rPr lang="zh-CN" altLang="en-US" sz="600" dirty="0">
                <a:solidFill>
                  <a:srgbClr val="37424A"/>
                </a:solidFill>
                <a:latin typeface="微软雅黑"/>
                <a:ea typeface="微软雅黑"/>
              </a:rPr>
              <a:t>。</a:t>
            </a:r>
          </a:p>
          <a:p>
            <a:pPr algn="just">
              <a:lnSpc>
                <a:spcPct val="110000"/>
              </a:lnSpc>
            </a:pPr>
            <a:r>
              <a:rPr lang="zh-CN" altLang="en-US" sz="600" dirty="0">
                <a:solidFill>
                  <a:srgbClr val="37424A"/>
                </a:solidFill>
                <a:latin typeface="微软雅黑"/>
                <a:ea typeface="微软雅黑"/>
              </a:rPr>
              <a:t>根据临床研究数据，第</a:t>
            </a:r>
            <a:r>
              <a:rPr lang="en-US" altLang="zh-CN" sz="600" dirty="0">
                <a:solidFill>
                  <a:srgbClr val="37424A"/>
                </a:solidFill>
                <a:latin typeface="微软雅黑"/>
                <a:ea typeface="微软雅黑"/>
              </a:rPr>
              <a:t>2</a:t>
            </a:r>
            <a:r>
              <a:rPr lang="zh-CN" altLang="en-US" sz="600" dirty="0">
                <a:solidFill>
                  <a:srgbClr val="37424A"/>
                </a:solidFill>
                <a:latin typeface="微软雅黑"/>
                <a:ea typeface="微软雅黑"/>
              </a:rPr>
              <a:t>剂与首剂的接种间隔至少为</a:t>
            </a:r>
            <a:r>
              <a:rPr lang="en-US" altLang="zh-CN" sz="600" dirty="0">
                <a:solidFill>
                  <a:srgbClr val="37424A"/>
                </a:solidFill>
                <a:latin typeface="微软雅黑"/>
                <a:ea typeface="微软雅黑"/>
              </a:rPr>
              <a:t>1</a:t>
            </a:r>
            <a:r>
              <a:rPr lang="zh-CN" altLang="en-US" sz="600" dirty="0">
                <a:solidFill>
                  <a:srgbClr val="37424A"/>
                </a:solidFill>
                <a:latin typeface="微软雅黑"/>
                <a:ea typeface="微软雅黑"/>
              </a:rPr>
              <a:t>个月，而第</a:t>
            </a:r>
            <a:r>
              <a:rPr lang="en-US" altLang="zh-CN" sz="600" dirty="0">
                <a:solidFill>
                  <a:srgbClr val="37424A"/>
                </a:solidFill>
                <a:latin typeface="微软雅黑"/>
                <a:ea typeface="微软雅黑"/>
              </a:rPr>
              <a:t>3</a:t>
            </a:r>
            <a:r>
              <a:rPr lang="zh-CN" altLang="en-US" sz="600" dirty="0">
                <a:solidFill>
                  <a:srgbClr val="37424A"/>
                </a:solidFill>
                <a:latin typeface="微软雅黑"/>
                <a:ea typeface="微软雅黑"/>
              </a:rPr>
              <a:t>剂与第</a:t>
            </a:r>
            <a:r>
              <a:rPr lang="en-US" altLang="zh-CN" sz="600" dirty="0">
                <a:solidFill>
                  <a:srgbClr val="37424A"/>
                </a:solidFill>
                <a:latin typeface="微软雅黑"/>
                <a:ea typeface="微软雅黑"/>
              </a:rPr>
              <a:t>2</a:t>
            </a:r>
            <a:r>
              <a:rPr lang="zh-CN" altLang="en-US" sz="600" dirty="0">
                <a:solidFill>
                  <a:srgbClr val="37424A"/>
                </a:solidFill>
                <a:latin typeface="微软雅黑"/>
                <a:ea typeface="微软雅黑"/>
              </a:rPr>
              <a:t>剂的接种间隔至少为</a:t>
            </a:r>
            <a:r>
              <a:rPr lang="en-US" altLang="zh-CN" sz="600" dirty="0">
                <a:solidFill>
                  <a:srgbClr val="37424A"/>
                </a:solidFill>
                <a:latin typeface="微软雅黑"/>
                <a:ea typeface="微软雅黑"/>
              </a:rPr>
              <a:t>3</a:t>
            </a:r>
            <a:r>
              <a:rPr lang="zh-CN" altLang="en-US" sz="600" dirty="0">
                <a:solidFill>
                  <a:srgbClr val="37424A"/>
                </a:solidFill>
                <a:latin typeface="微软雅黑"/>
                <a:ea typeface="微软雅黑"/>
              </a:rPr>
              <a:t>个月，所有</a:t>
            </a:r>
            <a:r>
              <a:rPr lang="en-US" altLang="zh-CN" sz="600" dirty="0">
                <a:solidFill>
                  <a:srgbClr val="37424A"/>
                </a:solidFill>
                <a:latin typeface="微软雅黑"/>
                <a:ea typeface="微软雅黑"/>
              </a:rPr>
              <a:t>3</a:t>
            </a:r>
            <a:r>
              <a:rPr lang="zh-CN" altLang="en-US" sz="600" dirty="0">
                <a:solidFill>
                  <a:srgbClr val="37424A"/>
                </a:solidFill>
                <a:latin typeface="微软雅黑"/>
                <a:ea typeface="微软雅黑"/>
              </a:rPr>
              <a:t>剂应在一年内完成。</a:t>
            </a:r>
          </a:p>
          <a:p>
            <a:pPr algn="just">
              <a:lnSpc>
                <a:spcPct val="110000"/>
              </a:lnSpc>
            </a:pPr>
            <a:r>
              <a:rPr lang="zh-CN" altLang="en-US" sz="600" dirty="0">
                <a:solidFill>
                  <a:srgbClr val="37424A"/>
                </a:solidFill>
                <a:latin typeface="微软雅黑"/>
                <a:ea typeface="微软雅黑"/>
              </a:rPr>
              <a:t>尚未确定本品是否需要加强免疫。</a:t>
            </a:r>
          </a:p>
          <a:p>
            <a:pPr algn="just">
              <a:lnSpc>
                <a:spcPct val="110000"/>
              </a:lnSpc>
            </a:pPr>
            <a:endParaRPr lang="zh-CN" altLang="en-US" sz="600" dirty="0">
              <a:solidFill>
                <a:srgbClr val="37424A"/>
              </a:solidFill>
              <a:latin typeface="微软雅黑"/>
              <a:ea typeface="微软雅黑"/>
            </a:endParaRPr>
          </a:p>
          <a:p>
            <a:pPr algn="just">
              <a:lnSpc>
                <a:spcPct val="110000"/>
              </a:lnSpc>
            </a:pPr>
            <a:r>
              <a:rPr lang="en-US" altLang="zh-CN" sz="600" b="1" dirty="0">
                <a:solidFill>
                  <a:srgbClr val="005E5D"/>
                </a:solidFill>
                <a:latin typeface="微软雅黑"/>
                <a:ea typeface="微软雅黑"/>
              </a:rPr>
              <a:t>【</a:t>
            </a:r>
            <a:r>
              <a:rPr lang="zh-CN" altLang="en-US" sz="600" b="1" dirty="0">
                <a:solidFill>
                  <a:srgbClr val="005E5D"/>
                </a:solidFill>
                <a:latin typeface="微软雅黑"/>
                <a:ea typeface="微软雅黑"/>
              </a:rPr>
              <a:t>禁忌</a:t>
            </a:r>
            <a:r>
              <a:rPr lang="en-US" altLang="zh-CN" sz="600" b="1" dirty="0">
                <a:solidFill>
                  <a:srgbClr val="005E5D"/>
                </a:solidFill>
                <a:latin typeface="微软雅黑"/>
                <a:ea typeface="微软雅黑"/>
              </a:rPr>
              <a:t>】</a:t>
            </a:r>
          </a:p>
          <a:p>
            <a:pPr marL="180975" indent="-180975" algn="just">
              <a:lnSpc>
                <a:spcPct val="110000"/>
              </a:lnSpc>
              <a:buFont typeface="+mj-lt"/>
              <a:buAutoNum type="arabicPeriod"/>
            </a:pPr>
            <a:r>
              <a:rPr lang="zh-CN" altLang="en-US" sz="600" dirty="0">
                <a:solidFill>
                  <a:srgbClr val="37424A"/>
                </a:solidFill>
                <a:latin typeface="微软雅黑"/>
                <a:ea typeface="微软雅黑"/>
              </a:rPr>
              <a:t>对本品或四价</a:t>
            </a:r>
            <a:r>
              <a:rPr lang="en-US" altLang="zh-CN" sz="600" dirty="0">
                <a:solidFill>
                  <a:srgbClr val="37424A"/>
                </a:solidFill>
                <a:latin typeface="微软雅黑"/>
                <a:ea typeface="微软雅黑"/>
              </a:rPr>
              <a:t>HPV</a:t>
            </a:r>
            <a:r>
              <a:rPr lang="zh-CN" altLang="en-US" sz="600" dirty="0">
                <a:solidFill>
                  <a:srgbClr val="37424A"/>
                </a:solidFill>
                <a:latin typeface="微软雅黑"/>
                <a:ea typeface="微软雅黑"/>
              </a:rPr>
              <a:t>疫苗的活性成份或任何辅料成份有超敏反应者禁用。</a:t>
            </a:r>
          </a:p>
          <a:p>
            <a:pPr marL="180975" indent="-180975" algn="just">
              <a:lnSpc>
                <a:spcPct val="110000"/>
              </a:lnSpc>
              <a:buFont typeface="+mj-lt"/>
              <a:buAutoNum type="arabicPeriod"/>
            </a:pPr>
            <a:r>
              <a:rPr lang="zh-CN" altLang="en-US" sz="600" dirty="0">
                <a:solidFill>
                  <a:srgbClr val="37424A"/>
                </a:solidFill>
                <a:latin typeface="微软雅黑"/>
                <a:ea typeface="微软雅黑"/>
              </a:rPr>
              <a:t>注射本品或四价</a:t>
            </a:r>
            <a:r>
              <a:rPr lang="en-US" altLang="zh-CN" sz="600" dirty="0">
                <a:solidFill>
                  <a:srgbClr val="37424A"/>
                </a:solidFill>
                <a:latin typeface="微软雅黑"/>
                <a:ea typeface="微软雅黑"/>
              </a:rPr>
              <a:t>HPV</a:t>
            </a:r>
            <a:r>
              <a:rPr lang="zh-CN" altLang="en-US" sz="600" dirty="0">
                <a:solidFill>
                  <a:srgbClr val="37424A"/>
                </a:solidFill>
                <a:latin typeface="微软雅黑"/>
                <a:ea typeface="微软雅黑"/>
              </a:rPr>
              <a:t>疫苗后有超敏反应症状者，不应再次接种本品。</a:t>
            </a:r>
          </a:p>
          <a:p>
            <a:pPr algn="just">
              <a:lnSpc>
                <a:spcPct val="110000"/>
              </a:lnSpc>
            </a:pPr>
            <a:endParaRPr lang="zh-CN" altLang="en-US" sz="600" dirty="0">
              <a:solidFill>
                <a:srgbClr val="37424A"/>
              </a:solidFill>
              <a:latin typeface="微软雅黑"/>
              <a:ea typeface="微软雅黑"/>
            </a:endParaRPr>
          </a:p>
          <a:p>
            <a:pPr algn="just">
              <a:lnSpc>
                <a:spcPct val="110000"/>
              </a:lnSpc>
            </a:pPr>
            <a:r>
              <a:rPr lang="en-US" altLang="zh-CN" sz="600" b="1" dirty="0">
                <a:solidFill>
                  <a:srgbClr val="005E5D"/>
                </a:solidFill>
                <a:latin typeface="微软雅黑"/>
                <a:ea typeface="微软雅黑"/>
              </a:rPr>
              <a:t>【</a:t>
            </a:r>
            <a:r>
              <a:rPr lang="zh-CN" altLang="en-US" sz="600" b="1" dirty="0">
                <a:solidFill>
                  <a:srgbClr val="005E5D"/>
                </a:solidFill>
                <a:latin typeface="微软雅黑"/>
                <a:ea typeface="微软雅黑"/>
              </a:rPr>
              <a:t>注意事项</a:t>
            </a:r>
            <a:r>
              <a:rPr lang="en-US" altLang="zh-CN" sz="600" b="1" dirty="0">
                <a:solidFill>
                  <a:srgbClr val="005E5D"/>
                </a:solidFill>
                <a:latin typeface="微软雅黑"/>
                <a:ea typeface="微软雅黑"/>
              </a:rPr>
              <a:t>】</a:t>
            </a:r>
          </a:p>
          <a:p>
            <a:pPr marL="180975" indent="-180975" algn="just">
              <a:lnSpc>
                <a:spcPct val="110000"/>
              </a:lnSpc>
              <a:buFont typeface="+mj-lt"/>
              <a:buAutoNum type="arabicPeriod"/>
            </a:pPr>
            <a:r>
              <a:rPr lang="zh-CN" altLang="en-US" sz="600" dirty="0">
                <a:solidFill>
                  <a:srgbClr val="37424A"/>
                </a:solidFill>
                <a:latin typeface="微软雅黑"/>
                <a:ea typeface="微软雅黑"/>
              </a:rPr>
              <a:t>接种本品不能取代常规宫颈癌筛查，也不能取代预防</a:t>
            </a:r>
            <a:r>
              <a:rPr lang="en-US" altLang="zh-CN" sz="600" dirty="0">
                <a:solidFill>
                  <a:srgbClr val="37424A"/>
                </a:solidFill>
                <a:latin typeface="微软雅黑"/>
                <a:ea typeface="微软雅黑"/>
              </a:rPr>
              <a:t>HPV</a:t>
            </a:r>
            <a:r>
              <a:rPr lang="zh-CN" altLang="en-US" sz="600" dirty="0">
                <a:solidFill>
                  <a:srgbClr val="37424A"/>
                </a:solidFill>
                <a:latin typeface="微软雅黑"/>
                <a:ea typeface="微软雅黑"/>
              </a:rPr>
              <a:t>感染和性传播疾病的其他措施。因此，按照相关部门建议，常规进行宫颈癌筛查仍然极为重要。</a:t>
            </a:r>
          </a:p>
          <a:p>
            <a:pPr marL="180975" indent="-180975" algn="just">
              <a:lnSpc>
                <a:spcPct val="110000"/>
              </a:lnSpc>
              <a:buFont typeface="+mj-lt"/>
              <a:buAutoNum type="arabicPeriod"/>
            </a:pPr>
            <a:r>
              <a:rPr lang="zh-CN" altLang="en-US" sz="600" dirty="0">
                <a:solidFill>
                  <a:srgbClr val="37424A"/>
                </a:solidFill>
                <a:latin typeface="微软雅黑"/>
                <a:ea typeface="微软雅黑"/>
              </a:rPr>
              <a:t>接种本品前医疗人员应询问和查看受种者的病史（尤其是既往接种史和先前是否发生过与疫苗接种有关的不良反应）并进行临床检查，评估接种本品的获益与风险。本品不推荐用于本说明书</a:t>
            </a:r>
            <a:r>
              <a:rPr lang="en-US" altLang="zh-CN" sz="600" dirty="0">
                <a:solidFill>
                  <a:srgbClr val="37424A"/>
                </a:solidFill>
                <a:latin typeface="微软雅黑"/>
                <a:ea typeface="微软雅黑"/>
              </a:rPr>
              <a:t>【</a:t>
            </a:r>
            <a:r>
              <a:rPr lang="zh-CN" altLang="en-US" sz="600" dirty="0">
                <a:solidFill>
                  <a:srgbClr val="37424A"/>
                </a:solidFill>
                <a:latin typeface="微软雅黑"/>
                <a:ea typeface="微软雅黑"/>
              </a:rPr>
              <a:t>接种对象</a:t>
            </a:r>
            <a:r>
              <a:rPr lang="en-US" altLang="zh-CN" sz="600" dirty="0">
                <a:solidFill>
                  <a:srgbClr val="37424A"/>
                </a:solidFill>
                <a:latin typeface="微软雅黑"/>
                <a:ea typeface="微软雅黑"/>
              </a:rPr>
              <a:t>】</a:t>
            </a:r>
            <a:r>
              <a:rPr lang="zh-CN" altLang="en-US" sz="600" dirty="0">
                <a:solidFill>
                  <a:srgbClr val="37424A"/>
                </a:solidFill>
                <a:latin typeface="微软雅黑"/>
                <a:ea typeface="微软雅黑"/>
              </a:rPr>
              <a:t>以外人群。</a:t>
            </a:r>
          </a:p>
          <a:p>
            <a:pPr marL="180975" indent="-180975" algn="just">
              <a:lnSpc>
                <a:spcPct val="110000"/>
              </a:lnSpc>
              <a:buFont typeface="+mj-lt"/>
              <a:buAutoNum type="arabicPeriod"/>
            </a:pPr>
            <a:r>
              <a:rPr lang="zh-CN" altLang="en-US" sz="600" dirty="0">
                <a:solidFill>
                  <a:srgbClr val="37424A"/>
                </a:solidFill>
                <a:latin typeface="微软雅黑"/>
                <a:ea typeface="微软雅黑"/>
              </a:rPr>
              <a:t>与所有注射性疫苗一样，需备好适当的医疗应急处理措施和监测手段，以保证及时处置在接种本品后发生罕见的超敏反应。</a:t>
            </a:r>
          </a:p>
          <a:p>
            <a:pPr marL="180975" indent="-180975" algn="just">
              <a:lnSpc>
                <a:spcPct val="110000"/>
              </a:lnSpc>
              <a:buFont typeface="+mj-lt"/>
              <a:buAutoNum type="arabicPeriod"/>
            </a:pPr>
            <a:r>
              <a:rPr lang="zh-CN" altLang="en-US" sz="600" dirty="0">
                <a:solidFill>
                  <a:srgbClr val="37424A"/>
                </a:solidFill>
                <a:latin typeface="微软雅黑"/>
                <a:ea typeface="微软雅黑"/>
              </a:rPr>
              <a:t>晕厥反应：任何一剂疫苗接种后可能会出现晕厥（昏厥），导致跌倒并受伤，尤其是在青少年及年轻成人中。因此，建议接种本品后留观至少</a:t>
            </a:r>
            <a:r>
              <a:rPr lang="en-US" altLang="zh-CN" sz="600" dirty="0">
                <a:solidFill>
                  <a:srgbClr val="37424A"/>
                </a:solidFill>
                <a:latin typeface="微软雅黑"/>
                <a:ea typeface="微软雅黑"/>
              </a:rPr>
              <a:t>15</a:t>
            </a:r>
            <a:r>
              <a:rPr lang="zh-CN" altLang="en-US" sz="600" dirty="0">
                <a:solidFill>
                  <a:srgbClr val="37424A"/>
                </a:solidFill>
                <a:latin typeface="微软雅黑"/>
                <a:ea typeface="微软雅黑"/>
              </a:rPr>
              <a:t>分钟或按接种规范要求。</a:t>
            </a:r>
            <a:endParaRPr lang="en-US" altLang="zh-CN" sz="600" dirty="0">
              <a:solidFill>
                <a:srgbClr val="37424A"/>
              </a:solidFill>
              <a:latin typeface="微软雅黑"/>
              <a:ea typeface="微软雅黑"/>
            </a:endParaRPr>
          </a:p>
          <a:p>
            <a:pPr marL="180975" algn="just">
              <a:lnSpc>
                <a:spcPct val="110000"/>
              </a:lnSpc>
            </a:pPr>
            <a:r>
              <a:rPr lang="zh-CN" altLang="en-US" sz="600" dirty="0">
                <a:solidFill>
                  <a:srgbClr val="37424A"/>
                </a:solidFill>
                <a:latin typeface="微软雅黑"/>
                <a:ea typeface="微软雅黑"/>
              </a:rPr>
              <a:t>据报道，接种本品后可能会出现与强直</a:t>
            </a:r>
            <a:r>
              <a:rPr lang="en-US" altLang="zh-CN" sz="600" dirty="0">
                <a:solidFill>
                  <a:srgbClr val="37424A"/>
                </a:solidFill>
                <a:latin typeface="微软雅黑"/>
                <a:ea typeface="微软雅黑"/>
              </a:rPr>
              <a:t>-</a:t>
            </a:r>
            <a:r>
              <a:rPr lang="zh-CN" altLang="en-US" sz="600" dirty="0">
                <a:solidFill>
                  <a:srgbClr val="37424A"/>
                </a:solidFill>
                <a:latin typeface="微软雅黑"/>
                <a:ea typeface="微软雅黑"/>
              </a:rPr>
              <a:t>阵挛性发作和其他癫痫样发作有关的晕厥。强直</a:t>
            </a:r>
            <a:r>
              <a:rPr lang="en-US" altLang="zh-CN" sz="600" dirty="0">
                <a:solidFill>
                  <a:srgbClr val="37424A"/>
                </a:solidFill>
                <a:latin typeface="微软雅黑"/>
                <a:ea typeface="微软雅黑"/>
              </a:rPr>
              <a:t>-</a:t>
            </a:r>
            <a:r>
              <a:rPr lang="zh-CN" altLang="en-US" sz="600" dirty="0">
                <a:solidFill>
                  <a:srgbClr val="37424A"/>
                </a:solidFill>
                <a:latin typeface="微软雅黑"/>
                <a:ea typeface="微软雅黑"/>
              </a:rPr>
              <a:t>阵挛性发作有关的晕厥通常为一过性，保持仰卧体位或头低脚高体位，待脑灌注恢复后症状自行消失。部分受种者可能在接种前</a:t>
            </a:r>
            <a:r>
              <a:rPr lang="en-US" altLang="zh-CN" sz="600" dirty="0">
                <a:solidFill>
                  <a:srgbClr val="37424A"/>
                </a:solidFill>
                <a:latin typeface="微软雅黑"/>
                <a:ea typeface="微软雅黑"/>
              </a:rPr>
              <a:t>/</a:t>
            </a:r>
            <a:r>
              <a:rPr lang="zh-CN" altLang="en-US" sz="600" dirty="0">
                <a:solidFill>
                  <a:srgbClr val="37424A"/>
                </a:solidFill>
                <a:latin typeface="微软雅黑"/>
                <a:ea typeface="微软雅黑"/>
              </a:rPr>
              <a:t>后出现心因性反应，需采取措施以避免晕厥造成的伤害。</a:t>
            </a:r>
          </a:p>
          <a:p>
            <a:pPr marL="180975" indent="-180975" algn="just">
              <a:lnSpc>
                <a:spcPct val="110000"/>
              </a:lnSpc>
              <a:buFont typeface="+mj-lt"/>
              <a:buAutoNum type="arabicPeriod" startAt="5"/>
            </a:pPr>
            <a:r>
              <a:rPr lang="zh-CN" altLang="en-US" sz="600" dirty="0">
                <a:solidFill>
                  <a:srgbClr val="37424A"/>
                </a:solidFill>
                <a:latin typeface="微软雅黑"/>
                <a:ea typeface="微软雅黑"/>
              </a:rPr>
              <a:t>与其他疫苗一样，在受种者患有急性严重发热疾病时应推迟接种本品。若当前或近期有发热症状，是否推迟疫苗接种主要取决于症状的严重性及其病因。仅有低热和轻度的上呼吸道感染并非接种的绝对禁忌。</a:t>
            </a:r>
          </a:p>
          <a:p>
            <a:pPr marL="180975" indent="-180975" algn="just">
              <a:lnSpc>
                <a:spcPct val="110000"/>
              </a:lnSpc>
              <a:buFont typeface="+mj-lt"/>
              <a:buAutoNum type="arabicPeriod" startAt="5"/>
            </a:pPr>
            <a:r>
              <a:rPr lang="zh-CN" altLang="en-US" sz="600" dirty="0">
                <a:solidFill>
                  <a:srgbClr val="37424A"/>
                </a:solidFill>
                <a:latin typeface="微软雅黑"/>
                <a:ea typeface="微软雅黑"/>
              </a:rPr>
              <a:t>本品严禁静脉或皮内注射。尚无本品皮下接种的临床数据。</a:t>
            </a:r>
          </a:p>
          <a:p>
            <a:pPr marL="180975" indent="-180975" algn="just">
              <a:lnSpc>
                <a:spcPct val="110000"/>
              </a:lnSpc>
              <a:buFont typeface="+mj-lt"/>
              <a:buAutoNum type="arabicPeriod" startAt="5"/>
            </a:pPr>
            <a:r>
              <a:rPr lang="zh-CN" altLang="en-US" sz="600" dirty="0">
                <a:solidFill>
                  <a:srgbClr val="37424A"/>
                </a:solidFill>
                <a:latin typeface="微软雅黑"/>
                <a:ea typeface="微软雅黑"/>
              </a:rPr>
              <a:t>血小板减少症患者及任何凝血功能障碍患者接种本品需谨慎，因为此类人群肌肉接种后可能会引起出血。</a:t>
            </a:r>
          </a:p>
          <a:p>
            <a:pPr marL="180975" indent="-180975" algn="just">
              <a:lnSpc>
                <a:spcPct val="110000"/>
              </a:lnSpc>
              <a:buFont typeface="+mj-lt"/>
              <a:buAutoNum type="arabicPeriod" startAt="5"/>
            </a:pPr>
            <a:r>
              <a:rPr lang="zh-CN" altLang="en-US" sz="600" dirty="0">
                <a:solidFill>
                  <a:srgbClr val="37424A"/>
                </a:solidFill>
                <a:latin typeface="微软雅黑"/>
                <a:ea typeface="微软雅黑"/>
              </a:rPr>
              <a:t>与任何疫苗一样，无法确保本品对所有接种者均产生保护作用。</a:t>
            </a:r>
          </a:p>
          <a:p>
            <a:pPr marL="180975" indent="-180975" algn="just">
              <a:lnSpc>
                <a:spcPct val="110000"/>
              </a:lnSpc>
              <a:buFont typeface="+mj-lt"/>
              <a:buAutoNum type="arabicPeriod" startAt="5"/>
            </a:pPr>
            <a:r>
              <a:rPr lang="zh-CN" altLang="en-US" sz="600" dirty="0">
                <a:solidFill>
                  <a:srgbClr val="37424A"/>
                </a:solidFill>
                <a:latin typeface="微软雅黑"/>
                <a:ea typeface="微软雅黑"/>
              </a:rPr>
              <a:t>本品仅用于预防用途，不适用于治疗已经发生的</a:t>
            </a:r>
            <a:r>
              <a:rPr lang="en-US" altLang="zh-CN" sz="600" dirty="0">
                <a:solidFill>
                  <a:srgbClr val="37424A"/>
                </a:solidFill>
                <a:latin typeface="微软雅黑"/>
                <a:ea typeface="微软雅黑"/>
              </a:rPr>
              <a:t>HPV</a:t>
            </a:r>
            <a:r>
              <a:rPr lang="zh-CN" altLang="en-US" sz="600" dirty="0">
                <a:solidFill>
                  <a:srgbClr val="37424A"/>
                </a:solidFill>
                <a:latin typeface="微软雅黑"/>
                <a:ea typeface="微软雅黑"/>
              </a:rPr>
              <a:t>相关病变，也不能防止病变的进展。目前尚未证实本品对已感染疫苗所含</a:t>
            </a:r>
            <a:r>
              <a:rPr lang="en-US" altLang="zh-CN" sz="600" dirty="0">
                <a:solidFill>
                  <a:srgbClr val="37424A"/>
                </a:solidFill>
                <a:latin typeface="微软雅黑"/>
                <a:ea typeface="微软雅黑"/>
              </a:rPr>
              <a:t>HPV</a:t>
            </a:r>
            <a:r>
              <a:rPr lang="zh-CN" altLang="en-US" sz="600" dirty="0">
                <a:solidFill>
                  <a:srgbClr val="37424A"/>
                </a:solidFill>
                <a:latin typeface="微软雅黑"/>
                <a:ea typeface="微软雅黑"/>
              </a:rPr>
              <a:t>型别的人群有预防疾病的效果。</a:t>
            </a:r>
          </a:p>
          <a:p>
            <a:pPr marL="180975" indent="-180975" algn="just">
              <a:lnSpc>
                <a:spcPct val="110000"/>
              </a:lnSpc>
              <a:buFont typeface="+mj-lt"/>
              <a:buAutoNum type="arabicPeriod" startAt="5"/>
            </a:pPr>
            <a:r>
              <a:rPr lang="zh-CN" altLang="en-US" sz="600" dirty="0">
                <a:solidFill>
                  <a:srgbClr val="37424A"/>
                </a:solidFill>
                <a:latin typeface="微软雅黑"/>
                <a:ea typeface="微软雅黑"/>
              </a:rPr>
              <a:t>本品不能预防所有高危型</a:t>
            </a:r>
            <a:r>
              <a:rPr lang="en-US" altLang="zh-CN" sz="600" dirty="0">
                <a:solidFill>
                  <a:srgbClr val="37424A"/>
                </a:solidFill>
                <a:latin typeface="微软雅黑"/>
                <a:ea typeface="微软雅黑"/>
              </a:rPr>
              <a:t>HPV</a:t>
            </a:r>
            <a:r>
              <a:rPr lang="zh-CN" altLang="en-US" sz="600" dirty="0">
                <a:solidFill>
                  <a:srgbClr val="37424A"/>
                </a:solidFill>
                <a:latin typeface="微软雅黑"/>
                <a:ea typeface="微软雅黑"/>
              </a:rPr>
              <a:t>感染所致病变。尚未证实本品能预防疫苗不包含的</a:t>
            </a:r>
            <a:r>
              <a:rPr lang="en-US" altLang="zh-CN" sz="600" dirty="0">
                <a:solidFill>
                  <a:srgbClr val="37424A"/>
                </a:solidFill>
                <a:latin typeface="微软雅黑"/>
                <a:ea typeface="微软雅黑"/>
              </a:rPr>
              <a:t>HPV</a:t>
            </a:r>
            <a:r>
              <a:rPr lang="zh-CN" altLang="en-US" sz="600" dirty="0">
                <a:solidFill>
                  <a:srgbClr val="37424A"/>
                </a:solidFill>
                <a:latin typeface="微软雅黑"/>
                <a:ea typeface="微软雅黑"/>
              </a:rPr>
              <a:t>型别感染导致的病变以及非</a:t>
            </a:r>
            <a:r>
              <a:rPr lang="en-US" altLang="zh-CN" sz="600" dirty="0">
                <a:solidFill>
                  <a:srgbClr val="37424A"/>
                </a:solidFill>
                <a:latin typeface="微软雅黑"/>
                <a:ea typeface="微软雅黑"/>
              </a:rPr>
              <a:t>HPV</a:t>
            </a:r>
            <a:r>
              <a:rPr lang="zh-CN" altLang="en-US" sz="600" dirty="0">
                <a:solidFill>
                  <a:srgbClr val="37424A"/>
                </a:solidFill>
                <a:latin typeface="微软雅黑"/>
                <a:ea typeface="微软雅黑"/>
              </a:rPr>
              <a:t>引起的疾病。</a:t>
            </a:r>
          </a:p>
          <a:p>
            <a:pPr marL="180975" indent="-180975" algn="just">
              <a:lnSpc>
                <a:spcPct val="110000"/>
              </a:lnSpc>
              <a:buFont typeface="+mj-lt"/>
              <a:buAutoNum type="arabicPeriod" startAt="5"/>
            </a:pPr>
            <a:r>
              <a:rPr lang="zh-CN" altLang="en-US" sz="600" dirty="0">
                <a:solidFill>
                  <a:srgbClr val="37424A"/>
                </a:solidFill>
                <a:latin typeface="微软雅黑"/>
                <a:ea typeface="微软雅黑"/>
              </a:rPr>
              <a:t>本品在无症状</a:t>
            </a:r>
            <a:r>
              <a:rPr lang="en-US" altLang="zh-CN" sz="600" dirty="0">
                <a:solidFill>
                  <a:srgbClr val="37424A"/>
                </a:solidFill>
                <a:latin typeface="微软雅黑"/>
                <a:ea typeface="微软雅黑"/>
              </a:rPr>
              <a:t>HIV</a:t>
            </a:r>
            <a:r>
              <a:rPr lang="zh-CN" altLang="en-US" sz="600" dirty="0">
                <a:solidFill>
                  <a:srgbClr val="37424A"/>
                </a:solidFill>
                <a:latin typeface="微软雅黑"/>
                <a:ea typeface="微软雅黑"/>
              </a:rPr>
              <a:t>感染者中使用的数据有限；尚无在免疫系统受损者（例如使用免疫抑制剂）中使用的数据。与其他疫苗一样，免疫力低下人群接种本品可能无法诱导充分的免疫应答。与免疫抑制药物 </a:t>
            </a:r>
            <a:r>
              <a:rPr lang="en-US" altLang="zh-CN" sz="600" dirty="0">
                <a:solidFill>
                  <a:srgbClr val="37424A"/>
                </a:solidFill>
                <a:latin typeface="微软雅黑"/>
                <a:ea typeface="微软雅黑"/>
              </a:rPr>
              <a:t>(</a:t>
            </a:r>
            <a:r>
              <a:rPr lang="zh-CN" altLang="en-US" sz="600" dirty="0">
                <a:solidFill>
                  <a:srgbClr val="37424A"/>
                </a:solidFill>
                <a:latin typeface="微软雅黑"/>
                <a:ea typeface="微软雅黑"/>
              </a:rPr>
              <a:t>全身性多剂量的类固醇、抗代谢药、烷化剂、细胞毒性药物</a:t>
            </a:r>
            <a:r>
              <a:rPr lang="en-US" altLang="zh-CN" sz="600" dirty="0">
                <a:solidFill>
                  <a:srgbClr val="37424A"/>
                </a:solidFill>
                <a:latin typeface="微软雅黑"/>
                <a:ea typeface="微软雅黑"/>
              </a:rPr>
              <a:t>)</a:t>
            </a:r>
            <a:r>
              <a:rPr lang="zh-CN" altLang="en-US" sz="600" dirty="0">
                <a:solidFill>
                  <a:srgbClr val="37424A"/>
                </a:solidFill>
                <a:latin typeface="微软雅黑"/>
                <a:ea typeface="微软雅黑"/>
              </a:rPr>
              <a:t>同时使用可能不会产生最佳的主动免疫应答。</a:t>
            </a:r>
          </a:p>
          <a:p>
            <a:pPr marL="180975" indent="-180975" algn="just">
              <a:lnSpc>
                <a:spcPct val="110000"/>
              </a:lnSpc>
              <a:buFont typeface="+mj-lt"/>
              <a:buAutoNum type="arabicPeriod" startAt="5"/>
            </a:pPr>
            <a:r>
              <a:rPr lang="zh-CN" altLang="en-US" sz="600" dirty="0">
                <a:solidFill>
                  <a:srgbClr val="37424A"/>
                </a:solidFill>
                <a:latin typeface="微软雅黑"/>
                <a:ea typeface="微软雅黑"/>
              </a:rPr>
              <a:t>目前尚未完全确定本品的保护时限。在研究</a:t>
            </a:r>
            <a:r>
              <a:rPr lang="en-US" altLang="zh-CN" sz="600" dirty="0">
                <a:solidFill>
                  <a:srgbClr val="37424A"/>
                </a:solidFill>
                <a:latin typeface="微软雅黑"/>
                <a:ea typeface="微软雅黑"/>
              </a:rPr>
              <a:t>V503-001</a:t>
            </a:r>
            <a:r>
              <a:rPr lang="zh-CN" altLang="en-US" sz="600" dirty="0">
                <a:solidFill>
                  <a:srgbClr val="37424A"/>
                </a:solidFill>
                <a:latin typeface="微软雅黑"/>
                <a:ea typeface="微软雅黑"/>
              </a:rPr>
              <a:t>的长期扩展研究</a:t>
            </a:r>
            <a:r>
              <a:rPr lang="en-US" altLang="zh-CN" sz="600" dirty="0">
                <a:solidFill>
                  <a:srgbClr val="37424A"/>
                </a:solidFill>
                <a:latin typeface="微软雅黑"/>
                <a:ea typeface="微软雅黑"/>
              </a:rPr>
              <a:t>(V503-021)</a:t>
            </a:r>
            <a:r>
              <a:rPr lang="zh-CN" altLang="en-US" sz="600" dirty="0">
                <a:solidFill>
                  <a:srgbClr val="37424A"/>
                </a:solidFill>
                <a:latin typeface="微软雅黑"/>
                <a:ea typeface="微软雅黑"/>
              </a:rPr>
              <a:t>中，抗体持久性在接种</a:t>
            </a:r>
            <a:r>
              <a:rPr lang="en-US" altLang="zh-CN" sz="600" dirty="0">
                <a:solidFill>
                  <a:srgbClr val="37424A"/>
                </a:solidFill>
                <a:latin typeface="微软雅黑"/>
                <a:ea typeface="微软雅黑"/>
              </a:rPr>
              <a:t>3</a:t>
            </a:r>
            <a:r>
              <a:rPr lang="zh-CN" altLang="en-US" sz="600" dirty="0">
                <a:solidFill>
                  <a:srgbClr val="37424A"/>
                </a:solidFill>
                <a:latin typeface="微软雅黑"/>
                <a:ea typeface="微软雅黑"/>
              </a:rPr>
              <a:t>剂之后长达</a:t>
            </a:r>
            <a:r>
              <a:rPr lang="en-US" altLang="zh-CN" sz="600" dirty="0">
                <a:solidFill>
                  <a:srgbClr val="37424A"/>
                </a:solidFill>
                <a:latin typeface="微软雅黑"/>
                <a:ea typeface="微软雅黑"/>
              </a:rPr>
              <a:t>5</a:t>
            </a:r>
            <a:r>
              <a:rPr lang="zh-CN" altLang="en-US" sz="600" dirty="0">
                <a:solidFill>
                  <a:srgbClr val="37424A"/>
                </a:solidFill>
                <a:latin typeface="微软雅黑"/>
                <a:ea typeface="微软雅黑"/>
              </a:rPr>
              <a:t>年；对高度宫颈病变的保护效力在接种</a:t>
            </a:r>
            <a:r>
              <a:rPr lang="en-US" altLang="zh-CN" sz="600" dirty="0">
                <a:solidFill>
                  <a:srgbClr val="37424A"/>
                </a:solidFill>
                <a:latin typeface="微软雅黑"/>
                <a:ea typeface="微软雅黑"/>
              </a:rPr>
              <a:t>3</a:t>
            </a:r>
            <a:r>
              <a:rPr lang="zh-CN" altLang="en-US" sz="600" dirty="0">
                <a:solidFill>
                  <a:srgbClr val="37424A"/>
                </a:solidFill>
                <a:latin typeface="微软雅黑"/>
                <a:ea typeface="微软雅黑"/>
              </a:rPr>
              <a:t>剂之后长达</a:t>
            </a:r>
            <a:r>
              <a:rPr lang="en-US" altLang="zh-CN" sz="600" dirty="0">
                <a:solidFill>
                  <a:srgbClr val="37424A"/>
                </a:solidFill>
                <a:latin typeface="微软雅黑"/>
                <a:ea typeface="微软雅黑"/>
              </a:rPr>
              <a:t>9.5</a:t>
            </a:r>
            <a:r>
              <a:rPr lang="zh-CN" altLang="en-US" sz="600" dirty="0">
                <a:solidFill>
                  <a:srgbClr val="37424A"/>
                </a:solidFill>
                <a:latin typeface="微软雅黑"/>
                <a:ea typeface="微软雅黑"/>
              </a:rPr>
              <a:t>年（中位数</a:t>
            </a:r>
            <a:r>
              <a:rPr lang="en-US" altLang="zh-CN" sz="600" dirty="0">
                <a:solidFill>
                  <a:srgbClr val="37424A"/>
                </a:solidFill>
                <a:latin typeface="微软雅黑"/>
                <a:ea typeface="微软雅黑"/>
              </a:rPr>
              <a:t>6.3</a:t>
            </a:r>
            <a:r>
              <a:rPr lang="zh-CN" altLang="en-US" sz="600" dirty="0">
                <a:solidFill>
                  <a:srgbClr val="37424A"/>
                </a:solidFill>
                <a:latin typeface="微软雅黑"/>
                <a:ea typeface="微软雅黑"/>
              </a:rPr>
              <a:t>年）。</a:t>
            </a:r>
          </a:p>
          <a:p>
            <a:pPr algn="just">
              <a:lnSpc>
                <a:spcPct val="110000"/>
              </a:lnSpc>
            </a:pPr>
            <a:endParaRPr lang="zh-CN" altLang="en-US" sz="600" dirty="0">
              <a:solidFill>
                <a:srgbClr val="37424A"/>
              </a:solidFill>
              <a:latin typeface="微软雅黑"/>
              <a:ea typeface="微软雅黑"/>
            </a:endParaRPr>
          </a:p>
          <a:p>
            <a:pPr algn="just">
              <a:lnSpc>
                <a:spcPct val="110000"/>
              </a:lnSpc>
            </a:pPr>
            <a:r>
              <a:rPr lang="en-US" altLang="zh-CN" sz="600" b="1" dirty="0">
                <a:solidFill>
                  <a:srgbClr val="005E5D"/>
                </a:solidFill>
                <a:latin typeface="微软雅黑"/>
                <a:ea typeface="微软雅黑"/>
              </a:rPr>
              <a:t>【</a:t>
            </a:r>
            <a:r>
              <a:rPr lang="zh-CN" altLang="en-US" sz="600" b="1" dirty="0">
                <a:solidFill>
                  <a:srgbClr val="005E5D"/>
                </a:solidFill>
                <a:latin typeface="微软雅黑"/>
                <a:ea typeface="微软雅黑"/>
              </a:rPr>
              <a:t>不良反应</a:t>
            </a:r>
            <a:r>
              <a:rPr lang="en-US" altLang="zh-CN" sz="600" b="1" dirty="0">
                <a:solidFill>
                  <a:srgbClr val="005E5D"/>
                </a:solidFill>
                <a:latin typeface="微软雅黑"/>
                <a:ea typeface="微软雅黑"/>
              </a:rPr>
              <a:t>】</a:t>
            </a:r>
          </a:p>
          <a:p>
            <a:pPr algn="just">
              <a:lnSpc>
                <a:spcPct val="110000"/>
              </a:lnSpc>
            </a:pPr>
            <a:r>
              <a:rPr lang="zh-CN" altLang="en-US" sz="600" dirty="0">
                <a:solidFill>
                  <a:srgbClr val="37424A"/>
                </a:solidFill>
                <a:latin typeface="微软雅黑"/>
                <a:ea typeface="微软雅黑"/>
              </a:rPr>
              <a:t>按国际医学科学组织委员会（</a:t>
            </a:r>
            <a:r>
              <a:rPr lang="en-US" altLang="zh-CN" sz="600" dirty="0">
                <a:solidFill>
                  <a:srgbClr val="37424A"/>
                </a:solidFill>
                <a:latin typeface="微软雅黑"/>
                <a:ea typeface="微软雅黑"/>
              </a:rPr>
              <a:t>CIOMS</a:t>
            </a:r>
            <a:r>
              <a:rPr lang="zh-CN" altLang="en-US" sz="600" dirty="0">
                <a:solidFill>
                  <a:srgbClr val="37424A"/>
                </a:solidFill>
                <a:latin typeface="微软雅黑"/>
                <a:ea typeface="微软雅黑"/>
              </a:rPr>
              <a:t>）推荐的不良反应发生率分类：十分常见（≥</a:t>
            </a:r>
            <a:r>
              <a:rPr lang="en-US" altLang="zh-CN" sz="600" dirty="0">
                <a:solidFill>
                  <a:srgbClr val="37424A"/>
                </a:solidFill>
                <a:latin typeface="微软雅黑"/>
                <a:ea typeface="微软雅黑"/>
              </a:rPr>
              <a:t>10%</a:t>
            </a:r>
            <a:r>
              <a:rPr lang="zh-CN" altLang="en-US" sz="600" dirty="0">
                <a:solidFill>
                  <a:srgbClr val="37424A"/>
                </a:solidFill>
                <a:latin typeface="微软雅黑"/>
                <a:ea typeface="微软雅黑"/>
              </a:rPr>
              <a:t>），常见（</a:t>
            </a:r>
            <a:r>
              <a:rPr lang="en-US" altLang="zh-CN" sz="600" dirty="0">
                <a:solidFill>
                  <a:srgbClr val="37424A"/>
                </a:solidFill>
                <a:latin typeface="微软雅黑"/>
                <a:ea typeface="微软雅黑"/>
              </a:rPr>
              <a:t>1%~10%</a:t>
            </a:r>
            <a:r>
              <a:rPr lang="zh-CN" altLang="en-US" sz="600" dirty="0">
                <a:solidFill>
                  <a:srgbClr val="37424A"/>
                </a:solidFill>
                <a:latin typeface="微软雅黑"/>
                <a:ea typeface="微软雅黑"/>
              </a:rPr>
              <a:t>，含</a:t>
            </a:r>
            <a:r>
              <a:rPr lang="en-US" altLang="zh-CN" sz="600" dirty="0">
                <a:solidFill>
                  <a:srgbClr val="37424A"/>
                </a:solidFill>
                <a:latin typeface="微软雅黑"/>
                <a:ea typeface="微软雅黑"/>
              </a:rPr>
              <a:t>1%</a:t>
            </a:r>
            <a:r>
              <a:rPr lang="zh-CN" altLang="en-US" sz="600" dirty="0">
                <a:solidFill>
                  <a:srgbClr val="37424A"/>
                </a:solidFill>
                <a:latin typeface="微软雅黑"/>
                <a:ea typeface="微软雅黑"/>
              </a:rPr>
              <a:t>），偶见（</a:t>
            </a:r>
            <a:r>
              <a:rPr lang="en-US" altLang="zh-CN" sz="600" dirty="0">
                <a:solidFill>
                  <a:srgbClr val="37424A"/>
                </a:solidFill>
                <a:latin typeface="微软雅黑"/>
                <a:ea typeface="微软雅黑"/>
              </a:rPr>
              <a:t>0.1%~1%</a:t>
            </a:r>
            <a:r>
              <a:rPr lang="zh-CN" altLang="en-US" sz="600" dirty="0">
                <a:solidFill>
                  <a:srgbClr val="37424A"/>
                </a:solidFill>
                <a:latin typeface="微软雅黑"/>
                <a:ea typeface="微软雅黑"/>
              </a:rPr>
              <a:t>，含</a:t>
            </a:r>
            <a:r>
              <a:rPr lang="en-US" altLang="zh-CN" sz="600" dirty="0">
                <a:solidFill>
                  <a:srgbClr val="37424A"/>
                </a:solidFill>
                <a:latin typeface="微软雅黑"/>
                <a:ea typeface="微软雅黑"/>
              </a:rPr>
              <a:t>0.1%</a:t>
            </a:r>
            <a:r>
              <a:rPr lang="zh-CN" altLang="en-US" sz="600" dirty="0">
                <a:solidFill>
                  <a:srgbClr val="37424A"/>
                </a:solidFill>
                <a:latin typeface="微软雅黑"/>
                <a:ea typeface="微软雅黑"/>
              </a:rPr>
              <a:t>），罕见（</a:t>
            </a:r>
            <a:r>
              <a:rPr lang="en-US" altLang="zh-CN" sz="600" dirty="0">
                <a:solidFill>
                  <a:srgbClr val="37424A"/>
                </a:solidFill>
                <a:latin typeface="微软雅黑"/>
                <a:ea typeface="微软雅黑"/>
              </a:rPr>
              <a:t>0.01%~0.1%</a:t>
            </a:r>
            <a:r>
              <a:rPr lang="zh-CN" altLang="en-US" sz="600" dirty="0">
                <a:solidFill>
                  <a:srgbClr val="37424A"/>
                </a:solidFill>
                <a:latin typeface="微软雅黑"/>
                <a:ea typeface="微软雅黑"/>
              </a:rPr>
              <a:t>，含</a:t>
            </a:r>
            <a:r>
              <a:rPr lang="en-US" altLang="zh-CN" sz="600" dirty="0">
                <a:solidFill>
                  <a:srgbClr val="37424A"/>
                </a:solidFill>
                <a:latin typeface="微软雅黑"/>
                <a:ea typeface="微软雅黑"/>
              </a:rPr>
              <a:t>0.01%</a:t>
            </a:r>
            <a:r>
              <a:rPr lang="zh-CN" altLang="en-US" sz="600" dirty="0">
                <a:solidFill>
                  <a:srgbClr val="37424A"/>
                </a:solidFill>
                <a:latin typeface="微软雅黑"/>
                <a:ea typeface="微软雅黑"/>
              </a:rPr>
              <a:t>），十分罕见（＜</a:t>
            </a:r>
            <a:r>
              <a:rPr lang="en-US" altLang="zh-CN" sz="600" dirty="0">
                <a:solidFill>
                  <a:srgbClr val="37424A"/>
                </a:solidFill>
                <a:latin typeface="微软雅黑"/>
                <a:ea typeface="微软雅黑"/>
              </a:rPr>
              <a:t>0.01%</a:t>
            </a:r>
            <a:r>
              <a:rPr lang="zh-CN" altLang="en-US" sz="600" dirty="0">
                <a:solidFill>
                  <a:srgbClr val="37424A"/>
                </a:solidFill>
                <a:latin typeface="微软雅黑"/>
                <a:ea typeface="微软雅黑"/>
              </a:rPr>
              <a:t>），对本品境内外临床研究进行如下描述：</a:t>
            </a:r>
            <a:endParaRPr lang="en-US" altLang="zh-CN" sz="600" dirty="0">
              <a:solidFill>
                <a:srgbClr val="37424A"/>
              </a:solidFill>
              <a:latin typeface="微软雅黑"/>
              <a:ea typeface="微软雅黑"/>
            </a:endParaRPr>
          </a:p>
          <a:p>
            <a:pPr algn="just">
              <a:lnSpc>
                <a:spcPct val="110000"/>
              </a:lnSpc>
            </a:pPr>
            <a:endParaRPr lang="zh-CN" altLang="en-US" sz="600" dirty="0">
              <a:solidFill>
                <a:srgbClr val="37424A"/>
              </a:solidFill>
              <a:latin typeface="微软雅黑"/>
              <a:ea typeface="微软雅黑"/>
            </a:endParaRPr>
          </a:p>
          <a:p>
            <a:pPr algn="just">
              <a:lnSpc>
                <a:spcPct val="110000"/>
              </a:lnSpc>
            </a:pPr>
            <a:r>
              <a:rPr lang="en-US" altLang="zh-CN" sz="600" dirty="0">
                <a:solidFill>
                  <a:srgbClr val="37424A"/>
                </a:solidFill>
                <a:latin typeface="微软雅黑"/>
                <a:ea typeface="微软雅黑"/>
              </a:rPr>
              <a:t>(</a:t>
            </a:r>
            <a:r>
              <a:rPr lang="zh-CN" altLang="en-US" sz="600" dirty="0">
                <a:solidFill>
                  <a:srgbClr val="37424A"/>
                </a:solidFill>
                <a:latin typeface="微软雅黑"/>
                <a:ea typeface="微软雅黑"/>
              </a:rPr>
              <a:t>一</a:t>
            </a:r>
            <a:r>
              <a:rPr lang="en-US" altLang="zh-CN" sz="600" dirty="0">
                <a:solidFill>
                  <a:srgbClr val="37424A"/>
                </a:solidFill>
                <a:latin typeface="微软雅黑"/>
                <a:ea typeface="微软雅黑"/>
              </a:rPr>
              <a:t>) </a:t>
            </a:r>
            <a:r>
              <a:rPr lang="zh-CN" altLang="en-US" sz="600" dirty="0">
                <a:solidFill>
                  <a:srgbClr val="37424A"/>
                </a:solidFill>
                <a:latin typeface="微软雅黑"/>
                <a:ea typeface="微软雅黑"/>
              </a:rPr>
              <a:t>境外临床研究</a:t>
            </a:r>
          </a:p>
          <a:p>
            <a:pPr algn="just">
              <a:lnSpc>
                <a:spcPct val="110000"/>
              </a:lnSpc>
            </a:pPr>
            <a:r>
              <a:rPr lang="en-US" altLang="zh-CN" sz="600" dirty="0">
                <a:solidFill>
                  <a:srgbClr val="37424A"/>
                </a:solidFill>
                <a:latin typeface="微软雅黑"/>
                <a:ea typeface="微软雅黑"/>
              </a:rPr>
              <a:t>1.  9~26</a:t>
            </a:r>
            <a:r>
              <a:rPr lang="zh-CN" altLang="en-US" sz="600" dirty="0">
                <a:solidFill>
                  <a:srgbClr val="37424A"/>
                </a:solidFill>
                <a:latin typeface="微软雅黑"/>
                <a:ea typeface="微软雅黑"/>
              </a:rPr>
              <a:t>岁女性</a:t>
            </a:r>
          </a:p>
          <a:p>
            <a:pPr algn="just">
              <a:lnSpc>
                <a:spcPct val="110000"/>
              </a:lnSpc>
            </a:pPr>
            <a:r>
              <a:rPr lang="zh-CN" altLang="en-US" sz="600" dirty="0">
                <a:solidFill>
                  <a:srgbClr val="37424A"/>
                </a:solidFill>
                <a:latin typeface="微软雅黑"/>
                <a:ea typeface="微软雅黑"/>
              </a:rPr>
              <a:t>汇总本品在境外开展的</a:t>
            </a:r>
            <a:r>
              <a:rPr lang="en-US" altLang="zh-CN" sz="600" dirty="0">
                <a:solidFill>
                  <a:srgbClr val="37424A"/>
                </a:solidFill>
                <a:latin typeface="微软雅黑"/>
                <a:ea typeface="微软雅黑"/>
              </a:rPr>
              <a:t>7</a:t>
            </a:r>
            <a:r>
              <a:rPr lang="zh-CN" altLang="en-US" sz="600" dirty="0">
                <a:solidFill>
                  <a:srgbClr val="37424A"/>
                </a:solidFill>
                <a:latin typeface="微软雅黑"/>
                <a:ea typeface="微软雅黑"/>
              </a:rPr>
              <a:t>项</a:t>
            </a:r>
            <a:r>
              <a:rPr lang="en-US" altLang="zh-CN" sz="600" dirty="0">
                <a:solidFill>
                  <a:srgbClr val="37424A"/>
                </a:solidFill>
                <a:latin typeface="微软雅黑"/>
                <a:ea typeface="微软雅黑"/>
              </a:rPr>
              <a:t>Ⅲ</a:t>
            </a:r>
            <a:r>
              <a:rPr lang="zh-CN" altLang="en-US" sz="600" dirty="0">
                <a:solidFill>
                  <a:srgbClr val="37424A"/>
                </a:solidFill>
                <a:latin typeface="微软雅黑"/>
                <a:ea typeface="微软雅黑"/>
              </a:rPr>
              <a:t>期临床研究，共</a:t>
            </a:r>
            <a:r>
              <a:rPr lang="en-US" altLang="zh-CN" sz="600" dirty="0">
                <a:solidFill>
                  <a:srgbClr val="37424A"/>
                </a:solidFill>
                <a:latin typeface="微软雅黑"/>
                <a:ea typeface="微软雅黑"/>
              </a:rPr>
              <a:t>12,583</a:t>
            </a:r>
            <a:r>
              <a:rPr lang="zh-CN" altLang="en-US" sz="600" dirty="0">
                <a:solidFill>
                  <a:srgbClr val="37424A"/>
                </a:solidFill>
                <a:latin typeface="微软雅黑"/>
                <a:ea typeface="微软雅黑"/>
              </a:rPr>
              <a:t>名</a:t>
            </a:r>
            <a:r>
              <a:rPr lang="en-US" altLang="zh-CN" sz="600" dirty="0">
                <a:solidFill>
                  <a:srgbClr val="37424A"/>
                </a:solidFill>
                <a:latin typeface="微软雅黑"/>
                <a:ea typeface="微软雅黑"/>
              </a:rPr>
              <a:t>9</a:t>
            </a:r>
            <a:r>
              <a:rPr lang="zh-CN" altLang="en-US" sz="600" dirty="0">
                <a:solidFill>
                  <a:srgbClr val="37424A"/>
                </a:solidFill>
                <a:latin typeface="微软雅黑"/>
                <a:ea typeface="微软雅黑"/>
              </a:rPr>
              <a:t>～</a:t>
            </a:r>
            <a:r>
              <a:rPr lang="en-US" altLang="zh-CN" sz="600" dirty="0">
                <a:solidFill>
                  <a:srgbClr val="37424A"/>
                </a:solidFill>
                <a:latin typeface="微软雅黑"/>
                <a:ea typeface="微软雅黑"/>
              </a:rPr>
              <a:t>26</a:t>
            </a:r>
            <a:r>
              <a:rPr lang="zh-CN" altLang="en-US" sz="600" dirty="0">
                <a:solidFill>
                  <a:srgbClr val="37424A"/>
                </a:solidFill>
                <a:latin typeface="微软雅黑"/>
                <a:ea typeface="微软雅黑"/>
              </a:rPr>
              <a:t>岁女性接种了至少</a:t>
            </a:r>
            <a:r>
              <a:rPr lang="en-US" altLang="zh-CN" sz="600" dirty="0">
                <a:solidFill>
                  <a:srgbClr val="37424A"/>
                </a:solidFill>
                <a:latin typeface="微软雅黑"/>
                <a:ea typeface="微软雅黑"/>
              </a:rPr>
              <a:t>1</a:t>
            </a:r>
            <a:r>
              <a:rPr lang="zh-CN" altLang="en-US" sz="600" dirty="0">
                <a:solidFill>
                  <a:srgbClr val="37424A"/>
                </a:solidFill>
                <a:latin typeface="微软雅黑"/>
                <a:ea typeface="微软雅黑"/>
              </a:rPr>
              <a:t>剂本品的安全性随访结果，观察到如下不良反应：</a:t>
            </a:r>
          </a:p>
          <a:p>
            <a:pPr algn="just">
              <a:lnSpc>
                <a:spcPct val="110000"/>
              </a:lnSpc>
            </a:pPr>
            <a:r>
              <a:rPr lang="zh-CN" altLang="en-US" sz="600" dirty="0">
                <a:solidFill>
                  <a:srgbClr val="37424A"/>
                </a:solidFill>
                <a:latin typeface="微软雅黑"/>
                <a:ea typeface="微软雅黑"/>
              </a:rPr>
              <a:t>全身不良反应（每剂接种后第</a:t>
            </a:r>
            <a:r>
              <a:rPr lang="en-US" altLang="zh-CN" sz="600" dirty="0">
                <a:solidFill>
                  <a:srgbClr val="37424A"/>
                </a:solidFill>
                <a:latin typeface="微软雅黑"/>
                <a:ea typeface="微软雅黑"/>
              </a:rPr>
              <a:t>1</a:t>
            </a:r>
            <a:r>
              <a:rPr lang="zh-CN" altLang="en-US" sz="600" dirty="0">
                <a:solidFill>
                  <a:srgbClr val="37424A"/>
                </a:solidFill>
                <a:latin typeface="微软雅黑"/>
                <a:ea typeface="微软雅黑"/>
              </a:rPr>
              <a:t>～</a:t>
            </a:r>
            <a:r>
              <a:rPr lang="en-US" altLang="zh-CN" sz="600" dirty="0">
                <a:solidFill>
                  <a:srgbClr val="37424A"/>
                </a:solidFill>
                <a:latin typeface="微软雅黑"/>
                <a:ea typeface="微软雅黑"/>
              </a:rPr>
              <a:t>15</a:t>
            </a:r>
            <a:r>
              <a:rPr lang="zh-CN" altLang="en-US" sz="600" dirty="0">
                <a:solidFill>
                  <a:srgbClr val="37424A"/>
                </a:solidFill>
                <a:latin typeface="微软雅黑"/>
                <a:ea typeface="微软雅黑"/>
              </a:rPr>
              <a:t>天）</a:t>
            </a:r>
          </a:p>
          <a:p>
            <a:pPr algn="just">
              <a:lnSpc>
                <a:spcPct val="110000"/>
              </a:lnSpc>
            </a:pPr>
            <a:r>
              <a:rPr lang="zh-CN" altLang="en-US" sz="600" dirty="0">
                <a:solidFill>
                  <a:srgbClr val="37424A"/>
                </a:solidFill>
                <a:latin typeface="微软雅黑"/>
                <a:ea typeface="微软雅黑"/>
              </a:rPr>
              <a:t>十分常见：头痛</a:t>
            </a:r>
          </a:p>
          <a:p>
            <a:pPr algn="just">
              <a:lnSpc>
                <a:spcPct val="110000"/>
              </a:lnSpc>
            </a:pPr>
            <a:r>
              <a:rPr lang="zh-CN" altLang="en-US" sz="600" dirty="0">
                <a:solidFill>
                  <a:srgbClr val="37424A"/>
                </a:solidFill>
                <a:latin typeface="微软雅黑"/>
                <a:ea typeface="微软雅黑"/>
              </a:rPr>
              <a:t>常见：发热、恶心、头晕、疲劳、腹泻</a:t>
            </a:r>
          </a:p>
          <a:p>
            <a:pPr algn="just">
              <a:lnSpc>
                <a:spcPct val="110000"/>
              </a:lnSpc>
            </a:pPr>
            <a:r>
              <a:rPr lang="zh-CN" altLang="en-US" sz="600" dirty="0">
                <a:solidFill>
                  <a:srgbClr val="37424A"/>
                </a:solidFill>
                <a:latin typeface="微软雅黑"/>
                <a:ea typeface="微软雅黑"/>
              </a:rPr>
              <a:t>偶见：淋巴结病、眩晕、腹痛、上腹痛、呕吐、乏力、腋痛、寒战、不适、发热感、流感样疾病、难受、疼痛、胃肠炎、流感、鼻咽炎、上呼吸道感染、关节痛、背痛、骨骼肌肉疼痛、肌痛、颈痛、肢体疼痛、偏头痛、嗜睡、晕厥、痛经、咳嗽、鼻充血、口咽痛、多汗、瘙痒、皮疹、荨麻疹、潮热</a:t>
            </a:r>
          </a:p>
          <a:p>
            <a:pPr algn="just">
              <a:lnSpc>
                <a:spcPct val="110000"/>
              </a:lnSpc>
            </a:pPr>
            <a:r>
              <a:rPr lang="zh-CN" altLang="en-US" sz="600" dirty="0">
                <a:solidFill>
                  <a:srgbClr val="37424A"/>
                </a:solidFill>
                <a:latin typeface="微软雅黑"/>
                <a:ea typeface="微软雅黑"/>
              </a:rPr>
              <a:t>接种部位不良反应（每剂接种后第</a:t>
            </a:r>
            <a:r>
              <a:rPr lang="en-US" altLang="zh-CN" sz="600" dirty="0">
                <a:solidFill>
                  <a:srgbClr val="37424A"/>
                </a:solidFill>
                <a:latin typeface="微软雅黑"/>
                <a:ea typeface="微软雅黑"/>
              </a:rPr>
              <a:t>1</a:t>
            </a:r>
            <a:r>
              <a:rPr lang="zh-CN" altLang="en-US" sz="600" dirty="0">
                <a:solidFill>
                  <a:srgbClr val="37424A"/>
                </a:solidFill>
                <a:latin typeface="微软雅黑"/>
                <a:ea typeface="微软雅黑"/>
              </a:rPr>
              <a:t>～</a:t>
            </a:r>
            <a:r>
              <a:rPr lang="en-US" altLang="zh-CN" sz="600" dirty="0">
                <a:solidFill>
                  <a:srgbClr val="37424A"/>
                </a:solidFill>
                <a:latin typeface="微软雅黑"/>
                <a:ea typeface="微软雅黑"/>
              </a:rPr>
              <a:t>5</a:t>
            </a:r>
            <a:r>
              <a:rPr lang="zh-CN" altLang="en-US" sz="600" dirty="0">
                <a:solidFill>
                  <a:srgbClr val="37424A"/>
                </a:solidFill>
                <a:latin typeface="微软雅黑"/>
                <a:ea typeface="微软雅黑"/>
              </a:rPr>
              <a:t>天）</a:t>
            </a:r>
          </a:p>
          <a:p>
            <a:pPr algn="just">
              <a:lnSpc>
                <a:spcPct val="110000"/>
              </a:lnSpc>
            </a:pPr>
            <a:r>
              <a:rPr lang="zh-CN" altLang="en-US" sz="600" dirty="0">
                <a:solidFill>
                  <a:srgbClr val="37424A"/>
                </a:solidFill>
                <a:latin typeface="微软雅黑"/>
                <a:ea typeface="微软雅黑"/>
              </a:rPr>
              <a:t>十分常见：疼痛、肿胀</a:t>
            </a:r>
            <a:r>
              <a:rPr lang="en-US" altLang="zh-CN" sz="600" dirty="0">
                <a:solidFill>
                  <a:srgbClr val="37424A"/>
                </a:solidFill>
                <a:latin typeface="微软雅黑"/>
                <a:ea typeface="微软雅黑"/>
              </a:rPr>
              <a:t>‡</a:t>
            </a:r>
            <a:r>
              <a:rPr lang="zh-CN" altLang="en-US" sz="600" dirty="0">
                <a:solidFill>
                  <a:srgbClr val="37424A"/>
                </a:solidFill>
                <a:latin typeface="微软雅黑"/>
                <a:ea typeface="微软雅黑"/>
              </a:rPr>
              <a:t>、红斑</a:t>
            </a:r>
            <a:r>
              <a:rPr lang="en-US" altLang="zh-CN" sz="600" dirty="0">
                <a:solidFill>
                  <a:srgbClr val="37424A"/>
                </a:solidFill>
                <a:latin typeface="微软雅黑"/>
                <a:ea typeface="微软雅黑"/>
              </a:rPr>
              <a:t>‡</a:t>
            </a:r>
          </a:p>
          <a:p>
            <a:pPr algn="just">
              <a:lnSpc>
                <a:spcPct val="110000"/>
              </a:lnSpc>
            </a:pPr>
            <a:r>
              <a:rPr lang="zh-CN" altLang="en-US" sz="600" dirty="0">
                <a:solidFill>
                  <a:srgbClr val="37424A"/>
                </a:solidFill>
                <a:latin typeface="微软雅黑"/>
                <a:ea typeface="微软雅黑"/>
              </a:rPr>
              <a:t>常见：瘙痒、瘀青</a:t>
            </a:r>
          </a:p>
          <a:p>
            <a:pPr algn="just">
              <a:lnSpc>
                <a:spcPct val="110000"/>
              </a:lnSpc>
            </a:pPr>
            <a:r>
              <a:rPr lang="zh-CN" altLang="en-US" sz="600" dirty="0">
                <a:solidFill>
                  <a:srgbClr val="37424A"/>
                </a:solidFill>
                <a:latin typeface="微软雅黑"/>
                <a:ea typeface="微软雅黑"/>
              </a:rPr>
              <a:t>偶见：血肿、出血、超敏反应、感觉减退、硬结、关节痛、肿块、运动障碍、结节、丘疹、异常感觉、皮疹、注射部位发热</a:t>
            </a:r>
          </a:p>
          <a:p>
            <a:pPr algn="just">
              <a:lnSpc>
                <a:spcPct val="110000"/>
              </a:lnSpc>
            </a:pPr>
            <a:r>
              <a:rPr lang="zh-CN" altLang="en-US" sz="600" dirty="0">
                <a:solidFill>
                  <a:srgbClr val="37424A"/>
                </a:solidFill>
                <a:latin typeface="微软雅黑"/>
                <a:ea typeface="微软雅黑"/>
              </a:rPr>
              <a:t>以上大部分不良反应程度为轻至中度，且短期内可自行缓解。</a:t>
            </a:r>
          </a:p>
          <a:p>
            <a:pPr algn="just">
              <a:lnSpc>
                <a:spcPct val="110000"/>
              </a:lnSpc>
            </a:pPr>
            <a:r>
              <a:rPr lang="zh-CN" altLang="en-US" sz="600" dirty="0">
                <a:solidFill>
                  <a:srgbClr val="37424A"/>
                </a:solidFill>
                <a:latin typeface="微软雅黑"/>
                <a:ea typeface="微软雅黑"/>
              </a:rPr>
              <a:t>在</a:t>
            </a:r>
            <a:r>
              <a:rPr lang="en-US" altLang="zh-CN" sz="600" dirty="0">
                <a:solidFill>
                  <a:srgbClr val="37424A"/>
                </a:solidFill>
                <a:latin typeface="微软雅黑"/>
                <a:ea typeface="微软雅黑"/>
              </a:rPr>
              <a:t>12,583</a:t>
            </a:r>
            <a:r>
              <a:rPr lang="zh-CN" altLang="en-US" sz="600" dirty="0">
                <a:solidFill>
                  <a:srgbClr val="37424A"/>
                </a:solidFill>
                <a:latin typeface="微软雅黑"/>
                <a:ea typeface="微软雅黑"/>
              </a:rPr>
              <a:t>名</a:t>
            </a:r>
            <a:r>
              <a:rPr lang="en-US" altLang="zh-CN" sz="600" dirty="0">
                <a:solidFill>
                  <a:srgbClr val="37424A"/>
                </a:solidFill>
                <a:latin typeface="微软雅黑"/>
                <a:ea typeface="微软雅黑"/>
              </a:rPr>
              <a:t>9~26</a:t>
            </a:r>
            <a:r>
              <a:rPr lang="zh-CN" altLang="en-US" sz="600" dirty="0">
                <a:solidFill>
                  <a:srgbClr val="37424A"/>
                </a:solidFill>
                <a:latin typeface="微软雅黑"/>
                <a:ea typeface="微软雅黑"/>
              </a:rPr>
              <a:t>岁女性中，整个研究期间观察到</a:t>
            </a:r>
            <a:r>
              <a:rPr lang="en-US" altLang="zh-CN" sz="600" dirty="0">
                <a:solidFill>
                  <a:srgbClr val="37424A"/>
                </a:solidFill>
                <a:latin typeface="微软雅黑"/>
                <a:ea typeface="微软雅黑"/>
              </a:rPr>
              <a:t>3</a:t>
            </a:r>
            <a:r>
              <a:rPr lang="zh-CN" altLang="en-US" sz="600" dirty="0">
                <a:solidFill>
                  <a:srgbClr val="37424A"/>
                </a:solidFill>
                <a:latin typeface="微软雅黑"/>
                <a:ea typeface="微软雅黑"/>
              </a:rPr>
              <a:t>例接种相关的严重不良事件：发热、疫苗过敏、头痛；均痊愈，无后遗症。</a:t>
            </a:r>
          </a:p>
          <a:p>
            <a:pPr algn="just">
              <a:lnSpc>
                <a:spcPct val="110000"/>
              </a:lnSpc>
            </a:pPr>
            <a:r>
              <a:rPr lang="en-US" altLang="zh-CN" sz="600" dirty="0">
                <a:solidFill>
                  <a:srgbClr val="37424A"/>
                </a:solidFill>
                <a:latin typeface="微软雅黑"/>
                <a:ea typeface="微软雅黑"/>
              </a:rPr>
              <a:t>2.  27~45</a:t>
            </a:r>
            <a:r>
              <a:rPr lang="zh-CN" altLang="en-US" sz="600" dirty="0">
                <a:solidFill>
                  <a:srgbClr val="37424A"/>
                </a:solidFill>
                <a:latin typeface="微软雅黑"/>
                <a:ea typeface="微软雅黑"/>
              </a:rPr>
              <a:t>岁女性</a:t>
            </a:r>
          </a:p>
          <a:p>
            <a:pPr algn="just">
              <a:lnSpc>
                <a:spcPct val="110000"/>
              </a:lnSpc>
            </a:pPr>
            <a:r>
              <a:rPr lang="en-US" altLang="zh-CN" sz="600" dirty="0">
                <a:solidFill>
                  <a:srgbClr val="37424A"/>
                </a:solidFill>
                <a:latin typeface="微软雅黑"/>
                <a:ea typeface="微软雅黑"/>
              </a:rPr>
              <a:t>1</a:t>
            </a:r>
            <a:r>
              <a:rPr lang="zh-CN" altLang="en-US" sz="600" dirty="0">
                <a:solidFill>
                  <a:srgbClr val="37424A"/>
                </a:solidFill>
                <a:latin typeface="微软雅黑"/>
                <a:ea typeface="微软雅黑"/>
              </a:rPr>
              <a:t>项境外</a:t>
            </a:r>
            <a:r>
              <a:rPr lang="en-US" altLang="zh-CN" sz="600" dirty="0">
                <a:solidFill>
                  <a:srgbClr val="37424A"/>
                </a:solidFill>
                <a:latin typeface="微软雅黑"/>
                <a:ea typeface="微软雅黑"/>
              </a:rPr>
              <a:t>Ⅲ</a:t>
            </a:r>
            <a:r>
              <a:rPr lang="zh-CN" altLang="en-US" sz="600" dirty="0">
                <a:solidFill>
                  <a:srgbClr val="37424A"/>
                </a:solidFill>
                <a:latin typeface="微软雅黑"/>
                <a:ea typeface="微软雅黑"/>
              </a:rPr>
              <a:t>期临床研究（</a:t>
            </a:r>
            <a:r>
              <a:rPr lang="en-US" altLang="zh-CN" sz="600" dirty="0">
                <a:solidFill>
                  <a:srgbClr val="37424A"/>
                </a:solidFill>
                <a:latin typeface="微软雅黑"/>
                <a:ea typeface="微软雅黑"/>
              </a:rPr>
              <a:t>V503-004</a:t>
            </a:r>
            <a:r>
              <a:rPr lang="zh-CN" altLang="en-US" sz="600" dirty="0">
                <a:solidFill>
                  <a:srgbClr val="37424A"/>
                </a:solidFill>
                <a:latin typeface="微软雅黑"/>
                <a:ea typeface="微软雅黑"/>
              </a:rPr>
              <a:t>）评价了本品在</a:t>
            </a:r>
            <a:r>
              <a:rPr lang="en-US" altLang="zh-CN" sz="600" dirty="0">
                <a:solidFill>
                  <a:srgbClr val="37424A"/>
                </a:solidFill>
                <a:latin typeface="微软雅黑"/>
                <a:ea typeface="微软雅黑"/>
              </a:rPr>
              <a:t>27</a:t>
            </a:r>
            <a:r>
              <a:rPr lang="zh-CN" altLang="en-US" sz="600" dirty="0">
                <a:solidFill>
                  <a:srgbClr val="37424A"/>
                </a:solidFill>
                <a:latin typeface="微软雅黑"/>
                <a:ea typeface="微软雅黑"/>
              </a:rPr>
              <a:t>～</a:t>
            </a:r>
            <a:r>
              <a:rPr lang="en-US" altLang="zh-CN" sz="600" dirty="0">
                <a:solidFill>
                  <a:srgbClr val="37424A"/>
                </a:solidFill>
                <a:latin typeface="微软雅黑"/>
                <a:ea typeface="微软雅黑"/>
              </a:rPr>
              <a:t>45</a:t>
            </a:r>
            <a:r>
              <a:rPr lang="zh-CN" altLang="en-US" sz="600" dirty="0">
                <a:solidFill>
                  <a:srgbClr val="37424A"/>
                </a:solidFill>
                <a:latin typeface="微软雅黑"/>
                <a:ea typeface="微软雅黑"/>
              </a:rPr>
              <a:t>岁女性中的安全性，与上述</a:t>
            </a:r>
            <a:r>
              <a:rPr lang="en-US" altLang="zh-CN" sz="600" dirty="0">
                <a:solidFill>
                  <a:srgbClr val="37424A"/>
                </a:solidFill>
                <a:latin typeface="微软雅黑"/>
                <a:ea typeface="微软雅黑"/>
              </a:rPr>
              <a:t>7</a:t>
            </a:r>
            <a:r>
              <a:rPr lang="zh-CN" altLang="en-US" sz="600" dirty="0">
                <a:solidFill>
                  <a:srgbClr val="37424A"/>
                </a:solidFill>
                <a:latin typeface="微软雅黑"/>
                <a:ea typeface="微软雅黑"/>
              </a:rPr>
              <a:t>项</a:t>
            </a:r>
            <a:r>
              <a:rPr lang="en-US" altLang="zh-CN" sz="600" dirty="0">
                <a:solidFill>
                  <a:srgbClr val="37424A"/>
                </a:solidFill>
                <a:latin typeface="微软雅黑"/>
                <a:ea typeface="微软雅黑"/>
              </a:rPr>
              <a:t>Ⅲ</a:t>
            </a:r>
            <a:r>
              <a:rPr lang="zh-CN" altLang="en-US" sz="600" dirty="0">
                <a:solidFill>
                  <a:srgbClr val="37424A"/>
                </a:solidFill>
                <a:latin typeface="微软雅黑"/>
                <a:ea typeface="微软雅黑"/>
              </a:rPr>
              <a:t>期临床研究中</a:t>
            </a:r>
            <a:r>
              <a:rPr lang="en-US" altLang="zh-CN" sz="600" dirty="0">
                <a:solidFill>
                  <a:srgbClr val="37424A"/>
                </a:solidFill>
                <a:latin typeface="微软雅黑"/>
                <a:ea typeface="微软雅黑"/>
              </a:rPr>
              <a:t>9~26</a:t>
            </a:r>
            <a:r>
              <a:rPr lang="zh-CN" altLang="en-US" sz="600" dirty="0">
                <a:solidFill>
                  <a:srgbClr val="37424A"/>
                </a:solidFill>
                <a:latin typeface="微软雅黑"/>
                <a:ea typeface="微软雅黑"/>
              </a:rPr>
              <a:t>岁女性的汇总结果相比，本研究中新增或发生率更高的不良反应如下：  </a:t>
            </a:r>
          </a:p>
          <a:p>
            <a:pPr algn="just">
              <a:lnSpc>
                <a:spcPct val="110000"/>
              </a:lnSpc>
            </a:pPr>
            <a:r>
              <a:rPr lang="zh-CN" altLang="en-US" sz="600" dirty="0">
                <a:solidFill>
                  <a:srgbClr val="37424A"/>
                </a:solidFill>
                <a:latin typeface="微软雅黑"/>
                <a:ea typeface="微软雅黑"/>
              </a:rPr>
              <a:t>全身不良反应（每剂接种后第</a:t>
            </a:r>
            <a:r>
              <a:rPr lang="en-US" altLang="zh-CN" sz="600" dirty="0">
                <a:solidFill>
                  <a:srgbClr val="37424A"/>
                </a:solidFill>
                <a:latin typeface="微软雅黑"/>
                <a:ea typeface="微软雅黑"/>
              </a:rPr>
              <a:t>1</a:t>
            </a:r>
            <a:r>
              <a:rPr lang="zh-CN" altLang="en-US" sz="600" dirty="0">
                <a:solidFill>
                  <a:srgbClr val="37424A"/>
                </a:solidFill>
                <a:latin typeface="微软雅黑"/>
                <a:ea typeface="微软雅黑"/>
              </a:rPr>
              <a:t>～</a:t>
            </a:r>
            <a:r>
              <a:rPr lang="en-US" altLang="zh-CN" sz="600" dirty="0">
                <a:solidFill>
                  <a:srgbClr val="37424A"/>
                </a:solidFill>
                <a:latin typeface="微软雅黑"/>
                <a:ea typeface="微软雅黑"/>
              </a:rPr>
              <a:t>15</a:t>
            </a:r>
            <a:r>
              <a:rPr lang="zh-CN" altLang="en-US" sz="600" dirty="0">
                <a:solidFill>
                  <a:srgbClr val="37424A"/>
                </a:solidFill>
                <a:latin typeface="微软雅黑"/>
                <a:ea typeface="微软雅黑"/>
              </a:rPr>
              <a:t>天）</a:t>
            </a:r>
          </a:p>
          <a:p>
            <a:pPr algn="just">
              <a:lnSpc>
                <a:spcPct val="110000"/>
              </a:lnSpc>
            </a:pPr>
            <a:r>
              <a:rPr lang="zh-CN" altLang="en-US" sz="600" dirty="0">
                <a:solidFill>
                  <a:srgbClr val="37424A"/>
                </a:solidFill>
                <a:latin typeface="微软雅黑"/>
                <a:ea typeface="微软雅黑"/>
              </a:rPr>
              <a:t>常见：口咽疼痛</a:t>
            </a:r>
          </a:p>
          <a:p>
            <a:pPr algn="just">
              <a:lnSpc>
                <a:spcPct val="110000"/>
              </a:lnSpc>
            </a:pPr>
            <a:r>
              <a:rPr lang="zh-CN" altLang="en-US" sz="600" dirty="0">
                <a:solidFill>
                  <a:srgbClr val="37424A"/>
                </a:solidFill>
                <a:latin typeface="微软雅黑"/>
                <a:ea typeface="微软雅黑"/>
              </a:rPr>
              <a:t>偶见：耳痛、消化不良、口腔疱疹、鼻炎、肌无力、肌肉骨骼强直、震颤、易激惹、倦怠、流涕、红斑、全身瘙痒</a:t>
            </a:r>
          </a:p>
          <a:p>
            <a:pPr algn="just">
              <a:lnSpc>
                <a:spcPct val="110000"/>
              </a:lnSpc>
            </a:pPr>
            <a:r>
              <a:rPr lang="zh-CN" altLang="en-US" sz="600" dirty="0">
                <a:solidFill>
                  <a:srgbClr val="37424A"/>
                </a:solidFill>
                <a:latin typeface="微软雅黑"/>
                <a:ea typeface="微软雅黑"/>
              </a:rPr>
              <a:t>接种部位不良反应（每剂接种后</a:t>
            </a:r>
            <a:r>
              <a:rPr lang="en-US" altLang="zh-CN" sz="600" dirty="0">
                <a:solidFill>
                  <a:srgbClr val="37424A"/>
                </a:solidFill>
                <a:latin typeface="微软雅黑"/>
                <a:ea typeface="微软雅黑"/>
              </a:rPr>
              <a:t>1</a:t>
            </a:r>
            <a:r>
              <a:rPr lang="zh-CN" altLang="en-US" sz="600" dirty="0">
                <a:solidFill>
                  <a:srgbClr val="37424A"/>
                </a:solidFill>
                <a:latin typeface="微软雅黑"/>
                <a:ea typeface="微软雅黑"/>
              </a:rPr>
              <a:t>～</a:t>
            </a:r>
            <a:r>
              <a:rPr lang="en-US" altLang="zh-CN" sz="600" dirty="0">
                <a:solidFill>
                  <a:srgbClr val="37424A"/>
                </a:solidFill>
                <a:latin typeface="微软雅黑"/>
                <a:ea typeface="微软雅黑"/>
              </a:rPr>
              <a:t>5</a:t>
            </a:r>
            <a:r>
              <a:rPr lang="zh-CN" altLang="en-US" sz="600" dirty="0">
                <a:solidFill>
                  <a:srgbClr val="37424A"/>
                </a:solidFill>
                <a:latin typeface="微软雅黑"/>
                <a:ea typeface="微软雅黑"/>
              </a:rPr>
              <a:t>天）</a:t>
            </a:r>
          </a:p>
          <a:p>
            <a:pPr algn="just">
              <a:lnSpc>
                <a:spcPct val="110000"/>
              </a:lnSpc>
            </a:pPr>
            <a:r>
              <a:rPr lang="zh-CN" altLang="en-US" sz="600" dirty="0">
                <a:solidFill>
                  <a:srgbClr val="37424A"/>
                </a:solidFill>
                <a:latin typeface="微软雅黑"/>
                <a:ea typeface="微软雅黑"/>
              </a:rPr>
              <a:t>常见：血肿</a:t>
            </a:r>
          </a:p>
          <a:p>
            <a:pPr algn="just">
              <a:lnSpc>
                <a:spcPct val="110000"/>
              </a:lnSpc>
            </a:pPr>
            <a:r>
              <a:rPr lang="zh-CN" altLang="en-US" sz="600" dirty="0">
                <a:solidFill>
                  <a:srgbClr val="37424A"/>
                </a:solidFill>
                <a:latin typeface="微软雅黑"/>
                <a:ea typeface="微软雅黑"/>
              </a:rPr>
              <a:t>在</a:t>
            </a:r>
            <a:r>
              <a:rPr lang="en-US" altLang="zh-CN" sz="600" dirty="0">
                <a:solidFill>
                  <a:srgbClr val="37424A"/>
                </a:solidFill>
                <a:latin typeface="微软雅黑"/>
                <a:ea typeface="微软雅黑"/>
              </a:rPr>
              <a:t>640</a:t>
            </a:r>
            <a:r>
              <a:rPr lang="zh-CN" altLang="en-US" sz="600" dirty="0">
                <a:solidFill>
                  <a:srgbClr val="37424A"/>
                </a:solidFill>
                <a:latin typeface="微软雅黑"/>
                <a:ea typeface="微软雅黑"/>
              </a:rPr>
              <a:t>名</a:t>
            </a:r>
            <a:r>
              <a:rPr lang="en-US" altLang="zh-CN" sz="600" dirty="0">
                <a:solidFill>
                  <a:srgbClr val="37424A"/>
                </a:solidFill>
                <a:latin typeface="微软雅黑"/>
                <a:ea typeface="微软雅黑"/>
              </a:rPr>
              <a:t>27~45</a:t>
            </a:r>
            <a:r>
              <a:rPr lang="zh-CN" altLang="en-US" sz="600" dirty="0">
                <a:solidFill>
                  <a:srgbClr val="37424A"/>
                </a:solidFill>
                <a:latin typeface="微软雅黑"/>
                <a:ea typeface="微软雅黑"/>
              </a:rPr>
              <a:t>岁女性中，整个研究期间没有观察到与本品接种相关的严重不良事件。</a:t>
            </a:r>
          </a:p>
          <a:p>
            <a:pPr algn="just">
              <a:lnSpc>
                <a:spcPct val="110000"/>
              </a:lnSpc>
            </a:pPr>
            <a:r>
              <a:rPr lang="en-US" altLang="zh-CN" sz="600" dirty="0">
                <a:solidFill>
                  <a:srgbClr val="37424A"/>
                </a:solidFill>
                <a:latin typeface="微软雅黑"/>
                <a:ea typeface="微软雅黑"/>
              </a:rPr>
              <a:t>‡ </a:t>
            </a:r>
            <a:r>
              <a:rPr lang="zh-CN" altLang="en-US" sz="600" dirty="0">
                <a:solidFill>
                  <a:srgbClr val="37424A"/>
                </a:solidFill>
                <a:latin typeface="微软雅黑"/>
                <a:ea typeface="微软雅黑"/>
              </a:rPr>
              <a:t>发生频率随接种剂次增加而升高。</a:t>
            </a:r>
            <a:endParaRPr lang="en-US" altLang="zh-CN" sz="600" dirty="0">
              <a:solidFill>
                <a:srgbClr val="37424A"/>
              </a:solidFill>
              <a:latin typeface="微软雅黑"/>
              <a:ea typeface="微软雅黑"/>
            </a:endParaRPr>
          </a:p>
          <a:p>
            <a:pPr algn="just">
              <a:lnSpc>
                <a:spcPct val="110000"/>
              </a:lnSpc>
            </a:pPr>
            <a:endParaRPr lang="zh-CN" altLang="en-US" sz="600" dirty="0">
              <a:solidFill>
                <a:srgbClr val="37424A"/>
              </a:solidFill>
              <a:latin typeface="微软雅黑"/>
              <a:ea typeface="微软雅黑"/>
            </a:endParaRPr>
          </a:p>
          <a:p>
            <a:pPr algn="just">
              <a:lnSpc>
                <a:spcPct val="110000"/>
              </a:lnSpc>
            </a:pPr>
            <a:r>
              <a:rPr lang="en-US" altLang="zh-CN" sz="600" dirty="0">
                <a:solidFill>
                  <a:srgbClr val="37424A"/>
                </a:solidFill>
                <a:latin typeface="微软雅黑"/>
                <a:ea typeface="微软雅黑"/>
              </a:rPr>
              <a:t>(</a:t>
            </a:r>
            <a:r>
              <a:rPr lang="zh-CN" altLang="en-US" sz="600" dirty="0">
                <a:solidFill>
                  <a:srgbClr val="37424A"/>
                </a:solidFill>
                <a:latin typeface="微软雅黑"/>
                <a:ea typeface="微软雅黑"/>
              </a:rPr>
              <a:t>二</a:t>
            </a:r>
            <a:r>
              <a:rPr lang="en-US" altLang="zh-CN" sz="600" dirty="0">
                <a:solidFill>
                  <a:srgbClr val="37424A"/>
                </a:solidFill>
                <a:latin typeface="微软雅黑"/>
                <a:ea typeface="微软雅黑"/>
              </a:rPr>
              <a:t>) </a:t>
            </a:r>
            <a:r>
              <a:rPr lang="zh-CN" altLang="en-US" sz="600" dirty="0">
                <a:solidFill>
                  <a:srgbClr val="37424A"/>
                </a:solidFill>
                <a:latin typeface="微软雅黑"/>
                <a:ea typeface="微软雅黑"/>
              </a:rPr>
              <a:t>境内临床研究</a:t>
            </a:r>
          </a:p>
          <a:p>
            <a:pPr algn="just">
              <a:lnSpc>
                <a:spcPct val="110000"/>
              </a:lnSpc>
            </a:pPr>
            <a:r>
              <a:rPr lang="zh-CN" altLang="en-US" sz="600" dirty="0">
                <a:solidFill>
                  <a:srgbClr val="37424A"/>
                </a:solidFill>
                <a:latin typeface="微软雅黑"/>
                <a:ea typeface="微软雅黑"/>
              </a:rPr>
              <a:t>在境内开展的</a:t>
            </a:r>
            <a:r>
              <a:rPr lang="en-US" altLang="zh-CN" sz="600" dirty="0">
                <a:solidFill>
                  <a:srgbClr val="37424A"/>
                </a:solidFill>
                <a:latin typeface="微软雅黑"/>
                <a:ea typeface="微软雅黑"/>
              </a:rPr>
              <a:t>Ⅲ</a:t>
            </a:r>
            <a:r>
              <a:rPr lang="zh-CN" altLang="en-US" sz="600" dirty="0">
                <a:solidFill>
                  <a:srgbClr val="37424A"/>
                </a:solidFill>
                <a:latin typeface="微软雅黑"/>
                <a:ea typeface="微软雅黑"/>
              </a:rPr>
              <a:t>期免疫原性和安全性临床研究（</a:t>
            </a:r>
            <a:r>
              <a:rPr lang="en-US" altLang="zh-CN" sz="600" dirty="0">
                <a:solidFill>
                  <a:srgbClr val="37424A"/>
                </a:solidFill>
                <a:latin typeface="微软雅黑"/>
                <a:ea typeface="微软雅黑"/>
              </a:rPr>
              <a:t>V503-024</a:t>
            </a:r>
            <a:r>
              <a:rPr lang="zh-CN" altLang="en-US" sz="600" dirty="0">
                <a:solidFill>
                  <a:srgbClr val="37424A"/>
                </a:solidFill>
                <a:latin typeface="微软雅黑"/>
                <a:ea typeface="微软雅黑"/>
              </a:rPr>
              <a:t>）中，</a:t>
            </a:r>
            <a:r>
              <a:rPr lang="en-US" altLang="zh-CN" sz="600" dirty="0">
                <a:solidFill>
                  <a:srgbClr val="37424A"/>
                </a:solidFill>
                <a:latin typeface="微软雅黑"/>
                <a:ea typeface="微软雅黑"/>
              </a:rPr>
              <a:t>1,988</a:t>
            </a:r>
            <a:r>
              <a:rPr lang="zh-CN" altLang="en-US" sz="600" dirty="0">
                <a:solidFill>
                  <a:srgbClr val="37424A"/>
                </a:solidFill>
                <a:latin typeface="微软雅黑"/>
                <a:ea typeface="微软雅黑"/>
              </a:rPr>
              <a:t>名</a:t>
            </a:r>
            <a:r>
              <a:rPr lang="en-US" altLang="zh-CN" sz="600" dirty="0">
                <a:solidFill>
                  <a:srgbClr val="37424A"/>
                </a:solidFill>
                <a:latin typeface="微软雅黑"/>
                <a:ea typeface="微软雅黑"/>
              </a:rPr>
              <a:t>9~45</a:t>
            </a:r>
            <a:r>
              <a:rPr lang="zh-CN" altLang="en-US" sz="600" dirty="0">
                <a:solidFill>
                  <a:srgbClr val="37424A"/>
                </a:solidFill>
                <a:latin typeface="微软雅黑"/>
                <a:ea typeface="微软雅黑"/>
              </a:rPr>
              <a:t>岁中国女性接种了至少</a:t>
            </a:r>
            <a:r>
              <a:rPr lang="en-US" altLang="zh-CN" sz="600" dirty="0">
                <a:solidFill>
                  <a:srgbClr val="37424A"/>
                </a:solidFill>
                <a:latin typeface="微软雅黑"/>
                <a:ea typeface="微软雅黑"/>
              </a:rPr>
              <a:t>1</a:t>
            </a:r>
            <a:r>
              <a:rPr lang="zh-CN" altLang="en-US" sz="600" dirty="0">
                <a:solidFill>
                  <a:srgbClr val="37424A"/>
                </a:solidFill>
                <a:latin typeface="微软雅黑"/>
                <a:ea typeface="微软雅黑"/>
              </a:rPr>
              <a:t>剂本品并且有安全性随访结果；在接种本品后使用</a:t>
            </a:r>
            <a:r>
              <a:rPr lang="en-US" altLang="zh-CN" sz="600" dirty="0">
                <a:solidFill>
                  <a:srgbClr val="37424A"/>
                </a:solidFill>
                <a:latin typeface="微软雅黑"/>
                <a:ea typeface="微软雅黑"/>
              </a:rPr>
              <a:t>VRC</a:t>
            </a:r>
            <a:r>
              <a:rPr lang="zh-CN" altLang="en-US" sz="600" dirty="0">
                <a:solidFill>
                  <a:srgbClr val="37424A"/>
                </a:solidFill>
                <a:latin typeface="微软雅黑"/>
                <a:ea typeface="微软雅黑"/>
              </a:rPr>
              <a:t>收集每剂接种后第</a:t>
            </a:r>
            <a:r>
              <a:rPr lang="en-US" altLang="zh-CN" sz="600" dirty="0">
                <a:solidFill>
                  <a:srgbClr val="37424A"/>
                </a:solidFill>
                <a:latin typeface="微软雅黑"/>
                <a:ea typeface="微软雅黑"/>
              </a:rPr>
              <a:t>1~31</a:t>
            </a:r>
            <a:r>
              <a:rPr lang="zh-CN" altLang="en-US" sz="600" dirty="0">
                <a:solidFill>
                  <a:srgbClr val="37424A"/>
                </a:solidFill>
                <a:latin typeface="微软雅黑"/>
                <a:ea typeface="微软雅黑"/>
              </a:rPr>
              <a:t>天的安全性数据并进行评估。与境外临床试验观察到的安全性特征相比，本研究中观察到新增或发生率更高的不良反应如下：</a:t>
            </a:r>
          </a:p>
          <a:p>
            <a:pPr algn="just">
              <a:lnSpc>
                <a:spcPct val="110000"/>
              </a:lnSpc>
            </a:pPr>
            <a:r>
              <a:rPr lang="zh-CN" altLang="en-US" sz="600" dirty="0">
                <a:solidFill>
                  <a:srgbClr val="37424A"/>
                </a:solidFill>
                <a:latin typeface="微软雅黑"/>
                <a:ea typeface="微软雅黑"/>
              </a:rPr>
              <a:t>全身不良反应（每剂接种后第</a:t>
            </a:r>
            <a:r>
              <a:rPr lang="en-US" altLang="zh-CN" sz="600" dirty="0">
                <a:solidFill>
                  <a:srgbClr val="37424A"/>
                </a:solidFill>
                <a:latin typeface="微软雅黑"/>
                <a:ea typeface="微软雅黑"/>
              </a:rPr>
              <a:t>1~31</a:t>
            </a:r>
            <a:r>
              <a:rPr lang="zh-CN" altLang="en-US" sz="600" dirty="0">
                <a:solidFill>
                  <a:srgbClr val="37424A"/>
                </a:solidFill>
                <a:latin typeface="微软雅黑"/>
                <a:ea typeface="微软雅黑"/>
              </a:rPr>
              <a:t>天）</a:t>
            </a:r>
          </a:p>
          <a:p>
            <a:pPr algn="just">
              <a:lnSpc>
                <a:spcPct val="110000"/>
              </a:lnSpc>
            </a:pPr>
            <a:r>
              <a:rPr lang="zh-CN" altLang="en-US" sz="600" dirty="0">
                <a:solidFill>
                  <a:srgbClr val="37424A"/>
                </a:solidFill>
                <a:latin typeface="微软雅黑"/>
                <a:ea typeface="微软雅黑"/>
              </a:rPr>
              <a:t>十分常见：发热</a:t>
            </a:r>
          </a:p>
          <a:p>
            <a:pPr algn="just">
              <a:lnSpc>
                <a:spcPct val="110000"/>
              </a:lnSpc>
            </a:pPr>
            <a:r>
              <a:rPr lang="zh-CN" altLang="en-US" sz="600" dirty="0">
                <a:solidFill>
                  <a:srgbClr val="37424A"/>
                </a:solidFill>
                <a:latin typeface="微软雅黑"/>
                <a:ea typeface="微软雅黑"/>
              </a:rPr>
              <a:t>偶见：牙疼、下腹痛、便秘、口腔溃疡、月经量过少、月经不调、月经不规律、过敏性皮炎、冷汗、出汗不良性湿疹</a:t>
            </a:r>
          </a:p>
          <a:p>
            <a:pPr algn="just">
              <a:lnSpc>
                <a:spcPct val="110000"/>
              </a:lnSpc>
            </a:pPr>
            <a:r>
              <a:rPr lang="zh-CN" altLang="en-US" sz="600" dirty="0">
                <a:solidFill>
                  <a:srgbClr val="37424A"/>
                </a:solidFill>
                <a:latin typeface="微软雅黑"/>
                <a:ea typeface="微软雅黑"/>
              </a:rPr>
              <a:t>接种部位不良反应（每剂接种后第</a:t>
            </a:r>
            <a:r>
              <a:rPr lang="en-US" altLang="zh-CN" sz="600" dirty="0">
                <a:solidFill>
                  <a:srgbClr val="37424A"/>
                </a:solidFill>
                <a:latin typeface="微软雅黑"/>
                <a:ea typeface="微软雅黑"/>
              </a:rPr>
              <a:t>1~31</a:t>
            </a:r>
            <a:r>
              <a:rPr lang="zh-CN" altLang="en-US" sz="600" dirty="0">
                <a:solidFill>
                  <a:srgbClr val="37424A"/>
                </a:solidFill>
                <a:latin typeface="微软雅黑"/>
                <a:ea typeface="微软雅黑"/>
              </a:rPr>
              <a:t>天）</a:t>
            </a:r>
          </a:p>
          <a:p>
            <a:pPr algn="just">
              <a:lnSpc>
                <a:spcPct val="110000"/>
              </a:lnSpc>
            </a:pPr>
            <a:r>
              <a:rPr lang="zh-CN" altLang="en-US" sz="600" dirty="0">
                <a:solidFill>
                  <a:srgbClr val="37424A"/>
                </a:solidFill>
                <a:latin typeface="微软雅黑"/>
                <a:ea typeface="微软雅黑"/>
              </a:rPr>
              <a:t>常见：硬结</a:t>
            </a:r>
          </a:p>
          <a:p>
            <a:pPr algn="just">
              <a:lnSpc>
                <a:spcPct val="110000"/>
              </a:lnSpc>
            </a:pPr>
            <a:r>
              <a:rPr lang="zh-CN" altLang="en-US" sz="600" dirty="0">
                <a:solidFill>
                  <a:srgbClr val="37424A"/>
                </a:solidFill>
                <a:latin typeface="微软雅黑"/>
                <a:ea typeface="微软雅黑"/>
              </a:rPr>
              <a:t>以上大部分不良反应程度为轻至中度，且短期内可自行缓解。</a:t>
            </a:r>
          </a:p>
          <a:p>
            <a:pPr algn="just">
              <a:lnSpc>
                <a:spcPct val="110000"/>
              </a:lnSpc>
            </a:pPr>
            <a:r>
              <a:rPr lang="zh-CN" altLang="en-US" sz="600" dirty="0">
                <a:solidFill>
                  <a:srgbClr val="37424A"/>
                </a:solidFill>
                <a:latin typeface="微软雅黑"/>
                <a:ea typeface="微软雅黑"/>
              </a:rPr>
              <a:t>其他不良反应详见疫苗说明书。</a:t>
            </a:r>
          </a:p>
          <a:p>
            <a:pPr algn="just">
              <a:lnSpc>
                <a:spcPct val="110000"/>
              </a:lnSpc>
            </a:pPr>
            <a:endParaRPr lang="zh-CN" altLang="en-US" sz="600" dirty="0">
              <a:solidFill>
                <a:srgbClr val="37424A"/>
              </a:solidFill>
              <a:latin typeface="微软雅黑"/>
              <a:ea typeface="微软雅黑"/>
            </a:endParaRPr>
          </a:p>
          <a:p>
            <a:pPr algn="just">
              <a:lnSpc>
                <a:spcPct val="110000"/>
              </a:lnSpc>
            </a:pPr>
            <a:r>
              <a:rPr lang="en-US" altLang="zh-CN" sz="600" b="1" dirty="0">
                <a:solidFill>
                  <a:srgbClr val="005E5D"/>
                </a:solidFill>
                <a:latin typeface="微软雅黑"/>
                <a:ea typeface="微软雅黑"/>
              </a:rPr>
              <a:t>【</a:t>
            </a:r>
            <a:r>
              <a:rPr lang="zh-CN" altLang="en-US" sz="600" b="1" dirty="0">
                <a:solidFill>
                  <a:srgbClr val="005E5D"/>
                </a:solidFill>
                <a:latin typeface="微软雅黑"/>
                <a:ea typeface="微软雅黑"/>
              </a:rPr>
              <a:t>药物相互作用</a:t>
            </a:r>
            <a:r>
              <a:rPr lang="en-US" altLang="zh-CN" sz="600" b="1" dirty="0">
                <a:solidFill>
                  <a:srgbClr val="005E5D"/>
                </a:solidFill>
                <a:latin typeface="微软雅黑"/>
                <a:ea typeface="微软雅黑"/>
              </a:rPr>
              <a:t>】</a:t>
            </a:r>
          </a:p>
          <a:p>
            <a:pPr marL="177800" indent="-177800" algn="just">
              <a:lnSpc>
                <a:spcPct val="110000"/>
              </a:lnSpc>
              <a:buFont typeface="+mj-lt"/>
              <a:buAutoNum type="arabicPeriod"/>
            </a:pPr>
            <a:r>
              <a:rPr lang="zh-CN" altLang="en-US" sz="600" dirty="0">
                <a:solidFill>
                  <a:srgbClr val="37424A"/>
                </a:solidFill>
                <a:latin typeface="微软雅黑"/>
                <a:ea typeface="微软雅黑"/>
              </a:rPr>
              <a:t>接种本品前三个月内避免使用免疫球蛋白或血液制品。</a:t>
            </a:r>
          </a:p>
          <a:p>
            <a:pPr marL="177800" indent="-177800" algn="just">
              <a:lnSpc>
                <a:spcPct val="110000"/>
              </a:lnSpc>
              <a:buFont typeface="+mj-lt"/>
              <a:buAutoNum type="arabicPeriod"/>
            </a:pPr>
            <a:r>
              <a:rPr lang="zh-CN" altLang="en-US" sz="600" dirty="0">
                <a:solidFill>
                  <a:srgbClr val="37424A"/>
                </a:solidFill>
                <a:latin typeface="微软雅黑"/>
                <a:ea typeface="微软雅黑"/>
              </a:rPr>
              <a:t>尚无临床证据显示使用镇痛药、抗炎药、抗生素和维生素制剂以及激素类避孕药会影响本品的预防效果。在全球研究中，</a:t>
            </a:r>
            <a:r>
              <a:rPr lang="en-US" altLang="zh-CN" sz="600" dirty="0">
                <a:solidFill>
                  <a:srgbClr val="37424A"/>
                </a:solidFill>
                <a:latin typeface="微软雅黑"/>
                <a:ea typeface="微软雅黑"/>
              </a:rPr>
              <a:t>7,269</a:t>
            </a:r>
            <a:r>
              <a:rPr lang="zh-CN" altLang="en-US" sz="600" dirty="0">
                <a:solidFill>
                  <a:srgbClr val="37424A"/>
                </a:solidFill>
                <a:latin typeface="微软雅黑"/>
                <a:ea typeface="微软雅黑"/>
              </a:rPr>
              <a:t>名女性（</a:t>
            </a:r>
            <a:r>
              <a:rPr lang="en-US" altLang="zh-CN" sz="600" dirty="0">
                <a:solidFill>
                  <a:srgbClr val="37424A"/>
                </a:solidFill>
                <a:latin typeface="微软雅黑"/>
                <a:ea typeface="微软雅黑"/>
              </a:rPr>
              <a:t>16~26</a:t>
            </a:r>
            <a:r>
              <a:rPr lang="zh-CN" altLang="en-US" sz="600" dirty="0">
                <a:solidFill>
                  <a:srgbClr val="37424A"/>
                </a:solidFill>
                <a:latin typeface="微软雅黑"/>
                <a:ea typeface="微软雅黑"/>
              </a:rPr>
              <a:t>岁）中有</a:t>
            </a:r>
            <a:r>
              <a:rPr lang="en-US" altLang="zh-CN" sz="600" dirty="0">
                <a:solidFill>
                  <a:srgbClr val="37424A"/>
                </a:solidFill>
                <a:latin typeface="微软雅黑"/>
                <a:ea typeface="微软雅黑"/>
              </a:rPr>
              <a:t>60.2%</a:t>
            </a:r>
            <a:r>
              <a:rPr lang="zh-CN" altLang="en-US" sz="600" dirty="0">
                <a:solidFill>
                  <a:srgbClr val="37424A"/>
                </a:solidFill>
                <a:latin typeface="微软雅黑"/>
                <a:ea typeface="微软雅黑"/>
              </a:rPr>
              <a:t>在接种疫苗期间使用了激素类避孕药。使用激素类避孕药并未影响针对本品的型特异性免疫应答。</a:t>
            </a:r>
          </a:p>
          <a:p>
            <a:pPr marL="177800" indent="-177800" algn="just">
              <a:lnSpc>
                <a:spcPct val="110000"/>
              </a:lnSpc>
              <a:buFont typeface="+mj-lt"/>
              <a:buAutoNum type="arabicPeriod"/>
            </a:pPr>
            <a:r>
              <a:rPr lang="zh-CN" altLang="en-US" sz="600" dirty="0">
                <a:solidFill>
                  <a:srgbClr val="37424A"/>
                </a:solidFill>
                <a:latin typeface="微软雅黑"/>
                <a:ea typeface="微软雅黑"/>
              </a:rPr>
              <a:t>由于缺乏配伍禁忌研究，因此本品禁止与其他医药产品混合注射。</a:t>
            </a:r>
          </a:p>
          <a:p>
            <a:pPr marL="177800" indent="-177800" algn="just">
              <a:lnSpc>
                <a:spcPct val="110000"/>
              </a:lnSpc>
              <a:buFont typeface="+mj-lt"/>
              <a:buAutoNum type="arabicPeriod"/>
            </a:pPr>
            <a:r>
              <a:rPr lang="zh-CN" altLang="en-US" sz="600" dirty="0">
                <a:solidFill>
                  <a:srgbClr val="37424A"/>
                </a:solidFill>
                <a:latin typeface="微软雅黑"/>
                <a:ea typeface="微软雅黑"/>
              </a:rPr>
              <a:t>境内尚未开展本品与其他疫苗联合接种的临床研究，暂不推荐本品与其他疫苗同时接种。</a:t>
            </a:r>
          </a:p>
          <a:p>
            <a:pPr marL="177800" indent="-177800" algn="just">
              <a:lnSpc>
                <a:spcPct val="110000"/>
              </a:lnSpc>
              <a:buFont typeface="+mj-lt"/>
              <a:buAutoNum type="arabicPeriod"/>
            </a:pPr>
            <a:r>
              <a:rPr lang="zh-CN" altLang="en-US" sz="600" dirty="0">
                <a:solidFill>
                  <a:srgbClr val="37424A"/>
                </a:solidFill>
                <a:latin typeface="微软雅黑"/>
                <a:ea typeface="微软雅黑"/>
              </a:rPr>
              <a:t>目前尚无临床数据支持本品与其他</a:t>
            </a:r>
            <a:r>
              <a:rPr lang="en-US" altLang="zh-CN" sz="600" dirty="0">
                <a:solidFill>
                  <a:srgbClr val="37424A"/>
                </a:solidFill>
                <a:latin typeface="微软雅黑"/>
                <a:ea typeface="微软雅黑"/>
              </a:rPr>
              <a:t>HPV</a:t>
            </a:r>
            <a:r>
              <a:rPr lang="zh-CN" altLang="en-US" sz="600" dirty="0">
                <a:solidFill>
                  <a:srgbClr val="37424A"/>
                </a:solidFill>
                <a:latin typeface="微软雅黑"/>
                <a:ea typeface="微软雅黑"/>
              </a:rPr>
              <a:t>疫苗互换使用。如果完成</a:t>
            </a:r>
            <a:r>
              <a:rPr lang="en-US" altLang="zh-CN" sz="600" dirty="0">
                <a:solidFill>
                  <a:srgbClr val="37424A"/>
                </a:solidFill>
                <a:latin typeface="微软雅黑"/>
                <a:ea typeface="微软雅黑"/>
              </a:rPr>
              <a:t>3</a:t>
            </a:r>
            <a:r>
              <a:rPr lang="zh-CN" altLang="en-US" sz="600" dirty="0">
                <a:solidFill>
                  <a:srgbClr val="37424A"/>
                </a:solidFill>
                <a:latin typeface="微软雅黑"/>
                <a:ea typeface="微软雅黑"/>
              </a:rPr>
              <a:t>剂四价</a:t>
            </a:r>
            <a:r>
              <a:rPr lang="en-US" altLang="zh-CN" sz="600" dirty="0">
                <a:solidFill>
                  <a:srgbClr val="37424A"/>
                </a:solidFill>
                <a:latin typeface="微软雅黑"/>
                <a:ea typeface="微软雅黑"/>
              </a:rPr>
              <a:t>HPV</a:t>
            </a:r>
            <a:r>
              <a:rPr lang="zh-CN" altLang="en-US" sz="600" dirty="0">
                <a:solidFill>
                  <a:srgbClr val="37424A"/>
                </a:solidFill>
                <a:latin typeface="微软雅黑"/>
                <a:ea typeface="微软雅黑"/>
              </a:rPr>
              <a:t>疫苗接种后拟接种本品，则至少间隔</a:t>
            </a:r>
            <a:r>
              <a:rPr lang="en-US" altLang="zh-CN" sz="600" dirty="0">
                <a:solidFill>
                  <a:srgbClr val="37424A"/>
                </a:solidFill>
                <a:latin typeface="微软雅黑"/>
                <a:ea typeface="微软雅黑"/>
              </a:rPr>
              <a:t>12</a:t>
            </a:r>
            <a:r>
              <a:rPr lang="zh-CN" altLang="en-US" sz="600" dirty="0">
                <a:solidFill>
                  <a:srgbClr val="37424A"/>
                </a:solidFill>
                <a:latin typeface="微软雅黑"/>
                <a:ea typeface="微软雅黑"/>
              </a:rPr>
              <a:t>个月后才能开始接种本品，且接种剂次为</a:t>
            </a:r>
            <a:r>
              <a:rPr lang="en-US" altLang="zh-CN" sz="600" dirty="0">
                <a:solidFill>
                  <a:srgbClr val="37424A"/>
                </a:solidFill>
                <a:latin typeface="微软雅黑"/>
                <a:ea typeface="微软雅黑"/>
              </a:rPr>
              <a:t>3</a:t>
            </a:r>
            <a:r>
              <a:rPr lang="zh-CN" altLang="en-US" sz="600" dirty="0">
                <a:solidFill>
                  <a:srgbClr val="37424A"/>
                </a:solidFill>
                <a:latin typeface="微软雅黑"/>
                <a:ea typeface="微软雅黑"/>
              </a:rPr>
              <a:t>剂。</a:t>
            </a:r>
          </a:p>
          <a:p>
            <a:pPr algn="just">
              <a:lnSpc>
                <a:spcPct val="110000"/>
              </a:lnSpc>
            </a:pPr>
            <a:endParaRPr lang="zh-CN" altLang="en-US" sz="600" dirty="0">
              <a:solidFill>
                <a:srgbClr val="37424A"/>
              </a:solidFill>
              <a:latin typeface="微软雅黑"/>
              <a:ea typeface="微软雅黑"/>
            </a:endParaRPr>
          </a:p>
          <a:p>
            <a:pPr algn="just">
              <a:lnSpc>
                <a:spcPct val="110000"/>
              </a:lnSpc>
            </a:pPr>
            <a:r>
              <a:rPr lang="en-US" altLang="zh-CN" sz="600" b="1" dirty="0">
                <a:solidFill>
                  <a:srgbClr val="005E5D"/>
                </a:solidFill>
                <a:latin typeface="微软雅黑"/>
                <a:ea typeface="微软雅黑"/>
              </a:rPr>
              <a:t>【</a:t>
            </a:r>
            <a:r>
              <a:rPr lang="zh-CN" altLang="en-US" sz="600" b="1" dirty="0">
                <a:solidFill>
                  <a:srgbClr val="005E5D"/>
                </a:solidFill>
                <a:latin typeface="微软雅黑"/>
                <a:ea typeface="微软雅黑"/>
              </a:rPr>
              <a:t>孕妇及哺乳期妇女用药</a:t>
            </a:r>
            <a:r>
              <a:rPr lang="en-US" altLang="zh-CN" sz="600" b="1" dirty="0">
                <a:solidFill>
                  <a:srgbClr val="005E5D"/>
                </a:solidFill>
                <a:latin typeface="微软雅黑"/>
                <a:ea typeface="微软雅黑"/>
              </a:rPr>
              <a:t>】</a:t>
            </a:r>
          </a:p>
          <a:p>
            <a:pPr algn="just">
              <a:lnSpc>
                <a:spcPct val="110000"/>
              </a:lnSpc>
            </a:pPr>
            <a:r>
              <a:rPr lang="zh-CN" altLang="en-US" sz="600" b="1" dirty="0">
                <a:solidFill>
                  <a:srgbClr val="37424A"/>
                </a:solidFill>
                <a:latin typeface="微软雅黑"/>
                <a:ea typeface="微软雅黑"/>
              </a:rPr>
              <a:t>妊娠</a:t>
            </a:r>
          </a:p>
          <a:p>
            <a:pPr algn="just">
              <a:lnSpc>
                <a:spcPct val="110000"/>
              </a:lnSpc>
            </a:pPr>
            <a:r>
              <a:rPr lang="zh-CN" altLang="en-US" sz="600" dirty="0">
                <a:solidFill>
                  <a:srgbClr val="37424A"/>
                </a:solidFill>
                <a:latin typeface="微软雅黑"/>
                <a:ea typeface="微软雅黑"/>
              </a:rPr>
              <a:t>动物数据</a:t>
            </a:r>
          </a:p>
          <a:p>
            <a:pPr algn="just">
              <a:lnSpc>
                <a:spcPct val="110000"/>
              </a:lnSpc>
            </a:pPr>
            <a:r>
              <a:rPr lang="zh-CN" altLang="en-US" sz="600" dirty="0">
                <a:solidFill>
                  <a:srgbClr val="37424A"/>
                </a:solidFill>
                <a:latin typeface="微软雅黑"/>
                <a:ea typeface="微软雅黑"/>
              </a:rPr>
              <a:t>动物实验中没有发现接种本品对生殖、妊娠、胚胎</a:t>
            </a:r>
            <a:r>
              <a:rPr lang="en-US" altLang="zh-CN" sz="600" dirty="0">
                <a:solidFill>
                  <a:srgbClr val="37424A"/>
                </a:solidFill>
                <a:latin typeface="微软雅黑"/>
                <a:ea typeface="微软雅黑"/>
              </a:rPr>
              <a:t>/</a:t>
            </a:r>
            <a:r>
              <a:rPr lang="zh-CN" altLang="en-US" sz="600" dirty="0">
                <a:solidFill>
                  <a:srgbClr val="37424A"/>
                </a:solidFill>
                <a:latin typeface="微软雅黑"/>
                <a:ea typeface="微软雅黑"/>
              </a:rPr>
              <a:t>胎仔发育、分娩或出生后发育造成直接或间接的不良影响。因动物生殖实验并不能完全预测人体的反应，故在本品接种期间应避免妊娠。</a:t>
            </a:r>
          </a:p>
          <a:p>
            <a:pPr algn="just">
              <a:lnSpc>
                <a:spcPct val="110000"/>
              </a:lnSpc>
            </a:pPr>
            <a:endParaRPr lang="zh-CN" altLang="en-US" sz="600" dirty="0">
              <a:solidFill>
                <a:srgbClr val="37424A"/>
              </a:solidFill>
              <a:latin typeface="微软雅黑"/>
              <a:ea typeface="微软雅黑"/>
            </a:endParaRPr>
          </a:p>
          <a:p>
            <a:pPr algn="just">
              <a:lnSpc>
                <a:spcPct val="110000"/>
              </a:lnSpc>
            </a:pPr>
            <a:r>
              <a:rPr lang="zh-CN" altLang="en-US" sz="600" dirty="0">
                <a:solidFill>
                  <a:srgbClr val="37424A"/>
                </a:solidFill>
                <a:latin typeface="微软雅黑"/>
                <a:ea typeface="微软雅黑"/>
              </a:rPr>
              <a:t>人体数据</a:t>
            </a:r>
          </a:p>
          <a:p>
            <a:pPr algn="just">
              <a:lnSpc>
                <a:spcPct val="110000"/>
              </a:lnSpc>
            </a:pPr>
            <a:r>
              <a:rPr lang="zh-CN" altLang="en-US" sz="600" dirty="0">
                <a:solidFill>
                  <a:srgbClr val="37424A"/>
                </a:solidFill>
                <a:latin typeface="微软雅黑"/>
                <a:ea typeface="微软雅黑"/>
              </a:rPr>
              <a:t>临床试验期间和上市后收集到超过</a:t>
            </a:r>
            <a:r>
              <a:rPr lang="en-US" altLang="zh-CN" sz="600" dirty="0">
                <a:solidFill>
                  <a:srgbClr val="37424A"/>
                </a:solidFill>
                <a:latin typeface="微软雅黑"/>
                <a:ea typeface="微软雅黑"/>
              </a:rPr>
              <a:t>1,000</a:t>
            </a:r>
            <a:r>
              <a:rPr lang="zh-CN" altLang="en-US" sz="600" dirty="0">
                <a:solidFill>
                  <a:srgbClr val="37424A"/>
                </a:solidFill>
                <a:latin typeface="微软雅黑"/>
                <a:ea typeface="微软雅黑"/>
              </a:rPr>
              <a:t>例的妊娠暴露事件，已有数据未显示妊娠期间接种本品会增加疫苗相关的重大出生缺陷和自然流产风险，但妊娠期间仍应避免接种本品。若女性已经或准备妊娠，建议推迟或中断接种，妊娠期结束后再进行接种。</a:t>
            </a:r>
            <a:endParaRPr lang="en-US" altLang="zh-CN" sz="600" dirty="0">
              <a:solidFill>
                <a:srgbClr val="37424A"/>
              </a:solidFill>
              <a:latin typeface="微软雅黑"/>
              <a:ea typeface="微软雅黑"/>
            </a:endParaRPr>
          </a:p>
          <a:p>
            <a:pPr algn="just">
              <a:lnSpc>
                <a:spcPct val="110000"/>
              </a:lnSpc>
            </a:pPr>
            <a:endParaRPr lang="zh-CN" altLang="en-US" sz="600" dirty="0">
              <a:solidFill>
                <a:srgbClr val="37424A"/>
              </a:solidFill>
              <a:latin typeface="微软雅黑"/>
              <a:ea typeface="微软雅黑"/>
            </a:endParaRPr>
          </a:p>
          <a:p>
            <a:pPr algn="just">
              <a:lnSpc>
                <a:spcPct val="110000"/>
              </a:lnSpc>
            </a:pPr>
            <a:r>
              <a:rPr lang="zh-CN" altLang="en-US" sz="600" b="1" dirty="0">
                <a:solidFill>
                  <a:srgbClr val="37424A"/>
                </a:solidFill>
                <a:latin typeface="微软雅黑"/>
                <a:ea typeface="微软雅黑"/>
              </a:rPr>
              <a:t>哺乳期妇女</a:t>
            </a:r>
          </a:p>
          <a:p>
            <a:pPr algn="just">
              <a:lnSpc>
                <a:spcPct val="110000"/>
              </a:lnSpc>
            </a:pPr>
            <a:r>
              <a:rPr lang="zh-CN" altLang="en-US" sz="600" dirty="0">
                <a:solidFill>
                  <a:srgbClr val="37424A"/>
                </a:solidFill>
                <a:latin typeface="微软雅黑"/>
                <a:ea typeface="微软雅黑"/>
              </a:rPr>
              <a:t>在临床试验中，尚未观察本品诱导的抗体经母乳分泌情况。由于许多药物可经母乳分泌，因此哺乳期妇女应慎用。</a:t>
            </a:r>
          </a:p>
          <a:p>
            <a:pPr algn="just">
              <a:lnSpc>
                <a:spcPct val="110000"/>
              </a:lnSpc>
            </a:pPr>
            <a:endParaRPr lang="zh-CN" altLang="en-US" sz="600" dirty="0">
              <a:solidFill>
                <a:srgbClr val="37424A"/>
              </a:solidFill>
              <a:latin typeface="微软雅黑"/>
              <a:ea typeface="微软雅黑"/>
            </a:endParaRPr>
          </a:p>
          <a:p>
            <a:pPr algn="just">
              <a:lnSpc>
                <a:spcPct val="110000"/>
              </a:lnSpc>
            </a:pPr>
            <a:endParaRPr lang="zh-CN" altLang="en-US" sz="600" dirty="0">
              <a:solidFill>
                <a:srgbClr val="37424A"/>
              </a:solidFill>
              <a:latin typeface="微软雅黑"/>
              <a:ea typeface="微软雅黑"/>
            </a:endParaRPr>
          </a:p>
          <a:p>
            <a:pPr algn="just">
              <a:lnSpc>
                <a:spcPct val="110000"/>
              </a:lnSpc>
            </a:pPr>
            <a:r>
              <a:rPr lang="zh-CN" altLang="en-US" sz="700" b="1" dirty="0">
                <a:solidFill>
                  <a:srgbClr val="37424A"/>
                </a:solidFill>
                <a:latin typeface="微软雅黑"/>
                <a:ea typeface="微软雅黑"/>
              </a:rPr>
              <a:t>处方前请参考完整说明书。</a:t>
            </a:r>
          </a:p>
          <a:p>
            <a:pPr algn="just">
              <a:lnSpc>
                <a:spcPct val="110000"/>
              </a:lnSpc>
            </a:pPr>
            <a:r>
              <a:rPr lang="zh-CN" altLang="en-US" sz="700" b="1" dirty="0">
                <a:solidFill>
                  <a:srgbClr val="37424A"/>
                </a:solidFill>
                <a:latin typeface="微软雅黑"/>
                <a:ea typeface="微软雅黑"/>
              </a:rPr>
              <a:t>本资料仅供医疗卫生专业人士作学术参考，而非针对一般公众，亦非广告用途。医疗卫生专业人士作出的任何与治疗有关的决定应根据  患者的具体情况并应参照国家药品监督管理局批准的药品说明书。本资料请勿分发或转发。</a:t>
            </a:r>
          </a:p>
          <a:p>
            <a:pPr algn="just">
              <a:lnSpc>
                <a:spcPct val="110000"/>
              </a:lnSpc>
            </a:pPr>
            <a:r>
              <a:rPr lang="zh-CN" altLang="en-US" sz="600" dirty="0">
                <a:solidFill>
                  <a:srgbClr val="37424A"/>
                </a:solidFill>
                <a:latin typeface="微软雅黑"/>
                <a:ea typeface="微软雅黑"/>
              </a:rPr>
              <a:t> </a:t>
            </a:r>
          </a:p>
          <a:p>
            <a:pPr algn="just">
              <a:lnSpc>
                <a:spcPct val="110000"/>
              </a:lnSpc>
            </a:pPr>
            <a:endParaRPr lang="zh-CN" altLang="en-US" sz="600" dirty="0">
              <a:solidFill>
                <a:srgbClr val="37424A"/>
              </a:solidFill>
              <a:latin typeface="微软雅黑"/>
              <a:ea typeface="微软雅黑"/>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181946"/>
            <a:ext cx="11582400" cy="634082"/>
          </a:xfrm>
        </p:spPr>
        <p:txBody>
          <a:bodyPr/>
          <a:lstStyle/>
          <a:p>
            <a:r>
              <a:rPr lang="zh-CN" altLang="en-US" b="1" dirty="0">
                <a:latin typeface="+mj-lt"/>
              </a:rPr>
              <a:t>青少年女性为什么要接种</a:t>
            </a:r>
            <a:r>
              <a:rPr lang="en-US" altLang="zh-CN" b="1" dirty="0">
                <a:latin typeface="+mj-lt"/>
              </a:rPr>
              <a:t>HPV</a:t>
            </a:r>
            <a:r>
              <a:rPr lang="zh-CN" altLang="en-US" b="1" dirty="0">
                <a:latin typeface="+mj-lt"/>
              </a:rPr>
              <a:t>疫苗？</a:t>
            </a:r>
          </a:p>
        </p:txBody>
      </p:sp>
      <p:sp>
        <p:nvSpPr>
          <p:cNvPr id="6" name="文本框 5"/>
          <p:cNvSpPr txBox="1"/>
          <p:nvPr/>
        </p:nvSpPr>
        <p:spPr>
          <a:xfrm>
            <a:off x="-1" y="6488668"/>
            <a:ext cx="8093414" cy="369332"/>
          </a:xfrm>
          <a:prstGeom prst="rect">
            <a:avLst/>
          </a:prstGeom>
          <a:noFill/>
          <a:effectLst/>
        </p:spPr>
        <p:txBody>
          <a:bodyPr wrap="square" anchor="b">
            <a:spAutoFit/>
          </a:bodyPr>
          <a:lstStyle/>
          <a:p>
            <a:pPr marL="0" indent="0">
              <a:lnSpc>
                <a:spcPct val="100000"/>
              </a:lnSpc>
              <a:spcBef>
                <a:spcPts val="0"/>
              </a:spcBef>
              <a:buNone/>
            </a:pPr>
            <a:r>
              <a:rPr lang="en-US" altLang="zh-CN" sz="600" dirty="0">
                <a:solidFill>
                  <a:schemeClr val="bg1">
                    <a:lumMod val="50000"/>
                  </a:schemeClr>
                </a:solidFill>
                <a:latin typeface="+mn-ea"/>
                <a:cs typeface="微软雅黑" panose="020B0503020204020204" pitchFamily="34" charset="-122"/>
              </a:rPr>
              <a:t>[1] Wu EQ, et al. Cancer Causes Control. 2013;24(4):795-803; [2]</a:t>
            </a:r>
            <a:r>
              <a:rPr lang="zh-CN" altLang="en-US" sz="600" dirty="0">
                <a:solidFill>
                  <a:schemeClr val="bg1">
                    <a:lumMod val="50000"/>
                  </a:schemeClr>
                </a:solidFill>
                <a:latin typeface="+mn-ea"/>
                <a:cs typeface="微软雅黑" panose="020B0503020204020204" pitchFamily="34" charset="-122"/>
              </a:rPr>
              <a:t>子宫颈癌等人乳头瘤病毒相关疾病免疫预防专家共识</a:t>
            </a:r>
            <a:r>
              <a:rPr lang="en-US" altLang="zh-CN" sz="600" dirty="0">
                <a:solidFill>
                  <a:schemeClr val="bg1">
                    <a:lumMod val="50000"/>
                  </a:schemeClr>
                </a:solidFill>
                <a:latin typeface="+mn-ea"/>
                <a:cs typeface="微软雅黑" panose="020B0503020204020204" pitchFamily="34" charset="-122"/>
              </a:rPr>
              <a:t>.</a:t>
            </a:r>
            <a:r>
              <a:rPr lang="zh-CN" altLang="en-US" sz="600" dirty="0">
                <a:solidFill>
                  <a:schemeClr val="bg1">
                    <a:lumMod val="50000"/>
                  </a:schemeClr>
                </a:solidFill>
                <a:latin typeface="+mn-ea"/>
                <a:cs typeface="微软雅黑" panose="020B0503020204020204" pitchFamily="34" charset="-122"/>
              </a:rPr>
              <a:t>中华预防医学杂志</a:t>
            </a:r>
            <a:r>
              <a:rPr lang="en-US" altLang="zh-CN" sz="600" dirty="0">
                <a:solidFill>
                  <a:schemeClr val="bg1">
                    <a:lumMod val="50000"/>
                  </a:schemeClr>
                </a:solidFill>
                <a:latin typeface="+mn-ea"/>
                <a:cs typeface="微软雅黑" panose="020B0503020204020204" pitchFamily="34" charset="-122"/>
              </a:rPr>
              <a:t>.2019,53(8):761-804; [3] Shu C, et al. Public Health. 2016 Jun;135:104-13; [4] World Health Organization. Human papillomavirus vaccines WHO position paper, May 2017. </a:t>
            </a:r>
            <a:r>
              <a:rPr lang="en-US" altLang="zh-CN" sz="600" dirty="0" err="1">
                <a:solidFill>
                  <a:schemeClr val="bg1">
                    <a:lumMod val="50000"/>
                  </a:schemeClr>
                </a:solidFill>
                <a:latin typeface="+mn-ea"/>
                <a:cs typeface="微软雅黑" panose="020B0503020204020204" pitchFamily="34" charset="-122"/>
              </a:rPr>
              <a:t>Wkly</a:t>
            </a:r>
            <a:r>
              <a:rPr lang="en-US" altLang="zh-CN" sz="600" dirty="0">
                <a:solidFill>
                  <a:schemeClr val="bg1">
                    <a:lumMod val="50000"/>
                  </a:schemeClr>
                </a:solidFill>
                <a:latin typeface="+mn-ea"/>
                <a:cs typeface="微软雅黑" panose="020B0503020204020204" pitchFamily="34" charset="-122"/>
              </a:rPr>
              <a:t> Epidemiol Rec. 2017; 92(19)241-68; ; [5] </a:t>
            </a:r>
            <a:r>
              <a:rPr lang="zh-CN" altLang="en-US" sz="600" dirty="0">
                <a:solidFill>
                  <a:schemeClr val="bg1">
                    <a:lumMod val="50000"/>
                  </a:schemeClr>
                </a:solidFill>
                <a:latin typeface="+mn-ea"/>
                <a:cs typeface="微软雅黑" panose="020B0503020204020204" pitchFamily="34" charset="-122"/>
              </a:rPr>
              <a:t>四价人乳头瘤病毒疫苗说明书</a:t>
            </a:r>
            <a:r>
              <a:rPr lang="en-US" altLang="zh-CN" sz="600" dirty="0">
                <a:solidFill>
                  <a:schemeClr val="bg1">
                    <a:lumMod val="50000"/>
                  </a:schemeClr>
                </a:solidFill>
                <a:latin typeface="+mn-ea"/>
                <a:cs typeface="微软雅黑" panose="020B0503020204020204" pitchFamily="34" charset="-122"/>
              </a:rPr>
              <a:t>; [6] </a:t>
            </a:r>
            <a:r>
              <a:rPr lang="zh-CN" altLang="en-US" sz="600" dirty="0">
                <a:solidFill>
                  <a:schemeClr val="bg1">
                    <a:lumMod val="50000"/>
                  </a:schemeClr>
                </a:solidFill>
                <a:latin typeface="+mn-ea"/>
                <a:cs typeface="微软雅黑" panose="020B0503020204020204" pitchFamily="34" charset="-122"/>
              </a:rPr>
              <a:t>九价人乳头瘤病毒疫苗说明书</a:t>
            </a:r>
            <a:r>
              <a:rPr lang="en-US" altLang="zh-CN" sz="600" dirty="0">
                <a:solidFill>
                  <a:schemeClr val="bg1">
                    <a:lumMod val="50000"/>
                  </a:schemeClr>
                </a:solidFill>
                <a:latin typeface="+mn-ea"/>
                <a:cs typeface="微软雅黑" panose="020B0503020204020204" pitchFamily="34" charset="-122"/>
              </a:rPr>
              <a:t>; [7] Lei J, et al. N </a:t>
            </a:r>
            <a:r>
              <a:rPr lang="en-US" altLang="zh-CN" sz="600" dirty="0" err="1">
                <a:solidFill>
                  <a:schemeClr val="bg1">
                    <a:lumMod val="50000"/>
                  </a:schemeClr>
                </a:solidFill>
                <a:latin typeface="+mn-ea"/>
                <a:cs typeface="微软雅黑" panose="020B0503020204020204" pitchFamily="34" charset="-122"/>
              </a:rPr>
              <a:t>Engl</a:t>
            </a:r>
            <a:r>
              <a:rPr lang="en-US" altLang="zh-CN" sz="600" dirty="0">
                <a:solidFill>
                  <a:schemeClr val="bg1">
                    <a:lumMod val="50000"/>
                  </a:schemeClr>
                </a:solidFill>
                <a:latin typeface="+mn-ea"/>
                <a:cs typeface="微软雅黑" panose="020B0503020204020204" pitchFamily="34" charset="-122"/>
              </a:rPr>
              <a:t> J Med. 2020 Oct 1;383(14):1340-1348; [8] </a:t>
            </a:r>
            <a:r>
              <a:rPr lang="zh-CN" altLang="en-US" sz="600" dirty="0">
                <a:solidFill>
                  <a:schemeClr val="bg1">
                    <a:lumMod val="50000"/>
                  </a:schemeClr>
                </a:solidFill>
                <a:latin typeface="+mn-ea"/>
                <a:cs typeface="微软雅黑" panose="020B0503020204020204" pitchFamily="34" charset="-122"/>
              </a:rPr>
              <a:t>子宫颈癌综合防控指南</a:t>
            </a:r>
            <a:r>
              <a:rPr lang="en-US" altLang="zh-CN" sz="600" dirty="0">
                <a:solidFill>
                  <a:schemeClr val="bg1">
                    <a:lumMod val="50000"/>
                  </a:schemeClr>
                </a:solidFill>
                <a:latin typeface="+mn-ea"/>
                <a:cs typeface="微软雅黑" panose="020B0503020204020204" pitchFamily="34" charset="-122"/>
              </a:rPr>
              <a:t>. </a:t>
            </a:r>
            <a:r>
              <a:rPr lang="zh-CN" altLang="en-US" sz="600" dirty="0">
                <a:solidFill>
                  <a:schemeClr val="bg1">
                    <a:lumMod val="50000"/>
                  </a:schemeClr>
                </a:solidFill>
                <a:latin typeface="+mn-ea"/>
                <a:cs typeface="微软雅黑" panose="020B0503020204020204" pitchFamily="34" charset="-122"/>
              </a:rPr>
              <a:t>中华预防医学会妇女保健分会</a:t>
            </a:r>
            <a:r>
              <a:rPr lang="en-US" altLang="zh-CN" sz="600" dirty="0">
                <a:solidFill>
                  <a:schemeClr val="bg1">
                    <a:lumMod val="50000"/>
                  </a:schemeClr>
                </a:solidFill>
                <a:latin typeface="+mn-ea"/>
                <a:cs typeface="微软雅黑" panose="020B0503020204020204" pitchFamily="34" charset="-122"/>
              </a:rPr>
              <a:t>. </a:t>
            </a:r>
            <a:r>
              <a:rPr lang="zh-CN" altLang="en-US" sz="600" dirty="0">
                <a:solidFill>
                  <a:schemeClr val="bg1">
                    <a:lumMod val="50000"/>
                  </a:schemeClr>
                </a:solidFill>
                <a:latin typeface="+mn-ea"/>
                <a:cs typeface="微软雅黑" panose="020B0503020204020204" pitchFamily="34" charset="-122"/>
              </a:rPr>
              <a:t>人民卫生出版社</a:t>
            </a:r>
            <a:r>
              <a:rPr lang="en-US" altLang="zh-CN" sz="600" dirty="0">
                <a:solidFill>
                  <a:schemeClr val="bg1">
                    <a:lumMod val="50000"/>
                  </a:schemeClr>
                </a:solidFill>
                <a:latin typeface="+mn-ea"/>
                <a:cs typeface="微软雅黑" panose="020B0503020204020204" pitchFamily="34" charset="-122"/>
              </a:rPr>
              <a:t>, 2017</a:t>
            </a:r>
            <a:r>
              <a:rPr lang="zh-CN" altLang="en-US" sz="600" dirty="0">
                <a:solidFill>
                  <a:schemeClr val="bg1">
                    <a:lumMod val="50000"/>
                  </a:schemeClr>
                </a:solidFill>
                <a:latin typeface="+mn-ea"/>
                <a:cs typeface="微软雅黑" panose="020B0503020204020204" pitchFamily="34" charset="-122"/>
              </a:rPr>
              <a:t>年</a:t>
            </a:r>
            <a:r>
              <a:rPr lang="en-US" altLang="zh-CN" sz="600" dirty="0">
                <a:solidFill>
                  <a:schemeClr val="bg1">
                    <a:lumMod val="50000"/>
                  </a:schemeClr>
                </a:solidFill>
                <a:latin typeface="+mn-ea"/>
                <a:cs typeface="微软雅黑" panose="020B0503020204020204" pitchFamily="34" charset="-122"/>
              </a:rPr>
              <a:t>8</a:t>
            </a:r>
            <a:r>
              <a:rPr lang="zh-CN" altLang="en-US" sz="600" dirty="0">
                <a:solidFill>
                  <a:schemeClr val="bg1">
                    <a:lumMod val="50000"/>
                  </a:schemeClr>
                </a:solidFill>
                <a:latin typeface="+mn-ea"/>
                <a:cs typeface="微软雅黑" panose="020B0503020204020204" pitchFamily="34" charset="-122"/>
              </a:rPr>
              <a:t>月第一版</a:t>
            </a:r>
            <a:r>
              <a:rPr lang="en-US" altLang="zh-CN" sz="600" dirty="0">
                <a:solidFill>
                  <a:schemeClr val="bg1">
                    <a:lumMod val="50000"/>
                  </a:schemeClr>
                </a:solidFill>
                <a:latin typeface="+mn-ea"/>
                <a:cs typeface="微软雅黑" panose="020B0503020204020204" pitchFamily="34" charset="-122"/>
              </a:rPr>
              <a:t>; [9]</a:t>
            </a:r>
            <a:r>
              <a:rPr lang="zh-CN" altLang="en-US" sz="600" dirty="0">
                <a:solidFill>
                  <a:schemeClr val="bg1">
                    <a:lumMod val="50000"/>
                  </a:schemeClr>
                </a:solidFill>
                <a:latin typeface="+mn-ea"/>
                <a:cs typeface="微软雅黑" panose="020B0503020204020204" pitchFamily="34" charset="-122"/>
              </a:rPr>
              <a:t>人乳头瘤病毒疫苗临床应用中国专家共识</a:t>
            </a:r>
            <a:r>
              <a:rPr lang="en-US" altLang="zh-CN" sz="600" dirty="0">
                <a:solidFill>
                  <a:schemeClr val="bg1">
                    <a:lumMod val="50000"/>
                  </a:schemeClr>
                </a:solidFill>
                <a:latin typeface="+mn-ea"/>
                <a:cs typeface="微软雅黑" panose="020B0503020204020204" pitchFamily="34" charset="-122"/>
              </a:rPr>
              <a:t>. </a:t>
            </a:r>
            <a:r>
              <a:rPr lang="zh-CN" altLang="en-US" sz="600" dirty="0">
                <a:solidFill>
                  <a:schemeClr val="bg1">
                    <a:lumMod val="50000"/>
                  </a:schemeClr>
                </a:solidFill>
                <a:latin typeface="+mn-ea"/>
                <a:cs typeface="微软雅黑" panose="020B0503020204020204" pitchFamily="34" charset="-122"/>
              </a:rPr>
              <a:t>中国医学前沿杂志</a:t>
            </a:r>
            <a:r>
              <a:rPr lang="en-US" altLang="zh-CN" sz="600" dirty="0">
                <a:solidFill>
                  <a:schemeClr val="bg1">
                    <a:lumMod val="50000"/>
                  </a:schemeClr>
                </a:solidFill>
                <a:latin typeface="+mn-ea"/>
                <a:cs typeface="微软雅黑" panose="020B0503020204020204" pitchFamily="34" charset="-122"/>
              </a:rPr>
              <a:t>(</a:t>
            </a:r>
            <a:r>
              <a:rPr lang="zh-CN" altLang="en-US" sz="600" dirty="0">
                <a:solidFill>
                  <a:schemeClr val="bg1">
                    <a:lumMod val="50000"/>
                  </a:schemeClr>
                </a:solidFill>
                <a:latin typeface="+mn-ea"/>
                <a:cs typeface="微软雅黑" panose="020B0503020204020204" pitchFamily="34" charset="-122"/>
              </a:rPr>
              <a:t>电子版</a:t>
            </a:r>
            <a:r>
              <a:rPr lang="en-US" altLang="zh-CN" sz="600" dirty="0">
                <a:solidFill>
                  <a:schemeClr val="bg1">
                    <a:lumMod val="50000"/>
                  </a:schemeClr>
                </a:solidFill>
                <a:latin typeface="+mn-ea"/>
                <a:cs typeface="微软雅黑" panose="020B0503020204020204" pitchFamily="34" charset="-122"/>
              </a:rPr>
              <a:t>). 2021;13(2):1-12.</a:t>
            </a:r>
          </a:p>
        </p:txBody>
      </p:sp>
      <p:sp>
        <p:nvSpPr>
          <p:cNvPr id="38" name="文本框 37">
            <a:extLst>
              <a:ext uri="{FF2B5EF4-FFF2-40B4-BE49-F238E27FC236}">
                <a16:creationId xmlns:a16="http://schemas.microsoft.com/office/drawing/2014/main" id="{B61BF523-DC63-664D-1FBB-A3ADE6F02708}"/>
              </a:ext>
            </a:extLst>
          </p:cNvPr>
          <p:cNvSpPr txBox="1"/>
          <p:nvPr/>
        </p:nvSpPr>
        <p:spPr>
          <a:xfrm>
            <a:off x="0" y="5908744"/>
            <a:ext cx="11582400" cy="630942"/>
          </a:xfrm>
          <a:prstGeom prst="rect">
            <a:avLst/>
          </a:prstGeom>
          <a:noFill/>
        </p:spPr>
        <p:txBody>
          <a:bodyPr wrap="square" rtlCol="0" anchor="b">
            <a:spAutoFit/>
          </a:bodyPr>
          <a:lstStyle/>
          <a:p>
            <a:pPr marL="182563" indent="-182563"/>
            <a:r>
              <a:rPr lang="en-US" altLang="zh-CN" sz="500" dirty="0">
                <a:solidFill>
                  <a:schemeClr val="bg1">
                    <a:lumMod val="50000"/>
                  </a:schemeClr>
                </a:solidFill>
              </a:rPr>
              <a:t>*PPI</a:t>
            </a:r>
            <a:r>
              <a:rPr lang="zh-CN" altLang="en-US" sz="500" dirty="0">
                <a:solidFill>
                  <a:schemeClr val="bg1">
                    <a:lumMod val="50000"/>
                  </a:schemeClr>
                </a:solidFill>
              </a:rPr>
              <a:t>（符合方案免疫原性）人群：包含没有发生可能干扰疫苗免疫应答评估的方案偏离，在规定的时间窗内接种完</a:t>
            </a:r>
            <a:r>
              <a:rPr lang="en-US" altLang="zh-CN" sz="500" dirty="0">
                <a:solidFill>
                  <a:schemeClr val="bg1">
                    <a:lumMod val="50000"/>
                  </a:schemeClr>
                </a:solidFill>
              </a:rPr>
              <a:t>3</a:t>
            </a:r>
            <a:r>
              <a:rPr lang="zh-CN" altLang="en-US" sz="500" dirty="0">
                <a:solidFill>
                  <a:schemeClr val="bg1">
                    <a:lumMod val="50000"/>
                  </a:schemeClr>
                </a:solidFill>
              </a:rPr>
              <a:t>剂疫苗，在规定的时间窗内提供了第</a:t>
            </a:r>
            <a:r>
              <a:rPr lang="en-US" altLang="zh-CN" sz="500" dirty="0">
                <a:solidFill>
                  <a:schemeClr val="bg1">
                    <a:lumMod val="50000"/>
                  </a:schemeClr>
                </a:solidFill>
              </a:rPr>
              <a:t>7</a:t>
            </a:r>
            <a:r>
              <a:rPr lang="zh-CN" altLang="en-US" sz="500" dirty="0">
                <a:solidFill>
                  <a:schemeClr val="bg1">
                    <a:lumMod val="50000"/>
                  </a:schemeClr>
                </a:solidFill>
              </a:rPr>
              <a:t>个月血清标本，且第</a:t>
            </a:r>
            <a:r>
              <a:rPr lang="en-US" altLang="zh-CN" sz="500" dirty="0">
                <a:solidFill>
                  <a:schemeClr val="bg1">
                    <a:lumMod val="50000"/>
                  </a:schemeClr>
                </a:solidFill>
              </a:rPr>
              <a:t>1</a:t>
            </a:r>
            <a:r>
              <a:rPr lang="zh-CN" altLang="en-US" sz="500" dirty="0">
                <a:solidFill>
                  <a:schemeClr val="bg1">
                    <a:lumMod val="50000"/>
                  </a:schemeClr>
                </a:solidFill>
              </a:rPr>
              <a:t>天对分析的</a:t>
            </a:r>
            <a:r>
              <a:rPr lang="en-US" altLang="zh-CN" sz="500" dirty="0">
                <a:solidFill>
                  <a:schemeClr val="bg1">
                    <a:lumMod val="50000"/>
                  </a:schemeClr>
                </a:solidFill>
              </a:rPr>
              <a:t>HPV</a:t>
            </a:r>
            <a:r>
              <a:rPr lang="zh-CN" altLang="en-US" sz="500" dirty="0">
                <a:solidFill>
                  <a:schemeClr val="bg1">
                    <a:lumMod val="50000"/>
                  </a:schemeClr>
                </a:solidFill>
              </a:rPr>
              <a:t>型别呈血清学阴性的受试者。</a:t>
            </a:r>
            <a:endParaRPr lang="en-US" altLang="zh-CN" sz="500" dirty="0">
              <a:solidFill>
                <a:schemeClr val="bg1">
                  <a:lumMod val="50000"/>
                </a:schemeClr>
              </a:solidFill>
            </a:endParaRPr>
          </a:p>
          <a:p>
            <a:pPr marL="182563" indent="-182563"/>
            <a:r>
              <a:rPr lang="en-US" altLang="zh-CN" sz="500" dirty="0">
                <a:solidFill>
                  <a:schemeClr val="bg1">
                    <a:lumMod val="50000"/>
                  </a:schemeClr>
                </a:solidFill>
              </a:rPr>
              <a:t>a 	</a:t>
            </a:r>
            <a:r>
              <a:rPr lang="zh-CN" altLang="en-US" sz="500" dirty="0">
                <a:solidFill>
                  <a:schemeClr val="bg1">
                    <a:lumMod val="50000"/>
                  </a:schemeClr>
                </a:solidFill>
              </a:rPr>
              <a:t>一项中国</a:t>
            </a:r>
            <a:r>
              <a:rPr lang="en-US" altLang="zh-CN" sz="500" dirty="0">
                <a:solidFill>
                  <a:schemeClr val="bg1">
                    <a:lumMod val="50000"/>
                  </a:schemeClr>
                </a:solidFill>
              </a:rPr>
              <a:t>2006-2007</a:t>
            </a:r>
            <a:r>
              <a:rPr lang="zh-CN" altLang="en-US" sz="500" dirty="0">
                <a:solidFill>
                  <a:schemeClr val="bg1">
                    <a:lumMod val="50000"/>
                  </a:schemeClr>
                </a:solidFill>
              </a:rPr>
              <a:t>年进行的多中心、基于人群的研究</a:t>
            </a:r>
            <a:r>
              <a:rPr lang="en-US" altLang="zh-CN" sz="500" dirty="0">
                <a:solidFill>
                  <a:schemeClr val="bg1">
                    <a:lumMod val="50000"/>
                  </a:schemeClr>
                </a:solidFill>
              </a:rPr>
              <a:t>. </a:t>
            </a:r>
            <a:r>
              <a:rPr lang="zh-CN" altLang="en-US" sz="500" dirty="0">
                <a:solidFill>
                  <a:schemeClr val="bg1">
                    <a:lumMod val="50000"/>
                  </a:schemeClr>
                </a:solidFill>
              </a:rPr>
              <a:t>收集</a:t>
            </a:r>
            <a:r>
              <a:rPr lang="en-US" altLang="zh-CN" sz="500" dirty="0">
                <a:solidFill>
                  <a:schemeClr val="bg1">
                    <a:lumMod val="50000"/>
                  </a:schemeClr>
                </a:solidFill>
              </a:rPr>
              <a:t>5</a:t>
            </a:r>
            <a:r>
              <a:rPr lang="zh-CN" altLang="en-US" sz="500" dirty="0">
                <a:solidFill>
                  <a:schemeClr val="bg1">
                    <a:lumMod val="50000"/>
                  </a:schemeClr>
                </a:solidFill>
              </a:rPr>
              <a:t>个地区</a:t>
            </a:r>
            <a:r>
              <a:rPr lang="en-US" altLang="zh-CN" sz="500" dirty="0">
                <a:solidFill>
                  <a:schemeClr val="bg1">
                    <a:lumMod val="50000"/>
                  </a:schemeClr>
                </a:solidFill>
              </a:rPr>
              <a:t>4215</a:t>
            </a:r>
            <a:r>
              <a:rPr lang="zh-CN" altLang="en-US" sz="500" dirty="0">
                <a:solidFill>
                  <a:schemeClr val="bg1">
                    <a:lumMod val="50000"/>
                  </a:schemeClr>
                </a:solidFill>
              </a:rPr>
              <a:t>例</a:t>
            </a:r>
            <a:r>
              <a:rPr lang="en-US" altLang="zh-CN" sz="500" dirty="0">
                <a:solidFill>
                  <a:schemeClr val="bg1">
                    <a:lumMod val="50000"/>
                  </a:schemeClr>
                </a:solidFill>
              </a:rPr>
              <a:t>17-54</a:t>
            </a:r>
            <a:r>
              <a:rPr lang="zh-CN" altLang="en-US" sz="500" dirty="0">
                <a:solidFill>
                  <a:schemeClr val="bg1">
                    <a:lumMod val="50000"/>
                  </a:schemeClr>
                </a:solidFill>
              </a:rPr>
              <a:t>岁女性宫颈脱落细胞的</a:t>
            </a:r>
            <a:r>
              <a:rPr lang="en-US" altLang="zh-CN" sz="500" dirty="0">
                <a:solidFill>
                  <a:schemeClr val="bg1">
                    <a:lumMod val="50000"/>
                  </a:schemeClr>
                </a:solidFill>
              </a:rPr>
              <a:t>HPV</a:t>
            </a:r>
            <a:r>
              <a:rPr lang="zh-CN" altLang="en-US" sz="500" dirty="0">
                <a:solidFill>
                  <a:schemeClr val="bg1">
                    <a:lumMod val="50000"/>
                  </a:schemeClr>
                </a:solidFill>
              </a:rPr>
              <a:t>检测数据，旨在评估中国性活跃期女性中</a:t>
            </a:r>
            <a:r>
              <a:rPr lang="en-US" altLang="zh-CN" sz="500" dirty="0">
                <a:solidFill>
                  <a:schemeClr val="bg1">
                    <a:lumMod val="50000"/>
                  </a:schemeClr>
                </a:solidFill>
              </a:rPr>
              <a:t>HPV</a:t>
            </a:r>
            <a:r>
              <a:rPr lang="zh-CN" altLang="en-US" sz="500" dirty="0">
                <a:solidFill>
                  <a:schemeClr val="bg1">
                    <a:lumMod val="50000"/>
                  </a:schemeClr>
                </a:solidFill>
              </a:rPr>
              <a:t>感染的疾病负担</a:t>
            </a:r>
          </a:p>
          <a:p>
            <a:pPr marL="182563" indent="-182563"/>
            <a:r>
              <a:rPr lang="en-US" altLang="zh-CN" sz="500" dirty="0">
                <a:solidFill>
                  <a:schemeClr val="bg1">
                    <a:lumMod val="50000"/>
                  </a:schemeClr>
                </a:solidFill>
              </a:rPr>
              <a:t>b 	</a:t>
            </a:r>
            <a:r>
              <a:rPr lang="zh-CN" altLang="en-US" sz="500" dirty="0">
                <a:solidFill>
                  <a:schemeClr val="bg1">
                    <a:lumMod val="50000"/>
                  </a:schemeClr>
                </a:solidFill>
              </a:rPr>
              <a:t>研究设计：</a:t>
            </a:r>
            <a:r>
              <a:rPr lang="en-US" altLang="zh-CN" sz="500" dirty="0">
                <a:solidFill>
                  <a:schemeClr val="bg1">
                    <a:lumMod val="50000"/>
                  </a:schemeClr>
                </a:solidFill>
              </a:rPr>
              <a:t>2016</a:t>
            </a:r>
            <a:r>
              <a:rPr lang="zh-CN" altLang="en-US" sz="500" dirty="0">
                <a:solidFill>
                  <a:schemeClr val="bg1">
                    <a:lumMod val="50000"/>
                  </a:schemeClr>
                </a:solidFill>
              </a:rPr>
              <a:t>年中国一项纳入</a:t>
            </a:r>
            <a:r>
              <a:rPr lang="en-US" altLang="zh-CN" sz="500" dirty="0">
                <a:solidFill>
                  <a:schemeClr val="bg1">
                    <a:lumMod val="50000"/>
                  </a:schemeClr>
                </a:solidFill>
              </a:rPr>
              <a:t>7</a:t>
            </a:r>
            <a:r>
              <a:rPr lang="zh-CN" altLang="en-US" sz="500" dirty="0">
                <a:solidFill>
                  <a:schemeClr val="bg1">
                    <a:lumMod val="50000"/>
                  </a:schemeClr>
                </a:solidFill>
              </a:rPr>
              <a:t>个城市</a:t>
            </a:r>
            <a:r>
              <a:rPr lang="en-US" altLang="zh-CN" sz="500" dirty="0">
                <a:solidFill>
                  <a:schemeClr val="bg1">
                    <a:lumMod val="50000"/>
                  </a:schemeClr>
                </a:solidFill>
              </a:rPr>
              <a:t>49</a:t>
            </a:r>
            <a:r>
              <a:rPr lang="zh-CN" altLang="en-US" sz="500" dirty="0">
                <a:solidFill>
                  <a:schemeClr val="bg1">
                    <a:lumMod val="50000"/>
                  </a:schemeClr>
                </a:solidFill>
              </a:rPr>
              <a:t>个大学的横断面调查研究，共纳入</a:t>
            </a:r>
            <a:r>
              <a:rPr lang="en-US" altLang="zh-CN" sz="500" dirty="0">
                <a:solidFill>
                  <a:schemeClr val="bg1">
                    <a:lumMod val="50000"/>
                  </a:schemeClr>
                </a:solidFill>
              </a:rPr>
              <a:t>78,400</a:t>
            </a:r>
            <a:r>
              <a:rPr lang="zh-CN" altLang="en-US" sz="500" dirty="0">
                <a:solidFill>
                  <a:schemeClr val="bg1">
                    <a:lumMod val="50000"/>
                  </a:schemeClr>
                </a:solidFill>
              </a:rPr>
              <a:t>例大学生的自填匿名问卷，旨在评估中国大学生的初次性行为年龄、以及对生殖健康和意外怀孕的认知、态度和做法。</a:t>
            </a:r>
          </a:p>
          <a:p>
            <a:pPr marL="182563" indent="-182563"/>
            <a:r>
              <a:rPr lang="en-US" altLang="zh-CN" sz="500" dirty="0">
                <a:solidFill>
                  <a:schemeClr val="bg1">
                    <a:lumMod val="50000"/>
                  </a:schemeClr>
                </a:solidFill>
              </a:rPr>
              <a:t>c 	</a:t>
            </a:r>
            <a:r>
              <a:rPr lang="zh-CN" altLang="en-US" sz="500" dirty="0">
                <a:solidFill>
                  <a:schemeClr val="bg1">
                    <a:lumMod val="50000"/>
                  </a:schemeClr>
                </a:solidFill>
              </a:rPr>
              <a:t>研究设计：一项</a:t>
            </a:r>
            <a:r>
              <a:rPr lang="en-US" altLang="zh-CN" sz="500" dirty="0">
                <a:solidFill>
                  <a:schemeClr val="bg1">
                    <a:lumMod val="50000"/>
                  </a:schemeClr>
                </a:solidFill>
              </a:rPr>
              <a:t>III</a:t>
            </a:r>
            <a:r>
              <a:rPr lang="zh-CN" altLang="en-US" sz="500" dirty="0">
                <a:solidFill>
                  <a:schemeClr val="bg1">
                    <a:lumMod val="50000"/>
                  </a:schemeClr>
                </a:solidFill>
              </a:rPr>
              <a:t>期开放式免疫桥接研究，共纳入来自中国</a:t>
            </a:r>
            <a:r>
              <a:rPr lang="en-US" altLang="zh-CN" sz="500" dirty="0">
                <a:solidFill>
                  <a:schemeClr val="bg1">
                    <a:lumMod val="50000"/>
                  </a:schemeClr>
                </a:solidFill>
              </a:rPr>
              <a:t>766</a:t>
            </a:r>
            <a:r>
              <a:rPr lang="zh-CN" altLang="en-US" sz="500" dirty="0">
                <a:solidFill>
                  <a:schemeClr val="bg1">
                    <a:lumMod val="50000"/>
                  </a:schemeClr>
                </a:solidFill>
              </a:rPr>
              <a:t>名</a:t>
            </a:r>
            <a:r>
              <a:rPr lang="en-US" altLang="zh-CN" sz="500" dirty="0">
                <a:solidFill>
                  <a:schemeClr val="bg1">
                    <a:lumMod val="50000"/>
                  </a:schemeClr>
                </a:solidFill>
              </a:rPr>
              <a:t>9-26</a:t>
            </a:r>
            <a:r>
              <a:rPr lang="zh-CN" altLang="en-US" sz="500" dirty="0">
                <a:solidFill>
                  <a:schemeClr val="bg1">
                    <a:lumMod val="50000"/>
                  </a:schemeClr>
                </a:solidFill>
              </a:rPr>
              <a:t>岁女性受试者，分别于第</a:t>
            </a:r>
            <a:r>
              <a:rPr lang="en-US" altLang="zh-CN" sz="500" dirty="0">
                <a:solidFill>
                  <a:schemeClr val="bg1">
                    <a:lumMod val="50000"/>
                  </a:schemeClr>
                </a:solidFill>
              </a:rPr>
              <a:t>1</a:t>
            </a:r>
            <a:r>
              <a:rPr lang="zh-CN" altLang="en-US" sz="500" dirty="0">
                <a:solidFill>
                  <a:schemeClr val="bg1">
                    <a:lumMod val="50000"/>
                  </a:schemeClr>
                </a:solidFill>
              </a:rPr>
              <a:t>天、第</a:t>
            </a:r>
            <a:r>
              <a:rPr lang="en-US" altLang="zh-CN" sz="500" dirty="0">
                <a:solidFill>
                  <a:schemeClr val="bg1">
                    <a:lumMod val="50000"/>
                  </a:schemeClr>
                </a:solidFill>
              </a:rPr>
              <a:t>2</a:t>
            </a:r>
            <a:r>
              <a:rPr lang="zh-CN" altLang="en-US" sz="500" dirty="0">
                <a:solidFill>
                  <a:schemeClr val="bg1">
                    <a:lumMod val="50000"/>
                  </a:schemeClr>
                </a:solidFill>
              </a:rPr>
              <a:t>和第</a:t>
            </a:r>
            <a:r>
              <a:rPr lang="en-US" altLang="zh-CN" sz="500" dirty="0">
                <a:solidFill>
                  <a:schemeClr val="bg1">
                    <a:lumMod val="50000"/>
                  </a:schemeClr>
                </a:solidFill>
              </a:rPr>
              <a:t>6</a:t>
            </a:r>
            <a:r>
              <a:rPr lang="zh-CN" altLang="en-US" sz="500" dirty="0">
                <a:solidFill>
                  <a:schemeClr val="bg1">
                    <a:lumMod val="50000"/>
                  </a:schemeClr>
                </a:solidFill>
              </a:rPr>
              <a:t>个月接种</a:t>
            </a:r>
            <a:r>
              <a:rPr lang="en-US" altLang="zh-CN" sz="500" dirty="0">
                <a:solidFill>
                  <a:schemeClr val="bg1">
                    <a:lumMod val="50000"/>
                  </a:schemeClr>
                </a:solidFill>
              </a:rPr>
              <a:t>1</a:t>
            </a:r>
            <a:r>
              <a:rPr lang="zh-CN" altLang="en-US" sz="500" dirty="0">
                <a:solidFill>
                  <a:schemeClr val="bg1">
                    <a:lumMod val="50000"/>
                  </a:schemeClr>
                </a:solidFill>
              </a:rPr>
              <a:t>剂四价</a:t>
            </a:r>
            <a:r>
              <a:rPr lang="en-US" altLang="zh-CN" sz="500" dirty="0">
                <a:solidFill>
                  <a:schemeClr val="bg1">
                    <a:lumMod val="50000"/>
                  </a:schemeClr>
                </a:solidFill>
              </a:rPr>
              <a:t>HPV</a:t>
            </a:r>
            <a:r>
              <a:rPr lang="zh-CN" altLang="en-US" sz="500" dirty="0">
                <a:solidFill>
                  <a:schemeClr val="bg1">
                    <a:lumMod val="50000"/>
                  </a:schemeClr>
                </a:solidFill>
              </a:rPr>
              <a:t>疫苗，对首剂接种后第</a:t>
            </a:r>
            <a:r>
              <a:rPr lang="en-US" altLang="zh-CN" sz="500" dirty="0">
                <a:solidFill>
                  <a:schemeClr val="bg1">
                    <a:lumMod val="50000"/>
                  </a:schemeClr>
                </a:solidFill>
              </a:rPr>
              <a:t>7</a:t>
            </a:r>
            <a:r>
              <a:rPr lang="zh-CN" altLang="en-US" sz="500" dirty="0">
                <a:solidFill>
                  <a:schemeClr val="bg1">
                    <a:lumMod val="50000"/>
                  </a:schemeClr>
                </a:solidFill>
              </a:rPr>
              <a:t>个月的</a:t>
            </a:r>
            <a:r>
              <a:rPr lang="en-US" altLang="zh-CN" sz="500" dirty="0">
                <a:solidFill>
                  <a:schemeClr val="bg1">
                    <a:lumMod val="50000"/>
                  </a:schemeClr>
                </a:solidFill>
              </a:rPr>
              <a:t>HPV6</a:t>
            </a:r>
            <a:r>
              <a:rPr lang="zh-CN" altLang="en-US" sz="500" dirty="0">
                <a:solidFill>
                  <a:schemeClr val="bg1">
                    <a:lumMod val="50000"/>
                  </a:schemeClr>
                </a:solidFill>
              </a:rPr>
              <a:t>、</a:t>
            </a:r>
            <a:r>
              <a:rPr lang="en-US" altLang="zh-CN" sz="500" dirty="0">
                <a:solidFill>
                  <a:schemeClr val="bg1">
                    <a:lumMod val="50000"/>
                  </a:schemeClr>
                </a:solidFill>
              </a:rPr>
              <a:t>11</a:t>
            </a:r>
            <a:r>
              <a:rPr lang="zh-CN" altLang="en-US" sz="500" dirty="0">
                <a:solidFill>
                  <a:schemeClr val="bg1">
                    <a:lumMod val="50000"/>
                  </a:schemeClr>
                </a:solidFill>
              </a:rPr>
              <a:t>、</a:t>
            </a:r>
            <a:r>
              <a:rPr lang="en-US" altLang="zh-CN" sz="500" dirty="0">
                <a:solidFill>
                  <a:schemeClr val="bg1">
                    <a:lumMod val="50000"/>
                  </a:schemeClr>
                </a:solidFill>
              </a:rPr>
              <a:t>16</a:t>
            </a:r>
            <a:r>
              <a:rPr lang="zh-CN" altLang="en-US" sz="500" dirty="0">
                <a:solidFill>
                  <a:schemeClr val="bg1">
                    <a:lumMod val="50000"/>
                  </a:schemeClr>
                </a:solidFill>
              </a:rPr>
              <a:t>和</a:t>
            </a:r>
            <a:r>
              <a:rPr lang="en-US" altLang="zh-CN" sz="500" dirty="0">
                <a:solidFill>
                  <a:schemeClr val="bg1">
                    <a:lumMod val="50000"/>
                  </a:schemeClr>
                </a:solidFill>
              </a:rPr>
              <a:t>18</a:t>
            </a:r>
            <a:r>
              <a:rPr lang="zh-CN" altLang="en-US" sz="500" dirty="0">
                <a:solidFill>
                  <a:schemeClr val="bg1">
                    <a:lumMod val="50000"/>
                  </a:schemeClr>
                </a:solidFill>
              </a:rPr>
              <a:t>型抗体应答进行评估，并对</a:t>
            </a:r>
            <a:r>
              <a:rPr lang="en-US" altLang="zh-CN" sz="500" dirty="0">
                <a:solidFill>
                  <a:schemeClr val="bg1">
                    <a:lumMod val="50000"/>
                  </a:schemeClr>
                </a:solidFill>
              </a:rPr>
              <a:t>9-19</a:t>
            </a:r>
            <a:r>
              <a:rPr lang="zh-CN" altLang="en-US" sz="500" dirty="0">
                <a:solidFill>
                  <a:schemeClr val="bg1">
                    <a:lumMod val="50000"/>
                  </a:schemeClr>
                </a:solidFill>
              </a:rPr>
              <a:t>岁和</a:t>
            </a:r>
            <a:r>
              <a:rPr lang="en-US" altLang="zh-CN" sz="500" dirty="0">
                <a:solidFill>
                  <a:schemeClr val="bg1">
                    <a:lumMod val="50000"/>
                  </a:schemeClr>
                </a:solidFill>
              </a:rPr>
              <a:t>20-26</a:t>
            </a:r>
            <a:r>
              <a:rPr lang="zh-CN" altLang="en-US" sz="500" dirty="0">
                <a:solidFill>
                  <a:schemeClr val="bg1">
                    <a:lumMod val="50000"/>
                  </a:schemeClr>
                </a:solidFill>
              </a:rPr>
              <a:t>岁年龄组间进行比较，并使用</a:t>
            </a:r>
            <a:r>
              <a:rPr lang="en-US" altLang="zh-CN" sz="500" dirty="0">
                <a:solidFill>
                  <a:schemeClr val="bg1">
                    <a:lumMod val="50000"/>
                  </a:schemeClr>
                </a:solidFill>
              </a:rPr>
              <a:t>VRC</a:t>
            </a:r>
            <a:r>
              <a:rPr lang="zh-CN" altLang="en-US" sz="500" dirty="0">
                <a:solidFill>
                  <a:schemeClr val="bg1">
                    <a:lumMod val="50000"/>
                  </a:schemeClr>
                </a:solidFill>
              </a:rPr>
              <a:t>监测不良事件。</a:t>
            </a:r>
            <a:endParaRPr lang="en-US" altLang="zh-CN" sz="500" dirty="0">
              <a:solidFill>
                <a:schemeClr val="bg1">
                  <a:lumMod val="50000"/>
                </a:schemeClr>
              </a:solidFill>
            </a:endParaRPr>
          </a:p>
          <a:p>
            <a:pPr marL="182563" indent="-182563"/>
            <a:r>
              <a:rPr lang="en-US" altLang="zh-CN" sz="500" dirty="0">
                <a:solidFill>
                  <a:schemeClr val="bg1">
                    <a:lumMod val="50000"/>
                  </a:schemeClr>
                </a:solidFill>
              </a:rPr>
              <a:t>d	</a:t>
            </a:r>
            <a:r>
              <a:rPr lang="zh-CN" altLang="en-US" sz="500" dirty="0">
                <a:solidFill>
                  <a:schemeClr val="bg1">
                    <a:lumMod val="50000"/>
                  </a:schemeClr>
                </a:solidFill>
              </a:rPr>
              <a:t>研究设计：一项中国境内开放标签</a:t>
            </a:r>
            <a:r>
              <a:rPr lang="en-US" altLang="zh-CN" sz="500" dirty="0">
                <a:solidFill>
                  <a:schemeClr val="bg1">
                    <a:lumMod val="50000"/>
                  </a:schemeClr>
                </a:solidFill>
              </a:rPr>
              <a:t>III</a:t>
            </a:r>
            <a:r>
              <a:rPr lang="zh-CN" altLang="en-US" sz="500" dirty="0">
                <a:solidFill>
                  <a:schemeClr val="bg1">
                    <a:lumMod val="50000"/>
                  </a:schemeClr>
                </a:solidFill>
              </a:rPr>
              <a:t>期研究（</a:t>
            </a:r>
            <a:r>
              <a:rPr lang="en-US" altLang="zh-CN" sz="500" dirty="0">
                <a:solidFill>
                  <a:schemeClr val="bg1">
                    <a:lumMod val="50000"/>
                  </a:schemeClr>
                </a:solidFill>
              </a:rPr>
              <a:t>P024</a:t>
            </a:r>
            <a:r>
              <a:rPr lang="zh-CN" altLang="en-US" sz="500" dirty="0">
                <a:solidFill>
                  <a:schemeClr val="bg1">
                    <a:lumMod val="50000"/>
                  </a:schemeClr>
                </a:solidFill>
              </a:rPr>
              <a:t>研究），共纳入</a:t>
            </a:r>
            <a:r>
              <a:rPr lang="en-US" altLang="zh-CN" sz="500" dirty="0">
                <a:solidFill>
                  <a:schemeClr val="bg1">
                    <a:lumMod val="50000"/>
                  </a:schemeClr>
                </a:solidFill>
              </a:rPr>
              <a:t>690</a:t>
            </a:r>
            <a:r>
              <a:rPr lang="zh-CN" altLang="en-US" sz="500" dirty="0">
                <a:solidFill>
                  <a:schemeClr val="bg1">
                    <a:lumMod val="50000"/>
                  </a:schemeClr>
                </a:solidFill>
              </a:rPr>
              <a:t>名</a:t>
            </a:r>
            <a:r>
              <a:rPr lang="en-US" altLang="zh-CN" sz="500" dirty="0">
                <a:solidFill>
                  <a:schemeClr val="bg1">
                    <a:lumMod val="50000"/>
                  </a:schemeClr>
                </a:solidFill>
              </a:rPr>
              <a:t>9-19</a:t>
            </a:r>
            <a:r>
              <a:rPr lang="zh-CN" altLang="en-US" sz="500" dirty="0">
                <a:solidFill>
                  <a:schemeClr val="bg1">
                    <a:lumMod val="50000"/>
                  </a:schemeClr>
                </a:solidFill>
              </a:rPr>
              <a:t>岁女孩、</a:t>
            </a:r>
            <a:r>
              <a:rPr lang="en-US" altLang="zh-CN" sz="500" dirty="0">
                <a:solidFill>
                  <a:schemeClr val="bg1">
                    <a:lumMod val="50000"/>
                  </a:schemeClr>
                </a:solidFill>
              </a:rPr>
              <a:t>650</a:t>
            </a:r>
            <a:r>
              <a:rPr lang="zh-CN" altLang="en-US" sz="500" dirty="0">
                <a:solidFill>
                  <a:schemeClr val="bg1">
                    <a:lumMod val="50000"/>
                  </a:schemeClr>
                </a:solidFill>
              </a:rPr>
              <a:t>名</a:t>
            </a:r>
            <a:r>
              <a:rPr lang="en-US" altLang="zh-CN" sz="500" dirty="0">
                <a:solidFill>
                  <a:schemeClr val="bg1">
                    <a:lumMod val="50000"/>
                  </a:schemeClr>
                </a:solidFill>
              </a:rPr>
              <a:t>20-26</a:t>
            </a:r>
            <a:r>
              <a:rPr lang="zh-CN" altLang="en-US" sz="500" dirty="0">
                <a:solidFill>
                  <a:schemeClr val="bg1">
                    <a:lumMod val="50000"/>
                  </a:schemeClr>
                </a:solidFill>
              </a:rPr>
              <a:t>岁女性、</a:t>
            </a:r>
            <a:r>
              <a:rPr lang="en-US" altLang="zh-CN" sz="500" dirty="0">
                <a:solidFill>
                  <a:schemeClr val="bg1">
                    <a:lumMod val="50000"/>
                  </a:schemeClr>
                </a:solidFill>
              </a:rPr>
              <a:t>650</a:t>
            </a:r>
            <a:r>
              <a:rPr lang="zh-CN" altLang="en-US" sz="500" dirty="0">
                <a:solidFill>
                  <a:schemeClr val="bg1">
                    <a:lumMod val="50000"/>
                  </a:schemeClr>
                </a:solidFill>
              </a:rPr>
              <a:t>名</a:t>
            </a:r>
            <a:r>
              <a:rPr lang="en-US" altLang="zh-CN" sz="500" dirty="0">
                <a:solidFill>
                  <a:schemeClr val="bg1">
                    <a:lumMod val="50000"/>
                  </a:schemeClr>
                </a:solidFill>
              </a:rPr>
              <a:t>27-45</a:t>
            </a:r>
            <a:r>
              <a:rPr lang="zh-CN" altLang="en-US" sz="500" dirty="0">
                <a:solidFill>
                  <a:schemeClr val="bg1">
                    <a:lumMod val="50000"/>
                  </a:schemeClr>
                </a:solidFill>
              </a:rPr>
              <a:t>岁女性，受试者分别接种</a:t>
            </a:r>
            <a:r>
              <a:rPr lang="en-US" altLang="zh-CN" sz="500" dirty="0">
                <a:solidFill>
                  <a:schemeClr val="bg1">
                    <a:lumMod val="50000"/>
                  </a:schemeClr>
                </a:solidFill>
              </a:rPr>
              <a:t>3</a:t>
            </a:r>
            <a:r>
              <a:rPr lang="zh-CN" altLang="en-US" sz="500" dirty="0">
                <a:solidFill>
                  <a:schemeClr val="bg1">
                    <a:lumMod val="50000"/>
                  </a:schemeClr>
                </a:solidFill>
              </a:rPr>
              <a:t>剂九价</a:t>
            </a:r>
            <a:r>
              <a:rPr lang="en-US" altLang="zh-CN" sz="500" dirty="0">
                <a:solidFill>
                  <a:schemeClr val="bg1">
                    <a:lumMod val="50000"/>
                  </a:schemeClr>
                </a:solidFill>
              </a:rPr>
              <a:t>HPV</a:t>
            </a:r>
            <a:r>
              <a:rPr lang="zh-CN" altLang="en-US" sz="500" dirty="0">
                <a:solidFill>
                  <a:schemeClr val="bg1">
                    <a:lumMod val="50000"/>
                  </a:schemeClr>
                </a:solidFill>
              </a:rPr>
              <a:t>疫苗，在第</a:t>
            </a:r>
            <a:r>
              <a:rPr lang="en-US" altLang="zh-CN" sz="500" dirty="0">
                <a:solidFill>
                  <a:schemeClr val="bg1">
                    <a:lumMod val="50000"/>
                  </a:schemeClr>
                </a:solidFill>
              </a:rPr>
              <a:t>1</a:t>
            </a:r>
            <a:r>
              <a:rPr lang="zh-CN" altLang="en-US" sz="500" dirty="0">
                <a:solidFill>
                  <a:schemeClr val="bg1">
                    <a:lumMod val="50000"/>
                  </a:schemeClr>
                </a:solidFill>
              </a:rPr>
              <a:t>天和</a:t>
            </a:r>
            <a:r>
              <a:rPr lang="en-US" altLang="zh-CN" sz="500" dirty="0">
                <a:solidFill>
                  <a:schemeClr val="bg1">
                    <a:lumMod val="50000"/>
                  </a:schemeClr>
                </a:solidFill>
              </a:rPr>
              <a:t>3</a:t>
            </a:r>
            <a:r>
              <a:rPr lang="zh-CN" altLang="en-US" sz="500" dirty="0">
                <a:solidFill>
                  <a:schemeClr val="bg1">
                    <a:lumMod val="50000"/>
                  </a:schemeClr>
                </a:solidFill>
              </a:rPr>
              <a:t>剂接种后</a:t>
            </a:r>
            <a:r>
              <a:rPr lang="en-US" altLang="zh-CN" sz="500" dirty="0">
                <a:solidFill>
                  <a:schemeClr val="bg1">
                    <a:lumMod val="50000"/>
                  </a:schemeClr>
                </a:solidFill>
              </a:rPr>
              <a:t>1</a:t>
            </a:r>
            <a:r>
              <a:rPr lang="zh-CN" altLang="en-US" sz="500" dirty="0">
                <a:solidFill>
                  <a:schemeClr val="bg1">
                    <a:lumMod val="50000"/>
                  </a:schemeClr>
                </a:solidFill>
              </a:rPr>
              <a:t>个月进行血清学检测，旨在评估九价</a:t>
            </a:r>
            <a:r>
              <a:rPr lang="en-US" altLang="zh-CN" sz="500" dirty="0">
                <a:solidFill>
                  <a:schemeClr val="bg1">
                    <a:lumMod val="50000"/>
                  </a:schemeClr>
                </a:solidFill>
              </a:rPr>
              <a:t>HPV</a:t>
            </a:r>
            <a:r>
              <a:rPr lang="zh-CN" altLang="en-US" sz="500" dirty="0">
                <a:solidFill>
                  <a:schemeClr val="bg1">
                    <a:lumMod val="50000"/>
                  </a:schemeClr>
                </a:solidFill>
              </a:rPr>
              <a:t>疫苗在</a:t>
            </a:r>
            <a:r>
              <a:rPr lang="en-US" altLang="zh-CN" sz="500" dirty="0">
                <a:solidFill>
                  <a:schemeClr val="bg1">
                    <a:lumMod val="50000"/>
                  </a:schemeClr>
                </a:solidFill>
              </a:rPr>
              <a:t>9-19</a:t>
            </a:r>
            <a:r>
              <a:rPr lang="zh-CN" altLang="en-US" sz="500" dirty="0">
                <a:solidFill>
                  <a:schemeClr val="bg1">
                    <a:lumMod val="50000"/>
                  </a:schemeClr>
                </a:solidFill>
              </a:rPr>
              <a:t>岁女孩和</a:t>
            </a:r>
            <a:r>
              <a:rPr lang="en-US" altLang="zh-CN" sz="500" dirty="0">
                <a:solidFill>
                  <a:schemeClr val="bg1">
                    <a:lumMod val="50000"/>
                  </a:schemeClr>
                </a:solidFill>
              </a:rPr>
              <a:t>27-45</a:t>
            </a:r>
            <a:r>
              <a:rPr lang="zh-CN" altLang="en-US" sz="500" dirty="0">
                <a:solidFill>
                  <a:schemeClr val="bg1">
                    <a:lumMod val="50000"/>
                  </a:schemeClr>
                </a:solidFill>
              </a:rPr>
              <a:t>岁女性中的免疫原性非劣效于</a:t>
            </a:r>
            <a:r>
              <a:rPr lang="en-US" altLang="zh-CN" sz="500" dirty="0">
                <a:solidFill>
                  <a:schemeClr val="bg1">
                    <a:lumMod val="50000"/>
                  </a:schemeClr>
                </a:solidFill>
              </a:rPr>
              <a:t>20-26</a:t>
            </a:r>
            <a:r>
              <a:rPr lang="zh-CN" altLang="en-US" sz="500" dirty="0">
                <a:solidFill>
                  <a:schemeClr val="bg1">
                    <a:lumMod val="50000"/>
                  </a:schemeClr>
                </a:solidFill>
              </a:rPr>
              <a:t>岁女性。</a:t>
            </a:r>
          </a:p>
          <a:p>
            <a:pPr marL="182563" indent="-182563"/>
            <a:r>
              <a:rPr lang="en-US" altLang="zh-CN" sz="500" dirty="0">
                <a:solidFill>
                  <a:schemeClr val="bg1">
                    <a:lumMod val="50000"/>
                  </a:schemeClr>
                </a:solidFill>
              </a:rPr>
              <a:t>e 	</a:t>
            </a:r>
            <a:r>
              <a:rPr lang="zh-CN" altLang="en-US" sz="500" dirty="0">
                <a:solidFill>
                  <a:schemeClr val="bg1">
                    <a:lumMod val="50000"/>
                  </a:schemeClr>
                </a:solidFill>
              </a:rPr>
              <a:t>研究设计：</a:t>
            </a:r>
            <a:r>
              <a:rPr lang="en-US" altLang="zh-CN" sz="500" dirty="0">
                <a:solidFill>
                  <a:schemeClr val="bg1">
                    <a:lumMod val="50000"/>
                  </a:schemeClr>
                </a:solidFill>
              </a:rPr>
              <a:t>2006-2017</a:t>
            </a:r>
            <a:r>
              <a:rPr lang="zh-CN" altLang="en-US" sz="500" dirty="0">
                <a:solidFill>
                  <a:schemeClr val="bg1">
                    <a:lumMod val="50000"/>
                  </a:schemeClr>
                </a:solidFill>
              </a:rPr>
              <a:t>年间，使用瑞典全国人口和健康登记处随访跟踪</a:t>
            </a:r>
            <a:r>
              <a:rPr lang="en-US" altLang="zh-CN" sz="500" dirty="0">
                <a:solidFill>
                  <a:schemeClr val="bg1">
                    <a:lumMod val="50000"/>
                  </a:schemeClr>
                </a:solidFill>
              </a:rPr>
              <a:t>10-30</a:t>
            </a:r>
            <a:r>
              <a:rPr lang="zh-CN" altLang="en-US" sz="500" dirty="0">
                <a:solidFill>
                  <a:schemeClr val="bg1">
                    <a:lumMod val="50000"/>
                  </a:schemeClr>
                </a:solidFill>
              </a:rPr>
              <a:t>岁女性，共纳入</a:t>
            </a:r>
            <a:r>
              <a:rPr lang="en-US" altLang="zh-CN" sz="500" dirty="0">
                <a:solidFill>
                  <a:schemeClr val="bg1">
                    <a:lumMod val="50000"/>
                  </a:schemeClr>
                </a:solidFill>
              </a:rPr>
              <a:t>1,672,983</a:t>
            </a:r>
            <a:r>
              <a:rPr lang="zh-CN" altLang="en-US" sz="500" dirty="0">
                <a:solidFill>
                  <a:schemeClr val="bg1">
                    <a:lumMod val="50000"/>
                  </a:schemeClr>
                </a:solidFill>
              </a:rPr>
              <a:t>名女性，随访</a:t>
            </a:r>
            <a:r>
              <a:rPr lang="en-US" altLang="zh-CN" sz="500" dirty="0">
                <a:solidFill>
                  <a:schemeClr val="bg1">
                    <a:lumMod val="50000"/>
                  </a:schemeClr>
                </a:solidFill>
              </a:rPr>
              <a:t>11</a:t>
            </a:r>
            <a:r>
              <a:rPr lang="zh-CN" altLang="en-US" sz="500" dirty="0">
                <a:solidFill>
                  <a:schemeClr val="bg1">
                    <a:lumMod val="50000"/>
                  </a:schemeClr>
                </a:solidFill>
              </a:rPr>
              <a:t>年，通过收集子宫颈癌发病及</a:t>
            </a:r>
            <a:r>
              <a:rPr lang="en-US" altLang="zh-CN" sz="500" dirty="0">
                <a:solidFill>
                  <a:schemeClr val="bg1">
                    <a:lumMod val="50000"/>
                  </a:schemeClr>
                </a:solidFill>
              </a:rPr>
              <a:t>HPV</a:t>
            </a:r>
            <a:r>
              <a:rPr lang="zh-CN" altLang="en-US" sz="500" dirty="0">
                <a:solidFill>
                  <a:schemeClr val="bg1">
                    <a:lumMod val="50000"/>
                  </a:schemeClr>
                </a:solidFill>
              </a:rPr>
              <a:t>疫苗接种数据，并控制随访时的年龄、年份、居住地、父母特征等，来评估接种</a:t>
            </a:r>
            <a:r>
              <a:rPr lang="en-US" altLang="zh-CN" sz="500" dirty="0">
                <a:solidFill>
                  <a:schemeClr val="bg1">
                    <a:lumMod val="50000"/>
                  </a:schemeClr>
                </a:solidFill>
              </a:rPr>
              <a:t>HPV</a:t>
            </a:r>
            <a:r>
              <a:rPr lang="zh-CN" altLang="en-US" sz="500" dirty="0">
                <a:solidFill>
                  <a:schemeClr val="bg1">
                    <a:lumMod val="50000"/>
                  </a:schemeClr>
                </a:solidFill>
              </a:rPr>
              <a:t>疫苗与子宫颈癌发病风险的关系。</a:t>
            </a:r>
            <a:endParaRPr lang="en-US" altLang="zh-CN" sz="500" dirty="0">
              <a:solidFill>
                <a:schemeClr val="bg1">
                  <a:lumMod val="50000"/>
                </a:schemeClr>
              </a:solidFill>
            </a:endParaRPr>
          </a:p>
          <a:p>
            <a:pPr marL="182563" indent="-182563"/>
            <a:r>
              <a:rPr lang="en-US" altLang="zh-CN" sz="500" dirty="0">
                <a:solidFill>
                  <a:schemeClr val="bg1">
                    <a:lumMod val="50000"/>
                  </a:schemeClr>
                </a:solidFill>
              </a:rPr>
              <a:t> 	</a:t>
            </a:r>
            <a:r>
              <a:rPr lang="zh-CN" altLang="en-US" sz="500" dirty="0">
                <a:solidFill>
                  <a:schemeClr val="bg1">
                    <a:lumMod val="50000"/>
                  </a:schemeClr>
                </a:solidFill>
              </a:rPr>
              <a:t>试验结果：与未接种者相比，至少接种</a:t>
            </a:r>
            <a:r>
              <a:rPr lang="en-US" altLang="zh-CN" sz="500" dirty="0">
                <a:solidFill>
                  <a:schemeClr val="bg1">
                    <a:lumMod val="50000"/>
                  </a:schemeClr>
                </a:solidFill>
              </a:rPr>
              <a:t>1</a:t>
            </a:r>
            <a:r>
              <a:rPr lang="zh-CN" altLang="en-US" sz="500" dirty="0">
                <a:solidFill>
                  <a:schemeClr val="bg1">
                    <a:lumMod val="50000"/>
                  </a:schemeClr>
                </a:solidFill>
              </a:rPr>
              <a:t>剂四价</a:t>
            </a:r>
            <a:r>
              <a:rPr lang="en-US" altLang="zh-CN" sz="500" dirty="0">
                <a:solidFill>
                  <a:schemeClr val="bg1">
                    <a:lumMod val="50000"/>
                  </a:schemeClr>
                </a:solidFill>
              </a:rPr>
              <a:t>HPV</a:t>
            </a:r>
            <a:r>
              <a:rPr lang="zh-CN" altLang="en-US" sz="500" dirty="0">
                <a:solidFill>
                  <a:schemeClr val="bg1">
                    <a:lumMod val="50000"/>
                  </a:schemeClr>
                </a:solidFill>
              </a:rPr>
              <a:t>疫苗的女性浸润性子宫颈癌发病率显著降低达</a:t>
            </a:r>
            <a:r>
              <a:rPr lang="en-US" altLang="zh-CN" sz="500" dirty="0">
                <a:solidFill>
                  <a:schemeClr val="bg1">
                    <a:lumMod val="50000"/>
                  </a:schemeClr>
                </a:solidFill>
              </a:rPr>
              <a:t>53%</a:t>
            </a:r>
            <a:r>
              <a:rPr lang="zh-CN" altLang="en-US" sz="500" dirty="0">
                <a:solidFill>
                  <a:schemeClr val="bg1">
                    <a:lumMod val="50000"/>
                  </a:schemeClr>
                </a:solidFill>
              </a:rPr>
              <a:t>，在</a:t>
            </a:r>
            <a:r>
              <a:rPr lang="en-US" altLang="zh-CN" sz="500" dirty="0">
                <a:solidFill>
                  <a:schemeClr val="bg1">
                    <a:lumMod val="50000"/>
                  </a:schemeClr>
                </a:solidFill>
              </a:rPr>
              <a:t>17</a:t>
            </a:r>
            <a:r>
              <a:rPr lang="zh-CN" altLang="en-US" sz="500" dirty="0">
                <a:solidFill>
                  <a:schemeClr val="bg1">
                    <a:lumMod val="50000"/>
                  </a:schemeClr>
                </a:solidFill>
              </a:rPr>
              <a:t>岁之前接种的女性获益更显著，浸润性子宫颈癌发病率降低达</a:t>
            </a:r>
            <a:r>
              <a:rPr lang="en-US" altLang="zh-CN" sz="500" dirty="0">
                <a:solidFill>
                  <a:schemeClr val="bg1">
                    <a:lumMod val="50000"/>
                  </a:schemeClr>
                </a:solidFill>
              </a:rPr>
              <a:t>88%</a:t>
            </a:r>
            <a:endParaRPr lang="zh-CN" altLang="en-US" sz="500" dirty="0">
              <a:solidFill>
                <a:schemeClr val="bg1">
                  <a:lumMod val="50000"/>
                </a:schemeClr>
              </a:solidFill>
            </a:endParaRPr>
          </a:p>
        </p:txBody>
      </p:sp>
      <p:grpSp>
        <p:nvGrpSpPr>
          <p:cNvPr id="4" name="组合 3"/>
          <p:cNvGrpSpPr/>
          <p:nvPr/>
        </p:nvGrpSpPr>
        <p:grpSpPr>
          <a:xfrm>
            <a:off x="1" y="904895"/>
            <a:ext cx="4960619" cy="722095"/>
            <a:chOff x="1" y="1568722"/>
            <a:chExt cx="4960619" cy="722095"/>
          </a:xfrm>
        </p:grpSpPr>
        <p:sp>
          <p:nvSpPr>
            <p:cNvPr id="16" name="矩形: 圆角 15"/>
            <p:cNvSpPr/>
            <p:nvPr/>
          </p:nvSpPr>
          <p:spPr>
            <a:xfrm>
              <a:off x="1" y="1578227"/>
              <a:ext cx="4960619" cy="712590"/>
            </a:xfrm>
            <a:prstGeom prst="roundRect">
              <a:avLst/>
            </a:prstGeom>
            <a:solidFill>
              <a:srgbClr val="00877B">
                <a:alpha val="9000"/>
              </a:srgbClr>
            </a:solidFill>
            <a:ln>
              <a:noFill/>
            </a:ln>
            <a:effectLst>
              <a:outerShdw blurRad="76200" dir="13500000" sy="23000" kx="1200000" algn="br" rotWithShape="0">
                <a:prstClr val="black">
                  <a:alpha val="20000"/>
                </a:prstClr>
              </a:outerShdw>
              <a:softEdge rad="0"/>
            </a:effectLst>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nvGrpSpPr>
            <p:cNvPr id="17" name="组合 16"/>
            <p:cNvGrpSpPr>
              <a:grpSpLocks noChangeAspect="1"/>
            </p:cNvGrpSpPr>
            <p:nvPr/>
          </p:nvGrpSpPr>
          <p:grpSpPr>
            <a:xfrm>
              <a:off x="532279" y="1638705"/>
              <a:ext cx="301348" cy="312868"/>
              <a:chOff x="7474569" y="2913751"/>
              <a:chExt cx="432004" cy="432000"/>
            </a:xfrm>
            <a:solidFill>
              <a:srgbClr val="00877B"/>
            </a:solidFill>
          </p:grpSpPr>
          <p:sp>
            <p:nvSpPr>
              <p:cNvPr id="18" name="圆角矩形 102"/>
              <p:cNvSpPr/>
              <p:nvPr/>
            </p:nvSpPr>
            <p:spPr>
              <a:xfrm>
                <a:off x="7474569" y="2913751"/>
                <a:ext cx="432004" cy="432000"/>
              </a:xfrm>
              <a:prstGeom prst="roundRect">
                <a:avLst>
                  <a:gd name="adj" fmla="val 50000"/>
                </a:avLst>
              </a:prstGeom>
              <a:grp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latin typeface="+mj-ea"/>
                  <a:ea typeface="+mj-ea"/>
                </a:endParaRPr>
              </a:p>
            </p:txBody>
          </p:sp>
          <p:sp>
            <p:nvSpPr>
              <p:cNvPr id="19" name="任意多边形 103"/>
              <p:cNvSpPr/>
              <p:nvPr/>
            </p:nvSpPr>
            <p:spPr>
              <a:xfrm>
                <a:off x="7595253" y="3061383"/>
                <a:ext cx="195399" cy="131023"/>
              </a:xfrm>
              <a:custGeom>
                <a:avLst/>
                <a:gdLst>
                  <a:gd name="connsiteX0" fmla="*/ 195400 w 195399"/>
                  <a:gd name="connsiteY0" fmla="*/ 0 h 131023"/>
                  <a:gd name="connsiteX1" fmla="*/ 64376 w 195399"/>
                  <a:gd name="connsiteY1" fmla="*/ 131023 h 131023"/>
                  <a:gd name="connsiteX2" fmla="*/ 0 w 195399"/>
                  <a:gd name="connsiteY2" fmla="*/ 66647 h 131023"/>
                </a:gdLst>
                <a:ahLst/>
                <a:cxnLst>
                  <a:cxn ang="0">
                    <a:pos x="connsiteX0" y="connsiteY0"/>
                  </a:cxn>
                  <a:cxn ang="0">
                    <a:pos x="connsiteX1" y="connsiteY1"/>
                  </a:cxn>
                  <a:cxn ang="0">
                    <a:pos x="connsiteX2" y="connsiteY2"/>
                  </a:cxn>
                </a:cxnLst>
                <a:rect l="l" t="t" r="r" b="b"/>
                <a:pathLst>
                  <a:path w="195399" h="131023">
                    <a:moveTo>
                      <a:pt x="195400" y="0"/>
                    </a:moveTo>
                    <a:lnTo>
                      <a:pt x="64376" y="131023"/>
                    </a:lnTo>
                    <a:lnTo>
                      <a:pt x="0" y="66647"/>
                    </a:lnTo>
                  </a:path>
                </a:pathLst>
              </a:custGeom>
              <a:grpFill/>
              <a:ln w="12700" cap="rnd">
                <a:solidFill>
                  <a:srgbClr val="FFFFFF"/>
                </a:solidFill>
                <a:prstDash val="solid"/>
                <a:miter/>
              </a:ln>
            </p:spPr>
            <p:txBody>
              <a:bodyPr rtlCol="0" anchor="ctr"/>
              <a:lstStyle/>
              <a:p>
                <a:endParaRPr lang="zh-CN" altLang="en-US" dirty="0">
                  <a:latin typeface="+mj-ea"/>
                  <a:ea typeface="+mj-ea"/>
                </a:endParaRPr>
              </a:p>
            </p:txBody>
          </p:sp>
        </p:grpSp>
        <p:sp>
          <p:nvSpPr>
            <p:cNvPr id="20" name="文本框 19"/>
            <p:cNvSpPr txBox="1"/>
            <p:nvPr/>
          </p:nvSpPr>
          <p:spPr>
            <a:xfrm>
              <a:off x="863726" y="1568722"/>
              <a:ext cx="4020694" cy="658257"/>
            </a:xfrm>
            <a:prstGeom prst="rect">
              <a:avLst/>
            </a:prstGeom>
            <a:noFill/>
          </p:spPr>
          <p:txBody>
            <a:bodyPr wrap="square" anchor="ctr">
              <a:spAutoFit/>
            </a:bodyPr>
            <a:lstStyle/>
            <a:p>
              <a:pPr>
                <a:lnSpc>
                  <a:spcPct val="120000"/>
                </a:lnSpc>
              </a:pPr>
              <a:r>
                <a:rPr lang="zh-CN" altLang="en-US" sz="1600" b="1" dirty="0">
                  <a:solidFill>
                    <a:srgbClr val="00877B"/>
                  </a:solidFill>
                  <a:latin typeface="+mj-ea"/>
                  <a:ea typeface="+mj-ea"/>
                </a:rPr>
                <a:t>一项流行病学研究显示，在我国，青少年女性面临</a:t>
              </a:r>
              <a:r>
                <a:rPr lang="en-US" altLang="zh-CN" sz="1600" b="1" dirty="0">
                  <a:solidFill>
                    <a:srgbClr val="00877B"/>
                  </a:solidFill>
                  <a:latin typeface="+mj-ea"/>
                  <a:ea typeface="+mj-ea"/>
                </a:rPr>
                <a:t>HPV</a:t>
              </a:r>
              <a:r>
                <a:rPr lang="zh-CN" altLang="en-US" sz="1600" b="1" dirty="0">
                  <a:solidFill>
                    <a:srgbClr val="00877B"/>
                  </a:solidFill>
                  <a:latin typeface="+mj-ea"/>
                  <a:ea typeface="+mj-ea"/>
                </a:rPr>
                <a:t>感染的首个年龄高峰</a:t>
              </a:r>
            </a:p>
          </p:txBody>
        </p:sp>
      </p:grpSp>
      <p:grpSp>
        <p:nvGrpSpPr>
          <p:cNvPr id="13" name="组合 12">
            <a:extLst>
              <a:ext uri="{FF2B5EF4-FFF2-40B4-BE49-F238E27FC236}">
                <a16:creationId xmlns:a16="http://schemas.microsoft.com/office/drawing/2014/main" id="{1CA92D6B-3E56-9C96-AB39-15A1D9C0023D}"/>
              </a:ext>
            </a:extLst>
          </p:cNvPr>
          <p:cNvGrpSpPr/>
          <p:nvPr/>
        </p:nvGrpSpPr>
        <p:grpSpPr>
          <a:xfrm>
            <a:off x="240658" y="1748006"/>
            <a:ext cx="5011276" cy="2423377"/>
            <a:chOff x="6759773" y="934069"/>
            <a:chExt cx="4248341" cy="1940713"/>
          </a:xfrm>
        </p:grpSpPr>
        <p:sp>
          <p:nvSpPr>
            <p:cNvPr id="9" name="文本框 8">
              <a:extLst>
                <a:ext uri="{FF2B5EF4-FFF2-40B4-BE49-F238E27FC236}">
                  <a16:creationId xmlns:a16="http://schemas.microsoft.com/office/drawing/2014/main" id="{F15FBC9A-3EA9-0AF0-3337-443BAE1E49D1}"/>
                </a:ext>
              </a:extLst>
            </p:cNvPr>
            <p:cNvSpPr txBox="1"/>
            <p:nvPr/>
          </p:nvSpPr>
          <p:spPr>
            <a:xfrm>
              <a:off x="6759773" y="934069"/>
              <a:ext cx="4248341" cy="253916"/>
            </a:xfrm>
            <a:prstGeom prst="rect">
              <a:avLst/>
            </a:prstGeom>
            <a:noFill/>
          </p:spPr>
          <p:txBody>
            <a:bodyPr wrap="square">
              <a:spAutoFit/>
            </a:bodyPr>
            <a:lstStyle/>
            <a:p>
              <a:pPr algn="ctr" defTabSz="457200"/>
              <a:r>
                <a:rPr lang="zh-CN" altLang="en-US" sz="100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我国女性中首个</a:t>
              </a:r>
              <a:r>
                <a:rPr lang="en-US" altLang="zh-CN" sz="100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HPV</a:t>
              </a:r>
              <a:r>
                <a:rPr lang="zh-CN" altLang="en-US" sz="100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感染高峰出现在</a:t>
              </a:r>
              <a:r>
                <a:rPr lang="en-US" altLang="zh-CN" sz="100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17~24</a:t>
              </a:r>
              <a:r>
                <a:rPr lang="zh-CN" altLang="en-US" sz="100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岁的年轻女性中</a:t>
              </a:r>
              <a:r>
                <a:rPr lang="en-US" altLang="zh-CN" sz="1000" b="1" baseline="30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a,1</a:t>
              </a:r>
              <a:endParaRPr lang="zh-CN" altLang="en-US" sz="1000" b="1" baseline="30000" dirty="0">
                <a:solidFill>
                  <a:srgbClr val="0C0C0C">
                    <a:lumMod val="75000"/>
                    <a:lumOff val="25000"/>
                  </a:srgbClr>
                </a:solidFill>
                <a:latin typeface="HarmonyOS Sans SC Medium" panose="00000600000000000000" pitchFamily="2" charset="-122"/>
                <a:ea typeface="HarmonyOS Sans SC Medium" panose="00000600000000000000" pitchFamily="2" charset="-122"/>
              </a:endParaRPr>
            </a:p>
          </p:txBody>
        </p:sp>
        <p:pic>
          <p:nvPicPr>
            <p:cNvPr id="10" name="图片 9">
              <a:extLst>
                <a:ext uri="{FF2B5EF4-FFF2-40B4-BE49-F238E27FC236}">
                  <a16:creationId xmlns:a16="http://schemas.microsoft.com/office/drawing/2014/main" id="{E51FD798-0B8F-952E-8BC0-F96E8B16022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304"/>
            <a:stretch/>
          </p:blipFill>
          <p:spPr>
            <a:xfrm>
              <a:off x="7218280" y="1259282"/>
              <a:ext cx="3250623" cy="1395591"/>
            </a:xfrm>
            <a:prstGeom prst="rect">
              <a:avLst/>
            </a:prstGeom>
          </p:spPr>
        </p:pic>
        <p:sp>
          <p:nvSpPr>
            <p:cNvPr id="11" name="矩形 10">
              <a:extLst>
                <a:ext uri="{FF2B5EF4-FFF2-40B4-BE49-F238E27FC236}">
                  <a16:creationId xmlns:a16="http://schemas.microsoft.com/office/drawing/2014/main" id="{AB0BB314-CB0A-2A41-5127-68E82F0AFE96}"/>
                </a:ext>
              </a:extLst>
            </p:cNvPr>
            <p:cNvSpPr/>
            <p:nvPr/>
          </p:nvSpPr>
          <p:spPr>
            <a:xfrm>
              <a:off x="7522768" y="1435896"/>
              <a:ext cx="374723" cy="1233647"/>
            </a:xfrm>
            <a:prstGeom prst="rect">
              <a:avLst/>
            </a:prstGeom>
            <a:solidFill>
              <a:srgbClr val="008080">
                <a:alpha val="20000"/>
              </a:srgbClr>
            </a:solidFill>
            <a:ln w="12700" cap="flat" cmpd="sng" algn="ctr">
              <a:solidFill>
                <a:srgbClr val="008080">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HarmonyOS Sans SC Light"/>
                <a:ea typeface="HarmonyOS Sans SC Light"/>
                <a:cs typeface="+mn-cs"/>
              </a:endParaRPr>
            </a:p>
          </p:txBody>
        </p:sp>
        <p:sp>
          <p:nvSpPr>
            <p:cNvPr id="12" name="文本框 11">
              <a:extLst>
                <a:ext uri="{FF2B5EF4-FFF2-40B4-BE49-F238E27FC236}">
                  <a16:creationId xmlns:a16="http://schemas.microsoft.com/office/drawing/2014/main" id="{816FB0CC-70D7-8E5C-87C7-DA3FD3B440D0}"/>
                </a:ext>
              </a:extLst>
            </p:cNvPr>
            <p:cNvSpPr txBox="1"/>
            <p:nvPr/>
          </p:nvSpPr>
          <p:spPr>
            <a:xfrm>
              <a:off x="8517987" y="2718230"/>
              <a:ext cx="2126755" cy="156552"/>
            </a:xfrm>
            <a:prstGeom prst="rect">
              <a:avLst/>
            </a:prstGeom>
            <a:noFill/>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zh-CN" altLang="en-US" sz="600" b="0" i="1" u="none" strike="noStrike" kern="0" cap="none" spc="0" normalizeH="0" baseline="0" noProof="0" dirty="0">
                  <a:ln>
                    <a:noFill/>
                  </a:ln>
                  <a:solidFill>
                    <a:srgbClr val="0C0C0C">
                      <a:lumMod val="75000"/>
                      <a:lumOff val="25000"/>
                    </a:srgbClr>
                  </a:solidFill>
                  <a:effectLst/>
                  <a:uLnTx/>
                  <a:uFillTx/>
                </a:rPr>
                <a:t>摘自</a:t>
              </a:r>
              <a:r>
                <a:rPr kumimoji="0" lang="en-US" altLang="zh-CN" sz="600" b="0" i="1" u="none" strike="noStrike" kern="0" cap="none" spc="0" normalizeH="0" baseline="0" noProof="0" dirty="0">
                  <a:ln>
                    <a:noFill/>
                  </a:ln>
                  <a:solidFill>
                    <a:srgbClr val="0C0C0C">
                      <a:lumMod val="75000"/>
                      <a:lumOff val="25000"/>
                    </a:srgbClr>
                  </a:solidFill>
                  <a:effectLst/>
                  <a:uLnTx/>
                  <a:uFillTx/>
                </a:rPr>
                <a:t>:</a:t>
              </a:r>
              <a:r>
                <a:rPr kumimoji="0" lang="zh-CN" altLang="en-US" sz="600" b="0" i="1" u="none" strike="noStrike" kern="0" cap="none" spc="0" normalizeH="0" baseline="0" noProof="0" dirty="0">
                  <a:ln>
                    <a:noFill/>
                  </a:ln>
                  <a:solidFill>
                    <a:srgbClr val="0C0C0C">
                      <a:lumMod val="75000"/>
                      <a:lumOff val="25000"/>
                    </a:srgbClr>
                  </a:solidFill>
                  <a:effectLst/>
                  <a:uLnTx/>
                  <a:uFillTx/>
                </a:rPr>
                <a:t> </a:t>
              </a:r>
              <a:r>
                <a:rPr kumimoji="0" lang="en-US" altLang="zh-CN" sz="600" b="0" i="1" u="none" strike="noStrike" kern="0" cap="none" spc="0" normalizeH="0" baseline="0" noProof="0" dirty="0">
                  <a:ln>
                    <a:noFill/>
                  </a:ln>
                  <a:solidFill>
                    <a:srgbClr val="0C0C0C">
                      <a:lumMod val="75000"/>
                      <a:lumOff val="25000"/>
                    </a:srgbClr>
                  </a:solidFill>
                  <a:effectLst/>
                  <a:uLnTx/>
                  <a:uFillTx/>
                </a:rPr>
                <a:t>Wu EQ, et al. Cancer Causes Control. 2013;24(4):795-803.</a:t>
              </a:r>
              <a:endParaRPr kumimoji="0" lang="zh-CN" altLang="en-US" sz="600" b="0" i="0" u="none" strike="noStrike" kern="0" cap="none" spc="0" normalizeH="0" baseline="0" noProof="0" dirty="0">
                <a:ln>
                  <a:noFill/>
                </a:ln>
                <a:solidFill>
                  <a:srgbClr val="0C0C0C">
                    <a:lumMod val="75000"/>
                    <a:lumOff val="25000"/>
                  </a:srgbClr>
                </a:solidFill>
                <a:effectLst/>
                <a:uLnTx/>
                <a:uFillTx/>
              </a:endParaRPr>
            </a:p>
          </p:txBody>
        </p:sp>
      </p:grpSp>
      <p:sp>
        <p:nvSpPr>
          <p:cNvPr id="36" name="文本框 35">
            <a:extLst>
              <a:ext uri="{FF2B5EF4-FFF2-40B4-BE49-F238E27FC236}">
                <a16:creationId xmlns:a16="http://schemas.microsoft.com/office/drawing/2014/main" id="{A1983A83-7967-B534-7E4D-96151B74552D}"/>
              </a:ext>
            </a:extLst>
          </p:cNvPr>
          <p:cNvSpPr txBox="1"/>
          <p:nvPr/>
        </p:nvSpPr>
        <p:spPr>
          <a:xfrm>
            <a:off x="5381596" y="2500376"/>
            <a:ext cx="2505436" cy="615553"/>
          </a:xfrm>
          <a:prstGeom prst="rect">
            <a:avLst/>
          </a:prstGeom>
          <a:noFill/>
        </p:spPr>
        <p:txBody>
          <a:bodyPr wrap="square">
            <a:spAutoFit/>
          </a:bodyPr>
          <a:lstStyle/>
          <a:p>
            <a:pPr defTabSz="457200">
              <a:defRPr/>
            </a:pPr>
            <a:r>
              <a:rPr lang="zh-CN" altLang="en-US" sz="700" dirty="0">
                <a:solidFill>
                  <a:srgbClr val="0C0C0C"/>
                </a:solidFill>
                <a:latin typeface="HarmonyOS Sans SC Medium" panose="00000600000000000000" pitchFamily="2" charset="-122"/>
                <a:ea typeface="HarmonyOS Sans SC Medium" panose="00000600000000000000" pitchFamily="2" charset="-122"/>
              </a:rPr>
              <a:t>一项中国</a:t>
            </a:r>
            <a:r>
              <a:rPr lang="en-US" altLang="zh-CN" sz="700" dirty="0">
                <a:solidFill>
                  <a:srgbClr val="0C0C0C"/>
                </a:solidFill>
                <a:latin typeface="HarmonyOS Sans SC Medium" panose="00000600000000000000" pitchFamily="2" charset="-122"/>
                <a:ea typeface="HarmonyOS Sans SC Medium" panose="00000600000000000000" pitchFamily="2" charset="-122"/>
              </a:rPr>
              <a:t>III</a:t>
            </a:r>
            <a:r>
              <a:rPr lang="zh-CN" altLang="en-US" sz="700" dirty="0">
                <a:solidFill>
                  <a:srgbClr val="0C0C0C"/>
                </a:solidFill>
                <a:latin typeface="HarmonyOS Sans SC Medium" panose="00000600000000000000" pitchFamily="2" charset="-122"/>
                <a:ea typeface="HarmonyOS Sans SC Medium" panose="00000600000000000000" pitchFamily="2" charset="-122"/>
              </a:rPr>
              <a:t>期免疫桥接研究显示</a:t>
            </a:r>
            <a:r>
              <a:rPr lang="en-US" altLang="zh-CN" sz="700" baseline="30000" dirty="0">
                <a:solidFill>
                  <a:srgbClr val="0C0C0C"/>
                </a:solidFill>
                <a:latin typeface="微软雅黑" panose="020B0503020204020204" pitchFamily="34" charset="-122"/>
                <a:ea typeface="微软雅黑" panose="020B0503020204020204" pitchFamily="34" charset="-122"/>
                <a:cs typeface="+mn-ea"/>
                <a:sym typeface="+mn-lt"/>
              </a:rPr>
              <a:t>c,5</a:t>
            </a:r>
            <a:r>
              <a:rPr lang="zh-CN" altLang="en-US" sz="700" dirty="0">
                <a:solidFill>
                  <a:srgbClr val="0C0C0C"/>
                </a:solidFill>
                <a:latin typeface="HarmonyOS Sans SC Medium" panose="00000600000000000000" pitchFamily="2" charset="-122"/>
                <a:ea typeface="HarmonyOS Sans SC Medium" panose="00000600000000000000" pitchFamily="2" charset="-122"/>
              </a:rPr>
              <a:t>，</a:t>
            </a:r>
          </a:p>
          <a:p>
            <a:pPr defTabSz="457200"/>
            <a:r>
              <a:rPr lang="zh-CN" altLang="en-US" sz="900" b="1" dirty="0">
                <a:solidFill>
                  <a:srgbClr val="0C0C0C"/>
                </a:solidFill>
                <a:latin typeface="HarmonyOS Sans SC Medium" panose="00000600000000000000" pitchFamily="2" charset="-122"/>
                <a:ea typeface="HarmonyOS Sans SC Medium" panose="00000600000000000000" pitchFamily="2" charset="-122"/>
              </a:rPr>
              <a:t>在</a:t>
            </a:r>
            <a:r>
              <a:rPr lang="en-US" altLang="zh-CN" sz="900" b="1" dirty="0">
                <a:solidFill>
                  <a:srgbClr val="0C0C0C"/>
                </a:solidFill>
                <a:latin typeface="HarmonyOS Sans SC Medium" panose="00000600000000000000" pitchFamily="2" charset="-122"/>
                <a:ea typeface="HarmonyOS Sans SC Medium" panose="00000600000000000000" pitchFamily="2" charset="-122"/>
              </a:rPr>
              <a:t>PPI</a:t>
            </a:r>
            <a:r>
              <a:rPr lang="zh-CN" altLang="en-US" sz="900" b="1" dirty="0">
                <a:solidFill>
                  <a:srgbClr val="0C0C0C"/>
                </a:solidFill>
                <a:latin typeface="HarmonyOS Sans SC Medium" panose="00000600000000000000" pitchFamily="2" charset="-122"/>
                <a:ea typeface="HarmonyOS Sans SC Medium" panose="00000600000000000000" pitchFamily="2" charset="-122"/>
              </a:rPr>
              <a:t>人群*中，</a:t>
            </a:r>
            <a:r>
              <a:rPr lang="en-US" altLang="zh-CN" sz="900" b="1" dirty="0">
                <a:solidFill>
                  <a:srgbClr val="0C0C0C"/>
                </a:solidFill>
                <a:latin typeface="HarmonyOS Sans SC Medium" panose="00000600000000000000" pitchFamily="2" charset="-122"/>
                <a:ea typeface="HarmonyOS Sans SC Medium" panose="00000600000000000000" pitchFamily="2" charset="-122"/>
              </a:rPr>
              <a:t>9~19</a:t>
            </a:r>
            <a:r>
              <a:rPr lang="zh-CN" altLang="en-US" sz="900" b="1" dirty="0">
                <a:solidFill>
                  <a:srgbClr val="0C0C0C"/>
                </a:solidFill>
                <a:latin typeface="HarmonyOS Sans SC Medium" panose="00000600000000000000" pitchFamily="2" charset="-122"/>
                <a:ea typeface="HarmonyOS Sans SC Medium" panose="00000600000000000000" pitchFamily="2" charset="-122"/>
              </a:rPr>
              <a:t>岁青少年女性接种首剂</a:t>
            </a:r>
            <a:r>
              <a:rPr lang="zh-CN" altLang="en-US" sz="900" b="1" dirty="0">
                <a:solidFill>
                  <a:srgbClr val="0B9187"/>
                </a:solidFill>
                <a:latin typeface="HarmonyOS Sans SC Medium" panose="00000600000000000000" pitchFamily="2" charset="-122"/>
                <a:ea typeface="HarmonyOS Sans SC Medium" panose="00000600000000000000" pitchFamily="2" charset="-122"/>
              </a:rPr>
              <a:t>四价</a:t>
            </a:r>
            <a:r>
              <a:rPr lang="en-US" altLang="zh-CN" sz="900" b="1" dirty="0">
                <a:solidFill>
                  <a:srgbClr val="0B9187"/>
                </a:solidFill>
                <a:latin typeface="HarmonyOS Sans SC Medium" panose="00000600000000000000" pitchFamily="2" charset="-122"/>
                <a:ea typeface="HarmonyOS Sans SC Medium" panose="00000600000000000000" pitchFamily="2" charset="-122"/>
              </a:rPr>
              <a:t>HPV</a:t>
            </a:r>
            <a:r>
              <a:rPr lang="zh-CN" altLang="en-US" sz="900" b="1" dirty="0">
                <a:solidFill>
                  <a:srgbClr val="0B9187"/>
                </a:solidFill>
                <a:latin typeface="HarmonyOS Sans SC Medium" panose="00000600000000000000" pitchFamily="2" charset="-122"/>
                <a:ea typeface="HarmonyOS Sans SC Medium" panose="00000600000000000000" pitchFamily="2" charset="-122"/>
              </a:rPr>
              <a:t>疫苗</a:t>
            </a:r>
            <a:r>
              <a:rPr lang="zh-CN" altLang="en-US" sz="900" b="1" dirty="0">
                <a:solidFill>
                  <a:srgbClr val="0C0C0C"/>
                </a:solidFill>
                <a:latin typeface="HarmonyOS Sans SC Medium" panose="00000600000000000000" pitchFamily="2" charset="-122"/>
                <a:ea typeface="HarmonyOS Sans SC Medium" panose="00000600000000000000" pitchFamily="2" charset="-122"/>
              </a:rPr>
              <a:t>第</a:t>
            </a:r>
            <a:r>
              <a:rPr lang="en-US" altLang="zh-CN" sz="900" b="1" dirty="0">
                <a:solidFill>
                  <a:srgbClr val="0C0C0C"/>
                </a:solidFill>
                <a:latin typeface="HarmonyOS Sans SC Medium" panose="00000600000000000000" pitchFamily="2" charset="-122"/>
                <a:ea typeface="HarmonyOS Sans SC Medium" panose="00000600000000000000" pitchFamily="2" charset="-122"/>
              </a:rPr>
              <a:t>7</a:t>
            </a:r>
            <a:r>
              <a:rPr lang="zh-CN" altLang="en-US" sz="900" b="1" dirty="0">
                <a:solidFill>
                  <a:srgbClr val="0C0C0C"/>
                </a:solidFill>
                <a:latin typeface="HarmonyOS Sans SC Medium" panose="00000600000000000000" pitchFamily="2" charset="-122"/>
                <a:ea typeface="HarmonyOS Sans SC Medium" panose="00000600000000000000" pitchFamily="2" charset="-122"/>
              </a:rPr>
              <a:t>个月所产生的</a:t>
            </a:r>
            <a:r>
              <a:rPr lang="en-US" altLang="zh-CN" sz="900" b="1" dirty="0">
                <a:solidFill>
                  <a:srgbClr val="0C0C0C"/>
                </a:solidFill>
                <a:latin typeface="HarmonyOS Sans SC Medium" panose="00000600000000000000" pitchFamily="2" charset="-122"/>
                <a:ea typeface="HarmonyOS Sans SC Medium" panose="00000600000000000000" pitchFamily="2" charset="-122"/>
              </a:rPr>
              <a:t>HPV16/18</a:t>
            </a:r>
            <a:r>
              <a:rPr lang="zh-CN" altLang="en-US" sz="900" b="1" dirty="0">
                <a:solidFill>
                  <a:srgbClr val="0C0C0C"/>
                </a:solidFill>
                <a:latin typeface="HarmonyOS Sans SC Medium" panose="00000600000000000000" pitchFamily="2" charset="-122"/>
                <a:ea typeface="HarmonyOS Sans SC Medium" panose="00000600000000000000" pitchFamily="2" charset="-122"/>
              </a:rPr>
              <a:t>型抗体滴度</a:t>
            </a:r>
            <a:r>
              <a:rPr lang="zh-CN" altLang="en-US" sz="900" b="1" dirty="0">
                <a:solidFill>
                  <a:srgbClr val="0B9187"/>
                </a:solidFill>
                <a:latin typeface="HarmonyOS Sans SC Medium" panose="00000600000000000000" pitchFamily="2" charset="-122"/>
                <a:ea typeface="HarmonyOS Sans SC Medium" panose="00000600000000000000" pitchFamily="2" charset="-122"/>
              </a:rPr>
              <a:t>非劣效于</a:t>
            </a:r>
            <a:r>
              <a:rPr lang="en-US" altLang="zh-CN" sz="900" b="1" dirty="0">
                <a:solidFill>
                  <a:srgbClr val="0C0C0C"/>
                </a:solidFill>
                <a:latin typeface="HarmonyOS Sans SC Medium" panose="00000600000000000000" pitchFamily="2" charset="-122"/>
                <a:ea typeface="HarmonyOS Sans SC Medium" panose="00000600000000000000" pitchFamily="2" charset="-122"/>
              </a:rPr>
              <a:t>20-26</a:t>
            </a:r>
            <a:r>
              <a:rPr lang="zh-CN" altLang="en-US" sz="900" b="1" dirty="0">
                <a:solidFill>
                  <a:srgbClr val="0C0C0C"/>
                </a:solidFill>
                <a:latin typeface="HarmonyOS Sans SC Medium" panose="00000600000000000000" pitchFamily="2" charset="-122"/>
                <a:ea typeface="HarmonyOS Sans SC Medium" panose="00000600000000000000" pitchFamily="2" charset="-122"/>
              </a:rPr>
              <a:t>岁年轻女性</a:t>
            </a:r>
          </a:p>
        </p:txBody>
      </p:sp>
      <p:sp>
        <p:nvSpPr>
          <p:cNvPr id="37" name="文本框 36">
            <a:extLst>
              <a:ext uri="{FF2B5EF4-FFF2-40B4-BE49-F238E27FC236}">
                <a16:creationId xmlns:a16="http://schemas.microsoft.com/office/drawing/2014/main" id="{0BBAEF05-A1C5-BCAA-49C7-2C53162E27A8}"/>
              </a:ext>
            </a:extLst>
          </p:cNvPr>
          <p:cNvSpPr txBox="1"/>
          <p:nvPr/>
        </p:nvSpPr>
        <p:spPr>
          <a:xfrm>
            <a:off x="5432741" y="1707789"/>
            <a:ext cx="5918750" cy="230832"/>
          </a:xfrm>
          <a:prstGeom prst="rect">
            <a:avLst/>
          </a:prstGeom>
          <a:noFill/>
        </p:spPr>
        <p:txBody>
          <a:bodyPr wrap="square">
            <a:spAutoFit/>
          </a:bodyPr>
          <a:lstStyle/>
          <a:p>
            <a:pPr marL="171450" indent="-171450" defTabSz="457200">
              <a:buFont typeface="Arial" panose="020B0604020202020204" pitchFamily="34" charset="0"/>
              <a:buChar char="•"/>
            </a:pPr>
            <a:r>
              <a:rPr lang="en-US" altLang="zh-CN" sz="9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HPV</a:t>
            </a:r>
            <a:r>
              <a:rPr lang="zh-CN" altLang="en-US" sz="9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感染主要通过性行为传播，年轻的性活跃女性是</a:t>
            </a:r>
            <a:r>
              <a:rPr lang="en-US" altLang="zh-CN" sz="9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HPV</a:t>
            </a:r>
            <a:r>
              <a:rPr lang="zh-CN" altLang="en-US" sz="9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感染的高危人群</a:t>
            </a:r>
            <a:r>
              <a:rPr lang="en-US" altLang="zh-CN" sz="900" baseline="30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2</a:t>
            </a:r>
            <a:r>
              <a:rPr lang="zh-CN" altLang="en-US" sz="9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a:t>
            </a:r>
          </a:p>
        </p:txBody>
      </p:sp>
      <p:sp>
        <p:nvSpPr>
          <p:cNvPr id="39" name="文本框 38">
            <a:extLst>
              <a:ext uri="{FF2B5EF4-FFF2-40B4-BE49-F238E27FC236}">
                <a16:creationId xmlns:a16="http://schemas.microsoft.com/office/drawing/2014/main" id="{56F3B7EB-9C8E-C6D2-4994-46B45B7901A3}"/>
              </a:ext>
            </a:extLst>
          </p:cNvPr>
          <p:cNvSpPr txBox="1"/>
          <p:nvPr/>
        </p:nvSpPr>
        <p:spPr>
          <a:xfrm>
            <a:off x="5478490" y="5298522"/>
            <a:ext cx="5009516" cy="600164"/>
          </a:xfrm>
          <a:prstGeom prst="rect">
            <a:avLst/>
          </a:prstGeom>
          <a:noFill/>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zh-CN" altLang="en-US" sz="700" b="0" i="0" u="none" strike="noStrike" kern="0" cap="none" spc="0" normalizeH="0" baseline="0" noProof="0" dirty="0">
                <a:ln>
                  <a:noFill/>
                </a:ln>
                <a:solidFill>
                  <a:srgbClr val="0C0C0C"/>
                </a:solidFill>
                <a:effectLst/>
                <a:uLnTx/>
                <a:uFillTx/>
                <a:latin typeface="HarmonyOS Sans SC Medium" panose="00000600000000000000" pitchFamily="2" charset="-122"/>
                <a:ea typeface="HarmonyOS Sans SC Medium" panose="00000600000000000000" pitchFamily="2" charset="-122"/>
              </a:rPr>
              <a:t>一项纳入近</a:t>
            </a:r>
            <a:r>
              <a:rPr kumimoji="0" lang="en-US" altLang="zh-CN" sz="700" b="0" i="0" u="none" strike="noStrike" kern="0" cap="none" spc="0" normalizeH="0" baseline="0" noProof="0" dirty="0">
                <a:ln>
                  <a:noFill/>
                </a:ln>
                <a:solidFill>
                  <a:srgbClr val="0C0C0C"/>
                </a:solidFill>
                <a:effectLst/>
                <a:uLnTx/>
                <a:uFillTx/>
                <a:latin typeface="HarmonyOS Sans SC Medium" panose="00000600000000000000" pitchFamily="2" charset="-122"/>
                <a:ea typeface="HarmonyOS Sans SC Medium" panose="00000600000000000000" pitchFamily="2" charset="-122"/>
              </a:rPr>
              <a:t>170</a:t>
            </a:r>
            <a:r>
              <a:rPr kumimoji="0" lang="zh-CN" altLang="en-US" sz="700" b="0" i="0" u="none" strike="noStrike" kern="0" cap="none" spc="0" normalizeH="0" baseline="0" noProof="0" dirty="0">
                <a:ln>
                  <a:noFill/>
                </a:ln>
                <a:solidFill>
                  <a:srgbClr val="0C0C0C"/>
                </a:solidFill>
                <a:effectLst/>
                <a:uLnTx/>
                <a:uFillTx/>
                <a:latin typeface="HarmonyOS Sans SC Medium" panose="00000600000000000000" pitchFamily="2" charset="-122"/>
                <a:ea typeface="HarmonyOS Sans SC Medium" panose="00000600000000000000" pitchFamily="2" charset="-122"/>
              </a:rPr>
              <a:t>万女性的瑞典真实世界研究显示</a:t>
            </a:r>
            <a:r>
              <a:rPr kumimoji="0" lang="en-US" altLang="zh-CN" sz="700" b="0" i="0" u="none" strike="noStrike" kern="0" cap="none" spc="0" normalizeH="0" baseline="30000" noProof="0" dirty="0">
                <a:ln>
                  <a:noFill/>
                </a:ln>
                <a:solidFill>
                  <a:srgbClr val="0C0C0C"/>
                </a:solidFill>
                <a:effectLst/>
                <a:uLnTx/>
                <a:uFillTx/>
                <a:latin typeface="微软雅黑" panose="020B0503020204020204" pitchFamily="34" charset="-122"/>
                <a:ea typeface="微软雅黑" panose="020B0503020204020204" pitchFamily="34" charset="-122"/>
                <a:cs typeface="+mn-ea"/>
                <a:sym typeface="+mn-lt"/>
              </a:rPr>
              <a:t>e,7</a:t>
            </a:r>
            <a:r>
              <a:rPr kumimoji="0" lang="zh-CN" altLang="en-US" sz="700" b="0" i="0" u="none" strike="noStrike" kern="0" cap="none" spc="0" normalizeH="0" baseline="0" noProof="0" dirty="0">
                <a:ln>
                  <a:noFill/>
                </a:ln>
                <a:solidFill>
                  <a:srgbClr val="0C0C0C"/>
                </a:solidFill>
                <a:effectLst/>
                <a:uLnTx/>
                <a:uFillTx/>
                <a:latin typeface="HarmonyOS Sans SC Medium" panose="00000600000000000000" pitchFamily="2" charset="-122"/>
                <a:ea typeface="HarmonyOS Sans SC Medium" panose="00000600000000000000" pitchFamily="2" charset="-122"/>
              </a:rPr>
              <a:t>，</a:t>
            </a:r>
            <a:r>
              <a:rPr kumimoji="0" lang="zh-CN" altLang="en-US" sz="900" b="1" i="0" u="none" strike="noStrike" kern="0" cap="none" spc="0" normalizeH="0" baseline="0" noProof="0" dirty="0">
                <a:ln>
                  <a:noFill/>
                </a:ln>
                <a:solidFill>
                  <a:srgbClr val="0C0C0C">
                    <a:lumMod val="75000"/>
                    <a:lumOff val="25000"/>
                  </a:srgbClr>
                </a:solidFill>
                <a:effectLst/>
                <a:uLnTx/>
                <a:uFillTx/>
                <a:latin typeface="HarmonyOS Sans SC Medium" panose="00000600000000000000" pitchFamily="2" charset="-122"/>
                <a:ea typeface="HarmonyOS Sans SC Medium" panose="00000600000000000000" pitchFamily="2" charset="-122"/>
              </a:rPr>
              <a:t>在</a:t>
            </a:r>
            <a:r>
              <a:rPr kumimoji="0" lang="en-US" altLang="zh-CN" sz="900" b="1" i="0" u="none" strike="noStrike" kern="0" cap="none" spc="0" normalizeH="0" baseline="0" noProof="0" dirty="0">
                <a:ln>
                  <a:noFill/>
                </a:ln>
                <a:solidFill>
                  <a:srgbClr val="0C0C0C">
                    <a:lumMod val="75000"/>
                    <a:lumOff val="25000"/>
                  </a:srgbClr>
                </a:solidFill>
                <a:effectLst/>
                <a:uLnTx/>
                <a:uFillTx/>
                <a:latin typeface="HarmonyOS Sans SC Medium" panose="00000600000000000000" pitchFamily="2" charset="-122"/>
                <a:ea typeface="HarmonyOS Sans SC Medium" panose="00000600000000000000" pitchFamily="2" charset="-122"/>
              </a:rPr>
              <a:t>17</a:t>
            </a:r>
            <a:r>
              <a:rPr kumimoji="0" lang="zh-CN" altLang="en-US" sz="900" b="1" i="0" u="none" strike="noStrike" kern="0" cap="none" spc="0" normalizeH="0" baseline="0" noProof="0" dirty="0">
                <a:ln>
                  <a:noFill/>
                </a:ln>
                <a:solidFill>
                  <a:srgbClr val="0C0C0C">
                    <a:lumMod val="75000"/>
                    <a:lumOff val="25000"/>
                  </a:srgbClr>
                </a:solidFill>
                <a:effectLst/>
                <a:uLnTx/>
                <a:uFillTx/>
                <a:latin typeface="HarmonyOS Sans SC Medium" panose="00000600000000000000" pitchFamily="2" charset="-122"/>
                <a:ea typeface="HarmonyOS Sans SC Medium" panose="00000600000000000000" pitchFamily="2" charset="-122"/>
              </a:rPr>
              <a:t>岁之前接种四价</a:t>
            </a:r>
            <a:r>
              <a:rPr kumimoji="0" lang="en-US" altLang="zh-CN" sz="900" b="1" i="0" u="none" strike="noStrike" kern="0" cap="none" spc="0" normalizeH="0" baseline="0" noProof="0" dirty="0">
                <a:ln>
                  <a:noFill/>
                </a:ln>
                <a:solidFill>
                  <a:srgbClr val="0C0C0C">
                    <a:lumMod val="75000"/>
                    <a:lumOff val="25000"/>
                  </a:srgbClr>
                </a:solidFill>
                <a:effectLst/>
                <a:uLnTx/>
                <a:uFillTx/>
                <a:latin typeface="HarmonyOS Sans SC Medium" panose="00000600000000000000" pitchFamily="2" charset="-122"/>
                <a:ea typeface="HarmonyOS Sans SC Medium" panose="00000600000000000000" pitchFamily="2" charset="-122"/>
              </a:rPr>
              <a:t>HPV</a:t>
            </a:r>
            <a:r>
              <a:rPr kumimoji="0" lang="zh-CN" altLang="en-US" sz="900" b="1" i="0" u="none" strike="noStrike" kern="0" cap="none" spc="0" normalizeH="0" baseline="0" noProof="0" dirty="0">
                <a:ln>
                  <a:noFill/>
                </a:ln>
                <a:solidFill>
                  <a:srgbClr val="0C0C0C">
                    <a:lumMod val="75000"/>
                    <a:lumOff val="25000"/>
                  </a:srgbClr>
                </a:solidFill>
                <a:effectLst/>
                <a:uLnTx/>
                <a:uFillTx/>
                <a:latin typeface="HarmonyOS Sans SC Medium" panose="00000600000000000000" pitchFamily="2" charset="-122"/>
                <a:ea typeface="HarmonyOS Sans SC Medium" panose="00000600000000000000" pitchFamily="2" charset="-122"/>
              </a:rPr>
              <a:t>疫苗的女性获益更显著</a:t>
            </a:r>
            <a:endParaRPr kumimoji="0" lang="en-US" altLang="zh-CN" sz="800" b="1" i="0" u="none" strike="noStrike" kern="0" cap="none" spc="0" normalizeH="0" baseline="0" noProof="0" dirty="0">
              <a:ln>
                <a:noFill/>
              </a:ln>
              <a:solidFill>
                <a:srgbClr val="0C0C0C">
                  <a:lumMod val="75000"/>
                  <a:lumOff val="25000"/>
                </a:srgbClr>
              </a:solidFill>
              <a:effectLst/>
              <a:uLnTx/>
              <a:uFillTx/>
              <a:latin typeface="HarmonyOS Sans SC Medium" panose="00000600000000000000" pitchFamily="2" charset="-122"/>
              <a:ea typeface="HarmonyOS Sans SC Medium" panose="00000600000000000000" pitchFamily="2" charset="-122"/>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US" altLang="zh-CN" sz="900" b="1" i="0" u="none" strike="noStrike" kern="0" cap="none" spc="0" normalizeH="0" baseline="0" noProof="0" dirty="0">
                <a:ln>
                  <a:noFill/>
                </a:ln>
                <a:solidFill>
                  <a:srgbClr val="0C0C0C">
                    <a:lumMod val="75000"/>
                    <a:lumOff val="25000"/>
                  </a:srgbClr>
                </a:solidFill>
                <a:effectLst/>
                <a:uLnTx/>
                <a:uFillTx/>
              </a:rPr>
              <a:t>17</a:t>
            </a:r>
            <a:r>
              <a:rPr kumimoji="0" lang="zh-CN" altLang="en-US" sz="900" b="1" i="0" u="none" strike="noStrike" kern="0" cap="none" spc="0" normalizeH="0" baseline="0" noProof="0" dirty="0">
                <a:ln>
                  <a:noFill/>
                </a:ln>
                <a:solidFill>
                  <a:srgbClr val="0C0C0C">
                    <a:lumMod val="75000"/>
                    <a:lumOff val="25000"/>
                  </a:srgbClr>
                </a:solidFill>
                <a:effectLst/>
                <a:uLnTx/>
                <a:uFillTx/>
              </a:rPr>
              <a:t>岁之前</a:t>
            </a:r>
            <a:r>
              <a:rPr kumimoji="0" lang="zh-CN" altLang="en-US" sz="900" b="0" i="0" u="none" strike="noStrike" kern="0" cap="none" spc="0" normalizeH="0" baseline="0" noProof="0" dirty="0">
                <a:ln>
                  <a:noFill/>
                </a:ln>
                <a:solidFill>
                  <a:srgbClr val="0C0C0C">
                    <a:lumMod val="75000"/>
                    <a:lumOff val="25000"/>
                  </a:srgbClr>
                </a:solidFill>
                <a:effectLst/>
                <a:uLnTx/>
                <a:uFillTx/>
              </a:rPr>
              <a:t>接种四价</a:t>
            </a:r>
            <a:r>
              <a:rPr kumimoji="0" lang="en-US" altLang="zh-CN" sz="900" b="0" i="0" u="none" strike="noStrike" kern="0" cap="none" spc="0" normalizeH="0" baseline="0" noProof="0" dirty="0">
                <a:ln>
                  <a:noFill/>
                </a:ln>
                <a:solidFill>
                  <a:srgbClr val="0C0C0C">
                    <a:lumMod val="75000"/>
                    <a:lumOff val="25000"/>
                  </a:srgbClr>
                </a:solidFill>
                <a:effectLst/>
                <a:uLnTx/>
                <a:uFillTx/>
              </a:rPr>
              <a:t>HPV</a:t>
            </a:r>
            <a:r>
              <a:rPr kumimoji="0" lang="zh-CN" altLang="en-US" sz="900" b="0" i="0" u="none" strike="noStrike" kern="0" cap="none" spc="0" normalizeH="0" baseline="0" noProof="0" dirty="0">
                <a:ln>
                  <a:noFill/>
                </a:ln>
                <a:solidFill>
                  <a:srgbClr val="0C0C0C">
                    <a:lumMod val="75000"/>
                    <a:lumOff val="25000"/>
                  </a:srgbClr>
                </a:solidFill>
                <a:effectLst/>
                <a:uLnTx/>
                <a:uFillTx/>
              </a:rPr>
              <a:t>疫苗的女性</a:t>
            </a:r>
            <a:r>
              <a:rPr kumimoji="0" lang="zh-CN" altLang="en-US" sz="900" b="1" i="0" u="none" strike="noStrike" kern="0" cap="none" spc="0" normalizeH="0" baseline="0" noProof="0" dirty="0">
                <a:ln>
                  <a:noFill/>
                </a:ln>
                <a:solidFill>
                  <a:srgbClr val="0C0C0C">
                    <a:lumMod val="75000"/>
                    <a:lumOff val="25000"/>
                  </a:srgbClr>
                </a:solidFill>
                <a:effectLst/>
                <a:uLnTx/>
                <a:uFillTx/>
              </a:rPr>
              <a:t>子宫颈癌发病率降低达 </a:t>
            </a:r>
            <a:r>
              <a:rPr kumimoji="0" lang="en-US" altLang="zh-CN" sz="1200" b="1" i="0" u="none" strike="noStrike" kern="0" cap="none" spc="0" normalizeH="0" baseline="0" noProof="0" dirty="0">
                <a:ln>
                  <a:noFill/>
                </a:ln>
                <a:solidFill>
                  <a:srgbClr val="0B9187"/>
                </a:solidFill>
                <a:effectLst/>
                <a:uLnTx/>
                <a:uFillTx/>
              </a:rPr>
              <a:t>88%</a:t>
            </a:r>
            <a:r>
              <a:rPr kumimoji="0" lang="zh-CN" altLang="en-US" sz="700" b="0" i="0" u="none" strike="noStrike" kern="0" cap="none" spc="0" normalizeH="0" baseline="0" noProof="0" dirty="0">
                <a:ln>
                  <a:noFill/>
                </a:ln>
                <a:solidFill>
                  <a:srgbClr val="0C0C0C">
                    <a:lumMod val="75000"/>
                    <a:lumOff val="25000"/>
                  </a:srgbClr>
                </a:solidFill>
                <a:effectLst/>
                <a:uLnTx/>
                <a:uFillTx/>
              </a:rPr>
              <a:t>（</a:t>
            </a:r>
            <a:r>
              <a:rPr kumimoji="0" lang="en-US" altLang="zh-CN" sz="700" b="0" i="0" u="none" strike="noStrike" kern="0" cap="none" spc="0" normalizeH="0" baseline="0" noProof="0" dirty="0">
                <a:ln>
                  <a:noFill/>
                </a:ln>
                <a:solidFill>
                  <a:srgbClr val="0C0C0C">
                    <a:lumMod val="75000"/>
                    <a:lumOff val="25000"/>
                  </a:srgbClr>
                </a:solidFill>
                <a:effectLst/>
                <a:uLnTx/>
                <a:uFillTx/>
              </a:rPr>
              <a:t>95% CI: 66%-100%</a:t>
            </a:r>
            <a:r>
              <a:rPr kumimoji="0" lang="zh-CN" altLang="en-US" sz="700" b="0" i="0" u="none" strike="noStrike" kern="0" cap="none" spc="0" normalizeH="0" baseline="0" noProof="0" dirty="0">
                <a:ln>
                  <a:noFill/>
                </a:ln>
                <a:solidFill>
                  <a:srgbClr val="0C0C0C">
                    <a:lumMod val="75000"/>
                    <a:lumOff val="25000"/>
                  </a:srgbClr>
                </a:solidFill>
                <a:effectLst/>
                <a:uLnTx/>
                <a:uFillTx/>
              </a:rPr>
              <a:t>）</a:t>
            </a:r>
            <a:endParaRPr kumimoji="0" lang="en-US" altLang="zh-CN" sz="700" b="0" i="0" u="none" strike="noStrike" kern="0" cap="none" spc="0" normalizeH="0" baseline="0" noProof="0" dirty="0">
              <a:ln>
                <a:noFill/>
              </a:ln>
              <a:solidFill>
                <a:srgbClr val="0C0C0C">
                  <a:lumMod val="75000"/>
                  <a:lumOff val="25000"/>
                </a:srgbClr>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US" altLang="zh-CN" sz="900" b="0" i="0" u="none" strike="noStrike" kern="0" cap="none" spc="0" normalizeH="0" baseline="0" noProof="0" dirty="0">
                <a:ln>
                  <a:noFill/>
                </a:ln>
                <a:solidFill>
                  <a:srgbClr val="0C0C0C">
                    <a:lumMod val="75000"/>
                    <a:lumOff val="25000"/>
                  </a:srgbClr>
                </a:solidFill>
                <a:effectLst/>
                <a:uLnTx/>
                <a:uFillTx/>
              </a:rPr>
              <a:t>17-30</a:t>
            </a:r>
            <a:r>
              <a:rPr kumimoji="0" lang="zh-CN" altLang="en-US" sz="900" b="0" i="0" u="none" strike="noStrike" kern="0" cap="none" spc="0" normalizeH="0" baseline="0" noProof="0" dirty="0">
                <a:ln>
                  <a:noFill/>
                </a:ln>
                <a:solidFill>
                  <a:srgbClr val="0C0C0C">
                    <a:lumMod val="75000"/>
                    <a:lumOff val="25000"/>
                  </a:srgbClr>
                </a:solidFill>
                <a:effectLst/>
                <a:uLnTx/>
                <a:uFillTx/>
              </a:rPr>
              <a:t>岁接种四价</a:t>
            </a:r>
            <a:r>
              <a:rPr kumimoji="0" lang="en-US" altLang="zh-CN" sz="900" b="0" i="0" u="none" strike="noStrike" kern="0" cap="none" spc="0" normalizeH="0" baseline="0" noProof="0" dirty="0">
                <a:ln>
                  <a:noFill/>
                </a:ln>
                <a:solidFill>
                  <a:srgbClr val="0C0C0C">
                    <a:lumMod val="75000"/>
                    <a:lumOff val="25000"/>
                  </a:srgbClr>
                </a:solidFill>
                <a:effectLst/>
                <a:uLnTx/>
                <a:uFillTx/>
              </a:rPr>
              <a:t>HPV</a:t>
            </a:r>
            <a:r>
              <a:rPr kumimoji="0" lang="zh-CN" altLang="en-US" sz="900" b="0" i="0" u="none" strike="noStrike" kern="0" cap="none" spc="0" normalizeH="0" baseline="0" noProof="0" dirty="0">
                <a:ln>
                  <a:noFill/>
                </a:ln>
                <a:solidFill>
                  <a:srgbClr val="0C0C0C">
                    <a:lumMod val="75000"/>
                    <a:lumOff val="25000"/>
                  </a:srgbClr>
                </a:solidFill>
                <a:effectLst/>
                <a:uLnTx/>
                <a:uFillTx/>
              </a:rPr>
              <a:t>疫苗的女性子宫颈癌发病率降低 </a:t>
            </a:r>
            <a:r>
              <a:rPr kumimoji="0" lang="en-US" altLang="zh-CN" sz="1200" b="1" i="0" u="none" strike="noStrike" kern="0" cap="none" spc="0" normalizeH="0" baseline="0" noProof="0" dirty="0">
                <a:ln>
                  <a:noFill/>
                </a:ln>
                <a:solidFill>
                  <a:srgbClr val="0B9187"/>
                </a:solidFill>
                <a:effectLst/>
                <a:uLnTx/>
                <a:uFillTx/>
              </a:rPr>
              <a:t>53%</a:t>
            </a:r>
            <a:r>
              <a:rPr kumimoji="0" lang="zh-CN" altLang="en-US" sz="700" b="0" i="0" u="none" strike="noStrike" kern="0" cap="none" spc="0" normalizeH="0" baseline="0" noProof="0" dirty="0">
                <a:ln>
                  <a:noFill/>
                </a:ln>
                <a:solidFill>
                  <a:srgbClr val="0C0C0C">
                    <a:lumMod val="75000"/>
                    <a:lumOff val="25000"/>
                  </a:srgbClr>
                </a:solidFill>
                <a:effectLst/>
                <a:uLnTx/>
                <a:uFillTx/>
              </a:rPr>
              <a:t>（</a:t>
            </a:r>
            <a:r>
              <a:rPr kumimoji="0" lang="en-US" altLang="zh-CN" sz="700" b="0" i="0" u="none" strike="noStrike" kern="0" cap="none" spc="0" normalizeH="0" baseline="0" noProof="0" dirty="0">
                <a:ln>
                  <a:noFill/>
                </a:ln>
                <a:solidFill>
                  <a:srgbClr val="0C0C0C">
                    <a:lumMod val="75000"/>
                    <a:lumOff val="25000"/>
                  </a:srgbClr>
                </a:solidFill>
                <a:effectLst/>
                <a:uLnTx/>
                <a:uFillTx/>
              </a:rPr>
              <a:t>95% CI:25%-73%</a:t>
            </a:r>
            <a:r>
              <a:rPr kumimoji="0" lang="zh-CN" altLang="en-US" sz="700" b="0" i="0" u="none" strike="noStrike" kern="0" cap="none" spc="0" normalizeH="0" baseline="0" noProof="0" dirty="0">
                <a:ln>
                  <a:noFill/>
                </a:ln>
                <a:solidFill>
                  <a:srgbClr val="0C0C0C">
                    <a:lumMod val="75000"/>
                    <a:lumOff val="25000"/>
                  </a:srgbClr>
                </a:solidFill>
                <a:effectLst/>
                <a:uLnTx/>
                <a:uFillTx/>
              </a:rPr>
              <a:t>）</a:t>
            </a:r>
            <a:endParaRPr kumimoji="0" lang="en-US" altLang="zh-CN" sz="900" b="0" i="0" u="none" strike="noStrike" kern="0" cap="none" spc="0" normalizeH="0" baseline="0" noProof="0" dirty="0">
              <a:ln>
                <a:noFill/>
              </a:ln>
              <a:solidFill>
                <a:srgbClr val="0C0C0C">
                  <a:lumMod val="75000"/>
                  <a:lumOff val="25000"/>
                </a:srgbClr>
              </a:solidFill>
              <a:effectLst/>
              <a:uLnTx/>
              <a:uFillTx/>
            </a:endParaRPr>
          </a:p>
        </p:txBody>
      </p:sp>
      <p:graphicFrame>
        <p:nvGraphicFramePr>
          <p:cNvPr id="40" name="Chart 6">
            <a:extLst>
              <a:ext uri="{FF2B5EF4-FFF2-40B4-BE49-F238E27FC236}">
                <a16:creationId xmlns:a16="http://schemas.microsoft.com/office/drawing/2014/main" id="{00AFB248-6D25-8C43-E311-80520FCA1C31}"/>
              </a:ext>
            </a:extLst>
          </p:cNvPr>
          <p:cNvGraphicFramePr/>
          <p:nvPr>
            <p:extLst>
              <p:ext uri="{D42A27DB-BD31-4B8C-83A1-F6EECF244321}">
                <p14:modId xmlns:p14="http://schemas.microsoft.com/office/powerpoint/2010/main" val="1585706371"/>
              </p:ext>
            </p:extLst>
          </p:nvPr>
        </p:nvGraphicFramePr>
        <p:xfrm>
          <a:off x="7999313" y="3088202"/>
          <a:ext cx="3546060" cy="2202243"/>
        </p:xfrm>
        <a:graphic>
          <a:graphicData uri="http://schemas.openxmlformats.org/drawingml/2006/chart">
            <c:chart xmlns:c="http://schemas.openxmlformats.org/drawingml/2006/chart" xmlns:r="http://schemas.openxmlformats.org/officeDocument/2006/relationships" r:id="rId4"/>
          </a:graphicData>
        </a:graphic>
      </p:graphicFrame>
      <p:sp>
        <p:nvSpPr>
          <p:cNvPr id="41" name="文本框 40">
            <a:extLst>
              <a:ext uri="{FF2B5EF4-FFF2-40B4-BE49-F238E27FC236}">
                <a16:creationId xmlns:a16="http://schemas.microsoft.com/office/drawing/2014/main" id="{36335EF1-CF44-F3F8-E7D4-08AED58A5399}"/>
              </a:ext>
            </a:extLst>
          </p:cNvPr>
          <p:cNvSpPr txBox="1"/>
          <p:nvPr/>
        </p:nvSpPr>
        <p:spPr>
          <a:xfrm>
            <a:off x="5707843" y="1869576"/>
            <a:ext cx="5460044" cy="338554"/>
          </a:xfrm>
          <a:prstGeom prst="rect">
            <a:avLst/>
          </a:prstGeom>
          <a:noFill/>
        </p:spPr>
        <p:txBody>
          <a:bodyPr wrap="square">
            <a:spAutoFit/>
          </a:bodyPr>
          <a:lstStyle/>
          <a:p>
            <a:pPr defTabSz="457200"/>
            <a:r>
              <a:rPr lang="zh-CN" altLang="en-US"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一项流行病学研究显示</a:t>
            </a:r>
            <a:r>
              <a:rPr lang="en-US" altLang="zh-CN" sz="700" baseline="30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b,3</a:t>
            </a:r>
            <a:r>
              <a:rPr lang="zh-CN" altLang="en-US"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a:t>
            </a:r>
            <a:endParaRPr lang="en-US" altLang="zh-CN" sz="800" dirty="0">
              <a:solidFill>
                <a:srgbClr val="0C0C0C">
                  <a:lumMod val="75000"/>
                  <a:lumOff val="25000"/>
                </a:srgbClr>
              </a:solidFill>
              <a:latin typeface="HarmonyOS Sans SC Medium" panose="00000600000000000000" pitchFamily="2" charset="-122"/>
              <a:ea typeface="HarmonyOS Sans SC Medium" panose="00000600000000000000" pitchFamily="2" charset="-122"/>
            </a:endParaRPr>
          </a:p>
          <a:p>
            <a:pPr defTabSz="457200"/>
            <a:r>
              <a:rPr lang="zh-CN" altLang="en-US" sz="9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我国大学生中初次性行为的平均年龄为</a:t>
            </a:r>
            <a:r>
              <a:rPr lang="en-US" altLang="zh-CN" sz="9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20.14</a:t>
            </a:r>
            <a:r>
              <a:rPr lang="zh-CN" altLang="en-US" sz="9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岁，初次性行为年龄＜</a:t>
            </a:r>
            <a:r>
              <a:rPr lang="en-US" altLang="zh-CN" sz="9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19</a:t>
            </a:r>
            <a:r>
              <a:rPr lang="zh-CN" altLang="en-US" sz="9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岁的大学生占比高达</a:t>
            </a:r>
            <a:r>
              <a:rPr lang="en-US" altLang="zh-CN" sz="9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40%</a:t>
            </a:r>
            <a:r>
              <a:rPr lang="zh-CN" altLang="en-US" sz="9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a:t>
            </a:r>
            <a:endParaRPr lang="en-US" altLang="zh-CN" sz="900" dirty="0">
              <a:solidFill>
                <a:srgbClr val="0C0C0C">
                  <a:lumMod val="75000"/>
                  <a:lumOff val="25000"/>
                </a:srgbClr>
              </a:solidFill>
              <a:latin typeface="HarmonyOS Sans SC Medium" panose="00000600000000000000" pitchFamily="2" charset="-122"/>
              <a:ea typeface="HarmonyOS Sans SC Medium" panose="00000600000000000000" pitchFamily="2" charset="-122"/>
            </a:endParaRPr>
          </a:p>
        </p:txBody>
      </p:sp>
      <p:graphicFrame>
        <p:nvGraphicFramePr>
          <p:cNvPr id="43" name="图表 42">
            <a:extLst>
              <a:ext uri="{FF2B5EF4-FFF2-40B4-BE49-F238E27FC236}">
                <a16:creationId xmlns:a16="http://schemas.microsoft.com/office/drawing/2014/main" id="{8F7803F8-3DAC-BE89-5C66-2B809AE5A91D}"/>
              </a:ext>
            </a:extLst>
          </p:cNvPr>
          <p:cNvGraphicFramePr/>
          <p:nvPr>
            <p:extLst>
              <p:ext uri="{D42A27DB-BD31-4B8C-83A1-F6EECF244321}">
                <p14:modId xmlns:p14="http://schemas.microsoft.com/office/powerpoint/2010/main" val="1215560115"/>
              </p:ext>
            </p:extLst>
          </p:nvPr>
        </p:nvGraphicFramePr>
        <p:xfrm>
          <a:off x="5414243" y="3398589"/>
          <a:ext cx="2352107" cy="1821143"/>
        </p:xfrm>
        <a:graphic>
          <a:graphicData uri="http://schemas.openxmlformats.org/drawingml/2006/chart">
            <c:chart xmlns:c="http://schemas.openxmlformats.org/drawingml/2006/chart" xmlns:r="http://schemas.openxmlformats.org/officeDocument/2006/relationships" r:id="rId5"/>
          </a:graphicData>
        </a:graphic>
      </p:graphicFrame>
      <p:sp>
        <p:nvSpPr>
          <p:cNvPr id="45" name="文本框 44">
            <a:extLst>
              <a:ext uri="{FF2B5EF4-FFF2-40B4-BE49-F238E27FC236}">
                <a16:creationId xmlns:a16="http://schemas.microsoft.com/office/drawing/2014/main" id="{1BAA3635-ED1B-2A04-0D54-024322C4636A}"/>
              </a:ext>
            </a:extLst>
          </p:cNvPr>
          <p:cNvSpPr txBox="1"/>
          <p:nvPr/>
        </p:nvSpPr>
        <p:spPr>
          <a:xfrm>
            <a:off x="5954996" y="4815971"/>
            <a:ext cx="680170" cy="177454"/>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zh-CN" altLang="en-US" sz="500" b="0" i="0" u="none" strike="noStrike" kern="0" cap="none" spc="0" normalizeH="0" baseline="0" noProof="0" dirty="0">
                <a:ln>
                  <a:noFill/>
                </a:ln>
                <a:solidFill>
                  <a:srgbClr val="0C0C0C"/>
                </a:solidFill>
                <a:effectLst/>
                <a:uLnTx/>
                <a:uFillTx/>
                <a:latin typeface="微软雅黑" panose="020B0503020204020204" pitchFamily="34" charset="-122"/>
                <a:ea typeface="微软雅黑" panose="020B0503020204020204" pitchFamily="34" charset="-122"/>
              </a:rPr>
              <a:t>（</a:t>
            </a:r>
            <a:r>
              <a:rPr kumimoji="0" lang="en-US" altLang="zh-CN" sz="500" b="0" i="0" u="none" strike="noStrike" kern="0" cap="none" spc="0" normalizeH="0" baseline="0" noProof="0" dirty="0">
                <a:ln>
                  <a:noFill/>
                </a:ln>
                <a:solidFill>
                  <a:srgbClr val="0C0C0C"/>
                </a:solidFill>
                <a:effectLst/>
                <a:uLnTx/>
                <a:uFillTx/>
                <a:latin typeface="微软雅黑" panose="020B0503020204020204" pitchFamily="34" charset="-122"/>
                <a:ea typeface="微软雅黑" panose="020B0503020204020204" pitchFamily="34" charset="-122"/>
              </a:rPr>
              <a:t>n=354</a:t>
            </a:r>
            <a:r>
              <a:rPr kumimoji="0" lang="zh-CN" altLang="en-US" sz="500" b="0" i="0" u="none" strike="noStrike" kern="0" cap="none" spc="0" normalizeH="0" baseline="0" noProof="0" dirty="0">
                <a:ln>
                  <a:noFill/>
                </a:ln>
                <a:solidFill>
                  <a:srgbClr val="0C0C0C"/>
                </a:solidFill>
                <a:effectLst/>
                <a:uLnTx/>
                <a:uFillTx/>
                <a:latin typeface="微软雅黑" panose="020B0503020204020204" pitchFamily="34" charset="-122"/>
                <a:ea typeface="微软雅黑" panose="020B0503020204020204" pitchFamily="34" charset="-122"/>
              </a:rPr>
              <a:t>）</a:t>
            </a:r>
          </a:p>
        </p:txBody>
      </p:sp>
      <p:sp>
        <p:nvSpPr>
          <p:cNvPr id="46" name="文本框 45">
            <a:extLst>
              <a:ext uri="{FF2B5EF4-FFF2-40B4-BE49-F238E27FC236}">
                <a16:creationId xmlns:a16="http://schemas.microsoft.com/office/drawing/2014/main" id="{A4D8B92B-E9EF-832E-20CD-11F78DB43A5A}"/>
              </a:ext>
            </a:extLst>
          </p:cNvPr>
          <p:cNvSpPr txBox="1"/>
          <p:nvPr/>
        </p:nvSpPr>
        <p:spPr>
          <a:xfrm>
            <a:off x="6237353" y="4815971"/>
            <a:ext cx="680170" cy="177454"/>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zh-CN" altLang="en-US" sz="500" b="0" i="0" u="none" strike="noStrike" kern="0" cap="none" spc="0" normalizeH="0" baseline="0" noProof="0" dirty="0">
                <a:ln>
                  <a:noFill/>
                </a:ln>
                <a:solidFill>
                  <a:srgbClr val="0C0C0C"/>
                </a:solidFill>
                <a:effectLst/>
                <a:uLnTx/>
                <a:uFillTx/>
                <a:latin typeface="微软雅黑" panose="020B0503020204020204" pitchFamily="34" charset="-122"/>
                <a:ea typeface="微软雅黑" panose="020B0503020204020204" pitchFamily="34" charset="-122"/>
              </a:rPr>
              <a:t>（</a:t>
            </a:r>
            <a:r>
              <a:rPr kumimoji="0" lang="en-US" altLang="zh-CN" sz="500" b="0" i="0" u="none" strike="noStrike" kern="0" cap="none" spc="0" normalizeH="0" baseline="0" noProof="0" dirty="0">
                <a:ln>
                  <a:noFill/>
                </a:ln>
                <a:solidFill>
                  <a:srgbClr val="0C0C0C"/>
                </a:solidFill>
                <a:effectLst/>
                <a:uLnTx/>
                <a:uFillTx/>
                <a:latin typeface="微软雅黑" panose="020B0503020204020204" pitchFamily="34" charset="-122"/>
                <a:ea typeface="微软雅黑" panose="020B0503020204020204" pitchFamily="34" charset="-122"/>
              </a:rPr>
              <a:t>n=330</a:t>
            </a:r>
            <a:r>
              <a:rPr kumimoji="0" lang="zh-CN" altLang="en-US" sz="500" b="0" i="0" u="none" strike="noStrike" kern="0" cap="none" spc="0" normalizeH="0" baseline="0" noProof="0" dirty="0">
                <a:ln>
                  <a:noFill/>
                </a:ln>
                <a:solidFill>
                  <a:srgbClr val="0C0C0C"/>
                </a:solidFill>
                <a:effectLst/>
                <a:uLnTx/>
                <a:uFillTx/>
                <a:latin typeface="微软雅黑" panose="020B0503020204020204" pitchFamily="34" charset="-122"/>
                <a:ea typeface="微软雅黑" panose="020B0503020204020204" pitchFamily="34" charset="-122"/>
              </a:rPr>
              <a:t>）</a:t>
            </a:r>
          </a:p>
        </p:txBody>
      </p:sp>
      <p:sp>
        <p:nvSpPr>
          <p:cNvPr id="47" name="文本框 46">
            <a:extLst>
              <a:ext uri="{FF2B5EF4-FFF2-40B4-BE49-F238E27FC236}">
                <a16:creationId xmlns:a16="http://schemas.microsoft.com/office/drawing/2014/main" id="{857C320B-8891-FF9E-709F-BDC4EBD37A86}"/>
              </a:ext>
            </a:extLst>
          </p:cNvPr>
          <p:cNvSpPr txBox="1"/>
          <p:nvPr/>
        </p:nvSpPr>
        <p:spPr>
          <a:xfrm>
            <a:off x="6823236" y="4815971"/>
            <a:ext cx="680170" cy="177454"/>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zh-CN" altLang="en-US" sz="500" b="0" i="0" u="none" strike="noStrike" kern="0" cap="none" spc="0" normalizeH="0" baseline="0" noProof="0" dirty="0">
                <a:ln>
                  <a:noFill/>
                </a:ln>
                <a:solidFill>
                  <a:srgbClr val="0C0C0C"/>
                </a:solidFill>
                <a:effectLst/>
                <a:uLnTx/>
                <a:uFillTx/>
                <a:latin typeface="微软雅黑" panose="020B0503020204020204" pitchFamily="34" charset="-122"/>
                <a:ea typeface="微软雅黑" panose="020B0503020204020204" pitchFamily="34" charset="-122"/>
              </a:rPr>
              <a:t>（</a:t>
            </a:r>
            <a:r>
              <a:rPr kumimoji="0" lang="en-US" altLang="zh-CN" sz="500" b="0" i="0" u="none" strike="noStrike" kern="0" cap="none" spc="0" normalizeH="0" baseline="0" noProof="0" dirty="0">
                <a:ln>
                  <a:noFill/>
                </a:ln>
                <a:solidFill>
                  <a:srgbClr val="0C0C0C"/>
                </a:solidFill>
                <a:effectLst/>
                <a:uLnTx/>
                <a:uFillTx/>
                <a:latin typeface="微软雅黑" panose="020B0503020204020204" pitchFamily="34" charset="-122"/>
                <a:ea typeface="微软雅黑" panose="020B0503020204020204" pitchFamily="34" charset="-122"/>
              </a:rPr>
              <a:t>n=333</a:t>
            </a:r>
            <a:r>
              <a:rPr kumimoji="0" lang="zh-CN" altLang="en-US" sz="500" b="0" i="0" u="none" strike="noStrike" kern="0" cap="none" spc="0" normalizeH="0" baseline="0" noProof="0" dirty="0">
                <a:ln>
                  <a:noFill/>
                </a:ln>
                <a:solidFill>
                  <a:srgbClr val="0C0C0C"/>
                </a:solidFill>
                <a:effectLst/>
                <a:uLnTx/>
                <a:uFillTx/>
                <a:latin typeface="微软雅黑" panose="020B0503020204020204" pitchFamily="34" charset="-122"/>
                <a:ea typeface="微软雅黑" panose="020B0503020204020204" pitchFamily="34" charset="-122"/>
              </a:rPr>
              <a:t>）</a:t>
            </a:r>
          </a:p>
        </p:txBody>
      </p:sp>
      <p:sp>
        <p:nvSpPr>
          <p:cNvPr id="48" name="文本框 47">
            <a:extLst>
              <a:ext uri="{FF2B5EF4-FFF2-40B4-BE49-F238E27FC236}">
                <a16:creationId xmlns:a16="http://schemas.microsoft.com/office/drawing/2014/main" id="{22C2627F-D27A-9E96-9CEB-DB0766D0F084}"/>
              </a:ext>
            </a:extLst>
          </p:cNvPr>
          <p:cNvSpPr txBox="1"/>
          <p:nvPr/>
        </p:nvSpPr>
        <p:spPr>
          <a:xfrm>
            <a:off x="7089851" y="4815971"/>
            <a:ext cx="680170" cy="177454"/>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zh-CN" altLang="en-US" sz="500" b="0" i="0" u="none" strike="noStrike" kern="0" cap="none" spc="0" normalizeH="0" baseline="0" noProof="0" dirty="0">
                <a:ln>
                  <a:noFill/>
                </a:ln>
                <a:solidFill>
                  <a:srgbClr val="0C0C0C"/>
                </a:solidFill>
                <a:effectLst/>
                <a:uLnTx/>
                <a:uFillTx/>
                <a:latin typeface="微软雅黑" panose="020B0503020204020204" pitchFamily="34" charset="-122"/>
                <a:ea typeface="微软雅黑" panose="020B0503020204020204" pitchFamily="34" charset="-122"/>
              </a:rPr>
              <a:t>（</a:t>
            </a:r>
            <a:r>
              <a:rPr kumimoji="0" lang="en-US" altLang="zh-CN" sz="500" b="0" i="0" u="none" strike="noStrike" kern="0" cap="none" spc="0" normalizeH="0" baseline="0" noProof="0" dirty="0">
                <a:ln>
                  <a:noFill/>
                </a:ln>
                <a:solidFill>
                  <a:srgbClr val="0C0C0C"/>
                </a:solidFill>
                <a:effectLst/>
                <a:uLnTx/>
                <a:uFillTx/>
                <a:latin typeface="微软雅黑" panose="020B0503020204020204" pitchFamily="34" charset="-122"/>
                <a:ea typeface="微软雅黑" panose="020B0503020204020204" pitchFamily="34" charset="-122"/>
              </a:rPr>
              <a:t>n=318</a:t>
            </a:r>
            <a:r>
              <a:rPr kumimoji="0" lang="zh-CN" altLang="en-US" sz="500" b="0" i="0" u="none" strike="noStrike" kern="0" cap="none" spc="0" normalizeH="0" baseline="0" noProof="0" dirty="0">
                <a:ln>
                  <a:noFill/>
                </a:ln>
                <a:solidFill>
                  <a:srgbClr val="0C0C0C"/>
                </a:solidFill>
                <a:effectLst/>
                <a:uLnTx/>
                <a:uFillTx/>
                <a:latin typeface="微软雅黑" panose="020B0503020204020204" pitchFamily="34" charset="-122"/>
                <a:ea typeface="微软雅黑" panose="020B0503020204020204" pitchFamily="34" charset="-122"/>
              </a:rPr>
              <a:t>）</a:t>
            </a:r>
          </a:p>
        </p:txBody>
      </p:sp>
      <p:sp>
        <p:nvSpPr>
          <p:cNvPr id="49" name="矩形: 圆角 48">
            <a:extLst>
              <a:ext uri="{FF2B5EF4-FFF2-40B4-BE49-F238E27FC236}">
                <a16:creationId xmlns:a16="http://schemas.microsoft.com/office/drawing/2014/main" id="{69F97691-987F-0A27-CB59-377C4B1140D9}"/>
              </a:ext>
            </a:extLst>
          </p:cNvPr>
          <p:cNvSpPr/>
          <p:nvPr/>
        </p:nvSpPr>
        <p:spPr>
          <a:xfrm>
            <a:off x="5357801" y="2415063"/>
            <a:ext cx="2513873" cy="2842920"/>
          </a:xfrm>
          <a:prstGeom prst="roundRect">
            <a:avLst>
              <a:gd name="adj" fmla="val 5106"/>
            </a:avLst>
          </a:prstGeom>
          <a:noFill/>
          <a:ln w="12700" cap="flat" cmpd="sng" algn="ctr">
            <a:solidFill>
              <a:sysClr val="window" lastClr="FFFFFF">
                <a:lumMod val="75000"/>
              </a:sysClr>
            </a:solidFill>
            <a:prstDash val="dash"/>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HarmonyOS Sans SC Light"/>
              <a:ea typeface="HarmonyOS Sans SC Light"/>
              <a:cs typeface="+mn-cs"/>
            </a:endParaRPr>
          </a:p>
        </p:txBody>
      </p:sp>
      <p:sp>
        <p:nvSpPr>
          <p:cNvPr id="50" name="文本框 49">
            <a:extLst>
              <a:ext uri="{FF2B5EF4-FFF2-40B4-BE49-F238E27FC236}">
                <a16:creationId xmlns:a16="http://schemas.microsoft.com/office/drawing/2014/main" id="{3BA9FAD7-CD4C-8FED-2A96-423FE0D41E67}"/>
              </a:ext>
            </a:extLst>
          </p:cNvPr>
          <p:cNvSpPr txBox="1"/>
          <p:nvPr/>
        </p:nvSpPr>
        <p:spPr>
          <a:xfrm>
            <a:off x="8234818" y="2510774"/>
            <a:ext cx="3234213" cy="615553"/>
          </a:xfrm>
          <a:prstGeom prst="rect">
            <a:avLst/>
          </a:prstGeom>
          <a:noFill/>
        </p:spPr>
        <p:txBody>
          <a:bodyPr wrap="square">
            <a:spAutoFit/>
          </a:bodyPr>
          <a:lstStyle/>
          <a:p>
            <a:pPr defTabSz="457200">
              <a:defRPr/>
            </a:pPr>
            <a:r>
              <a:rPr lang="zh-CN" altLang="en-US" sz="700" dirty="0">
                <a:solidFill>
                  <a:srgbClr val="0C0C0C"/>
                </a:solidFill>
                <a:latin typeface="HarmonyOS Sans SC Medium" panose="00000600000000000000" pitchFamily="2" charset="-122"/>
                <a:ea typeface="HarmonyOS Sans SC Medium" panose="00000600000000000000" pitchFamily="2" charset="-122"/>
              </a:rPr>
              <a:t>一项中国</a:t>
            </a:r>
            <a:r>
              <a:rPr lang="en-US" altLang="zh-CN" sz="700" dirty="0">
                <a:solidFill>
                  <a:srgbClr val="0C0C0C"/>
                </a:solidFill>
                <a:latin typeface="HarmonyOS Sans SC Medium" panose="00000600000000000000" pitchFamily="2" charset="-122"/>
                <a:ea typeface="HarmonyOS Sans SC Medium" panose="00000600000000000000" pitchFamily="2" charset="-122"/>
              </a:rPr>
              <a:t>III</a:t>
            </a:r>
            <a:r>
              <a:rPr lang="zh-CN" altLang="en-US" sz="700" dirty="0">
                <a:solidFill>
                  <a:srgbClr val="0C0C0C"/>
                </a:solidFill>
                <a:latin typeface="HarmonyOS Sans SC Medium" panose="00000600000000000000" pitchFamily="2" charset="-122"/>
                <a:ea typeface="HarmonyOS Sans SC Medium" panose="00000600000000000000" pitchFamily="2" charset="-122"/>
              </a:rPr>
              <a:t>期免疫桥接研究显示</a:t>
            </a:r>
            <a:r>
              <a:rPr lang="en-US" altLang="zh-CN" sz="700" baseline="30000" dirty="0">
                <a:solidFill>
                  <a:srgbClr val="0C0C0C"/>
                </a:solidFill>
                <a:latin typeface="微软雅黑" panose="020B0503020204020204" pitchFamily="34" charset="-122"/>
                <a:ea typeface="微软雅黑" panose="020B0503020204020204" pitchFamily="34" charset="-122"/>
                <a:cs typeface="+mn-ea"/>
                <a:sym typeface="+mn-lt"/>
              </a:rPr>
              <a:t>d,6</a:t>
            </a:r>
            <a:r>
              <a:rPr lang="zh-CN" altLang="en-US" sz="700" dirty="0">
                <a:solidFill>
                  <a:srgbClr val="0C0C0C"/>
                </a:solidFill>
                <a:latin typeface="HarmonyOS Sans SC Medium" panose="00000600000000000000" pitchFamily="2" charset="-122"/>
                <a:ea typeface="HarmonyOS Sans SC Medium" panose="00000600000000000000" pitchFamily="2" charset="-122"/>
              </a:rPr>
              <a:t>，</a:t>
            </a:r>
          </a:p>
          <a:p>
            <a:pPr defTabSz="457200"/>
            <a:r>
              <a:rPr lang="zh-CN" altLang="en-US" sz="900" b="1" dirty="0">
                <a:solidFill>
                  <a:srgbClr val="0C0C0C"/>
                </a:solidFill>
                <a:latin typeface="HarmonyOS Sans SC Medium" panose="00000600000000000000" pitchFamily="2" charset="-122"/>
                <a:ea typeface="HarmonyOS Sans SC Medium" panose="00000600000000000000" pitchFamily="2" charset="-122"/>
              </a:rPr>
              <a:t>在</a:t>
            </a:r>
            <a:r>
              <a:rPr lang="en-US" altLang="zh-CN" sz="900" b="1" dirty="0">
                <a:solidFill>
                  <a:srgbClr val="0C0C0C"/>
                </a:solidFill>
                <a:latin typeface="HarmonyOS Sans SC Medium" panose="00000600000000000000" pitchFamily="2" charset="-122"/>
                <a:ea typeface="HarmonyOS Sans SC Medium" panose="00000600000000000000" pitchFamily="2" charset="-122"/>
              </a:rPr>
              <a:t>PPI</a:t>
            </a:r>
            <a:r>
              <a:rPr lang="zh-CN" altLang="en-US" sz="900" b="1" dirty="0">
                <a:solidFill>
                  <a:srgbClr val="0C0C0C"/>
                </a:solidFill>
                <a:latin typeface="HarmonyOS Sans SC Medium" panose="00000600000000000000" pitchFamily="2" charset="-122"/>
                <a:ea typeface="HarmonyOS Sans SC Medium" panose="00000600000000000000" pitchFamily="2" charset="-122"/>
              </a:rPr>
              <a:t>人群*中，</a:t>
            </a:r>
            <a:r>
              <a:rPr lang="en-US" altLang="zh-CN" sz="900" b="1" dirty="0">
                <a:solidFill>
                  <a:srgbClr val="0C0C0C"/>
                </a:solidFill>
                <a:latin typeface="HarmonyOS Sans SC Medium" panose="00000600000000000000" pitchFamily="2" charset="-122"/>
                <a:ea typeface="HarmonyOS Sans SC Medium" panose="00000600000000000000" pitchFamily="2" charset="-122"/>
              </a:rPr>
              <a:t>9~19</a:t>
            </a:r>
            <a:r>
              <a:rPr lang="zh-CN" altLang="en-US" sz="900" b="1" dirty="0">
                <a:solidFill>
                  <a:srgbClr val="0C0C0C"/>
                </a:solidFill>
                <a:latin typeface="HarmonyOS Sans SC Medium" panose="00000600000000000000" pitchFamily="2" charset="-122"/>
                <a:ea typeface="HarmonyOS Sans SC Medium" panose="00000600000000000000" pitchFamily="2" charset="-122"/>
              </a:rPr>
              <a:t>岁青少年女性接种首剂</a:t>
            </a:r>
            <a:r>
              <a:rPr lang="zh-CN" altLang="en-US" sz="900" b="1" dirty="0">
                <a:solidFill>
                  <a:srgbClr val="0B9187"/>
                </a:solidFill>
                <a:latin typeface="HarmonyOS Sans SC Medium" panose="00000600000000000000" pitchFamily="2" charset="-122"/>
                <a:ea typeface="HarmonyOS Sans SC Medium" panose="00000600000000000000" pitchFamily="2" charset="-122"/>
              </a:rPr>
              <a:t>九价</a:t>
            </a:r>
            <a:r>
              <a:rPr lang="en-US" altLang="zh-CN" sz="900" b="1" dirty="0">
                <a:solidFill>
                  <a:srgbClr val="0B9187"/>
                </a:solidFill>
                <a:latin typeface="HarmonyOS Sans SC Medium" panose="00000600000000000000" pitchFamily="2" charset="-122"/>
                <a:ea typeface="HarmonyOS Sans SC Medium" panose="00000600000000000000" pitchFamily="2" charset="-122"/>
              </a:rPr>
              <a:t>HPV</a:t>
            </a:r>
            <a:r>
              <a:rPr lang="zh-CN" altLang="en-US" sz="900" b="1" dirty="0">
                <a:solidFill>
                  <a:srgbClr val="0B9187"/>
                </a:solidFill>
                <a:latin typeface="HarmonyOS Sans SC Medium" panose="00000600000000000000" pitchFamily="2" charset="-122"/>
                <a:ea typeface="HarmonyOS Sans SC Medium" panose="00000600000000000000" pitchFamily="2" charset="-122"/>
              </a:rPr>
              <a:t>疫苗</a:t>
            </a:r>
            <a:r>
              <a:rPr lang="zh-CN" altLang="en-US" sz="900" b="1" dirty="0">
                <a:solidFill>
                  <a:srgbClr val="0C0C0C"/>
                </a:solidFill>
                <a:latin typeface="HarmonyOS Sans SC Medium" panose="00000600000000000000" pitchFamily="2" charset="-122"/>
                <a:ea typeface="HarmonyOS Sans SC Medium" panose="00000600000000000000" pitchFamily="2" charset="-122"/>
              </a:rPr>
              <a:t>第</a:t>
            </a:r>
            <a:r>
              <a:rPr lang="en-US" altLang="zh-CN" sz="900" b="1" dirty="0">
                <a:solidFill>
                  <a:srgbClr val="0C0C0C"/>
                </a:solidFill>
                <a:latin typeface="HarmonyOS Sans SC Medium" panose="00000600000000000000" pitchFamily="2" charset="-122"/>
                <a:ea typeface="HarmonyOS Sans SC Medium" panose="00000600000000000000" pitchFamily="2" charset="-122"/>
              </a:rPr>
              <a:t>7</a:t>
            </a:r>
            <a:r>
              <a:rPr lang="zh-CN" altLang="en-US" sz="900" b="1" dirty="0">
                <a:solidFill>
                  <a:srgbClr val="0C0C0C"/>
                </a:solidFill>
                <a:latin typeface="HarmonyOS Sans SC Medium" panose="00000600000000000000" pitchFamily="2" charset="-122"/>
                <a:ea typeface="HarmonyOS Sans SC Medium" panose="00000600000000000000" pitchFamily="2" charset="-122"/>
              </a:rPr>
              <a:t>个月所产生的</a:t>
            </a:r>
            <a:r>
              <a:rPr lang="en-US" altLang="zh-CN" sz="900" b="1" dirty="0">
                <a:solidFill>
                  <a:srgbClr val="0C0C0C"/>
                </a:solidFill>
                <a:latin typeface="HarmonyOS Sans SC Medium" panose="00000600000000000000" pitchFamily="2" charset="-122"/>
                <a:ea typeface="HarmonyOS Sans SC Medium" panose="00000600000000000000" pitchFamily="2" charset="-122"/>
              </a:rPr>
              <a:t>HPV6/11/16/18/31/33/45/52/58</a:t>
            </a:r>
            <a:r>
              <a:rPr lang="zh-CN" altLang="en-US" sz="900" b="1" dirty="0">
                <a:solidFill>
                  <a:srgbClr val="0C0C0C"/>
                </a:solidFill>
                <a:latin typeface="HarmonyOS Sans SC Medium" panose="00000600000000000000" pitchFamily="2" charset="-122"/>
                <a:ea typeface="HarmonyOS Sans SC Medium" panose="00000600000000000000" pitchFamily="2" charset="-122"/>
              </a:rPr>
              <a:t>型</a:t>
            </a:r>
            <a:endParaRPr lang="en-US" altLang="zh-CN" sz="900" b="1" dirty="0">
              <a:solidFill>
                <a:srgbClr val="0C0C0C"/>
              </a:solidFill>
              <a:latin typeface="HarmonyOS Sans SC Medium" panose="00000600000000000000" pitchFamily="2" charset="-122"/>
              <a:ea typeface="HarmonyOS Sans SC Medium" panose="00000600000000000000" pitchFamily="2" charset="-122"/>
            </a:endParaRPr>
          </a:p>
          <a:p>
            <a:pPr defTabSz="457200"/>
            <a:r>
              <a:rPr lang="zh-CN" altLang="en-US" sz="900" b="1" dirty="0">
                <a:solidFill>
                  <a:srgbClr val="0C0C0C"/>
                </a:solidFill>
                <a:latin typeface="HarmonyOS Sans SC Medium" panose="00000600000000000000" pitchFamily="2" charset="-122"/>
                <a:ea typeface="HarmonyOS Sans SC Medium" panose="00000600000000000000" pitchFamily="2" charset="-122"/>
              </a:rPr>
              <a:t>抗体滴度</a:t>
            </a:r>
            <a:r>
              <a:rPr lang="zh-CN" altLang="en-US" sz="900" b="1" dirty="0">
                <a:solidFill>
                  <a:srgbClr val="0B9187"/>
                </a:solidFill>
                <a:latin typeface="HarmonyOS Sans SC Medium" panose="00000600000000000000" pitchFamily="2" charset="-122"/>
                <a:ea typeface="HarmonyOS Sans SC Medium" panose="00000600000000000000" pitchFamily="2" charset="-122"/>
              </a:rPr>
              <a:t>非劣效于</a:t>
            </a:r>
            <a:r>
              <a:rPr lang="en-US" altLang="zh-CN" sz="900" b="1" dirty="0">
                <a:solidFill>
                  <a:srgbClr val="0C0C0C"/>
                </a:solidFill>
                <a:latin typeface="HarmonyOS Sans SC Medium" panose="00000600000000000000" pitchFamily="2" charset="-122"/>
                <a:ea typeface="HarmonyOS Sans SC Medium" panose="00000600000000000000" pitchFamily="2" charset="-122"/>
              </a:rPr>
              <a:t>20-26</a:t>
            </a:r>
            <a:r>
              <a:rPr lang="zh-CN" altLang="en-US" sz="900" b="1" dirty="0">
                <a:solidFill>
                  <a:srgbClr val="0C0C0C"/>
                </a:solidFill>
                <a:latin typeface="HarmonyOS Sans SC Medium" panose="00000600000000000000" pitchFamily="2" charset="-122"/>
                <a:ea typeface="HarmonyOS Sans SC Medium" panose="00000600000000000000" pitchFamily="2" charset="-122"/>
              </a:rPr>
              <a:t>岁年轻女性</a:t>
            </a:r>
          </a:p>
        </p:txBody>
      </p:sp>
      <p:sp>
        <p:nvSpPr>
          <p:cNvPr id="51" name="矩形: 圆角 50">
            <a:extLst>
              <a:ext uri="{FF2B5EF4-FFF2-40B4-BE49-F238E27FC236}">
                <a16:creationId xmlns:a16="http://schemas.microsoft.com/office/drawing/2014/main" id="{DCB239DA-21CA-C2F0-98EC-23F33EAB9655}"/>
              </a:ext>
            </a:extLst>
          </p:cNvPr>
          <p:cNvSpPr/>
          <p:nvPr/>
        </p:nvSpPr>
        <p:spPr>
          <a:xfrm>
            <a:off x="7977541" y="2415062"/>
            <a:ext cx="3604859" cy="2842921"/>
          </a:xfrm>
          <a:prstGeom prst="roundRect">
            <a:avLst>
              <a:gd name="adj" fmla="val 3102"/>
            </a:avLst>
          </a:prstGeom>
          <a:noFill/>
          <a:ln w="12700" cap="flat" cmpd="sng" algn="ctr">
            <a:solidFill>
              <a:sysClr val="window" lastClr="FFFFFF">
                <a:lumMod val="75000"/>
              </a:sysClr>
            </a:solidFill>
            <a:prstDash val="dash"/>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HarmonyOS Sans SC Light"/>
              <a:ea typeface="HarmonyOS Sans SC Light"/>
              <a:cs typeface="+mn-cs"/>
            </a:endParaRPr>
          </a:p>
        </p:txBody>
      </p:sp>
      <p:sp>
        <p:nvSpPr>
          <p:cNvPr id="52" name="文本框 51">
            <a:extLst>
              <a:ext uri="{FF2B5EF4-FFF2-40B4-BE49-F238E27FC236}">
                <a16:creationId xmlns:a16="http://schemas.microsoft.com/office/drawing/2014/main" id="{A328107A-8207-9A46-2BF4-CF30DA532765}"/>
              </a:ext>
            </a:extLst>
          </p:cNvPr>
          <p:cNvSpPr txBox="1"/>
          <p:nvPr/>
        </p:nvSpPr>
        <p:spPr>
          <a:xfrm>
            <a:off x="5685382" y="3140118"/>
            <a:ext cx="1989648" cy="338554"/>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CN" altLang="en-US" sz="800" b="0" i="0" u="none" strike="noStrike" kern="0" cap="none" spc="0" normalizeH="0" baseline="0" noProof="0" dirty="0">
                <a:ln>
                  <a:noFill/>
                </a:ln>
                <a:solidFill>
                  <a:srgbClr val="0C0C0C"/>
                </a:solidFill>
                <a:effectLst/>
                <a:uLnTx/>
                <a:uFillTx/>
              </a:rPr>
              <a:t>四价疫苗在</a:t>
            </a:r>
            <a:r>
              <a:rPr kumimoji="0" lang="en-US" altLang="zh-CN" sz="800" b="0" i="0" u="none" strike="noStrike" kern="0" cap="none" spc="0" normalizeH="0" baseline="0" noProof="0" dirty="0">
                <a:ln>
                  <a:noFill/>
                </a:ln>
                <a:solidFill>
                  <a:srgbClr val="0C0C0C"/>
                </a:solidFill>
                <a:effectLst/>
                <a:uLnTx/>
                <a:uFillTx/>
              </a:rPr>
              <a:t>9-26</a:t>
            </a:r>
            <a:r>
              <a:rPr kumimoji="0" lang="zh-CN" altLang="en-US" sz="800" b="0" i="0" u="none" strike="noStrike" kern="0" cap="none" spc="0" normalizeH="0" baseline="0" noProof="0" dirty="0">
                <a:ln>
                  <a:noFill/>
                </a:ln>
                <a:solidFill>
                  <a:srgbClr val="0C0C0C"/>
                </a:solidFill>
                <a:effectLst/>
                <a:uLnTx/>
                <a:uFillTx/>
              </a:rPr>
              <a:t>岁</a:t>
            </a:r>
            <a:r>
              <a:rPr kumimoji="0" lang="en-US" altLang="zh-CN" sz="800" b="0" i="0" u="none" strike="noStrike" kern="0" cap="none" spc="0" normalizeH="0" baseline="0" noProof="0" dirty="0">
                <a:ln>
                  <a:noFill/>
                </a:ln>
                <a:solidFill>
                  <a:srgbClr val="0C0C0C"/>
                </a:solidFill>
                <a:effectLst/>
                <a:uLnTx/>
                <a:uFillTx/>
              </a:rPr>
              <a:t>PPI</a:t>
            </a:r>
            <a:r>
              <a:rPr kumimoji="0" lang="zh-CN" altLang="en-US" sz="800" b="0" i="0" u="none" strike="noStrike" kern="0" cap="none" spc="0" normalizeH="0" baseline="0" noProof="0" dirty="0">
                <a:ln>
                  <a:noFill/>
                </a:ln>
                <a:solidFill>
                  <a:srgbClr val="0C0C0C"/>
                </a:solidFill>
                <a:effectLst/>
                <a:uLnTx/>
                <a:uFillTx/>
              </a:rPr>
              <a:t>女性*中首剂接种后</a:t>
            </a:r>
            <a:endParaRPr kumimoji="0" lang="en-US" altLang="zh-CN" sz="800" b="0" i="0" u="none" strike="noStrike" kern="0" cap="none" spc="0" normalizeH="0" baseline="0" noProof="0" dirty="0">
              <a:ln>
                <a:noFill/>
              </a:ln>
              <a:solidFill>
                <a:srgbClr val="0C0C0C"/>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zh-CN" altLang="en-US" sz="800" b="0" i="0" u="none" strike="noStrike" kern="0" cap="none" spc="0" normalizeH="0" baseline="0" noProof="0" dirty="0">
                <a:ln>
                  <a:noFill/>
                </a:ln>
                <a:solidFill>
                  <a:srgbClr val="0C0C0C"/>
                </a:solidFill>
                <a:effectLst/>
                <a:uLnTx/>
                <a:uFillTx/>
              </a:rPr>
              <a:t>第</a:t>
            </a:r>
            <a:r>
              <a:rPr kumimoji="0" lang="en-US" altLang="zh-CN" sz="800" b="0" i="0" u="none" strike="noStrike" kern="0" cap="none" spc="0" normalizeH="0" baseline="0" noProof="0" dirty="0">
                <a:ln>
                  <a:noFill/>
                </a:ln>
                <a:solidFill>
                  <a:srgbClr val="0C0C0C"/>
                </a:solidFill>
                <a:effectLst/>
                <a:uLnTx/>
                <a:uFillTx/>
              </a:rPr>
              <a:t>7</a:t>
            </a:r>
            <a:r>
              <a:rPr kumimoji="0" lang="zh-CN" altLang="en-US" sz="800" b="0" i="0" u="none" strike="noStrike" kern="0" cap="none" spc="0" normalizeH="0" baseline="0" noProof="0" dirty="0">
                <a:ln>
                  <a:noFill/>
                </a:ln>
                <a:solidFill>
                  <a:srgbClr val="0C0C0C"/>
                </a:solidFill>
                <a:effectLst/>
                <a:uLnTx/>
                <a:uFillTx/>
              </a:rPr>
              <a:t>个月抗</a:t>
            </a:r>
            <a:r>
              <a:rPr kumimoji="0" lang="en-US" altLang="zh-CN" sz="800" b="0" i="0" u="none" strike="noStrike" kern="0" cap="none" spc="0" normalizeH="0" baseline="0" noProof="0" dirty="0">
                <a:ln>
                  <a:noFill/>
                </a:ln>
                <a:solidFill>
                  <a:srgbClr val="0C0C0C"/>
                </a:solidFill>
                <a:effectLst/>
                <a:uLnTx/>
                <a:uFillTx/>
              </a:rPr>
              <a:t>-HPV PBNA</a:t>
            </a:r>
            <a:r>
              <a:rPr kumimoji="0" lang="zh-CN" altLang="en-US" sz="800" b="0" i="0" u="none" strike="noStrike" kern="0" cap="none" spc="0" normalizeH="0" baseline="0" noProof="0" dirty="0">
                <a:ln>
                  <a:noFill/>
                </a:ln>
                <a:solidFill>
                  <a:srgbClr val="0C0C0C"/>
                </a:solidFill>
                <a:effectLst/>
                <a:uLnTx/>
                <a:uFillTx/>
              </a:rPr>
              <a:t>抗体</a:t>
            </a:r>
            <a:r>
              <a:rPr kumimoji="0" lang="en-US" altLang="zh-CN" sz="800" b="0" i="0" u="none" strike="noStrike" kern="0" cap="none" spc="0" normalizeH="0" baseline="0" noProof="0" dirty="0">
                <a:ln>
                  <a:noFill/>
                </a:ln>
                <a:solidFill>
                  <a:srgbClr val="0C0C0C"/>
                </a:solidFill>
                <a:effectLst/>
                <a:uLnTx/>
                <a:uFillTx/>
              </a:rPr>
              <a:t>GMT</a:t>
            </a:r>
            <a:endParaRPr kumimoji="0" lang="zh-CN" altLang="en-US" sz="800" b="0" i="0" u="none" strike="noStrike" kern="0" cap="none" spc="0" normalizeH="0" baseline="0" noProof="0" dirty="0">
              <a:ln>
                <a:noFill/>
              </a:ln>
              <a:solidFill>
                <a:srgbClr val="0C0C0C"/>
              </a:solidFill>
              <a:effectLst/>
              <a:uLnTx/>
              <a:uFillTx/>
            </a:endParaRPr>
          </a:p>
        </p:txBody>
      </p:sp>
      <p:sp>
        <p:nvSpPr>
          <p:cNvPr id="53" name="文本框 52">
            <a:extLst>
              <a:ext uri="{FF2B5EF4-FFF2-40B4-BE49-F238E27FC236}">
                <a16:creationId xmlns:a16="http://schemas.microsoft.com/office/drawing/2014/main" id="{787AEAAF-7CEA-EC08-F1AF-73347385A7EF}"/>
              </a:ext>
            </a:extLst>
          </p:cNvPr>
          <p:cNvSpPr txBox="1"/>
          <p:nvPr/>
        </p:nvSpPr>
        <p:spPr>
          <a:xfrm>
            <a:off x="8838605" y="3146967"/>
            <a:ext cx="1989647" cy="338554"/>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CN" altLang="en-US" sz="800" b="0" i="0" u="none" strike="noStrike" kern="0" cap="none" spc="0" normalizeH="0" baseline="0" noProof="0" dirty="0">
                <a:ln>
                  <a:noFill/>
                </a:ln>
                <a:solidFill>
                  <a:srgbClr val="0C0C0C"/>
                </a:solidFill>
                <a:effectLst/>
                <a:uLnTx/>
                <a:uFillTx/>
              </a:rPr>
              <a:t>九价疫苗在</a:t>
            </a:r>
            <a:r>
              <a:rPr kumimoji="0" lang="en-US" altLang="zh-CN" sz="800" b="0" i="0" u="none" strike="noStrike" kern="0" cap="none" spc="0" normalizeH="0" baseline="0" noProof="0" dirty="0">
                <a:ln>
                  <a:noFill/>
                </a:ln>
                <a:solidFill>
                  <a:srgbClr val="0C0C0C"/>
                </a:solidFill>
                <a:effectLst/>
                <a:uLnTx/>
                <a:uFillTx/>
              </a:rPr>
              <a:t>9-26</a:t>
            </a:r>
            <a:r>
              <a:rPr kumimoji="0" lang="zh-CN" altLang="en-US" sz="800" b="0" i="0" u="none" strike="noStrike" kern="0" cap="none" spc="0" normalizeH="0" baseline="0" noProof="0" dirty="0">
                <a:ln>
                  <a:noFill/>
                </a:ln>
                <a:solidFill>
                  <a:srgbClr val="0C0C0C"/>
                </a:solidFill>
                <a:effectLst/>
                <a:uLnTx/>
                <a:uFillTx/>
              </a:rPr>
              <a:t>岁</a:t>
            </a:r>
            <a:r>
              <a:rPr kumimoji="0" lang="en-US" altLang="zh-CN" sz="800" b="0" i="0" u="none" strike="noStrike" kern="0" cap="none" spc="0" normalizeH="0" baseline="0" noProof="0" dirty="0">
                <a:ln>
                  <a:noFill/>
                </a:ln>
                <a:solidFill>
                  <a:srgbClr val="0C0C0C"/>
                </a:solidFill>
                <a:effectLst/>
                <a:uLnTx/>
                <a:uFillTx/>
              </a:rPr>
              <a:t>PPI</a:t>
            </a:r>
            <a:r>
              <a:rPr kumimoji="0" lang="zh-CN" altLang="en-US" sz="800" b="0" i="0" u="none" strike="noStrike" kern="0" cap="none" spc="0" normalizeH="0" baseline="0" noProof="0" dirty="0">
                <a:ln>
                  <a:noFill/>
                </a:ln>
                <a:solidFill>
                  <a:srgbClr val="0C0C0C"/>
                </a:solidFill>
                <a:effectLst/>
                <a:uLnTx/>
                <a:uFillTx/>
              </a:rPr>
              <a:t>女性*中首剂接种后</a:t>
            </a:r>
            <a:endParaRPr kumimoji="0" lang="en-US" altLang="zh-CN" sz="800" b="0" i="0" u="none" strike="noStrike" kern="0" cap="none" spc="0" normalizeH="0" baseline="0" noProof="0" dirty="0">
              <a:ln>
                <a:noFill/>
              </a:ln>
              <a:solidFill>
                <a:srgbClr val="0C0C0C"/>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zh-CN" altLang="en-US" sz="800" b="0" i="0" u="none" strike="noStrike" kern="0" cap="none" spc="0" normalizeH="0" baseline="0" noProof="0" dirty="0">
                <a:ln>
                  <a:noFill/>
                </a:ln>
                <a:solidFill>
                  <a:srgbClr val="0C0C0C"/>
                </a:solidFill>
                <a:effectLst/>
                <a:uLnTx/>
                <a:uFillTx/>
              </a:rPr>
              <a:t>第</a:t>
            </a:r>
            <a:r>
              <a:rPr kumimoji="0" lang="en-US" altLang="zh-CN" sz="800" b="0" i="0" u="none" strike="noStrike" kern="0" cap="none" spc="0" normalizeH="0" baseline="0" noProof="0" dirty="0">
                <a:ln>
                  <a:noFill/>
                </a:ln>
                <a:solidFill>
                  <a:srgbClr val="0C0C0C"/>
                </a:solidFill>
                <a:effectLst/>
                <a:uLnTx/>
                <a:uFillTx/>
              </a:rPr>
              <a:t>7</a:t>
            </a:r>
            <a:r>
              <a:rPr kumimoji="0" lang="zh-CN" altLang="en-US" sz="800" b="0" i="0" u="none" strike="noStrike" kern="0" cap="none" spc="0" normalizeH="0" baseline="0" noProof="0" dirty="0">
                <a:ln>
                  <a:noFill/>
                </a:ln>
                <a:solidFill>
                  <a:srgbClr val="0C0C0C"/>
                </a:solidFill>
                <a:effectLst/>
                <a:uLnTx/>
                <a:uFillTx/>
              </a:rPr>
              <a:t>个月抗</a:t>
            </a:r>
            <a:r>
              <a:rPr kumimoji="0" lang="en-US" altLang="zh-CN" sz="800" b="0" i="0" u="none" strike="noStrike" kern="0" cap="none" spc="0" normalizeH="0" baseline="0" noProof="0" dirty="0">
                <a:ln>
                  <a:noFill/>
                </a:ln>
                <a:solidFill>
                  <a:srgbClr val="0C0C0C"/>
                </a:solidFill>
                <a:effectLst/>
                <a:uLnTx/>
                <a:uFillTx/>
              </a:rPr>
              <a:t>-HPV </a:t>
            </a:r>
            <a:r>
              <a:rPr kumimoji="0" lang="en-US" altLang="zh-CN" sz="800" b="0" i="0" u="none" strike="noStrike" kern="0" cap="none" spc="0" normalizeH="0" baseline="0" noProof="0" dirty="0" err="1">
                <a:ln>
                  <a:noFill/>
                </a:ln>
                <a:solidFill>
                  <a:srgbClr val="0C0C0C"/>
                </a:solidFill>
                <a:effectLst/>
                <a:uLnTx/>
                <a:uFillTx/>
              </a:rPr>
              <a:t>cLIA</a:t>
            </a:r>
            <a:r>
              <a:rPr kumimoji="0" lang="zh-CN" altLang="en-US" sz="800" b="0" i="0" u="none" strike="noStrike" kern="0" cap="none" spc="0" normalizeH="0" baseline="0" noProof="0" dirty="0">
                <a:ln>
                  <a:noFill/>
                </a:ln>
                <a:solidFill>
                  <a:srgbClr val="0C0C0C"/>
                </a:solidFill>
                <a:effectLst/>
                <a:uLnTx/>
                <a:uFillTx/>
              </a:rPr>
              <a:t>抗体</a:t>
            </a:r>
            <a:r>
              <a:rPr kumimoji="0" lang="en-US" altLang="zh-CN" sz="800" b="0" i="0" u="none" strike="noStrike" kern="0" cap="none" spc="0" normalizeH="0" baseline="0" noProof="0" dirty="0">
                <a:ln>
                  <a:noFill/>
                </a:ln>
                <a:solidFill>
                  <a:srgbClr val="0C0C0C"/>
                </a:solidFill>
                <a:effectLst/>
                <a:uLnTx/>
                <a:uFillTx/>
              </a:rPr>
              <a:t>GMC</a:t>
            </a:r>
            <a:endParaRPr kumimoji="0" lang="zh-CN" altLang="en-US" sz="800" b="0" i="0" u="none" strike="noStrike" kern="0" cap="none" spc="0" normalizeH="0" baseline="0" noProof="0" dirty="0">
              <a:ln>
                <a:noFill/>
              </a:ln>
              <a:solidFill>
                <a:srgbClr val="0C0C0C"/>
              </a:solidFill>
              <a:effectLst/>
              <a:uLnTx/>
              <a:uFillTx/>
            </a:endParaRPr>
          </a:p>
        </p:txBody>
      </p:sp>
      <p:grpSp>
        <p:nvGrpSpPr>
          <p:cNvPr id="61" name="组合 60">
            <a:extLst>
              <a:ext uri="{FF2B5EF4-FFF2-40B4-BE49-F238E27FC236}">
                <a16:creationId xmlns:a16="http://schemas.microsoft.com/office/drawing/2014/main" id="{9AB94BD0-6FA3-72A2-8499-71CEE65EA5BC}"/>
              </a:ext>
            </a:extLst>
          </p:cNvPr>
          <p:cNvGrpSpPr/>
          <p:nvPr/>
        </p:nvGrpSpPr>
        <p:grpSpPr>
          <a:xfrm>
            <a:off x="5318761" y="914400"/>
            <a:ext cx="6357302" cy="712590"/>
            <a:chOff x="1" y="1578227"/>
            <a:chExt cx="6357302" cy="712590"/>
          </a:xfrm>
        </p:grpSpPr>
        <p:sp>
          <p:nvSpPr>
            <p:cNvPr id="62" name="矩形: 圆角 61">
              <a:extLst>
                <a:ext uri="{FF2B5EF4-FFF2-40B4-BE49-F238E27FC236}">
                  <a16:creationId xmlns:a16="http://schemas.microsoft.com/office/drawing/2014/main" id="{482F0D13-F156-9DE1-725B-66381940E5D2}"/>
                </a:ext>
              </a:extLst>
            </p:cNvPr>
            <p:cNvSpPr/>
            <p:nvPr/>
          </p:nvSpPr>
          <p:spPr>
            <a:xfrm>
              <a:off x="1" y="1578227"/>
              <a:ext cx="6357302" cy="712590"/>
            </a:xfrm>
            <a:prstGeom prst="roundRect">
              <a:avLst/>
            </a:prstGeom>
            <a:solidFill>
              <a:srgbClr val="00877B">
                <a:alpha val="9000"/>
              </a:srgbClr>
            </a:solidFill>
            <a:ln>
              <a:noFill/>
            </a:ln>
            <a:effectLst>
              <a:outerShdw blurRad="76200" dir="13500000" sy="23000" kx="1200000" algn="br" rotWithShape="0">
                <a:prstClr val="black">
                  <a:alpha val="20000"/>
                </a:prstClr>
              </a:outerShdw>
              <a:softEdge rad="0"/>
            </a:effectLst>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nvGrpSpPr>
            <p:cNvPr id="63" name="组合 62">
              <a:extLst>
                <a:ext uri="{FF2B5EF4-FFF2-40B4-BE49-F238E27FC236}">
                  <a16:creationId xmlns:a16="http://schemas.microsoft.com/office/drawing/2014/main" id="{C39163C3-6CBF-99BE-4D6D-B6837C4C8E39}"/>
                </a:ext>
              </a:extLst>
            </p:cNvPr>
            <p:cNvGrpSpPr>
              <a:grpSpLocks noChangeAspect="1"/>
            </p:cNvGrpSpPr>
            <p:nvPr/>
          </p:nvGrpSpPr>
          <p:grpSpPr>
            <a:xfrm>
              <a:off x="532279" y="1710514"/>
              <a:ext cx="301348" cy="312868"/>
              <a:chOff x="7474569" y="3012903"/>
              <a:chExt cx="432004" cy="432000"/>
            </a:xfrm>
            <a:solidFill>
              <a:srgbClr val="00877B"/>
            </a:solidFill>
          </p:grpSpPr>
          <p:sp>
            <p:nvSpPr>
              <p:cNvPr id="449" name="圆角矩形 102">
                <a:extLst>
                  <a:ext uri="{FF2B5EF4-FFF2-40B4-BE49-F238E27FC236}">
                    <a16:creationId xmlns:a16="http://schemas.microsoft.com/office/drawing/2014/main" id="{A1A9718F-AB71-FBE7-6252-3446A2DD6F8E}"/>
                  </a:ext>
                </a:extLst>
              </p:cNvPr>
              <p:cNvSpPr/>
              <p:nvPr/>
            </p:nvSpPr>
            <p:spPr>
              <a:xfrm>
                <a:off x="7474569" y="3012903"/>
                <a:ext cx="432004" cy="432000"/>
              </a:xfrm>
              <a:prstGeom prst="roundRect">
                <a:avLst>
                  <a:gd name="adj" fmla="val 50000"/>
                </a:avLst>
              </a:prstGeom>
              <a:grp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latin typeface="+mj-ea"/>
                  <a:ea typeface="+mj-ea"/>
                </a:endParaRPr>
              </a:p>
            </p:txBody>
          </p:sp>
          <p:sp>
            <p:nvSpPr>
              <p:cNvPr id="450" name="任意多边形 103">
                <a:extLst>
                  <a:ext uri="{FF2B5EF4-FFF2-40B4-BE49-F238E27FC236}">
                    <a16:creationId xmlns:a16="http://schemas.microsoft.com/office/drawing/2014/main" id="{24D6337D-FA41-8511-0DFB-7C0F2DABC06C}"/>
                  </a:ext>
                </a:extLst>
              </p:cNvPr>
              <p:cNvSpPr/>
              <p:nvPr/>
            </p:nvSpPr>
            <p:spPr>
              <a:xfrm>
                <a:off x="7595253" y="3163392"/>
                <a:ext cx="195399" cy="131023"/>
              </a:xfrm>
              <a:custGeom>
                <a:avLst/>
                <a:gdLst>
                  <a:gd name="connsiteX0" fmla="*/ 195400 w 195399"/>
                  <a:gd name="connsiteY0" fmla="*/ 0 h 131023"/>
                  <a:gd name="connsiteX1" fmla="*/ 64376 w 195399"/>
                  <a:gd name="connsiteY1" fmla="*/ 131023 h 131023"/>
                  <a:gd name="connsiteX2" fmla="*/ 0 w 195399"/>
                  <a:gd name="connsiteY2" fmla="*/ 66647 h 131023"/>
                </a:gdLst>
                <a:ahLst/>
                <a:cxnLst>
                  <a:cxn ang="0">
                    <a:pos x="connsiteX0" y="connsiteY0"/>
                  </a:cxn>
                  <a:cxn ang="0">
                    <a:pos x="connsiteX1" y="connsiteY1"/>
                  </a:cxn>
                  <a:cxn ang="0">
                    <a:pos x="connsiteX2" y="connsiteY2"/>
                  </a:cxn>
                </a:cxnLst>
                <a:rect l="l" t="t" r="r" b="b"/>
                <a:pathLst>
                  <a:path w="195399" h="131023">
                    <a:moveTo>
                      <a:pt x="195400" y="0"/>
                    </a:moveTo>
                    <a:lnTo>
                      <a:pt x="64376" y="131023"/>
                    </a:lnTo>
                    <a:lnTo>
                      <a:pt x="0" y="66647"/>
                    </a:lnTo>
                  </a:path>
                </a:pathLst>
              </a:custGeom>
              <a:grpFill/>
              <a:ln w="12700" cap="rnd">
                <a:solidFill>
                  <a:srgbClr val="FFFFFF"/>
                </a:solidFill>
                <a:prstDash val="solid"/>
                <a:miter/>
              </a:ln>
            </p:spPr>
            <p:txBody>
              <a:bodyPr rtlCol="0" anchor="ctr"/>
              <a:lstStyle/>
              <a:p>
                <a:endParaRPr lang="zh-CN" altLang="en-US" dirty="0">
                  <a:latin typeface="+mj-ea"/>
                  <a:ea typeface="+mj-ea"/>
                </a:endParaRPr>
              </a:p>
            </p:txBody>
          </p:sp>
        </p:grpSp>
        <p:sp>
          <p:nvSpPr>
            <p:cNvPr id="448" name="文本框 447">
              <a:extLst>
                <a:ext uri="{FF2B5EF4-FFF2-40B4-BE49-F238E27FC236}">
                  <a16:creationId xmlns:a16="http://schemas.microsoft.com/office/drawing/2014/main" id="{1CA0C10E-E09F-8AC5-62CD-4D7BAAC0D2A6}"/>
                </a:ext>
              </a:extLst>
            </p:cNvPr>
            <p:cNvSpPr txBox="1"/>
            <p:nvPr/>
          </p:nvSpPr>
          <p:spPr>
            <a:xfrm>
              <a:off x="863726" y="1684847"/>
              <a:ext cx="4020694" cy="364202"/>
            </a:xfrm>
            <a:prstGeom prst="rect">
              <a:avLst/>
            </a:prstGeom>
            <a:noFill/>
          </p:spPr>
          <p:txBody>
            <a:bodyPr wrap="square" anchor="ctr">
              <a:spAutoFit/>
            </a:bodyPr>
            <a:lstStyle/>
            <a:p>
              <a:pPr>
                <a:lnSpc>
                  <a:spcPct val="120000"/>
                </a:lnSpc>
              </a:pPr>
              <a:r>
                <a:rPr lang="zh-CN" altLang="en-US" sz="1600" b="1" dirty="0">
                  <a:solidFill>
                    <a:srgbClr val="00877B"/>
                  </a:solidFill>
                  <a:latin typeface="+mj-ea"/>
                  <a:ea typeface="+mj-ea"/>
                </a:rPr>
                <a:t>青少年女性接种</a:t>
              </a:r>
              <a:r>
                <a:rPr lang="en-US" altLang="zh-CN" sz="1600" b="1" dirty="0">
                  <a:solidFill>
                    <a:srgbClr val="00877B"/>
                  </a:solidFill>
                  <a:latin typeface="+mj-ea"/>
                  <a:ea typeface="+mj-ea"/>
                </a:rPr>
                <a:t>HPV</a:t>
              </a:r>
              <a:r>
                <a:rPr lang="zh-CN" altLang="en-US" sz="1600" b="1" dirty="0">
                  <a:solidFill>
                    <a:srgbClr val="00877B"/>
                  </a:solidFill>
                  <a:latin typeface="+mj-ea"/>
                  <a:ea typeface="+mj-ea"/>
                </a:rPr>
                <a:t>疫苗获益更大</a:t>
              </a:r>
            </a:p>
          </p:txBody>
        </p:sp>
      </p:grpSp>
      <p:grpSp>
        <p:nvGrpSpPr>
          <p:cNvPr id="451" name="组合 450">
            <a:extLst>
              <a:ext uri="{FF2B5EF4-FFF2-40B4-BE49-F238E27FC236}">
                <a16:creationId xmlns:a16="http://schemas.microsoft.com/office/drawing/2014/main" id="{EFCBC7D7-F16C-7736-292E-8851EC41F0D5}"/>
              </a:ext>
            </a:extLst>
          </p:cNvPr>
          <p:cNvGrpSpPr/>
          <p:nvPr/>
        </p:nvGrpSpPr>
        <p:grpSpPr>
          <a:xfrm>
            <a:off x="1" y="4349135"/>
            <a:ext cx="4960619" cy="722095"/>
            <a:chOff x="1" y="1568722"/>
            <a:chExt cx="4960619" cy="722095"/>
          </a:xfrm>
        </p:grpSpPr>
        <p:sp>
          <p:nvSpPr>
            <p:cNvPr id="452" name="矩形: 圆角 451">
              <a:extLst>
                <a:ext uri="{FF2B5EF4-FFF2-40B4-BE49-F238E27FC236}">
                  <a16:creationId xmlns:a16="http://schemas.microsoft.com/office/drawing/2014/main" id="{D3B252E7-BA1E-290A-36D5-825B7FEA545C}"/>
                </a:ext>
              </a:extLst>
            </p:cNvPr>
            <p:cNvSpPr/>
            <p:nvPr/>
          </p:nvSpPr>
          <p:spPr>
            <a:xfrm>
              <a:off x="1" y="1578227"/>
              <a:ext cx="4960619" cy="712590"/>
            </a:xfrm>
            <a:prstGeom prst="roundRect">
              <a:avLst/>
            </a:prstGeom>
            <a:solidFill>
              <a:srgbClr val="00877B">
                <a:alpha val="9000"/>
              </a:srgbClr>
            </a:solidFill>
            <a:ln>
              <a:noFill/>
            </a:ln>
            <a:effectLst>
              <a:outerShdw blurRad="76200" dir="13500000" sy="23000" kx="1200000" algn="br" rotWithShape="0">
                <a:prstClr val="black">
                  <a:alpha val="20000"/>
                </a:prstClr>
              </a:outerShdw>
              <a:softEdge rad="0"/>
            </a:effectLst>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nvGrpSpPr>
            <p:cNvPr id="453" name="组合 452">
              <a:extLst>
                <a:ext uri="{FF2B5EF4-FFF2-40B4-BE49-F238E27FC236}">
                  <a16:creationId xmlns:a16="http://schemas.microsoft.com/office/drawing/2014/main" id="{D09956D2-5784-262F-08CF-2290C2E783DC}"/>
                </a:ext>
              </a:extLst>
            </p:cNvPr>
            <p:cNvGrpSpPr>
              <a:grpSpLocks noChangeAspect="1"/>
            </p:cNvGrpSpPr>
            <p:nvPr/>
          </p:nvGrpSpPr>
          <p:grpSpPr>
            <a:xfrm>
              <a:off x="532279" y="1638705"/>
              <a:ext cx="301348" cy="312868"/>
              <a:chOff x="7474569" y="2913751"/>
              <a:chExt cx="432004" cy="432000"/>
            </a:xfrm>
            <a:solidFill>
              <a:srgbClr val="00877B"/>
            </a:solidFill>
          </p:grpSpPr>
          <p:sp>
            <p:nvSpPr>
              <p:cNvPr id="455" name="圆角矩形 102">
                <a:extLst>
                  <a:ext uri="{FF2B5EF4-FFF2-40B4-BE49-F238E27FC236}">
                    <a16:creationId xmlns:a16="http://schemas.microsoft.com/office/drawing/2014/main" id="{48B6FB79-39B3-8A76-AAAE-66A7841E74BC}"/>
                  </a:ext>
                </a:extLst>
              </p:cNvPr>
              <p:cNvSpPr/>
              <p:nvPr/>
            </p:nvSpPr>
            <p:spPr>
              <a:xfrm>
                <a:off x="7474569" y="2913751"/>
                <a:ext cx="432004" cy="432000"/>
              </a:xfrm>
              <a:prstGeom prst="roundRect">
                <a:avLst>
                  <a:gd name="adj" fmla="val 50000"/>
                </a:avLst>
              </a:prstGeom>
              <a:grp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latin typeface="+mj-ea"/>
                  <a:ea typeface="+mj-ea"/>
                </a:endParaRPr>
              </a:p>
            </p:txBody>
          </p:sp>
          <p:sp>
            <p:nvSpPr>
              <p:cNvPr id="456" name="任意多边形 103">
                <a:extLst>
                  <a:ext uri="{FF2B5EF4-FFF2-40B4-BE49-F238E27FC236}">
                    <a16:creationId xmlns:a16="http://schemas.microsoft.com/office/drawing/2014/main" id="{F672CFE8-A739-D85A-7335-EFA1497A7B21}"/>
                  </a:ext>
                </a:extLst>
              </p:cNvPr>
              <p:cNvSpPr/>
              <p:nvPr/>
            </p:nvSpPr>
            <p:spPr>
              <a:xfrm>
                <a:off x="7595253" y="3061383"/>
                <a:ext cx="195399" cy="131023"/>
              </a:xfrm>
              <a:custGeom>
                <a:avLst/>
                <a:gdLst>
                  <a:gd name="connsiteX0" fmla="*/ 195400 w 195399"/>
                  <a:gd name="connsiteY0" fmla="*/ 0 h 131023"/>
                  <a:gd name="connsiteX1" fmla="*/ 64376 w 195399"/>
                  <a:gd name="connsiteY1" fmla="*/ 131023 h 131023"/>
                  <a:gd name="connsiteX2" fmla="*/ 0 w 195399"/>
                  <a:gd name="connsiteY2" fmla="*/ 66647 h 131023"/>
                </a:gdLst>
                <a:ahLst/>
                <a:cxnLst>
                  <a:cxn ang="0">
                    <a:pos x="connsiteX0" y="connsiteY0"/>
                  </a:cxn>
                  <a:cxn ang="0">
                    <a:pos x="connsiteX1" y="connsiteY1"/>
                  </a:cxn>
                  <a:cxn ang="0">
                    <a:pos x="connsiteX2" y="connsiteY2"/>
                  </a:cxn>
                </a:cxnLst>
                <a:rect l="l" t="t" r="r" b="b"/>
                <a:pathLst>
                  <a:path w="195399" h="131023">
                    <a:moveTo>
                      <a:pt x="195400" y="0"/>
                    </a:moveTo>
                    <a:lnTo>
                      <a:pt x="64376" y="131023"/>
                    </a:lnTo>
                    <a:lnTo>
                      <a:pt x="0" y="66647"/>
                    </a:lnTo>
                  </a:path>
                </a:pathLst>
              </a:custGeom>
              <a:grpFill/>
              <a:ln w="12700" cap="rnd">
                <a:solidFill>
                  <a:srgbClr val="FFFFFF"/>
                </a:solidFill>
                <a:prstDash val="solid"/>
                <a:miter/>
              </a:ln>
            </p:spPr>
            <p:txBody>
              <a:bodyPr rtlCol="0" anchor="ctr"/>
              <a:lstStyle/>
              <a:p>
                <a:endParaRPr lang="zh-CN" altLang="en-US" dirty="0">
                  <a:latin typeface="+mj-ea"/>
                  <a:ea typeface="+mj-ea"/>
                </a:endParaRPr>
              </a:p>
            </p:txBody>
          </p:sp>
        </p:grpSp>
        <p:sp>
          <p:nvSpPr>
            <p:cNvPr id="454" name="文本框 453">
              <a:extLst>
                <a:ext uri="{FF2B5EF4-FFF2-40B4-BE49-F238E27FC236}">
                  <a16:creationId xmlns:a16="http://schemas.microsoft.com/office/drawing/2014/main" id="{CE1F88FF-126D-41C3-D42B-182144EAED0F}"/>
                </a:ext>
              </a:extLst>
            </p:cNvPr>
            <p:cNvSpPr txBox="1"/>
            <p:nvPr/>
          </p:nvSpPr>
          <p:spPr>
            <a:xfrm>
              <a:off x="863726" y="1568722"/>
              <a:ext cx="4020694" cy="658257"/>
            </a:xfrm>
            <a:prstGeom prst="rect">
              <a:avLst/>
            </a:prstGeom>
            <a:noFill/>
          </p:spPr>
          <p:txBody>
            <a:bodyPr wrap="square" anchor="ctr">
              <a:spAutoFit/>
            </a:bodyPr>
            <a:lstStyle/>
            <a:p>
              <a:pPr>
                <a:lnSpc>
                  <a:spcPct val="120000"/>
                </a:lnSpc>
              </a:pPr>
              <a:r>
                <a:rPr lang="zh-CN" altLang="en-US" sz="1600" b="1" dirty="0">
                  <a:solidFill>
                    <a:srgbClr val="00877B"/>
                  </a:solidFill>
                  <a:latin typeface="+mj-ea"/>
                  <a:ea typeface="+mj-ea"/>
                </a:rPr>
                <a:t>国内外指南</a:t>
              </a:r>
              <a:r>
                <a:rPr lang="en-US" altLang="zh-CN" sz="1600" b="1" dirty="0">
                  <a:solidFill>
                    <a:srgbClr val="00877B"/>
                  </a:solidFill>
                  <a:latin typeface="+mj-ea"/>
                  <a:ea typeface="+mj-ea"/>
                </a:rPr>
                <a:t>/</a:t>
              </a:r>
              <a:r>
                <a:rPr lang="zh-CN" altLang="en-US" sz="1600" b="1" dirty="0">
                  <a:solidFill>
                    <a:srgbClr val="00877B"/>
                  </a:solidFill>
                  <a:latin typeface="+mj-ea"/>
                  <a:ea typeface="+mj-ea"/>
                </a:rPr>
                <a:t>共识均推荐青少年女性作为首要接种对象</a:t>
              </a:r>
            </a:p>
          </p:txBody>
        </p:sp>
      </p:grpSp>
      <p:sp>
        <p:nvSpPr>
          <p:cNvPr id="458" name="文本框 457">
            <a:extLst>
              <a:ext uri="{FF2B5EF4-FFF2-40B4-BE49-F238E27FC236}">
                <a16:creationId xmlns:a16="http://schemas.microsoft.com/office/drawing/2014/main" id="{EE15197D-99F2-E20C-1E8D-10EDD943B8FA}"/>
              </a:ext>
            </a:extLst>
          </p:cNvPr>
          <p:cNvSpPr txBox="1"/>
          <p:nvPr/>
        </p:nvSpPr>
        <p:spPr>
          <a:xfrm>
            <a:off x="529603" y="5191395"/>
            <a:ext cx="4431018" cy="646331"/>
          </a:xfrm>
          <a:prstGeom prst="rect">
            <a:avLst/>
          </a:prstGeom>
          <a:noFill/>
        </p:spPr>
        <p:txBody>
          <a:bodyPr wrap="square">
            <a:spAutoFit/>
          </a:bodyPr>
          <a:lstStyle/>
          <a:p>
            <a:pPr marL="171450" indent="-171450" defTabSz="457200">
              <a:buFont typeface="Arial" panose="020B0604020202020204" pitchFamily="34" charset="0"/>
              <a:buChar char="•"/>
            </a:pPr>
            <a:r>
              <a:rPr lang="en-US" altLang="zh-CN" sz="9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WHO</a:t>
            </a:r>
            <a:r>
              <a:rPr lang="zh-CN" altLang="en-US" sz="9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建议将</a:t>
            </a:r>
            <a:r>
              <a:rPr lang="en-US" altLang="zh-CN" sz="9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9~14</a:t>
            </a:r>
            <a:r>
              <a:rPr lang="zh-CN" altLang="en-US" sz="9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岁未发生性生活的女性作为</a:t>
            </a:r>
            <a:r>
              <a:rPr lang="en-US" altLang="zh-CN" sz="9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HPV</a:t>
            </a:r>
            <a:r>
              <a:rPr lang="zh-CN" altLang="en-US" sz="9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疫苗接种的主要目标人群</a:t>
            </a:r>
            <a:r>
              <a:rPr lang="en-US" altLang="zh-CN" sz="900" baseline="30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4</a:t>
            </a:r>
            <a:r>
              <a:rPr lang="zh-CN" altLang="en-US" sz="9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a:t>
            </a:r>
            <a:endParaRPr lang="en-US" altLang="zh-CN" sz="900" baseline="30000" dirty="0">
              <a:solidFill>
                <a:srgbClr val="0C0C0C">
                  <a:lumMod val="75000"/>
                  <a:lumOff val="25000"/>
                </a:srgbClr>
              </a:solidFill>
              <a:latin typeface="HarmonyOS Sans SC Medium" panose="00000600000000000000" pitchFamily="2" charset="-122"/>
              <a:ea typeface="HarmonyOS Sans SC Medium" panose="00000600000000000000" pitchFamily="2" charset="-122"/>
            </a:endParaRPr>
          </a:p>
          <a:p>
            <a:pPr marL="171450" indent="-171450" defTabSz="457200">
              <a:buFont typeface="Arial" panose="020B0604020202020204" pitchFamily="34" charset="0"/>
              <a:buChar char="•"/>
            </a:pPr>
            <a:r>
              <a:rPr lang="zh-CN" altLang="en-US" sz="9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我国</a:t>
            </a:r>
            <a:r>
              <a:rPr lang="en-US" altLang="zh-CN" sz="9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a:t>
            </a:r>
            <a:r>
              <a:rPr lang="zh-CN" altLang="en-US" sz="9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子宫颈癌综合防控指南</a:t>
            </a:r>
            <a:r>
              <a:rPr lang="en-US" altLang="zh-CN" sz="9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a:t>
            </a:r>
            <a:r>
              <a:rPr lang="zh-CN" altLang="en-US" sz="9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推荐接种的重点对象为</a:t>
            </a:r>
            <a:r>
              <a:rPr lang="en-US" altLang="zh-CN" sz="9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13~15</a:t>
            </a:r>
            <a:r>
              <a:rPr lang="zh-CN" altLang="en-US" sz="9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岁女孩</a:t>
            </a:r>
            <a:r>
              <a:rPr lang="en-US" altLang="zh-CN" sz="900" baseline="30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8</a:t>
            </a:r>
            <a:r>
              <a:rPr lang="zh-CN" altLang="en-US" sz="9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a:t>
            </a:r>
            <a:endParaRPr lang="en-US" altLang="zh-CN" sz="900" dirty="0">
              <a:solidFill>
                <a:srgbClr val="0C0C0C">
                  <a:lumMod val="75000"/>
                  <a:lumOff val="25000"/>
                </a:srgbClr>
              </a:solidFill>
              <a:latin typeface="HarmonyOS Sans SC Medium" panose="00000600000000000000" pitchFamily="2" charset="-122"/>
              <a:ea typeface="HarmonyOS Sans SC Medium" panose="00000600000000000000" pitchFamily="2" charset="-122"/>
            </a:endParaRPr>
          </a:p>
          <a:p>
            <a:pPr marL="171450" indent="-171450" defTabSz="457200">
              <a:buFont typeface="Arial" panose="020B0604020202020204" pitchFamily="34" charset="0"/>
              <a:buChar char="•"/>
            </a:pPr>
            <a:r>
              <a:rPr lang="en-US" altLang="zh-CN" sz="9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a:t>
            </a:r>
            <a:r>
              <a:rPr lang="zh-CN" altLang="en-US" sz="9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人乳头瘤病毒疫苗临床应用中国专家共识</a:t>
            </a:r>
            <a:r>
              <a:rPr lang="en-US" altLang="zh-CN" sz="9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a:t>
            </a:r>
            <a:r>
              <a:rPr lang="zh-CN" altLang="en-US" sz="9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优先推荐</a:t>
            </a:r>
            <a:r>
              <a:rPr lang="en-US" altLang="zh-CN" sz="9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9~26</a:t>
            </a:r>
            <a:r>
              <a:rPr lang="zh-CN" altLang="en-US" sz="9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岁女性接种</a:t>
            </a:r>
            <a:r>
              <a:rPr lang="en-US" altLang="zh-CN" sz="9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HPV</a:t>
            </a:r>
            <a:r>
              <a:rPr lang="zh-CN" altLang="en-US" sz="9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疫苗，特别是</a:t>
            </a:r>
            <a:r>
              <a:rPr lang="en-US" altLang="zh-CN" sz="9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17</a:t>
            </a:r>
            <a:r>
              <a:rPr lang="zh-CN" altLang="en-US" sz="9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岁之前的女性</a:t>
            </a:r>
            <a:r>
              <a:rPr lang="en-US" altLang="zh-CN" sz="900" baseline="30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9</a:t>
            </a:r>
            <a:r>
              <a:rPr lang="zh-CN" altLang="en-US" sz="9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a:t>
            </a:r>
          </a:p>
        </p:txBody>
      </p:sp>
      <p:sp>
        <p:nvSpPr>
          <p:cNvPr id="5" name="文本框 4">
            <a:extLst>
              <a:ext uri="{FF2B5EF4-FFF2-40B4-BE49-F238E27FC236}">
                <a16:creationId xmlns:a16="http://schemas.microsoft.com/office/drawing/2014/main" id="{B4719B5B-174E-C683-1AEB-ABF6775A78C2}"/>
              </a:ext>
            </a:extLst>
          </p:cNvPr>
          <p:cNvSpPr txBox="1"/>
          <p:nvPr/>
        </p:nvSpPr>
        <p:spPr>
          <a:xfrm>
            <a:off x="5432741" y="2163829"/>
            <a:ext cx="6279204" cy="230832"/>
          </a:xfrm>
          <a:prstGeom prst="rect">
            <a:avLst/>
          </a:prstGeom>
          <a:noFill/>
        </p:spPr>
        <p:txBody>
          <a:bodyPr wrap="square">
            <a:spAutoFit/>
          </a:bodyPr>
          <a:lstStyle/>
          <a:p>
            <a:pPr marL="171450" indent="-171450">
              <a:buFont typeface="Arial" panose="020B0604020202020204" pitchFamily="34" charset="0"/>
              <a:buChar char="•"/>
            </a:pPr>
            <a:r>
              <a:rPr kumimoji="0" lang="en-US" altLang="zh-CN" sz="900" b="0" i="0" u="none" strike="noStrike" kern="1200" cap="none" spc="0" normalizeH="0" baseline="0" noProof="0" dirty="0">
                <a:ln>
                  <a:noFill/>
                </a:ln>
                <a:solidFill>
                  <a:srgbClr val="0C0C0C">
                    <a:lumMod val="75000"/>
                    <a:lumOff val="25000"/>
                  </a:srgbClr>
                </a:solidFill>
                <a:effectLst/>
                <a:uLnTx/>
                <a:uFillTx/>
                <a:latin typeface="HarmonyOS Sans SC Medium" panose="00000600000000000000" pitchFamily="2" charset="-122"/>
                <a:ea typeface="HarmonyOS Sans SC Medium" panose="00000600000000000000" pitchFamily="2" charset="-122"/>
                <a:cs typeface="+mn-cs"/>
              </a:rPr>
              <a:t>WHO</a:t>
            </a:r>
            <a:r>
              <a:rPr kumimoji="0" lang="zh-CN" altLang="en-US" sz="900" b="0" i="0" u="none" strike="noStrike" kern="1200" cap="none" spc="0" normalizeH="0" baseline="0" noProof="0" dirty="0">
                <a:ln>
                  <a:noFill/>
                </a:ln>
                <a:solidFill>
                  <a:srgbClr val="0C0C0C">
                    <a:lumMod val="75000"/>
                    <a:lumOff val="25000"/>
                  </a:srgbClr>
                </a:solidFill>
                <a:effectLst/>
                <a:uLnTx/>
                <a:uFillTx/>
                <a:latin typeface="HarmonyOS Sans SC Medium" panose="00000600000000000000" pitchFamily="2" charset="-122"/>
                <a:ea typeface="HarmonyOS Sans SC Medium" panose="00000600000000000000" pitchFamily="2" charset="-122"/>
                <a:cs typeface="+mn-cs"/>
              </a:rPr>
              <a:t>指出，</a:t>
            </a:r>
            <a:r>
              <a:rPr kumimoji="0" lang="zh-CN" altLang="en-US" sz="900" b="1" i="0" u="none" strike="noStrike" kern="1200" cap="none" spc="0" normalizeH="0" baseline="0" noProof="0" dirty="0">
                <a:ln>
                  <a:noFill/>
                </a:ln>
                <a:solidFill>
                  <a:srgbClr val="0C0C0C">
                    <a:lumMod val="75000"/>
                    <a:lumOff val="25000"/>
                  </a:srgbClr>
                </a:solidFill>
                <a:effectLst/>
                <a:uLnTx/>
                <a:uFillTx/>
                <a:latin typeface="HarmonyOS Sans SC Medium" panose="00000600000000000000" pitchFamily="2" charset="-122"/>
                <a:ea typeface="HarmonyOS Sans SC Medium" panose="00000600000000000000" pitchFamily="2" charset="-122"/>
                <a:cs typeface="+mn-cs"/>
              </a:rPr>
              <a:t>为未发生性行为的青少年女性接种 </a:t>
            </a:r>
            <a:r>
              <a:rPr kumimoji="0" lang="en-US" altLang="zh-CN" sz="900" b="1" i="0" u="none" strike="noStrike" kern="1200" cap="none" spc="0" normalizeH="0" baseline="0" noProof="0" dirty="0">
                <a:ln>
                  <a:noFill/>
                </a:ln>
                <a:solidFill>
                  <a:srgbClr val="0C0C0C">
                    <a:lumMod val="75000"/>
                    <a:lumOff val="25000"/>
                  </a:srgbClr>
                </a:solidFill>
                <a:effectLst/>
                <a:uLnTx/>
                <a:uFillTx/>
                <a:latin typeface="HarmonyOS Sans SC Medium" panose="00000600000000000000" pitchFamily="2" charset="-122"/>
                <a:ea typeface="HarmonyOS Sans SC Medium" panose="00000600000000000000" pitchFamily="2" charset="-122"/>
                <a:cs typeface="+mn-cs"/>
              </a:rPr>
              <a:t>HPV </a:t>
            </a:r>
            <a:r>
              <a:rPr kumimoji="0" lang="zh-CN" altLang="en-US" sz="900" b="1" i="0" u="none" strike="noStrike" kern="1200" cap="none" spc="0" normalizeH="0" baseline="0" noProof="0" dirty="0">
                <a:ln>
                  <a:noFill/>
                </a:ln>
                <a:solidFill>
                  <a:srgbClr val="0C0C0C">
                    <a:lumMod val="75000"/>
                    <a:lumOff val="25000"/>
                  </a:srgbClr>
                </a:solidFill>
                <a:effectLst/>
                <a:uLnTx/>
                <a:uFillTx/>
                <a:latin typeface="HarmonyOS Sans SC Medium" panose="00000600000000000000" pitchFamily="2" charset="-122"/>
                <a:ea typeface="HarmonyOS Sans SC Medium" panose="00000600000000000000" pitchFamily="2" charset="-122"/>
                <a:cs typeface="+mn-cs"/>
              </a:rPr>
              <a:t>疫苗是预防子宫颈癌的最佳方法</a:t>
            </a:r>
            <a:r>
              <a:rPr kumimoji="0" lang="en-US" altLang="zh-CN" sz="900" b="0" i="0" u="none" strike="noStrike" kern="1200" cap="none" spc="0" normalizeH="0" baseline="30000" noProof="0" dirty="0">
                <a:ln>
                  <a:noFill/>
                </a:ln>
                <a:solidFill>
                  <a:srgbClr val="0C0C0C">
                    <a:lumMod val="75000"/>
                    <a:lumOff val="25000"/>
                  </a:srgbClr>
                </a:solidFill>
                <a:effectLst/>
                <a:uLnTx/>
                <a:uFillTx/>
                <a:latin typeface="HarmonyOS Sans SC Medium" panose="00000600000000000000" pitchFamily="2" charset="-122"/>
                <a:ea typeface="HarmonyOS Sans SC Medium" panose="00000600000000000000" pitchFamily="2" charset="-122"/>
                <a:cs typeface="+mn-cs"/>
              </a:rPr>
              <a:t>4</a:t>
            </a:r>
            <a:r>
              <a:rPr kumimoji="0" lang="zh-CN" altLang="en-US" sz="900" b="0" i="0" u="none" strike="noStrike" kern="1200" cap="none" spc="0" normalizeH="0" baseline="0" noProof="0" dirty="0">
                <a:ln>
                  <a:noFill/>
                </a:ln>
                <a:solidFill>
                  <a:srgbClr val="0C0C0C">
                    <a:lumMod val="75000"/>
                    <a:lumOff val="25000"/>
                  </a:srgbClr>
                </a:solidFill>
                <a:effectLst/>
                <a:uLnTx/>
                <a:uFillTx/>
                <a:latin typeface="HarmonyOS Sans SC Medium" panose="00000600000000000000" pitchFamily="2" charset="-122"/>
                <a:ea typeface="HarmonyOS Sans SC Medium" panose="00000600000000000000" pitchFamily="2" charset="-122"/>
                <a:cs typeface="+mn-cs"/>
              </a:rPr>
              <a:t>。</a:t>
            </a:r>
            <a:endParaRPr lang="zh-CN" altLang="en-US" dirty="0"/>
          </a:p>
        </p:txBody>
      </p:sp>
    </p:spTree>
    <p:extLst>
      <p:ext uri="{BB962C8B-B14F-4D97-AF65-F5344CB8AC3E}">
        <p14:creationId xmlns:p14="http://schemas.microsoft.com/office/powerpoint/2010/main" val="2173396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181946"/>
            <a:ext cx="11582400" cy="634082"/>
          </a:xfrm>
        </p:spPr>
        <p:txBody>
          <a:bodyPr/>
          <a:lstStyle/>
          <a:p>
            <a:r>
              <a:rPr lang="en-US" altLang="zh-CN" b="1" dirty="0">
                <a:latin typeface="+mj-lt"/>
              </a:rPr>
              <a:t>HPV</a:t>
            </a:r>
            <a:r>
              <a:rPr lang="zh-CN" altLang="en-US" b="1" dirty="0">
                <a:latin typeface="+mj-lt"/>
              </a:rPr>
              <a:t>的型别意味着什么？</a:t>
            </a:r>
          </a:p>
        </p:txBody>
      </p:sp>
      <p:sp>
        <p:nvSpPr>
          <p:cNvPr id="6" name="文本框 5"/>
          <p:cNvSpPr txBox="1"/>
          <p:nvPr/>
        </p:nvSpPr>
        <p:spPr>
          <a:xfrm>
            <a:off x="-1" y="6673334"/>
            <a:ext cx="8093414" cy="184666"/>
          </a:xfrm>
          <a:prstGeom prst="rect">
            <a:avLst/>
          </a:prstGeom>
          <a:noFill/>
          <a:effectLst/>
        </p:spPr>
        <p:txBody>
          <a:bodyPr wrap="square" anchor="b">
            <a:spAutoFit/>
          </a:bodyPr>
          <a:lstStyle/>
          <a:p>
            <a:pPr marL="0" indent="0">
              <a:lnSpc>
                <a:spcPct val="100000"/>
              </a:lnSpc>
              <a:spcBef>
                <a:spcPts val="0"/>
              </a:spcBef>
              <a:buNone/>
            </a:pPr>
            <a:r>
              <a:rPr lang="en-US" altLang="zh-CN" sz="600" dirty="0">
                <a:solidFill>
                  <a:schemeClr val="bg1">
                    <a:lumMod val="50000"/>
                  </a:schemeClr>
                </a:solidFill>
                <a:latin typeface="+mn-ea"/>
                <a:cs typeface="微软雅黑" panose="020B0503020204020204" pitchFamily="34" charset="-122"/>
              </a:rPr>
              <a:t>[1] </a:t>
            </a:r>
            <a:r>
              <a:rPr lang="zh-CN" altLang="en-US" sz="600" dirty="0">
                <a:solidFill>
                  <a:schemeClr val="bg1">
                    <a:lumMod val="50000"/>
                  </a:schemeClr>
                </a:solidFill>
                <a:latin typeface="+mn-ea"/>
                <a:cs typeface="微软雅黑" panose="020B0503020204020204" pitchFamily="34" charset="-122"/>
              </a:rPr>
              <a:t>子宫颈癌等人乳头瘤病毒相关疾病免疫预防专家共识</a:t>
            </a:r>
            <a:r>
              <a:rPr lang="en-US" altLang="zh-CN" sz="600" dirty="0">
                <a:solidFill>
                  <a:schemeClr val="bg1">
                    <a:lumMod val="50000"/>
                  </a:schemeClr>
                </a:solidFill>
                <a:latin typeface="+mn-ea"/>
                <a:cs typeface="微软雅黑" panose="020B0503020204020204" pitchFamily="34" charset="-122"/>
              </a:rPr>
              <a:t>.</a:t>
            </a:r>
            <a:r>
              <a:rPr lang="zh-CN" altLang="en-US" sz="600" dirty="0">
                <a:solidFill>
                  <a:schemeClr val="bg1">
                    <a:lumMod val="50000"/>
                  </a:schemeClr>
                </a:solidFill>
                <a:latin typeface="+mn-ea"/>
                <a:cs typeface="微软雅黑" panose="020B0503020204020204" pitchFamily="34" charset="-122"/>
              </a:rPr>
              <a:t>中华预防医学杂志</a:t>
            </a:r>
            <a:r>
              <a:rPr lang="en-US" altLang="zh-CN" sz="600" dirty="0">
                <a:solidFill>
                  <a:schemeClr val="bg1">
                    <a:lumMod val="50000"/>
                  </a:schemeClr>
                </a:solidFill>
                <a:latin typeface="+mn-ea"/>
                <a:cs typeface="微软雅黑" panose="020B0503020204020204" pitchFamily="34" charset="-122"/>
              </a:rPr>
              <a:t>.2019,53(8):761-804; [2] ICO HPV Information Centre. Human Papillomavirus and Related Diseases Report, China. 2021-10-22. </a:t>
            </a:r>
          </a:p>
        </p:txBody>
      </p:sp>
      <p:grpSp>
        <p:nvGrpSpPr>
          <p:cNvPr id="3" name="组合 2">
            <a:extLst>
              <a:ext uri="{FF2B5EF4-FFF2-40B4-BE49-F238E27FC236}">
                <a16:creationId xmlns:a16="http://schemas.microsoft.com/office/drawing/2014/main" id="{FD270287-FD84-FE76-553A-C9F2F18163F2}"/>
              </a:ext>
            </a:extLst>
          </p:cNvPr>
          <p:cNvGrpSpPr/>
          <p:nvPr/>
        </p:nvGrpSpPr>
        <p:grpSpPr>
          <a:xfrm>
            <a:off x="0" y="914400"/>
            <a:ext cx="5622582" cy="712590"/>
            <a:chOff x="1" y="1578227"/>
            <a:chExt cx="5622582" cy="712590"/>
          </a:xfrm>
        </p:grpSpPr>
        <p:sp>
          <p:nvSpPr>
            <p:cNvPr id="5" name="矩形: 圆角 4">
              <a:extLst>
                <a:ext uri="{FF2B5EF4-FFF2-40B4-BE49-F238E27FC236}">
                  <a16:creationId xmlns:a16="http://schemas.microsoft.com/office/drawing/2014/main" id="{3962D9C5-D9F2-BD71-ECB7-D19A3D0B2386}"/>
                </a:ext>
              </a:extLst>
            </p:cNvPr>
            <p:cNvSpPr/>
            <p:nvPr/>
          </p:nvSpPr>
          <p:spPr>
            <a:xfrm>
              <a:off x="1" y="1578227"/>
              <a:ext cx="5622582" cy="712590"/>
            </a:xfrm>
            <a:prstGeom prst="roundRect">
              <a:avLst/>
            </a:prstGeom>
            <a:solidFill>
              <a:srgbClr val="00877B">
                <a:alpha val="9000"/>
              </a:srgbClr>
            </a:solidFill>
            <a:ln>
              <a:noFill/>
            </a:ln>
            <a:effectLst>
              <a:outerShdw blurRad="76200" dir="13500000" sy="23000" kx="1200000" algn="br" rotWithShape="0">
                <a:prstClr val="black">
                  <a:alpha val="20000"/>
                </a:prstClr>
              </a:outerShdw>
              <a:softEdge rad="0"/>
            </a:effectLst>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nvGrpSpPr>
            <p:cNvPr id="7" name="组合 6">
              <a:extLst>
                <a:ext uri="{FF2B5EF4-FFF2-40B4-BE49-F238E27FC236}">
                  <a16:creationId xmlns:a16="http://schemas.microsoft.com/office/drawing/2014/main" id="{1E33DAC8-EF97-034E-40FB-9E69C6E17BF1}"/>
                </a:ext>
              </a:extLst>
            </p:cNvPr>
            <p:cNvGrpSpPr>
              <a:grpSpLocks noChangeAspect="1"/>
            </p:cNvGrpSpPr>
            <p:nvPr/>
          </p:nvGrpSpPr>
          <p:grpSpPr>
            <a:xfrm>
              <a:off x="532279" y="1710514"/>
              <a:ext cx="301348" cy="312868"/>
              <a:chOff x="7474569" y="3012903"/>
              <a:chExt cx="432004" cy="432000"/>
            </a:xfrm>
            <a:solidFill>
              <a:srgbClr val="00877B"/>
            </a:solidFill>
          </p:grpSpPr>
          <p:sp>
            <p:nvSpPr>
              <p:cNvPr id="14" name="圆角矩形 102">
                <a:extLst>
                  <a:ext uri="{FF2B5EF4-FFF2-40B4-BE49-F238E27FC236}">
                    <a16:creationId xmlns:a16="http://schemas.microsoft.com/office/drawing/2014/main" id="{B2BC1958-3F4F-4CD3-4D4F-9CCBAE125D5C}"/>
                  </a:ext>
                </a:extLst>
              </p:cNvPr>
              <p:cNvSpPr/>
              <p:nvPr/>
            </p:nvSpPr>
            <p:spPr>
              <a:xfrm>
                <a:off x="7474569" y="3012903"/>
                <a:ext cx="432004" cy="432000"/>
              </a:xfrm>
              <a:prstGeom prst="roundRect">
                <a:avLst>
                  <a:gd name="adj" fmla="val 50000"/>
                </a:avLst>
              </a:prstGeom>
              <a:grp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latin typeface="+mj-ea"/>
                  <a:ea typeface="+mj-ea"/>
                </a:endParaRPr>
              </a:p>
            </p:txBody>
          </p:sp>
          <p:sp>
            <p:nvSpPr>
              <p:cNvPr id="15" name="任意多边形 103">
                <a:extLst>
                  <a:ext uri="{FF2B5EF4-FFF2-40B4-BE49-F238E27FC236}">
                    <a16:creationId xmlns:a16="http://schemas.microsoft.com/office/drawing/2014/main" id="{3773B987-2C1E-84E8-0FF8-80C0A4F0D308}"/>
                  </a:ext>
                </a:extLst>
              </p:cNvPr>
              <p:cNvSpPr/>
              <p:nvPr/>
            </p:nvSpPr>
            <p:spPr>
              <a:xfrm>
                <a:off x="7595253" y="3163392"/>
                <a:ext cx="195399" cy="131023"/>
              </a:xfrm>
              <a:custGeom>
                <a:avLst/>
                <a:gdLst>
                  <a:gd name="connsiteX0" fmla="*/ 195400 w 195399"/>
                  <a:gd name="connsiteY0" fmla="*/ 0 h 131023"/>
                  <a:gd name="connsiteX1" fmla="*/ 64376 w 195399"/>
                  <a:gd name="connsiteY1" fmla="*/ 131023 h 131023"/>
                  <a:gd name="connsiteX2" fmla="*/ 0 w 195399"/>
                  <a:gd name="connsiteY2" fmla="*/ 66647 h 131023"/>
                </a:gdLst>
                <a:ahLst/>
                <a:cxnLst>
                  <a:cxn ang="0">
                    <a:pos x="connsiteX0" y="connsiteY0"/>
                  </a:cxn>
                  <a:cxn ang="0">
                    <a:pos x="connsiteX1" y="connsiteY1"/>
                  </a:cxn>
                  <a:cxn ang="0">
                    <a:pos x="connsiteX2" y="connsiteY2"/>
                  </a:cxn>
                </a:cxnLst>
                <a:rect l="l" t="t" r="r" b="b"/>
                <a:pathLst>
                  <a:path w="195399" h="131023">
                    <a:moveTo>
                      <a:pt x="195400" y="0"/>
                    </a:moveTo>
                    <a:lnTo>
                      <a:pt x="64376" y="131023"/>
                    </a:lnTo>
                    <a:lnTo>
                      <a:pt x="0" y="66647"/>
                    </a:lnTo>
                  </a:path>
                </a:pathLst>
              </a:custGeom>
              <a:grpFill/>
              <a:ln w="12700" cap="rnd">
                <a:solidFill>
                  <a:srgbClr val="FFFFFF"/>
                </a:solidFill>
                <a:prstDash val="solid"/>
                <a:miter/>
              </a:ln>
            </p:spPr>
            <p:txBody>
              <a:bodyPr rtlCol="0" anchor="ctr"/>
              <a:lstStyle/>
              <a:p>
                <a:endParaRPr lang="zh-CN" altLang="en-US" dirty="0">
                  <a:latin typeface="+mj-ea"/>
                  <a:ea typeface="+mj-ea"/>
                </a:endParaRPr>
              </a:p>
            </p:txBody>
          </p:sp>
        </p:grpSp>
        <p:sp>
          <p:nvSpPr>
            <p:cNvPr id="8" name="文本框 7">
              <a:extLst>
                <a:ext uri="{FF2B5EF4-FFF2-40B4-BE49-F238E27FC236}">
                  <a16:creationId xmlns:a16="http://schemas.microsoft.com/office/drawing/2014/main" id="{E56C68F2-C2C5-F28B-A5A2-782BCFFE4B1A}"/>
                </a:ext>
              </a:extLst>
            </p:cNvPr>
            <p:cNvSpPr txBox="1"/>
            <p:nvPr/>
          </p:nvSpPr>
          <p:spPr>
            <a:xfrm>
              <a:off x="863726" y="1684847"/>
              <a:ext cx="4020694" cy="364202"/>
            </a:xfrm>
            <a:prstGeom prst="rect">
              <a:avLst/>
            </a:prstGeom>
            <a:noFill/>
          </p:spPr>
          <p:txBody>
            <a:bodyPr wrap="square" anchor="ctr">
              <a:spAutoFit/>
            </a:bodyPr>
            <a:lstStyle/>
            <a:p>
              <a:pPr>
                <a:lnSpc>
                  <a:spcPct val="120000"/>
                </a:lnSpc>
              </a:pPr>
              <a:r>
                <a:rPr lang="en-US" altLang="zh-CN" sz="1600" b="1" dirty="0">
                  <a:solidFill>
                    <a:srgbClr val="00877B"/>
                  </a:solidFill>
                  <a:latin typeface="+mj-ea"/>
                  <a:ea typeface="+mj-ea"/>
                </a:rPr>
                <a:t>HPV </a:t>
              </a:r>
              <a:r>
                <a:rPr lang="zh-CN" altLang="en-US" sz="1600" b="1" dirty="0">
                  <a:solidFill>
                    <a:srgbClr val="00877B"/>
                  </a:solidFill>
                  <a:latin typeface="+mj-ea"/>
                  <a:ea typeface="+mj-ea"/>
                </a:rPr>
                <a:t>已明确的型别高达</a:t>
              </a:r>
              <a:r>
                <a:rPr lang="en-US" altLang="zh-CN" sz="1600" b="1" dirty="0">
                  <a:solidFill>
                    <a:srgbClr val="00877B"/>
                  </a:solidFill>
                  <a:latin typeface="+mj-ea"/>
                  <a:ea typeface="+mj-ea"/>
                </a:rPr>
                <a:t>200</a:t>
              </a:r>
              <a:r>
                <a:rPr lang="zh-CN" altLang="en-US" sz="1600" b="1" dirty="0">
                  <a:solidFill>
                    <a:srgbClr val="00877B"/>
                  </a:solidFill>
                  <a:latin typeface="+mj-ea"/>
                  <a:ea typeface="+mj-ea"/>
                </a:rPr>
                <a:t>余种</a:t>
              </a:r>
            </a:p>
          </p:txBody>
        </p:sp>
      </p:grpSp>
      <p:sp>
        <p:nvSpPr>
          <p:cNvPr id="22" name="文本框 21">
            <a:extLst>
              <a:ext uri="{FF2B5EF4-FFF2-40B4-BE49-F238E27FC236}">
                <a16:creationId xmlns:a16="http://schemas.microsoft.com/office/drawing/2014/main" id="{6CFC1D37-8534-88A4-EAED-A25AD83FC0C9}"/>
              </a:ext>
            </a:extLst>
          </p:cNvPr>
          <p:cNvSpPr txBox="1"/>
          <p:nvPr/>
        </p:nvSpPr>
        <p:spPr>
          <a:xfrm>
            <a:off x="411629" y="1646003"/>
            <a:ext cx="5006191" cy="1348190"/>
          </a:xfrm>
          <a:prstGeom prst="rect">
            <a:avLst/>
          </a:prstGeom>
          <a:noFill/>
        </p:spPr>
        <p:txBody>
          <a:bodyPr wrap="square">
            <a:spAutoFit/>
          </a:bodyPr>
          <a:lstStyle/>
          <a:p>
            <a:pPr defTabSz="457200">
              <a:lnSpc>
                <a:spcPct val="150000"/>
              </a:lnSpc>
            </a:pPr>
            <a:r>
              <a:rPr lang="zh-CN" altLang="en-US" sz="140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目前已有</a:t>
            </a:r>
            <a:r>
              <a:rPr lang="en-US" altLang="zh-CN" sz="140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200</a:t>
            </a:r>
            <a:r>
              <a:rPr lang="zh-CN" altLang="en-US" sz="140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多种 </a:t>
            </a:r>
            <a:r>
              <a:rPr lang="en-US" altLang="zh-CN" sz="140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HPV </a:t>
            </a:r>
            <a:r>
              <a:rPr lang="zh-CN" altLang="en-US" sz="140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型别被发现。根据致癌潜力，分为高危型和低危型，高危型 </a:t>
            </a:r>
            <a:r>
              <a:rPr lang="en-US" altLang="zh-CN" sz="140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HPV </a:t>
            </a:r>
            <a:r>
              <a:rPr lang="zh-CN" altLang="en-US" sz="140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包括</a:t>
            </a:r>
            <a:r>
              <a:rPr lang="en-US" altLang="zh-CN" sz="140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HPV 16/18/31/33/45/52/58</a:t>
            </a:r>
            <a:r>
              <a:rPr lang="zh-CN" altLang="en-US" sz="140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型等，低危型 </a:t>
            </a:r>
            <a:r>
              <a:rPr lang="en-US" altLang="zh-CN" sz="140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HPV </a:t>
            </a:r>
            <a:r>
              <a:rPr lang="zh-CN" altLang="en-US" sz="140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包括</a:t>
            </a:r>
            <a:r>
              <a:rPr lang="en-US" altLang="zh-CN" sz="140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HPV 6/11</a:t>
            </a:r>
            <a:r>
              <a:rPr lang="zh-CN" altLang="en-US" sz="140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型等</a:t>
            </a:r>
            <a:r>
              <a:rPr lang="en-US" altLang="zh-CN" sz="1400" b="1" baseline="30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1</a:t>
            </a:r>
            <a:r>
              <a:rPr lang="zh-CN" altLang="en-US" sz="140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a:t>
            </a:r>
            <a:endParaRPr lang="en-US" altLang="zh-CN" sz="1400" b="1" dirty="0">
              <a:solidFill>
                <a:srgbClr val="008080"/>
              </a:solidFill>
              <a:latin typeface="HarmonyOS Sans SC Medium" panose="00000600000000000000" pitchFamily="2" charset="-122"/>
              <a:ea typeface="HarmonyOS Sans SC Medium" panose="00000600000000000000" pitchFamily="2" charset="-122"/>
            </a:endParaRPr>
          </a:p>
        </p:txBody>
      </p:sp>
      <p:sp>
        <p:nvSpPr>
          <p:cNvPr id="29" name="文本框 28">
            <a:extLst>
              <a:ext uri="{FF2B5EF4-FFF2-40B4-BE49-F238E27FC236}">
                <a16:creationId xmlns:a16="http://schemas.microsoft.com/office/drawing/2014/main" id="{C210FB2C-1042-9759-8577-7DB40001B5C8}"/>
              </a:ext>
            </a:extLst>
          </p:cNvPr>
          <p:cNvSpPr txBox="1"/>
          <p:nvPr/>
        </p:nvSpPr>
        <p:spPr>
          <a:xfrm>
            <a:off x="272821" y="4261175"/>
            <a:ext cx="1755327" cy="701859"/>
          </a:xfrm>
          <a:prstGeom prst="rect">
            <a:avLst/>
          </a:prstGeom>
          <a:noFill/>
        </p:spPr>
        <p:txBody>
          <a:bodyPr wrap="square">
            <a:spAutoFit/>
          </a:bodyPr>
          <a:lstStyle/>
          <a:p>
            <a:pPr algn="ctr" defTabSz="457200">
              <a:lnSpc>
                <a:spcPct val="150000"/>
              </a:lnSpc>
            </a:pPr>
            <a:r>
              <a:rPr lang="en-US" altLang="zh-CN" sz="1400" b="1" dirty="0">
                <a:solidFill>
                  <a:srgbClr val="008080"/>
                </a:solidFill>
                <a:latin typeface="HarmonyOS Sans SC Medium" panose="00000600000000000000" pitchFamily="2" charset="-122"/>
                <a:ea typeface="HarmonyOS Sans SC Medium" panose="00000600000000000000" pitchFamily="2" charset="-122"/>
              </a:rPr>
              <a:t>HPV 16/18/31/33</a:t>
            </a:r>
          </a:p>
          <a:p>
            <a:pPr algn="ctr" defTabSz="457200">
              <a:lnSpc>
                <a:spcPct val="150000"/>
              </a:lnSpc>
            </a:pPr>
            <a:r>
              <a:rPr lang="en-US" altLang="zh-CN" sz="1400" b="1" dirty="0">
                <a:solidFill>
                  <a:srgbClr val="008080"/>
                </a:solidFill>
                <a:latin typeface="HarmonyOS Sans SC Medium" panose="00000600000000000000" pitchFamily="2" charset="-122"/>
                <a:ea typeface="HarmonyOS Sans SC Medium" panose="00000600000000000000" pitchFamily="2" charset="-122"/>
              </a:rPr>
              <a:t>/45/52/58</a:t>
            </a:r>
            <a:r>
              <a:rPr lang="zh-CN" altLang="en-US" sz="1400" b="1" dirty="0">
                <a:solidFill>
                  <a:srgbClr val="008080"/>
                </a:solidFill>
                <a:latin typeface="HarmonyOS Sans SC Medium" panose="00000600000000000000" pitchFamily="2" charset="-122"/>
                <a:ea typeface="HarmonyOS Sans SC Medium" panose="00000600000000000000" pitchFamily="2" charset="-122"/>
              </a:rPr>
              <a:t>型等</a:t>
            </a:r>
          </a:p>
        </p:txBody>
      </p:sp>
      <p:sp>
        <p:nvSpPr>
          <p:cNvPr id="30" name="文本框 29">
            <a:extLst>
              <a:ext uri="{FF2B5EF4-FFF2-40B4-BE49-F238E27FC236}">
                <a16:creationId xmlns:a16="http://schemas.microsoft.com/office/drawing/2014/main" id="{624FBEF9-8841-95AB-4304-E2A373EF7E60}"/>
              </a:ext>
            </a:extLst>
          </p:cNvPr>
          <p:cNvSpPr txBox="1"/>
          <p:nvPr/>
        </p:nvSpPr>
        <p:spPr>
          <a:xfrm>
            <a:off x="410462" y="5382370"/>
            <a:ext cx="1435418" cy="307777"/>
          </a:xfrm>
          <a:prstGeom prst="rect">
            <a:avLst/>
          </a:prstGeom>
          <a:noFill/>
        </p:spPr>
        <p:txBody>
          <a:bodyPr wrap="square">
            <a:spAutoFit/>
          </a:bodyPr>
          <a:lstStyle/>
          <a:p>
            <a:pPr defTabSz="457200"/>
            <a:r>
              <a:rPr lang="en-US" altLang="zh-CN" sz="1400" b="1" dirty="0">
                <a:solidFill>
                  <a:srgbClr val="008080"/>
                </a:solidFill>
                <a:latin typeface="HarmonyOS Sans SC Medium" panose="00000600000000000000" pitchFamily="2" charset="-122"/>
                <a:ea typeface="HarmonyOS Sans SC Medium" panose="00000600000000000000" pitchFamily="2" charset="-122"/>
              </a:rPr>
              <a:t>HPV 6/11</a:t>
            </a:r>
            <a:r>
              <a:rPr lang="zh-CN" altLang="en-US" sz="1400" b="1" dirty="0">
                <a:solidFill>
                  <a:srgbClr val="008080"/>
                </a:solidFill>
                <a:latin typeface="HarmonyOS Sans SC Medium" panose="00000600000000000000" pitchFamily="2" charset="-122"/>
                <a:ea typeface="HarmonyOS Sans SC Medium" panose="00000600000000000000" pitchFamily="2" charset="-122"/>
              </a:rPr>
              <a:t>型等</a:t>
            </a:r>
          </a:p>
        </p:txBody>
      </p:sp>
      <p:sp>
        <p:nvSpPr>
          <p:cNvPr id="31" name="文本框 30">
            <a:extLst>
              <a:ext uri="{FF2B5EF4-FFF2-40B4-BE49-F238E27FC236}">
                <a16:creationId xmlns:a16="http://schemas.microsoft.com/office/drawing/2014/main" id="{8F305376-17AD-BB00-B35D-412B39C43DCA}"/>
              </a:ext>
            </a:extLst>
          </p:cNvPr>
          <p:cNvSpPr txBox="1"/>
          <p:nvPr/>
        </p:nvSpPr>
        <p:spPr>
          <a:xfrm>
            <a:off x="2825805" y="4304712"/>
            <a:ext cx="2680976" cy="614784"/>
          </a:xfrm>
          <a:prstGeom prst="rect">
            <a:avLst/>
          </a:prstGeom>
          <a:noFill/>
        </p:spPr>
        <p:txBody>
          <a:bodyPr wrap="square">
            <a:spAutoFit/>
          </a:bodyPr>
          <a:lstStyle/>
          <a:p>
            <a:pPr defTabSz="457200">
              <a:lnSpc>
                <a:spcPct val="150000"/>
              </a:lnSpc>
            </a:pPr>
            <a:r>
              <a:rPr lang="zh-CN" altLang="en-US" sz="120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子宫颈、阴道、外阴、肛门、阴茎、头颈等部位的癌前病变及其浸润性癌</a:t>
            </a:r>
            <a:r>
              <a:rPr lang="en-US" altLang="zh-CN" sz="1200" baseline="30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1</a:t>
            </a:r>
            <a:endParaRPr lang="zh-CN" altLang="en-US" sz="1200" b="1" dirty="0">
              <a:solidFill>
                <a:srgbClr val="0C0C0C">
                  <a:lumMod val="75000"/>
                  <a:lumOff val="25000"/>
                </a:srgbClr>
              </a:solidFill>
              <a:latin typeface="HarmonyOS Sans SC Medium" panose="00000600000000000000" pitchFamily="2" charset="-122"/>
              <a:ea typeface="HarmonyOS Sans SC Medium" panose="00000600000000000000" pitchFamily="2" charset="-122"/>
            </a:endParaRPr>
          </a:p>
        </p:txBody>
      </p:sp>
      <p:sp>
        <p:nvSpPr>
          <p:cNvPr id="32" name="文本框 31">
            <a:extLst>
              <a:ext uri="{FF2B5EF4-FFF2-40B4-BE49-F238E27FC236}">
                <a16:creationId xmlns:a16="http://schemas.microsoft.com/office/drawing/2014/main" id="{3C953D98-B01C-996E-AF2B-9DA59AF65918}"/>
              </a:ext>
            </a:extLst>
          </p:cNvPr>
          <p:cNvSpPr txBox="1"/>
          <p:nvPr/>
        </p:nvSpPr>
        <p:spPr>
          <a:xfrm>
            <a:off x="2855475" y="5228866"/>
            <a:ext cx="2803968" cy="614784"/>
          </a:xfrm>
          <a:prstGeom prst="rect">
            <a:avLst/>
          </a:prstGeom>
          <a:noFill/>
        </p:spPr>
        <p:txBody>
          <a:bodyPr wrap="square">
            <a:spAutoFit/>
          </a:bodyPr>
          <a:lstStyle/>
          <a:p>
            <a:pPr defTabSz="457200">
              <a:lnSpc>
                <a:spcPct val="150000"/>
              </a:lnSpc>
            </a:pPr>
            <a:r>
              <a:rPr lang="zh-CN" altLang="en-US" sz="120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肛门</a:t>
            </a:r>
            <a:r>
              <a:rPr lang="en-US" altLang="zh-CN" sz="120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a:t>
            </a:r>
            <a:r>
              <a:rPr lang="zh-CN" altLang="en-US" sz="120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生殖器疣、皮肤疣、复发性呼吸道乳头状瘤等疾病</a:t>
            </a:r>
            <a:r>
              <a:rPr lang="en-US" altLang="zh-CN" sz="1200" baseline="30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1</a:t>
            </a:r>
            <a:endParaRPr lang="zh-CN" altLang="en-US" sz="1200" b="1" dirty="0">
              <a:solidFill>
                <a:srgbClr val="0C0C0C">
                  <a:lumMod val="75000"/>
                  <a:lumOff val="25000"/>
                </a:srgbClr>
              </a:solidFill>
              <a:latin typeface="HarmonyOS Sans SC Medium" panose="00000600000000000000" pitchFamily="2" charset="-122"/>
              <a:ea typeface="HarmonyOS Sans SC Medium" panose="00000600000000000000" pitchFamily="2" charset="-122"/>
            </a:endParaRPr>
          </a:p>
        </p:txBody>
      </p:sp>
      <p:sp>
        <p:nvSpPr>
          <p:cNvPr id="33" name="箭头: 右 32">
            <a:extLst>
              <a:ext uri="{FF2B5EF4-FFF2-40B4-BE49-F238E27FC236}">
                <a16:creationId xmlns:a16="http://schemas.microsoft.com/office/drawing/2014/main" id="{3BD26357-5F46-E215-5FAC-1FDCF912C0F5}"/>
              </a:ext>
            </a:extLst>
          </p:cNvPr>
          <p:cNvSpPr/>
          <p:nvPr/>
        </p:nvSpPr>
        <p:spPr>
          <a:xfrm>
            <a:off x="2088002" y="4521132"/>
            <a:ext cx="604947" cy="181945"/>
          </a:xfrm>
          <a:prstGeom prst="rightArrow">
            <a:avLst/>
          </a:prstGeom>
          <a:solidFill>
            <a:srgbClr val="72B3A3"/>
          </a:solidFill>
          <a:ln w="12700" cap="flat" cmpd="sng" algn="ctr">
            <a:solidFill>
              <a:srgbClr val="72B3A3"/>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HarmonyOS Sans SC Light"/>
              <a:ea typeface="HarmonyOS Sans SC Light"/>
              <a:cs typeface="+mn-cs"/>
            </a:endParaRPr>
          </a:p>
        </p:txBody>
      </p:sp>
      <p:sp>
        <p:nvSpPr>
          <p:cNvPr id="34" name="箭头: 右 33">
            <a:extLst>
              <a:ext uri="{FF2B5EF4-FFF2-40B4-BE49-F238E27FC236}">
                <a16:creationId xmlns:a16="http://schemas.microsoft.com/office/drawing/2014/main" id="{B3BC756F-11E7-63E7-D897-351AE6F9C5E7}"/>
              </a:ext>
            </a:extLst>
          </p:cNvPr>
          <p:cNvSpPr/>
          <p:nvPr/>
        </p:nvSpPr>
        <p:spPr>
          <a:xfrm>
            <a:off x="2088001" y="5445286"/>
            <a:ext cx="604947" cy="181945"/>
          </a:xfrm>
          <a:prstGeom prst="rightArrow">
            <a:avLst/>
          </a:prstGeom>
          <a:solidFill>
            <a:srgbClr val="72B3A3"/>
          </a:solidFill>
          <a:ln w="12700" cap="flat" cmpd="sng" algn="ctr">
            <a:solidFill>
              <a:srgbClr val="72B3A3"/>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HarmonyOS Sans SC Light"/>
              <a:ea typeface="HarmonyOS Sans SC Light"/>
              <a:cs typeface="+mn-cs"/>
            </a:endParaRPr>
          </a:p>
        </p:txBody>
      </p:sp>
      <p:grpSp>
        <p:nvGrpSpPr>
          <p:cNvPr id="502" name="组合 501">
            <a:extLst>
              <a:ext uri="{FF2B5EF4-FFF2-40B4-BE49-F238E27FC236}">
                <a16:creationId xmlns:a16="http://schemas.microsoft.com/office/drawing/2014/main" id="{F2689B58-937F-B44A-060A-800566923B4E}"/>
              </a:ext>
            </a:extLst>
          </p:cNvPr>
          <p:cNvGrpSpPr/>
          <p:nvPr/>
        </p:nvGrpSpPr>
        <p:grpSpPr>
          <a:xfrm>
            <a:off x="6727522" y="4261521"/>
            <a:ext cx="451717" cy="434891"/>
            <a:chOff x="3628138" y="2346188"/>
            <a:chExt cx="372455" cy="367787"/>
          </a:xfrm>
        </p:grpSpPr>
        <p:pic>
          <p:nvPicPr>
            <p:cNvPr id="503" name="Picture 6" descr="ç¸å³å¾ç">
              <a:extLst>
                <a:ext uri="{FF2B5EF4-FFF2-40B4-BE49-F238E27FC236}">
                  <a16:creationId xmlns:a16="http://schemas.microsoft.com/office/drawing/2014/main" id="{D0E34941-8DAE-57AD-1B02-F76869FE1D90}"/>
                </a:ext>
              </a:extLst>
            </p:cNvPr>
            <p:cNvPicPr>
              <a:picLocks noChangeAspect="1" noChangeArrowheads="1"/>
            </p:cNvPicPr>
            <p:nvPr/>
          </p:nvPicPr>
          <p:blipFill>
            <a:blip r:embed="rId3" cstate="print">
              <a:duotone>
                <a:srgbClr val="72B3A3">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628138" y="2346188"/>
              <a:ext cx="372455" cy="367787"/>
            </a:xfrm>
            <a:prstGeom prst="rect">
              <a:avLst/>
            </a:prstGeom>
            <a:noFill/>
            <a:extLst>
              <a:ext uri="{909E8E84-426E-40DD-AFC4-6F175D3DCCD1}">
                <a14:hiddenFill xmlns:a14="http://schemas.microsoft.com/office/drawing/2010/main">
                  <a:solidFill>
                    <a:srgbClr val="FFFFFF"/>
                  </a:solidFill>
                </a14:hiddenFill>
              </a:ext>
            </a:extLst>
          </p:spPr>
        </p:pic>
        <p:sp>
          <p:nvSpPr>
            <p:cNvPr id="504" name="文本框 503">
              <a:extLst>
                <a:ext uri="{FF2B5EF4-FFF2-40B4-BE49-F238E27FC236}">
                  <a16:creationId xmlns:a16="http://schemas.microsoft.com/office/drawing/2014/main" id="{224C421B-AB1D-662B-6663-B1B96C348F82}"/>
                </a:ext>
              </a:extLst>
            </p:cNvPr>
            <p:cNvSpPr txBox="1"/>
            <p:nvPr/>
          </p:nvSpPr>
          <p:spPr>
            <a:xfrm>
              <a:off x="3642154" y="2380479"/>
              <a:ext cx="324088" cy="286315"/>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CN" sz="1600" b="1" i="0" u="none" strike="noStrike" kern="0" cap="none" spc="0" normalizeH="0" baseline="0" noProof="0" dirty="0">
                  <a:ln>
                    <a:noFill/>
                  </a:ln>
                  <a:solidFill>
                    <a:srgbClr val="0C0C0C">
                      <a:lumMod val="75000"/>
                      <a:lumOff val="25000"/>
                    </a:srgbClr>
                  </a:solidFill>
                  <a:effectLst/>
                  <a:uLnTx/>
                  <a:uFillTx/>
                </a:rPr>
                <a:t>16</a:t>
              </a:r>
              <a:endParaRPr kumimoji="0" lang="zh-CN" altLang="en-US" sz="1600" b="1" i="0" u="none" strike="noStrike" kern="0" cap="none" spc="0" normalizeH="0" baseline="0" noProof="0" dirty="0">
                <a:ln>
                  <a:noFill/>
                </a:ln>
                <a:solidFill>
                  <a:srgbClr val="0C0C0C">
                    <a:lumMod val="75000"/>
                    <a:lumOff val="25000"/>
                  </a:srgbClr>
                </a:solidFill>
                <a:effectLst/>
                <a:uLnTx/>
                <a:uFillTx/>
              </a:endParaRPr>
            </a:p>
          </p:txBody>
        </p:sp>
      </p:grpSp>
      <p:sp>
        <p:nvSpPr>
          <p:cNvPr id="505" name="矩形: 圆角 504">
            <a:extLst>
              <a:ext uri="{FF2B5EF4-FFF2-40B4-BE49-F238E27FC236}">
                <a16:creationId xmlns:a16="http://schemas.microsoft.com/office/drawing/2014/main" id="{6F5DB043-BAA0-8C3C-2FAB-DBFFAF3BFCCF}"/>
              </a:ext>
            </a:extLst>
          </p:cNvPr>
          <p:cNvSpPr/>
          <p:nvPr/>
        </p:nvSpPr>
        <p:spPr>
          <a:xfrm>
            <a:off x="6577074" y="4074442"/>
            <a:ext cx="4560273" cy="1532010"/>
          </a:xfrm>
          <a:prstGeom prst="roundRect">
            <a:avLst>
              <a:gd name="adj" fmla="val 8683"/>
            </a:avLst>
          </a:prstGeom>
          <a:noFill/>
          <a:ln w="19050" cap="flat" cmpd="sng" algn="ctr">
            <a:solidFill>
              <a:srgbClr val="00808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HarmonyOS Sans SC Light"/>
              <a:ea typeface="HarmonyOS Sans SC Light"/>
              <a:cs typeface="+mn-cs"/>
            </a:endParaRPr>
          </a:p>
        </p:txBody>
      </p:sp>
      <p:grpSp>
        <p:nvGrpSpPr>
          <p:cNvPr id="506" name="组合 505">
            <a:extLst>
              <a:ext uri="{FF2B5EF4-FFF2-40B4-BE49-F238E27FC236}">
                <a16:creationId xmlns:a16="http://schemas.microsoft.com/office/drawing/2014/main" id="{BFEF764E-8EB3-DE20-687D-98F5B3CE884B}"/>
              </a:ext>
            </a:extLst>
          </p:cNvPr>
          <p:cNvGrpSpPr/>
          <p:nvPr/>
        </p:nvGrpSpPr>
        <p:grpSpPr>
          <a:xfrm>
            <a:off x="10630638" y="4261521"/>
            <a:ext cx="451717" cy="434891"/>
            <a:chOff x="3628138" y="2346188"/>
            <a:chExt cx="372455" cy="367787"/>
          </a:xfrm>
        </p:grpSpPr>
        <p:pic>
          <p:nvPicPr>
            <p:cNvPr id="507" name="Picture 6" descr="ç¸å³å¾ç">
              <a:extLst>
                <a:ext uri="{FF2B5EF4-FFF2-40B4-BE49-F238E27FC236}">
                  <a16:creationId xmlns:a16="http://schemas.microsoft.com/office/drawing/2014/main" id="{D80FF7E2-B292-77F6-8BA6-55ACFCFCEE6E}"/>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628138" y="2346188"/>
              <a:ext cx="372455" cy="367787"/>
            </a:xfrm>
            <a:prstGeom prst="rect">
              <a:avLst/>
            </a:prstGeom>
            <a:noFill/>
            <a:extLst>
              <a:ext uri="{909E8E84-426E-40DD-AFC4-6F175D3DCCD1}">
                <a14:hiddenFill xmlns:a14="http://schemas.microsoft.com/office/drawing/2010/main">
                  <a:solidFill>
                    <a:srgbClr val="FFFFFF"/>
                  </a:solidFill>
                </a14:hiddenFill>
              </a:ext>
            </a:extLst>
          </p:spPr>
        </p:pic>
        <p:sp>
          <p:nvSpPr>
            <p:cNvPr id="508" name="文本框 507">
              <a:extLst>
                <a:ext uri="{FF2B5EF4-FFF2-40B4-BE49-F238E27FC236}">
                  <a16:creationId xmlns:a16="http://schemas.microsoft.com/office/drawing/2014/main" id="{1CFB1283-18CC-0ADF-585C-B27D13C59808}"/>
                </a:ext>
              </a:extLst>
            </p:cNvPr>
            <p:cNvSpPr txBox="1"/>
            <p:nvPr/>
          </p:nvSpPr>
          <p:spPr>
            <a:xfrm>
              <a:off x="3642154" y="2380479"/>
              <a:ext cx="324087" cy="286315"/>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CN" sz="1600" b="1" i="0" u="none" strike="noStrike" kern="0" cap="none" spc="0" normalizeH="0" baseline="0" noProof="0" dirty="0">
                  <a:ln>
                    <a:noFill/>
                  </a:ln>
                  <a:solidFill>
                    <a:srgbClr val="0C0C0C">
                      <a:lumMod val="75000"/>
                      <a:lumOff val="25000"/>
                    </a:srgbClr>
                  </a:solidFill>
                  <a:effectLst/>
                  <a:uLnTx/>
                  <a:uFillTx/>
                </a:rPr>
                <a:t>45</a:t>
              </a:r>
              <a:endParaRPr kumimoji="0" lang="zh-CN" altLang="en-US" sz="1600" b="1" i="0" u="none" strike="noStrike" kern="0" cap="none" spc="0" normalizeH="0" baseline="0" noProof="0" dirty="0">
                <a:ln>
                  <a:noFill/>
                </a:ln>
                <a:solidFill>
                  <a:srgbClr val="0C0C0C">
                    <a:lumMod val="75000"/>
                    <a:lumOff val="25000"/>
                  </a:srgbClr>
                </a:solidFill>
                <a:effectLst/>
                <a:uLnTx/>
                <a:uFillTx/>
              </a:endParaRPr>
            </a:p>
          </p:txBody>
        </p:sp>
      </p:grpSp>
      <p:grpSp>
        <p:nvGrpSpPr>
          <p:cNvPr id="509" name="组合 508">
            <a:extLst>
              <a:ext uri="{FF2B5EF4-FFF2-40B4-BE49-F238E27FC236}">
                <a16:creationId xmlns:a16="http://schemas.microsoft.com/office/drawing/2014/main" id="{D5BCA39C-453D-AFA9-944E-06D88B810236}"/>
              </a:ext>
            </a:extLst>
          </p:cNvPr>
          <p:cNvGrpSpPr/>
          <p:nvPr/>
        </p:nvGrpSpPr>
        <p:grpSpPr>
          <a:xfrm>
            <a:off x="10082021" y="4261521"/>
            <a:ext cx="451717" cy="434891"/>
            <a:chOff x="3628138" y="2346188"/>
            <a:chExt cx="372455" cy="367787"/>
          </a:xfrm>
        </p:grpSpPr>
        <p:pic>
          <p:nvPicPr>
            <p:cNvPr id="510" name="Picture 6" descr="ç¸å³å¾ç">
              <a:extLst>
                <a:ext uri="{FF2B5EF4-FFF2-40B4-BE49-F238E27FC236}">
                  <a16:creationId xmlns:a16="http://schemas.microsoft.com/office/drawing/2014/main" id="{32B19092-E3CD-0C87-BC15-E4DC04C56119}"/>
                </a:ext>
              </a:extLst>
            </p:cNvPr>
            <p:cNvPicPr>
              <a:picLocks noChangeAspect="1" noChangeArrowheads="1"/>
            </p:cNvPicPr>
            <p:nvPr/>
          </p:nvPicPr>
          <p:blipFill>
            <a:blip r:embed="rId6" cstate="print">
              <a:duotone>
                <a:srgbClr val="87B902">
                  <a:shade val="45000"/>
                  <a:satMod val="135000"/>
                </a:srgbClr>
                <a:prstClr val="white"/>
              </a:duotone>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628138" y="2346188"/>
              <a:ext cx="372455" cy="367787"/>
            </a:xfrm>
            <a:prstGeom prst="rect">
              <a:avLst/>
            </a:prstGeom>
            <a:noFill/>
            <a:extLst>
              <a:ext uri="{909E8E84-426E-40DD-AFC4-6F175D3DCCD1}">
                <a14:hiddenFill xmlns:a14="http://schemas.microsoft.com/office/drawing/2010/main">
                  <a:solidFill>
                    <a:srgbClr val="FFFFFF"/>
                  </a:solidFill>
                </a14:hiddenFill>
              </a:ext>
            </a:extLst>
          </p:spPr>
        </p:pic>
        <p:sp>
          <p:nvSpPr>
            <p:cNvPr id="511" name="文本框 510">
              <a:extLst>
                <a:ext uri="{FF2B5EF4-FFF2-40B4-BE49-F238E27FC236}">
                  <a16:creationId xmlns:a16="http://schemas.microsoft.com/office/drawing/2014/main" id="{8DCA17E9-5FBD-A7AD-15FB-D6E0A9395CDE}"/>
                </a:ext>
              </a:extLst>
            </p:cNvPr>
            <p:cNvSpPr txBox="1"/>
            <p:nvPr/>
          </p:nvSpPr>
          <p:spPr>
            <a:xfrm>
              <a:off x="3642154" y="2380479"/>
              <a:ext cx="324087" cy="286315"/>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CN" sz="1600" b="1" i="0" u="none" strike="noStrike" kern="0" cap="none" spc="0" normalizeH="0" baseline="0" noProof="0" dirty="0">
                  <a:ln>
                    <a:noFill/>
                  </a:ln>
                  <a:solidFill>
                    <a:srgbClr val="0C0C0C">
                      <a:lumMod val="75000"/>
                      <a:lumOff val="25000"/>
                    </a:srgbClr>
                  </a:solidFill>
                  <a:effectLst/>
                  <a:uLnTx/>
                  <a:uFillTx/>
                </a:rPr>
                <a:t>33</a:t>
              </a:r>
              <a:endParaRPr kumimoji="0" lang="zh-CN" altLang="en-US" sz="1600" b="1" i="0" u="none" strike="noStrike" kern="0" cap="none" spc="0" normalizeH="0" baseline="0" noProof="0" dirty="0">
                <a:ln>
                  <a:noFill/>
                </a:ln>
                <a:solidFill>
                  <a:srgbClr val="0C0C0C">
                    <a:lumMod val="75000"/>
                    <a:lumOff val="25000"/>
                  </a:srgbClr>
                </a:solidFill>
                <a:effectLst/>
                <a:uLnTx/>
                <a:uFillTx/>
              </a:endParaRPr>
            </a:p>
          </p:txBody>
        </p:sp>
      </p:grpSp>
      <p:grpSp>
        <p:nvGrpSpPr>
          <p:cNvPr id="512" name="组合 511">
            <a:extLst>
              <a:ext uri="{FF2B5EF4-FFF2-40B4-BE49-F238E27FC236}">
                <a16:creationId xmlns:a16="http://schemas.microsoft.com/office/drawing/2014/main" id="{EA857A51-165A-E86E-2EA9-774D4DC7866E}"/>
              </a:ext>
            </a:extLst>
          </p:cNvPr>
          <p:cNvGrpSpPr/>
          <p:nvPr/>
        </p:nvGrpSpPr>
        <p:grpSpPr>
          <a:xfrm>
            <a:off x="9530644" y="4261521"/>
            <a:ext cx="451717" cy="434891"/>
            <a:chOff x="3628138" y="2346188"/>
            <a:chExt cx="372455" cy="367787"/>
          </a:xfrm>
        </p:grpSpPr>
        <p:pic>
          <p:nvPicPr>
            <p:cNvPr id="513" name="Picture 6" descr="ç¸å³å¾ç">
              <a:extLst>
                <a:ext uri="{FF2B5EF4-FFF2-40B4-BE49-F238E27FC236}">
                  <a16:creationId xmlns:a16="http://schemas.microsoft.com/office/drawing/2014/main" id="{8C2B1633-06F7-02F6-3E88-04AF3C2E2C7B}"/>
                </a:ext>
              </a:extLst>
            </p:cNvPr>
            <p:cNvPicPr>
              <a:picLocks noChangeAspect="1" noChangeArrowheads="1"/>
            </p:cNvPicPr>
            <p:nvPr/>
          </p:nvPicPr>
          <p:blipFill>
            <a:blip r:embed="rId3" cstate="print">
              <a:duotone>
                <a:srgbClr val="008080">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628138" y="2346188"/>
              <a:ext cx="372455" cy="367787"/>
            </a:xfrm>
            <a:prstGeom prst="rect">
              <a:avLst/>
            </a:prstGeom>
            <a:noFill/>
            <a:extLst>
              <a:ext uri="{909E8E84-426E-40DD-AFC4-6F175D3DCCD1}">
                <a14:hiddenFill xmlns:a14="http://schemas.microsoft.com/office/drawing/2010/main">
                  <a:solidFill>
                    <a:srgbClr val="FFFFFF"/>
                  </a:solidFill>
                </a14:hiddenFill>
              </a:ext>
            </a:extLst>
          </p:spPr>
        </p:pic>
        <p:sp>
          <p:nvSpPr>
            <p:cNvPr id="514" name="文本框 513">
              <a:extLst>
                <a:ext uri="{FF2B5EF4-FFF2-40B4-BE49-F238E27FC236}">
                  <a16:creationId xmlns:a16="http://schemas.microsoft.com/office/drawing/2014/main" id="{4FA4EE52-CEE3-171E-8F64-F7B2B115AF98}"/>
                </a:ext>
              </a:extLst>
            </p:cNvPr>
            <p:cNvSpPr txBox="1"/>
            <p:nvPr/>
          </p:nvSpPr>
          <p:spPr>
            <a:xfrm>
              <a:off x="3642154" y="2380479"/>
              <a:ext cx="324087" cy="286315"/>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CN" sz="1600" b="1" i="0" u="none" strike="noStrike" kern="0" cap="none" spc="0" normalizeH="0" baseline="0" noProof="0" dirty="0">
                  <a:ln>
                    <a:noFill/>
                  </a:ln>
                  <a:solidFill>
                    <a:srgbClr val="0C0C0C">
                      <a:lumMod val="75000"/>
                      <a:lumOff val="25000"/>
                    </a:srgbClr>
                  </a:solidFill>
                  <a:effectLst/>
                  <a:uLnTx/>
                  <a:uFillTx/>
                </a:rPr>
                <a:t>31</a:t>
              </a:r>
              <a:endParaRPr kumimoji="0" lang="zh-CN" altLang="en-US" sz="1600" b="1" i="0" u="none" strike="noStrike" kern="0" cap="none" spc="0" normalizeH="0" baseline="0" noProof="0" dirty="0">
                <a:ln>
                  <a:noFill/>
                </a:ln>
                <a:solidFill>
                  <a:srgbClr val="0C0C0C">
                    <a:lumMod val="75000"/>
                    <a:lumOff val="25000"/>
                  </a:srgbClr>
                </a:solidFill>
                <a:effectLst/>
                <a:uLnTx/>
                <a:uFillTx/>
              </a:endParaRPr>
            </a:p>
          </p:txBody>
        </p:sp>
      </p:grpSp>
      <p:grpSp>
        <p:nvGrpSpPr>
          <p:cNvPr id="515" name="组合 514">
            <a:extLst>
              <a:ext uri="{FF2B5EF4-FFF2-40B4-BE49-F238E27FC236}">
                <a16:creationId xmlns:a16="http://schemas.microsoft.com/office/drawing/2014/main" id="{D1A36355-B57E-2DAE-12BF-0F4D9C79F691}"/>
              </a:ext>
            </a:extLst>
          </p:cNvPr>
          <p:cNvGrpSpPr/>
          <p:nvPr/>
        </p:nvGrpSpPr>
        <p:grpSpPr>
          <a:xfrm>
            <a:off x="8174074" y="4261521"/>
            <a:ext cx="451717" cy="434891"/>
            <a:chOff x="3628138" y="2346188"/>
            <a:chExt cx="372455" cy="367787"/>
          </a:xfrm>
        </p:grpSpPr>
        <p:pic>
          <p:nvPicPr>
            <p:cNvPr id="516" name="Picture 6" descr="ç¸å³å¾ç">
              <a:extLst>
                <a:ext uri="{FF2B5EF4-FFF2-40B4-BE49-F238E27FC236}">
                  <a16:creationId xmlns:a16="http://schemas.microsoft.com/office/drawing/2014/main" id="{E64CAD49-F921-F151-802D-B48B10A71BFE}"/>
                </a:ext>
              </a:extLst>
            </p:cNvPr>
            <p:cNvPicPr>
              <a:picLocks noChangeAspect="1" noChangeArrowheads="1"/>
            </p:cNvPicPr>
            <p:nvPr/>
          </p:nvPicPr>
          <p:blipFill>
            <a:blip r:embed="rId3" cstate="print">
              <a:duotone>
                <a:srgbClr val="87B902">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628138" y="2346188"/>
              <a:ext cx="372455" cy="367787"/>
            </a:xfrm>
            <a:prstGeom prst="rect">
              <a:avLst/>
            </a:prstGeom>
            <a:noFill/>
            <a:extLst>
              <a:ext uri="{909E8E84-426E-40DD-AFC4-6F175D3DCCD1}">
                <a14:hiddenFill xmlns:a14="http://schemas.microsoft.com/office/drawing/2010/main">
                  <a:solidFill>
                    <a:srgbClr val="FFFFFF"/>
                  </a:solidFill>
                </a14:hiddenFill>
              </a:ext>
            </a:extLst>
          </p:spPr>
        </p:pic>
        <p:sp>
          <p:nvSpPr>
            <p:cNvPr id="517" name="文本框 516">
              <a:extLst>
                <a:ext uri="{FF2B5EF4-FFF2-40B4-BE49-F238E27FC236}">
                  <a16:creationId xmlns:a16="http://schemas.microsoft.com/office/drawing/2014/main" id="{3327239B-7BB1-84AB-DAF5-6758F9D266C1}"/>
                </a:ext>
              </a:extLst>
            </p:cNvPr>
            <p:cNvSpPr txBox="1"/>
            <p:nvPr/>
          </p:nvSpPr>
          <p:spPr>
            <a:xfrm>
              <a:off x="3642154" y="2380479"/>
              <a:ext cx="324087" cy="286315"/>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CN" sz="1600" b="1" i="0" u="none" strike="noStrike" kern="0" cap="none" spc="0" normalizeH="0" baseline="0" noProof="0" dirty="0">
                  <a:ln>
                    <a:noFill/>
                  </a:ln>
                  <a:solidFill>
                    <a:srgbClr val="0C0C0C">
                      <a:lumMod val="75000"/>
                      <a:lumOff val="25000"/>
                    </a:srgbClr>
                  </a:solidFill>
                  <a:effectLst/>
                  <a:uLnTx/>
                  <a:uFillTx/>
                </a:rPr>
                <a:t>52</a:t>
              </a:r>
              <a:endParaRPr kumimoji="0" lang="zh-CN" altLang="en-US" sz="1600" b="1" i="0" u="none" strike="noStrike" kern="0" cap="none" spc="0" normalizeH="0" baseline="0" noProof="0" dirty="0">
                <a:ln>
                  <a:noFill/>
                </a:ln>
                <a:solidFill>
                  <a:srgbClr val="0C0C0C">
                    <a:lumMod val="75000"/>
                    <a:lumOff val="25000"/>
                  </a:srgbClr>
                </a:solidFill>
                <a:effectLst/>
                <a:uLnTx/>
                <a:uFillTx/>
              </a:endParaRPr>
            </a:p>
          </p:txBody>
        </p:sp>
      </p:grpSp>
      <p:grpSp>
        <p:nvGrpSpPr>
          <p:cNvPr id="518" name="组合 517">
            <a:extLst>
              <a:ext uri="{FF2B5EF4-FFF2-40B4-BE49-F238E27FC236}">
                <a16:creationId xmlns:a16="http://schemas.microsoft.com/office/drawing/2014/main" id="{312B7783-59CD-A7C6-2676-2F646A7BA297}"/>
              </a:ext>
            </a:extLst>
          </p:cNvPr>
          <p:cNvGrpSpPr/>
          <p:nvPr/>
        </p:nvGrpSpPr>
        <p:grpSpPr>
          <a:xfrm>
            <a:off x="7318288" y="4241996"/>
            <a:ext cx="451717" cy="454416"/>
            <a:chOff x="3628138" y="2346188"/>
            <a:chExt cx="372455" cy="367787"/>
          </a:xfrm>
        </p:grpSpPr>
        <p:pic>
          <p:nvPicPr>
            <p:cNvPr id="519" name="Picture 6" descr="ç¸å³å¾ç">
              <a:extLst>
                <a:ext uri="{FF2B5EF4-FFF2-40B4-BE49-F238E27FC236}">
                  <a16:creationId xmlns:a16="http://schemas.microsoft.com/office/drawing/2014/main" id="{4E2E5064-7D90-5514-A5D3-F6A4A27D6E92}"/>
                </a:ext>
              </a:extLst>
            </p:cNvPr>
            <p:cNvPicPr>
              <a:picLocks noChangeAspect="1" noChangeArrowheads="1"/>
            </p:cNvPicPr>
            <p:nvPr/>
          </p:nvPicPr>
          <p:blipFill>
            <a:blip r:embed="rId7" cstate="print">
              <a:duotone>
                <a:srgbClr val="E7E6E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628138" y="2346188"/>
              <a:ext cx="372455" cy="367787"/>
            </a:xfrm>
            <a:prstGeom prst="rect">
              <a:avLst/>
            </a:prstGeom>
            <a:noFill/>
            <a:extLst>
              <a:ext uri="{909E8E84-426E-40DD-AFC4-6F175D3DCCD1}">
                <a14:hiddenFill xmlns:a14="http://schemas.microsoft.com/office/drawing/2010/main">
                  <a:solidFill>
                    <a:srgbClr val="FFFFFF"/>
                  </a:solidFill>
                </a14:hiddenFill>
              </a:ext>
            </a:extLst>
          </p:spPr>
        </p:pic>
        <p:sp>
          <p:nvSpPr>
            <p:cNvPr id="520" name="文本框 519">
              <a:extLst>
                <a:ext uri="{FF2B5EF4-FFF2-40B4-BE49-F238E27FC236}">
                  <a16:creationId xmlns:a16="http://schemas.microsoft.com/office/drawing/2014/main" id="{30625916-DF25-A294-379C-A6407C39C208}"/>
                </a:ext>
              </a:extLst>
            </p:cNvPr>
            <p:cNvSpPr txBox="1"/>
            <p:nvPr/>
          </p:nvSpPr>
          <p:spPr>
            <a:xfrm>
              <a:off x="3629588" y="2398219"/>
              <a:ext cx="324087" cy="262725"/>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CN" sz="1600" b="1" i="0" u="none" strike="noStrike" kern="0" cap="none" spc="0" normalizeH="0" baseline="0" noProof="0" dirty="0">
                  <a:ln>
                    <a:noFill/>
                  </a:ln>
                  <a:solidFill>
                    <a:srgbClr val="0C0C0C">
                      <a:lumMod val="75000"/>
                      <a:lumOff val="25000"/>
                    </a:srgbClr>
                  </a:solidFill>
                  <a:effectLst/>
                  <a:uLnTx/>
                  <a:uFillTx/>
                </a:rPr>
                <a:t>18</a:t>
              </a:r>
              <a:endParaRPr kumimoji="0" lang="zh-CN" altLang="en-US" sz="1600" b="1" i="0" u="none" strike="noStrike" kern="0" cap="none" spc="0" normalizeH="0" baseline="0" noProof="0" dirty="0">
                <a:ln>
                  <a:noFill/>
                </a:ln>
                <a:solidFill>
                  <a:srgbClr val="0C0C0C">
                    <a:lumMod val="75000"/>
                    <a:lumOff val="25000"/>
                  </a:srgbClr>
                </a:solidFill>
                <a:effectLst/>
                <a:uLnTx/>
                <a:uFillTx/>
              </a:endParaRPr>
            </a:p>
          </p:txBody>
        </p:sp>
      </p:grpSp>
      <p:grpSp>
        <p:nvGrpSpPr>
          <p:cNvPr id="521" name="组合 520">
            <a:extLst>
              <a:ext uri="{FF2B5EF4-FFF2-40B4-BE49-F238E27FC236}">
                <a16:creationId xmlns:a16="http://schemas.microsoft.com/office/drawing/2014/main" id="{AA992153-6C09-EAD4-2F6A-306A1E40290B}"/>
              </a:ext>
            </a:extLst>
          </p:cNvPr>
          <p:cNvGrpSpPr/>
          <p:nvPr/>
        </p:nvGrpSpPr>
        <p:grpSpPr>
          <a:xfrm>
            <a:off x="8771359" y="4261521"/>
            <a:ext cx="451717" cy="434891"/>
            <a:chOff x="3628138" y="2346188"/>
            <a:chExt cx="372455" cy="367787"/>
          </a:xfrm>
        </p:grpSpPr>
        <p:pic>
          <p:nvPicPr>
            <p:cNvPr id="522" name="Picture 6" descr="ç¸å³å¾ç">
              <a:extLst>
                <a:ext uri="{FF2B5EF4-FFF2-40B4-BE49-F238E27FC236}">
                  <a16:creationId xmlns:a16="http://schemas.microsoft.com/office/drawing/2014/main" id="{FC9D3C74-5634-32E5-09C0-AE953B933902}"/>
                </a:ext>
              </a:extLst>
            </p:cNvPr>
            <p:cNvPicPr>
              <a:picLocks noChangeAspect="1" noChangeArrowheads="1"/>
            </p:cNvPicPr>
            <p:nvPr/>
          </p:nvPicPr>
          <p:blipFill>
            <a:blip r:embed="rId3" cstate="print">
              <a:duotone>
                <a:srgbClr val="F68D2E">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628138" y="2346188"/>
              <a:ext cx="372455" cy="367787"/>
            </a:xfrm>
            <a:prstGeom prst="rect">
              <a:avLst/>
            </a:prstGeom>
            <a:noFill/>
            <a:extLst>
              <a:ext uri="{909E8E84-426E-40DD-AFC4-6F175D3DCCD1}">
                <a14:hiddenFill xmlns:a14="http://schemas.microsoft.com/office/drawing/2010/main">
                  <a:solidFill>
                    <a:srgbClr val="FFFFFF"/>
                  </a:solidFill>
                </a14:hiddenFill>
              </a:ext>
            </a:extLst>
          </p:spPr>
        </p:pic>
        <p:sp>
          <p:nvSpPr>
            <p:cNvPr id="523" name="文本框 522">
              <a:extLst>
                <a:ext uri="{FF2B5EF4-FFF2-40B4-BE49-F238E27FC236}">
                  <a16:creationId xmlns:a16="http://schemas.microsoft.com/office/drawing/2014/main" id="{467FE28F-8F19-007F-5240-8FA153FA1911}"/>
                </a:ext>
              </a:extLst>
            </p:cNvPr>
            <p:cNvSpPr txBox="1"/>
            <p:nvPr/>
          </p:nvSpPr>
          <p:spPr>
            <a:xfrm>
              <a:off x="3642154" y="2380479"/>
              <a:ext cx="324087" cy="286315"/>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CN" sz="1600" b="1" i="0" u="none" strike="noStrike" kern="0" cap="none" spc="0" normalizeH="0" baseline="0" noProof="0" dirty="0">
                  <a:ln>
                    <a:noFill/>
                  </a:ln>
                  <a:solidFill>
                    <a:srgbClr val="0C0C0C">
                      <a:lumMod val="75000"/>
                      <a:lumOff val="25000"/>
                    </a:srgbClr>
                  </a:solidFill>
                  <a:effectLst/>
                  <a:uLnTx/>
                  <a:uFillTx/>
                </a:rPr>
                <a:t>58</a:t>
              </a:r>
              <a:endParaRPr kumimoji="0" lang="zh-CN" altLang="en-US" sz="1600" b="1" i="0" u="none" strike="noStrike" kern="0" cap="none" spc="0" normalizeH="0" baseline="0" noProof="0" dirty="0">
                <a:ln>
                  <a:noFill/>
                </a:ln>
                <a:solidFill>
                  <a:srgbClr val="0C0C0C">
                    <a:lumMod val="75000"/>
                    <a:lumOff val="25000"/>
                  </a:srgbClr>
                </a:solidFill>
                <a:effectLst/>
                <a:uLnTx/>
                <a:uFillTx/>
              </a:endParaRPr>
            </a:p>
          </p:txBody>
        </p:sp>
      </p:grpSp>
      <p:cxnSp>
        <p:nvCxnSpPr>
          <p:cNvPr id="524" name="直接连接符 523">
            <a:extLst>
              <a:ext uri="{FF2B5EF4-FFF2-40B4-BE49-F238E27FC236}">
                <a16:creationId xmlns:a16="http://schemas.microsoft.com/office/drawing/2014/main" id="{C589DABF-568F-B21A-30A3-7D7294A8FAA0}"/>
              </a:ext>
            </a:extLst>
          </p:cNvPr>
          <p:cNvCxnSpPr>
            <a:cxnSpLocks/>
          </p:cNvCxnSpPr>
          <p:nvPr/>
        </p:nvCxnSpPr>
        <p:spPr>
          <a:xfrm>
            <a:off x="7997619" y="4131517"/>
            <a:ext cx="0" cy="1460018"/>
          </a:xfrm>
          <a:prstGeom prst="line">
            <a:avLst/>
          </a:prstGeom>
          <a:noFill/>
          <a:ln w="12700" cap="flat" cmpd="sng" algn="ctr">
            <a:solidFill>
              <a:srgbClr val="008080"/>
            </a:solidFill>
            <a:prstDash val="solid"/>
            <a:miter lim="800000"/>
          </a:ln>
          <a:effectLst/>
        </p:spPr>
      </p:cxnSp>
      <p:cxnSp>
        <p:nvCxnSpPr>
          <p:cNvPr id="525" name="直接连接符 524">
            <a:extLst>
              <a:ext uri="{FF2B5EF4-FFF2-40B4-BE49-F238E27FC236}">
                <a16:creationId xmlns:a16="http://schemas.microsoft.com/office/drawing/2014/main" id="{0A758D58-E8EB-B6AD-7E5D-52E88971F234}"/>
              </a:ext>
            </a:extLst>
          </p:cNvPr>
          <p:cNvCxnSpPr>
            <a:cxnSpLocks/>
          </p:cNvCxnSpPr>
          <p:nvPr/>
        </p:nvCxnSpPr>
        <p:spPr>
          <a:xfrm>
            <a:off x="9463001" y="4149399"/>
            <a:ext cx="22365" cy="1442136"/>
          </a:xfrm>
          <a:prstGeom prst="line">
            <a:avLst/>
          </a:prstGeom>
          <a:noFill/>
          <a:ln w="12700" cap="flat" cmpd="sng" algn="ctr">
            <a:solidFill>
              <a:srgbClr val="008080"/>
            </a:solidFill>
            <a:prstDash val="solid"/>
            <a:miter lim="800000"/>
          </a:ln>
          <a:effectLst/>
        </p:spPr>
      </p:cxnSp>
      <p:sp>
        <p:nvSpPr>
          <p:cNvPr id="526" name="文本框 525">
            <a:extLst>
              <a:ext uri="{FF2B5EF4-FFF2-40B4-BE49-F238E27FC236}">
                <a16:creationId xmlns:a16="http://schemas.microsoft.com/office/drawing/2014/main" id="{8B436C7C-F3AF-1ED4-56D5-7524F6BAA299}"/>
              </a:ext>
            </a:extLst>
          </p:cNvPr>
          <p:cNvSpPr txBox="1"/>
          <p:nvPr/>
        </p:nvSpPr>
        <p:spPr>
          <a:xfrm>
            <a:off x="8232784" y="4820440"/>
            <a:ext cx="1059150" cy="677108"/>
          </a:xfrm>
          <a:prstGeom prst="rect">
            <a:avLst/>
          </a:prstGeom>
          <a:noFill/>
        </p:spPr>
        <p:txBody>
          <a:bodyPr wrap="square">
            <a:spAutoFit/>
          </a:bodyPr>
          <a:lstStyle/>
          <a:p>
            <a:pPr algn="ctr" defTabSz="457200"/>
            <a:r>
              <a:rPr lang="zh-CN" altLang="en-US" sz="120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导致约</a:t>
            </a:r>
            <a:endParaRPr lang="en-US" altLang="zh-CN" sz="1200" b="1" dirty="0">
              <a:solidFill>
                <a:srgbClr val="0C0C0C">
                  <a:lumMod val="75000"/>
                  <a:lumOff val="25000"/>
                </a:srgbClr>
              </a:solidFill>
              <a:latin typeface="HarmonyOS Sans SC Medium" panose="00000600000000000000" pitchFamily="2" charset="-122"/>
              <a:ea typeface="HarmonyOS Sans SC Medium" panose="00000600000000000000" pitchFamily="2" charset="-122"/>
            </a:endParaRPr>
          </a:p>
          <a:p>
            <a:pPr algn="ctr" defTabSz="457200"/>
            <a:r>
              <a:rPr lang="en-US" altLang="zh-CN" sz="1400" b="1" dirty="0">
                <a:solidFill>
                  <a:srgbClr val="008080"/>
                </a:solidFill>
                <a:latin typeface="HarmonyOS Sans SC Medium" panose="00000600000000000000" pitchFamily="2" charset="-122"/>
                <a:ea typeface="HarmonyOS Sans SC Medium" panose="00000600000000000000" pitchFamily="2" charset="-122"/>
              </a:rPr>
              <a:t>14.7%</a:t>
            </a:r>
          </a:p>
          <a:p>
            <a:pPr algn="ctr" defTabSz="457200"/>
            <a:r>
              <a:rPr lang="zh-CN" altLang="en-US" sz="120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的子宫颈癌</a:t>
            </a:r>
            <a:r>
              <a:rPr lang="en-US" altLang="zh-CN" sz="1200" baseline="30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2</a:t>
            </a:r>
            <a:endParaRPr lang="zh-CN" altLang="en-US" sz="1200" b="1" dirty="0">
              <a:solidFill>
                <a:srgbClr val="0C0C0C">
                  <a:lumMod val="75000"/>
                  <a:lumOff val="25000"/>
                </a:srgbClr>
              </a:solidFill>
              <a:latin typeface="HarmonyOS Sans SC Medium" panose="00000600000000000000" pitchFamily="2" charset="-122"/>
              <a:ea typeface="HarmonyOS Sans SC Medium" panose="00000600000000000000" pitchFamily="2" charset="-122"/>
            </a:endParaRPr>
          </a:p>
        </p:txBody>
      </p:sp>
      <p:sp>
        <p:nvSpPr>
          <p:cNvPr id="527" name="文本框 526">
            <a:extLst>
              <a:ext uri="{FF2B5EF4-FFF2-40B4-BE49-F238E27FC236}">
                <a16:creationId xmlns:a16="http://schemas.microsoft.com/office/drawing/2014/main" id="{4518195F-D1C1-10E0-00CE-13DC072F8E69}"/>
              </a:ext>
            </a:extLst>
          </p:cNvPr>
          <p:cNvSpPr txBox="1"/>
          <p:nvPr/>
        </p:nvSpPr>
        <p:spPr>
          <a:xfrm>
            <a:off x="6749792" y="4820440"/>
            <a:ext cx="1037313" cy="677108"/>
          </a:xfrm>
          <a:prstGeom prst="rect">
            <a:avLst/>
          </a:prstGeom>
          <a:noFill/>
        </p:spPr>
        <p:txBody>
          <a:bodyPr wrap="square">
            <a:spAutoFit/>
          </a:bodyPr>
          <a:lstStyle/>
          <a:p>
            <a:pPr algn="ctr" defTabSz="457200"/>
            <a:r>
              <a:rPr lang="zh-CN" altLang="en-US" sz="120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导致约</a:t>
            </a:r>
            <a:endParaRPr lang="en-US" altLang="zh-CN" sz="1200" b="1" dirty="0">
              <a:solidFill>
                <a:srgbClr val="0C0C0C">
                  <a:lumMod val="75000"/>
                  <a:lumOff val="25000"/>
                </a:srgbClr>
              </a:solidFill>
              <a:latin typeface="HarmonyOS Sans SC Medium" panose="00000600000000000000" pitchFamily="2" charset="-122"/>
              <a:ea typeface="HarmonyOS Sans SC Medium" panose="00000600000000000000" pitchFamily="2" charset="-122"/>
            </a:endParaRPr>
          </a:p>
          <a:p>
            <a:pPr algn="ctr" defTabSz="457200"/>
            <a:r>
              <a:rPr lang="en-US" altLang="zh-CN" sz="1400" b="1" dirty="0">
                <a:solidFill>
                  <a:srgbClr val="008080"/>
                </a:solidFill>
                <a:latin typeface="HarmonyOS Sans SC Medium" panose="00000600000000000000" pitchFamily="2" charset="-122"/>
                <a:ea typeface="HarmonyOS Sans SC Medium" panose="00000600000000000000" pitchFamily="2" charset="-122"/>
              </a:rPr>
              <a:t>69.1%</a:t>
            </a:r>
          </a:p>
          <a:p>
            <a:pPr algn="ctr" defTabSz="457200"/>
            <a:r>
              <a:rPr lang="zh-CN" altLang="en-US" sz="120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的子宫颈癌</a:t>
            </a:r>
            <a:r>
              <a:rPr lang="en-US" altLang="zh-CN" sz="1200" baseline="30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2</a:t>
            </a:r>
            <a:endParaRPr lang="zh-CN" altLang="en-US" sz="1200" b="1" dirty="0">
              <a:solidFill>
                <a:srgbClr val="0C0C0C">
                  <a:lumMod val="75000"/>
                  <a:lumOff val="25000"/>
                </a:srgbClr>
              </a:solidFill>
              <a:latin typeface="HarmonyOS Sans SC Medium" panose="00000600000000000000" pitchFamily="2" charset="-122"/>
              <a:ea typeface="HarmonyOS Sans SC Medium" panose="00000600000000000000" pitchFamily="2" charset="-122"/>
            </a:endParaRPr>
          </a:p>
        </p:txBody>
      </p:sp>
      <p:sp>
        <p:nvSpPr>
          <p:cNvPr id="528" name="文本框 527">
            <a:extLst>
              <a:ext uri="{FF2B5EF4-FFF2-40B4-BE49-F238E27FC236}">
                <a16:creationId xmlns:a16="http://schemas.microsoft.com/office/drawing/2014/main" id="{5A1D8EB0-5CB4-6647-E49D-608BDF3E16B9}"/>
              </a:ext>
            </a:extLst>
          </p:cNvPr>
          <p:cNvSpPr txBox="1"/>
          <p:nvPr/>
        </p:nvSpPr>
        <p:spPr>
          <a:xfrm>
            <a:off x="9859710" y="4820440"/>
            <a:ext cx="1044147" cy="677108"/>
          </a:xfrm>
          <a:prstGeom prst="rect">
            <a:avLst/>
          </a:prstGeom>
          <a:noFill/>
        </p:spPr>
        <p:txBody>
          <a:bodyPr wrap="square">
            <a:spAutoFit/>
          </a:bodyPr>
          <a:lstStyle/>
          <a:p>
            <a:pPr algn="ctr" defTabSz="457200"/>
            <a:r>
              <a:rPr lang="zh-CN" altLang="en-US" sz="120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导致约</a:t>
            </a:r>
            <a:endParaRPr lang="en-US" altLang="zh-CN" sz="1200" b="1" dirty="0">
              <a:solidFill>
                <a:srgbClr val="0C0C0C">
                  <a:lumMod val="75000"/>
                  <a:lumOff val="25000"/>
                </a:srgbClr>
              </a:solidFill>
              <a:latin typeface="HarmonyOS Sans SC Medium" panose="00000600000000000000" pitchFamily="2" charset="-122"/>
              <a:ea typeface="HarmonyOS Sans SC Medium" panose="00000600000000000000" pitchFamily="2" charset="-122"/>
            </a:endParaRPr>
          </a:p>
          <a:p>
            <a:pPr algn="ctr" defTabSz="457200"/>
            <a:r>
              <a:rPr lang="en-US" altLang="zh-CN" sz="1400" b="1" dirty="0">
                <a:solidFill>
                  <a:srgbClr val="008080"/>
                </a:solidFill>
                <a:latin typeface="HarmonyOS Sans SC Medium" panose="00000600000000000000" pitchFamily="2" charset="-122"/>
                <a:ea typeface="HarmonyOS Sans SC Medium" panose="00000600000000000000" pitchFamily="2" charset="-122"/>
              </a:rPr>
              <a:t>8.2%</a:t>
            </a:r>
          </a:p>
          <a:p>
            <a:pPr algn="ctr" defTabSz="457200"/>
            <a:r>
              <a:rPr lang="zh-CN" altLang="en-US" sz="120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的子宫颈癌</a:t>
            </a:r>
            <a:r>
              <a:rPr lang="en-US" altLang="zh-CN" sz="1200" baseline="30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2</a:t>
            </a:r>
            <a:endParaRPr lang="zh-CN" altLang="en-US" sz="1200" b="1" dirty="0">
              <a:solidFill>
                <a:srgbClr val="0C0C0C">
                  <a:lumMod val="75000"/>
                  <a:lumOff val="25000"/>
                </a:srgbClr>
              </a:solidFill>
              <a:latin typeface="HarmonyOS Sans SC Medium" panose="00000600000000000000" pitchFamily="2" charset="-122"/>
              <a:ea typeface="HarmonyOS Sans SC Medium" panose="00000600000000000000" pitchFamily="2" charset="-122"/>
            </a:endParaRPr>
          </a:p>
        </p:txBody>
      </p:sp>
      <p:sp>
        <p:nvSpPr>
          <p:cNvPr id="529" name="文本框 528">
            <a:extLst>
              <a:ext uri="{FF2B5EF4-FFF2-40B4-BE49-F238E27FC236}">
                <a16:creationId xmlns:a16="http://schemas.microsoft.com/office/drawing/2014/main" id="{51B5A6B3-DDD5-BDA9-F06B-A86AC91FA0BF}"/>
              </a:ext>
            </a:extLst>
          </p:cNvPr>
          <p:cNvSpPr txBox="1"/>
          <p:nvPr/>
        </p:nvSpPr>
        <p:spPr>
          <a:xfrm>
            <a:off x="6917059" y="5740241"/>
            <a:ext cx="3765009" cy="369332"/>
          </a:xfrm>
          <a:prstGeom prst="rect">
            <a:avLst/>
          </a:prstGeom>
          <a:noFill/>
        </p:spPr>
        <p:txBody>
          <a:bodyPr wrap="square">
            <a:spAutoFit/>
          </a:bodyPr>
          <a:lstStyle/>
          <a:p>
            <a:pPr algn="ctr" defTabSz="457200"/>
            <a:r>
              <a:rPr lang="zh-CN" altLang="en-US" sz="120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九价</a:t>
            </a:r>
            <a:r>
              <a:rPr lang="en-US" altLang="zh-CN" sz="120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HPV</a:t>
            </a:r>
            <a:r>
              <a:rPr lang="zh-CN" altLang="en-US" sz="120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疫苗可预防约</a:t>
            </a:r>
            <a:r>
              <a:rPr lang="en-US" altLang="zh-CN" b="1" dirty="0">
                <a:solidFill>
                  <a:prstClr val="white"/>
                </a:solidFill>
                <a:highlight>
                  <a:srgbClr val="008080"/>
                </a:highlight>
                <a:latin typeface="HarmonyOS Sans SC Medium" panose="00000600000000000000" pitchFamily="2" charset="-122"/>
                <a:ea typeface="HarmonyOS Sans SC Medium" panose="00000600000000000000" pitchFamily="2" charset="-122"/>
              </a:rPr>
              <a:t>92%</a:t>
            </a:r>
            <a:r>
              <a:rPr lang="en-US" altLang="zh-CN" sz="120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HPV</a:t>
            </a:r>
            <a:r>
              <a:rPr lang="zh-CN" altLang="en-US" sz="120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相关的子宫颈癌</a:t>
            </a:r>
            <a:r>
              <a:rPr lang="en-US" altLang="zh-CN" sz="1200" baseline="30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2</a:t>
            </a:r>
            <a:endParaRPr lang="zh-CN" altLang="en-US" sz="1200" b="1" dirty="0">
              <a:solidFill>
                <a:srgbClr val="0C0C0C">
                  <a:lumMod val="75000"/>
                  <a:lumOff val="25000"/>
                </a:srgbClr>
              </a:solidFill>
              <a:latin typeface="HarmonyOS Sans SC Medium" panose="00000600000000000000" pitchFamily="2" charset="-122"/>
              <a:ea typeface="HarmonyOS Sans SC Medium" panose="00000600000000000000" pitchFamily="2" charset="-122"/>
            </a:endParaRPr>
          </a:p>
        </p:txBody>
      </p:sp>
      <p:grpSp>
        <p:nvGrpSpPr>
          <p:cNvPr id="530" name="组合 529">
            <a:extLst>
              <a:ext uri="{FF2B5EF4-FFF2-40B4-BE49-F238E27FC236}">
                <a16:creationId xmlns:a16="http://schemas.microsoft.com/office/drawing/2014/main" id="{6E89FAE5-542A-494C-4DCF-C68E4216F1DD}"/>
              </a:ext>
            </a:extLst>
          </p:cNvPr>
          <p:cNvGrpSpPr/>
          <p:nvPr/>
        </p:nvGrpSpPr>
        <p:grpSpPr>
          <a:xfrm>
            <a:off x="7301118" y="1832944"/>
            <a:ext cx="2996891" cy="1273735"/>
            <a:chOff x="6470709" y="2222433"/>
            <a:chExt cx="2996891" cy="1177628"/>
          </a:xfrm>
        </p:grpSpPr>
        <p:sp>
          <p:nvSpPr>
            <p:cNvPr id="531" name="文本框 530">
              <a:extLst>
                <a:ext uri="{FF2B5EF4-FFF2-40B4-BE49-F238E27FC236}">
                  <a16:creationId xmlns:a16="http://schemas.microsoft.com/office/drawing/2014/main" id="{8A00E617-5F22-4E53-F82A-4E71132A20BA}"/>
                </a:ext>
              </a:extLst>
            </p:cNvPr>
            <p:cNvSpPr txBox="1"/>
            <p:nvPr/>
          </p:nvSpPr>
          <p:spPr>
            <a:xfrm>
              <a:off x="6806272" y="2222433"/>
              <a:ext cx="2325765" cy="199188"/>
            </a:xfrm>
            <a:prstGeom prst="rect">
              <a:avLst/>
            </a:prstGeom>
            <a:noFill/>
            <a:ln>
              <a:noFill/>
            </a:ln>
          </p:spPr>
          <p:txBody>
            <a:bodyPr wrap="none" lIns="0" tIns="0" rIns="0" bIns="0" anchor="ctr">
              <a:spAutoFit/>
            </a:bodyPr>
            <a:lstStyle>
              <a:defPPr>
                <a:defRPr lang="en-US"/>
              </a:defPPr>
              <a:lvl1pPr>
                <a:defRPr sz="1200" b="1">
                  <a:solidFill>
                    <a:schemeClr val="accent1"/>
                  </a:solidFill>
                  <a:latin typeface="+mj-ea"/>
                  <a:ea typeface="+mj-ea"/>
                </a:defRPr>
              </a:lvl1pPr>
            </a:lstStyle>
            <a:p>
              <a:pPr marL="0" marR="0" lvl="0" indent="0" defTabSz="4572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a:ln>
                    <a:noFill/>
                  </a:ln>
                  <a:solidFill>
                    <a:srgbClr val="008080"/>
                  </a:solidFill>
                  <a:effectLst/>
                  <a:uLnTx/>
                  <a:uFillTx/>
                  <a:latin typeface="HarmonyOS Sans SC Black"/>
                  <a:ea typeface="HarmonyOS Sans SC Black"/>
                </a:rPr>
                <a:t>二价</a:t>
              </a:r>
              <a:r>
                <a:rPr kumimoji="0" lang="en-US" altLang="zh-CN" sz="1400" b="1" i="0" u="none" strike="noStrike" kern="0" cap="none" spc="0" normalizeH="0" baseline="0" noProof="0" dirty="0">
                  <a:ln>
                    <a:noFill/>
                  </a:ln>
                  <a:solidFill>
                    <a:srgbClr val="008080"/>
                  </a:solidFill>
                  <a:effectLst/>
                  <a:uLnTx/>
                  <a:uFillTx/>
                  <a:latin typeface="HarmonyOS Sans SC Black"/>
                  <a:ea typeface="HarmonyOS Sans SC Black"/>
                </a:rPr>
                <a:t>HPV</a:t>
              </a:r>
              <a:r>
                <a:rPr kumimoji="0" lang="zh-CN" altLang="en-US" sz="1400" b="1" i="0" u="none" strike="noStrike" kern="0" cap="none" spc="0" normalizeH="0" baseline="0" noProof="0" dirty="0">
                  <a:ln>
                    <a:noFill/>
                  </a:ln>
                  <a:solidFill>
                    <a:srgbClr val="008080"/>
                  </a:solidFill>
                  <a:effectLst/>
                  <a:uLnTx/>
                  <a:uFillTx/>
                  <a:latin typeface="HarmonyOS Sans SC Black"/>
                  <a:ea typeface="HarmonyOS Sans SC Black"/>
                </a:rPr>
                <a:t>疫苗 和 四价</a:t>
              </a:r>
              <a:r>
                <a:rPr kumimoji="0" lang="en-US" altLang="zh-CN" sz="1400" b="1" i="0" u="none" strike="noStrike" kern="0" cap="none" spc="0" normalizeH="0" baseline="0" noProof="0" dirty="0">
                  <a:ln>
                    <a:noFill/>
                  </a:ln>
                  <a:solidFill>
                    <a:srgbClr val="008080"/>
                  </a:solidFill>
                  <a:effectLst/>
                  <a:uLnTx/>
                  <a:uFillTx/>
                  <a:latin typeface="HarmonyOS Sans SC Black"/>
                  <a:ea typeface="HarmonyOS Sans SC Black"/>
                </a:rPr>
                <a:t>HPV</a:t>
              </a:r>
              <a:r>
                <a:rPr kumimoji="0" lang="zh-CN" altLang="en-US" sz="1400" b="1" i="0" u="none" strike="noStrike" kern="0" cap="none" spc="0" normalizeH="0" baseline="0" noProof="0" dirty="0">
                  <a:ln>
                    <a:noFill/>
                  </a:ln>
                  <a:solidFill>
                    <a:srgbClr val="008080"/>
                  </a:solidFill>
                  <a:effectLst/>
                  <a:uLnTx/>
                  <a:uFillTx/>
                  <a:latin typeface="HarmonyOS Sans SC Black"/>
                  <a:ea typeface="HarmonyOS Sans SC Black"/>
                </a:rPr>
                <a:t>疫苗</a:t>
              </a:r>
              <a:endParaRPr kumimoji="0" lang="en-US" altLang="zh-CN" sz="1400" b="1" i="0" u="none" strike="noStrike" kern="0" cap="none" spc="0" normalizeH="0" baseline="0" noProof="0" dirty="0">
                <a:ln>
                  <a:noFill/>
                </a:ln>
                <a:solidFill>
                  <a:srgbClr val="008080"/>
                </a:solidFill>
                <a:effectLst/>
                <a:uLnTx/>
                <a:uFillTx/>
                <a:latin typeface="HarmonyOS Sans SC Black"/>
                <a:ea typeface="HarmonyOS Sans SC Black"/>
              </a:endParaRPr>
            </a:p>
          </p:txBody>
        </p:sp>
        <p:grpSp>
          <p:nvGrpSpPr>
            <p:cNvPr id="532" name="组合 531">
              <a:extLst>
                <a:ext uri="{FF2B5EF4-FFF2-40B4-BE49-F238E27FC236}">
                  <a16:creationId xmlns:a16="http://schemas.microsoft.com/office/drawing/2014/main" id="{C5B91A44-97AB-1644-4286-965811C48B3C}"/>
                </a:ext>
              </a:extLst>
            </p:cNvPr>
            <p:cNvGrpSpPr/>
            <p:nvPr/>
          </p:nvGrpSpPr>
          <p:grpSpPr>
            <a:xfrm>
              <a:off x="7415784" y="2640004"/>
              <a:ext cx="405880" cy="367787"/>
              <a:chOff x="3556009" y="1855044"/>
              <a:chExt cx="405880" cy="367787"/>
            </a:xfrm>
          </p:grpSpPr>
          <p:pic>
            <p:nvPicPr>
              <p:cNvPr id="537" name="Picture 6" descr="ç¸å³å¾ç">
                <a:extLst>
                  <a:ext uri="{FF2B5EF4-FFF2-40B4-BE49-F238E27FC236}">
                    <a16:creationId xmlns:a16="http://schemas.microsoft.com/office/drawing/2014/main" id="{9231D833-A6F7-3E24-B2AB-315D21FA1C94}"/>
                  </a:ext>
                </a:extLst>
              </p:cNvPr>
              <p:cNvPicPr>
                <a:picLocks noChangeAspect="1" noChangeArrowheads="1"/>
              </p:cNvPicPr>
              <p:nvPr/>
            </p:nvPicPr>
            <p:blipFill>
              <a:blip r:embed="rId8" cstate="print">
                <a:duotone>
                  <a:srgbClr val="72B3A3">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579649" y="1855044"/>
                <a:ext cx="372455" cy="367787"/>
              </a:xfrm>
              <a:prstGeom prst="rect">
                <a:avLst/>
              </a:prstGeom>
              <a:noFill/>
              <a:extLst>
                <a:ext uri="{909E8E84-426E-40DD-AFC4-6F175D3DCCD1}">
                  <a14:hiddenFill xmlns:a14="http://schemas.microsoft.com/office/drawing/2010/main">
                    <a:solidFill>
                      <a:srgbClr val="FFFFFF"/>
                    </a:solidFill>
                  </a14:hiddenFill>
                </a:ext>
              </a:extLst>
            </p:spPr>
          </p:pic>
          <p:sp>
            <p:nvSpPr>
              <p:cNvPr id="538" name="文本框 537">
                <a:extLst>
                  <a:ext uri="{FF2B5EF4-FFF2-40B4-BE49-F238E27FC236}">
                    <a16:creationId xmlns:a16="http://schemas.microsoft.com/office/drawing/2014/main" id="{3371BE97-DFA4-AF37-C7FB-2380BC71CAAB}"/>
                  </a:ext>
                </a:extLst>
              </p:cNvPr>
              <p:cNvSpPr txBox="1"/>
              <p:nvPr/>
            </p:nvSpPr>
            <p:spPr>
              <a:xfrm>
                <a:off x="3556009" y="1891161"/>
                <a:ext cx="405880" cy="307777"/>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a:ln>
                      <a:noFill/>
                    </a:ln>
                    <a:solidFill>
                      <a:srgbClr val="0C0C0C">
                        <a:lumMod val="75000"/>
                        <a:lumOff val="25000"/>
                      </a:srgbClr>
                    </a:solidFill>
                    <a:effectLst/>
                    <a:uLnTx/>
                    <a:uFillTx/>
                  </a:rPr>
                  <a:t>16</a:t>
                </a:r>
                <a:endParaRPr kumimoji="0" lang="zh-CN" altLang="en-US" sz="1400" b="1" i="0" u="none" strike="noStrike" kern="0" cap="none" spc="0" normalizeH="0" baseline="0" noProof="0" dirty="0">
                  <a:ln>
                    <a:noFill/>
                  </a:ln>
                  <a:solidFill>
                    <a:srgbClr val="0C0C0C">
                      <a:lumMod val="75000"/>
                      <a:lumOff val="25000"/>
                    </a:srgbClr>
                  </a:solidFill>
                  <a:effectLst/>
                  <a:uLnTx/>
                  <a:uFillTx/>
                </a:endParaRPr>
              </a:p>
            </p:txBody>
          </p:sp>
        </p:grpSp>
        <p:grpSp>
          <p:nvGrpSpPr>
            <p:cNvPr id="533" name="组合 532">
              <a:extLst>
                <a:ext uri="{FF2B5EF4-FFF2-40B4-BE49-F238E27FC236}">
                  <a16:creationId xmlns:a16="http://schemas.microsoft.com/office/drawing/2014/main" id="{0F3CDCDE-BC2B-95F9-FBBC-585F28FD27DF}"/>
                </a:ext>
              </a:extLst>
            </p:cNvPr>
            <p:cNvGrpSpPr/>
            <p:nvPr/>
          </p:nvGrpSpPr>
          <p:grpSpPr>
            <a:xfrm>
              <a:off x="8066243" y="2634552"/>
              <a:ext cx="405880" cy="367787"/>
              <a:chOff x="4807091" y="2555408"/>
              <a:chExt cx="405880" cy="367787"/>
            </a:xfrm>
          </p:grpSpPr>
          <p:pic>
            <p:nvPicPr>
              <p:cNvPr id="535" name="Picture 6" descr="ç¸å³å¾ç">
                <a:extLst>
                  <a:ext uri="{FF2B5EF4-FFF2-40B4-BE49-F238E27FC236}">
                    <a16:creationId xmlns:a16="http://schemas.microsoft.com/office/drawing/2014/main" id="{2FA0AF54-3785-80AC-C42C-DCC499480E6F}"/>
                  </a:ext>
                </a:extLst>
              </p:cNvPr>
              <p:cNvPicPr>
                <a:picLocks noChangeAspect="1" noChangeArrowheads="1"/>
              </p:cNvPicPr>
              <p:nvPr/>
            </p:nvPicPr>
            <p:blipFill>
              <a:blip r:embed="rId8" cstate="print">
                <a:duotone>
                  <a:srgbClr val="E7E6E6">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825426" y="2555408"/>
                <a:ext cx="372455" cy="367787"/>
              </a:xfrm>
              <a:prstGeom prst="rect">
                <a:avLst/>
              </a:prstGeom>
              <a:noFill/>
              <a:extLst>
                <a:ext uri="{909E8E84-426E-40DD-AFC4-6F175D3DCCD1}">
                  <a14:hiddenFill xmlns:a14="http://schemas.microsoft.com/office/drawing/2010/main">
                    <a:solidFill>
                      <a:srgbClr val="FFFFFF"/>
                    </a:solidFill>
                  </a14:hiddenFill>
                </a:ext>
              </a:extLst>
            </p:spPr>
          </p:pic>
          <p:sp>
            <p:nvSpPr>
              <p:cNvPr id="536" name="文本框 535">
                <a:extLst>
                  <a:ext uri="{FF2B5EF4-FFF2-40B4-BE49-F238E27FC236}">
                    <a16:creationId xmlns:a16="http://schemas.microsoft.com/office/drawing/2014/main" id="{34DB1992-A8CB-9559-F9C0-D7F8DE59D114}"/>
                  </a:ext>
                </a:extLst>
              </p:cNvPr>
              <p:cNvSpPr txBox="1"/>
              <p:nvPr/>
            </p:nvSpPr>
            <p:spPr>
              <a:xfrm>
                <a:off x="4807091" y="2597210"/>
                <a:ext cx="405880" cy="307777"/>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a:ln>
                      <a:noFill/>
                    </a:ln>
                    <a:solidFill>
                      <a:srgbClr val="0C0C0C">
                        <a:lumMod val="75000"/>
                        <a:lumOff val="25000"/>
                      </a:srgbClr>
                    </a:solidFill>
                    <a:effectLst/>
                    <a:uLnTx/>
                    <a:uFillTx/>
                  </a:rPr>
                  <a:t>18</a:t>
                </a:r>
                <a:endParaRPr kumimoji="0" lang="zh-CN" altLang="en-US" sz="1400" b="1" i="0" u="none" strike="noStrike" kern="0" cap="none" spc="0" normalizeH="0" baseline="0" noProof="0" dirty="0">
                  <a:ln>
                    <a:noFill/>
                  </a:ln>
                  <a:solidFill>
                    <a:srgbClr val="0C0C0C">
                      <a:lumMod val="75000"/>
                      <a:lumOff val="25000"/>
                    </a:srgbClr>
                  </a:solidFill>
                  <a:effectLst/>
                  <a:uLnTx/>
                  <a:uFillTx/>
                </a:endParaRPr>
              </a:p>
            </p:txBody>
          </p:sp>
        </p:grpSp>
        <p:sp>
          <p:nvSpPr>
            <p:cNvPr id="534" name="矩形: 圆角 533">
              <a:extLst>
                <a:ext uri="{FF2B5EF4-FFF2-40B4-BE49-F238E27FC236}">
                  <a16:creationId xmlns:a16="http://schemas.microsoft.com/office/drawing/2014/main" id="{7DFDC0DD-4D73-04E7-4670-80759E65991D}"/>
                </a:ext>
              </a:extLst>
            </p:cNvPr>
            <p:cNvSpPr/>
            <p:nvPr/>
          </p:nvSpPr>
          <p:spPr>
            <a:xfrm>
              <a:off x="6470709" y="2497015"/>
              <a:ext cx="2996891" cy="903046"/>
            </a:xfrm>
            <a:prstGeom prst="roundRect">
              <a:avLst>
                <a:gd name="adj" fmla="val 8683"/>
              </a:avLst>
            </a:prstGeom>
            <a:noFill/>
            <a:ln w="19050" cap="flat" cmpd="sng" algn="ctr">
              <a:solidFill>
                <a:srgbClr val="0B918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HarmonyOS Sans SC Light"/>
                <a:ea typeface="HarmonyOS Sans SC Light"/>
                <a:cs typeface="+mn-cs"/>
              </a:endParaRPr>
            </a:p>
          </p:txBody>
        </p:sp>
      </p:grpSp>
      <p:sp>
        <p:nvSpPr>
          <p:cNvPr id="539" name="文本框 538">
            <a:extLst>
              <a:ext uri="{FF2B5EF4-FFF2-40B4-BE49-F238E27FC236}">
                <a16:creationId xmlns:a16="http://schemas.microsoft.com/office/drawing/2014/main" id="{674E10A7-D611-322C-2D47-8EBCCC055644}"/>
              </a:ext>
            </a:extLst>
          </p:cNvPr>
          <p:cNvSpPr txBox="1"/>
          <p:nvPr/>
        </p:nvSpPr>
        <p:spPr>
          <a:xfrm>
            <a:off x="6579809" y="3240911"/>
            <a:ext cx="4439508" cy="369332"/>
          </a:xfrm>
          <a:prstGeom prst="rect">
            <a:avLst/>
          </a:prstGeom>
          <a:noFill/>
        </p:spPr>
        <p:txBody>
          <a:bodyPr wrap="square">
            <a:spAutoFit/>
          </a:bodyPr>
          <a:lstStyle/>
          <a:p>
            <a:pPr algn="ctr" defTabSz="457200"/>
            <a:r>
              <a:rPr lang="zh-CN" altLang="en-US" sz="120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二价及四价</a:t>
            </a:r>
            <a:r>
              <a:rPr lang="en-US" altLang="zh-CN" sz="120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HPV</a:t>
            </a:r>
            <a:r>
              <a:rPr lang="zh-CN" altLang="en-US" sz="120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疫苗可预防约</a:t>
            </a:r>
            <a:r>
              <a:rPr lang="en-US" altLang="zh-CN" b="1" dirty="0">
                <a:solidFill>
                  <a:prstClr val="white"/>
                </a:solidFill>
                <a:highlight>
                  <a:srgbClr val="808080"/>
                </a:highlight>
                <a:latin typeface="HarmonyOS Sans SC Medium" panose="00000600000000000000" pitchFamily="2" charset="-122"/>
                <a:ea typeface="HarmonyOS Sans SC Medium" panose="00000600000000000000" pitchFamily="2" charset="-122"/>
              </a:rPr>
              <a:t>69.1%</a:t>
            </a:r>
            <a:r>
              <a:rPr lang="en-US" altLang="zh-CN" sz="120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HPV</a:t>
            </a:r>
            <a:r>
              <a:rPr lang="zh-CN" altLang="en-US" sz="120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相关的子宫颈癌</a:t>
            </a:r>
            <a:r>
              <a:rPr lang="en-US" altLang="zh-CN" sz="1200" baseline="30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2</a:t>
            </a:r>
            <a:endParaRPr lang="zh-CN" altLang="en-US" sz="1200" b="1" dirty="0">
              <a:solidFill>
                <a:srgbClr val="0C0C0C">
                  <a:lumMod val="75000"/>
                  <a:lumOff val="25000"/>
                </a:srgbClr>
              </a:solidFill>
              <a:latin typeface="HarmonyOS Sans SC Medium" panose="00000600000000000000" pitchFamily="2" charset="-122"/>
              <a:ea typeface="HarmonyOS Sans SC Medium" panose="00000600000000000000" pitchFamily="2" charset="-122"/>
            </a:endParaRPr>
          </a:p>
        </p:txBody>
      </p:sp>
      <p:sp>
        <p:nvSpPr>
          <p:cNvPr id="540" name="文本框 539">
            <a:extLst>
              <a:ext uri="{FF2B5EF4-FFF2-40B4-BE49-F238E27FC236}">
                <a16:creationId xmlns:a16="http://schemas.microsoft.com/office/drawing/2014/main" id="{238D8160-BE37-ED02-1CE1-FFCD0F2CF602}"/>
              </a:ext>
            </a:extLst>
          </p:cNvPr>
          <p:cNvSpPr txBox="1"/>
          <p:nvPr/>
        </p:nvSpPr>
        <p:spPr>
          <a:xfrm>
            <a:off x="8283043" y="3773146"/>
            <a:ext cx="1033040" cy="215444"/>
          </a:xfrm>
          <a:prstGeom prst="rect">
            <a:avLst/>
          </a:prstGeom>
          <a:noFill/>
          <a:ln>
            <a:noFill/>
          </a:ln>
        </p:spPr>
        <p:txBody>
          <a:bodyPr wrap="none" lIns="0" tIns="0" rIns="0" bIns="0" anchor="ctr">
            <a:spAutoFit/>
          </a:bodyPr>
          <a:lstStyle>
            <a:defPPr>
              <a:defRPr lang="en-US"/>
            </a:defPPr>
            <a:lvl1pPr>
              <a:defRPr sz="1200" b="1">
                <a:solidFill>
                  <a:schemeClr val="accent1"/>
                </a:solidFill>
                <a:latin typeface="+mj-ea"/>
                <a:ea typeface="+mj-ea"/>
              </a:defRPr>
            </a:lvl1pPr>
          </a:lstStyle>
          <a:p>
            <a:pPr marL="0" marR="0" lvl="0" indent="0" defTabSz="4572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a:ln>
                  <a:noFill/>
                </a:ln>
                <a:solidFill>
                  <a:srgbClr val="008080"/>
                </a:solidFill>
                <a:effectLst/>
                <a:uLnTx/>
                <a:uFillTx/>
                <a:latin typeface="HarmonyOS Sans SC Black"/>
                <a:ea typeface="HarmonyOS Sans SC Black"/>
              </a:rPr>
              <a:t>九价</a:t>
            </a:r>
            <a:r>
              <a:rPr kumimoji="0" lang="en-US" altLang="zh-CN" sz="1400" b="1" i="0" u="none" strike="noStrike" kern="0" cap="none" spc="0" normalizeH="0" baseline="0" noProof="0" dirty="0">
                <a:ln>
                  <a:noFill/>
                </a:ln>
                <a:solidFill>
                  <a:srgbClr val="008080"/>
                </a:solidFill>
                <a:effectLst/>
                <a:uLnTx/>
                <a:uFillTx/>
                <a:latin typeface="HarmonyOS Sans SC Black"/>
                <a:ea typeface="HarmonyOS Sans SC Black"/>
              </a:rPr>
              <a:t>HPV</a:t>
            </a:r>
            <a:r>
              <a:rPr kumimoji="0" lang="zh-CN" altLang="en-US" sz="1400" b="1" i="0" u="none" strike="noStrike" kern="0" cap="none" spc="0" normalizeH="0" baseline="0" noProof="0" dirty="0">
                <a:ln>
                  <a:noFill/>
                </a:ln>
                <a:solidFill>
                  <a:srgbClr val="008080"/>
                </a:solidFill>
                <a:effectLst/>
                <a:uLnTx/>
                <a:uFillTx/>
                <a:latin typeface="HarmonyOS Sans SC Black"/>
                <a:ea typeface="HarmonyOS Sans SC Black"/>
              </a:rPr>
              <a:t>疫苗</a:t>
            </a:r>
            <a:endParaRPr kumimoji="0" lang="en-US" altLang="zh-CN" sz="1400" b="1" i="0" u="none" strike="noStrike" kern="0" cap="none" spc="0" normalizeH="0" baseline="0" noProof="0" dirty="0">
              <a:ln>
                <a:noFill/>
              </a:ln>
              <a:solidFill>
                <a:srgbClr val="008080"/>
              </a:solidFill>
              <a:effectLst/>
              <a:uLnTx/>
              <a:uFillTx/>
              <a:latin typeface="HarmonyOS Sans SC Black"/>
              <a:ea typeface="HarmonyOS Sans SC Black"/>
            </a:endParaRPr>
          </a:p>
        </p:txBody>
      </p:sp>
      <p:sp>
        <p:nvSpPr>
          <p:cNvPr id="541" name="文本框 540">
            <a:extLst>
              <a:ext uri="{FF2B5EF4-FFF2-40B4-BE49-F238E27FC236}">
                <a16:creationId xmlns:a16="http://schemas.microsoft.com/office/drawing/2014/main" id="{F9A1DF57-17E0-A0D7-7F73-6C22EA744754}"/>
              </a:ext>
            </a:extLst>
          </p:cNvPr>
          <p:cNvSpPr txBox="1"/>
          <p:nvPr/>
        </p:nvSpPr>
        <p:spPr>
          <a:xfrm>
            <a:off x="7687957" y="2777938"/>
            <a:ext cx="2223213" cy="307777"/>
          </a:xfrm>
          <a:prstGeom prst="rect">
            <a:avLst/>
          </a:prstGeom>
          <a:noFill/>
        </p:spPr>
        <p:txBody>
          <a:bodyPr wrap="square">
            <a:spAutoFit/>
          </a:bodyPr>
          <a:lstStyle/>
          <a:p>
            <a:pPr algn="ctr" defTabSz="457200"/>
            <a:r>
              <a:rPr lang="zh-CN" altLang="en-US" sz="120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导致约</a:t>
            </a:r>
            <a:r>
              <a:rPr lang="en-US" altLang="zh-CN" sz="1400" b="1" dirty="0">
                <a:solidFill>
                  <a:srgbClr val="008080"/>
                </a:solidFill>
                <a:latin typeface="HarmonyOS Sans SC Medium" panose="00000600000000000000" pitchFamily="2" charset="-122"/>
                <a:ea typeface="HarmonyOS Sans SC Medium" panose="00000600000000000000" pitchFamily="2" charset="-122"/>
              </a:rPr>
              <a:t>69.1%</a:t>
            </a:r>
            <a:r>
              <a:rPr lang="zh-CN" altLang="en-US" sz="120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的子宫颈癌</a:t>
            </a:r>
            <a:r>
              <a:rPr lang="en-US" altLang="zh-CN" sz="1200" baseline="30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2</a:t>
            </a:r>
            <a:endParaRPr lang="zh-CN" altLang="en-US" sz="1200" b="1" dirty="0">
              <a:solidFill>
                <a:srgbClr val="0C0C0C">
                  <a:lumMod val="75000"/>
                  <a:lumOff val="25000"/>
                </a:srgbClr>
              </a:solidFill>
              <a:latin typeface="HarmonyOS Sans SC Medium" panose="00000600000000000000" pitchFamily="2" charset="-122"/>
              <a:ea typeface="HarmonyOS Sans SC Medium" panose="00000600000000000000" pitchFamily="2" charset="-122"/>
            </a:endParaRPr>
          </a:p>
        </p:txBody>
      </p:sp>
      <p:grpSp>
        <p:nvGrpSpPr>
          <p:cNvPr id="543" name="组合 542">
            <a:extLst>
              <a:ext uri="{FF2B5EF4-FFF2-40B4-BE49-F238E27FC236}">
                <a16:creationId xmlns:a16="http://schemas.microsoft.com/office/drawing/2014/main" id="{F2ED03B0-5C1C-8482-FB1C-73F4D1CF194C}"/>
              </a:ext>
            </a:extLst>
          </p:cNvPr>
          <p:cNvGrpSpPr/>
          <p:nvPr/>
        </p:nvGrpSpPr>
        <p:grpSpPr>
          <a:xfrm>
            <a:off x="0" y="3406140"/>
            <a:ext cx="5622582" cy="712590"/>
            <a:chOff x="1" y="1578227"/>
            <a:chExt cx="5622582" cy="712590"/>
          </a:xfrm>
        </p:grpSpPr>
        <p:sp>
          <p:nvSpPr>
            <p:cNvPr id="544" name="矩形: 圆角 543">
              <a:extLst>
                <a:ext uri="{FF2B5EF4-FFF2-40B4-BE49-F238E27FC236}">
                  <a16:creationId xmlns:a16="http://schemas.microsoft.com/office/drawing/2014/main" id="{FC62616C-5890-2553-82EF-D9043DBF3DDE}"/>
                </a:ext>
              </a:extLst>
            </p:cNvPr>
            <p:cNvSpPr/>
            <p:nvPr/>
          </p:nvSpPr>
          <p:spPr>
            <a:xfrm>
              <a:off x="1" y="1578227"/>
              <a:ext cx="5622582" cy="712590"/>
            </a:xfrm>
            <a:prstGeom prst="roundRect">
              <a:avLst/>
            </a:prstGeom>
            <a:solidFill>
              <a:srgbClr val="00877B">
                <a:alpha val="9000"/>
              </a:srgbClr>
            </a:solidFill>
            <a:ln>
              <a:noFill/>
            </a:ln>
            <a:effectLst>
              <a:outerShdw blurRad="76200" dir="13500000" sy="23000" kx="1200000" algn="br" rotWithShape="0">
                <a:prstClr val="black">
                  <a:alpha val="20000"/>
                </a:prstClr>
              </a:outerShdw>
              <a:softEdge rad="0"/>
            </a:effectLst>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nvGrpSpPr>
            <p:cNvPr id="545" name="组合 544">
              <a:extLst>
                <a:ext uri="{FF2B5EF4-FFF2-40B4-BE49-F238E27FC236}">
                  <a16:creationId xmlns:a16="http://schemas.microsoft.com/office/drawing/2014/main" id="{EB9F1BCA-47FA-7D21-5F59-37FD6095AC08}"/>
                </a:ext>
              </a:extLst>
            </p:cNvPr>
            <p:cNvGrpSpPr>
              <a:grpSpLocks noChangeAspect="1"/>
            </p:cNvGrpSpPr>
            <p:nvPr/>
          </p:nvGrpSpPr>
          <p:grpSpPr>
            <a:xfrm>
              <a:off x="532279" y="1710514"/>
              <a:ext cx="301348" cy="312868"/>
              <a:chOff x="7474569" y="3012903"/>
              <a:chExt cx="432004" cy="432000"/>
            </a:xfrm>
            <a:solidFill>
              <a:srgbClr val="00877B"/>
            </a:solidFill>
          </p:grpSpPr>
          <p:sp>
            <p:nvSpPr>
              <p:cNvPr id="547" name="圆角矩形 102">
                <a:extLst>
                  <a:ext uri="{FF2B5EF4-FFF2-40B4-BE49-F238E27FC236}">
                    <a16:creationId xmlns:a16="http://schemas.microsoft.com/office/drawing/2014/main" id="{1596D6BB-65A6-0B59-001E-5BD1B6DEE6B6}"/>
                  </a:ext>
                </a:extLst>
              </p:cNvPr>
              <p:cNvSpPr/>
              <p:nvPr/>
            </p:nvSpPr>
            <p:spPr>
              <a:xfrm>
                <a:off x="7474569" y="3012903"/>
                <a:ext cx="432004" cy="432000"/>
              </a:xfrm>
              <a:prstGeom prst="roundRect">
                <a:avLst>
                  <a:gd name="adj" fmla="val 50000"/>
                </a:avLst>
              </a:prstGeom>
              <a:grp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latin typeface="+mj-ea"/>
                  <a:ea typeface="+mj-ea"/>
                </a:endParaRPr>
              </a:p>
            </p:txBody>
          </p:sp>
          <p:sp>
            <p:nvSpPr>
              <p:cNvPr id="548" name="任意多边形 103">
                <a:extLst>
                  <a:ext uri="{FF2B5EF4-FFF2-40B4-BE49-F238E27FC236}">
                    <a16:creationId xmlns:a16="http://schemas.microsoft.com/office/drawing/2014/main" id="{FF59E65F-B7EF-1A54-F6B8-18707DBB8438}"/>
                  </a:ext>
                </a:extLst>
              </p:cNvPr>
              <p:cNvSpPr/>
              <p:nvPr/>
            </p:nvSpPr>
            <p:spPr>
              <a:xfrm>
                <a:off x="7595253" y="3163392"/>
                <a:ext cx="195399" cy="131023"/>
              </a:xfrm>
              <a:custGeom>
                <a:avLst/>
                <a:gdLst>
                  <a:gd name="connsiteX0" fmla="*/ 195400 w 195399"/>
                  <a:gd name="connsiteY0" fmla="*/ 0 h 131023"/>
                  <a:gd name="connsiteX1" fmla="*/ 64376 w 195399"/>
                  <a:gd name="connsiteY1" fmla="*/ 131023 h 131023"/>
                  <a:gd name="connsiteX2" fmla="*/ 0 w 195399"/>
                  <a:gd name="connsiteY2" fmla="*/ 66647 h 131023"/>
                </a:gdLst>
                <a:ahLst/>
                <a:cxnLst>
                  <a:cxn ang="0">
                    <a:pos x="connsiteX0" y="connsiteY0"/>
                  </a:cxn>
                  <a:cxn ang="0">
                    <a:pos x="connsiteX1" y="connsiteY1"/>
                  </a:cxn>
                  <a:cxn ang="0">
                    <a:pos x="connsiteX2" y="connsiteY2"/>
                  </a:cxn>
                </a:cxnLst>
                <a:rect l="l" t="t" r="r" b="b"/>
                <a:pathLst>
                  <a:path w="195399" h="131023">
                    <a:moveTo>
                      <a:pt x="195400" y="0"/>
                    </a:moveTo>
                    <a:lnTo>
                      <a:pt x="64376" y="131023"/>
                    </a:lnTo>
                    <a:lnTo>
                      <a:pt x="0" y="66647"/>
                    </a:lnTo>
                  </a:path>
                </a:pathLst>
              </a:custGeom>
              <a:grpFill/>
              <a:ln w="12700" cap="rnd">
                <a:solidFill>
                  <a:srgbClr val="FFFFFF"/>
                </a:solidFill>
                <a:prstDash val="solid"/>
                <a:miter/>
              </a:ln>
            </p:spPr>
            <p:txBody>
              <a:bodyPr rtlCol="0" anchor="ctr"/>
              <a:lstStyle/>
              <a:p>
                <a:endParaRPr lang="zh-CN" altLang="en-US" dirty="0">
                  <a:latin typeface="+mj-ea"/>
                  <a:ea typeface="+mj-ea"/>
                </a:endParaRPr>
              </a:p>
            </p:txBody>
          </p:sp>
        </p:grpSp>
        <p:sp>
          <p:nvSpPr>
            <p:cNvPr id="546" name="文本框 545">
              <a:extLst>
                <a:ext uri="{FF2B5EF4-FFF2-40B4-BE49-F238E27FC236}">
                  <a16:creationId xmlns:a16="http://schemas.microsoft.com/office/drawing/2014/main" id="{6B740E06-A906-93B5-8145-28722F185E89}"/>
                </a:ext>
              </a:extLst>
            </p:cNvPr>
            <p:cNvSpPr txBox="1"/>
            <p:nvPr/>
          </p:nvSpPr>
          <p:spPr>
            <a:xfrm>
              <a:off x="863726" y="1684847"/>
              <a:ext cx="4020694" cy="364202"/>
            </a:xfrm>
            <a:prstGeom prst="rect">
              <a:avLst/>
            </a:prstGeom>
            <a:noFill/>
          </p:spPr>
          <p:txBody>
            <a:bodyPr wrap="square" anchor="ctr">
              <a:spAutoFit/>
            </a:bodyPr>
            <a:lstStyle/>
            <a:p>
              <a:pPr>
                <a:lnSpc>
                  <a:spcPct val="120000"/>
                </a:lnSpc>
              </a:pPr>
              <a:r>
                <a:rPr lang="zh-CN" altLang="en-US" sz="1600" b="1" dirty="0">
                  <a:solidFill>
                    <a:srgbClr val="00877B"/>
                  </a:solidFill>
                  <a:latin typeface="+mj-ea"/>
                  <a:ea typeface="+mj-ea"/>
                </a:rPr>
                <a:t>不同型别</a:t>
              </a:r>
              <a:r>
                <a:rPr lang="en-US" altLang="zh-CN" sz="1600" b="1" dirty="0">
                  <a:solidFill>
                    <a:srgbClr val="00877B"/>
                  </a:solidFill>
                  <a:latin typeface="+mj-ea"/>
                  <a:ea typeface="+mj-ea"/>
                </a:rPr>
                <a:t>HPV</a:t>
              </a:r>
              <a:r>
                <a:rPr lang="zh-CN" altLang="en-US" sz="1600" b="1" dirty="0">
                  <a:solidFill>
                    <a:srgbClr val="00877B"/>
                  </a:solidFill>
                  <a:latin typeface="+mj-ea"/>
                  <a:ea typeface="+mj-ea"/>
                </a:rPr>
                <a:t>感染可能导致多种疾病</a:t>
              </a:r>
            </a:p>
          </p:txBody>
        </p:sp>
      </p:grpSp>
      <p:grpSp>
        <p:nvGrpSpPr>
          <p:cNvPr id="549" name="组合 548">
            <a:extLst>
              <a:ext uri="{FF2B5EF4-FFF2-40B4-BE49-F238E27FC236}">
                <a16:creationId xmlns:a16="http://schemas.microsoft.com/office/drawing/2014/main" id="{0EA23E88-958C-8869-381F-A28B328C8382}"/>
              </a:ext>
            </a:extLst>
          </p:cNvPr>
          <p:cNvGrpSpPr/>
          <p:nvPr/>
        </p:nvGrpSpPr>
        <p:grpSpPr>
          <a:xfrm>
            <a:off x="6004560" y="914400"/>
            <a:ext cx="5676900" cy="712590"/>
            <a:chOff x="1" y="1578227"/>
            <a:chExt cx="5676900" cy="712590"/>
          </a:xfrm>
        </p:grpSpPr>
        <p:sp>
          <p:nvSpPr>
            <p:cNvPr id="550" name="矩形: 圆角 549">
              <a:extLst>
                <a:ext uri="{FF2B5EF4-FFF2-40B4-BE49-F238E27FC236}">
                  <a16:creationId xmlns:a16="http://schemas.microsoft.com/office/drawing/2014/main" id="{D0B94399-9982-8491-C86D-D481DE6362A6}"/>
                </a:ext>
              </a:extLst>
            </p:cNvPr>
            <p:cNvSpPr/>
            <p:nvPr/>
          </p:nvSpPr>
          <p:spPr>
            <a:xfrm>
              <a:off x="1" y="1578227"/>
              <a:ext cx="5676900" cy="712590"/>
            </a:xfrm>
            <a:prstGeom prst="roundRect">
              <a:avLst/>
            </a:prstGeom>
            <a:solidFill>
              <a:srgbClr val="00877B">
                <a:alpha val="9000"/>
              </a:srgbClr>
            </a:solidFill>
            <a:ln>
              <a:noFill/>
            </a:ln>
            <a:effectLst>
              <a:outerShdw blurRad="76200" dir="13500000" sy="23000" kx="1200000" algn="br" rotWithShape="0">
                <a:prstClr val="black">
                  <a:alpha val="20000"/>
                </a:prstClr>
              </a:outerShdw>
              <a:softEdge rad="0"/>
            </a:effectLst>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nvGrpSpPr>
            <p:cNvPr id="551" name="组合 550">
              <a:extLst>
                <a:ext uri="{FF2B5EF4-FFF2-40B4-BE49-F238E27FC236}">
                  <a16:creationId xmlns:a16="http://schemas.microsoft.com/office/drawing/2014/main" id="{9EB23C18-84D7-3D3B-5205-8F5FE55CD158}"/>
                </a:ext>
              </a:extLst>
            </p:cNvPr>
            <p:cNvGrpSpPr>
              <a:grpSpLocks noChangeAspect="1"/>
            </p:cNvGrpSpPr>
            <p:nvPr/>
          </p:nvGrpSpPr>
          <p:grpSpPr>
            <a:xfrm>
              <a:off x="532279" y="1710514"/>
              <a:ext cx="301348" cy="312868"/>
              <a:chOff x="7474569" y="3012903"/>
              <a:chExt cx="432004" cy="432000"/>
            </a:xfrm>
            <a:solidFill>
              <a:srgbClr val="00877B"/>
            </a:solidFill>
          </p:grpSpPr>
          <p:sp>
            <p:nvSpPr>
              <p:cNvPr id="553" name="圆角矩形 102">
                <a:extLst>
                  <a:ext uri="{FF2B5EF4-FFF2-40B4-BE49-F238E27FC236}">
                    <a16:creationId xmlns:a16="http://schemas.microsoft.com/office/drawing/2014/main" id="{C97DF895-1F22-134F-FD42-CD1EFA9DCDBD}"/>
                  </a:ext>
                </a:extLst>
              </p:cNvPr>
              <p:cNvSpPr/>
              <p:nvPr/>
            </p:nvSpPr>
            <p:spPr>
              <a:xfrm>
                <a:off x="7474569" y="3012903"/>
                <a:ext cx="432004" cy="432000"/>
              </a:xfrm>
              <a:prstGeom prst="roundRect">
                <a:avLst>
                  <a:gd name="adj" fmla="val 50000"/>
                </a:avLst>
              </a:prstGeom>
              <a:grp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latin typeface="+mj-ea"/>
                  <a:ea typeface="+mj-ea"/>
                </a:endParaRPr>
              </a:p>
            </p:txBody>
          </p:sp>
          <p:sp>
            <p:nvSpPr>
              <p:cNvPr id="554" name="任意多边形 103">
                <a:extLst>
                  <a:ext uri="{FF2B5EF4-FFF2-40B4-BE49-F238E27FC236}">
                    <a16:creationId xmlns:a16="http://schemas.microsoft.com/office/drawing/2014/main" id="{F9EF1480-1E79-ADF1-7FF1-8DC407F5347B}"/>
                  </a:ext>
                </a:extLst>
              </p:cNvPr>
              <p:cNvSpPr/>
              <p:nvPr/>
            </p:nvSpPr>
            <p:spPr>
              <a:xfrm>
                <a:off x="7595253" y="3163392"/>
                <a:ext cx="195399" cy="131023"/>
              </a:xfrm>
              <a:custGeom>
                <a:avLst/>
                <a:gdLst>
                  <a:gd name="connsiteX0" fmla="*/ 195400 w 195399"/>
                  <a:gd name="connsiteY0" fmla="*/ 0 h 131023"/>
                  <a:gd name="connsiteX1" fmla="*/ 64376 w 195399"/>
                  <a:gd name="connsiteY1" fmla="*/ 131023 h 131023"/>
                  <a:gd name="connsiteX2" fmla="*/ 0 w 195399"/>
                  <a:gd name="connsiteY2" fmla="*/ 66647 h 131023"/>
                </a:gdLst>
                <a:ahLst/>
                <a:cxnLst>
                  <a:cxn ang="0">
                    <a:pos x="connsiteX0" y="connsiteY0"/>
                  </a:cxn>
                  <a:cxn ang="0">
                    <a:pos x="connsiteX1" y="connsiteY1"/>
                  </a:cxn>
                  <a:cxn ang="0">
                    <a:pos x="connsiteX2" y="connsiteY2"/>
                  </a:cxn>
                </a:cxnLst>
                <a:rect l="l" t="t" r="r" b="b"/>
                <a:pathLst>
                  <a:path w="195399" h="131023">
                    <a:moveTo>
                      <a:pt x="195400" y="0"/>
                    </a:moveTo>
                    <a:lnTo>
                      <a:pt x="64376" y="131023"/>
                    </a:lnTo>
                    <a:lnTo>
                      <a:pt x="0" y="66647"/>
                    </a:lnTo>
                  </a:path>
                </a:pathLst>
              </a:custGeom>
              <a:grpFill/>
              <a:ln w="12700" cap="rnd">
                <a:solidFill>
                  <a:srgbClr val="FFFFFF"/>
                </a:solidFill>
                <a:prstDash val="solid"/>
                <a:miter/>
              </a:ln>
            </p:spPr>
            <p:txBody>
              <a:bodyPr rtlCol="0" anchor="ctr"/>
              <a:lstStyle/>
              <a:p>
                <a:endParaRPr lang="zh-CN" altLang="en-US" dirty="0">
                  <a:latin typeface="+mj-ea"/>
                  <a:ea typeface="+mj-ea"/>
                </a:endParaRPr>
              </a:p>
            </p:txBody>
          </p:sp>
        </p:grpSp>
        <p:sp>
          <p:nvSpPr>
            <p:cNvPr id="552" name="文本框 551">
              <a:extLst>
                <a:ext uri="{FF2B5EF4-FFF2-40B4-BE49-F238E27FC236}">
                  <a16:creationId xmlns:a16="http://schemas.microsoft.com/office/drawing/2014/main" id="{C1450F82-2961-6ED5-7DA4-8607229551B1}"/>
                </a:ext>
              </a:extLst>
            </p:cNvPr>
            <p:cNvSpPr txBox="1"/>
            <p:nvPr/>
          </p:nvSpPr>
          <p:spPr>
            <a:xfrm>
              <a:off x="863725" y="1684847"/>
              <a:ext cx="4623797" cy="364202"/>
            </a:xfrm>
            <a:prstGeom prst="rect">
              <a:avLst/>
            </a:prstGeom>
            <a:noFill/>
          </p:spPr>
          <p:txBody>
            <a:bodyPr wrap="square" anchor="ctr">
              <a:spAutoFit/>
            </a:bodyPr>
            <a:lstStyle/>
            <a:p>
              <a:pPr>
                <a:lnSpc>
                  <a:spcPct val="120000"/>
                </a:lnSpc>
              </a:pPr>
              <a:r>
                <a:rPr lang="en-US" altLang="zh-CN" sz="1600" b="1" dirty="0">
                  <a:solidFill>
                    <a:srgbClr val="00877B"/>
                  </a:solidFill>
                  <a:latin typeface="+mj-ea"/>
                  <a:ea typeface="+mj-ea"/>
                </a:rPr>
                <a:t>HPV</a:t>
              </a:r>
              <a:r>
                <a:rPr lang="zh-CN" altLang="en-US" sz="1600" b="1" dirty="0">
                  <a:solidFill>
                    <a:srgbClr val="00877B"/>
                  </a:solidFill>
                  <a:latin typeface="+mj-ea"/>
                  <a:ea typeface="+mj-ea"/>
                </a:rPr>
                <a:t>疫苗价型不同，可预防的子宫颈癌比例不同</a:t>
              </a:r>
            </a:p>
          </p:txBody>
        </p:sp>
      </p:grpSp>
      <p:sp>
        <p:nvSpPr>
          <p:cNvPr id="4" name="文本框 3">
            <a:extLst>
              <a:ext uri="{FF2B5EF4-FFF2-40B4-BE49-F238E27FC236}">
                <a16:creationId xmlns:a16="http://schemas.microsoft.com/office/drawing/2014/main" id="{1066D69E-C106-D512-B46D-E5650767CB01}"/>
              </a:ext>
            </a:extLst>
          </p:cNvPr>
          <p:cNvSpPr txBox="1"/>
          <p:nvPr/>
        </p:nvSpPr>
        <p:spPr>
          <a:xfrm>
            <a:off x="0" y="6530113"/>
            <a:ext cx="11582400" cy="184666"/>
          </a:xfrm>
          <a:prstGeom prst="rect">
            <a:avLst/>
          </a:prstGeom>
          <a:noFill/>
        </p:spPr>
        <p:txBody>
          <a:bodyPr wrap="square" rtlCol="0" anchor="b">
            <a:spAutoFit/>
          </a:bodyPr>
          <a:lstStyle/>
          <a:p>
            <a:pPr marL="182563" indent="-182563"/>
            <a:r>
              <a:rPr lang="zh-CN" altLang="en-US" sz="600" dirty="0">
                <a:solidFill>
                  <a:schemeClr val="bg1">
                    <a:lumMod val="50000"/>
                  </a:schemeClr>
                </a:solidFill>
              </a:rPr>
              <a:t>注</a:t>
            </a:r>
            <a:r>
              <a:rPr lang="en-US" altLang="zh-CN" sz="600" dirty="0">
                <a:solidFill>
                  <a:schemeClr val="bg1">
                    <a:lumMod val="50000"/>
                  </a:schemeClr>
                </a:solidFill>
              </a:rPr>
              <a:t>:2021</a:t>
            </a:r>
            <a:r>
              <a:rPr lang="zh-CN" altLang="en-US" sz="600" dirty="0">
                <a:solidFill>
                  <a:schemeClr val="bg1">
                    <a:lumMod val="50000"/>
                  </a:schemeClr>
                </a:solidFill>
              </a:rPr>
              <a:t>年</a:t>
            </a:r>
            <a:r>
              <a:rPr lang="en-US" altLang="zh-CN" sz="600" dirty="0">
                <a:solidFill>
                  <a:schemeClr val="bg1">
                    <a:lumMod val="50000"/>
                  </a:schemeClr>
                </a:solidFill>
              </a:rPr>
              <a:t>ICO/IARC</a:t>
            </a:r>
            <a:r>
              <a:rPr lang="zh-CN" altLang="en-US" sz="600" dirty="0">
                <a:solidFill>
                  <a:schemeClr val="bg1">
                    <a:lumMod val="50000"/>
                  </a:schemeClr>
                </a:solidFill>
              </a:rPr>
              <a:t>中国</a:t>
            </a:r>
            <a:r>
              <a:rPr lang="en-US" altLang="zh-CN" sz="600" dirty="0">
                <a:solidFill>
                  <a:schemeClr val="bg1">
                    <a:lumMod val="50000"/>
                  </a:schemeClr>
                </a:solidFill>
              </a:rPr>
              <a:t>HPV</a:t>
            </a:r>
            <a:r>
              <a:rPr lang="zh-CN" altLang="en-US" sz="600" dirty="0">
                <a:solidFill>
                  <a:schemeClr val="bg1">
                    <a:lumMod val="50000"/>
                  </a:schemeClr>
                </a:solidFill>
              </a:rPr>
              <a:t>和相关疾病报告显示，子宫颈癌患者中高危型</a:t>
            </a:r>
            <a:r>
              <a:rPr lang="en-US" altLang="zh-CN" sz="600" dirty="0">
                <a:solidFill>
                  <a:schemeClr val="bg1">
                    <a:lumMod val="50000"/>
                  </a:schemeClr>
                </a:solidFill>
              </a:rPr>
              <a:t>HPV</a:t>
            </a:r>
            <a:r>
              <a:rPr lang="zh-CN" altLang="en-US" sz="600" dirty="0">
                <a:solidFill>
                  <a:schemeClr val="bg1">
                    <a:lumMod val="50000"/>
                  </a:schemeClr>
                </a:solidFill>
              </a:rPr>
              <a:t>流行率分别为</a:t>
            </a:r>
            <a:r>
              <a:rPr lang="en-US" altLang="zh-CN" sz="600" dirty="0">
                <a:solidFill>
                  <a:schemeClr val="bg1">
                    <a:lumMod val="50000"/>
                  </a:schemeClr>
                </a:solidFill>
              </a:rPr>
              <a:t>:HPV16 59.5%</a:t>
            </a:r>
            <a:r>
              <a:rPr lang="zh-CN" altLang="en-US" sz="600" dirty="0">
                <a:solidFill>
                  <a:schemeClr val="bg1">
                    <a:lumMod val="50000"/>
                  </a:schemeClr>
                </a:solidFill>
              </a:rPr>
              <a:t>，</a:t>
            </a:r>
            <a:r>
              <a:rPr lang="en-US" altLang="zh-CN" sz="600" dirty="0">
                <a:solidFill>
                  <a:schemeClr val="bg1">
                    <a:lumMod val="50000"/>
                  </a:schemeClr>
                </a:solidFill>
              </a:rPr>
              <a:t>HPV18 9.6%</a:t>
            </a:r>
            <a:r>
              <a:rPr lang="zh-CN" altLang="en-US" sz="600" dirty="0">
                <a:solidFill>
                  <a:schemeClr val="bg1">
                    <a:lumMod val="50000"/>
                  </a:schemeClr>
                </a:solidFill>
              </a:rPr>
              <a:t>，</a:t>
            </a:r>
            <a:r>
              <a:rPr lang="en-US" altLang="zh-CN" sz="600" dirty="0">
                <a:solidFill>
                  <a:schemeClr val="bg1">
                    <a:lumMod val="50000"/>
                  </a:schemeClr>
                </a:solidFill>
              </a:rPr>
              <a:t>HPV31 2.8%</a:t>
            </a:r>
            <a:r>
              <a:rPr lang="zh-CN" altLang="en-US" sz="600" dirty="0">
                <a:solidFill>
                  <a:schemeClr val="bg1">
                    <a:lumMod val="50000"/>
                  </a:schemeClr>
                </a:solidFill>
              </a:rPr>
              <a:t>，</a:t>
            </a:r>
            <a:r>
              <a:rPr lang="en-US" altLang="zh-CN" sz="600" dirty="0">
                <a:solidFill>
                  <a:schemeClr val="bg1">
                    <a:lumMod val="50000"/>
                  </a:schemeClr>
                </a:solidFill>
              </a:rPr>
              <a:t>HPV33 3.5%</a:t>
            </a:r>
            <a:r>
              <a:rPr lang="zh-CN" altLang="en-US" sz="600" dirty="0">
                <a:solidFill>
                  <a:schemeClr val="bg1">
                    <a:lumMod val="50000"/>
                  </a:schemeClr>
                </a:solidFill>
              </a:rPr>
              <a:t>，</a:t>
            </a:r>
            <a:r>
              <a:rPr lang="en-US" altLang="zh-CN" sz="600" dirty="0">
                <a:solidFill>
                  <a:schemeClr val="bg1">
                    <a:lumMod val="50000"/>
                  </a:schemeClr>
                </a:solidFill>
              </a:rPr>
              <a:t>HPV45 1.9%</a:t>
            </a:r>
            <a:r>
              <a:rPr lang="zh-CN" altLang="en-US" sz="600" dirty="0">
                <a:solidFill>
                  <a:schemeClr val="bg1">
                    <a:lumMod val="50000"/>
                  </a:schemeClr>
                </a:solidFill>
              </a:rPr>
              <a:t>，</a:t>
            </a:r>
            <a:r>
              <a:rPr lang="en-US" altLang="zh-CN" sz="600" dirty="0">
                <a:solidFill>
                  <a:schemeClr val="bg1">
                    <a:lumMod val="50000"/>
                  </a:schemeClr>
                </a:solidFill>
              </a:rPr>
              <a:t>HPV52 6.5%</a:t>
            </a:r>
            <a:r>
              <a:rPr lang="zh-CN" altLang="en-US" sz="600" dirty="0">
                <a:solidFill>
                  <a:schemeClr val="bg1">
                    <a:lumMod val="50000"/>
                  </a:schemeClr>
                </a:solidFill>
              </a:rPr>
              <a:t>，</a:t>
            </a:r>
            <a:r>
              <a:rPr lang="en-US" altLang="zh-CN" sz="600" dirty="0">
                <a:solidFill>
                  <a:schemeClr val="bg1">
                    <a:lumMod val="50000"/>
                  </a:schemeClr>
                </a:solidFill>
              </a:rPr>
              <a:t>HPV58 8.2%</a:t>
            </a:r>
            <a:r>
              <a:rPr lang="zh-CN" altLang="en-US" sz="600" dirty="0">
                <a:solidFill>
                  <a:schemeClr val="bg1">
                    <a:lumMod val="50000"/>
                  </a:schemeClr>
                </a:solidFill>
              </a:rPr>
              <a:t>。</a:t>
            </a:r>
          </a:p>
        </p:txBody>
      </p:sp>
    </p:spTree>
    <p:extLst>
      <p:ext uri="{BB962C8B-B14F-4D97-AF65-F5344CB8AC3E}">
        <p14:creationId xmlns:p14="http://schemas.microsoft.com/office/powerpoint/2010/main" val="1467520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181946"/>
            <a:ext cx="11582400" cy="634082"/>
          </a:xfrm>
        </p:spPr>
        <p:txBody>
          <a:bodyPr/>
          <a:lstStyle/>
          <a:p>
            <a:r>
              <a:rPr lang="en-US" altLang="zh-CN" b="1" dirty="0">
                <a:latin typeface="+mj-lt"/>
              </a:rPr>
              <a:t>HPV</a:t>
            </a:r>
            <a:r>
              <a:rPr lang="zh-CN" altLang="en-US" b="1" dirty="0">
                <a:latin typeface="+mj-lt"/>
              </a:rPr>
              <a:t>疫苗的评价标准是什么？</a:t>
            </a:r>
          </a:p>
        </p:txBody>
      </p:sp>
      <p:sp>
        <p:nvSpPr>
          <p:cNvPr id="6" name="文本框 5"/>
          <p:cNvSpPr txBox="1"/>
          <p:nvPr/>
        </p:nvSpPr>
        <p:spPr>
          <a:xfrm>
            <a:off x="-1" y="6488668"/>
            <a:ext cx="8341652" cy="369332"/>
          </a:xfrm>
          <a:prstGeom prst="rect">
            <a:avLst/>
          </a:prstGeom>
          <a:noFill/>
          <a:effectLst/>
        </p:spPr>
        <p:txBody>
          <a:bodyPr wrap="square" anchor="b">
            <a:spAutoFit/>
          </a:bodyPr>
          <a:lstStyle/>
          <a:p>
            <a:pPr marL="0" indent="0">
              <a:lnSpc>
                <a:spcPct val="100000"/>
              </a:lnSpc>
              <a:spcBef>
                <a:spcPts val="0"/>
              </a:spcBef>
              <a:buNone/>
            </a:pPr>
            <a:r>
              <a:rPr lang="zh-CN" altLang="en-US" sz="600" dirty="0">
                <a:solidFill>
                  <a:schemeClr val="bg1">
                    <a:lumMod val="50000"/>
                  </a:schemeClr>
                </a:solidFill>
                <a:latin typeface="+mn-ea"/>
                <a:cs typeface="微软雅黑" panose="020B0503020204020204" pitchFamily="34" charset="-122"/>
              </a:rPr>
              <a:t>注：与任何疫苗一样，无法确保四价及九价</a:t>
            </a:r>
            <a:r>
              <a:rPr lang="en-US" altLang="zh-CN" sz="600" dirty="0">
                <a:solidFill>
                  <a:schemeClr val="bg1">
                    <a:lumMod val="50000"/>
                  </a:schemeClr>
                </a:solidFill>
                <a:latin typeface="+mn-ea"/>
                <a:cs typeface="微软雅黑" panose="020B0503020204020204" pitchFamily="34" charset="-122"/>
              </a:rPr>
              <a:t>HPV</a:t>
            </a:r>
            <a:r>
              <a:rPr lang="zh-CN" altLang="en-US" sz="600" dirty="0">
                <a:solidFill>
                  <a:schemeClr val="bg1">
                    <a:lumMod val="50000"/>
                  </a:schemeClr>
                </a:solidFill>
                <a:latin typeface="+mn-ea"/>
                <a:cs typeface="微软雅黑" panose="020B0503020204020204" pitchFamily="34" charset="-122"/>
              </a:rPr>
              <a:t>疫苗对所有接种者均产生保护作用。四价及九价</a:t>
            </a:r>
            <a:r>
              <a:rPr lang="en-US" altLang="zh-CN" sz="600" dirty="0">
                <a:solidFill>
                  <a:schemeClr val="bg1">
                    <a:lumMod val="50000"/>
                  </a:schemeClr>
                </a:solidFill>
                <a:latin typeface="+mn-ea"/>
                <a:cs typeface="微软雅黑" panose="020B0503020204020204" pitchFamily="34" charset="-122"/>
              </a:rPr>
              <a:t>HPV</a:t>
            </a:r>
            <a:r>
              <a:rPr lang="zh-CN" altLang="en-US" sz="600" dirty="0">
                <a:solidFill>
                  <a:schemeClr val="bg1">
                    <a:lumMod val="50000"/>
                  </a:schemeClr>
                </a:solidFill>
                <a:latin typeface="+mn-ea"/>
                <a:cs typeface="微软雅黑" panose="020B0503020204020204" pitchFamily="34" charset="-122"/>
              </a:rPr>
              <a:t>疫苗不能预防所有高危型</a:t>
            </a:r>
            <a:r>
              <a:rPr lang="en-US" altLang="zh-CN" sz="600" dirty="0">
                <a:solidFill>
                  <a:schemeClr val="bg1">
                    <a:lumMod val="50000"/>
                  </a:schemeClr>
                </a:solidFill>
                <a:latin typeface="+mn-ea"/>
                <a:cs typeface="微软雅黑" panose="020B0503020204020204" pitchFamily="34" charset="-122"/>
              </a:rPr>
              <a:t>HPV</a:t>
            </a:r>
            <a:r>
              <a:rPr lang="zh-CN" altLang="en-US" sz="600" dirty="0">
                <a:solidFill>
                  <a:schemeClr val="bg1">
                    <a:lumMod val="50000"/>
                  </a:schemeClr>
                </a:solidFill>
                <a:latin typeface="+mn-ea"/>
                <a:cs typeface="微软雅黑" panose="020B0503020204020204" pitchFamily="34" charset="-122"/>
              </a:rPr>
              <a:t>感染所致病变。尚未证实四价及九价</a:t>
            </a:r>
            <a:r>
              <a:rPr lang="en-US" altLang="zh-CN" sz="600" dirty="0">
                <a:solidFill>
                  <a:schemeClr val="bg1">
                    <a:lumMod val="50000"/>
                  </a:schemeClr>
                </a:solidFill>
                <a:latin typeface="+mn-ea"/>
                <a:cs typeface="微软雅黑" panose="020B0503020204020204" pitchFamily="34" charset="-122"/>
              </a:rPr>
              <a:t>HPV</a:t>
            </a:r>
            <a:r>
              <a:rPr lang="zh-CN" altLang="en-US" sz="600" dirty="0">
                <a:solidFill>
                  <a:schemeClr val="bg1">
                    <a:lumMod val="50000"/>
                  </a:schemeClr>
                </a:solidFill>
                <a:latin typeface="+mn-ea"/>
                <a:cs typeface="微软雅黑" panose="020B0503020204020204" pitchFamily="34" charset="-122"/>
              </a:rPr>
              <a:t>疫苗能预防疫苗不包含的</a:t>
            </a:r>
            <a:r>
              <a:rPr lang="en-US" altLang="zh-CN" sz="600" dirty="0">
                <a:solidFill>
                  <a:schemeClr val="bg1">
                    <a:lumMod val="50000"/>
                  </a:schemeClr>
                </a:solidFill>
                <a:latin typeface="+mn-ea"/>
                <a:cs typeface="微软雅黑" panose="020B0503020204020204" pitchFamily="34" charset="-122"/>
              </a:rPr>
              <a:t>HPV</a:t>
            </a:r>
            <a:r>
              <a:rPr lang="zh-CN" altLang="en-US" sz="600" dirty="0">
                <a:solidFill>
                  <a:schemeClr val="bg1">
                    <a:lumMod val="50000"/>
                  </a:schemeClr>
                </a:solidFill>
                <a:latin typeface="+mn-ea"/>
                <a:cs typeface="微软雅黑" panose="020B0503020204020204" pitchFamily="34" charset="-122"/>
              </a:rPr>
              <a:t>型别感染导致的病变以及非</a:t>
            </a:r>
            <a:r>
              <a:rPr lang="en-US" altLang="zh-CN" sz="600" dirty="0">
                <a:solidFill>
                  <a:schemeClr val="bg1">
                    <a:lumMod val="50000"/>
                  </a:schemeClr>
                </a:solidFill>
                <a:latin typeface="+mn-ea"/>
                <a:cs typeface="微软雅黑" panose="020B0503020204020204" pitchFamily="34" charset="-122"/>
              </a:rPr>
              <a:t>HPV</a:t>
            </a:r>
            <a:r>
              <a:rPr lang="zh-CN" altLang="en-US" sz="600" dirty="0">
                <a:solidFill>
                  <a:schemeClr val="bg1">
                    <a:lumMod val="50000"/>
                  </a:schemeClr>
                </a:solidFill>
                <a:latin typeface="+mn-ea"/>
                <a:cs typeface="微软雅黑" panose="020B0503020204020204" pitchFamily="34" charset="-122"/>
              </a:rPr>
              <a:t>引起的疾病。</a:t>
            </a:r>
          </a:p>
          <a:p>
            <a:pPr marL="0" indent="0">
              <a:lnSpc>
                <a:spcPct val="100000"/>
              </a:lnSpc>
              <a:spcBef>
                <a:spcPts val="0"/>
              </a:spcBef>
              <a:buNone/>
            </a:pPr>
            <a:r>
              <a:rPr lang="en-US" altLang="zh-CN" sz="600" dirty="0">
                <a:solidFill>
                  <a:schemeClr val="bg1">
                    <a:lumMod val="50000"/>
                  </a:schemeClr>
                </a:solidFill>
                <a:latin typeface="+mn-ea"/>
                <a:cs typeface="微软雅黑" panose="020B0503020204020204" pitchFamily="34" charset="-122"/>
              </a:rPr>
              <a:t>[1] WHO. Guidelines on clinical evaluation of vaccines regulatory expectations. 2016; [2] </a:t>
            </a:r>
            <a:r>
              <a:rPr lang="zh-CN" altLang="en-US" sz="600" dirty="0">
                <a:solidFill>
                  <a:schemeClr val="bg1">
                    <a:lumMod val="50000"/>
                  </a:schemeClr>
                </a:solidFill>
                <a:latin typeface="+mn-ea"/>
                <a:cs typeface="微软雅黑" panose="020B0503020204020204" pitchFamily="34" charset="-122"/>
              </a:rPr>
              <a:t>四价人乳头瘤病毒疫苗说明书</a:t>
            </a:r>
            <a:r>
              <a:rPr lang="en-US" altLang="zh-CN" sz="600" dirty="0">
                <a:solidFill>
                  <a:schemeClr val="bg1">
                    <a:lumMod val="50000"/>
                  </a:schemeClr>
                </a:solidFill>
                <a:latin typeface="+mn-ea"/>
                <a:cs typeface="微软雅黑" panose="020B0503020204020204" pitchFamily="34" charset="-122"/>
              </a:rPr>
              <a:t>; [3] </a:t>
            </a:r>
            <a:r>
              <a:rPr lang="zh-CN" altLang="en-US" sz="600" dirty="0">
                <a:solidFill>
                  <a:schemeClr val="bg1">
                    <a:lumMod val="50000"/>
                  </a:schemeClr>
                </a:solidFill>
                <a:latin typeface="+mn-ea"/>
                <a:cs typeface="微软雅黑" panose="020B0503020204020204" pitchFamily="34" charset="-122"/>
              </a:rPr>
              <a:t>九价人乳头瘤病毒疫苗说明书</a:t>
            </a:r>
            <a:r>
              <a:rPr lang="en-US" altLang="zh-CN" sz="600" dirty="0">
                <a:solidFill>
                  <a:schemeClr val="bg1">
                    <a:lumMod val="50000"/>
                  </a:schemeClr>
                </a:solidFill>
                <a:latin typeface="+mn-ea"/>
                <a:cs typeface="微软雅黑" panose="020B0503020204020204" pitchFamily="34" charset="-122"/>
              </a:rPr>
              <a:t>; [4] Lei J, et al. N </a:t>
            </a:r>
            <a:r>
              <a:rPr lang="en-US" altLang="zh-CN" sz="600" dirty="0" err="1">
                <a:solidFill>
                  <a:schemeClr val="bg1">
                    <a:lumMod val="50000"/>
                  </a:schemeClr>
                </a:solidFill>
                <a:latin typeface="+mn-ea"/>
                <a:cs typeface="微软雅黑" panose="020B0503020204020204" pitchFamily="34" charset="-122"/>
              </a:rPr>
              <a:t>Engl</a:t>
            </a:r>
            <a:r>
              <a:rPr lang="en-US" altLang="zh-CN" sz="600" dirty="0">
                <a:solidFill>
                  <a:schemeClr val="bg1">
                    <a:lumMod val="50000"/>
                  </a:schemeClr>
                </a:solidFill>
                <a:latin typeface="+mn-ea"/>
                <a:cs typeface="微软雅黑" panose="020B0503020204020204" pitchFamily="34" charset="-122"/>
              </a:rPr>
              <a:t> J Med. 2020 Oct 1;383(14):1340-1348; [5] CDC. HPV Vaccine Safety and Effectiveness Data.  https://www.cdc.gov/hpv/hcp/vaccine-safety-data.html ; [6] World Health Organization. Human papillomavirus vaccines WHO position paper, May 2017. </a:t>
            </a:r>
            <a:r>
              <a:rPr lang="en-US" altLang="zh-CN" sz="600" dirty="0" err="1">
                <a:solidFill>
                  <a:schemeClr val="bg1">
                    <a:lumMod val="50000"/>
                  </a:schemeClr>
                </a:solidFill>
                <a:latin typeface="+mn-ea"/>
                <a:cs typeface="微软雅黑" panose="020B0503020204020204" pitchFamily="34" charset="-122"/>
              </a:rPr>
              <a:t>Wkly</a:t>
            </a:r>
            <a:r>
              <a:rPr lang="en-US" altLang="zh-CN" sz="600" dirty="0">
                <a:solidFill>
                  <a:schemeClr val="bg1">
                    <a:lumMod val="50000"/>
                  </a:schemeClr>
                </a:solidFill>
                <a:latin typeface="+mn-ea"/>
                <a:cs typeface="微软雅黑" panose="020B0503020204020204" pitchFamily="34" charset="-122"/>
              </a:rPr>
              <a:t> Epidemiol Rec. 2017; 92(19)241-6.</a:t>
            </a:r>
          </a:p>
        </p:txBody>
      </p:sp>
      <p:sp>
        <p:nvSpPr>
          <p:cNvPr id="9" name="文本框 8">
            <a:extLst>
              <a:ext uri="{FF2B5EF4-FFF2-40B4-BE49-F238E27FC236}">
                <a16:creationId xmlns:a16="http://schemas.microsoft.com/office/drawing/2014/main" id="{BBD8B346-37B4-95CF-6969-24BD387D7CBE}"/>
              </a:ext>
            </a:extLst>
          </p:cNvPr>
          <p:cNvSpPr txBox="1"/>
          <p:nvPr/>
        </p:nvSpPr>
        <p:spPr>
          <a:xfrm>
            <a:off x="532278" y="1578999"/>
            <a:ext cx="11143785" cy="261610"/>
          </a:xfrm>
          <a:prstGeom prst="rect">
            <a:avLst/>
          </a:prstGeom>
          <a:noFill/>
        </p:spPr>
        <p:txBody>
          <a:bodyPr wrap="square" rtlCol="0">
            <a:spAutoFit/>
          </a:bodyPr>
          <a:lstStyle/>
          <a:p>
            <a:pPr marL="0" marR="0" lvl="0" indent="0" defTabSz="457200" eaLnBrk="1" fontAlgn="auto" latinLnBrk="0" hangingPunct="1">
              <a:lnSpc>
                <a:spcPct val="100000"/>
              </a:lnSpc>
              <a:spcBef>
                <a:spcPts val="600"/>
              </a:spcBef>
              <a:spcAft>
                <a:spcPts val="0"/>
              </a:spcAft>
              <a:buClr>
                <a:srgbClr val="008080"/>
              </a:buClr>
              <a:buSzTx/>
              <a:buFontTx/>
              <a:buNone/>
              <a:tabLst/>
              <a:defRPr/>
            </a:pPr>
            <a:r>
              <a:rPr kumimoji="0" lang="en-US" altLang="zh-CN" sz="1100" b="1" i="0" u="none" strike="noStrike" kern="0" cap="none" spc="0" normalizeH="0" baseline="0" noProof="0" dirty="0">
                <a:ln>
                  <a:noFill/>
                </a:ln>
                <a:solidFill>
                  <a:srgbClr val="0C0C0C">
                    <a:lumMod val="75000"/>
                    <a:lumOff val="25000"/>
                  </a:srgbClr>
                </a:solidFill>
                <a:effectLst/>
                <a:uLnTx/>
                <a:uFillTx/>
              </a:rPr>
              <a:t>WHO</a:t>
            </a:r>
            <a:r>
              <a:rPr kumimoji="0" lang="zh-CN" altLang="en-US" sz="1100" b="1" i="0" u="none" strike="noStrike" kern="0" cap="none" spc="0" normalizeH="0" baseline="0" noProof="0" dirty="0">
                <a:ln>
                  <a:noFill/>
                </a:ln>
                <a:solidFill>
                  <a:srgbClr val="0C0C0C">
                    <a:lumMod val="75000"/>
                    <a:lumOff val="25000"/>
                  </a:srgbClr>
                </a:solidFill>
                <a:effectLst/>
                <a:uLnTx/>
                <a:uFillTx/>
              </a:rPr>
              <a:t>发布的</a:t>
            </a:r>
            <a:r>
              <a:rPr kumimoji="0" lang="en-US" altLang="zh-CN" sz="1100" b="1" i="0" u="none" strike="noStrike" kern="0" cap="none" spc="0" normalizeH="0" baseline="0" noProof="0" dirty="0">
                <a:ln>
                  <a:noFill/>
                </a:ln>
                <a:solidFill>
                  <a:srgbClr val="0C0C0C">
                    <a:lumMod val="75000"/>
                    <a:lumOff val="25000"/>
                  </a:srgbClr>
                </a:solidFill>
                <a:effectLst/>
                <a:uLnTx/>
                <a:uFillTx/>
              </a:rPr>
              <a:t>《</a:t>
            </a:r>
            <a:r>
              <a:rPr kumimoji="0" lang="zh-CN" altLang="en-US" sz="1100" b="1" i="0" u="none" strike="noStrike" kern="0" cap="none" spc="0" normalizeH="0" baseline="0" noProof="0" dirty="0">
                <a:ln>
                  <a:noFill/>
                </a:ln>
                <a:solidFill>
                  <a:srgbClr val="0C0C0C">
                    <a:lumMod val="75000"/>
                    <a:lumOff val="25000"/>
                  </a:srgbClr>
                </a:solidFill>
                <a:effectLst/>
                <a:uLnTx/>
                <a:uFillTx/>
              </a:rPr>
              <a:t>疫苗监管的临床评估指南</a:t>
            </a:r>
            <a:r>
              <a:rPr kumimoji="0" lang="en-US" altLang="zh-CN" sz="1100" b="1" i="0" u="none" strike="noStrike" kern="0" cap="none" spc="0" normalizeH="0" baseline="0" noProof="0" dirty="0">
                <a:ln>
                  <a:noFill/>
                </a:ln>
                <a:solidFill>
                  <a:srgbClr val="0C0C0C">
                    <a:lumMod val="75000"/>
                    <a:lumOff val="25000"/>
                  </a:srgbClr>
                </a:solidFill>
                <a:effectLst/>
                <a:uLnTx/>
                <a:uFillTx/>
              </a:rPr>
              <a:t>》</a:t>
            </a:r>
            <a:r>
              <a:rPr kumimoji="0" lang="zh-CN" altLang="en-US" sz="1100" b="1" i="0" u="none" strike="noStrike" kern="0" cap="none" spc="0" normalizeH="0" baseline="0" noProof="0" dirty="0">
                <a:ln>
                  <a:noFill/>
                </a:ln>
                <a:solidFill>
                  <a:srgbClr val="0C0C0C">
                    <a:lumMod val="75000"/>
                    <a:lumOff val="25000"/>
                  </a:srgbClr>
                </a:solidFill>
                <a:effectLst/>
                <a:uLnTx/>
                <a:uFillTx/>
              </a:rPr>
              <a:t>中将免疫原性、保护效力、保护效果和安全性认定为疫苗评价的四大指标，在疫苗的审批与监管过程中发挥着重要的作用</a:t>
            </a:r>
            <a:r>
              <a:rPr kumimoji="0" lang="en-US" altLang="zh-CN" sz="1100" b="1" i="0" u="none" strike="noStrike" kern="0" cap="none" spc="0" normalizeH="0" baseline="30000" noProof="0" dirty="0">
                <a:ln>
                  <a:noFill/>
                </a:ln>
                <a:solidFill>
                  <a:srgbClr val="0C0C0C">
                    <a:lumMod val="75000"/>
                    <a:lumOff val="25000"/>
                  </a:srgbClr>
                </a:solidFill>
                <a:effectLst/>
                <a:uLnTx/>
                <a:uFillTx/>
              </a:rPr>
              <a:t>1</a:t>
            </a:r>
            <a:r>
              <a:rPr kumimoji="0" lang="zh-CN" altLang="en-US" sz="1100" b="1" i="0" u="none" strike="noStrike" kern="0" cap="none" spc="0" normalizeH="0" baseline="0" noProof="0" dirty="0">
                <a:ln>
                  <a:noFill/>
                </a:ln>
                <a:solidFill>
                  <a:srgbClr val="0C0C0C">
                    <a:lumMod val="75000"/>
                    <a:lumOff val="25000"/>
                  </a:srgbClr>
                </a:solidFill>
                <a:effectLst/>
                <a:uLnTx/>
                <a:uFillTx/>
              </a:rPr>
              <a:t>。</a:t>
            </a:r>
            <a:endParaRPr kumimoji="0" lang="en-US" altLang="zh-CN" sz="1100" b="1" i="0" u="none" strike="noStrike" kern="0" cap="none" spc="0" normalizeH="0" baseline="30000" noProof="0" dirty="0">
              <a:ln>
                <a:noFill/>
              </a:ln>
              <a:solidFill>
                <a:srgbClr val="0C0C0C">
                  <a:lumMod val="75000"/>
                  <a:lumOff val="25000"/>
                </a:srgbClr>
              </a:solidFill>
              <a:effectLst/>
              <a:uLnTx/>
              <a:uFillTx/>
            </a:endParaRPr>
          </a:p>
        </p:txBody>
      </p:sp>
      <p:grpSp>
        <p:nvGrpSpPr>
          <p:cNvPr id="3" name="组合 2">
            <a:extLst>
              <a:ext uri="{FF2B5EF4-FFF2-40B4-BE49-F238E27FC236}">
                <a16:creationId xmlns:a16="http://schemas.microsoft.com/office/drawing/2014/main" id="{FD270287-FD84-FE76-553A-C9F2F18163F2}"/>
              </a:ext>
            </a:extLst>
          </p:cNvPr>
          <p:cNvGrpSpPr/>
          <p:nvPr/>
        </p:nvGrpSpPr>
        <p:grpSpPr>
          <a:xfrm>
            <a:off x="0" y="914396"/>
            <a:ext cx="11659722" cy="605014"/>
            <a:chOff x="1" y="1632015"/>
            <a:chExt cx="11659722" cy="605014"/>
          </a:xfrm>
        </p:grpSpPr>
        <p:sp>
          <p:nvSpPr>
            <p:cNvPr id="5" name="矩形: 圆角 4">
              <a:extLst>
                <a:ext uri="{FF2B5EF4-FFF2-40B4-BE49-F238E27FC236}">
                  <a16:creationId xmlns:a16="http://schemas.microsoft.com/office/drawing/2014/main" id="{3962D9C5-D9F2-BD71-ECB7-D19A3D0B2386}"/>
                </a:ext>
              </a:extLst>
            </p:cNvPr>
            <p:cNvSpPr/>
            <p:nvPr/>
          </p:nvSpPr>
          <p:spPr>
            <a:xfrm>
              <a:off x="1" y="1632015"/>
              <a:ext cx="11659722" cy="605014"/>
            </a:xfrm>
            <a:prstGeom prst="roundRect">
              <a:avLst/>
            </a:prstGeom>
            <a:solidFill>
              <a:srgbClr val="00877B">
                <a:alpha val="9000"/>
              </a:srgbClr>
            </a:solidFill>
            <a:ln>
              <a:noFill/>
            </a:ln>
            <a:effectLst>
              <a:outerShdw blurRad="76200" dir="13500000" sy="23000" kx="1200000" algn="br" rotWithShape="0">
                <a:prstClr val="black">
                  <a:alpha val="20000"/>
                </a:prstClr>
              </a:outerShdw>
              <a:softEdge rad="0"/>
            </a:effectLst>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nvGrpSpPr>
            <p:cNvPr id="7" name="组合 6">
              <a:extLst>
                <a:ext uri="{FF2B5EF4-FFF2-40B4-BE49-F238E27FC236}">
                  <a16:creationId xmlns:a16="http://schemas.microsoft.com/office/drawing/2014/main" id="{1E33DAC8-EF97-034E-40FB-9E69C6E17BF1}"/>
                </a:ext>
              </a:extLst>
            </p:cNvPr>
            <p:cNvGrpSpPr>
              <a:grpSpLocks noChangeAspect="1"/>
            </p:cNvGrpSpPr>
            <p:nvPr/>
          </p:nvGrpSpPr>
          <p:grpSpPr>
            <a:xfrm>
              <a:off x="532279" y="1778088"/>
              <a:ext cx="301348" cy="312868"/>
              <a:chOff x="7474569" y="3106207"/>
              <a:chExt cx="432004" cy="432000"/>
            </a:xfrm>
            <a:solidFill>
              <a:srgbClr val="00877B"/>
            </a:solidFill>
          </p:grpSpPr>
          <p:sp>
            <p:nvSpPr>
              <p:cNvPr id="14" name="圆角矩形 102">
                <a:extLst>
                  <a:ext uri="{FF2B5EF4-FFF2-40B4-BE49-F238E27FC236}">
                    <a16:creationId xmlns:a16="http://schemas.microsoft.com/office/drawing/2014/main" id="{B2BC1958-3F4F-4CD3-4D4F-9CCBAE125D5C}"/>
                  </a:ext>
                </a:extLst>
              </p:cNvPr>
              <p:cNvSpPr/>
              <p:nvPr/>
            </p:nvSpPr>
            <p:spPr>
              <a:xfrm>
                <a:off x="7474569" y="3106207"/>
                <a:ext cx="432004" cy="432000"/>
              </a:xfrm>
              <a:prstGeom prst="roundRect">
                <a:avLst>
                  <a:gd name="adj" fmla="val 50000"/>
                </a:avLst>
              </a:prstGeom>
              <a:grp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latin typeface="+mj-ea"/>
                  <a:ea typeface="+mj-ea"/>
                </a:endParaRPr>
              </a:p>
            </p:txBody>
          </p:sp>
          <p:sp>
            <p:nvSpPr>
              <p:cNvPr id="15" name="任意多边形 103">
                <a:extLst>
                  <a:ext uri="{FF2B5EF4-FFF2-40B4-BE49-F238E27FC236}">
                    <a16:creationId xmlns:a16="http://schemas.microsoft.com/office/drawing/2014/main" id="{3773B987-2C1E-84E8-0FF8-80C0A4F0D308}"/>
                  </a:ext>
                </a:extLst>
              </p:cNvPr>
              <p:cNvSpPr/>
              <p:nvPr/>
            </p:nvSpPr>
            <p:spPr>
              <a:xfrm>
                <a:off x="7595253" y="3256696"/>
                <a:ext cx="195399" cy="131023"/>
              </a:xfrm>
              <a:custGeom>
                <a:avLst/>
                <a:gdLst>
                  <a:gd name="connsiteX0" fmla="*/ 195400 w 195399"/>
                  <a:gd name="connsiteY0" fmla="*/ 0 h 131023"/>
                  <a:gd name="connsiteX1" fmla="*/ 64376 w 195399"/>
                  <a:gd name="connsiteY1" fmla="*/ 131023 h 131023"/>
                  <a:gd name="connsiteX2" fmla="*/ 0 w 195399"/>
                  <a:gd name="connsiteY2" fmla="*/ 66647 h 131023"/>
                </a:gdLst>
                <a:ahLst/>
                <a:cxnLst>
                  <a:cxn ang="0">
                    <a:pos x="connsiteX0" y="connsiteY0"/>
                  </a:cxn>
                  <a:cxn ang="0">
                    <a:pos x="connsiteX1" y="connsiteY1"/>
                  </a:cxn>
                  <a:cxn ang="0">
                    <a:pos x="connsiteX2" y="connsiteY2"/>
                  </a:cxn>
                </a:cxnLst>
                <a:rect l="l" t="t" r="r" b="b"/>
                <a:pathLst>
                  <a:path w="195399" h="131023">
                    <a:moveTo>
                      <a:pt x="195400" y="0"/>
                    </a:moveTo>
                    <a:lnTo>
                      <a:pt x="64376" y="131023"/>
                    </a:lnTo>
                    <a:lnTo>
                      <a:pt x="0" y="66647"/>
                    </a:lnTo>
                  </a:path>
                </a:pathLst>
              </a:custGeom>
              <a:grpFill/>
              <a:ln w="12700" cap="rnd">
                <a:solidFill>
                  <a:srgbClr val="FFFFFF"/>
                </a:solidFill>
                <a:prstDash val="solid"/>
                <a:miter/>
              </a:ln>
            </p:spPr>
            <p:txBody>
              <a:bodyPr rtlCol="0" anchor="ctr"/>
              <a:lstStyle/>
              <a:p>
                <a:endParaRPr lang="zh-CN" altLang="en-US" dirty="0">
                  <a:latin typeface="+mj-ea"/>
                  <a:ea typeface="+mj-ea"/>
                </a:endParaRPr>
              </a:p>
            </p:txBody>
          </p:sp>
        </p:grpSp>
        <p:sp>
          <p:nvSpPr>
            <p:cNvPr id="8" name="文本框 7">
              <a:extLst>
                <a:ext uri="{FF2B5EF4-FFF2-40B4-BE49-F238E27FC236}">
                  <a16:creationId xmlns:a16="http://schemas.microsoft.com/office/drawing/2014/main" id="{E56C68F2-C2C5-F28B-A5A2-782BCFFE4B1A}"/>
                </a:ext>
              </a:extLst>
            </p:cNvPr>
            <p:cNvSpPr txBox="1"/>
            <p:nvPr/>
          </p:nvSpPr>
          <p:spPr>
            <a:xfrm>
              <a:off x="863725" y="1735429"/>
              <a:ext cx="6984875" cy="398186"/>
            </a:xfrm>
            <a:prstGeom prst="rect">
              <a:avLst/>
            </a:prstGeom>
            <a:noFill/>
          </p:spPr>
          <p:txBody>
            <a:bodyPr wrap="square" anchor="ctr">
              <a:spAutoFit/>
            </a:bodyPr>
            <a:lstStyle/>
            <a:p>
              <a:pPr>
                <a:lnSpc>
                  <a:spcPct val="120000"/>
                </a:lnSpc>
              </a:pPr>
              <a:r>
                <a:rPr lang="zh-CN" altLang="en-US" b="1" dirty="0">
                  <a:solidFill>
                    <a:srgbClr val="00877B"/>
                  </a:solidFill>
                  <a:latin typeface="+mj-ea"/>
                  <a:ea typeface="+mj-ea"/>
                </a:rPr>
                <a:t>疫苗评价的四大指标包括免疫原性、保护效力、保护效果和安全性</a:t>
              </a:r>
            </a:p>
          </p:txBody>
        </p:sp>
      </p:grpSp>
      <p:grpSp>
        <p:nvGrpSpPr>
          <p:cNvPr id="10" name="组合 9">
            <a:extLst>
              <a:ext uri="{FF2B5EF4-FFF2-40B4-BE49-F238E27FC236}">
                <a16:creationId xmlns:a16="http://schemas.microsoft.com/office/drawing/2014/main" id="{E9D0FE12-E074-B3B8-8598-2D570B9FB356}"/>
              </a:ext>
            </a:extLst>
          </p:cNvPr>
          <p:cNvGrpSpPr/>
          <p:nvPr/>
        </p:nvGrpSpPr>
        <p:grpSpPr>
          <a:xfrm>
            <a:off x="0" y="1938612"/>
            <a:ext cx="11659722" cy="605014"/>
            <a:chOff x="1" y="1632015"/>
            <a:chExt cx="11659722" cy="605014"/>
          </a:xfrm>
        </p:grpSpPr>
        <p:sp>
          <p:nvSpPr>
            <p:cNvPr id="11" name="矩形: 圆角 10">
              <a:extLst>
                <a:ext uri="{FF2B5EF4-FFF2-40B4-BE49-F238E27FC236}">
                  <a16:creationId xmlns:a16="http://schemas.microsoft.com/office/drawing/2014/main" id="{EC40BECA-A680-B6F8-6557-95C9AF2ECC18}"/>
                </a:ext>
              </a:extLst>
            </p:cNvPr>
            <p:cNvSpPr/>
            <p:nvPr/>
          </p:nvSpPr>
          <p:spPr>
            <a:xfrm>
              <a:off x="1" y="1632015"/>
              <a:ext cx="11659722" cy="605014"/>
            </a:xfrm>
            <a:prstGeom prst="roundRect">
              <a:avLst/>
            </a:prstGeom>
            <a:solidFill>
              <a:srgbClr val="00877B">
                <a:alpha val="9000"/>
              </a:srgbClr>
            </a:solidFill>
            <a:ln>
              <a:noFill/>
            </a:ln>
            <a:effectLst>
              <a:outerShdw blurRad="76200" dir="13500000" sy="23000" kx="1200000" algn="br" rotWithShape="0">
                <a:prstClr val="black">
                  <a:alpha val="20000"/>
                </a:prstClr>
              </a:outerShdw>
              <a:softEdge rad="0"/>
            </a:effectLst>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nvGrpSpPr>
            <p:cNvPr id="12" name="组合 11">
              <a:extLst>
                <a:ext uri="{FF2B5EF4-FFF2-40B4-BE49-F238E27FC236}">
                  <a16:creationId xmlns:a16="http://schemas.microsoft.com/office/drawing/2014/main" id="{B298F3C8-7C63-9509-882F-08F8418F1AB2}"/>
                </a:ext>
              </a:extLst>
            </p:cNvPr>
            <p:cNvGrpSpPr>
              <a:grpSpLocks noChangeAspect="1"/>
            </p:cNvGrpSpPr>
            <p:nvPr/>
          </p:nvGrpSpPr>
          <p:grpSpPr>
            <a:xfrm>
              <a:off x="532279" y="1759038"/>
              <a:ext cx="301348" cy="312868"/>
              <a:chOff x="7474569" y="3079903"/>
              <a:chExt cx="432004" cy="432000"/>
            </a:xfrm>
            <a:solidFill>
              <a:srgbClr val="00877B"/>
            </a:solidFill>
          </p:grpSpPr>
          <p:sp>
            <p:nvSpPr>
              <p:cNvPr id="16" name="圆角矩形 102">
                <a:extLst>
                  <a:ext uri="{FF2B5EF4-FFF2-40B4-BE49-F238E27FC236}">
                    <a16:creationId xmlns:a16="http://schemas.microsoft.com/office/drawing/2014/main" id="{CC90F0FC-CAA2-D1F7-2C68-96BA575D512F}"/>
                  </a:ext>
                </a:extLst>
              </p:cNvPr>
              <p:cNvSpPr/>
              <p:nvPr/>
            </p:nvSpPr>
            <p:spPr>
              <a:xfrm>
                <a:off x="7474569" y="3079903"/>
                <a:ext cx="432004" cy="432000"/>
              </a:xfrm>
              <a:prstGeom prst="roundRect">
                <a:avLst>
                  <a:gd name="adj" fmla="val 50000"/>
                </a:avLst>
              </a:prstGeom>
              <a:grp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latin typeface="+mj-ea"/>
                  <a:ea typeface="+mj-ea"/>
                </a:endParaRPr>
              </a:p>
            </p:txBody>
          </p:sp>
          <p:sp>
            <p:nvSpPr>
              <p:cNvPr id="17" name="任意多边形 103">
                <a:extLst>
                  <a:ext uri="{FF2B5EF4-FFF2-40B4-BE49-F238E27FC236}">
                    <a16:creationId xmlns:a16="http://schemas.microsoft.com/office/drawing/2014/main" id="{ABE2E18E-8FFC-44C4-50EB-A9DC8DD18759}"/>
                  </a:ext>
                </a:extLst>
              </p:cNvPr>
              <p:cNvSpPr/>
              <p:nvPr/>
            </p:nvSpPr>
            <p:spPr>
              <a:xfrm>
                <a:off x="7595253" y="3230392"/>
                <a:ext cx="195399" cy="131023"/>
              </a:xfrm>
              <a:custGeom>
                <a:avLst/>
                <a:gdLst>
                  <a:gd name="connsiteX0" fmla="*/ 195400 w 195399"/>
                  <a:gd name="connsiteY0" fmla="*/ 0 h 131023"/>
                  <a:gd name="connsiteX1" fmla="*/ 64376 w 195399"/>
                  <a:gd name="connsiteY1" fmla="*/ 131023 h 131023"/>
                  <a:gd name="connsiteX2" fmla="*/ 0 w 195399"/>
                  <a:gd name="connsiteY2" fmla="*/ 66647 h 131023"/>
                </a:gdLst>
                <a:ahLst/>
                <a:cxnLst>
                  <a:cxn ang="0">
                    <a:pos x="connsiteX0" y="connsiteY0"/>
                  </a:cxn>
                  <a:cxn ang="0">
                    <a:pos x="connsiteX1" y="connsiteY1"/>
                  </a:cxn>
                  <a:cxn ang="0">
                    <a:pos x="connsiteX2" y="connsiteY2"/>
                  </a:cxn>
                </a:cxnLst>
                <a:rect l="l" t="t" r="r" b="b"/>
                <a:pathLst>
                  <a:path w="195399" h="131023">
                    <a:moveTo>
                      <a:pt x="195400" y="0"/>
                    </a:moveTo>
                    <a:lnTo>
                      <a:pt x="64376" y="131023"/>
                    </a:lnTo>
                    <a:lnTo>
                      <a:pt x="0" y="66647"/>
                    </a:lnTo>
                  </a:path>
                </a:pathLst>
              </a:custGeom>
              <a:grpFill/>
              <a:ln w="12700" cap="rnd">
                <a:solidFill>
                  <a:srgbClr val="FFFFFF"/>
                </a:solidFill>
                <a:prstDash val="solid"/>
                <a:miter/>
              </a:ln>
            </p:spPr>
            <p:txBody>
              <a:bodyPr rtlCol="0" anchor="ctr"/>
              <a:lstStyle/>
              <a:p>
                <a:endParaRPr lang="zh-CN" altLang="en-US" dirty="0">
                  <a:latin typeface="+mj-ea"/>
                  <a:ea typeface="+mj-ea"/>
                </a:endParaRPr>
              </a:p>
            </p:txBody>
          </p:sp>
        </p:grpSp>
        <p:sp>
          <p:nvSpPr>
            <p:cNvPr id="13" name="文本框 12">
              <a:extLst>
                <a:ext uri="{FF2B5EF4-FFF2-40B4-BE49-F238E27FC236}">
                  <a16:creationId xmlns:a16="http://schemas.microsoft.com/office/drawing/2014/main" id="{D1EB7229-03CA-E974-B005-BC185BBD85ED}"/>
                </a:ext>
              </a:extLst>
            </p:cNvPr>
            <p:cNvSpPr txBox="1"/>
            <p:nvPr/>
          </p:nvSpPr>
          <p:spPr>
            <a:xfrm>
              <a:off x="863725" y="1716379"/>
              <a:ext cx="6984875" cy="398186"/>
            </a:xfrm>
            <a:prstGeom prst="rect">
              <a:avLst/>
            </a:prstGeom>
            <a:noFill/>
          </p:spPr>
          <p:txBody>
            <a:bodyPr wrap="square" anchor="ctr">
              <a:spAutoFit/>
            </a:bodyPr>
            <a:lstStyle/>
            <a:p>
              <a:pPr>
                <a:lnSpc>
                  <a:spcPct val="120000"/>
                </a:lnSpc>
              </a:pPr>
              <a:r>
                <a:rPr lang="zh-CN" altLang="en-US" b="1" dirty="0">
                  <a:solidFill>
                    <a:srgbClr val="00877B"/>
                  </a:solidFill>
                  <a:latin typeface="+mj-ea"/>
                  <a:ea typeface="+mj-ea"/>
                </a:rPr>
                <a:t>四价及九价</a:t>
              </a:r>
              <a:r>
                <a:rPr lang="en-US" altLang="zh-CN" b="1" dirty="0">
                  <a:solidFill>
                    <a:srgbClr val="00877B"/>
                  </a:solidFill>
                  <a:latin typeface="+mj-ea"/>
                  <a:ea typeface="+mj-ea"/>
                </a:rPr>
                <a:t>HPV</a:t>
              </a:r>
              <a:r>
                <a:rPr lang="zh-CN" altLang="en-US" b="1" dirty="0">
                  <a:solidFill>
                    <a:srgbClr val="00877B"/>
                  </a:solidFill>
                  <a:latin typeface="+mj-ea"/>
                  <a:ea typeface="+mj-ea"/>
                </a:rPr>
                <a:t>疫苗在上述评价指标上均有支持数据</a:t>
              </a:r>
            </a:p>
          </p:txBody>
        </p:sp>
      </p:grpSp>
      <p:grpSp>
        <p:nvGrpSpPr>
          <p:cNvPr id="490" name="组合 489">
            <a:extLst>
              <a:ext uri="{FF2B5EF4-FFF2-40B4-BE49-F238E27FC236}">
                <a16:creationId xmlns:a16="http://schemas.microsoft.com/office/drawing/2014/main" id="{8EA59A0E-31E9-1451-12A8-5C7B64918DF3}"/>
              </a:ext>
            </a:extLst>
          </p:cNvPr>
          <p:cNvGrpSpPr/>
          <p:nvPr/>
        </p:nvGrpSpPr>
        <p:grpSpPr>
          <a:xfrm>
            <a:off x="-1" y="3030270"/>
            <a:ext cx="12192001" cy="347438"/>
            <a:chOff x="3566624" y="3143856"/>
            <a:chExt cx="5505457" cy="521327"/>
          </a:xfrm>
        </p:grpSpPr>
        <p:sp>
          <p:nvSpPr>
            <p:cNvPr id="491" name="矩形 490">
              <a:extLst>
                <a:ext uri="{FF2B5EF4-FFF2-40B4-BE49-F238E27FC236}">
                  <a16:creationId xmlns:a16="http://schemas.microsoft.com/office/drawing/2014/main" id="{1349AE69-4E0E-08C5-35F8-4511A8005386}"/>
                </a:ext>
              </a:extLst>
            </p:cNvPr>
            <p:cNvSpPr/>
            <p:nvPr/>
          </p:nvSpPr>
          <p:spPr>
            <a:xfrm>
              <a:off x="3566624" y="3143891"/>
              <a:ext cx="5322116" cy="521265"/>
            </a:xfrm>
            <a:prstGeom prst="rect">
              <a:avLst/>
            </a:prstGeom>
            <a:gradFill flip="none" rotWithShape="1">
              <a:gsLst>
                <a:gs pos="0">
                  <a:srgbClr val="72B3A3">
                    <a:lumMod val="5000"/>
                    <a:lumOff val="95000"/>
                  </a:srgbClr>
                </a:gs>
                <a:gs pos="74000">
                  <a:srgbClr val="72B3A3">
                    <a:lumMod val="45000"/>
                    <a:lumOff val="55000"/>
                  </a:srgbClr>
                </a:gs>
                <a:gs pos="83000">
                  <a:srgbClr val="72B3A3">
                    <a:lumMod val="45000"/>
                    <a:lumOff val="55000"/>
                  </a:srgbClr>
                </a:gs>
                <a:gs pos="100000">
                  <a:srgbClr val="72B3A3">
                    <a:lumMod val="30000"/>
                    <a:lumOff val="70000"/>
                  </a:srgbClr>
                </a:gs>
              </a:gsLst>
              <a:lin ang="0" scaled="1"/>
              <a:tileRect/>
            </a:gradFill>
            <a:ln w="12700" cap="flat" cmpd="sng" algn="ctr">
              <a:noFill/>
              <a:prstDash val="solid"/>
              <a:miter lim="800000"/>
            </a:ln>
            <a:effectLst/>
          </p:spPr>
          <p:txBody>
            <a:bodyPr lIns="90000" rtlCol="0" anchor="b"/>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zh-CN"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92" name="直角三角形 491">
              <a:extLst>
                <a:ext uri="{FF2B5EF4-FFF2-40B4-BE49-F238E27FC236}">
                  <a16:creationId xmlns:a16="http://schemas.microsoft.com/office/drawing/2014/main" id="{6F9740D5-25ED-46C8-7CBB-8481984B4077}"/>
                </a:ext>
              </a:extLst>
            </p:cNvPr>
            <p:cNvSpPr/>
            <p:nvPr/>
          </p:nvSpPr>
          <p:spPr>
            <a:xfrm>
              <a:off x="8888740" y="3143856"/>
              <a:ext cx="114191" cy="259939"/>
            </a:xfrm>
            <a:prstGeom prst="rtTriangle">
              <a:avLst/>
            </a:prstGeom>
            <a:solidFill>
              <a:srgbClr val="72B3A3">
                <a:lumMod val="60000"/>
                <a:lumOff val="40000"/>
              </a:srgbClr>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493" name="矩形 492">
              <a:extLst>
                <a:ext uri="{FF2B5EF4-FFF2-40B4-BE49-F238E27FC236}">
                  <a16:creationId xmlns:a16="http://schemas.microsoft.com/office/drawing/2014/main" id="{585549E0-9134-256E-3F0F-5942510602FA}"/>
                </a:ext>
              </a:extLst>
            </p:cNvPr>
            <p:cNvSpPr/>
            <p:nvPr/>
          </p:nvSpPr>
          <p:spPr>
            <a:xfrm>
              <a:off x="3566624" y="3403850"/>
              <a:ext cx="5505457" cy="261333"/>
            </a:xfrm>
            <a:prstGeom prst="rect">
              <a:avLst/>
            </a:prstGeom>
            <a:solidFill>
              <a:srgbClr val="72B3A3">
                <a:alpha val="20000"/>
              </a:srgbClr>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0" cap="none" spc="0" normalizeH="0" baseline="0" noProof="0" dirty="0">
                <a:ln>
                  <a:noFill/>
                </a:ln>
                <a:solidFill>
                  <a:prstClr val="white"/>
                </a:solidFill>
                <a:effectLst/>
                <a:uLnTx/>
                <a:uFillTx/>
                <a:latin typeface="Arial" panose="020B0604020202020204"/>
                <a:ea typeface="微软雅黑" panose="020B0503020204020204" pitchFamily="34" charset="-122"/>
                <a:cs typeface="+mn-ea"/>
                <a:sym typeface="+mn-lt"/>
              </a:endParaRPr>
            </a:p>
          </p:txBody>
        </p:sp>
        <p:sp>
          <p:nvSpPr>
            <p:cNvPr id="494" name="直角三角形 493">
              <a:extLst>
                <a:ext uri="{FF2B5EF4-FFF2-40B4-BE49-F238E27FC236}">
                  <a16:creationId xmlns:a16="http://schemas.microsoft.com/office/drawing/2014/main" id="{331A79F3-BF8A-8058-B963-3D2CE3ACAC81}"/>
                </a:ext>
              </a:extLst>
            </p:cNvPr>
            <p:cNvSpPr/>
            <p:nvPr/>
          </p:nvSpPr>
          <p:spPr>
            <a:xfrm flipV="1">
              <a:off x="8888740" y="3403823"/>
              <a:ext cx="114191" cy="261333"/>
            </a:xfrm>
            <a:prstGeom prst="rtTriangle">
              <a:avLst/>
            </a:prstGeom>
            <a:solidFill>
              <a:srgbClr val="72B3A3">
                <a:lumMod val="60000"/>
                <a:lumOff val="40000"/>
              </a:srgbClr>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grpSp>
      <p:sp>
        <p:nvSpPr>
          <p:cNvPr id="41" name="矩形 40">
            <a:extLst>
              <a:ext uri="{FF2B5EF4-FFF2-40B4-BE49-F238E27FC236}">
                <a16:creationId xmlns:a16="http://schemas.microsoft.com/office/drawing/2014/main" id="{66B715D8-FD6C-3F19-037D-AB0421BCFA92}"/>
              </a:ext>
            </a:extLst>
          </p:cNvPr>
          <p:cNvSpPr/>
          <p:nvPr/>
        </p:nvSpPr>
        <p:spPr>
          <a:xfrm>
            <a:off x="234163" y="4733259"/>
            <a:ext cx="11723674" cy="900000"/>
          </a:xfrm>
          <a:prstGeom prst="rect">
            <a:avLst/>
          </a:prstGeom>
          <a:solidFill>
            <a:schemeClr val="accent2">
              <a:lumMod val="20000"/>
              <a:lumOff val="8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4" name="矩形 633">
            <a:extLst>
              <a:ext uri="{FF2B5EF4-FFF2-40B4-BE49-F238E27FC236}">
                <a16:creationId xmlns:a16="http://schemas.microsoft.com/office/drawing/2014/main" id="{A4E16898-2194-40FB-11B9-48EEABCC725F}"/>
              </a:ext>
            </a:extLst>
          </p:cNvPr>
          <p:cNvSpPr/>
          <p:nvPr/>
        </p:nvSpPr>
        <p:spPr>
          <a:xfrm>
            <a:off x="234163" y="3767020"/>
            <a:ext cx="11723674" cy="900000"/>
          </a:xfrm>
          <a:prstGeom prst="rect">
            <a:avLst/>
          </a:prstGeom>
          <a:solidFill>
            <a:srgbClr val="EDC5D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9" name="文本框 598">
            <a:extLst>
              <a:ext uri="{FF2B5EF4-FFF2-40B4-BE49-F238E27FC236}">
                <a16:creationId xmlns:a16="http://schemas.microsoft.com/office/drawing/2014/main" id="{7F41225B-90F6-395E-E3B7-7F278238B36D}"/>
              </a:ext>
            </a:extLst>
          </p:cNvPr>
          <p:cNvSpPr txBox="1"/>
          <p:nvPr/>
        </p:nvSpPr>
        <p:spPr>
          <a:xfrm>
            <a:off x="6589508" y="3873169"/>
            <a:ext cx="1248298" cy="784830"/>
          </a:xfrm>
          <a:prstGeom prst="rect">
            <a:avLst/>
          </a:prstGeom>
          <a:noFill/>
        </p:spPr>
        <p:txBody>
          <a:bodyPr wrap="square">
            <a:spAutoFit/>
          </a:bodyPr>
          <a:lstStyle/>
          <a:p>
            <a:pPr algn="ctr" defTabSz="457200"/>
            <a:r>
              <a:rPr lang="zh-CN" altLang="en-US" sz="900" b="1" dirty="0">
                <a:solidFill>
                  <a:srgbClr val="0C0C0C">
                    <a:lumMod val="75000"/>
                    <a:lumOff val="25000"/>
                  </a:srgbClr>
                </a:solidFill>
                <a:latin typeface="HarmonyOS Sans SC Black"/>
                <a:ea typeface="HarmonyOS Sans SC Black"/>
              </a:rPr>
              <a:t>与未接种者相比，＜</a:t>
            </a:r>
            <a:r>
              <a:rPr lang="en-US" altLang="zh-CN" sz="900" b="1" dirty="0">
                <a:solidFill>
                  <a:srgbClr val="0C0C0C">
                    <a:lumMod val="75000"/>
                    <a:lumOff val="25000"/>
                  </a:srgbClr>
                </a:solidFill>
                <a:latin typeface="HarmonyOS Sans SC Black"/>
                <a:ea typeface="HarmonyOS Sans SC Black"/>
              </a:rPr>
              <a:t>17</a:t>
            </a:r>
            <a:r>
              <a:rPr lang="zh-CN" altLang="en-US" sz="900" b="1" dirty="0">
                <a:solidFill>
                  <a:srgbClr val="0C0C0C">
                    <a:lumMod val="75000"/>
                    <a:lumOff val="25000"/>
                  </a:srgbClr>
                </a:solidFill>
                <a:latin typeface="HarmonyOS Sans SC Black"/>
                <a:ea typeface="HarmonyOS Sans SC Black"/>
              </a:rPr>
              <a:t>岁女性接种至少</a:t>
            </a:r>
            <a:r>
              <a:rPr lang="en-US" altLang="zh-CN" sz="900" b="1" dirty="0">
                <a:solidFill>
                  <a:srgbClr val="0C0C0C">
                    <a:lumMod val="75000"/>
                    <a:lumOff val="25000"/>
                  </a:srgbClr>
                </a:solidFill>
                <a:latin typeface="HarmonyOS Sans SC Black"/>
                <a:ea typeface="HarmonyOS Sans SC Black"/>
              </a:rPr>
              <a:t>1</a:t>
            </a:r>
            <a:r>
              <a:rPr lang="zh-CN" altLang="en-US" sz="900" b="1" dirty="0">
                <a:solidFill>
                  <a:srgbClr val="0C0C0C">
                    <a:lumMod val="75000"/>
                    <a:lumOff val="25000"/>
                  </a:srgbClr>
                </a:solidFill>
                <a:latin typeface="HarmonyOS Sans SC Black"/>
                <a:ea typeface="HarmonyOS Sans SC Black"/>
              </a:rPr>
              <a:t>剂四价</a:t>
            </a:r>
            <a:r>
              <a:rPr lang="en-US" altLang="zh-CN" sz="900" b="1" dirty="0">
                <a:solidFill>
                  <a:srgbClr val="0C0C0C">
                    <a:lumMod val="75000"/>
                    <a:lumOff val="25000"/>
                  </a:srgbClr>
                </a:solidFill>
                <a:latin typeface="HarmonyOS Sans SC Black"/>
                <a:ea typeface="HarmonyOS Sans SC Black"/>
              </a:rPr>
              <a:t>HPV</a:t>
            </a:r>
            <a:r>
              <a:rPr lang="zh-CN" altLang="en-US" sz="900" b="1" dirty="0">
                <a:solidFill>
                  <a:srgbClr val="0C0C0C">
                    <a:lumMod val="75000"/>
                    <a:lumOff val="25000"/>
                  </a:srgbClr>
                </a:solidFill>
                <a:latin typeface="HarmonyOS Sans SC Black"/>
                <a:ea typeface="HarmonyOS Sans SC Black"/>
              </a:rPr>
              <a:t>疫苗子宫颈癌</a:t>
            </a:r>
            <a:endParaRPr lang="en-US" altLang="zh-CN" sz="900" b="1" dirty="0">
              <a:solidFill>
                <a:srgbClr val="0C0C0C">
                  <a:lumMod val="75000"/>
                  <a:lumOff val="25000"/>
                </a:srgbClr>
              </a:solidFill>
              <a:latin typeface="HarmonyOS Sans SC Black"/>
              <a:ea typeface="HarmonyOS Sans SC Black"/>
            </a:endParaRPr>
          </a:p>
          <a:p>
            <a:pPr algn="ctr" defTabSz="457200"/>
            <a:r>
              <a:rPr lang="zh-CN" altLang="en-US" sz="900" b="1" dirty="0">
                <a:solidFill>
                  <a:srgbClr val="0C0C0C">
                    <a:lumMod val="75000"/>
                    <a:lumOff val="25000"/>
                  </a:srgbClr>
                </a:solidFill>
                <a:latin typeface="HarmonyOS Sans SC Black"/>
                <a:ea typeface="HarmonyOS Sans SC Black"/>
              </a:rPr>
              <a:t>发病率</a:t>
            </a:r>
            <a:r>
              <a:rPr lang="en-US" altLang="zh-CN" sz="900" b="1" baseline="30000" dirty="0">
                <a:solidFill>
                  <a:srgbClr val="0C0C0C">
                    <a:lumMod val="75000"/>
                    <a:lumOff val="25000"/>
                  </a:srgbClr>
                </a:solidFill>
                <a:latin typeface="HarmonyOS Sans SC Black"/>
                <a:ea typeface="HarmonyOS Sans SC Black"/>
              </a:rPr>
              <a:t>e,4</a:t>
            </a:r>
            <a:endParaRPr lang="zh-CN" altLang="en-US" sz="900" b="1" baseline="30000" dirty="0">
              <a:solidFill>
                <a:srgbClr val="0C0C0C">
                  <a:lumMod val="75000"/>
                  <a:lumOff val="25000"/>
                </a:srgbClr>
              </a:solidFill>
              <a:latin typeface="HarmonyOS Sans SC Black"/>
              <a:ea typeface="HarmonyOS Sans SC Black"/>
            </a:endParaRPr>
          </a:p>
        </p:txBody>
      </p:sp>
      <p:grpSp>
        <p:nvGrpSpPr>
          <p:cNvPr id="600" name="组合 599">
            <a:extLst>
              <a:ext uri="{FF2B5EF4-FFF2-40B4-BE49-F238E27FC236}">
                <a16:creationId xmlns:a16="http://schemas.microsoft.com/office/drawing/2014/main" id="{6CAEA125-EC96-2AB4-8F53-292CCEF617A6}"/>
              </a:ext>
            </a:extLst>
          </p:cNvPr>
          <p:cNvGrpSpPr/>
          <p:nvPr/>
        </p:nvGrpSpPr>
        <p:grpSpPr>
          <a:xfrm>
            <a:off x="7836782" y="3842794"/>
            <a:ext cx="1242539" cy="635739"/>
            <a:chOff x="3889129" y="6343887"/>
            <a:chExt cx="1242539" cy="635739"/>
          </a:xfrm>
        </p:grpSpPr>
        <p:grpSp>
          <p:nvGrpSpPr>
            <p:cNvPr id="601" name="组合 600">
              <a:extLst>
                <a:ext uri="{FF2B5EF4-FFF2-40B4-BE49-F238E27FC236}">
                  <a16:creationId xmlns:a16="http://schemas.microsoft.com/office/drawing/2014/main" id="{C2546570-AB32-CF25-FDE7-5FEA5ED9D5B4}"/>
                </a:ext>
              </a:extLst>
            </p:cNvPr>
            <p:cNvGrpSpPr/>
            <p:nvPr/>
          </p:nvGrpSpPr>
          <p:grpSpPr>
            <a:xfrm>
              <a:off x="3889129" y="6343887"/>
              <a:ext cx="1242539" cy="546375"/>
              <a:chOff x="3089017" y="3276876"/>
              <a:chExt cx="2279686" cy="866578"/>
            </a:xfrm>
            <a:solidFill>
              <a:srgbClr val="72B3A3"/>
            </a:solidFill>
            <a:effectLst/>
          </p:grpSpPr>
          <p:sp>
            <p:nvSpPr>
              <p:cNvPr id="603" name="箭头: 下 602">
                <a:extLst>
                  <a:ext uri="{FF2B5EF4-FFF2-40B4-BE49-F238E27FC236}">
                    <a16:creationId xmlns:a16="http://schemas.microsoft.com/office/drawing/2014/main" id="{12A2332D-BB77-A2B3-F9AE-66F4A0039C7A}"/>
                  </a:ext>
                </a:extLst>
              </p:cNvPr>
              <p:cNvSpPr/>
              <p:nvPr/>
            </p:nvSpPr>
            <p:spPr>
              <a:xfrm>
                <a:off x="3089017" y="3503426"/>
                <a:ext cx="257172" cy="640028"/>
              </a:xfrm>
              <a:prstGeom prst="downArrow">
                <a:avLst>
                  <a:gd name="adj1" fmla="val 62317"/>
                  <a:gd name="adj2" fmla="val 103555"/>
                </a:avLst>
              </a:prstGeom>
              <a:gradFill flip="none" rotWithShape="1">
                <a:gsLst>
                  <a:gs pos="0">
                    <a:srgbClr val="661F47">
                      <a:lumMod val="60000"/>
                      <a:lumOff val="40000"/>
                    </a:srgbClr>
                  </a:gs>
                  <a:gs pos="50000">
                    <a:srgbClr val="661F47">
                      <a:lumMod val="40000"/>
                      <a:lumOff val="60000"/>
                    </a:srgbClr>
                  </a:gs>
                  <a:gs pos="100000">
                    <a:srgbClr val="661F47">
                      <a:lumMod val="20000"/>
                      <a:lumOff val="80000"/>
                    </a:srgbClr>
                  </a:gs>
                </a:gsLst>
                <a:lin ang="16200000" scaled="1"/>
                <a:tileRect/>
              </a:gra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604" name="文本框 603">
                <a:extLst>
                  <a:ext uri="{FF2B5EF4-FFF2-40B4-BE49-F238E27FC236}">
                    <a16:creationId xmlns:a16="http://schemas.microsoft.com/office/drawing/2014/main" id="{FE54C2CD-68D0-148F-AA52-B1A510BE59D7}"/>
                  </a:ext>
                </a:extLst>
              </p:cNvPr>
              <p:cNvSpPr txBox="1"/>
              <p:nvPr/>
            </p:nvSpPr>
            <p:spPr>
              <a:xfrm>
                <a:off x="3907306" y="3276876"/>
                <a:ext cx="1461397" cy="829853"/>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C0C0C">
                        <a:lumMod val="75000"/>
                        <a:lumOff val="2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88</a:t>
                </a:r>
                <a:r>
                  <a:rPr kumimoji="0" lang="en-US" sz="1200" b="1" i="0" u="none" strike="noStrike" kern="0" cap="none" spc="0" normalizeH="0" baseline="0" noProof="0" dirty="0">
                    <a:ln>
                      <a:noFill/>
                    </a:ln>
                    <a:solidFill>
                      <a:srgbClr val="0C0C0C">
                        <a:lumMod val="75000"/>
                        <a:lumOff val="2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a:t>
                </a:r>
                <a:endParaRPr kumimoji="0" lang="en-US" sz="2800" b="1" i="0" u="none" strike="noStrike" kern="0" cap="none" spc="0" normalizeH="0" baseline="0" noProof="0" dirty="0">
                  <a:ln>
                    <a:noFill/>
                  </a:ln>
                  <a:solidFill>
                    <a:srgbClr val="0C0C0C">
                      <a:lumMod val="75000"/>
                      <a:lumOff val="2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05" name="文本框 604">
                <a:extLst>
                  <a:ext uri="{FF2B5EF4-FFF2-40B4-BE49-F238E27FC236}">
                    <a16:creationId xmlns:a16="http://schemas.microsoft.com/office/drawing/2014/main" id="{1D7614E0-85DF-6E65-E8F9-738C62F83317}"/>
                  </a:ext>
                </a:extLst>
              </p:cNvPr>
              <p:cNvSpPr txBox="1"/>
              <p:nvPr/>
            </p:nvSpPr>
            <p:spPr>
              <a:xfrm>
                <a:off x="3255617" y="3558895"/>
                <a:ext cx="945364" cy="439334"/>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a:ln>
                      <a:noFill/>
                    </a:ln>
                    <a:solidFill>
                      <a:srgbClr val="0C0C0C">
                        <a:lumMod val="75000"/>
                        <a:lumOff val="2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降低</a:t>
                </a:r>
                <a:endParaRPr kumimoji="0" lang="en-US" sz="1200" b="1" i="0" u="none" strike="noStrike" kern="0" cap="none" spc="0" normalizeH="0" baseline="0" noProof="0" dirty="0">
                  <a:ln>
                    <a:noFill/>
                  </a:ln>
                  <a:solidFill>
                    <a:srgbClr val="0C0C0C">
                      <a:lumMod val="75000"/>
                      <a:lumOff val="2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602" name="文本框 601">
              <a:extLst>
                <a:ext uri="{FF2B5EF4-FFF2-40B4-BE49-F238E27FC236}">
                  <a16:creationId xmlns:a16="http://schemas.microsoft.com/office/drawing/2014/main" id="{AB4AE836-E31D-530F-11C4-537D5AB69CD5}"/>
                </a:ext>
              </a:extLst>
            </p:cNvPr>
            <p:cNvSpPr txBox="1"/>
            <p:nvPr/>
          </p:nvSpPr>
          <p:spPr>
            <a:xfrm>
              <a:off x="3982439" y="6677427"/>
              <a:ext cx="1098495" cy="302199"/>
            </a:xfrm>
            <a:prstGeom prst="rect">
              <a:avLst/>
            </a:prstGeom>
            <a:noFill/>
          </p:spPr>
          <p:txBody>
            <a:bodyPr wrap="square" rtlCol="0">
              <a:spAutoFit/>
            </a:bodyPr>
            <a:lstStyle>
              <a:defPPr>
                <a:defRPr lang="zh-CN"/>
              </a:defPPr>
              <a:lvl1pPr algn="ctr">
                <a:defRPr sz="1200">
                  <a:latin typeface="微软雅黑" panose="020B0503020204020204" pitchFamily="34" charset="-122"/>
                  <a:ea typeface="微软雅黑" panose="020B0503020204020204" pitchFamily="34" charset="-122"/>
                  <a:cs typeface="+mn-ea"/>
                </a:defRPr>
              </a:lvl1pPr>
            </a:lstStyle>
            <a:p>
              <a:pPr marL="0" marR="0" lvl="0" indent="0" algn="ctr" defTabSz="457200" eaLnBrk="1" fontAlgn="auto" latinLnBrk="0" hangingPunct="1">
                <a:lnSpc>
                  <a:spcPts val="1876"/>
                </a:lnSpc>
                <a:spcBef>
                  <a:spcPts val="0"/>
                </a:spcBef>
                <a:spcAft>
                  <a:spcPts val="0"/>
                </a:spcAft>
                <a:buClrTx/>
                <a:buSzTx/>
                <a:buFontTx/>
                <a:buNone/>
                <a:tabLst/>
                <a:defRPr/>
              </a:pPr>
              <a:r>
                <a:rPr kumimoji="0" lang="en-US" altLang="zh-CN" sz="800" b="0" i="0" u="none" strike="noStrike" kern="0" cap="none" spc="0" normalizeH="0" baseline="0" noProof="0" dirty="0">
                  <a:ln>
                    <a:noFill/>
                  </a:ln>
                  <a:solidFill>
                    <a:srgbClr val="0C0C0C">
                      <a:lumMod val="75000"/>
                      <a:lumOff val="25000"/>
                    </a:srgbClr>
                  </a:solidFill>
                  <a:effectLst/>
                  <a:uLnTx/>
                  <a:uFillTx/>
                  <a:latin typeface="HarmonyOS Sans SC Light"/>
                  <a:ea typeface="HarmonyOS Sans SC Light"/>
                </a:rPr>
                <a:t>(95% CI: 66%-100%)</a:t>
              </a:r>
              <a:endParaRPr kumimoji="0" lang="zh-CN" altLang="en-US" sz="800" b="0" i="0" u="none" strike="noStrike" kern="0" cap="none" spc="0" normalizeH="0" baseline="0" noProof="0" dirty="0">
                <a:ln>
                  <a:noFill/>
                </a:ln>
                <a:solidFill>
                  <a:srgbClr val="0C0C0C">
                    <a:lumMod val="75000"/>
                    <a:lumOff val="25000"/>
                  </a:srgbClr>
                </a:solidFill>
                <a:effectLst/>
                <a:uLnTx/>
                <a:uFillTx/>
                <a:latin typeface="HarmonyOS Sans SC Light"/>
                <a:ea typeface="HarmonyOS Sans SC Light"/>
              </a:endParaRPr>
            </a:p>
          </p:txBody>
        </p:sp>
      </p:grpSp>
      <p:grpSp>
        <p:nvGrpSpPr>
          <p:cNvPr id="632" name="组合 631">
            <a:extLst>
              <a:ext uri="{FF2B5EF4-FFF2-40B4-BE49-F238E27FC236}">
                <a16:creationId xmlns:a16="http://schemas.microsoft.com/office/drawing/2014/main" id="{2D9DEDCA-B341-6769-E1EB-22E865F76455}"/>
              </a:ext>
            </a:extLst>
          </p:cNvPr>
          <p:cNvGrpSpPr/>
          <p:nvPr/>
        </p:nvGrpSpPr>
        <p:grpSpPr>
          <a:xfrm>
            <a:off x="1194165" y="3843872"/>
            <a:ext cx="2097049" cy="716225"/>
            <a:chOff x="-170449" y="4942671"/>
            <a:chExt cx="2097049" cy="716225"/>
          </a:xfrm>
        </p:grpSpPr>
        <p:grpSp>
          <p:nvGrpSpPr>
            <p:cNvPr id="575" name="组合 574">
              <a:extLst>
                <a:ext uri="{FF2B5EF4-FFF2-40B4-BE49-F238E27FC236}">
                  <a16:creationId xmlns:a16="http://schemas.microsoft.com/office/drawing/2014/main" id="{790A020D-A287-5D74-DCA6-8A24C32F30EF}"/>
                </a:ext>
              </a:extLst>
            </p:cNvPr>
            <p:cNvGrpSpPr/>
            <p:nvPr/>
          </p:nvGrpSpPr>
          <p:grpSpPr>
            <a:xfrm>
              <a:off x="484049" y="5023540"/>
              <a:ext cx="854354" cy="492444"/>
              <a:chOff x="-1651707" y="3743025"/>
              <a:chExt cx="496475" cy="428421"/>
            </a:xfrm>
          </p:grpSpPr>
          <p:sp>
            <p:nvSpPr>
              <p:cNvPr id="576" name="文本框 575">
                <a:extLst>
                  <a:ext uri="{FF2B5EF4-FFF2-40B4-BE49-F238E27FC236}">
                    <a16:creationId xmlns:a16="http://schemas.microsoft.com/office/drawing/2014/main" id="{E71E434A-F4AF-A0AE-E4BB-71CECABF9EA9}"/>
                  </a:ext>
                </a:extLst>
              </p:cNvPr>
              <p:cNvSpPr txBox="1"/>
              <p:nvPr/>
            </p:nvSpPr>
            <p:spPr>
              <a:xfrm>
                <a:off x="-1240932" y="3899465"/>
                <a:ext cx="85700" cy="214210"/>
              </a:xfrm>
              <a:prstGeom prst="rect">
                <a:avLst/>
              </a:prstGeom>
              <a:noFill/>
            </p:spPr>
            <p:txBody>
              <a:bodyPr wrap="none" lIns="0" tIns="0" rIns="0" bIns="0" rtlCol="0" anchor="ctr">
                <a:spAutoFit/>
              </a:bodyPr>
              <a:lstStyle/>
              <a:p>
                <a:pPr defTabSz="457200"/>
                <a:r>
                  <a:rPr lang="en-US" altLang="zh-CN" sz="1600" dirty="0">
                    <a:solidFill>
                      <a:srgbClr val="0C0C0C">
                        <a:lumMod val="75000"/>
                        <a:lumOff val="25000"/>
                      </a:srgbClr>
                    </a:solidFill>
                    <a:latin typeface="HarmonyOS Sans SC Black"/>
                    <a:ea typeface="HarmonyOS Sans SC Black"/>
                  </a:rPr>
                  <a:t>%</a:t>
                </a:r>
                <a:endParaRPr lang="zh-CN" altLang="en-US" dirty="0">
                  <a:solidFill>
                    <a:srgbClr val="0C0C0C">
                      <a:lumMod val="75000"/>
                      <a:lumOff val="25000"/>
                    </a:srgbClr>
                  </a:solidFill>
                  <a:latin typeface="HarmonyOS Sans SC Black"/>
                  <a:ea typeface="HarmonyOS Sans SC Black"/>
                </a:endParaRPr>
              </a:p>
            </p:txBody>
          </p:sp>
          <p:sp>
            <p:nvSpPr>
              <p:cNvPr id="577" name="文本框 576">
                <a:extLst>
                  <a:ext uri="{FF2B5EF4-FFF2-40B4-BE49-F238E27FC236}">
                    <a16:creationId xmlns:a16="http://schemas.microsoft.com/office/drawing/2014/main" id="{488B1D7C-EA9E-93BA-4A43-C30F30A57C1E}"/>
                  </a:ext>
                </a:extLst>
              </p:cNvPr>
              <p:cNvSpPr txBox="1"/>
              <p:nvPr/>
            </p:nvSpPr>
            <p:spPr>
              <a:xfrm>
                <a:off x="-1651707" y="3743025"/>
                <a:ext cx="363294" cy="428421"/>
              </a:xfrm>
              <a:prstGeom prst="rect">
                <a:avLst/>
              </a:prstGeom>
              <a:noFill/>
            </p:spPr>
            <p:txBody>
              <a:bodyPr wrap="none" lIns="0" tIns="0" rIns="0" bIns="0" anchor="ctr">
                <a:spAutoFit/>
              </a:bodyPr>
              <a:lstStyle/>
              <a:p>
                <a:pPr defTabSz="457200"/>
                <a:r>
                  <a:rPr lang="en-US" altLang="zh-CN" sz="3200" dirty="0">
                    <a:solidFill>
                      <a:srgbClr val="0C0C0C">
                        <a:lumMod val="75000"/>
                        <a:lumOff val="25000"/>
                      </a:srgbClr>
                    </a:solidFill>
                    <a:latin typeface="HarmonyOS Sans SC Black"/>
                    <a:ea typeface="HarmonyOS Sans SC Black"/>
                  </a:rPr>
                  <a:t>100</a:t>
                </a:r>
              </a:p>
            </p:txBody>
          </p:sp>
        </p:grpSp>
        <p:sp>
          <p:nvSpPr>
            <p:cNvPr id="590" name="文本框 589">
              <a:extLst>
                <a:ext uri="{FF2B5EF4-FFF2-40B4-BE49-F238E27FC236}">
                  <a16:creationId xmlns:a16="http://schemas.microsoft.com/office/drawing/2014/main" id="{38099FAA-FF33-4811-B61D-25DD260B23AC}"/>
                </a:ext>
              </a:extLst>
            </p:cNvPr>
            <p:cNvSpPr txBox="1"/>
            <p:nvPr/>
          </p:nvSpPr>
          <p:spPr>
            <a:xfrm>
              <a:off x="-170449" y="5443452"/>
              <a:ext cx="2097049" cy="215444"/>
            </a:xfrm>
            <a:prstGeom prst="rect">
              <a:avLst/>
            </a:prstGeom>
            <a:noFill/>
          </p:spPr>
          <p:txBody>
            <a:bodyPr wrap="none" rtlCol="0">
              <a:spAutoFit/>
            </a:bodyPr>
            <a:lstStyle/>
            <a:p>
              <a:pPr algn="ctr" defTabSz="457200"/>
              <a:r>
                <a:rPr lang="zh-CN" altLang="en-US" sz="800" dirty="0">
                  <a:solidFill>
                    <a:srgbClr val="0C0C0C">
                      <a:lumMod val="75000"/>
                      <a:lumOff val="25000"/>
                    </a:srgbClr>
                  </a:solidFill>
                  <a:latin typeface="HarmonyOS Sans SC Black"/>
                  <a:ea typeface="HarmonyOS Sans SC Black"/>
                </a:rPr>
                <a:t>接种后第</a:t>
              </a:r>
              <a:r>
                <a:rPr lang="en-US" altLang="zh-CN" sz="800" dirty="0">
                  <a:solidFill>
                    <a:srgbClr val="0C0C0C">
                      <a:lumMod val="75000"/>
                      <a:lumOff val="25000"/>
                    </a:srgbClr>
                  </a:solidFill>
                  <a:latin typeface="HarmonyOS Sans SC Black"/>
                  <a:ea typeface="HarmonyOS Sans SC Black"/>
                </a:rPr>
                <a:t>7</a:t>
              </a:r>
              <a:r>
                <a:rPr lang="zh-CN" altLang="en-US" sz="800" dirty="0">
                  <a:solidFill>
                    <a:srgbClr val="0C0C0C">
                      <a:lumMod val="75000"/>
                      <a:lumOff val="25000"/>
                    </a:srgbClr>
                  </a:solidFill>
                  <a:latin typeface="HarmonyOS Sans SC Black"/>
                  <a:ea typeface="HarmonyOS Sans SC Black"/>
                </a:rPr>
                <a:t>个月</a:t>
              </a:r>
              <a:r>
                <a:rPr lang="en-US" altLang="zh-CN" sz="800" dirty="0">
                  <a:solidFill>
                    <a:srgbClr val="0C0C0C">
                      <a:lumMod val="75000"/>
                      <a:lumOff val="25000"/>
                    </a:srgbClr>
                  </a:solidFill>
                  <a:latin typeface="HarmonyOS Sans SC Black"/>
                  <a:ea typeface="HarmonyOS Sans SC Black"/>
                </a:rPr>
                <a:t>HPV16/18</a:t>
              </a:r>
              <a:r>
                <a:rPr lang="zh-CN" altLang="en-US" sz="800" dirty="0">
                  <a:solidFill>
                    <a:srgbClr val="0C0C0C">
                      <a:lumMod val="75000"/>
                      <a:lumOff val="25000"/>
                    </a:srgbClr>
                  </a:solidFill>
                  <a:latin typeface="HarmonyOS Sans SC Black"/>
                  <a:ea typeface="HarmonyOS Sans SC Black"/>
                </a:rPr>
                <a:t> 血清抗体阳转率</a:t>
              </a:r>
              <a:r>
                <a:rPr lang="en-US" altLang="zh-CN" sz="800" baseline="30000" dirty="0">
                  <a:solidFill>
                    <a:srgbClr val="0C0C0C">
                      <a:lumMod val="75000"/>
                      <a:lumOff val="25000"/>
                    </a:srgbClr>
                  </a:solidFill>
                  <a:latin typeface="HarmonyOS Sans SC Black"/>
                  <a:ea typeface="HarmonyOS Sans SC Black"/>
                </a:rPr>
                <a:t>a,2</a:t>
              </a:r>
              <a:endParaRPr lang="zh-CN" altLang="en-US" sz="800" baseline="30000" dirty="0">
                <a:solidFill>
                  <a:srgbClr val="0C0C0C">
                    <a:lumMod val="75000"/>
                    <a:lumOff val="25000"/>
                  </a:srgbClr>
                </a:solidFill>
                <a:latin typeface="HarmonyOS Sans SC Black"/>
                <a:ea typeface="HarmonyOS Sans SC Black"/>
              </a:endParaRPr>
            </a:p>
          </p:txBody>
        </p:sp>
        <p:sp>
          <p:nvSpPr>
            <p:cNvPr id="611" name="文本框 610">
              <a:extLst>
                <a:ext uri="{FF2B5EF4-FFF2-40B4-BE49-F238E27FC236}">
                  <a16:creationId xmlns:a16="http://schemas.microsoft.com/office/drawing/2014/main" id="{CB04DCFA-8E5A-C4F8-C873-FD201FBBBF67}"/>
                </a:ext>
              </a:extLst>
            </p:cNvPr>
            <p:cNvSpPr txBox="1"/>
            <p:nvPr/>
          </p:nvSpPr>
          <p:spPr>
            <a:xfrm>
              <a:off x="177100" y="4942671"/>
              <a:ext cx="1401951" cy="215444"/>
            </a:xfrm>
            <a:prstGeom prst="rect">
              <a:avLst/>
            </a:prstGeom>
            <a:noFill/>
          </p:spPr>
          <p:txBody>
            <a:bodyPr wrap="square" rtlCol="0">
              <a:spAutoFit/>
            </a:bodyPr>
            <a:lstStyle>
              <a:defPPr>
                <a:defRPr lang="zh-CN"/>
              </a:defPPr>
              <a:lvl1pPr algn="ctr">
                <a:defRPr sz="1200">
                  <a:latin typeface="微软雅黑" panose="020B0503020204020204" pitchFamily="34" charset="-122"/>
                  <a:ea typeface="微软雅黑" panose="020B0503020204020204" pitchFamily="34" charset="-122"/>
                  <a:cs typeface="+mn-ea"/>
                </a:defRPr>
              </a:lvl1pPr>
            </a:lstStyle>
            <a:p>
              <a:pPr defTabSz="457200"/>
              <a:r>
                <a:rPr lang="en-US" altLang="zh-CN" sz="800" dirty="0">
                  <a:solidFill>
                    <a:srgbClr val="0C0C0C">
                      <a:lumMod val="75000"/>
                      <a:lumOff val="25000"/>
                    </a:srgbClr>
                  </a:solidFill>
                  <a:latin typeface="HarmonyOS Sans SC Light"/>
                  <a:ea typeface="HarmonyOS Sans SC Light"/>
                </a:rPr>
                <a:t>9-26</a:t>
              </a:r>
              <a:r>
                <a:rPr lang="zh-CN" altLang="en-US" sz="800" dirty="0">
                  <a:solidFill>
                    <a:srgbClr val="0C0C0C">
                      <a:lumMod val="75000"/>
                      <a:lumOff val="25000"/>
                    </a:srgbClr>
                  </a:solidFill>
                  <a:latin typeface="HarmonyOS Sans SC Light"/>
                  <a:ea typeface="HarmonyOS Sans SC Light"/>
                </a:rPr>
                <a:t>岁中国女性</a:t>
              </a:r>
              <a:r>
                <a:rPr lang="en-US" altLang="zh-CN" sz="800" dirty="0">
                  <a:solidFill>
                    <a:srgbClr val="0C0C0C">
                      <a:lumMod val="75000"/>
                      <a:lumOff val="25000"/>
                    </a:srgbClr>
                  </a:solidFill>
                  <a:latin typeface="HarmonyOS Sans SC Light"/>
                  <a:ea typeface="HarmonyOS Sans SC Light"/>
                </a:rPr>
                <a:t>PPI</a:t>
              </a:r>
              <a:r>
                <a:rPr lang="zh-CN" altLang="en-US" sz="800" dirty="0">
                  <a:solidFill>
                    <a:srgbClr val="0C0C0C">
                      <a:lumMod val="75000"/>
                      <a:lumOff val="25000"/>
                    </a:srgbClr>
                  </a:solidFill>
                  <a:latin typeface="HarmonyOS Sans SC Light"/>
                  <a:ea typeface="HarmonyOS Sans SC Light"/>
                </a:rPr>
                <a:t>人群*中</a:t>
              </a:r>
            </a:p>
          </p:txBody>
        </p:sp>
      </p:grpSp>
      <p:grpSp>
        <p:nvGrpSpPr>
          <p:cNvPr id="631" name="组合 630">
            <a:extLst>
              <a:ext uri="{FF2B5EF4-FFF2-40B4-BE49-F238E27FC236}">
                <a16:creationId xmlns:a16="http://schemas.microsoft.com/office/drawing/2014/main" id="{9EE8AFEB-AC5C-A0DD-F99B-DC4960B74324}"/>
              </a:ext>
            </a:extLst>
          </p:cNvPr>
          <p:cNvGrpSpPr/>
          <p:nvPr/>
        </p:nvGrpSpPr>
        <p:grpSpPr>
          <a:xfrm>
            <a:off x="1063521" y="4791559"/>
            <a:ext cx="2358338" cy="813467"/>
            <a:chOff x="1281685" y="4895603"/>
            <a:chExt cx="2358338" cy="813467"/>
          </a:xfrm>
        </p:grpSpPr>
        <p:grpSp>
          <p:nvGrpSpPr>
            <p:cNvPr id="499" name="组合 498">
              <a:extLst>
                <a:ext uri="{FF2B5EF4-FFF2-40B4-BE49-F238E27FC236}">
                  <a16:creationId xmlns:a16="http://schemas.microsoft.com/office/drawing/2014/main" id="{26B266EB-8F17-583E-7608-740D88A8DA89}"/>
                </a:ext>
              </a:extLst>
            </p:cNvPr>
            <p:cNvGrpSpPr/>
            <p:nvPr/>
          </p:nvGrpSpPr>
          <p:grpSpPr>
            <a:xfrm>
              <a:off x="1907536" y="4961079"/>
              <a:ext cx="1246894" cy="492443"/>
              <a:chOff x="-1607427" y="3702075"/>
              <a:chExt cx="724584" cy="428421"/>
            </a:xfrm>
          </p:grpSpPr>
          <p:sp>
            <p:nvSpPr>
              <p:cNvPr id="500" name="文本框 499">
                <a:extLst>
                  <a:ext uri="{FF2B5EF4-FFF2-40B4-BE49-F238E27FC236}">
                    <a16:creationId xmlns:a16="http://schemas.microsoft.com/office/drawing/2014/main" id="{3B7CE5F3-1ED9-260C-9CEF-25CF79F473DE}"/>
                  </a:ext>
                </a:extLst>
              </p:cNvPr>
              <p:cNvSpPr txBox="1"/>
              <p:nvPr/>
            </p:nvSpPr>
            <p:spPr>
              <a:xfrm>
                <a:off x="-968543" y="3875832"/>
                <a:ext cx="85700" cy="214210"/>
              </a:xfrm>
              <a:prstGeom prst="rect">
                <a:avLst/>
              </a:prstGeom>
              <a:noFill/>
            </p:spPr>
            <p:txBody>
              <a:bodyPr wrap="none" lIns="0" tIns="0" rIns="0" bIns="0" rtlCol="0" anchor="ctr">
                <a:spAutoFit/>
              </a:bodyPr>
              <a:lstStyle/>
              <a:p>
                <a:pPr defTabSz="457200"/>
                <a:r>
                  <a:rPr lang="en-US" altLang="zh-CN" sz="1600" dirty="0">
                    <a:solidFill>
                      <a:srgbClr val="0C0C0C">
                        <a:lumMod val="75000"/>
                        <a:lumOff val="25000"/>
                      </a:srgbClr>
                    </a:solidFill>
                    <a:latin typeface="HarmonyOS Sans SC Black"/>
                    <a:ea typeface="HarmonyOS Sans SC Black"/>
                  </a:rPr>
                  <a:t>%</a:t>
                </a:r>
                <a:endParaRPr lang="zh-CN" altLang="en-US" dirty="0">
                  <a:solidFill>
                    <a:srgbClr val="0C0C0C">
                      <a:lumMod val="75000"/>
                      <a:lumOff val="25000"/>
                    </a:srgbClr>
                  </a:solidFill>
                  <a:latin typeface="HarmonyOS Sans SC Black"/>
                  <a:ea typeface="HarmonyOS Sans SC Black"/>
                </a:endParaRPr>
              </a:p>
            </p:txBody>
          </p:sp>
          <p:sp>
            <p:nvSpPr>
              <p:cNvPr id="501" name="文本框 500">
                <a:extLst>
                  <a:ext uri="{FF2B5EF4-FFF2-40B4-BE49-F238E27FC236}">
                    <a16:creationId xmlns:a16="http://schemas.microsoft.com/office/drawing/2014/main" id="{4D3F6BBC-16C0-F01F-F740-EC914F1450A4}"/>
                  </a:ext>
                </a:extLst>
              </p:cNvPr>
              <p:cNvSpPr txBox="1"/>
              <p:nvPr/>
            </p:nvSpPr>
            <p:spPr>
              <a:xfrm>
                <a:off x="-1607427" y="3702075"/>
                <a:ext cx="597106" cy="428421"/>
              </a:xfrm>
              <a:prstGeom prst="rect">
                <a:avLst/>
              </a:prstGeom>
              <a:noFill/>
            </p:spPr>
            <p:txBody>
              <a:bodyPr wrap="none" lIns="0" tIns="0" rIns="0" bIns="0" anchor="ctr">
                <a:spAutoFit/>
              </a:bodyPr>
              <a:lstStyle/>
              <a:p>
                <a:pPr defTabSz="457200"/>
                <a:r>
                  <a:rPr lang="zh-CN" altLang="en-US" sz="3200" dirty="0">
                    <a:solidFill>
                      <a:srgbClr val="0C0C0C">
                        <a:lumMod val="75000"/>
                        <a:lumOff val="25000"/>
                      </a:srgbClr>
                    </a:solidFill>
                    <a:latin typeface="HarmonyOS Sans SC Black"/>
                    <a:ea typeface="HarmonyOS Sans SC Black"/>
                  </a:rPr>
                  <a:t>≥ </a:t>
                </a:r>
                <a:r>
                  <a:rPr lang="en-US" altLang="zh-CN" sz="3200" dirty="0">
                    <a:solidFill>
                      <a:srgbClr val="0C0C0C">
                        <a:lumMod val="75000"/>
                        <a:lumOff val="25000"/>
                      </a:srgbClr>
                    </a:solidFill>
                    <a:latin typeface="HarmonyOS Sans SC Black"/>
                    <a:ea typeface="HarmonyOS Sans SC Black"/>
                  </a:rPr>
                  <a:t>99.8</a:t>
                </a:r>
                <a:endParaRPr lang="en-US" altLang="zh-CN" sz="2800" dirty="0">
                  <a:solidFill>
                    <a:srgbClr val="0C0C0C">
                      <a:lumMod val="75000"/>
                      <a:lumOff val="25000"/>
                    </a:srgbClr>
                  </a:solidFill>
                  <a:latin typeface="HarmonyOS Sans SC Black"/>
                  <a:ea typeface="HarmonyOS Sans SC Black"/>
                </a:endParaRPr>
              </a:p>
            </p:txBody>
          </p:sp>
        </p:grpSp>
        <p:sp>
          <p:nvSpPr>
            <p:cNvPr id="589" name="文本框 588">
              <a:extLst>
                <a:ext uri="{FF2B5EF4-FFF2-40B4-BE49-F238E27FC236}">
                  <a16:creationId xmlns:a16="http://schemas.microsoft.com/office/drawing/2014/main" id="{FABE2DEA-095C-DCDE-4E7E-4E92A72E12B8}"/>
                </a:ext>
              </a:extLst>
            </p:cNvPr>
            <p:cNvSpPr txBox="1"/>
            <p:nvPr/>
          </p:nvSpPr>
          <p:spPr>
            <a:xfrm>
              <a:off x="1281685" y="5370516"/>
              <a:ext cx="2358338" cy="338554"/>
            </a:xfrm>
            <a:prstGeom prst="rect">
              <a:avLst/>
            </a:prstGeom>
            <a:noFill/>
          </p:spPr>
          <p:txBody>
            <a:bodyPr wrap="none" rtlCol="0">
              <a:spAutoFit/>
            </a:bodyPr>
            <a:lstStyle/>
            <a:p>
              <a:pPr algn="ctr" defTabSz="457200"/>
              <a:r>
                <a:rPr lang="zh-CN" altLang="en-US" sz="800" dirty="0">
                  <a:solidFill>
                    <a:srgbClr val="0C0C0C">
                      <a:lumMod val="75000"/>
                      <a:lumOff val="25000"/>
                    </a:srgbClr>
                  </a:solidFill>
                  <a:latin typeface="HarmonyOS Sans SC Black"/>
                  <a:ea typeface="HarmonyOS Sans SC Black"/>
                </a:rPr>
                <a:t>接种后第</a:t>
              </a:r>
              <a:r>
                <a:rPr lang="en-US" altLang="zh-CN" sz="800" dirty="0">
                  <a:solidFill>
                    <a:srgbClr val="0C0C0C">
                      <a:lumMod val="75000"/>
                      <a:lumOff val="25000"/>
                    </a:srgbClr>
                  </a:solidFill>
                  <a:latin typeface="HarmonyOS Sans SC Black"/>
                  <a:ea typeface="HarmonyOS Sans SC Black"/>
                </a:rPr>
                <a:t>7</a:t>
              </a:r>
              <a:r>
                <a:rPr lang="zh-CN" altLang="en-US" sz="800" dirty="0">
                  <a:solidFill>
                    <a:srgbClr val="0C0C0C">
                      <a:lumMod val="75000"/>
                      <a:lumOff val="25000"/>
                    </a:srgbClr>
                  </a:solidFill>
                  <a:latin typeface="HarmonyOS Sans SC Black"/>
                  <a:ea typeface="HarmonyOS Sans SC Black"/>
                </a:rPr>
                <a:t>个月</a:t>
              </a:r>
              <a:endParaRPr lang="en-US" altLang="zh-CN" sz="800" dirty="0">
                <a:solidFill>
                  <a:srgbClr val="0C0C0C">
                    <a:lumMod val="75000"/>
                    <a:lumOff val="25000"/>
                  </a:srgbClr>
                </a:solidFill>
                <a:latin typeface="HarmonyOS Sans SC Black"/>
                <a:ea typeface="HarmonyOS Sans SC Black"/>
              </a:endParaRPr>
            </a:p>
            <a:p>
              <a:pPr algn="ctr" defTabSz="457200"/>
              <a:r>
                <a:rPr lang="en-US" altLang="zh-CN" sz="800" dirty="0">
                  <a:solidFill>
                    <a:srgbClr val="0C0C0C">
                      <a:lumMod val="75000"/>
                      <a:lumOff val="25000"/>
                    </a:srgbClr>
                  </a:solidFill>
                  <a:latin typeface="HarmonyOS Sans SC Black"/>
                  <a:ea typeface="HarmonyOS Sans SC Black"/>
                </a:rPr>
                <a:t>HPV6/11/16/18/31/33/45/52/58</a:t>
              </a:r>
              <a:r>
                <a:rPr lang="zh-CN" altLang="en-US" sz="800" dirty="0">
                  <a:solidFill>
                    <a:srgbClr val="0C0C0C">
                      <a:lumMod val="75000"/>
                      <a:lumOff val="25000"/>
                    </a:srgbClr>
                  </a:solidFill>
                  <a:latin typeface="HarmonyOS Sans SC Black"/>
                  <a:ea typeface="HarmonyOS Sans SC Black"/>
                </a:rPr>
                <a:t>血清抗体阳转率</a:t>
              </a:r>
              <a:r>
                <a:rPr lang="en-US" altLang="zh-CN" sz="800" baseline="30000" dirty="0">
                  <a:solidFill>
                    <a:srgbClr val="0C0C0C">
                      <a:lumMod val="75000"/>
                      <a:lumOff val="25000"/>
                    </a:srgbClr>
                  </a:solidFill>
                  <a:latin typeface="HarmonyOS Sans SC Black"/>
                  <a:ea typeface="HarmonyOS Sans SC Black"/>
                </a:rPr>
                <a:t>b,3</a:t>
              </a:r>
              <a:endParaRPr lang="zh-CN" altLang="en-US" sz="800" dirty="0">
                <a:solidFill>
                  <a:srgbClr val="0C0C0C">
                    <a:lumMod val="75000"/>
                    <a:lumOff val="25000"/>
                  </a:srgbClr>
                </a:solidFill>
                <a:latin typeface="HarmonyOS Sans SC Black"/>
                <a:ea typeface="HarmonyOS Sans SC Black"/>
              </a:endParaRPr>
            </a:p>
          </p:txBody>
        </p:sp>
        <p:sp>
          <p:nvSpPr>
            <p:cNvPr id="612" name="文本框 611">
              <a:extLst>
                <a:ext uri="{FF2B5EF4-FFF2-40B4-BE49-F238E27FC236}">
                  <a16:creationId xmlns:a16="http://schemas.microsoft.com/office/drawing/2014/main" id="{0E4D61B8-1DC5-5531-C7C6-4636BB684B4A}"/>
                </a:ext>
              </a:extLst>
            </p:cNvPr>
            <p:cNvSpPr txBox="1"/>
            <p:nvPr/>
          </p:nvSpPr>
          <p:spPr>
            <a:xfrm>
              <a:off x="1759878" y="4895603"/>
              <a:ext cx="1401951" cy="215444"/>
            </a:xfrm>
            <a:prstGeom prst="rect">
              <a:avLst/>
            </a:prstGeom>
            <a:noFill/>
          </p:spPr>
          <p:txBody>
            <a:bodyPr wrap="square" rtlCol="0">
              <a:spAutoFit/>
            </a:bodyPr>
            <a:lstStyle>
              <a:defPPr>
                <a:defRPr lang="zh-CN"/>
              </a:defPPr>
              <a:lvl1pPr algn="ctr">
                <a:defRPr sz="1200">
                  <a:latin typeface="微软雅黑" panose="020B0503020204020204" pitchFamily="34" charset="-122"/>
                  <a:ea typeface="微软雅黑" panose="020B0503020204020204" pitchFamily="34" charset="-122"/>
                  <a:cs typeface="+mn-ea"/>
                </a:defRPr>
              </a:lvl1pPr>
            </a:lstStyle>
            <a:p>
              <a:pPr defTabSz="457200"/>
              <a:r>
                <a:rPr lang="en-US" altLang="zh-CN" sz="800" dirty="0">
                  <a:solidFill>
                    <a:srgbClr val="0C0C0C">
                      <a:lumMod val="75000"/>
                      <a:lumOff val="25000"/>
                    </a:srgbClr>
                  </a:solidFill>
                  <a:latin typeface="HarmonyOS Sans SC Light"/>
                  <a:ea typeface="HarmonyOS Sans SC Light"/>
                </a:rPr>
                <a:t>9-45</a:t>
              </a:r>
              <a:r>
                <a:rPr lang="zh-CN" altLang="en-US" sz="800" dirty="0">
                  <a:solidFill>
                    <a:srgbClr val="0C0C0C">
                      <a:lumMod val="75000"/>
                      <a:lumOff val="25000"/>
                    </a:srgbClr>
                  </a:solidFill>
                  <a:latin typeface="HarmonyOS Sans SC Light"/>
                  <a:ea typeface="HarmonyOS Sans SC Light"/>
                </a:rPr>
                <a:t>岁中国女性</a:t>
              </a:r>
              <a:r>
                <a:rPr lang="en-US" altLang="zh-CN" sz="800" dirty="0">
                  <a:solidFill>
                    <a:srgbClr val="0C0C0C">
                      <a:lumMod val="75000"/>
                      <a:lumOff val="25000"/>
                    </a:srgbClr>
                  </a:solidFill>
                  <a:latin typeface="HarmonyOS Sans SC Light"/>
                  <a:ea typeface="HarmonyOS Sans SC Light"/>
                </a:rPr>
                <a:t>PPI</a:t>
              </a:r>
              <a:r>
                <a:rPr lang="zh-CN" altLang="en-US" sz="800" dirty="0">
                  <a:solidFill>
                    <a:srgbClr val="0C0C0C">
                      <a:lumMod val="75000"/>
                      <a:lumOff val="25000"/>
                    </a:srgbClr>
                  </a:solidFill>
                  <a:latin typeface="HarmonyOS Sans SC Light"/>
                  <a:ea typeface="HarmonyOS Sans SC Light"/>
                </a:rPr>
                <a:t>人群*中</a:t>
              </a:r>
            </a:p>
          </p:txBody>
        </p:sp>
      </p:grpSp>
      <p:grpSp>
        <p:nvGrpSpPr>
          <p:cNvPr id="38" name="组合 37">
            <a:extLst>
              <a:ext uri="{FF2B5EF4-FFF2-40B4-BE49-F238E27FC236}">
                <a16:creationId xmlns:a16="http://schemas.microsoft.com/office/drawing/2014/main" id="{B873A29E-09D7-0A13-F026-4F75A062487A}"/>
              </a:ext>
            </a:extLst>
          </p:cNvPr>
          <p:cNvGrpSpPr/>
          <p:nvPr/>
        </p:nvGrpSpPr>
        <p:grpSpPr>
          <a:xfrm>
            <a:off x="3435049" y="3900931"/>
            <a:ext cx="2507741" cy="582860"/>
            <a:chOff x="4047558" y="3841268"/>
            <a:chExt cx="2507741" cy="582860"/>
          </a:xfrm>
        </p:grpSpPr>
        <p:grpSp>
          <p:nvGrpSpPr>
            <p:cNvPr id="594" name="组合 593">
              <a:extLst>
                <a:ext uri="{FF2B5EF4-FFF2-40B4-BE49-F238E27FC236}">
                  <a16:creationId xmlns:a16="http://schemas.microsoft.com/office/drawing/2014/main" id="{5C51B1C8-D7D2-14F0-B5B4-EFE4949BF9CD}"/>
                </a:ext>
              </a:extLst>
            </p:cNvPr>
            <p:cNvGrpSpPr/>
            <p:nvPr/>
          </p:nvGrpSpPr>
          <p:grpSpPr>
            <a:xfrm>
              <a:off x="5559836" y="3841268"/>
              <a:ext cx="854914" cy="492444"/>
              <a:chOff x="-1651706" y="3743025"/>
              <a:chExt cx="496800" cy="428421"/>
            </a:xfrm>
          </p:grpSpPr>
          <p:sp>
            <p:nvSpPr>
              <p:cNvPr id="595" name="文本框 594">
                <a:extLst>
                  <a:ext uri="{FF2B5EF4-FFF2-40B4-BE49-F238E27FC236}">
                    <a16:creationId xmlns:a16="http://schemas.microsoft.com/office/drawing/2014/main" id="{181DAD18-9F67-D476-A958-DB0F5CA65F47}"/>
                  </a:ext>
                </a:extLst>
              </p:cNvPr>
              <p:cNvSpPr txBox="1"/>
              <p:nvPr/>
            </p:nvSpPr>
            <p:spPr>
              <a:xfrm>
                <a:off x="-1240606" y="3899464"/>
                <a:ext cx="85700" cy="214210"/>
              </a:xfrm>
              <a:prstGeom prst="rect">
                <a:avLst/>
              </a:prstGeom>
              <a:noFill/>
            </p:spPr>
            <p:txBody>
              <a:bodyPr wrap="none" lIns="0" tIns="0" rIns="0" bIns="0" rtlCol="0" anchor="ctr">
                <a:spAutoFit/>
              </a:bodyPr>
              <a:lstStyle/>
              <a:p>
                <a:pPr defTabSz="457200"/>
                <a:r>
                  <a:rPr lang="en-US" altLang="zh-CN" sz="1600" dirty="0">
                    <a:solidFill>
                      <a:srgbClr val="0C0C0C">
                        <a:lumMod val="75000"/>
                        <a:lumOff val="25000"/>
                      </a:srgbClr>
                    </a:solidFill>
                    <a:latin typeface="HarmonyOS Sans SC Black"/>
                    <a:ea typeface="HarmonyOS Sans SC Black"/>
                  </a:rPr>
                  <a:t>%</a:t>
                </a:r>
                <a:endParaRPr lang="zh-CN" altLang="en-US" dirty="0">
                  <a:solidFill>
                    <a:srgbClr val="0C0C0C">
                      <a:lumMod val="75000"/>
                      <a:lumOff val="25000"/>
                    </a:srgbClr>
                  </a:solidFill>
                  <a:latin typeface="HarmonyOS Sans SC Black"/>
                  <a:ea typeface="HarmonyOS Sans SC Black"/>
                </a:endParaRPr>
              </a:p>
            </p:txBody>
          </p:sp>
          <p:sp>
            <p:nvSpPr>
              <p:cNvPr id="596" name="文本框 595">
                <a:extLst>
                  <a:ext uri="{FF2B5EF4-FFF2-40B4-BE49-F238E27FC236}">
                    <a16:creationId xmlns:a16="http://schemas.microsoft.com/office/drawing/2014/main" id="{8C74751C-1761-E6FF-7B68-9A4E438DE622}"/>
                  </a:ext>
                </a:extLst>
              </p:cNvPr>
              <p:cNvSpPr txBox="1"/>
              <p:nvPr/>
            </p:nvSpPr>
            <p:spPr>
              <a:xfrm>
                <a:off x="-1651706" y="3743025"/>
                <a:ext cx="363294" cy="428421"/>
              </a:xfrm>
              <a:prstGeom prst="rect">
                <a:avLst/>
              </a:prstGeom>
              <a:noFill/>
            </p:spPr>
            <p:txBody>
              <a:bodyPr wrap="none" lIns="0" tIns="0" rIns="0" bIns="0" anchor="ctr">
                <a:spAutoFit/>
              </a:bodyPr>
              <a:lstStyle/>
              <a:p>
                <a:pPr defTabSz="457200"/>
                <a:r>
                  <a:rPr lang="en-US" altLang="zh-CN" sz="3200" dirty="0">
                    <a:solidFill>
                      <a:srgbClr val="0C0C0C">
                        <a:lumMod val="75000"/>
                        <a:lumOff val="25000"/>
                      </a:srgbClr>
                    </a:solidFill>
                    <a:latin typeface="HarmonyOS Sans SC Black"/>
                    <a:ea typeface="HarmonyOS Sans SC Black"/>
                  </a:rPr>
                  <a:t>100</a:t>
                </a:r>
              </a:p>
            </p:txBody>
          </p:sp>
        </p:grpSp>
        <p:sp>
          <p:nvSpPr>
            <p:cNvPr id="597" name="文本框 596">
              <a:extLst>
                <a:ext uri="{FF2B5EF4-FFF2-40B4-BE49-F238E27FC236}">
                  <a16:creationId xmlns:a16="http://schemas.microsoft.com/office/drawing/2014/main" id="{03D57DA1-28A8-45C7-48B9-256D9457D647}"/>
                </a:ext>
              </a:extLst>
            </p:cNvPr>
            <p:cNvSpPr txBox="1"/>
            <p:nvPr/>
          </p:nvSpPr>
          <p:spPr>
            <a:xfrm>
              <a:off x="4135911" y="4023869"/>
              <a:ext cx="1353388" cy="369332"/>
            </a:xfrm>
            <a:prstGeom prst="rect">
              <a:avLst/>
            </a:prstGeom>
            <a:noFill/>
          </p:spPr>
          <p:txBody>
            <a:bodyPr wrap="square">
              <a:spAutoFit/>
            </a:bodyPr>
            <a:lstStyle/>
            <a:p>
              <a:pPr algn="ctr" defTabSz="457200"/>
              <a:r>
                <a:rPr lang="en-US" altLang="zh-CN" sz="900" b="1" dirty="0">
                  <a:solidFill>
                    <a:srgbClr val="0C0C0C">
                      <a:lumMod val="75000"/>
                      <a:lumOff val="25000"/>
                    </a:srgbClr>
                  </a:solidFill>
                  <a:latin typeface="HarmonyOS Sans SC Black"/>
                  <a:ea typeface="HarmonyOS Sans SC Black"/>
                </a:rPr>
                <a:t>HPV</a:t>
              </a:r>
              <a:r>
                <a:rPr lang="zh-CN" altLang="en-US" sz="900" b="1" dirty="0">
                  <a:solidFill>
                    <a:srgbClr val="0C0C0C">
                      <a:lumMod val="75000"/>
                      <a:lumOff val="25000"/>
                    </a:srgbClr>
                  </a:solidFill>
                  <a:latin typeface="HarmonyOS Sans SC Black"/>
                  <a:ea typeface="HarmonyOS Sans SC Black"/>
                </a:rPr>
                <a:t> </a:t>
              </a:r>
              <a:r>
                <a:rPr lang="en-US" altLang="zh-CN" sz="900" b="1" dirty="0">
                  <a:solidFill>
                    <a:srgbClr val="0C0C0C">
                      <a:lumMod val="75000"/>
                      <a:lumOff val="25000"/>
                    </a:srgbClr>
                  </a:solidFill>
                  <a:latin typeface="HarmonyOS Sans SC Black"/>
                  <a:ea typeface="HarmonyOS Sans SC Black"/>
                </a:rPr>
                <a:t>16/18 </a:t>
              </a:r>
              <a:r>
                <a:rPr lang="zh-CN" altLang="en-US" sz="900" b="1" dirty="0">
                  <a:solidFill>
                    <a:srgbClr val="0C0C0C">
                      <a:lumMod val="75000"/>
                      <a:lumOff val="25000"/>
                    </a:srgbClr>
                  </a:solidFill>
                  <a:latin typeface="HarmonyOS Sans SC Black"/>
                  <a:ea typeface="HarmonyOS Sans SC Black"/>
                </a:rPr>
                <a:t>型相关</a:t>
              </a:r>
              <a:endParaRPr lang="en-US" altLang="zh-CN" sz="900" b="1" dirty="0">
                <a:solidFill>
                  <a:srgbClr val="0C0C0C">
                    <a:lumMod val="75000"/>
                    <a:lumOff val="25000"/>
                  </a:srgbClr>
                </a:solidFill>
                <a:latin typeface="HarmonyOS Sans SC Black"/>
                <a:ea typeface="HarmonyOS Sans SC Black"/>
              </a:endParaRPr>
            </a:p>
            <a:p>
              <a:pPr algn="ctr" defTabSz="457200"/>
              <a:r>
                <a:rPr lang="zh-CN" altLang="en-US" sz="900" b="1" dirty="0">
                  <a:solidFill>
                    <a:srgbClr val="0C0C0C">
                      <a:lumMod val="75000"/>
                      <a:lumOff val="25000"/>
                    </a:srgbClr>
                  </a:solidFill>
                  <a:latin typeface="HarmonyOS Sans SC Black"/>
                  <a:ea typeface="HarmonyOS Sans SC Black"/>
                </a:rPr>
                <a:t> </a:t>
              </a:r>
              <a:r>
                <a:rPr lang="en-US" altLang="zh-CN" sz="900" b="1" dirty="0">
                  <a:solidFill>
                    <a:srgbClr val="0C0C0C">
                      <a:lumMod val="75000"/>
                      <a:lumOff val="25000"/>
                    </a:srgbClr>
                  </a:solidFill>
                  <a:latin typeface="HarmonyOS Sans SC Black"/>
                  <a:ea typeface="HarmonyOS Sans SC Black"/>
                </a:rPr>
                <a:t>CIN2+ </a:t>
              </a:r>
              <a:r>
                <a:rPr lang="zh-CN" altLang="en-US" sz="900" b="1" dirty="0">
                  <a:solidFill>
                    <a:srgbClr val="0C0C0C">
                      <a:lumMod val="75000"/>
                      <a:lumOff val="25000"/>
                    </a:srgbClr>
                  </a:solidFill>
                  <a:latin typeface="HarmonyOS Sans SC Black"/>
                  <a:ea typeface="HarmonyOS Sans SC Black"/>
                </a:rPr>
                <a:t>保护效力</a:t>
              </a:r>
              <a:r>
                <a:rPr lang="en-US" altLang="zh-CN" sz="900" b="1" baseline="30000" dirty="0">
                  <a:solidFill>
                    <a:srgbClr val="0C0C0C">
                      <a:lumMod val="75000"/>
                      <a:lumOff val="25000"/>
                    </a:srgbClr>
                  </a:solidFill>
                  <a:latin typeface="HarmonyOS Sans SC Black"/>
                  <a:ea typeface="HarmonyOS Sans SC Black"/>
                </a:rPr>
                <a:t>c,2</a:t>
              </a:r>
              <a:endParaRPr lang="zh-CN" altLang="en-US" sz="900" b="1" baseline="30000" dirty="0">
                <a:solidFill>
                  <a:srgbClr val="0C0C0C">
                    <a:lumMod val="75000"/>
                    <a:lumOff val="25000"/>
                  </a:srgbClr>
                </a:solidFill>
                <a:latin typeface="HarmonyOS Sans SC Black"/>
                <a:ea typeface="HarmonyOS Sans SC Black"/>
              </a:endParaRPr>
            </a:p>
          </p:txBody>
        </p:sp>
        <p:sp>
          <p:nvSpPr>
            <p:cNvPr id="609" name="文本框 608">
              <a:extLst>
                <a:ext uri="{FF2B5EF4-FFF2-40B4-BE49-F238E27FC236}">
                  <a16:creationId xmlns:a16="http://schemas.microsoft.com/office/drawing/2014/main" id="{8EAAC53C-683E-21DC-5A84-B379686009F5}"/>
                </a:ext>
              </a:extLst>
            </p:cNvPr>
            <p:cNvSpPr txBox="1"/>
            <p:nvPr/>
          </p:nvSpPr>
          <p:spPr>
            <a:xfrm>
              <a:off x="5352428" y="4121929"/>
              <a:ext cx="1202871" cy="302199"/>
            </a:xfrm>
            <a:prstGeom prst="rect">
              <a:avLst/>
            </a:prstGeom>
            <a:noFill/>
          </p:spPr>
          <p:txBody>
            <a:bodyPr wrap="square" rtlCol="0">
              <a:spAutoFit/>
            </a:bodyPr>
            <a:lstStyle>
              <a:defPPr>
                <a:defRPr lang="zh-CN"/>
              </a:defPPr>
              <a:lvl1pPr algn="ctr">
                <a:defRPr sz="1200">
                  <a:latin typeface="微软雅黑" panose="020B0503020204020204" pitchFamily="34" charset="-122"/>
                  <a:ea typeface="微软雅黑" panose="020B0503020204020204" pitchFamily="34" charset="-122"/>
                  <a:cs typeface="+mn-ea"/>
                </a:defRPr>
              </a:lvl1pPr>
            </a:lstStyle>
            <a:p>
              <a:pPr defTabSz="457200">
                <a:lnSpc>
                  <a:spcPts val="1876"/>
                </a:lnSpc>
              </a:pPr>
              <a:r>
                <a:rPr lang="en-US" altLang="zh-CN" sz="800" dirty="0">
                  <a:solidFill>
                    <a:srgbClr val="0C0C0C">
                      <a:lumMod val="75000"/>
                      <a:lumOff val="25000"/>
                    </a:srgbClr>
                  </a:solidFill>
                  <a:latin typeface="HarmonyOS Sans SC Light"/>
                  <a:ea typeface="HarmonyOS Sans SC Light"/>
                </a:rPr>
                <a:t>(95% CI: 32.3%-100%)</a:t>
              </a:r>
              <a:endParaRPr lang="zh-CN" altLang="en-US" sz="800" dirty="0">
                <a:solidFill>
                  <a:srgbClr val="0C0C0C">
                    <a:lumMod val="75000"/>
                    <a:lumOff val="25000"/>
                  </a:srgbClr>
                </a:solidFill>
                <a:latin typeface="HarmonyOS Sans SC Light"/>
                <a:ea typeface="HarmonyOS Sans SC Light"/>
              </a:endParaRPr>
            </a:p>
          </p:txBody>
        </p:sp>
        <p:sp>
          <p:nvSpPr>
            <p:cNvPr id="610" name="文本框 609">
              <a:extLst>
                <a:ext uri="{FF2B5EF4-FFF2-40B4-BE49-F238E27FC236}">
                  <a16:creationId xmlns:a16="http://schemas.microsoft.com/office/drawing/2014/main" id="{F9DDA733-96A2-11BE-15C7-044EDF49391E}"/>
                </a:ext>
              </a:extLst>
            </p:cNvPr>
            <p:cNvSpPr txBox="1"/>
            <p:nvPr/>
          </p:nvSpPr>
          <p:spPr>
            <a:xfrm>
              <a:off x="4047558" y="3887430"/>
              <a:ext cx="1503348" cy="215444"/>
            </a:xfrm>
            <a:prstGeom prst="rect">
              <a:avLst/>
            </a:prstGeom>
            <a:noFill/>
          </p:spPr>
          <p:txBody>
            <a:bodyPr wrap="square" rtlCol="0">
              <a:spAutoFit/>
            </a:bodyPr>
            <a:lstStyle>
              <a:defPPr>
                <a:defRPr lang="zh-CN"/>
              </a:defPPr>
              <a:lvl1pPr algn="ctr">
                <a:defRPr sz="1200">
                  <a:latin typeface="微软雅黑" panose="020B0503020204020204" pitchFamily="34" charset="-122"/>
                  <a:ea typeface="微软雅黑" panose="020B0503020204020204" pitchFamily="34" charset="-122"/>
                  <a:cs typeface="+mn-ea"/>
                </a:defRPr>
              </a:lvl1pPr>
            </a:lstStyle>
            <a:p>
              <a:pPr defTabSz="457200"/>
              <a:r>
                <a:rPr lang="en-US" altLang="zh-CN" sz="800" dirty="0">
                  <a:solidFill>
                    <a:srgbClr val="0C0C0C">
                      <a:lumMod val="75000"/>
                      <a:lumOff val="25000"/>
                    </a:srgbClr>
                  </a:solidFill>
                  <a:latin typeface="HarmonyOS Sans SC Light"/>
                  <a:ea typeface="HarmonyOS Sans SC Light"/>
                </a:rPr>
                <a:t>20-45</a:t>
              </a:r>
              <a:r>
                <a:rPr lang="zh-CN" altLang="en-US" sz="800" dirty="0">
                  <a:solidFill>
                    <a:srgbClr val="0C0C0C">
                      <a:lumMod val="75000"/>
                      <a:lumOff val="25000"/>
                    </a:srgbClr>
                  </a:solidFill>
                  <a:latin typeface="HarmonyOS Sans SC Light"/>
                  <a:ea typeface="HarmonyOS Sans SC Light"/>
                </a:rPr>
                <a:t>岁中国女性</a:t>
              </a:r>
              <a:r>
                <a:rPr lang="en-US" altLang="zh-CN" sz="800" dirty="0">
                  <a:solidFill>
                    <a:srgbClr val="0C0C0C">
                      <a:lumMod val="75000"/>
                      <a:lumOff val="25000"/>
                    </a:srgbClr>
                  </a:solidFill>
                  <a:latin typeface="HarmonyOS Sans SC Light"/>
                  <a:ea typeface="HarmonyOS Sans SC Light"/>
                </a:rPr>
                <a:t>PPE</a:t>
              </a:r>
              <a:r>
                <a:rPr lang="zh-CN" altLang="en-US" sz="800" dirty="0">
                  <a:solidFill>
                    <a:srgbClr val="0C0C0C">
                      <a:lumMod val="75000"/>
                      <a:lumOff val="25000"/>
                    </a:srgbClr>
                  </a:solidFill>
                  <a:latin typeface="HarmonyOS Sans SC Light"/>
                  <a:ea typeface="HarmonyOS Sans SC Light"/>
                </a:rPr>
                <a:t>人群**中</a:t>
              </a:r>
            </a:p>
          </p:txBody>
        </p:sp>
      </p:grpSp>
      <p:grpSp>
        <p:nvGrpSpPr>
          <p:cNvPr id="39" name="组合 38">
            <a:extLst>
              <a:ext uri="{FF2B5EF4-FFF2-40B4-BE49-F238E27FC236}">
                <a16:creationId xmlns:a16="http://schemas.microsoft.com/office/drawing/2014/main" id="{163C0714-FF19-1A6C-5D93-6850EAED10C5}"/>
              </a:ext>
            </a:extLst>
          </p:cNvPr>
          <p:cNvGrpSpPr/>
          <p:nvPr/>
        </p:nvGrpSpPr>
        <p:grpSpPr>
          <a:xfrm>
            <a:off x="3397724" y="4835168"/>
            <a:ext cx="2545066" cy="582860"/>
            <a:chOff x="4010233" y="4802770"/>
            <a:chExt cx="2545066" cy="582860"/>
          </a:xfrm>
        </p:grpSpPr>
        <p:sp>
          <p:nvSpPr>
            <p:cNvPr id="558" name="文本框 557">
              <a:extLst>
                <a:ext uri="{FF2B5EF4-FFF2-40B4-BE49-F238E27FC236}">
                  <a16:creationId xmlns:a16="http://schemas.microsoft.com/office/drawing/2014/main" id="{D904C278-E527-ABD8-27C3-4BF2285CE69D}"/>
                </a:ext>
              </a:extLst>
            </p:cNvPr>
            <p:cNvSpPr txBox="1"/>
            <p:nvPr/>
          </p:nvSpPr>
          <p:spPr>
            <a:xfrm>
              <a:off x="4010233" y="4985371"/>
              <a:ext cx="1604744" cy="369332"/>
            </a:xfrm>
            <a:prstGeom prst="rect">
              <a:avLst/>
            </a:prstGeom>
            <a:noFill/>
          </p:spPr>
          <p:txBody>
            <a:bodyPr wrap="square">
              <a:spAutoFit/>
            </a:bodyPr>
            <a:lstStyle/>
            <a:p>
              <a:pPr algn="ctr" defTabSz="457200"/>
              <a:r>
                <a:rPr lang="en-US" altLang="zh-CN" sz="900" b="1" dirty="0">
                  <a:solidFill>
                    <a:srgbClr val="0C0C0C">
                      <a:lumMod val="75000"/>
                      <a:lumOff val="25000"/>
                    </a:srgbClr>
                  </a:solidFill>
                  <a:latin typeface="HarmonyOS Sans SC Black"/>
                  <a:ea typeface="HarmonyOS Sans SC Black"/>
                </a:rPr>
                <a:t>HPV 31/33/45/52/58</a:t>
              </a:r>
              <a:r>
                <a:rPr lang="zh-CN" altLang="en-US" sz="900" b="1" dirty="0">
                  <a:solidFill>
                    <a:srgbClr val="0C0C0C">
                      <a:lumMod val="75000"/>
                      <a:lumOff val="25000"/>
                    </a:srgbClr>
                  </a:solidFill>
                  <a:latin typeface="HarmonyOS Sans SC Black"/>
                  <a:ea typeface="HarmonyOS Sans SC Black"/>
                </a:rPr>
                <a:t> 型相关</a:t>
              </a:r>
              <a:endParaRPr lang="en-US" altLang="zh-CN" sz="900" b="1" dirty="0">
                <a:solidFill>
                  <a:srgbClr val="0C0C0C">
                    <a:lumMod val="75000"/>
                    <a:lumOff val="25000"/>
                  </a:srgbClr>
                </a:solidFill>
                <a:latin typeface="HarmonyOS Sans SC Black"/>
                <a:ea typeface="HarmonyOS Sans SC Black"/>
              </a:endParaRPr>
            </a:p>
            <a:p>
              <a:pPr algn="ctr" defTabSz="457200"/>
              <a:r>
                <a:rPr lang="zh-CN" altLang="en-US" sz="900" b="1" dirty="0">
                  <a:solidFill>
                    <a:srgbClr val="0C0C0C">
                      <a:lumMod val="75000"/>
                      <a:lumOff val="25000"/>
                    </a:srgbClr>
                  </a:solidFill>
                  <a:latin typeface="HarmonyOS Sans SC Black"/>
                  <a:ea typeface="HarmonyOS Sans SC Black"/>
                </a:rPr>
                <a:t> </a:t>
              </a:r>
              <a:r>
                <a:rPr lang="en-US" altLang="zh-CN" sz="900" b="1" dirty="0">
                  <a:solidFill>
                    <a:srgbClr val="0C0C0C">
                      <a:lumMod val="75000"/>
                      <a:lumOff val="25000"/>
                    </a:srgbClr>
                  </a:solidFill>
                  <a:latin typeface="HarmonyOS Sans SC Black"/>
                  <a:ea typeface="HarmonyOS Sans SC Black"/>
                </a:rPr>
                <a:t>CIN1+ </a:t>
              </a:r>
              <a:r>
                <a:rPr lang="zh-CN" altLang="en-US" sz="900" b="1" dirty="0">
                  <a:solidFill>
                    <a:srgbClr val="0C0C0C">
                      <a:lumMod val="75000"/>
                      <a:lumOff val="25000"/>
                    </a:srgbClr>
                  </a:solidFill>
                  <a:latin typeface="HarmonyOS Sans SC Black"/>
                  <a:ea typeface="HarmonyOS Sans SC Black"/>
                </a:rPr>
                <a:t>保护效力</a:t>
              </a:r>
              <a:r>
                <a:rPr lang="en-US" altLang="zh-CN" sz="900" b="1" baseline="30000" dirty="0">
                  <a:solidFill>
                    <a:srgbClr val="0C0C0C">
                      <a:lumMod val="75000"/>
                      <a:lumOff val="25000"/>
                    </a:srgbClr>
                  </a:solidFill>
                  <a:latin typeface="HarmonyOS Sans SC Black"/>
                  <a:ea typeface="HarmonyOS Sans SC Black"/>
                </a:rPr>
                <a:t>d,3</a:t>
              </a:r>
              <a:endParaRPr lang="zh-CN" altLang="en-US" sz="900" b="1" baseline="30000" dirty="0">
                <a:solidFill>
                  <a:srgbClr val="0C0C0C">
                    <a:lumMod val="75000"/>
                    <a:lumOff val="25000"/>
                  </a:srgbClr>
                </a:solidFill>
                <a:latin typeface="HarmonyOS Sans SC Black"/>
                <a:ea typeface="HarmonyOS Sans SC Black"/>
              </a:endParaRPr>
            </a:p>
          </p:txBody>
        </p:sp>
        <p:grpSp>
          <p:nvGrpSpPr>
            <p:cNvPr id="591" name="组合 590">
              <a:extLst>
                <a:ext uri="{FF2B5EF4-FFF2-40B4-BE49-F238E27FC236}">
                  <a16:creationId xmlns:a16="http://schemas.microsoft.com/office/drawing/2014/main" id="{55E4F97A-FA89-CFFA-62BE-A74C0A73F513}"/>
                </a:ext>
              </a:extLst>
            </p:cNvPr>
            <p:cNvGrpSpPr/>
            <p:nvPr/>
          </p:nvGrpSpPr>
          <p:grpSpPr>
            <a:xfrm>
              <a:off x="5559839" y="4802770"/>
              <a:ext cx="869204" cy="492444"/>
              <a:chOff x="-1651707" y="3743025"/>
              <a:chExt cx="505105" cy="428421"/>
            </a:xfrm>
          </p:grpSpPr>
          <p:sp>
            <p:nvSpPr>
              <p:cNvPr id="592" name="文本框 591">
                <a:extLst>
                  <a:ext uri="{FF2B5EF4-FFF2-40B4-BE49-F238E27FC236}">
                    <a16:creationId xmlns:a16="http://schemas.microsoft.com/office/drawing/2014/main" id="{BEBB6D6E-E2E6-73F3-2336-96B7726BC054}"/>
                  </a:ext>
                </a:extLst>
              </p:cNvPr>
              <p:cNvSpPr txBox="1"/>
              <p:nvPr/>
            </p:nvSpPr>
            <p:spPr>
              <a:xfrm>
                <a:off x="-1232302" y="3899465"/>
                <a:ext cx="85700" cy="214210"/>
              </a:xfrm>
              <a:prstGeom prst="rect">
                <a:avLst/>
              </a:prstGeom>
              <a:noFill/>
            </p:spPr>
            <p:txBody>
              <a:bodyPr wrap="none" lIns="0" tIns="0" rIns="0" bIns="0" rtlCol="0" anchor="ctr">
                <a:spAutoFit/>
              </a:bodyPr>
              <a:lstStyle/>
              <a:p>
                <a:pPr defTabSz="457200"/>
                <a:r>
                  <a:rPr lang="en-US" altLang="zh-CN" sz="1600" dirty="0">
                    <a:solidFill>
                      <a:srgbClr val="0C0C0C">
                        <a:lumMod val="75000"/>
                        <a:lumOff val="25000"/>
                      </a:srgbClr>
                    </a:solidFill>
                    <a:latin typeface="HarmonyOS Sans SC Black"/>
                    <a:ea typeface="HarmonyOS Sans SC Black"/>
                  </a:rPr>
                  <a:t>%</a:t>
                </a:r>
                <a:endParaRPr lang="zh-CN" altLang="en-US" dirty="0">
                  <a:solidFill>
                    <a:srgbClr val="0C0C0C">
                      <a:lumMod val="75000"/>
                      <a:lumOff val="25000"/>
                    </a:srgbClr>
                  </a:solidFill>
                  <a:latin typeface="HarmonyOS Sans SC Black"/>
                  <a:ea typeface="HarmonyOS Sans SC Black"/>
                </a:endParaRPr>
              </a:p>
            </p:txBody>
          </p:sp>
          <p:sp>
            <p:nvSpPr>
              <p:cNvPr id="593" name="文本框 592">
                <a:extLst>
                  <a:ext uri="{FF2B5EF4-FFF2-40B4-BE49-F238E27FC236}">
                    <a16:creationId xmlns:a16="http://schemas.microsoft.com/office/drawing/2014/main" id="{D8A4296A-E6FD-4D6E-48B7-175DE15A0F7A}"/>
                  </a:ext>
                </a:extLst>
              </p:cNvPr>
              <p:cNvSpPr txBox="1"/>
              <p:nvPr/>
            </p:nvSpPr>
            <p:spPr>
              <a:xfrm>
                <a:off x="-1651707" y="3743025"/>
                <a:ext cx="363294" cy="428421"/>
              </a:xfrm>
              <a:prstGeom prst="rect">
                <a:avLst/>
              </a:prstGeom>
              <a:noFill/>
            </p:spPr>
            <p:txBody>
              <a:bodyPr wrap="none" lIns="0" tIns="0" rIns="0" bIns="0" anchor="ctr">
                <a:spAutoFit/>
              </a:bodyPr>
              <a:lstStyle/>
              <a:p>
                <a:pPr defTabSz="457200"/>
                <a:r>
                  <a:rPr lang="en-US" altLang="zh-CN" sz="3200" dirty="0">
                    <a:solidFill>
                      <a:srgbClr val="0C0C0C">
                        <a:lumMod val="75000"/>
                        <a:lumOff val="25000"/>
                      </a:srgbClr>
                    </a:solidFill>
                    <a:latin typeface="HarmonyOS Sans SC Black"/>
                    <a:ea typeface="HarmonyOS Sans SC Black"/>
                  </a:rPr>
                  <a:t>100</a:t>
                </a:r>
              </a:p>
            </p:txBody>
          </p:sp>
        </p:grpSp>
        <p:sp>
          <p:nvSpPr>
            <p:cNvPr id="598" name="文本框 597">
              <a:extLst>
                <a:ext uri="{FF2B5EF4-FFF2-40B4-BE49-F238E27FC236}">
                  <a16:creationId xmlns:a16="http://schemas.microsoft.com/office/drawing/2014/main" id="{38E0A6DF-C2D1-621D-B8C9-D55CC9DC9872}"/>
                </a:ext>
              </a:extLst>
            </p:cNvPr>
            <p:cNvSpPr txBox="1"/>
            <p:nvPr/>
          </p:nvSpPr>
          <p:spPr>
            <a:xfrm>
              <a:off x="5352428" y="5083431"/>
              <a:ext cx="1202871" cy="302199"/>
            </a:xfrm>
            <a:prstGeom prst="rect">
              <a:avLst/>
            </a:prstGeom>
            <a:noFill/>
          </p:spPr>
          <p:txBody>
            <a:bodyPr wrap="square" rtlCol="0">
              <a:spAutoFit/>
            </a:bodyPr>
            <a:lstStyle>
              <a:defPPr>
                <a:defRPr lang="zh-CN"/>
              </a:defPPr>
              <a:lvl1pPr algn="ctr">
                <a:defRPr sz="1200">
                  <a:latin typeface="微软雅黑" panose="020B0503020204020204" pitchFamily="34" charset="-122"/>
                  <a:ea typeface="微软雅黑" panose="020B0503020204020204" pitchFamily="34" charset="-122"/>
                  <a:cs typeface="+mn-ea"/>
                </a:defRPr>
              </a:lvl1pPr>
            </a:lstStyle>
            <a:p>
              <a:pPr defTabSz="457200">
                <a:lnSpc>
                  <a:spcPts val="1876"/>
                </a:lnSpc>
              </a:pPr>
              <a:r>
                <a:rPr lang="en-US" altLang="zh-CN" sz="800" dirty="0">
                  <a:solidFill>
                    <a:srgbClr val="0C0C0C">
                      <a:lumMod val="75000"/>
                      <a:lumOff val="25000"/>
                    </a:srgbClr>
                  </a:solidFill>
                  <a:latin typeface="HarmonyOS Sans SC Light"/>
                  <a:ea typeface="HarmonyOS Sans SC Light"/>
                </a:rPr>
                <a:t>(95% CI: 33.5%-100%)</a:t>
              </a:r>
              <a:endParaRPr lang="zh-CN" altLang="en-US" sz="800" dirty="0">
                <a:solidFill>
                  <a:srgbClr val="0C0C0C">
                    <a:lumMod val="75000"/>
                    <a:lumOff val="25000"/>
                  </a:srgbClr>
                </a:solidFill>
                <a:latin typeface="HarmonyOS Sans SC Light"/>
                <a:ea typeface="HarmonyOS Sans SC Light"/>
              </a:endParaRPr>
            </a:p>
          </p:txBody>
        </p:sp>
        <p:sp>
          <p:nvSpPr>
            <p:cNvPr id="613" name="文本框 612">
              <a:extLst>
                <a:ext uri="{FF2B5EF4-FFF2-40B4-BE49-F238E27FC236}">
                  <a16:creationId xmlns:a16="http://schemas.microsoft.com/office/drawing/2014/main" id="{6C9F7E7C-E13D-1526-392A-85DCF209B0A2}"/>
                </a:ext>
              </a:extLst>
            </p:cNvPr>
            <p:cNvSpPr txBox="1"/>
            <p:nvPr/>
          </p:nvSpPr>
          <p:spPr>
            <a:xfrm>
              <a:off x="4044068" y="4848932"/>
              <a:ext cx="1525499" cy="215444"/>
            </a:xfrm>
            <a:prstGeom prst="rect">
              <a:avLst/>
            </a:prstGeom>
            <a:noFill/>
          </p:spPr>
          <p:txBody>
            <a:bodyPr wrap="square" rtlCol="0">
              <a:spAutoFit/>
            </a:bodyPr>
            <a:lstStyle>
              <a:defPPr>
                <a:defRPr lang="zh-CN"/>
              </a:defPPr>
              <a:lvl1pPr algn="ctr">
                <a:defRPr sz="1200">
                  <a:latin typeface="微软雅黑" panose="020B0503020204020204" pitchFamily="34" charset="-122"/>
                  <a:ea typeface="微软雅黑" panose="020B0503020204020204" pitchFamily="34" charset="-122"/>
                  <a:cs typeface="+mn-ea"/>
                </a:defRPr>
              </a:lvl1pPr>
            </a:lstStyle>
            <a:p>
              <a:pPr defTabSz="457200"/>
              <a:r>
                <a:rPr lang="en-US" altLang="zh-CN" sz="800" dirty="0">
                  <a:solidFill>
                    <a:srgbClr val="0C0C0C">
                      <a:lumMod val="75000"/>
                      <a:lumOff val="25000"/>
                    </a:srgbClr>
                  </a:solidFill>
                  <a:latin typeface="HarmonyOS Sans SC Light"/>
                  <a:ea typeface="HarmonyOS Sans SC Light"/>
                </a:rPr>
                <a:t>16-26</a:t>
              </a:r>
              <a:r>
                <a:rPr lang="zh-CN" altLang="en-US" sz="800" dirty="0">
                  <a:solidFill>
                    <a:srgbClr val="0C0C0C">
                      <a:lumMod val="75000"/>
                      <a:lumOff val="25000"/>
                    </a:srgbClr>
                  </a:solidFill>
                  <a:latin typeface="HarmonyOS Sans SC Light"/>
                  <a:ea typeface="HarmonyOS Sans SC Light"/>
                </a:rPr>
                <a:t>岁东亚女性</a:t>
              </a:r>
              <a:r>
                <a:rPr lang="en-US" altLang="zh-CN" sz="800" dirty="0">
                  <a:solidFill>
                    <a:srgbClr val="0C0C0C">
                      <a:lumMod val="75000"/>
                      <a:lumOff val="25000"/>
                    </a:srgbClr>
                  </a:solidFill>
                  <a:latin typeface="HarmonyOS Sans SC Light"/>
                  <a:ea typeface="HarmonyOS Sans SC Light"/>
                </a:rPr>
                <a:t>PPE</a:t>
              </a:r>
              <a:r>
                <a:rPr lang="zh-CN" altLang="en-US" sz="800" dirty="0">
                  <a:solidFill>
                    <a:srgbClr val="0C0C0C">
                      <a:lumMod val="75000"/>
                      <a:lumOff val="25000"/>
                    </a:srgbClr>
                  </a:solidFill>
                  <a:latin typeface="HarmonyOS Sans SC Light"/>
                  <a:ea typeface="HarmonyOS Sans SC Light"/>
                </a:rPr>
                <a:t>人群**中</a:t>
              </a:r>
            </a:p>
          </p:txBody>
        </p:sp>
      </p:grpSp>
      <p:sp>
        <p:nvSpPr>
          <p:cNvPr id="607" name="文本框 606">
            <a:extLst>
              <a:ext uri="{FF2B5EF4-FFF2-40B4-BE49-F238E27FC236}">
                <a16:creationId xmlns:a16="http://schemas.microsoft.com/office/drawing/2014/main" id="{DF21E0CB-614C-EFBC-AFFB-8E9047680A00}"/>
              </a:ext>
            </a:extLst>
          </p:cNvPr>
          <p:cNvSpPr txBox="1"/>
          <p:nvPr/>
        </p:nvSpPr>
        <p:spPr>
          <a:xfrm>
            <a:off x="9555147" y="3985846"/>
            <a:ext cx="1830026" cy="532069"/>
          </a:xfrm>
          <a:prstGeom prst="rect">
            <a:avLst/>
          </a:prstGeom>
          <a:noFill/>
        </p:spPr>
        <p:txBody>
          <a:bodyPr wrap="square" rtlCol="0">
            <a:spAutoFit/>
          </a:bodyPr>
          <a:lstStyle/>
          <a:p>
            <a:pPr algn="ctr" defTabSz="457200">
              <a:lnSpc>
                <a:spcPct val="120000"/>
              </a:lnSpc>
            </a:pPr>
            <a:r>
              <a:rPr lang="zh-CN" altLang="en-US" sz="1100" b="1" dirty="0">
                <a:solidFill>
                  <a:srgbClr val="661F47">
                    <a:lumMod val="60000"/>
                    <a:lumOff val="40000"/>
                  </a:srgbClr>
                </a:solidFill>
                <a:latin typeface="微软雅黑" panose="020B0503020204020204" pitchFamily="34" charset="-122"/>
                <a:ea typeface="微软雅黑" panose="020B0503020204020204" pitchFamily="34" charset="-122"/>
                <a:sym typeface="微软雅黑" panose="020B0503020204020204" pitchFamily="34" charset="-122"/>
              </a:rPr>
              <a:t>四价</a:t>
            </a:r>
            <a:r>
              <a:rPr lang="en-US" altLang="zh-CN" sz="1100" b="1" dirty="0">
                <a:solidFill>
                  <a:srgbClr val="661F47">
                    <a:lumMod val="60000"/>
                    <a:lumOff val="40000"/>
                  </a:srgbClr>
                </a:solidFill>
                <a:latin typeface="微软雅黑" panose="020B0503020204020204" pitchFamily="34" charset="-122"/>
                <a:ea typeface="微软雅黑" panose="020B0503020204020204" pitchFamily="34" charset="-122"/>
                <a:sym typeface="微软雅黑" panose="020B0503020204020204" pitchFamily="34" charset="-122"/>
              </a:rPr>
              <a:t>HPV</a:t>
            </a:r>
            <a:r>
              <a:rPr lang="zh-CN" altLang="en-US" sz="1100" b="1" dirty="0">
                <a:solidFill>
                  <a:srgbClr val="661F47">
                    <a:lumMod val="60000"/>
                    <a:lumOff val="40000"/>
                  </a:srgbClr>
                </a:solidFill>
                <a:latin typeface="微软雅黑" panose="020B0503020204020204" pitchFamily="34" charset="-122"/>
                <a:ea typeface="微软雅黑" panose="020B0503020204020204" pitchFamily="34" charset="-122"/>
                <a:sym typeface="微软雅黑" panose="020B0503020204020204" pitchFamily="34" charset="-122"/>
              </a:rPr>
              <a:t>疫苗</a:t>
            </a:r>
            <a:endParaRPr lang="en-US" altLang="zh-CN" sz="1100" b="1" dirty="0">
              <a:solidFill>
                <a:srgbClr val="661F47">
                  <a:lumMod val="60000"/>
                  <a:lumOff val="40000"/>
                </a:srgbClr>
              </a:solidFill>
              <a:latin typeface="微软雅黑" panose="020B0503020204020204" pitchFamily="34" charset="-122"/>
              <a:ea typeface="微软雅黑" panose="020B0503020204020204" pitchFamily="34" charset="-122"/>
              <a:sym typeface="微软雅黑" panose="020B0503020204020204" pitchFamily="34" charset="-122"/>
            </a:endParaRPr>
          </a:p>
          <a:p>
            <a:pPr algn="ctr" defTabSz="457200">
              <a:lnSpc>
                <a:spcPct val="120000"/>
              </a:lnSpc>
            </a:pPr>
            <a:r>
              <a:rPr lang="en-US" altLang="zh-CN" sz="1000" b="1" dirty="0">
                <a:solidFill>
                  <a:srgbClr val="0C0C0C">
                    <a:lumMod val="75000"/>
                    <a:lumOff val="25000"/>
                  </a:srgbClr>
                </a:solidFill>
                <a:latin typeface="微软雅黑" panose="020B0503020204020204" pitchFamily="34" charset="-122"/>
                <a:ea typeface="微软雅黑" panose="020B0503020204020204" pitchFamily="34" charset="-122"/>
                <a:sym typeface="微软雅黑" panose="020B0503020204020204" pitchFamily="34" charset="-122"/>
              </a:rPr>
              <a:t>AE</a:t>
            </a:r>
            <a:r>
              <a:rPr lang="zh-CN" altLang="en-US" sz="1000" b="1" dirty="0">
                <a:solidFill>
                  <a:srgbClr val="0C0C0C">
                    <a:lumMod val="75000"/>
                    <a:lumOff val="25000"/>
                  </a:srgbClr>
                </a:solidFill>
                <a:latin typeface="微软雅黑" panose="020B0503020204020204" pitchFamily="34" charset="-122"/>
                <a:ea typeface="微软雅黑" panose="020B0503020204020204" pitchFamily="34" charset="-122"/>
                <a:sym typeface="微软雅黑" panose="020B0503020204020204" pitchFamily="34" charset="-122"/>
              </a:rPr>
              <a:t>发生率 </a:t>
            </a:r>
            <a:r>
              <a:rPr lang="zh-CN" altLang="en-US" sz="1400" b="1" dirty="0">
                <a:solidFill>
                  <a:srgbClr val="661F47">
                    <a:lumMod val="60000"/>
                    <a:lumOff val="40000"/>
                  </a:srgbClr>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400" b="1" dirty="0">
                <a:solidFill>
                  <a:srgbClr val="661F47">
                    <a:lumMod val="60000"/>
                    <a:lumOff val="40000"/>
                  </a:srgbClr>
                </a:solidFill>
                <a:latin typeface="微软雅黑" panose="020B0503020204020204" pitchFamily="34" charset="-122"/>
                <a:ea typeface="微软雅黑" panose="020B0503020204020204" pitchFamily="34" charset="-122"/>
                <a:sym typeface="微软雅黑" panose="020B0503020204020204" pitchFamily="34" charset="-122"/>
              </a:rPr>
              <a:t>5/10000</a:t>
            </a:r>
            <a:endParaRPr lang="en-US" sz="1200" b="1" dirty="0">
              <a:solidFill>
                <a:srgbClr val="661F47">
                  <a:lumMod val="60000"/>
                  <a:lumOff val="40000"/>
                </a:srgb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08" name="文本框 607">
            <a:extLst>
              <a:ext uri="{FF2B5EF4-FFF2-40B4-BE49-F238E27FC236}">
                <a16:creationId xmlns:a16="http://schemas.microsoft.com/office/drawing/2014/main" id="{B50ADD42-0832-C55C-6299-50AD946F75B6}"/>
              </a:ext>
            </a:extLst>
          </p:cNvPr>
          <p:cNvSpPr txBox="1"/>
          <p:nvPr/>
        </p:nvSpPr>
        <p:spPr>
          <a:xfrm>
            <a:off x="9563349" y="4877730"/>
            <a:ext cx="1813622" cy="532069"/>
          </a:xfrm>
          <a:prstGeom prst="rect">
            <a:avLst/>
          </a:prstGeom>
          <a:noFill/>
        </p:spPr>
        <p:txBody>
          <a:bodyPr wrap="square" rtlCol="0">
            <a:spAutoFit/>
          </a:bodyPr>
          <a:lstStyle/>
          <a:p>
            <a:pPr algn="ctr" defTabSz="457200">
              <a:lnSpc>
                <a:spcPct val="120000"/>
              </a:lnSpc>
            </a:pPr>
            <a:r>
              <a:rPr lang="zh-CN" altLang="en-US" sz="1100" b="1" dirty="0">
                <a:solidFill>
                  <a:srgbClr val="72B3A3">
                    <a:lumMod val="75000"/>
                  </a:srgbClr>
                </a:solidFill>
                <a:latin typeface="微软雅黑" panose="020B0503020204020204" pitchFamily="34" charset="-122"/>
                <a:ea typeface="微软雅黑" panose="020B0503020204020204" pitchFamily="34" charset="-122"/>
                <a:sym typeface="微软雅黑" panose="020B0503020204020204" pitchFamily="34" charset="-122"/>
              </a:rPr>
              <a:t>九价</a:t>
            </a:r>
            <a:r>
              <a:rPr lang="en-US" altLang="zh-CN" sz="1100" b="1" dirty="0">
                <a:solidFill>
                  <a:srgbClr val="72B3A3">
                    <a:lumMod val="75000"/>
                  </a:srgbClr>
                </a:solidFill>
                <a:latin typeface="微软雅黑" panose="020B0503020204020204" pitchFamily="34" charset="-122"/>
                <a:ea typeface="微软雅黑" panose="020B0503020204020204" pitchFamily="34" charset="-122"/>
                <a:sym typeface="微软雅黑" panose="020B0503020204020204" pitchFamily="34" charset="-122"/>
              </a:rPr>
              <a:t>HPV</a:t>
            </a:r>
            <a:r>
              <a:rPr lang="zh-CN" altLang="en-US" sz="1100" b="1" dirty="0">
                <a:solidFill>
                  <a:srgbClr val="72B3A3">
                    <a:lumMod val="75000"/>
                  </a:srgbClr>
                </a:solidFill>
                <a:latin typeface="微软雅黑" panose="020B0503020204020204" pitchFamily="34" charset="-122"/>
                <a:ea typeface="微软雅黑" panose="020B0503020204020204" pitchFamily="34" charset="-122"/>
                <a:sym typeface="微软雅黑" panose="020B0503020204020204" pitchFamily="34" charset="-122"/>
              </a:rPr>
              <a:t>疫苗</a:t>
            </a:r>
            <a:endParaRPr lang="en-US" altLang="zh-CN" sz="1100" b="1" dirty="0">
              <a:solidFill>
                <a:srgbClr val="72B3A3">
                  <a:lumMod val="75000"/>
                </a:srgbClr>
              </a:solidFill>
              <a:latin typeface="微软雅黑" panose="020B0503020204020204" pitchFamily="34" charset="-122"/>
              <a:ea typeface="微软雅黑" panose="020B0503020204020204" pitchFamily="34" charset="-122"/>
              <a:sym typeface="微软雅黑" panose="020B0503020204020204" pitchFamily="34" charset="-122"/>
            </a:endParaRPr>
          </a:p>
          <a:p>
            <a:pPr algn="ctr" defTabSz="457200">
              <a:lnSpc>
                <a:spcPct val="120000"/>
              </a:lnSpc>
            </a:pPr>
            <a:r>
              <a:rPr lang="en-US" altLang="zh-CN" sz="1000" b="1" dirty="0">
                <a:solidFill>
                  <a:srgbClr val="0C0C0C">
                    <a:lumMod val="75000"/>
                    <a:lumOff val="25000"/>
                  </a:srgbClr>
                </a:solidFill>
                <a:latin typeface="微软雅黑" panose="020B0503020204020204" pitchFamily="34" charset="-122"/>
                <a:ea typeface="微软雅黑" panose="020B0503020204020204" pitchFamily="34" charset="-122"/>
                <a:sym typeface="微软雅黑" panose="020B0503020204020204" pitchFamily="34" charset="-122"/>
              </a:rPr>
              <a:t>AE</a:t>
            </a:r>
            <a:r>
              <a:rPr lang="zh-CN" altLang="en-US" sz="1000" b="1" dirty="0">
                <a:solidFill>
                  <a:srgbClr val="0C0C0C">
                    <a:lumMod val="75000"/>
                    <a:lumOff val="25000"/>
                  </a:srgbClr>
                </a:solidFill>
                <a:latin typeface="微软雅黑" panose="020B0503020204020204" pitchFamily="34" charset="-122"/>
                <a:ea typeface="微软雅黑" panose="020B0503020204020204" pitchFamily="34" charset="-122"/>
                <a:sym typeface="微软雅黑" panose="020B0503020204020204" pitchFamily="34" charset="-122"/>
              </a:rPr>
              <a:t>发生率 </a:t>
            </a:r>
            <a:r>
              <a:rPr lang="zh-CN" altLang="en-US" sz="1400" b="1" dirty="0">
                <a:solidFill>
                  <a:srgbClr val="72B3A3">
                    <a:lumMod val="75000"/>
                  </a:srgbClr>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400" b="1" dirty="0">
                <a:solidFill>
                  <a:srgbClr val="72B3A3">
                    <a:lumMod val="75000"/>
                  </a:srgbClr>
                </a:solidFill>
                <a:latin typeface="微软雅黑" panose="020B0503020204020204" pitchFamily="34" charset="-122"/>
                <a:ea typeface="微软雅黑" panose="020B0503020204020204" pitchFamily="34" charset="-122"/>
                <a:sym typeface="微软雅黑" panose="020B0503020204020204" pitchFamily="34" charset="-122"/>
              </a:rPr>
              <a:t>3/10000</a:t>
            </a:r>
            <a:endParaRPr lang="en-US" altLang="zh-CN" sz="1100" b="1" dirty="0">
              <a:solidFill>
                <a:srgbClr val="72B3A3">
                  <a:lumMod val="75000"/>
                </a:srgb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4" name="文本框 613">
            <a:extLst>
              <a:ext uri="{FF2B5EF4-FFF2-40B4-BE49-F238E27FC236}">
                <a16:creationId xmlns:a16="http://schemas.microsoft.com/office/drawing/2014/main" id="{CC11F62C-8BC9-B045-4C92-025B5D83C170}"/>
              </a:ext>
            </a:extLst>
          </p:cNvPr>
          <p:cNvSpPr txBox="1"/>
          <p:nvPr/>
        </p:nvSpPr>
        <p:spPr>
          <a:xfrm>
            <a:off x="9207593" y="3807244"/>
            <a:ext cx="2525134" cy="230832"/>
          </a:xfrm>
          <a:prstGeom prst="rect">
            <a:avLst/>
          </a:prstGeom>
          <a:noFill/>
        </p:spPr>
        <p:txBody>
          <a:bodyPr wrap="square">
            <a:spAutoFit/>
          </a:bodyPr>
          <a:lstStyle/>
          <a:p>
            <a:pPr algn="ctr" defTabSz="457200"/>
            <a:r>
              <a:rPr lang="zh-CN" altLang="en-US" sz="900" b="1" dirty="0">
                <a:solidFill>
                  <a:srgbClr val="0C0C0C">
                    <a:lumMod val="75000"/>
                    <a:lumOff val="25000"/>
                  </a:srgbClr>
                </a:solidFill>
                <a:latin typeface="HarmonyOS Sans SC Black"/>
                <a:ea typeface="HarmonyOS Sans SC Black"/>
              </a:rPr>
              <a:t>美国</a:t>
            </a:r>
            <a:r>
              <a:rPr lang="en-US" altLang="zh-CN" sz="900" b="1" dirty="0">
                <a:solidFill>
                  <a:srgbClr val="0C0C0C">
                    <a:lumMod val="75000"/>
                    <a:lumOff val="25000"/>
                  </a:srgbClr>
                </a:solidFill>
                <a:latin typeface="HarmonyOS Sans SC Black"/>
                <a:ea typeface="HarmonyOS Sans SC Black"/>
              </a:rPr>
              <a:t>CDC</a:t>
            </a:r>
            <a:r>
              <a:rPr lang="zh-CN" altLang="en-US" sz="900" b="1" dirty="0">
                <a:solidFill>
                  <a:srgbClr val="0C0C0C">
                    <a:lumMod val="75000"/>
                    <a:lumOff val="25000"/>
                  </a:srgbClr>
                </a:solidFill>
                <a:latin typeface="HarmonyOS Sans SC Black"/>
                <a:ea typeface="HarmonyOS Sans SC Black"/>
              </a:rPr>
              <a:t>收集的疫苗上市后接种报告显示</a:t>
            </a:r>
            <a:r>
              <a:rPr lang="en-US" altLang="zh-CN" sz="900" b="1" baseline="30000" dirty="0">
                <a:solidFill>
                  <a:srgbClr val="0C0C0C">
                    <a:lumMod val="75000"/>
                    <a:lumOff val="25000"/>
                  </a:srgbClr>
                </a:solidFill>
                <a:latin typeface="HarmonyOS Sans SC Black"/>
                <a:ea typeface="HarmonyOS Sans SC Black"/>
              </a:rPr>
              <a:t>5,#</a:t>
            </a:r>
            <a:endParaRPr lang="zh-CN" altLang="en-US" sz="900" b="1" baseline="30000" dirty="0">
              <a:solidFill>
                <a:srgbClr val="0C0C0C">
                  <a:lumMod val="75000"/>
                  <a:lumOff val="25000"/>
                </a:srgbClr>
              </a:solidFill>
              <a:latin typeface="HarmonyOS Sans SC Black"/>
              <a:ea typeface="HarmonyOS Sans SC Black"/>
            </a:endParaRPr>
          </a:p>
        </p:txBody>
      </p:sp>
      <p:sp>
        <p:nvSpPr>
          <p:cNvPr id="642" name="文本框 641">
            <a:extLst>
              <a:ext uri="{FF2B5EF4-FFF2-40B4-BE49-F238E27FC236}">
                <a16:creationId xmlns:a16="http://schemas.microsoft.com/office/drawing/2014/main" id="{2C35511B-9A3D-4F1A-3B78-C6FF8980216F}"/>
              </a:ext>
            </a:extLst>
          </p:cNvPr>
          <p:cNvSpPr txBox="1"/>
          <p:nvPr/>
        </p:nvSpPr>
        <p:spPr>
          <a:xfrm>
            <a:off x="234163" y="3767020"/>
            <a:ext cx="796533" cy="415498"/>
          </a:xfrm>
          <a:prstGeom prst="rect">
            <a:avLst/>
          </a:prstGeom>
          <a:solidFill>
            <a:srgbClr val="661F47"/>
          </a:solidFill>
          <a:ln w="12700">
            <a:noFill/>
          </a:ln>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CN" altLang="en-US" sz="1050" b="1" i="0" u="none" strike="noStrike" kern="0" cap="none" spc="0" normalizeH="0" baseline="0" noProof="0" dirty="0">
                <a:ln>
                  <a:noFill/>
                </a:ln>
                <a:solidFill>
                  <a:srgbClr val="FAFAFA"/>
                </a:solidFill>
                <a:effectLst/>
                <a:uLnTx/>
                <a:uFillTx/>
              </a:rPr>
              <a:t>四价</a:t>
            </a:r>
            <a:endParaRPr kumimoji="0" lang="en-US" altLang="zh-CN" sz="1050" b="1" i="0" u="none" strike="noStrike" kern="0" cap="none" spc="0" normalizeH="0" baseline="0" noProof="0" dirty="0">
              <a:ln>
                <a:noFill/>
              </a:ln>
              <a:solidFill>
                <a:srgbClr val="FAFAFA"/>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050" b="1" i="0" u="none" strike="noStrike" kern="0" cap="none" spc="0" normalizeH="0" baseline="0" noProof="0" dirty="0">
                <a:ln>
                  <a:noFill/>
                </a:ln>
                <a:solidFill>
                  <a:srgbClr val="FAFAFA"/>
                </a:solidFill>
                <a:effectLst/>
                <a:uLnTx/>
                <a:uFillTx/>
              </a:rPr>
              <a:t>HPV</a:t>
            </a:r>
            <a:r>
              <a:rPr kumimoji="0" lang="zh-CN" altLang="en-US" sz="1050" b="1" i="0" u="none" strike="noStrike" kern="0" cap="none" spc="0" normalizeH="0" baseline="0" noProof="0" dirty="0">
                <a:ln>
                  <a:noFill/>
                </a:ln>
                <a:solidFill>
                  <a:srgbClr val="FAFAFA"/>
                </a:solidFill>
                <a:effectLst/>
                <a:uLnTx/>
                <a:uFillTx/>
              </a:rPr>
              <a:t>疫苗</a:t>
            </a:r>
            <a:endParaRPr kumimoji="0" lang="zh-CN" altLang="en-US" sz="1050" b="1" i="0" u="none" strike="noStrike" kern="0" cap="none" spc="0" normalizeH="0" baseline="30000" noProof="0" dirty="0">
              <a:ln>
                <a:noFill/>
              </a:ln>
              <a:solidFill>
                <a:srgbClr val="FAFAFA"/>
              </a:solidFill>
              <a:effectLst/>
              <a:uLnTx/>
              <a:uFillTx/>
            </a:endParaRPr>
          </a:p>
        </p:txBody>
      </p:sp>
      <p:sp>
        <p:nvSpPr>
          <p:cNvPr id="643" name="文本框 642">
            <a:extLst>
              <a:ext uri="{FF2B5EF4-FFF2-40B4-BE49-F238E27FC236}">
                <a16:creationId xmlns:a16="http://schemas.microsoft.com/office/drawing/2014/main" id="{311BD68B-C780-2239-08E4-A1DDD02924CA}"/>
              </a:ext>
            </a:extLst>
          </p:cNvPr>
          <p:cNvSpPr txBox="1"/>
          <p:nvPr/>
        </p:nvSpPr>
        <p:spPr>
          <a:xfrm>
            <a:off x="234163" y="4733260"/>
            <a:ext cx="796533" cy="415498"/>
          </a:xfrm>
          <a:prstGeom prst="rect">
            <a:avLst/>
          </a:prstGeom>
          <a:solidFill>
            <a:srgbClr val="008080"/>
          </a:solidFill>
          <a:ln w="12700">
            <a:noFill/>
          </a:ln>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CN" altLang="en-US" sz="1050" b="1" i="0" u="none" strike="noStrike" kern="0" cap="none" spc="0" normalizeH="0" baseline="0" noProof="0" dirty="0">
                <a:ln>
                  <a:noFill/>
                </a:ln>
                <a:solidFill>
                  <a:srgbClr val="FAFAFA"/>
                </a:solidFill>
                <a:effectLst/>
                <a:uLnTx/>
                <a:uFillTx/>
              </a:rPr>
              <a:t>九价</a:t>
            </a:r>
            <a:endParaRPr kumimoji="0" lang="en-US" altLang="zh-CN" sz="1050" b="1" i="0" u="none" strike="noStrike" kern="0" cap="none" spc="0" normalizeH="0" baseline="0" noProof="0" dirty="0">
              <a:ln>
                <a:noFill/>
              </a:ln>
              <a:solidFill>
                <a:srgbClr val="FAFAFA"/>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050" b="1" i="0" u="none" strike="noStrike" kern="0" cap="none" spc="0" normalizeH="0" baseline="0" noProof="0" dirty="0">
                <a:ln>
                  <a:noFill/>
                </a:ln>
                <a:solidFill>
                  <a:srgbClr val="FAFAFA"/>
                </a:solidFill>
                <a:effectLst/>
                <a:uLnTx/>
                <a:uFillTx/>
              </a:rPr>
              <a:t>HPV</a:t>
            </a:r>
            <a:r>
              <a:rPr kumimoji="0" lang="zh-CN" altLang="en-US" sz="1050" b="1" i="0" u="none" strike="noStrike" kern="0" cap="none" spc="0" normalizeH="0" baseline="0" noProof="0" dirty="0">
                <a:ln>
                  <a:noFill/>
                </a:ln>
                <a:solidFill>
                  <a:srgbClr val="FAFAFA"/>
                </a:solidFill>
                <a:effectLst/>
                <a:uLnTx/>
                <a:uFillTx/>
              </a:rPr>
              <a:t>疫苗</a:t>
            </a:r>
            <a:endParaRPr kumimoji="0" lang="zh-CN" altLang="en-US" sz="1050" b="1" i="0" u="none" strike="noStrike" kern="0" cap="none" spc="0" normalizeH="0" baseline="30000" noProof="0" dirty="0">
              <a:ln>
                <a:noFill/>
              </a:ln>
              <a:solidFill>
                <a:srgbClr val="FAFAFA"/>
              </a:solidFill>
              <a:effectLst/>
              <a:uLnTx/>
              <a:uFillTx/>
            </a:endParaRPr>
          </a:p>
        </p:txBody>
      </p:sp>
      <p:grpSp>
        <p:nvGrpSpPr>
          <p:cNvPr id="48" name="组合 47">
            <a:extLst>
              <a:ext uri="{FF2B5EF4-FFF2-40B4-BE49-F238E27FC236}">
                <a16:creationId xmlns:a16="http://schemas.microsoft.com/office/drawing/2014/main" id="{3DADE017-5347-1D57-3DD9-E0D67E300A9B}"/>
              </a:ext>
            </a:extLst>
          </p:cNvPr>
          <p:cNvGrpSpPr/>
          <p:nvPr/>
        </p:nvGrpSpPr>
        <p:grpSpPr>
          <a:xfrm>
            <a:off x="1261641" y="2660702"/>
            <a:ext cx="10036699" cy="988446"/>
            <a:chOff x="1261641" y="2660702"/>
            <a:chExt cx="10036699" cy="988446"/>
          </a:xfrm>
        </p:grpSpPr>
        <p:grpSp>
          <p:nvGrpSpPr>
            <p:cNvPr id="4" name="组合 3">
              <a:extLst>
                <a:ext uri="{FF2B5EF4-FFF2-40B4-BE49-F238E27FC236}">
                  <a16:creationId xmlns:a16="http://schemas.microsoft.com/office/drawing/2014/main" id="{EEF5A826-234F-BF7A-E812-3530BDED8F09}"/>
                </a:ext>
              </a:extLst>
            </p:cNvPr>
            <p:cNvGrpSpPr/>
            <p:nvPr/>
          </p:nvGrpSpPr>
          <p:grpSpPr>
            <a:xfrm>
              <a:off x="1261641" y="2660702"/>
              <a:ext cx="2028467" cy="988443"/>
              <a:chOff x="1411502" y="2880343"/>
              <a:chExt cx="2028467" cy="988443"/>
            </a:xfrm>
          </p:grpSpPr>
          <p:grpSp>
            <p:nvGrpSpPr>
              <p:cNvPr id="560" name="组合 559">
                <a:extLst>
                  <a:ext uri="{FF2B5EF4-FFF2-40B4-BE49-F238E27FC236}">
                    <a16:creationId xmlns:a16="http://schemas.microsoft.com/office/drawing/2014/main" id="{85F64210-A278-4DDE-3C4B-372E2CF1045F}"/>
                  </a:ext>
                </a:extLst>
              </p:cNvPr>
              <p:cNvGrpSpPr/>
              <p:nvPr/>
            </p:nvGrpSpPr>
            <p:grpSpPr>
              <a:xfrm>
                <a:off x="1411502" y="3000939"/>
                <a:ext cx="2028467" cy="867847"/>
                <a:chOff x="1376451" y="3364899"/>
                <a:chExt cx="1224499" cy="1373774"/>
              </a:xfrm>
            </p:grpSpPr>
            <p:sp>
              <p:nvSpPr>
                <p:cNvPr id="561" name="矩形: 圆角 560">
                  <a:extLst>
                    <a:ext uri="{FF2B5EF4-FFF2-40B4-BE49-F238E27FC236}">
                      <a16:creationId xmlns:a16="http://schemas.microsoft.com/office/drawing/2014/main" id="{B6838B74-71AA-5BB4-2183-BCC7360D4B75}"/>
                    </a:ext>
                  </a:extLst>
                </p:cNvPr>
                <p:cNvSpPr/>
                <p:nvPr/>
              </p:nvSpPr>
              <p:spPr>
                <a:xfrm>
                  <a:off x="1376451" y="3364899"/>
                  <a:ext cx="1224499" cy="1373774"/>
                </a:xfrm>
                <a:prstGeom prst="roundRect">
                  <a:avLst>
                    <a:gd name="adj" fmla="val 10505"/>
                  </a:avLst>
                </a:prstGeom>
                <a:solidFill>
                  <a:sysClr val="window" lastClr="FFFFFF"/>
                </a:solidFill>
                <a:ln w="12700" cap="flat" cmpd="sng" algn="ctr">
                  <a:solidFill>
                    <a:srgbClr val="068F85"/>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微软雅黑 Light" panose="020B0502040204020203" charset="-122"/>
                    <a:ea typeface="微软雅黑 Light" panose="020B0502040204020203" charset="-122"/>
                    <a:cs typeface="+mn-cs"/>
                  </a:endParaRPr>
                </a:p>
              </p:txBody>
            </p:sp>
            <p:sp>
              <p:nvSpPr>
                <p:cNvPr id="562" name="文本框 561">
                  <a:extLst>
                    <a:ext uri="{FF2B5EF4-FFF2-40B4-BE49-F238E27FC236}">
                      <a16:creationId xmlns:a16="http://schemas.microsoft.com/office/drawing/2014/main" id="{1889E4A7-1071-9D09-1134-9D795E0F3AAC}"/>
                    </a:ext>
                  </a:extLst>
                </p:cNvPr>
                <p:cNvSpPr txBox="1"/>
                <p:nvPr/>
              </p:nvSpPr>
              <p:spPr>
                <a:xfrm>
                  <a:off x="1392800" y="3618112"/>
                  <a:ext cx="1193489" cy="1120561"/>
                </a:xfrm>
                <a:prstGeom prst="rect">
                  <a:avLst/>
                </a:prstGeom>
                <a:noFill/>
              </p:spPr>
              <p:txBody>
                <a:bodyPr wrap="square" rtlCol="0" anchor="ctr">
                  <a:spAutoFit/>
                </a:bodyPr>
                <a:lstStyle/>
                <a:p>
                  <a:pPr marL="171450" marR="0" lvl="0" indent="-171450" defTabSz="457200" eaLnBrk="1" fontAlgn="auto" latinLnBrk="0" hangingPunct="1">
                    <a:lnSpc>
                      <a:spcPct val="100000"/>
                    </a:lnSpc>
                    <a:spcAft>
                      <a:spcPts val="0"/>
                    </a:spcAft>
                    <a:buClr>
                      <a:srgbClr val="008080"/>
                    </a:buClr>
                    <a:buSzTx/>
                    <a:buFont typeface="Arial" panose="020B0604020202020204" pitchFamily="34" charset="0"/>
                    <a:buChar char="•"/>
                    <a:tabLst/>
                    <a:defRPr/>
                  </a:pPr>
                  <a:r>
                    <a:rPr kumimoji="0" lang="zh-CN" altLang="en-US" sz="800" b="0" i="0" u="none" strike="noStrike" kern="0" cap="none" spc="0" normalizeH="0" baseline="0" noProof="0" dirty="0">
                      <a:ln>
                        <a:noFill/>
                      </a:ln>
                      <a:solidFill>
                        <a:srgbClr val="0C0C0C">
                          <a:lumMod val="75000"/>
                          <a:lumOff val="25000"/>
                        </a:srgbClr>
                      </a:solidFill>
                      <a:effectLst/>
                      <a:uLnTx/>
                      <a:uFillTx/>
                    </a:rPr>
                    <a:t>评估疫苗引起的可度量的免疫应答的能力</a:t>
                  </a:r>
                  <a:r>
                    <a:rPr kumimoji="0" lang="en-US" altLang="zh-CN" sz="800" b="0" i="0" u="none" strike="noStrike" kern="0" cap="none" spc="0" normalizeH="0" baseline="30000" noProof="0" dirty="0">
                      <a:ln>
                        <a:noFill/>
                      </a:ln>
                      <a:solidFill>
                        <a:srgbClr val="0C0C0C">
                          <a:lumMod val="75000"/>
                          <a:lumOff val="25000"/>
                        </a:srgbClr>
                      </a:solidFill>
                      <a:effectLst/>
                      <a:uLnTx/>
                      <a:uFillTx/>
                    </a:rPr>
                    <a:t>1</a:t>
                  </a:r>
                  <a:endParaRPr kumimoji="0" lang="zh-CN" altLang="en-US" sz="800" b="0" i="0" u="none" strike="noStrike" kern="0" cap="none" spc="0" normalizeH="0" baseline="30000" noProof="0" dirty="0">
                    <a:ln>
                      <a:noFill/>
                    </a:ln>
                    <a:solidFill>
                      <a:srgbClr val="0C0C0C">
                        <a:lumMod val="75000"/>
                        <a:lumOff val="25000"/>
                      </a:srgbClr>
                    </a:solidFill>
                    <a:effectLst/>
                    <a:uLnTx/>
                    <a:uFillTx/>
                  </a:endParaRPr>
                </a:p>
                <a:p>
                  <a:pPr marL="171450" marR="0" lvl="0" indent="-171450" defTabSz="457200" eaLnBrk="1" fontAlgn="auto" latinLnBrk="0" hangingPunct="1">
                    <a:lnSpc>
                      <a:spcPct val="100000"/>
                    </a:lnSpc>
                    <a:spcAft>
                      <a:spcPts val="0"/>
                    </a:spcAft>
                    <a:buClr>
                      <a:srgbClr val="008080"/>
                    </a:buClr>
                    <a:buSzTx/>
                    <a:buFont typeface="Arial" panose="020B0604020202020204" pitchFamily="34" charset="0"/>
                    <a:buChar char="•"/>
                    <a:tabLst/>
                    <a:defRPr/>
                  </a:pPr>
                  <a:r>
                    <a:rPr kumimoji="0" lang="zh-CN" altLang="en-US" sz="800" b="0" i="0" u="none" strike="noStrike" kern="0" cap="none" spc="0" normalizeH="0" baseline="0" noProof="0" dirty="0">
                      <a:ln>
                        <a:noFill/>
                      </a:ln>
                      <a:solidFill>
                        <a:srgbClr val="0C0C0C">
                          <a:lumMod val="75000"/>
                          <a:lumOff val="25000"/>
                        </a:srgbClr>
                      </a:solidFill>
                      <a:effectLst/>
                      <a:uLnTx/>
                      <a:uFillTx/>
                    </a:rPr>
                    <a:t>可用于免疫桥接研究</a:t>
                  </a:r>
                  <a:r>
                    <a:rPr kumimoji="0" lang="en-US" altLang="zh-CN" sz="800" b="0" i="0" u="none" strike="noStrike" kern="0" cap="none" spc="0" normalizeH="0" baseline="30000" noProof="0" dirty="0">
                      <a:ln>
                        <a:noFill/>
                      </a:ln>
                      <a:solidFill>
                        <a:srgbClr val="0C0C0C">
                          <a:lumMod val="75000"/>
                          <a:lumOff val="25000"/>
                        </a:srgbClr>
                      </a:solidFill>
                      <a:effectLst/>
                      <a:uLnTx/>
                      <a:uFillTx/>
                    </a:rPr>
                    <a:t>1</a:t>
                  </a:r>
                  <a:endParaRPr kumimoji="0" lang="en-US" altLang="zh-CN" sz="800" b="0" i="0" u="none" strike="noStrike" kern="0" cap="none" spc="0" normalizeH="0" baseline="0" noProof="0" dirty="0">
                    <a:ln>
                      <a:noFill/>
                    </a:ln>
                    <a:solidFill>
                      <a:srgbClr val="0C0C0C">
                        <a:lumMod val="75000"/>
                        <a:lumOff val="25000"/>
                      </a:srgbClr>
                    </a:solidFill>
                    <a:effectLst/>
                    <a:uLnTx/>
                    <a:uFillTx/>
                  </a:endParaRPr>
                </a:p>
                <a:p>
                  <a:pPr marL="171450" marR="0" lvl="0" indent="-171450" defTabSz="457200" eaLnBrk="1" fontAlgn="auto" latinLnBrk="0" hangingPunct="1">
                    <a:lnSpc>
                      <a:spcPct val="100000"/>
                    </a:lnSpc>
                    <a:spcAft>
                      <a:spcPts val="0"/>
                    </a:spcAft>
                    <a:buClr>
                      <a:srgbClr val="008080"/>
                    </a:buClr>
                    <a:buSzTx/>
                    <a:buFont typeface="Arial" panose="020B0604020202020204" pitchFamily="34" charset="0"/>
                    <a:buChar char="•"/>
                    <a:tabLst/>
                    <a:defRPr/>
                  </a:pPr>
                  <a:r>
                    <a:rPr kumimoji="0" lang="zh-CN" altLang="en-US" sz="800" b="0" i="0" u="none" strike="noStrike" kern="0" cap="none" spc="0" normalizeH="0" baseline="0" noProof="0" dirty="0">
                      <a:ln>
                        <a:noFill/>
                      </a:ln>
                      <a:solidFill>
                        <a:srgbClr val="0C0C0C">
                          <a:lumMod val="75000"/>
                          <a:lumOff val="25000"/>
                        </a:srgbClr>
                      </a:solidFill>
                      <a:effectLst/>
                      <a:uLnTx/>
                      <a:uFillTx/>
                    </a:rPr>
                    <a:t>常用终点：疫苗型别的</a:t>
                  </a:r>
                  <a:r>
                    <a:rPr kumimoji="0" lang="zh-CN" altLang="en-US" sz="800" b="1" i="0" u="none" strike="noStrike" kern="0" cap="none" spc="0" normalizeH="0" baseline="0" noProof="0" dirty="0">
                      <a:ln>
                        <a:noFill/>
                      </a:ln>
                      <a:solidFill>
                        <a:srgbClr val="0C0C0C">
                          <a:lumMod val="75000"/>
                          <a:lumOff val="25000"/>
                        </a:srgbClr>
                      </a:solidFill>
                      <a:effectLst/>
                      <a:uLnTx/>
                      <a:uFillTx/>
                    </a:rPr>
                    <a:t>抗体滴度</a:t>
                  </a:r>
                  <a:r>
                    <a:rPr kumimoji="0" lang="zh-CN" altLang="en-US" sz="800" b="0" i="0" u="none" strike="noStrike" kern="0" cap="none" spc="0" normalizeH="0" baseline="0" noProof="0" dirty="0">
                      <a:ln>
                        <a:noFill/>
                      </a:ln>
                      <a:solidFill>
                        <a:srgbClr val="0C0C0C">
                          <a:lumMod val="75000"/>
                          <a:lumOff val="25000"/>
                        </a:srgbClr>
                      </a:solidFill>
                      <a:effectLst/>
                      <a:uLnTx/>
                      <a:uFillTx/>
                    </a:rPr>
                    <a:t>及</a:t>
                  </a:r>
                  <a:r>
                    <a:rPr kumimoji="0" lang="zh-CN" altLang="en-US" sz="800" b="1" i="0" u="none" strike="noStrike" kern="0" cap="none" spc="0" normalizeH="0" baseline="0" noProof="0" dirty="0">
                      <a:ln>
                        <a:noFill/>
                      </a:ln>
                      <a:solidFill>
                        <a:srgbClr val="0C0C0C">
                          <a:lumMod val="75000"/>
                          <a:lumOff val="25000"/>
                        </a:srgbClr>
                      </a:solidFill>
                      <a:effectLst/>
                      <a:uLnTx/>
                      <a:uFillTx/>
                    </a:rPr>
                    <a:t>抗体阳转率</a:t>
                  </a:r>
                  <a:r>
                    <a:rPr kumimoji="0" lang="en-US" altLang="zh-CN" sz="800" b="0" i="0" u="none" strike="noStrike" kern="0" cap="none" spc="0" normalizeH="0" baseline="30000" noProof="0" dirty="0">
                      <a:ln>
                        <a:noFill/>
                      </a:ln>
                      <a:solidFill>
                        <a:srgbClr val="0C0C0C">
                          <a:lumMod val="75000"/>
                          <a:lumOff val="25000"/>
                        </a:srgbClr>
                      </a:solidFill>
                      <a:effectLst/>
                      <a:uLnTx/>
                      <a:uFillTx/>
                    </a:rPr>
                    <a:t>1</a:t>
                  </a:r>
                  <a:endParaRPr kumimoji="0" lang="zh-CN" altLang="en-US" sz="800" b="1" i="0" u="none" strike="noStrike" kern="0" cap="none" spc="0" normalizeH="0" baseline="0" noProof="0" dirty="0">
                    <a:ln>
                      <a:noFill/>
                    </a:ln>
                    <a:solidFill>
                      <a:srgbClr val="0C0C0C">
                        <a:lumMod val="75000"/>
                        <a:lumOff val="25000"/>
                      </a:srgbClr>
                    </a:solidFill>
                    <a:effectLst/>
                    <a:uLnTx/>
                    <a:uFillTx/>
                  </a:endParaRPr>
                </a:p>
              </p:txBody>
            </p:sp>
          </p:grpSp>
          <p:sp>
            <p:nvSpPr>
              <p:cNvPr id="496" name="矩形: 圆角 495">
                <a:extLst>
                  <a:ext uri="{FF2B5EF4-FFF2-40B4-BE49-F238E27FC236}">
                    <a16:creationId xmlns:a16="http://schemas.microsoft.com/office/drawing/2014/main" id="{895C0AA4-C091-2911-7D47-61B3F336EB94}"/>
                  </a:ext>
                </a:extLst>
              </p:cNvPr>
              <p:cNvSpPr/>
              <p:nvPr/>
            </p:nvSpPr>
            <p:spPr>
              <a:xfrm>
                <a:off x="1547156" y="2880343"/>
                <a:ext cx="1757158" cy="259675"/>
              </a:xfrm>
              <a:prstGeom prst="roundRect">
                <a:avLst>
                  <a:gd name="adj" fmla="val 50000"/>
                </a:avLst>
              </a:prstGeom>
              <a:solidFill>
                <a:schemeClr val="tx2"/>
              </a:solidFill>
            </p:spPr>
            <p:txBody>
              <a:bodyPr wrap="square" lIns="0" tIns="0" rIns="0" bIns="0" rtlCol="0">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spcBef>
                    <a:spcPts val="600"/>
                  </a:spcBef>
                  <a:buClr>
                    <a:srgbClr val="008080"/>
                  </a:buClr>
                </a:pPr>
                <a:r>
                  <a:rPr lang="zh-CN" altLang="en-US" sz="1200" b="1" kern="0" dirty="0">
                    <a:solidFill>
                      <a:schemeClr val="bg1"/>
                    </a:solidFill>
                  </a:rPr>
                  <a:t>免疫原性</a:t>
                </a:r>
              </a:p>
            </p:txBody>
          </p:sp>
        </p:grpSp>
        <p:grpSp>
          <p:nvGrpSpPr>
            <p:cNvPr id="18" name="组合 17">
              <a:extLst>
                <a:ext uri="{FF2B5EF4-FFF2-40B4-BE49-F238E27FC236}">
                  <a16:creationId xmlns:a16="http://schemas.microsoft.com/office/drawing/2014/main" id="{74F66E93-B953-9368-AD03-613601D4155B}"/>
                </a:ext>
              </a:extLst>
            </p:cNvPr>
            <p:cNvGrpSpPr/>
            <p:nvPr/>
          </p:nvGrpSpPr>
          <p:grpSpPr>
            <a:xfrm>
              <a:off x="3722091" y="2660702"/>
              <a:ext cx="2129428" cy="988443"/>
              <a:chOff x="1411502" y="2880343"/>
              <a:chExt cx="2129428" cy="988443"/>
            </a:xfrm>
          </p:grpSpPr>
          <p:grpSp>
            <p:nvGrpSpPr>
              <p:cNvPr id="19" name="组合 18">
                <a:extLst>
                  <a:ext uri="{FF2B5EF4-FFF2-40B4-BE49-F238E27FC236}">
                    <a16:creationId xmlns:a16="http://schemas.microsoft.com/office/drawing/2014/main" id="{5DA1CD1D-5ED7-6656-4891-7E01F5C73FED}"/>
                  </a:ext>
                </a:extLst>
              </p:cNvPr>
              <p:cNvGrpSpPr/>
              <p:nvPr/>
            </p:nvGrpSpPr>
            <p:grpSpPr>
              <a:xfrm>
                <a:off x="1411502" y="3000939"/>
                <a:ext cx="2129428" cy="867847"/>
                <a:chOff x="1376451" y="3364899"/>
                <a:chExt cx="1285445" cy="1373774"/>
              </a:xfrm>
            </p:grpSpPr>
            <p:sp>
              <p:nvSpPr>
                <p:cNvPr id="21" name="矩形: 圆角 20">
                  <a:extLst>
                    <a:ext uri="{FF2B5EF4-FFF2-40B4-BE49-F238E27FC236}">
                      <a16:creationId xmlns:a16="http://schemas.microsoft.com/office/drawing/2014/main" id="{A76F9C5F-B898-6DFE-49C3-15A6A877D9BE}"/>
                    </a:ext>
                  </a:extLst>
                </p:cNvPr>
                <p:cNvSpPr/>
                <p:nvPr/>
              </p:nvSpPr>
              <p:spPr>
                <a:xfrm>
                  <a:off x="1376451" y="3364899"/>
                  <a:ext cx="1285445" cy="1373774"/>
                </a:xfrm>
                <a:prstGeom prst="roundRect">
                  <a:avLst>
                    <a:gd name="adj" fmla="val 10505"/>
                  </a:avLst>
                </a:prstGeom>
                <a:solidFill>
                  <a:sysClr val="window" lastClr="FFFFFF"/>
                </a:solidFill>
                <a:ln w="12700" cap="flat" cmpd="sng" algn="ctr">
                  <a:solidFill>
                    <a:srgbClr val="068F85"/>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微软雅黑 Light" panose="020B0502040204020203" charset="-122"/>
                    <a:ea typeface="微软雅黑 Light" panose="020B0502040204020203" charset="-122"/>
                    <a:cs typeface="+mn-cs"/>
                  </a:endParaRPr>
                </a:p>
              </p:txBody>
            </p:sp>
            <p:sp>
              <p:nvSpPr>
                <p:cNvPr id="22" name="文本框 21">
                  <a:extLst>
                    <a:ext uri="{FF2B5EF4-FFF2-40B4-BE49-F238E27FC236}">
                      <a16:creationId xmlns:a16="http://schemas.microsoft.com/office/drawing/2014/main" id="{7869AC6F-C12A-8DE8-E80E-8405D4BDCDC1}"/>
                    </a:ext>
                  </a:extLst>
                </p:cNvPr>
                <p:cNvSpPr txBox="1"/>
                <p:nvPr/>
              </p:nvSpPr>
              <p:spPr>
                <a:xfrm>
                  <a:off x="1392800" y="3618112"/>
                  <a:ext cx="1193489" cy="1120561"/>
                </a:xfrm>
                <a:prstGeom prst="rect">
                  <a:avLst/>
                </a:prstGeom>
                <a:noFill/>
              </p:spPr>
              <p:txBody>
                <a:bodyPr wrap="square" rtlCol="0" anchor="ctr">
                  <a:spAutoFit/>
                </a:bodyPr>
                <a:lstStyle/>
                <a:p>
                  <a:pPr marL="171450" marR="0" lvl="0" indent="-171450" defTabSz="457200" eaLnBrk="1" fontAlgn="auto" latinLnBrk="0" hangingPunct="1">
                    <a:lnSpc>
                      <a:spcPct val="100000"/>
                    </a:lnSpc>
                    <a:spcAft>
                      <a:spcPts val="0"/>
                    </a:spcAft>
                    <a:buClr>
                      <a:srgbClr val="008080"/>
                    </a:buClr>
                    <a:buSzTx/>
                    <a:buFont typeface="Arial" panose="020B0604020202020204" pitchFamily="34" charset="0"/>
                    <a:buChar char="•"/>
                    <a:tabLst/>
                    <a:defRPr/>
                  </a:pPr>
                  <a:r>
                    <a:rPr kumimoji="0" lang="zh-CN" altLang="en-US" sz="800" b="0" i="0" u="none" strike="noStrike" kern="0" cap="none" spc="0" normalizeH="0" baseline="0" noProof="0" dirty="0">
                      <a:ln>
                        <a:noFill/>
                      </a:ln>
                      <a:solidFill>
                        <a:srgbClr val="0C0C0C">
                          <a:lumMod val="75000"/>
                          <a:lumOff val="25000"/>
                        </a:srgbClr>
                      </a:solidFill>
                      <a:effectLst/>
                      <a:uLnTx/>
                      <a:uFillTx/>
                    </a:rPr>
                    <a:t>评估疫苗在接种人群样本中产生的直接保护作用</a:t>
                  </a:r>
                  <a:r>
                    <a:rPr kumimoji="0" lang="en-US" altLang="zh-CN" sz="800" b="0" i="0" u="none" strike="noStrike" kern="0" cap="none" spc="0" normalizeH="0" baseline="30000" noProof="0" dirty="0">
                      <a:ln>
                        <a:noFill/>
                      </a:ln>
                      <a:solidFill>
                        <a:srgbClr val="0C0C0C">
                          <a:lumMod val="75000"/>
                          <a:lumOff val="25000"/>
                        </a:srgbClr>
                      </a:solidFill>
                      <a:effectLst/>
                      <a:uLnTx/>
                      <a:uFillTx/>
                    </a:rPr>
                    <a:t>1</a:t>
                  </a:r>
                  <a:endParaRPr kumimoji="0" lang="en-US" altLang="zh-CN" sz="800" b="0" i="0" u="none" strike="noStrike" kern="0" cap="none" spc="0" normalizeH="0" baseline="0" noProof="0" dirty="0">
                    <a:ln>
                      <a:noFill/>
                    </a:ln>
                    <a:solidFill>
                      <a:srgbClr val="0C0C0C">
                        <a:lumMod val="75000"/>
                        <a:lumOff val="25000"/>
                      </a:srgbClr>
                    </a:solidFill>
                    <a:effectLst/>
                    <a:uLnTx/>
                    <a:uFillTx/>
                  </a:endParaRPr>
                </a:p>
                <a:p>
                  <a:pPr marL="171450" marR="0" lvl="0" indent="-171450" defTabSz="457200" eaLnBrk="1" fontAlgn="auto" latinLnBrk="0" hangingPunct="1">
                    <a:lnSpc>
                      <a:spcPct val="100000"/>
                    </a:lnSpc>
                    <a:spcAft>
                      <a:spcPts val="0"/>
                    </a:spcAft>
                    <a:buClr>
                      <a:srgbClr val="008080"/>
                    </a:buClr>
                    <a:buSzTx/>
                    <a:buFont typeface="Arial" panose="020B0604020202020204" pitchFamily="34" charset="0"/>
                    <a:buChar char="•"/>
                    <a:tabLst/>
                    <a:defRPr/>
                  </a:pPr>
                  <a:r>
                    <a:rPr kumimoji="0" lang="zh-CN" altLang="en-US" sz="800" b="0" i="0" u="none" strike="noStrike" kern="0" cap="none" spc="0" normalizeH="0" baseline="0" noProof="0" dirty="0">
                      <a:ln>
                        <a:noFill/>
                      </a:ln>
                      <a:solidFill>
                        <a:srgbClr val="0C0C0C">
                          <a:lumMod val="75000"/>
                          <a:lumOff val="25000"/>
                        </a:srgbClr>
                      </a:solidFill>
                      <a:effectLst/>
                      <a:uLnTx/>
                      <a:uFillTx/>
                    </a:rPr>
                    <a:t>通常在</a:t>
                  </a:r>
                  <a:r>
                    <a:rPr kumimoji="0" lang="zh-CN" altLang="en-US" sz="800" b="1" i="0" u="none" strike="noStrike" kern="0" cap="none" spc="0" normalizeH="0" baseline="0" noProof="0" dirty="0">
                      <a:ln>
                        <a:noFill/>
                      </a:ln>
                      <a:solidFill>
                        <a:srgbClr val="0C0C0C">
                          <a:lumMod val="75000"/>
                          <a:lumOff val="25000"/>
                        </a:srgbClr>
                      </a:solidFill>
                      <a:effectLst/>
                      <a:uLnTx/>
                      <a:uFillTx/>
                    </a:rPr>
                    <a:t>随机化临床试验</a:t>
                  </a:r>
                  <a:r>
                    <a:rPr kumimoji="0" lang="zh-CN" altLang="en-US" sz="800" b="0" i="0" u="none" strike="noStrike" kern="0" cap="none" spc="0" normalizeH="0" baseline="0" noProof="0" dirty="0">
                      <a:ln>
                        <a:noFill/>
                      </a:ln>
                      <a:solidFill>
                        <a:srgbClr val="0C0C0C">
                          <a:lumMod val="75000"/>
                          <a:lumOff val="25000"/>
                        </a:srgbClr>
                      </a:solidFill>
                      <a:effectLst/>
                      <a:uLnTx/>
                      <a:uFillTx/>
                    </a:rPr>
                    <a:t>中采集数据</a:t>
                  </a:r>
                  <a:r>
                    <a:rPr kumimoji="0" lang="en-US" altLang="zh-CN" sz="800" b="0" i="0" u="none" strike="noStrike" kern="0" cap="none" spc="0" normalizeH="0" baseline="30000" noProof="0" dirty="0">
                      <a:ln>
                        <a:noFill/>
                      </a:ln>
                      <a:solidFill>
                        <a:srgbClr val="0C0C0C">
                          <a:lumMod val="75000"/>
                          <a:lumOff val="25000"/>
                        </a:srgbClr>
                      </a:solidFill>
                      <a:effectLst/>
                      <a:uLnTx/>
                      <a:uFillTx/>
                    </a:rPr>
                    <a:t>1</a:t>
                  </a:r>
                  <a:endParaRPr kumimoji="0" lang="en-US" altLang="zh-CN" sz="800" b="0" i="0" u="none" strike="noStrike" kern="0" cap="none" spc="0" normalizeH="0" baseline="0" noProof="0" dirty="0">
                    <a:ln>
                      <a:noFill/>
                    </a:ln>
                    <a:solidFill>
                      <a:srgbClr val="0C0C0C">
                        <a:lumMod val="75000"/>
                        <a:lumOff val="25000"/>
                      </a:srgbClr>
                    </a:solidFill>
                    <a:effectLst/>
                    <a:uLnTx/>
                    <a:uFillTx/>
                  </a:endParaRPr>
                </a:p>
                <a:p>
                  <a:pPr marL="171450" marR="0" lvl="0" indent="-171450" defTabSz="457200" eaLnBrk="1" fontAlgn="auto" latinLnBrk="0" hangingPunct="1">
                    <a:lnSpc>
                      <a:spcPct val="100000"/>
                    </a:lnSpc>
                    <a:spcAft>
                      <a:spcPts val="0"/>
                    </a:spcAft>
                    <a:buClr>
                      <a:srgbClr val="008080"/>
                    </a:buClr>
                    <a:buSzTx/>
                    <a:buFont typeface="Arial" panose="020B0604020202020204" pitchFamily="34" charset="0"/>
                    <a:buChar char="•"/>
                    <a:tabLst/>
                    <a:defRPr/>
                  </a:pPr>
                  <a:r>
                    <a:rPr kumimoji="0" lang="zh-CN" altLang="en-US" sz="800" b="0" i="0" u="none" strike="noStrike" kern="0" cap="none" spc="0" normalizeH="0" baseline="0" noProof="0" dirty="0">
                      <a:ln>
                        <a:noFill/>
                      </a:ln>
                      <a:solidFill>
                        <a:srgbClr val="0C0C0C">
                          <a:lumMod val="75000"/>
                          <a:lumOff val="25000"/>
                        </a:srgbClr>
                      </a:solidFill>
                      <a:effectLst/>
                      <a:uLnTx/>
                      <a:uFillTx/>
                    </a:rPr>
                    <a:t>常用终点：</a:t>
                  </a:r>
                  <a:r>
                    <a:rPr kumimoji="0" lang="en-US" altLang="zh-CN" sz="800" b="1" i="0" u="none" strike="noStrike" kern="0" cap="none" spc="0" normalizeH="0" baseline="0" noProof="0" dirty="0">
                      <a:ln>
                        <a:noFill/>
                      </a:ln>
                      <a:solidFill>
                        <a:srgbClr val="0C0C0C">
                          <a:lumMod val="75000"/>
                          <a:lumOff val="25000"/>
                        </a:srgbClr>
                      </a:solidFill>
                      <a:effectLst/>
                      <a:uLnTx/>
                      <a:uFillTx/>
                    </a:rPr>
                    <a:t>HPV</a:t>
                  </a:r>
                  <a:r>
                    <a:rPr kumimoji="0" lang="zh-CN" altLang="en-US" sz="800" b="1" i="0" u="none" strike="noStrike" kern="0" cap="none" spc="0" normalizeH="0" baseline="0" noProof="0" dirty="0">
                      <a:ln>
                        <a:noFill/>
                      </a:ln>
                      <a:solidFill>
                        <a:srgbClr val="0C0C0C">
                          <a:lumMod val="75000"/>
                          <a:lumOff val="25000"/>
                        </a:srgbClr>
                      </a:solidFill>
                      <a:effectLst/>
                      <a:uLnTx/>
                      <a:uFillTx/>
                    </a:rPr>
                    <a:t>持续感染</a:t>
                  </a:r>
                  <a:r>
                    <a:rPr kumimoji="0" lang="zh-CN" altLang="en-US" sz="800" b="0" i="0" u="none" strike="noStrike" kern="0" cap="none" spc="0" normalizeH="0" baseline="0" noProof="0" dirty="0">
                      <a:ln>
                        <a:noFill/>
                      </a:ln>
                      <a:solidFill>
                        <a:srgbClr val="0C0C0C">
                          <a:lumMod val="75000"/>
                          <a:lumOff val="25000"/>
                        </a:srgbClr>
                      </a:solidFill>
                      <a:effectLst/>
                      <a:uLnTx/>
                      <a:uFillTx/>
                    </a:rPr>
                    <a:t>及</a:t>
                  </a:r>
                  <a:r>
                    <a:rPr kumimoji="0" lang="zh-CN" altLang="en-US" sz="800" b="1" i="0" u="none" strike="noStrike" kern="0" cap="none" spc="0" normalizeH="0" baseline="0" noProof="0" dirty="0">
                      <a:ln>
                        <a:noFill/>
                      </a:ln>
                      <a:solidFill>
                        <a:srgbClr val="0C0C0C">
                          <a:lumMod val="75000"/>
                          <a:lumOff val="25000"/>
                        </a:srgbClr>
                      </a:solidFill>
                      <a:effectLst/>
                      <a:uLnTx/>
                      <a:uFillTx/>
                    </a:rPr>
                    <a:t>子宫颈癌前病变</a:t>
                  </a:r>
                  <a:r>
                    <a:rPr kumimoji="0" lang="en-US" altLang="zh-CN" sz="800" b="1" i="0" u="none" strike="noStrike" kern="0" cap="none" spc="0" normalizeH="0" baseline="30000" noProof="0" dirty="0">
                      <a:ln>
                        <a:noFill/>
                      </a:ln>
                      <a:solidFill>
                        <a:srgbClr val="0C0C0C">
                          <a:lumMod val="75000"/>
                          <a:lumOff val="25000"/>
                        </a:srgbClr>
                      </a:solidFill>
                      <a:effectLst/>
                      <a:uLnTx/>
                      <a:uFillTx/>
                    </a:rPr>
                    <a:t>6</a:t>
                  </a:r>
                  <a:endParaRPr kumimoji="0" lang="en-US" altLang="zh-CN" sz="800" b="0" i="0" u="none" strike="noStrike" kern="0" cap="none" spc="0" normalizeH="0" baseline="0" noProof="0" dirty="0">
                    <a:ln>
                      <a:noFill/>
                    </a:ln>
                    <a:solidFill>
                      <a:srgbClr val="0C0C0C">
                        <a:lumMod val="75000"/>
                        <a:lumOff val="25000"/>
                      </a:srgbClr>
                    </a:solidFill>
                    <a:effectLst/>
                    <a:uLnTx/>
                    <a:uFillTx/>
                  </a:endParaRPr>
                </a:p>
              </p:txBody>
            </p:sp>
          </p:grpSp>
          <p:sp>
            <p:nvSpPr>
              <p:cNvPr id="20" name="矩形: 圆角 19">
                <a:extLst>
                  <a:ext uri="{FF2B5EF4-FFF2-40B4-BE49-F238E27FC236}">
                    <a16:creationId xmlns:a16="http://schemas.microsoft.com/office/drawing/2014/main" id="{1A857FCF-AEF3-06D0-097F-A4A6373E57BE}"/>
                  </a:ext>
                </a:extLst>
              </p:cNvPr>
              <p:cNvSpPr/>
              <p:nvPr/>
            </p:nvSpPr>
            <p:spPr>
              <a:xfrm>
                <a:off x="1550507" y="2880343"/>
                <a:ext cx="1851419" cy="259675"/>
              </a:xfrm>
              <a:prstGeom prst="roundRect">
                <a:avLst>
                  <a:gd name="adj" fmla="val 50000"/>
                </a:avLst>
              </a:prstGeom>
              <a:solidFill>
                <a:schemeClr val="tx2"/>
              </a:solidFill>
            </p:spPr>
            <p:txBody>
              <a:bodyPr wrap="square" lIns="0" tIns="0" rIns="0" bIns="0" rtlCol="0">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spcBef>
                    <a:spcPts val="600"/>
                  </a:spcBef>
                  <a:buClr>
                    <a:srgbClr val="008080"/>
                  </a:buClr>
                </a:pPr>
                <a:r>
                  <a:rPr lang="zh-CN" altLang="en-US" sz="1200" b="1" kern="0" dirty="0">
                    <a:solidFill>
                      <a:schemeClr val="bg1"/>
                    </a:solidFill>
                  </a:rPr>
                  <a:t>保护效力</a:t>
                </a:r>
              </a:p>
            </p:txBody>
          </p:sp>
        </p:grpSp>
        <p:grpSp>
          <p:nvGrpSpPr>
            <p:cNvPr id="23" name="组合 22">
              <a:extLst>
                <a:ext uri="{FF2B5EF4-FFF2-40B4-BE49-F238E27FC236}">
                  <a16:creationId xmlns:a16="http://schemas.microsoft.com/office/drawing/2014/main" id="{5FDB6911-6DFF-7606-5A38-BCB1CBE7E772}"/>
                </a:ext>
              </a:extLst>
            </p:cNvPr>
            <p:cNvGrpSpPr/>
            <p:nvPr/>
          </p:nvGrpSpPr>
          <p:grpSpPr>
            <a:xfrm>
              <a:off x="6572432" y="2660702"/>
              <a:ext cx="2251612" cy="988443"/>
              <a:chOff x="1411503" y="2880343"/>
              <a:chExt cx="2251612" cy="988443"/>
            </a:xfrm>
          </p:grpSpPr>
          <p:grpSp>
            <p:nvGrpSpPr>
              <p:cNvPr id="24" name="组合 23">
                <a:extLst>
                  <a:ext uri="{FF2B5EF4-FFF2-40B4-BE49-F238E27FC236}">
                    <a16:creationId xmlns:a16="http://schemas.microsoft.com/office/drawing/2014/main" id="{67B25B3F-8399-C02C-B5E6-7D20CE234976}"/>
                  </a:ext>
                </a:extLst>
              </p:cNvPr>
              <p:cNvGrpSpPr/>
              <p:nvPr/>
            </p:nvGrpSpPr>
            <p:grpSpPr>
              <a:xfrm>
                <a:off x="1411503" y="3000939"/>
                <a:ext cx="2251612" cy="867847"/>
                <a:chOff x="1376451" y="3364899"/>
                <a:chExt cx="1359202" cy="1373774"/>
              </a:xfrm>
            </p:grpSpPr>
            <p:sp>
              <p:nvSpPr>
                <p:cNvPr id="26" name="矩形: 圆角 25">
                  <a:extLst>
                    <a:ext uri="{FF2B5EF4-FFF2-40B4-BE49-F238E27FC236}">
                      <a16:creationId xmlns:a16="http://schemas.microsoft.com/office/drawing/2014/main" id="{93B25387-2194-6FD7-4586-1A70AB8A56B1}"/>
                    </a:ext>
                  </a:extLst>
                </p:cNvPr>
                <p:cNvSpPr/>
                <p:nvPr/>
              </p:nvSpPr>
              <p:spPr>
                <a:xfrm>
                  <a:off x="1376451" y="3364899"/>
                  <a:ext cx="1359202" cy="1373774"/>
                </a:xfrm>
                <a:prstGeom prst="roundRect">
                  <a:avLst>
                    <a:gd name="adj" fmla="val 10505"/>
                  </a:avLst>
                </a:prstGeom>
                <a:solidFill>
                  <a:sysClr val="window" lastClr="FFFFFF"/>
                </a:solidFill>
                <a:ln w="12700" cap="flat" cmpd="sng" algn="ctr">
                  <a:solidFill>
                    <a:srgbClr val="068F85"/>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微软雅黑 Light" panose="020B0502040204020203" charset="-122"/>
                    <a:ea typeface="微软雅黑 Light" panose="020B0502040204020203" charset="-122"/>
                    <a:cs typeface="+mn-cs"/>
                  </a:endParaRPr>
                </a:p>
              </p:txBody>
            </p:sp>
            <p:sp>
              <p:nvSpPr>
                <p:cNvPr id="27" name="文本框 26">
                  <a:extLst>
                    <a:ext uri="{FF2B5EF4-FFF2-40B4-BE49-F238E27FC236}">
                      <a16:creationId xmlns:a16="http://schemas.microsoft.com/office/drawing/2014/main" id="{42AD1060-BC90-FAE9-C075-51271963DF4C}"/>
                    </a:ext>
                  </a:extLst>
                </p:cNvPr>
                <p:cNvSpPr txBox="1"/>
                <p:nvPr/>
              </p:nvSpPr>
              <p:spPr>
                <a:xfrm>
                  <a:off x="1392800" y="3618112"/>
                  <a:ext cx="1327195" cy="1120561"/>
                </a:xfrm>
                <a:prstGeom prst="rect">
                  <a:avLst/>
                </a:prstGeom>
                <a:noFill/>
              </p:spPr>
              <p:txBody>
                <a:bodyPr wrap="square" rtlCol="0" anchor="ctr">
                  <a:spAutoFit/>
                </a:bodyPr>
                <a:lstStyle/>
                <a:p>
                  <a:pPr marL="171450" marR="0" lvl="0" indent="-171450" defTabSz="457200" eaLnBrk="1" fontAlgn="auto" latinLnBrk="0" hangingPunct="1">
                    <a:lnSpc>
                      <a:spcPct val="100000"/>
                    </a:lnSpc>
                    <a:spcAft>
                      <a:spcPts val="0"/>
                    </a:spcAft>
                    <a:buClr>
                      <a:srgbClr val="008080"/>
                    </a:buClr>
                    <a:buSzTx/>
                    <a:buFont typeface="Arial" panose="020B0604020202020204" pitchFamily="34" charset="0"/>
                    <a:buChar char="•"/>
                    <a:tabLst/>
                    <a:defRPr/>
                  </a:pPr>
                  <a:r>
                    <a:rPr kumimoji="0" lang="zh-CN" altLang="en-US" sz="800" b="0" i="0" u="none" strike="noStrike" kern="0" cap="none" spc="0" normalizeH="0" baseline="0" noProof="0" dirty="0">
                      <a:ln>
                        <a:noFill/>
                      </a:ln>
                      <a:solidFill>
                        <a:srgbClr val="0C0C0C">
                          <a:lumMod val="75000"/>
                          <a:lumOff val="25000"/>
                        </a:srgbClr>
                      </a:solidFill>
                      <a:effectLst/>
                      <a:uLnTx/>
                      <a:uFillTx/>
                    </a:rPr>
                    <a:t>评估疫苗在总体人群中的疾病预防效果</a:t>
                  </a:r>
                  <a:r>
                    <a:rPr kumimoji="0" lang="en-US" altLang="zh-CN" sz="800" b="0" i="0" u="none" strike="noStrike" kern="0" cap="none" spc="0" normalizeH="0" baseline="30000" noProof="0" dirty="0">
                      <a:ln>
                        <a:noFill/>
                      </a:ln>
                      <a:solidFill>
                        <a:srgbClr val="0C0C0C">
                          <a:lumMod val="75000"/>
                          <a:lumOff val="25000"/>
                        </a:srgbClr>
                      </a:solidFill>
                      <a:effectLst/>
                      <a:uLnTx/>
                      <a:uFillTx/>
                    </a:rPr>
                    <a:t>1</a:t>
                  </a:r>
                  <a:endParaRPr kumimoji="0" lang="zh-CN" altLang="en-US" sz="800" b="0" i="0" u="none" strike="noStrike" kern="0" cap="none" spc="0" normalizeH="0" baseline="0" noProof="0" dirty="0">
                    <a:ln>
                      <a:noFill/>
                    </a:ln>
                    <a:solidFill>
                      <a:srgbClr val="0C0C0C">
                        <a:lumMod val="75000"/>
                        <a:lumOff val="25000"/>
                      </a:srgbClr>
                    </a:solidFill>
                    <a:effectLst/>
                    <a:uLnTx/>
                    <a:uFillTx/>
                  </a:endParaRPr>
                </a:p>
                <a:p>
                  <a:pPr marL="171450" marR="0" lvl="0" indent="-171450" defTabSz="457200" eaLnBrk="1" fontAlgn="auto" latinLnBrk="0" hangingPunct="1">
                    <a:lnSpc>
                      <a:spcPct val="100000"/>
                    </a:lnSpc>
                    <a:spcAft>
                      <a:spcPts val="0"/>
                    </a:spcAft>
                    <a:buClr>
                      <a:srgbClr val="008080"/>
                    </a:buClr>
                    <a:buSzTx/>
                    <a:buFont typeface="Arial" panose="020B0604020202020204" pitchFamily="34" charset="0"/>
                    <a:buChar char="•"/>
                    <a:tabLst/>
                    <a:defRPr/>
                  </a:pPr>
                  <a:r>
                    <a:rPr kumimoji="0" lang="zh-CN" altLang="en-US" sz="800" b="0" i="0" u="none" strike="noStrike" kern="0" cap="none" spc="0" normalizeH="0" baseline="0" noProof="0" dirty="0">
                      <a:ln>
                        <a:noFill/>
                      </a:ln>
                      <a:solidFill>
                        <a:srgbClr val="0C0C0C">
                          <a:lumMod val="75000"/>
                          <a:lumOff val="25000"/>
                        </a:srgbClr>
                      </a:solidFill>
                      <a:effectLst/>
                      <a:uLnTx/>
                      <a:uFillTx/>
                    </a:rPr>
                    <a:t>通常在地区、国家甚至国际层面采集</a:t>
                  </a:r>
                  <a:r>
                    <a:rPr kumimoji="0" lang="zh-CN" altLang="en-US" sz="800" b="1" i="0" u="none" strike="noStrike" kern="0" cap="none" spc="0" normalizeH="0" baseline="0" noProof="0" dirty="0">
                      <a:ln>
                        <a:noFill/>
                      </a:ln>
                      <a:solidFill>
                        <a:srgbClr val="0C0C0C">
                          <a:lumMod val="75000"/>
                          <a:lumOff val="25000"/>
                        </a:srgbClr>
                      </a:solidFill>
                      <a:effectLst/>
                      <a:uLnTx/>
                      <a:uFillTx/>
                    </a:rPr>
                    <a:t>真实世界数据</a:t>
                  </a:r>
                  <a:r>
                    <a:rPr kumimoji="0" lang="en-US" altLang="zh-CN" sz="800" b="0" i="0" u="none" strike="noStrike" kern="0" cap="none" spc="0" normalizeH="0" baseline="30000" noProof="0" dirty="0">
                      <a:ln>
                        <a:noFill/>
                      </a:ln>
                      <a:solidFill>
                        <a:srgbClr val="0C0C0C">
                          <a:lumMod val="75000"/>
                          <a:lumOff val="25000"/>
                        </a:srgbClr>
                      </a:solidFill>
                      <a:effectLst/>
                      <a:uLnTx/>
                      <a:uFillTx/>
                    </a:rPr>
                    <a:t>1</a:t>
                  </a:r>
                  <a:endParaRPr kumimoji="0" lang="zh-CN" altLang="en-US" sz="800" b="1" i="0" u="none" strike="noStrike" kern="0" cap="none" spc="0" normalizeH="0" baseline="0" noProof="0" dirty="0">
                    <a:ln>
                      <a:noFill/>
                    </a:ln>
                    <a:solidFill>
                      <a:srgbClr val="0C0C0C">
                        <a:lumMod val="75000"/>
                        <a:lumOff val="25000"/>
                      </a:srgbClr>
                    </a:solidFill>
                    <a:effectLst/>
                    <a:uLnTx/>
                    <a:uFillTx/>
                  </a:endParaRPr>
                </a:p>
                <a:p>
                  <a:pPr marL="171450" marR="0" lvl="0" indent="-171450" defTabSz="457200" eaLnBrk="1" fontAlgn="auto" latinLnBrk="0" hangingPunct="1">
                    <a:lnSpc>
                      <a:spcPct val="100000"/>
                    </a:lnSpc>
                    <a:spcAft>
                      <a:spcPts val="0"/>
                    </a:spcAft>
                    <a:buClr>
                      <a:srgbClr val="008080"/>
                    </a:buClr>
                    <a:buSzTx/>
                    <a:buFont typeface="Arial" panose="020B0604020202020204" pitchFamily="34" charset="0"/>
                    <a:buChar char="•"/>
                    <a:tabLst/>
                    <a:defRPr/>
                  </a:pPr>
                  <a:r>
                    <a:rPr kumimoji="0" lang="zh-CN" altLang="en-US" sz="800" b="0" i="0" u="none" strike="noStrike" kern="0" cap="none" spc="0" normalizeH="0" baseline="0" noProof="0" dirty="0">
                      <a:ln>
                        <a:noFill/>
                      </a:ln>
                      <a:solidFill>
                        <a:srgbClr val="0C0C0C">
                          <a:lumMod val="75000"/>
                          <a:lumOff val="25000"/>
                        </a:srgbClr>
                      </a:solidFill>
                      <a:effectLst/>
                      <a:uLnTx/>
                      <a:uFillTx/>
                    </a:rPr>
                    <a:t>常用终点：</a:t>
                  </a:r>
                  <a:r>
                    <a:rPr kumimoji="0" lang="en-US" altLang="zh-CN" sz="800" b="1" i="0" u="none" strike="noStrike" kern="0" cap="none" spc="0" normalizeH="0" baseline="0" noProof="0" dirty="0">
                      <a:ln>
                        <a:noFill/>
                      </a:ln>
                      <a:solidFill>
                        <a:srgbClr val="0C0C0C">
                          <a:lumMod val="75000"/>
                          <a:lumOff val="25000"/>
                        </a:srgbClr>
                      </a:solidFill>
                      <a:effectLst/>
                      <a:uLnTx/>
                      <a:uFillTx/>
                    </a:rPr>
                    <a:t>HPV</a:t>
                  </a:r>
                  <a:r>
                    <a:rPr kumimoji="0" lang="zh-CN" altLang="en-US" sz="800" b="1" i="0" u="none" strike="noStrike" kern="0" cap="none" spc="0" normalizeH="0" baseline="0" noProof="0" dirty="0">
                      <a:ln>
                        <a:noFill/>
                      </a:ln>
                      <a:solidFill>
                        <a:srgbClr val="0C0C0C">
                          <a:lumMod val="75000"/>
                          <a:lumOff val="25000"/>
                        </a:srgbClr>
                      </a:solidFill>
                      <a:effectLst/>
                      <a:uLnTx/>
                      <a:uFillTx/>
                    </a:rPr>
                    <a:t>持续感染、子宫颈癌前病变及子宫颈癌</a:t>
                  </a:r>
                </a:p>
              </p:txBody>
            </p:sp>
          </p:grpSp>
          <p:sp>
            <p:nvSpPr>
              <p:cNvPr id="25" name="矩形: 圆角 24">
                <a:extLst>
                  <a:ext uri="{FF2B5EF4-FFF2-40B4-BE49-F238E27FC236}">
                    <a16:creationId xmlns:a16="http://schemas.microsoft.com/office/drawing/2014/main" id="{A0993C45-4EA9-4DD6-8407-3B52974A8D11}"/>
                  </a:ext>
                </a:extLst>
              </p:cNvPr>
              <p:cNvSpPr/>
              <p:nvPr/>
            </p:nvSpPr>
            <p:spPr>
              <a:xfrm>
                <a:off x="1611600" y="2880343"/>
                <a:ext cx="1851419" cy="259675"/>
              </a:xfrm>
              <a:prstGeom prst="roundRect">
                <a:avLst>
                  <a:gd name="adj" fmla="val 50000"/>
                </a:avLst>
              </a:prstGeom>
              <a:solidFill>
                <a:schemeClr val="tx2"/>
              </a:solidFill>
            </p:spPr>
            <p:txBody>
              <a:bodyPr wrap="square" lIns="0" tIns="0" rIns="0" bIns="0" rtlCol="0">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spcBef>
                    <a:spcPts val="600"/>
                  </a:spcBef>
                  <a:buClr>
                    <a:srgbClr val="008080"/>
                  </a:buClr>
                </a:pPr>
                <a:r>
                  <a:rPr lang="zh-CN" altLang="en-US" sz="1200" b="1" kern="0" dirty="0">
                    <a:solidFill>
                      <a:schemeClr val="bg1"/>
                    </a:solidFill>
                  </a:rPr>
                  <a:t>保护效果</a:t>
                </a:r>
              </a:p>
            </p:txBody>
          </p:sp>
        </p:grpSp>
        <p:grpSp>
          <p:nvGrpSpPr>
            <p:cNvPr id="28" name="组合 27">
              <a:extLst>
                <a:ext uri="{FF2B5EF4-FFF2-40B4-BE49-F238E27FC236}">
                  <a16:creationId xmlns:a16="http://schemas.microsoft.com/office/drawing/2014/main" id="{4BF97BE2-237D-F3FA-2D14-D39D3E0EEB4C}"/>
                </a:ext>
              </a:extLst>
            </p:cNvPr>
            <p:cNvGrpSpPr/>
            <p:nvPr/>
          </p:nvGrpSpPr>
          <p:grpSpPr>
            <a:xfrm>
              <a:off x="9544957" y="2660702"/>
              <a:ext cx="1753383" cy="988446"/>
              <a:chOff x="1411503" y="2880343"/>
              <a:chExt cx="1753383" cy="988446"/>
            </a:xfrm>
          </p:grpSpPr>
          <p:grpSp>
            <p:nvGrpSpPr>
              <p:cNvPr id="29" name="组合 28">
                <a:extLst>
                  <a:ext uri="{FF2B5EF4-FFF2-40B4-BE49-F238E27FC236}">
                    <a16:creationId xmlns:a16="http://schemas.microsoft.com/office/drawing/2014/main" id="{98B220E7-4D3D-658B-12AD-F56EA798E510}"/>
                  </a:ext>
                </a:extLst>
              </p:cNvPr>
              <p:cNvGrpSpPr/>
              <p:nvPr/>
            </p:nvGrpSpPr>
            <p:grpSpPr>
              <a:xfrm>
                <a:off x="1411503" y="3000942"/>
                <a:ext cx="1753383" cy="867847"/>
                <a:chOff x="1376451" y="3364899"/>
                <a:chExt cx="1058442" cy="1373773"/>
              </a:xfrm>
            </p:grpSpPr>
            <p:sp>
              <p:nvSpPr>
                <p:cNvPr id="31" name="矩形: 圆角 30">
                  <a:extLst>
                    <a:ext uri="{FF2B5EF4-FFF2-40B4-BE49-F238E27FC236}">
                      <a16:creationId xmlns:a16="http://schemas.microsoft.com/office/drawing/2014/main" id="{98424C1F-B09A-1AA8-E970-D1AB0F24F36D}"/>
                    </a:ext>
                  </a:extLst>
                </p:cNvPr>
                <p:cNvSpPr/>
                <p:nvPr/>
              </p:nvSpPr>
              <p:spPr>
                <a:xfrm>
                  <a:off x="1376451" y="3364899"/>
                  <a:ext cx="1058442" cy="1373773"/>
                </a:xfrm>
                <a:prstGeom prst="roundRect">
                  <a:avLst>
                    <a:gd name="adj" fmla="val 10505"/>
                  </a:avLst>
                </a:prstGeom>
                <a:solidFill>
                  <a:sysClr val="window" lastClr="FFFFFF"/>
                </a:solidFill>
                <a:ln w="12700" cap="flat" cmpd="sng" algn="ctr">
                  <a:solidFill>
                    <a:srgbClr val="068F85"/>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微软雅黑 Light" panose="020B0502040204020203" charset="-122"/>
                    <a:ea typeface="微软雅黑 Light" panose="020B0502040204020203" charset="-122"/>
                    <a:cs typeface="+mn-cs"/>
                  </a:endParaRPr>
                </a:p>
              </p:txBody>
            </p:sp>
            <p:sp>
              <p:nvSpPr>
                <p:cNvPr id="32" name="文本框 31">
                  <a:extLst>
                    <a:ext uri="{FF2B5EF4-FFF2-40B4-BE49-F238E27FC236}">
                      <a16:creationId xmlns:a16="http://schemas.microsoft.com/office/drawing/2014/main" id="{7616340E-569F-1FDD-4822-3A286A5CD9E7}"/>
                    </a:ext>
                  </a:extLst>
                </p:cNvPr>
                <p:cNvSpPr txBox="1"/>
                <p:nvPr/>
              </p:nvSpPr>
              <p:spPr>
                <a:xfrm>
                  <a:off x="1392800" y="3812988"/>
                  <a:ext cx="1010744" cy="730801"/>
                </a:xfrm>
                <a:prstGeom prst="rect">
                  <a:avLst/>
                </a:prstGeom>
                <a:noFill/>
              </p:spPr>
              <p:txBody>
                <a:bodyPr wrap="square" rtlCol="0" anchor="ctr">
                  <a:spAutoFit/>
                </a:bodyPr>
                <a:lstStyle/>
                <a:p>
                  <a:pPr marL="171450" marR="0" lvl="0" indent="-171450" defTabSz="457200" eaLnBrk="1" fontAlgn="auto" latinLnBrk="0" hangingPunct="1">
                    <a:lnSpc>
                      <a:spcPct val="100000"/>
                    </a:lnSpc>
                    <a:spcAft>
                      <a:spcPts val="0"/>
                    </a:spcAft>
                    <a:buClr>
                      <a:srgbClr val="008080"/>
                    </a:buClr>
                    <a:buSzTx/>
                    <a:buFont typeface="Arial" panose="020B0604020202020204" pitchFamily="34" charset="0"/>
                    <a:buChar char="•"/>
                    <a:tabLst/>
                    <a:defRPr/>
                  </a:pPr>
                  <a:r>
                    <a:rPr kumimoji="0" lang="zh-CN" altLang="en-US" sz="800" b="0" i="0" u="none" strike="noStrike" kern="0" cap="none" spc="0" normalizeH="0" baseline="0" noProof="0" dirty="0">
                      <a:ln>
                        <a:noFill/>
                      </a:ln>
                      <a:solidFill>
                        <a:srgbClr val="0C0C0C">
                          <a:lumMod val="75000"/>
                          <a:lumOff val="25000"/>
                        </a:srgbClr>
                      </a:solidFill>
                      <a:effectLst/>
                      <a:uLnTx/>
                      <a:uFillTx/>
                    </a:rPr>
                    <a:t>需综合</a:t>
                  </a:r>
                  <a:r>
                    <a:rPr kumimoji="0" lang="zh-CN" altLang="en-US" sz="800" b="1" i="0" u="none" strike="noStrike" kern="0" cap="none" spc="0" normalizeH="0" baseline="0" noProof="0" dirty="0">
                      <a:ln>
                        <a:noFill/>
                      </a:ln>
                      <a:solidFill>
                        <a:srgbClr val="0C0C0C">
                          <a:lumMod val="75000"/>
                          <a:lumOff val="25000"/>
                        </a:srgbClr>
                      </a:solidFill>
                      <a:effectLst/>
                      <a:uLnTx/>
                      <a:uFillTx/>
                    </a:rPr>
                    <a:t>上市前临床研究</a:t>
                  </a:r>
                  <a:r>
                    <a:rPr kumimoji="0" lang="zh-CN" altLang="en-US" sz="800" b="0" i="0" u="none" strike="noStrike" kern="0" cap="none" spc="0" normalizeH="0" baseline="0" noProof="0" dirty="0">
                      <a:ln>
                        <a:noFill/>
                      </a:ln>
                      <a:solidFill>
                        <a:srgbClr val="0C0C0C">
                          <a:lumMod val="75000"/>
                          <a:lumOff val="25000"/>
                        </a:srgbClr>
                      </a:solidFill>
                      <a:effectLst/>
                      <a:uLnTx/>
                      <a:uFillTx/>
                    </a:rPr>
                    <a:t>与</a:t>
                  </a:r>
                  <a:r>
                    <a:rPr kumimoji="0" lang="zh-CN" altLang="en-US" sz="800" b="1" i="0" u="none" strike="noStrike" kern="0" cap="none" spc="0" normalizeH="0" baseline="0" noProof="0" dirty="0">
                      <a:ln>
                        <a:noFill/>
                      </a:ln>
                      <a:solidFill>
                        <a:srgbClr val="0C0C0C">
                          <a:lumMod val="75000"/>
                          <a:lumOff val="25000"/>
                        </a:srgbClr>
                      </a:solidFill>
                      <a:effectLst/>
                      <a:uLnTx/>
                      <a:uFillTx/>
                    </a:rPr>
                    <a:t>上市后持续监测数据</a:t>
                  </a:r>
                  <a:r>
                    <a:rPr kumimoji="0" lang="zh-CN" altLang="en-US" sz="800" b="0" i="0" u="none" strike="noStrike" kern="0" cap="none" spc="0" normalizeH="0" baseline="0" noProof="0" dirty="0">
                      <a:ln>
                        <a:noFill/>
                      </a:ln>
                      <a:solidFill>
                        <a:srgbClr val="0C0C0C">
                          <a:lumMod val="75000"/>
                          <a:lumOff val="25000"/>
                        </a:srgbClr>
                      </a:solidFill>
                      <a:effectLst/>
                      <a:uLnTx/>
                      <a:uFillTx/>
                    </a:rPr>
                    <a:t>，以构成完整的疫苗安全性评价</a:t>
                  </a:r>
                  <a:r>
                    <a:rPr kumimoji="0" lang="en-US" altLang="zh-CN" sz="800" b="0" i="0" u="none" strike="noStrike" kern="0" cap="none" spc="0" normalizeH="0" baseline="30000" noProof="0" dirty="0">
                      <a:ln>
                        <a:noFill/>
                      </a:ln>
                      <a:solidFill>
                        <a:srgbClr val="0C0C0C">
                          <a:lumMod val="75000"/>
                          <a:lumOff val="25000"/>
                        </a:srgbClr>
                      </a:solidFill>
                      <a:effectLst/>
                      <a:uLnTx/>
                      <a:uFillTx/>
                    </a:rPr>
                    <a:t>1</a:t>
                  </a:r>
                  <a:endParaRPr kumimoji="0" lang="zh-CN" altLang="en-US" sz="800" b="0" i="0" u="none" strike="noStrike" kern="0" cap="none" spc="0" normalizeH="0" baseline="0" noProof="0" dirty="0">
                    <a:ln>
                      <a:noFill/>
                    </a:ln>
                    <a:solidFill>
                      <a:srgbClr val="0C0C0C">
                        <a:lumMod val="75000"/>
                        <a:lumOff val="25000"/>
                      </a:srgbClr>
                    </a:solidFill>
                    <a:effectLst/>
                    <a:uLnTx/>
                    <a:uFillTx/>
                  </a:endParaRPr>
                </a:p>
              </p:txBody>
            </p:sp>
          </p:grpSp>
          <p:sp>
            <p:nvSpPr>
              <p:cNvPr id="30" name="矩形: 圆角 29">
                <a:extLst>
                  <a:ext uri="{FF2B5EF4-FFF2-40B4-BE49-F238E27FC236}">
                    <a16:creationId xmlns:a16="http://schemas.microsoft.com/office/drawing/2014/main" id="{875302B3-D650-2F8E-95D6-97CBD4371766}"/>
                  </a:ext>
                </a:extLst>
              </p:cNvPr>
              <p:cNvSpPr/>
              <p:nvPr/>
            </p:nvSpPr>
            <p:spPr>
              <a:xfrm>
                <a:off x="1547334" y="2880343"/>
                <a:ext cx="1481720" cy="259675"/>
              </a:xfrm>
              <a:prstGeom prst="roundRect">
                <a:avLst>
                  <a:gd name="adj" fmla="val 50000"/>
                </a:avLst>
              </a:prstGeom>
              <a:solidFill>
                <a:schemeClr val="tx2"/>
              </a:solidFill>
            </p:spPr>
            <p:txBody>
              <a:bodyPr wrap="square" lIns="0" tIns="0" rIns="0" bIns="0" rtlCol="0">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spcBef>
                    <a:spcPts val="600"/>
                  </a:spcBef>
                  <a:buClr>
                    <a:srgbClr val="008080"/>
                  </a:buClr>
                </a:pPr>
                <a:r>
                  <a:rPr lang="zh-CN" altLang="en-US" sz="1200" b="1" kern="0" dirty="0">
                    <a:solidFill>
                      <a:schemeClr val="bg1"/>
                    </a:solidFill>
                  </a:rPr>
                  <a:t>安全性</a:t>
                </a:r>
              </a:p>
            </p:txBody>
          </p:sp>
        </p:grpSp>
      </p:grpSp>
      <p:sp>
        <p:nvSpPr>
          <p:cNvPr id="36" name="文本框 35">
            <a:extLst>
              <a:ext uri="{FF2B5EF4-FFF2-40B4-BE49-F238E27FC236}">
                <a16:creationId xmlns:a16="http://schemas.microsoft.com/office/drawing/2014/main" id="{DDD1A783-CBB7-157D-9805-65236A32614E}"/>
              </a:ext>
            </a:extLst>
          </p:cNvPr>
          <p:cNvSpPr txBox="1"/>
          <p:nvPr/>
        </p:nvSpPr>
        <p:spPr>
          <a:xfrm>
            <a:off x="0" y="5677912"/>
            <a:ext cx="10983807" cy="861774"/>
          </a:xfrm>
          <a:prstGeom prst="rect">
            <a:avLst/>
          </a:prstGeom>
          <a:noFill/>
        </p:spPr>
        <p:txBody>
          <a:bodyPr wrap="square" rtlCol="0" anchor="b">
            <a:spAutoFit/>
          </a:bodyPr>
          <a:lstStyle/>
          <a:p>
            <a:pPr marL="182563" indent="-182563"/>
            <a:r>
              <a:rPr lang="zh-CN" altLang="en-US" sz="500" dirty="0">
                <a:solidFill>
                  <a:schemeClr val="bg1">
                    <a:lumMod val="50000"/>
                  </a:schemeClr>
                </a:solidFill>
              </a:rPr>
              <a:t>*</a:t>
            </a:r>
            <a:r>
              <a:rPr lang="en-US" altLang="zh-CN" sz="500" dirty="0">
                <a:solidFill>
                  <a:schemeClr val="bg1">
                    <a:lumMod val="50000"/>
                  </a:schemeClr>
                </a:solidFill>
              </a:rPr>
              <a:t>PPI</a:t>
            </a:r>
            <a:r>
              <a:rPr lang="zh-CN" altLang="en-US" sz="500" dirty="0">
                <a:solidFill>
                  <a:schemeClr val="bg1">
                    <a:lumMod val="50000"/>
                  </a:schemeClr>
                </a:solidFill>
              </a:rPr>
              <a:t>（符合方案免疫原性）人群包括：没有发生可能干扰疫苗免疫应答评估的方案偏离，在规定的时间窗内接种完</a:t>
            </a:r>
            <a:r>
              <a:rPr lang="en-US" altLang="zh-CN" sz="500" dirty="0">
                <a:solidFill>
                  <a:schemeClr val="bg1">
                    <a:lumMod val="50000"/>
                  </a:schemeClr>
                </a:solidFill>
              </a:rPr>
              <a:t>3</a:t>
            </a:r>
            <a:r>
              <a:rPr lang="zh-CN" altLang="en-US" sz="500" dirty="0">
                <a:solidFill>
                  <a:schemeClr val="bg1">
                    <a:lumMod val="50000"/>
                  </a:schemeClr>
                </a:solidFill>
              </a:rPr>
              <a:t>剂疫苗，在规定的时间窗内提供了第</a:t>
            </a:r>
            <a:r>
              <a:rPr lang="en-US" altLang="zh-CN" sz="500" dirty="0">
                <a:solidFill>
                  <a:schemeClr val="bg1">
                    <a:lumMod val="50000"/>
                  </a:schemeClr>
                </a:solidFill>
              </a:rPr>
              <a:t>7</a:t>
            </a:r>
            <a:r>
              <a:rPr lang="zh-CN" altLang="en-US" sz="500" dirty="0">
                <a:solidFill>
                  <a:schemeClr val="bg1">
                    <a:lumMod val="50000"/>
                  </a:schemeClr>
                </a:solidFill>
              </a:rPr>
              <a:t>个月血清标本，且第</a:t>
            </a:r>
            <a:r>
              <a:rPr lang="en-US" altLang="zh-CN" sz="500" dirty="0">
                <a:solidFill>
                  <a:schemeClr val="bg1">
                    <a:lumMod val="50000"/>
                  </a:schemeClr>
                </a:solidFill>
              </a:rPr>
              <a:t>1</a:t>
            </a:r>
            <a:r>
              <a:rPr lang="zh-CN" altLang="en-US" sz="500" dirty="0">
                <a:solidFill>
                  <a:schemeClr val="bg1">
                    <a:lumMod val="50000"/>
                  </a:schemeClr>
                </a:solidFill>
              </a:rPr>
              <a:t>天对分析的</a:t>
            </a:r>
            <a:r>
              <a:rPr lang="en-US" altLang="zh-CN" sz="500" dirty="0">
                <a:solidFill>
                  <a:schemeClr val="bg1">
                    <a:lumMod val="50000"/>
                  </a:schemeClr>
                </a:solidFill>
              </a:rPr>
              <a:t>HPV</a:t>
            </a:r>
            <a:r>
              <a:rPr lang="zh-CN" altLang="en-US" sz="500" dirty="0">
                <a:solidFill>
                  <a:schemeClr val="bg1">
                    <a:lumMod val="50000"/>
                  </a:schemeClr>
                </a:solidFill>
              </a:rPr>
              <a:t>型别呈血清学阴性的受试者。</a:t>
            </a:r>
          </a:p>
          <a:p>
            <a:pPr marL="182563" indent="-182563"/>
            <a:r>
              <a:rPr lang="en-US" altLang="zh-CN" sz="500" dirty="0">
                <a:solidFill>
                  <a:schemeClr val="bg1">
                    <a:lumMod val="50000"/>
                  </a:schemeClr>
                </a:solidFill>
              </a:rPr>
              <a:t>a 	</a:t>
            </a:r>
            <a:r>
              <a:rPr lang="zh-CN" altLang="en-US" sz="500" dirty="0">
                <a:solidFill>
                  <a:schemeClr val="bg1">
                    <a:lumMod val="50000"/>
                  </a:schemeClr>
                </a:solidFill>
              </a:rPr>
              <a:t>一项</a:t>
            </a:r>
            <a:r>
              <a:rPr lang="en-US" altLang="zh-CN" sz="500" dirty="0">
                <a:solidFill>
                  <a:schemeClr val="bg1">
                    <a:lumMod val="50000"/>
                  </a:schemeClr>
                </a:solidFill>
              </a:rPr>
              <a:t>III</a:t>
            </a:r>
            <a:r>
              <a:rPr lang="zh-CN" altLang="en-US" sz="500" dirty="0">
                <a:solidFill>
                  <a:schemeClr val="bg1">
                    <a:lumMod val="50000"/>
                  </a:schemeClr>
                </a:solidFill>
              </a:rPr>
              <a:t>期开放式免疫桥接研究</a:t>
            </a:r>
            <a:r>
              <a:rPr lang="en-US" altLang="zh-CN" sz="500" dirty="0">
                <a:solidFill>
                  <a:schemeClr val="bg1">
                    <a:lumMod val="50000"/>
                  </a:schemeClr>
                </a:solidFill>
              </a:rPr>
              <a:t>[P213]</a:t>
            </a:r>
            <a:r>
              <a:rPr lang="zh-CN" altLang="en-US" sz="500" dirty="0">
                <a:solidFill>
                  <a:schemeClr val="bg1">
                    <a:lumMod val="50000"/>
                  </a:schemeClr>
                </a:solidFill>
              </a:rPr>
              <a:t>，旨在评价四价</a:t>
            </a:r>
            <a:r>
              <a:rPr lang="en-US" altLang="zh-CN" sz="500" dirty="0">
                <a:solidFill>
                  <a:schemeClr val="bg1">
                    <a:lumMod val="50000"/>
                  </a:schemeClr>
                </a:solidFill>
              </a:rPr>
              <a:t>HPV</a:t>
            </a:r>
            <a:r>
              <a:rPr lang="zh-CN" altLang="en-US" sz="500" dirty="0">
                <a:solidFill>
                  <a:schemeClr val="bg1">
                    <a:lumMod val="50000"/>
                  </a:schemeClr>
                </a:solidFill>
              </a:rPr>
              <a:t>疫苗在中国女性中的免疫原性，共纳入</a:t>
            </a:r>
            <a:r>
              <a:rPr lang="en-US" altLang="zh-CN" sz="500" dirty="0">
                <a:solidFill>
                  <a:schemeClr val="bg1">
                    <a:lumMod val="50000"/>
                  </a:schemeClr>
                </a:solidFill>
              </a:rPr>
              <a:t>766</a:t>
            </a:r>
            <a:r>
              <a:rPr lang="zh-CN" altLang="en-US" sz="500" dirty="0">
                <a:solidFill>
                  <a:schemeClr val="bg1">
                    <a:lumMod val="50000"/>
                  </a:schemeClr>
                </a:solidFill>
              </a:rPr>
              <a:t>名</a:t>
            </a:r>
            <a:r>
              <a:rPr lang="en-US" altLang="zh-CN" sz="500" dirty="0">
                <a:solidFill>
                  <a:schemeClr val="bg1">
                    <a:lumMod val="50000"/>
                  </a:schemeClr>
                </a:solidFill>
              </a:rPr>
              <a:t>9-26</a:t>
            </a:r>
            <a:r>
              <a:rPr lang="zh-CN" altLang="en-US" sz="500" dirty="0">
                <a:solidFill>
                  <a:schemeClr val="bg1">
                    <a:lumMod val="50000"/>
                  </a:schemeClr>
                </a:solidFill>
              </a:rPr>
              <a:t>岁女性受试者，对第三剂接种后</a:t>
            </a:r>
            <a:r>
              <a:rPr lang="en-US" altLang="zh-CN" sz="500" dirty="0">
                <a:solidFill>
                  <a:schemeClr val="bg1">
                    <a:lumMod val="50000"/>
                  </a:schemeClr>
                </a:solidFill>
              </a:rPr>
              <a:t>1</a:t>
            </a:r>
            <a:r>
              <a:rPr lang="zh-CN" altLang="en-US" sz="500" dirty="0">
                <a:solidFill>
                  <a:schemeClr val="bg1">
                    <a:lumMod val="50000"/>
                  </a:schemeClr>
                </a:solidFill>
              </a:rPr>
              <a:t>个月的</a:t>
            </a:r>
            <a:r>
              <a:rPr lang="en-US" altLang="zh-CN" sz="500" dirty="0">
                <a:solidFill>
                  <a:schemeClr val="bg1">
                    <a:lumMod val="50000"/>
                  </a:schemeClr>
                </a:solidFill>
              </a:rPr>
              <a:t>HPV6/11/16/18</a:t>
            </a:r>
            <a:r>
              <a:rPr lang="zh-CN" altLang="en-US" sz="500" dirty="0">
                <a:solidFill>
                  <a:schemeClr val="bg1">
                    <a:lumMod val="50000"/>
                  </a:schemeClr>
                </a:solidFill>
              </a:rPr>
              <a:t>型</a:t>
            </a:r>
            <a:r>
              <a:rPr lang="en-US" altLang="zh-CN" sz="500" dirty="0" err="1">
                <a:solidFill>
                  <a:schemeClr val="bg1">
                    <a:lumMod val="50000"/>
                  </a:schemeClr>
                </a:solidFill>
              </a:rPr>
              <a:t>cLIA</a:t>
            </a:r>
            <a:r>
              <a:rPr lang="zh-CN" altLang="en-US" sz="500" dirty="0">
                <a:solidFill>
                  <a:schemeClr val="bg1">
                    <a:lumMod val="50000"/>
                  </a:schemeClr>
                </a:solidFill>
              </a:rPr>
              <a:t>抗体</a:t>
            </a:r>
            <a:r>
              <a:rPr lang="en-US" altLang="zh-CN" sz="500" dirty="0">
                <a:solidFill>
                  <a:schemeClr val="bg1">
                    <a:lumMod val="50000"/>
                  </a:schemeClr>
                </a:solidFill>
              </a:rPr>
              <a:t>GMC</a:t>
            </a:r>
            <a:r>
              <a:rPr lang="zh-CN" altLang="en-US" sz="500" dirty="0">
                <a:solidFill>
                  <a:schemeClr val="bg1">
                    <a:lumMod val="50000"/>
                  </a:schemeClr>
                </a:solidFill>
              </a:rPr>
              <a:t>（几何平均浓度）和血清阳转率进行评估，并对</a:t>
            </a:r>
            <a:r>
              <a:rPr lang="en-US" altLang="zh-CN" sz="500" dirty="0">
                <a:solidFill>
                  <a:schemeClr val="bg1">
                    <a:lumMod val="50000"/>
                  </a:schemeClr>
                </a:solidFill>
              </a:rPr>
              <a:t>9-19</a:t>
            </a:r>
            <a:r>
              <a:rPr lang="zh-CN" altLang="en-US" sz="500" dirty="0">
                <a:solidFill>
                  <a:schemeClr val="bg1">
                    <a:lumMod val="50000"/>
                  </a:schemeClr>
                </a:solidFill>
              </a:rPr>
              <a:t>岁和</a:t>
            </a:r>
            <a:r>
              <a:rPr lang="en-US" altLang="zh-CN" sz="500" dirty="0">
                <a:solidFill>
                  <a:schemeClr val="bg1">
                    <a:lumMod val="50000"/>
                  </a:schemeClr>
                </a:solidFill>
              </a:rPr>
              <a:t>20-26</a:t>
            </a:r>
            <a:r>
              <a:rPr lang="zh-CN" altLang="en-US" sz="500" dirty="0">
                <a:solidFill>
                  <a:schemeClr val="bg1">
                    <a:lumMod val="50000"/>
                  </a:schemeClr>
                </a:solidFill>
              </a:rPr>
              <a:t>岁年龄组间进行了比较。</a:t>
            </a:r>
            <a:endParaRPr lang="en-US" altLang="zh-CN" sz="500" dirty="0">
              <a:solidFill>
                <a:schemeClr val="bg1">
                  <a:lumMod val="50000"/>
                </a:schemeClr>
              </a:solidFill>
            </a:endParaRPr>
          </a:p>
          <a:p>
            <a:pPr marL="182563" indent="-182563"/>
            <a:r>
              <a:rPr lang="en-US" altLang="zh-CN" sz="500" dirty="0">
                <a:solidFill>
                  <a:schemeClr val="bg1">
                    <a:lumMod val="50000"/>
                  </a:schemeClr>
                </a:solidFill>
              </a:rPr>
              <a:t>b 	</a:t>
            </a:r>
            <a:r>
              <a:rPr lang="zh-CN" altLang="en-US" sz="500" dirty="0">
                <a:solidFill>
                  <a:schemeClr val="bg1">
                    <a:lumMod val="50000"/>
                  </a:schemeClr>
                </a:solidFill>
              </a:rPr>
              <a:t>一项中国境内开放标签</a:t>
            </a:r>
            <a:r>
              <a:rPr lang="en-US" altLang="zh-CN" sz="500" dirty="0">
                <a:solidFill>
                  <a:schemeClr val="bg1">
                    <a:lumMod val="50000"/>
                  </a:schemeClr>
                </a:solidFill>
              </a:rPr>
              <a:t>III</a:t>
            </a:r>
            <a:r>
              <a:rPr lang="zh-CN" altLang="en-US" sz="500" dirty="0">
                <a:solidFill>
                  <a:schemeClr val="bg1">
                    <a:lumMod val="50000"/>
                  </a:schemeClr>
                </a:solidFill>
              </a:rPr>
              <a:t>期研究</a:t>
            </a:r>
            <a:r>
              <a:rPr lang="en-US" altLang="zh-CN" sz="500" dirty="0">
                <a:solidFill>
                  <a:schemeClr val="bg1">
                    <a:lumMod val="50000"/>
                  </a:schemeClr>
                </a:solidFill>
              </a:rPr>
              <a:t>[P024]</a:t>
            </a:r>
            <a:r>
              <a:rPr lang="zh-CN" altLang="en-US" sz="500" dirty="0">
                <a:solidFill>
                  <a:schemeClr val="bg1">
                    <a:lumMod val="50000"/>
                  </a:schemeClr>
                </a:solidFill>
              </a:rPr>
              <a:t>，共纳入</a:t>
            </a:r>
            <a:r>
              <a:rPr lang="en-US" altLang="zh-CN" sz="500" dirty="0">
                <a:solidFill>
                  <a:schemeClr val="bg1">
                    <a:lumMod val="50000"/>
                  </a:schemeClr>
                </a:solidFill>
              </a:rPr>
              <a:t>690</a:t>
            </a:r>
            <a:r>
              <a:rPr lang="zh-CN" altLang="en-US" sz="500" dirty="0">
                <a:solidFill>
                  <a:schemeClr val="bg1">
                    <a:lumMod val="50000"/>
                  </a:schemeClr>
                </a:solidFill>
              </a:rPr>
              <a:t>名</a:t>
            </a:r>
            <a:r>
              <a:rPr lang="en-US" altLang="zh-CN" sz="500" dirty="0">
                <a:solidFill>
                  <a:schemeClr val="bg1">
                    <a:lumMod val="50000"/>
                  </a:schemeClr>
                </a:solidFill>
              </a:rPr>
              <a:t>9-19</a:t>
            </a:r>
            <a:r>
              <a:rPr lang="zh-CN" altLang="en-US" sz="500" dirty="0">
                <a:solidFill>
                  <a:schemeClr val="bg1">
                    <a:lumMod val="50000"/>
                  </a:schemeClr>
                </a:solidFill>
              </a:rPr>
              <a:t>岁女孩、</a:t>
            </a:r>
            <a:r>
              <a:rPr lang="en-US" altLang="zh-CN" sz="500" dirty="0">
                <a:solidFill>
                  <a:schemeClr val="bg1">
                    <a:lumMod val="50000"/>
                  </a:schemeClr>
                </a:solidFill>
              </a:rPr>
              <a:t>650</a:t>
            </a:r>
            <a:r>
              <a:rPr lang="zh-CN" altLang="en-US" sz="500" dirty="0">
                <a:solidFill>
                  <a:schemeClr val="bg1">
                    <a:lumMod val="50000"/>
                  </a:schemeClr>
                </a:solidFill>
              </a:rPr>
              <a:t>名</a:t>
            </a:r>
            <a:r>
              <a:rPr lang="en-US" altLang="zh-CN" sz="500" dirty="0">
                <a:solidFill>
                  <a:schemeClr val="bg1">
                    <a:lumMod val="50000"/>
                  </a:schemeClr>
                </a:solidFill>
              </a:rPr>
              <a:t>20-26</a:t>
            </a:r>
            <a:r>
              <a:rPr lang="zh-CN" altLang="en-US" sz="500" dirty="0">
                <a:solidFill>
                  <a:schemeClr val="bg1">
                    <a:lumMod val="50000"/>
                  </a:schemeClr>
                </a:solidFill>
              </a:rPr>
              <a:t>岁女性、</a:t>
            </a:r>
            <a:r>
              <a:rPr lang="en-US" altLang="zh-CN" sz="500" dirty="0">
                <a:solidFill>
                  <a:schemeClr val="bg1">
                    <a:lumMod val="50000"/>
                  </a:schemeClr>
                </a:solidFill>
              </a:rPr>
              <a:t>650</a:t>
            </a:r>
            <a:r>
              <a:rPr lang="zh-CN" altLang="en-US" sz="500" dirty="0">
                <a:solidFill>
                  <a:schemeClr val="bg1">
                    <a:lumMod val="50000"/>
                  </a:schemeClr>
                </a:solidFill>
              </a:rPr>
              <a:t>名</a:t>
            </a:r>
            <a:r>
              <a:rPr lang="en-US" altLang="zh-CN" sz="500" dirty="0">
                <a:solidFill>
                  <a:schemeClr val="bg1">
                    <a:lumMod val="50000"/>
                  </a:schemeClr>
                </a:solidFill>
              </a:rPr>
              <a:t>27-45</a:t>
            </a:r>
            <a:r>
              <a:rPr lang="zh-CN" altLang="en-US" sz="500" dirty="0">
                <a:solidFill>
                  <a:schemeClr val="bg1">
                    <a:lumMod val="50000"/>
                  </a:schemeClr>
                </a:solidFill>
              </a:rPr>
              <a:t>岁女性，受试者分别接种</a:t>
            </a:r>
            <a:r>
              <a:rPr lang="en-US" altLang="zh-CN" sz="500" dirty="0">
                <a:solidFill>
                  <a:schemeClr val="bg1">
                    <a:lumMod val="50000"/>
                  </a:schemeClr>
                </a:solidFill>
              </a:rPr>
              <a:t>3</a:t>
            </a:r>
            <a:r>
              <a:rPr lang="zh-CN" altLang="en-US" sz="500" dirty="0">
                <a:solidFill>
                  <a:schemeClr val="bg1">
                    <a:lumMod val="50000"/>
                  </a:schemeClr>
                </a:solidFill>
              </a:rPr>
              <a:t>剂九价</a:t>
            </a:r>
            <a:r>
              <a:rPr lang="en-US" altLang="zh-CN" sz="500" dirty="0">
                <a:solidFill>
                  <a:schemeClr val="bg1">
                    <a:lumMod val="50000"/>
                  </a:schemeClr>
                </a:solidFill>
              </a:rPr>
              <a:t>HPV</a:t>
            </a:r>
            <a:r>
              <a:rPr lang="zh-CN" altLang="en-US" sz="500" dirty="0">
                <a:solidFill>
                  <a:schemeClr val="bg1">
                    <a:lumMod val="50000"/>
                  </a:schemeClr>
                </a:solidFill>
              </a:rPr>
              <a:t>疫苗，在第</a:t>
            </a:r>
            <a:r>
              <a:rPr lang="en-US" altLang="zh-CN" sz="500" dirty="0">
                <a:solidFill>
                  <a:schemeClr val="bg1">
                    <a:lumMod val="50000"/>
                  </a:schemeClr>
                </a:solidFill>
              </a:rPr>
              <a:t>1</a:t>
            </a:r>
            <a:r>
              <a:rPr lang="zh-CN" altLang="en-US" sz="500" dirty="0">
                <a:solidFill>
                  <a:schemeClr val="bg1">
                    <a:lumMod val="50000"/>
                  </a:schemeClr>
                </a:solidFill>
              </a:rPr>
              <a:t>天和</a:t>
            </a:r>
            <a:r>
              <a:rPr lang="en-US" altLang="zh-CN" sz="500" dirty="0">
                <a:solidFill>
                  <a:schemeClr val="bg1">
                    <a:lumMod val="50000"/>
                  </a:schemeClr>
                </a:solidFill>
              </a:rPr>
              <a:t>3</a:t>
            </a:r>
            <a:r>
              <a:rPr lang="zh-CN" altLang="en-US" sz="500" dirty="0">
                <a:solidFill>
                  <a:schemeClr val="bg1">
                    <a:lumMod val="50000"/>
                  </a:schemeClr>
                </a:solidFill>
              </a:rPr>
              <a:t>剂接种后</a:t>
            </a:r>
            <a:r>
              <a:rPr lang="en-US" altLang="zh-CN" sz="500" dirty="0">
                <a:solidFill>
                  <a:schemeClr val="bg1">
                    <a:lumMod val="50000"/>
                  </a:schemeClr>
                </a:solidFill>
              </a:rPr>
              <a:t>1</a:t>
            </a:r>
            <a:r>
              <a:rPr lang="zh-CN" altLang="en-US" sz="500" dirty="0">
                <a:solidFill>
                  <a:schemeClr val="bg1">
                    <a:lumMod val="50000"/>
                  </a:schemeClr>
                </a:solidFill>
              </a:rPr>
              <a:t>个月进行血清学检测，旨在评估九价</a:t>
            </a:r>
            <a:r>
              <a:rPr lang="en-US" altLang="zh-CN" sz="500" dirty="0">
                <a:solidFill>
                  <a:schemeClr val="bg1">
                    <a:lumMod val="50000"/>
                  </a:schemeClr>
                </a:solidFill>
              </a:rPr>
              <a:t>HPV</a:t>
            </a:r>
            <a:r>
              <a:rPr lang="zh-CN" altLang="en-US" sz="500" dirty="0">
                <a:solidFill>
                  <a:schemeClr val="bg1">
                    <a:lumMod val="50000"/>
                  </a:schemeClr>
                </a:solidFill>
              </a:rPr>
              <a:t>疫苗在</a:t>
            </a:r>
            <a:r>
              <a:rPr lang="en-US" altLang="zh-CN" sz="500" dirty="0">
                <a:solidFill>
                  <a:schemeClr val="bg1">
                    <a:lumMod val="50000"/>
                  </a:schemeClr>
                </a:solidFill>
              </a:rPr>
              <a:t>9-19</a:t>
            </a:r>
            <a:r>
              <a:rPr lang="zh-CN" altLang="en-US" sz="500" dirty="0">
                <a:solidFill>
                  <a:schemeClr val="bg1">
                    <a:lumMod val="50000"/>
                  </a:schemeClr>
                </a:solidFill>
              </a:rPr>
              <a:t>岁女孩和</a:t>
            </a:r>
            <a:r>
              <a:rPr lang="en-US" altLang="zh-CN" sz="500" dirty="0">
                <a:solidFill>
                  <a:schemeClr val="bg1">
                    <a:lumMod val="50000"/>
                  </a:schemeClr>
                </a:solidFill>
              </a:rPr>
              <a:t>27-45</a:t>
            </a:r>
            <a:r>
              <a:rPr lang="zh-CN" altLang="en-US" sz="500" dirty="0">
                <a:solidFill>
                  <a:schemeClr val="bg1">
                    <a:lumMod val="50000"/>
                  </a:schemeClr>
                </a:solidFill>
              </a:rPr>
              <a:t>岁女性中的免疫原性非劣效于于</a:t>
            </a:r>
            <a:r>
              <a:rPr lang="en-US" altLang="zh-CN" sz="500" dirty="0">
                <a:solidFill>
                  <a:schemeClr val="bg1">
                    <a:lumMod val="50000"/>
                  </a:schemeClr>
                </a:solidFill>
              </a:rPr>
              <a:t>20-26</a:t>
            </a:r>
            <a:r>
              <a:rPr lang="zh-CN" altLang="en-US" sz="500" dirty="0">
                <a:solidFill>
                  <a:schemeClr val="bg1">
                    <a:lumMod val="50000"/>
                  </a:schemeClr>
                </a:solidFill>
              </a:rPr>
              <a:t>岁女性。</a:t>
            </a:r>
            <a:endParaRPr lang="en-US" altLang="zh-CN" sz="500" dirty="0">
              <a:solidFill>
                <a:schemeClr val="bg1">
                  <a:lumMod val="50000"/>
                </a:schemeClr>
              </a:solidFill>
            </a:endParaRPr>
          </a:p>
          <a:p>
            <a:pPr marL="182563" indent="-182563"/>
            <a:r>
              <a:rPr lang="zh-CN" altLang="en-US" sz="500" dirty="0">
                <a:solidFill>
                  <a:schemeClr val="bg1">
                    <a:lumMod val="50000"/>
                  </a:schemeClr>
                </a:solidFill>
              </a:rPr>
              <a:t>*</a:t>
            </a:r>
            <a:r>
              <a:rPr lang="en-US" altLang="zh-CN" sz="500" dirty="0">
                <a:solidFill>
                  <a:schemeClr val="bg1">
                    <a:lumMod val="50000"/>
                  </a:schemeClr>
                </a:solidFill>
              </a:rPr>
              <a:t>PPE</a:t>
            </a:r>
            <a:r>
              <a:rPr lang="zh-CN" altLang="en-US" sz="500" dirty="0">
                <a:solidFill>
                  <a:schemeClr val="bg1">
                    <a:lumMod val="50000"/>
                  </a:schemeClr>
                </a:solidFill>
              </a:rPr>
              <a:t>人群（符合方案保护效力人群）包括：在入组后</a:t>
            </a:r>
            <a:r>
              <a:rPr lang="en-US" altLang="zh-CN" sz="500" dirty="0">
                <a:solidFill>
                  <a:schemeClr val="bg1">
                    <a:lumMod val="50000"/>
                  </a:schemeClr>
                </a:solidFill>
              </a:rPr>
              <a:t>1</a:t>
            </a:r>
            <a:r>
              <a:rPr lang="zh-CN" altLang="en-US" sz="500" dirty="0">
                <a:solidFill>
                  <a:schemeClr val="bg1">
                    <a:lumMod val="50000"/>
                  </a:schemeClr>
                </a:solidFill>
              </a:rPr>
              <a:t>年内完成所有</a:t>
            </a:r>
            <a:r>
              <a:rPr lang="en-US" altLang="zh-CN" sz="500" dirty="0">
                <a:solidFill>
                  <a:schemeClr val="bg1">
                    <a:lumMod val="50000"/>
                  </a:schemeClr>
                </a:solidFill>
              </a:rPr>
              <a:t>3</a:t>
            </a:r>
            <a:r>
              <a:rPr lang="zh-CN" altLang="en-US" sz="500" dirty="0">
                <a:solidFill>
                  <a:schemeClr val="bg1">
                    <a:lumMod val="50000"/>
                  </a:schemeClr>
                </a:solidFill>
              </a:rPr>
              <a:t>剂接种；没有严重偏离试验方案并且在试验入组第</a:t>
            </a:r>
            <a:r>
              <a:rPr lang="en-US" altLang="zh-CN" sz="500" dirty="0">
                <a:solidFill>
                  <a:schemeClr val="bg1">
                    <a:lumMod val="50000"/>
                  </a:schemeClr>
                </a:solidFill>
              </a:rPr>
              <a:t>1</a:t>
            </a:r>
            <a:r>
              <a:rPr lang="zh-CN" altLang="en-US" sz="500" dirty="0">
                <a:solidFill>
                  <a:schemeClr val="bg1">
                    <a:lumMod val="50000"/>
                  </a:schemeClr>
                </a:solidFill>
              </a:rPr>
              <a:t>天疫苗相关</a:t>
            </a:r>
            <a:r>
              <a:rPr lang="en-US" altLang="zh-CN" sz="500" dirty="0">
                <a:solidFill>
                  <a:schemeClr val="bg1">
                    <a:lumMod val="50000"/>
                  </a:schemeClr>
                </a:solidFill>
              </a:rPr>
              <a:t>HPV</a:t>
            </a:r>
            <a:r>
              <a:rPr lang="zh-CN" altLang="en-US" sz="500" dirty="0">
                <a:solidFill>
                  <a:schemeClr val="bg1">
                    <a:lumMod val="50000"/>
                  </a:schemeClr>
                </a:solidFill>
              </a:rPr>
              <a:t>血清学阴性并且试验入组第</a:t>
            </a:r>
            <a:r>
              <a:rPr lang="en-US" altLang="zh-CN" sz="500" dirty="0">
                <a:solidFill>
                  <a:schemeClr val="bg1">
                    <a:lumMod val="50000"/>
                  </a:schemeClr>
                </a:solidFill>
              </a:rPr>
              <a:t>1</a:t>
            </a:r>
            <a:r>
              <a:rPr lang="zh-CN" altLang="en-US" sz="500" dirty="0">
                <a:solidFill>
                  <a:schemeClr val="bg1">
                    <a:lumMod val="50000"/>
                  </a:schemeClr>
                </a:solidFill>
              </a:rPr>
              <a:t>天至第</a:t>
            </a:r>
            <a:r>
              <a:rPr lang="en-US" altLang="zh-CN" sz="500" dirty="0">
                <a:solidFill>
                  <a:schemeClr val="bg1">
                    <a:lumMod val="50000"/>
                  </a:schemeClr>
                </a:solidFill>
              </a:rPr>
              <a:t>3</a:t>
            </a:r>
            <a:r>
              <a:rPr lang="zh-CN" altLang="en-US" sz="500" dirty="0">
                <a:solidFill>
                  <a:schemeClr val="bg1">
                    <a:lumMod val="50000"/>
                  </a:schemeClr>
                </a:solidFill>
              </a:rPr>
              <a:t>剂疫苗接种后</a:t>
            </a:r>
            <a:r>
              <a:rPr lang="en-US" altLang="zh-CN" sz="500" dirty="0">
                <a:solidFill>
                  <a:schemeClr val="bg1">
                    <a:lumMod val="50000"/>
                  </a:schemeClr>
                </a:solidFill>
              </a:rPr>
              <a:t>1</a:t>
            </a:r>
            <a:r>
              <a:rPr lang="zh-CN" altLang="en-US" sz="500" dirty="0">
                <a:solidFill>
                  <a:schemeClr val="bg1">
                    <a:lumMod val="50000"/>
                  </a:schemeClr>
                </a:solidFill>
              </a:rPr>
              <a:t>个月对同一</a:t>
            </a:r>
            <a:r>
              <a:rPr lang="en-US" altLang="zh-CN" sz="500" dirty="0">
                <a:solidFill>
                  <a:schemeClr val="bg1">
                    <a:lumMod val="50000"/>
                  </a:schemeClr>
                </a:solidFill>
              </a:rPr>
              <a:t>HPV</a:t>
            </a:r>
            <a:r>
              <a:rPr lang="zh-CN" altLang="en-US" sz="500" dirty="0">
                <a:solidFill>
                  <a:schemeClr val="bg1">
                    <a:lumMod val="50000"/>
                  </a:schemeClr>
                </a:solidFill>
              </a:rPr>
              <a:t>型别</a:t>
            </a:r>
            <a:r>
              <a:rPr lang="en-US" altLang="zh-CN" sz="500" dirty="0">
                <a:solidFill>
                  <a:schemeClr val="bg1">
                    <a:lumMod val="50000"/>
                  </a:schemeClr>
                </a:solidFill>
              </a:rPr>
              <a:t>PCR</a:t>
            </a:r>
            <a:r>
              <a:rPr lang="zh-CN" altLang="en-US" sz="500" dirty="0">
                <a:solidFill>
                  <a:schemeClr val="bg1">
                    <a:lumMod val="50000"/>
                  </a:schemeClr>
                </a:solidFill>
              </a:rPr>
              <a:t>检测持续阴性的受试者，从入组第</a:t>
            </a:r>
            <a:r>
              <a:rPr lang="en-US" altLang="zh-CN" sz="500" dirty="0">
                <a:solidFill>
                  <a:schemeClr val="bg1">
                    <a:lumMod val="50000"/>
                  </a:schemeClr>
                </a:solidFill>
              </a:rPr>
              <a:t>7</a:t>
            </a:r>
            <a:r>
              <a:rPr lang="zh-CN" altLang="en-US" sz="500" dirty="0">
                <a:solidFill>
                  <a:schemeClr val="bg1">
                    <a:lumMod val="50000"/>
                  </a:schemeClr>
                </a:solidFill>
              </a:rPr>
              <a:t>个月后开始评价保护效力。</a:t>
            </a:r>
          </a:p>
          <a:p>
            <a:pPr marL="182563" indent="-182563"/>
            <a:r>
              <a:rPr lang="en-US" altLang="zh-CN" sz="500" dirty="0">
                <a:solidFill>
                  <a:schemeClr val="bg1">
                    <a:lumMod val="50000"/>
                  </a:schemeClr>
                </a:solidFill>
              </a:rPr>
              <a:t>c 	</a:t>
            </a:r>
            <a:r>
              <a:rPr lang="zh-CN" altLang="en-US" sz="500" dirty="0">
                <a:solidFill>
                  <a:schemeClr val="bg1">
                    <a:lumMod val="50000"/>
                  </a:schemeClr>
                </a:solidFill>
              </a:rPr>
              <a:t>一项随机、双盲、安慰剂对照研究，共纳入</a:t>
            </a:r>
            <a:r>
              <a:rPr lang="en-US" altLang="zh-CN" sz="500" dirty="0">
                <a:solidFill>
                  <a:schemeClr val="bg1">
                    <a:lumMod val="50000"/>
                  </a:schemeClr>
                </a:solidFill>
              </a:rPr>
              <a:t>3006</a:t>
            </a:r>
            <a:r>
              <a:rPr lang="zh-CN" altLang="en-US" sz="500" dirty="0">
                <a:solidFill>
                  <a:schemeClr val="bg1">
                    <a:lumMod val="50000"/>
                  </a:schemeClr>
                </a:solidFill>
              </a:rPr>
              <a:t>例</a:t>
            </a:r>
            <a:r>
              <a:rPr lang="en-US" altLang="zh-CN" sz="500" dirty="0">
                <a:solidFill>
                  <a:schemeClr val="bg1">
                    <a:lumMod val="50000"/>
                  </a:schemeClr>
                </a:solidFill>
              </a:rPr>
              <a:t>20-45</a:t>
            </a:r>
            <a:r>
              <a:rPr lang="zh-CN" altLang="en-US" sz="500" dirty="0">
                <a:solidFill>
                  <a:schemeClr val="bg1">
                    <a:lumMod val="50000"/>
                  </a:schemeClr>
                </a:solidFill>
              </a:rPr>
              <a:t>岁中国女性受试者（安慰剂组</a:t>
            </a:r>
            <a:r>
              <a:rPr lang="en-US" altLang="zh-CN" sz="500" dirty="0">
                <a:solidFill>
                  <a:schemeClr val="bg1">
                    <a:lumMod val="50000"/>
                  </a:schemeClr>
                </a:solidFill>
              </a:rPr>
              <a:t>1503</a:t>
            </a:r>
            <a:r>
              <a:rPr lang="zh-CN" altLang="en-US" sz="500" dirty="0">
                <a:solidFill>
                  <a:schemeClr val="bg1">
                    <a:lumMod val="50000"/>
                  </a:schemeClr>
                </a:solidFill>
              </a:rPr>
              <a:t>例，疫苗组</a:t>
            </a:r>
            <a:r>
              <a:rPr lang="en-US" altLang="zh-CN" sz="500" dirty="0">
                <a:solidFill>
                  <a:schemeClr val="bg1">
                    <a:lumMod val="50000"/>
                  </a:schemeClr>
                </a:solidFill>
              </a:rPr>
              <a:t>1503</a:t>
            </a:r>
            <a:r>
              <a:rPr lang="zh-CN" altLang="en-US" sz="500" dirty="0">
                <a:solidFill>
                  <a:schemeClr val="bg1">
                    <a:lumMod val="50000"/>
                  </a:schemeClr>
                </a:solidFill>
              </a:rPr>
              <a:t>例）</a:t>
            </a:r>
            <a:r>
              <a:rPr lang="en-US" altLang="zh-CN" sz="500" dirty="0">
                <a:solidFill>
                  <a:schemeClr val="bg1">
                    <a:lumMod val="50000"/>
                  </a:schemeClr>
                </a:solidFill>
              </a:rPr>
              <a:t>.</a:t>
            </a:r>
            <a:r>
              <a:rPr lang="zh-CN" altLang="en-US" sz="500" dirty="0">
                <a:solidFill>
                  <a:schemeClr val="bg1">
                    <a:lumMod val="50000"/>
                  </a:schemeClr>
                </a:solidFill>
              </a:rPr>
              <a:t>保护效力随访至第</a:t>
            </a:r>
            <a:r>
              <a:rPr lang="en-US" altLang="zh-CN" sz="500" dirty="0">
                <a:solidFill>
                  <a:schemeClr val="bg1">
                    <a:lumMod val="50000"/>
                  </a:schemeClr>
                </a:solidFill>
              </a:rPr>
              <a:t>78</a:t>
            </a:r>
            <a:r>
              <a:rPr lang="zh-CN" altLang="en-US" sz="500" dirty="0">
                <a:solidFill>
                  <a:schemeClr val="bg1">
                    <a:lumMod val="50000"/>
                  </a:schemeClr>
                </a:solidFill>
              </a:rPr>
              <a:t>个月，旨在评估四价</a:t>
            </a:r>
            <a:r>
              <a:rPr lang="en-US" altLang="zh-CN" sz="500" dirty="0">
                <a:solidFill>
                  <a:schemeClr val="bg1">
                    <a:lumMod val="50000"/>
                  </a:schemeClr>
                </a:solidFill>
              </a:rPr>
              <a:t>HPV</a:t>
            </a:r>
            <a:r>
              <a:rPr lang="zh-CN" altLang="en-US" sz="500" dirty="0">
                <a:solidFill>
                  <a:schemeClr val="bg1">
                    <a:lumMod val="50000"/>
                  </a:schemeClr>
                </a:solidFill>
              </a:rPr>
              <a:t>疫苗的保护效力。</a:t>
            </a:r>
            <a:endParaRPr lang="en-US" altLang="zh-CN" sz="500" dirty="0">
              <a:solidFill>
                <a:schemeClr val="bg1">
                  <a:lumMod val="50000"/>
                </a:schemeClr>
              </a:solidFill>
            </a:endParaRPr>
          </a:p>
          <a:p>
            <a:pPr marL="182563" indent="-182563"/>
            <a:r>
              <a:rPr lang="en-US" altLang="zh-CN" sz="500" dirty="0">
                <a:solidFill>
                  <a:schemeClr val="bg1">
                    <a:lumMod val="50000"/>
                  </a:schemeClr>
                </a:solidFill>
              </a:rPr>
              <a:t>d 	</a:t>
            </a:r>
            <a:r>
              <a:rPr lang="zh-CN" altLang="en-US" sz="500" dirty="0">
                <a:solidFill>
                  <a:schemeClr val="bg1">
                    <a:lumMod val="50000"/>
                  </a:schemeClr>
                </a:solidFill>
              </a:rPr>
              <a:t>在研究</a:t>
            </a:r>
            <a:r>
              <a:rPr lang="en-US" altLang="zh-CN" sz="500" dirty="0">
                <a:solidFill>
                  <a:schemeClr val="bg1">
                    <a:lumMod val="50000"/>
                  </a:schemeClr>
                </a:solidFill>
              </a:rPr>
              <a:t>P001</a:t>
            </a:r>
            <a:r>
              <a:rPr lang="zh-CN" altLang="en-US" sz="500" dirty="0">
                <a:solidFill>
                  <a:schemeClr val="bg1">
                    <a:lumMod val="50000"/>
                  </a:schemeClr>
                </a:solidFill>
              </a:rPr>
              <a:t>中分析了来自中国香港</a:t>
            </a:r>
            <a:r>
              <a:rPr lang="en-US" altLang="zh-CN" sz="500" dirty="0">
                <a:solidFill>
                  <a:schemeClr val="bg1">
                    <a:lumMod val="50000"/>
                  </a:schemeClr>
                </a:solidFill>
              </a:rPr>
              <a:t>/</a:t>
            </a:r>
            <a:r>
              <a:rPr lang="zh-CN" altLang="en-US" sz="500" dirty="0">
                <a:solidFill>
                  <a:schemeClr val="bg1">
                    <a:lumMod val="50000"/>
                  </a:schemeClr>
                </a:solidFill>
              </a:rPr>
              <a:t>台湾、韩国、日本共</a:t>
            </a:r>
            <a:r>
              <a:rPr lang="en-US" altLang="zh-CN" sz="500" dirty="0">
                <a:solidFill>
                  <a:schemeClr val="bg1">
                    <a:lumMod val="50000"/>
                  </a:schemeClr>
                </a:solidFill>
              </a:rPr>
              <a:t>20</a:t>
            </a:r>
            <a:r>
              <a:rPr lang="zh-CN" altLang="en-US" sz="500" dirty="0">
                <a:solidFill>
                  <a:schemeClr val="bg1">
                    <a:lumMod val="50000"/>
                  </a:schemeClr>
                </a:solidFill>
              </a:rPr>
              <a:t>个研究中心的</a:t>
            </a:r>
            <a:r>
              <a:rPr lang="en-US" altLang="zh-CN" sz="500" dirty="0">
                <a:solidFill>
                  <a:schemeClr val="bg1">
                    <a:lumMod val="50000"/>
                  </a:schemeClr>
                </a:solidFill>
              </a:rPr>
              <a:t>1,252</a:t>
            </a:r>
            <a:r>
              <a:rPr lang="zh-CN" altLang="en-US" sz="500" dirty="0">
                <a:solidFill>
                  <a:schemeClr val="bg1">
                    <a:lumMod val="50000"/>
                  </a:schemeClr>
                </a:solidFill>
              </a:rPr>
              <a:t>名</a:t>
            </a:r>
            <a:r>
              <a:rPr lang="en-US" altLang="zh-CN" sz="500" dirty="0">
                <a:solidFill>
                  <a:schemeClr val="bg1">
                    <a:lumMod val="50000"/>
                  </a:schemeClr>
                </a:solidFill>
              </a:rPr>
              <a:t>16</a:t>
            </a:r>
            <a:r>
              <a:rPr lang="zh-CN" altLang="en-US" sz="500" dirty="0">
                <a:solidFill>
                  <a:schemeClr val="bg1">
                    <a:lumMod val="50000"/>
                  </a:schemeClr>
                </a:solidFill>
              </a:rPr>
              <a:t>～</a:t>
            </a:r>
            <a:r>
              <a:rPr lang="en-US" altLang="zh-CN" sz="500" dirty="0">
                <a:solidFill>
                  <a:schemeClr val="bg1">
                    <a:lumMod val="50000"/>
                  </a:schemeClr>
                </a:solidFill>
              </a:rPr>
              <a:t>26</a:t>
            </a:r>
            <a:r>
              <a:rPr lang="zh-CN" altLang="en-US" sz="500" dirty="0">
                <a:solidFill>
                  <a:schemeClr val="bg1">
                    <a:lumMod val="50000"/>
                  </a:schemeClr>
                </a:solidFill>
              </a:rPr>
              <a:t>岁东亚女性，同时对中国香港和中国台湾两个地区的受试者进行合并分析以评估九价</a:t>
            </a:r>
            <a:r>
              <a:rPr lang="en-US" altLang="zh-CN" sz="500" dirty="0">
                <a:solidFill>
                  <a:schemeClr val="bg1">
                    <a:lumMod val="50000"/>
                  </a:schemeClr>
                </a:solidFill>
              </a:rPr>
              <a:t>HPV</a:t>
            </a:r>
            <a:r>
              <a:rPr lang="zh-CN" altLang="en-US" sz="500" dirty="0">
                <a:solidFill>
                  <a:schemeClr val="bg1">
                    <a:lumMod val="50000"/>
                  </a:schemeClr>
                </a:solidFill>
              </a:rPr>
              <a:t>疫苗在</a:t>
            </a:r>
            <a:r>
              <a:rPr lang="en-US" altLang="zh-CN" sz="500" dirty="0">
                <a:solidFill>
                  <a:schemeClr val="bg1">
                    <a:lumMod val="50000"/>
                  </a:schemeClr>
                </a:solidFill>
              </a:rPr>
              <a:t>16</a:t>
            </a:r>
            <a:r>
              <a:rPr lang="zh-CN" altLang="en-US" sz="500" dirty="0">
                <a:solidFill>
                  <a:schemeClr val="bg1">
                    <a:lumMod val="50000"/>
                  </a:schemeClr>
                </a:solidFill>
              </a:rPr>
              <a:t>～</a:t>
            </a:r>
            <a:r>
              <a:rPr lang="en-US" altLang="zh-CN" sz="500" dirty="0">
                <a:solidFill>
                  <a:schemeClr val="bg1">
                    <a:lumMod val="50000"/>
                  </a:schemeClr>
                </a:solidFill>
              </a:rPr>
              <a:t>26</a:t>
            </a:r>
            <a:r>
              <a:rPr lang="zh-CN" altLang="en-US" sz="500" dirty="0">
                <a:solidFill>
                  <a:schemeClr val="bg1">
                    <a:lumMod val="50000"/>
                  </a:schemeClr>
                </a:solidFill>
              </a:rPr>
              <a:t>岁女性中预防</a:t>
            </a:r>
            <a:r>
              <a:rPr lang="en-US" altLang="zh-CN" sz="500" dirty="0">
                <a:solidFill>
                  <a:schemeClr val="bg1">
                    <a:lumMod val="50000"/>
                  </a:schemeClr>
                </a:solidFill>
              </a:rPr>
              <a:t>HPV 31, 33, 45, 52, 58</a:t>
            </a:r>
            <a:r>
              <a:rPr lang="zh-CN" altLang="en-US" sz="500" dirty="0">
                <a:solidFill>
                  <a:schemeClr val="bg1">
                    <a:lumMod val="50000"/>
                  </a:schemeClr>
                </a:solidFill>
              </a:rPr>
              <a:t>型相关的持续感染和子宫颈癌及其病变的保护效力。</a:t>
            </a:r>
            <a:endParaRPr lang="en-US" altLang="zh-CN" sz="500" dirty="0">
              <a:solidFill>
                <a:schemeClr val="bg1">
                  <a:lumMod val="50000"/>
                </a:schemeClr>
              </a:solidFill>
            </a:endParaRPr>
          </a:p>
          <a:p>
            <a:pPr marL="182563" indent="-182563"/>
            <a:r>
              <a:rPr lang="en-US" altLang="zh-CN" sz="500" dirty="0">
                <a:solidFill>
                  <a:schemeClr val="bg1">
                    <a:lumMod val="50000"/>
                  </a:schemeClr>
                </a:solidFill>
              </a:rPr>
              <a:t>e 	2006-2017</a:t>
            </a:r>
            <a:r>
              <a:rPr lang="zh-CN" altLang="en-US" sz="500" dirty="0">
                <a:solidFill>
                  <a:schemeClr val="bg1">
                    <a:lumMod val="50000"/>
                  </a:schemeClr>
                </a:solidFill>
              </a:rPr>
              <a:t>年间，使用瑞典全国人口和健康登记处随访跟踪</a:t>
            </a:r>
            <a:r>
              <a:rPr lang="en-US" altLang="zh-CN" sz="500" dirty="0">
                <a:solidFill>
                  <a:schemeClr val="bg1">
                    <a:lumMod val="50000"/>
                  </a:schemeClr>
                </a:solidFill>
              </a:rPr>
              <a:t>10-30</a:t>
            </a:r>
            <a:r>
              <a:rPr lang="zh-CN" altLang="en-US" sz="500" dirty="0">
                <a:solidFill>
                  <a:schemeClr val="bg1">
                    <a:lumMod val="50000"/>
                  </a:schemeClr>
                </a:solidFill>
              </a:rPr>
              <a:t>岁女性，共纳入</a:t>
            </a:r>
            <a:r>
              <a:rPr lang="en-US" altLang="zh-CN" sz="500" dirty="0">
                <a:solidFill>
                  <a:schemeClr val="bg1">
                    <a:lumMod val="50000"/>
                  </a:schemeClr>
                </a:solidFill>
              </a:rPr>
              <a:t>1,672,983</a:t>
            </a:r>
            <a:r>
              <a:rPr lang="zh-CN" altLang="en-US" sz="500" dirty="0">
                <a:solidFill>
                  <a:schemeClr val="bg1">
                    <a:lumMod val="50000"/>
                  </a:schemeClr>
                </a:solidFill>
              </a:rPr>
              <a:t>名女性，随访</a:t>
            </a:r>
            <a:r>
              <a:rPr lang="en-US" altLang="zh-CN" sz="500" dirty="0">
                <a:solidFill>
                  <a:schemeClr val="bg1">
                    <a:lumMod val="50000"/>
                  </a:schemeClr>
                </a:solidFill>
              </a:rPr>
              <a:t>11</a:t>
            </a:r>
            <a:r>
              <a:rPr lang="zh-CN" altLang="en-US" sz="500" dirty="0">
                <a:solidFill>
                  <a:schemeClr val="bg1">
                    <a:lumMod val="50000"/>
                  </a:schemeClr>
                </a:solidFill>
              </a:rPr>
              <a:t>年，通过收集子宫颈癌发病及</a:t>
            </a:r>
            <a:r>
              <a:rPr lang="en-US" altLang="zh-CN" sz="500" dirty="0">
                <a:solidFill>
                  <a:schemeClr val="bg1">
                    <a:lumMod val="50000"/>
                  </a:schemeClr>
                </a:solidFill>
              </a:rPr>
              <a:t>HPV</a:t>
            </a:r>
            <a:r>
              <a:rPr lang="zh-CN" altLang="en-US" sz="500" dirty="0">
                <a:solidFill>
                  <a:schemeClr val="bg1">
                    <a:lumMod val="50000"/>
                  </a:schemeClr>
                </a:solidFill>
              </a:rPr>
              <a:t>疫苗接种数据，并控制随访时的年龄、年份、居住地、父母特征等，来评估接种</a:t>
            </a:r>
            <a:r>
              <a:rPr lang="en-US" altLang="zh-CN" sz="500" dirty="0">
                <a:solidFill>
                  <a:schemeClr val="bg1">
                    <a:lumMod val="50000"/>
                  </a:schemeClr>
                </a:solidFill>
              </a:rPr>
              <a:t>HPV</a:t>
            </a:r>
            <a:r>
              <a:rPr lang="zh-CN" altLang="en-US" sz="500" dirty="0">
                <a:solidFill>
                  <a:schemeClr val="bg1">
                    <a:lumMod val="50000"/>
                  </a:schemeClr>
                </a:solidFill>
              </a:rPr>
              <a:t>疫苗与子宫颈癌发病风险的关系。</a:t>
            </a:r>
          </a:p>
          <a:p>
            <a:pPr indent="-182563"/>
            <a:r>
              <a:rPr lang="en-US" altLang="zh-CN" sz="500" dirty="0">
                <a:solidFill>
                  <a:schemeClr val="bg1">
                    <a:lumMod val="50000"/>
                  </a:schemeClr>
                </a:solidFill>
              </a:rPr>
              <a:t>#</a:t>
            </a:r>
            <a:r>
              <a:rPr lang="zh-CN" altLang="en-US" sz="500" dirty="0">
                <a:solidFill>
                  <a:schemeClr val="bg1">
                    <a:lumMod val="50000"/>
                  </a:schemeClr>
                </a:solidFill>
              </a:rPr>
              <a:t>四价</a:t>
            </a:r>
            <a:r>
              <a:rPr lang="en-US" altLang="zh-CN" sz="500" dirty="0">
                <a:solidFill>
                  <a:schemeClr val="bg1">
                    <a:lumMod val="50000"/>
                  </a:schemeClr>
                </a:solidFill>
              </a:rPr>
              <a:t>HPV</a:t>
            </a:r>
            <a:r>
              <a:rPr lang="zh-CN" altLang="en-US" sz="500" dirty="0">
                <a:solidFill>
                  <a:schemeClr val="bg1">
                    <a:lumMod val="50000"/>
                  </a:schemeClr>
                </a:solidFill>
              </a:rPr>
              <a:t>疫苗共接种超过</a:t>
            </a:r>
            <a:r>
              <a:rPr lang="en-US" altLang="zh-CN" sz="500" dirty="0">
                <a:solidFill>
                  <a:schemeClr val="bg1">
                    <a:lumMod val="50000"/>
                  </a:schemeClr>
                </a:solidFill>
              </a:rPr>
              <a:t>8000</a:t>
            </a:r>
            <a:r>
              <a:rPr lang="zh-CN" altLang="en-US" sz="500" dirty="0">
                <a:solidFill>
                  <a:schemeClr val="bg1">
                    <a:lumMod val="50000"/>
                  </a:schemeClr>
                </a:solidFill>
              </a:rPr>
              <a:t>万剂，报告</a:t>
            </a:r>
            <a:r>
              <a:rPr lang="en-US" altLang="zh-CN" sz="500" dirty="0">
                <a:solidFill>
                  <a:schemeClr val="bg1">
                    <a:lumMod val="50000"/>
                  </a:schemeClr>
                </a:solidFill>
              </a:rPr>
              <a:t>36,142</a:t>
            </a:r>
            <a:r>
              <a:rPr lang="zh-CN" altLang="en-US" sz="500" dirty="0">
                <a:solidFill>
                  <a:schemeClr val="bg1">
                    <a:lumMod val="50000"/>
                  </a:schemeClr>
                </a:solidFill>
              </a:rPr>
              <a:t>起不良事件；九价</a:t>
            </a:r>
            <a:r>
              <a:rPr lang="en-US" altLang="zh-CN" sz="500" dirty="0">
                <a:solidFill>
                  <a:schemeClr val="bg1">
                    <a:lumMod val="50000"/>
                  </a:schemeClr>
                </a:solidFill>
              </a:rPr>
              <a:t>HPV</a:t>
            </a:r>
            <a:r>
              <a:rPr lang="zh-CN" altLang="en-US" sz="500" dirty="0">
                <a:solidFill>
                  <a:schemeClr val="bg1">
                    <a:lumMod val="50000"/>
                  </a:schemeClr>
                </a:solidFill>
              </a:rPr>
              <a:t>疫苗共接种超过</a:t>
            </a:r>
            <a:r>
              <a:rPr lang="en-US" altLang="zh-CN" sz="500" dirty="0">
                <a:solidFill>
                  <a:schemeClr val="bg1">
                    <a:lumMod val="50000"/>
                  </a:schemeClr>
                </a:solidFill>
              </a:rPr>
              <a:t>2800</a:t>
            </a:r>
            <a:r>
              <a:rPr lang="zh-CN" altLang="en-US" sz="500" dirty="0">
                <a:solidFill>
                  <a:schemeClr val="bg1">
                    <a:lumMod val="50000"/>
                  </a:schemeClr>
                </a:solidFill>
              </a:rPr>
              <a:t>万剂，报告</a:t>
            </a:r>
            <a:r>
              <a:rPr lang="en-US" altLang="zh-CN" sz="500" dirty="0">
                <a:solidFill>
                  <a:schemeClr val="bg1">
                    <a:lumMod val="50000"/>
                  </a:schemeClr>
                </a:solidFill>
              </a:rPr>
              <a:t>7,244</a:t>
            </a:r>
            <a:r>
              <a:rPr lang="zh-CN" altLang="en-US" sz="500" dirty="0">
                <a:solidFill>
                  <a:schemeClr val="bg1">
                    <a:lumMod val="50000"/>
                  </a:schemeClr>
                </a:solidFill>
              </a:rPr>
              <a:t>起不良事件</a:t>
            </a:r>
            <a:endParaRPr lang="en-US" altLang="zh-CN" sz="500" dirty="0">
              <a:solidFill>
                <a:schemeClr val="bg1">
                  <a:lumMod val="50000"/>
                </a:schemeClr>
              </a:solidFill>
            </a:endParaRPr>
          </a:p>
          <a:p>
            <a:pPr indent="-182563"/>
            <a:r>
              <a:rPr lang="zh-CN" altLang="en-US" sz="500" dirty="0">
                <a:solidFill>
                  <a:schemeClr val="bg1">
                    <a:lumMod val="50000"/>
                  </a:schemeClr>
                </a:solidFill>
              </a:rPr>
              <a:t>四价</a:t>
            </a:r>
            <a:r>
              <a:rPr lang="en-US" altLang="zh-CN" sz="500" dirty="0">
                <a:solidFill>
                  <a:schemeClr val="bg1">
                    <a:lumMod val="50000"/>
                  </a:schemeClr>
                </a:solidFill>
              </a:rPr>
              <a:t>HPV</a:t>
            </a:r>
            <a:r>
              <a:rPr lang="zh-CN" altLang="en-US" sz="500" dirty="0">
                <a:solidFill>
                  <a:schemeClr val="bg1">
                    <a:lumMod val="50000"/>
                  </a:schemeClr>
                </a:solidFill>
              </a:rPr>
              <a:t>疫苗在境内注册临床保护效力研究（</a:t>
            </a:r>
            <a:r>
              <a:rPr lang="en-US" altLang="zh-CN" sz="500" dirty="0">
                <a:solidFill>
                  <a:schemeClr val="bg1">
                    <a:lumMod val="50000"/>
                  </a:schemeClr>
                </a:solidFill>
              </a:rPr>
              <a:t>P041</a:t>
            </a:r>
            <a:r>
              <a:rPr lang="zh-CN" altLang="en-US" sz="500" dirty="0">
                <a:solidFill>
                  <a:schemeClr val="bg1">
                    <a:lumMod val="50000"/>
                  </a:schemeClr>
                </a:solidFill>
              </a:rPr>
              <a:t>）和</a:t>
            </a:r>
            <a:r>
              <a:rPr lang="en-US" altLang="zh-CN" sz="500" dirty="0">
                <a:solidFill>
                  <a:schemeClr val="bg1">
                    <a:lumMod val="50000"/>
                  </a:schemeClr>
                </a:solidFill>
              </a:rPr>
              <a:t>III</a:t>
            </a:r>
            <a:r>
              <a:rPr lang="zh-CN" altLang="en-US" sz="500" dirty="0">
                <a:solidFill>
                  <a:schemeClr val="bg1">
                    <a:lumMod val="50000"/>
                  </a:schemeClr>
                </a:solidFill>
              </a:rPr>
              <a:t>期免疫原性和安全性研究（</a:t>
            </a:r>
            <a:r>
              <a:rPr lang="en-US" altLang="zh-CN" sz="500" dirty="0">
                <a:solidFill>
                  <a:schemeClr val="bg1">
                    <a:lumMod val="50000"/>
                  </a:schemeClr>
                </a:solidFill>
              </a:rPr>
              <a:t>P213</a:t>
            </a:r>
            <a:r>
              <a:rPr lang="zh-CN" altLang="en-US" sz="500" dirty="0">
                <a:solidFill>
                  <a:schemeClr val="bg1">
                    <a:lumMod val="50000"/>
                  </a:schemeClr>
                </a:solidFill>
              </a:rPr>
              <a:t>）中，十分常见</a:t>
            </a:r>
            <a:r>
              <a:rPr lang="en-US" altLang="zh-CN" sz="500" dirty="0">
                <a:solidFill>
                  <a:schemeClr val="bg1">
                    <a:lumMod val="50000"/>
                  </a:schemeClr>
                </a:solidFill>
              </a:rPr>
              <a:t>/</a:t>
            </a:r>
            <a:r>
              <a:rPr lang="zh-CN" altLang="en-US" sz="500" dirty="0">
                <a:solidFill>
                  <a:schemeClr val="bg1">
                    <a:lumMod val="50000"/>
                  </a:schemeClr>
                </a:solidFill>
              </a:rPr>
              <a:t>常见的全身不良反应包括：发热、疲劳、肌痛、头痛、腹泻、恶心。十分常见</a:t>
            </a:r>
            <a:r>
              <a:rPr lang="en-US" altLang="zh-CN" sz="500" dirty="0">
                <a:solidFill>
                  <a:schemeClr val="bg1">
                    <a:lumMod val="50000"/>
                  </a:schemeClr>
                </a:solidFill>
              </a:rPr>
              <a:t>/</a:t>
            </a:r>
            <a:r>
              <a:rPr lang="zh-CN" altLang="en-US" sz="500" dirty="0">
                <a:solidFill>
                  <a:schemeClr val="bg1">
                    <a:lumMod val="50000"/>
                  </a:schemeClr>
                </a:solidFill>
              </a:rPr>
              <a:t>常见的局部不良反应包括：疼痛、红斑、肿胀、硬结、瘙痒。以上大部分不良反应程度为轻至中度，且短期内可自行缓解。其他不良反应详见说明书。</a:t>
            </a:r>
          </a:p>
          <a:p>
            <a:pPr indent="-182563"/>
            <a:r>
              <a:rPr lang="zh-CN" altLang="en-US" sz="500" dirty="0">
                <a:solidFill>
                  <a:schemeClr val="bg1">
                    <a:lumMod val="50000"/>
                  </a:schemeClr>
                </a:solidFill>
              </a:rPr>
              <a:t>九价</a:t>
            </a:r>
            <a:r>
              <a:rPr lang="en-US" altLang="zh-CN" sz="500" dirty="0">
                <a:solidFill>
                  <a:schemeClr val="bg1">
                    <a:lumMod val="50000"/>
                  </a:schemeClr>
                </a:solidFill>
              </a:rPr>
              <a:t>HPV</a:t>
            </a:r>
            <a:r>
              <a:rPr lang="zh-CN" altLang="en-US" sz="500" dirty="0">
                <a:solidFill>
                  <a:schemeClr val="bg1">
                    <a:lumMod val="50000"/>
                  </a:schemeClr>
                </a:solidFill>
              </a:rPr>
              <a:t>疫苗在境内外临床研究中十分常见及常见的不良反应如下：全身不良反应包括头痛、发热、恶心、头晕、疲劳、腹泻及口咽疼痛，接种部位不良反应包括疼痛、肿胀、红斑、瘙痒、瘀青、血肿及硬结。大部分不良反应程度为轻至中度，且短期内可自行缓解。其他不良反应详见说明书。</a:t>
            </a:r>
          </a:p>
        </p:txBody>
      </p:sp>
    </p:spTree>
    <p:extLst>
      <p:ext uri="{BB962C8B-B14F-4D97-AF65-F5344CB8AC3E}">
        <p14:creationId xmlns:p14="http://schemas.microsoft.com/office/powerpoint/2010/main" val="3765016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181946"/>
            <a:ext cx="11582400" cy="634082"/>
          </a:xfrm>
        </p:spPr>
        <p:txBody>
          <a:bodyPr>
            <a:normAutofit/>
          </a:bodyPr>
          <a:lstStyle/>
          <a:p>
            <a:r>
              <a:rPr lang="zh-CN" altLang="en-US" b="1" dirty="0">
                <a:latin typeface="+mj-lt"/>
              </a:rPr>
              <a:t>能否通过免疫原性来判断</a:t>
            </a:r>
            <a:r>
              <a:rPr lang="en-US" altLang="zh-CN" b="1" dirty="0">
                <a:latin typeface="+mj-lt"/>
              </a:rPr>
              <a:t>HPV</a:t>
            </a:r>
            <a:r>
              <a:rPr lang="zh-CN" altLang="en-US" b="1" dirty="0">
                <a:latin typeface="+mj-lt"/>
              </a:rPr>
              <a:t>疫苗的有效性？</a:t>
            </a:r>
          </a:p>
        </p:txBody>
      </p:sp>
      <p:sp>
        <p:nvSpPr>
          <p:cNvPr id="6" name="文本框 5"/>
          <p:cNvSpPr txBox="1"/>
          <p:nvPr/>
        </p:nvSpPr>
        <p:spPr>
          <a:xfrm>
            <a:off x="-1" y="6488668"/>
            <a:ext cx="8093414" cy="369332"/>
          </a:xfrm>
          <a:prstGeom prst="rect">
            <a:avLst/>
          </a:prstGeom>
          <a:noFill/>
          <a:effectLst/>
        </p:spPr>
        <p:txBody>
          <a:bodyPr wrap="square" anchor="b">
            <a:spAutoFit/>
          </a:bodyPr>
          <a:lstStyle/>
          <a:p>
            <a:pPr marL="0" indent="0">
              <a:lnSpc>
                <a:spcPct val="100000"/>
              </a:lnSpc>
              <a:spcBef>
                <a:spcPts val="0"/>
              </a:spcBef>
              <a:buNone/>
            </a:pPr>
            <a:r>
              <a:rPr lang="en-US" altLang="zh-CN" sz="600" dirty="0">
                <a:solidFill>
                  <a:schemeClr val="bg1">
                    <a:lumMod val="50000"/>
                  </a:schemeClr>
                </a:solidFill>
                <a:latin typeface="+mn-ea"/>
                <a:cs typeface="微软雅黑" panose="020B0503020204020204" pitchFamily="34" charset="-122"/>
              </a:rPr>
              <a:t>[1] Jack AD, et al. J Infect Dis. 1999 Feb;179(2):489-92; [2] CDC. Interim Guidelines for COVID-19 Antibody Testing, Updated Jan 24, 2022; [3] World Health Organization. Human papillomavirus vaccines WHO position paper, May 2017. </a:t>
            </a:r>
            <a:r>
              <a:rPr lang="en-US" altLang="zh-CN" sz="600" dirty="0" err="1">
                <a:solidFill>
                  <a:schemeClr val="bg1">
                    <a:lumMod val="50000"/>
                  </a:schemeClr>
                </a:solidFill>
                <a:latin typeface="+mn-ea"/>
                <a:cs typeface="微软雅黑" panose="020B0503020204020204" pitchFamily="34" charset="-122"/>
              </a:rPr>
              <a:t>Wkly</a:t>
            </a:r>
            <a:r>
              <a:rPr lang="en-US" altLang="zh-CN" sz="600" dirty="0">
                <a:solidFill>
                  <a:schemeClr val="bg1">
                    <a:lumMod val="50000"/>
                  </a:schemeClr>
                </a:solidFill>
                <a:latin typeface="+mn-ea"/>
                <a:cs typeface="微软雅黑" panose="020B0503020204020204" pitchFamily="34" charset="-122"/>
              </a:rPr>
              <a:t> Epidemiol Rec. 2017; 92(19)241-68; [4] Pinto LA, et al. Vaccine. 2018 Aug 6;36(32 Pt A):4792-4799; [5] WHO. Guidelines on clinical evaluation of vaccines regulatory expectations. 2016; [6] IARC HPV Working Group. Primary End-points for Prophylactic HPV Vaccine Trials. Lyon (FR): International Agency for Research on Cancer; 2014. (IARC Working Group Reports, No. 7.).</a:t>
            </a:r>
          </a:p>
        </p:txBody>
      </p:sp>
      <p:grpSp>
        <p:nvGrpSpPr>
          <p:cNvPr id="4" name="组合 3">
            <a:extLst>
              <a:ext uri="{FF2B5EF4-FFF2-40B4-BE49-F238E27FC236}">
                <a16:creationId xmlns:a16="http://schemas.microsoft.com/office/drawing/2014/main" id="{ABF86059-DC12-58ED-04BA-6FEDA496C840}"/>
              </a:ext>
            </a:extLst>
          </p:cNvPr>
          <p:cNvGrpSpPr/>
          <p:nvPr/>
        </p:nvGrpSpPr>
        <p:grpSpPr>
          <a:xfrm>
            <a:off x="1" y="904895"/>
            <a:ext cx="5844540" cy="722095"/>
            <a:chOff x="1" y="1568722"/>
            <a:chExt cx="5844540" cy="722095"/>
          </a:xfrm>
        </p:grpSpPr>
        <p:sp>
          <p:nvSpPr>
            <p:cNvPr id="9" name="矩形: 圆角 8">
              <a:extLst>
                <a:ext uri="{FF2B5EF4-FFF2-40B4-BE49-F238E27FC236}">
                  <a16:creationId xmlns:a16="http://schemas.microsoft.com/office/drawing/2014/main" id="{92DC23E7-A60F-ABE5-68E5-FA7A13D3DB86}"/>
                </a:ext>
              </a:extLst>
            </p:cNvPr>
            <p:cNvSpPr/>
            <p:nvPr/>
          </p:nvSpPr>
          <p:spPr>
            <a:xfrm>
              <a:off x="1" y="1578227"/>
              <a:ext cx="5844540" cy="712590"/>
            </a:xfrm>
            <a:prstGeom prst="roundRect">
              <a:avLst/>
            </a:prstGeom>
            <a:solidFill>
              <a:srgbClr val="00877B">
                <a:alpha val="9000"/>
              </a:srgbClr>
            </a:solidFill>
            <a:ln>
              <a:noFill/>
            </a:ln>
            <a:effectLst>
              <a:outerShdw blurRad="76200" dir="13500000" sy="23000" kx="1200000" algn="br" rotWithShape="0">
                <a:prstClr val="black">
                  <a:alpha val="20000"/>
                </a:prstClr>
              </a:outerShdw>
              <a:softEdge rad="0"/>
            </a:effectLst>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nvGrpSpPr>
            <p:cNvPr id="10" name="组合 9">
              <a:extLst>
                <a:ext uri="{FF2B5EF4-FFF2-40B4-BE49-F238E27FC236}">
                  <a16:creationId xmlns:a16="http://schemas.microsoft.com/office/drawing/2014/main" id="{5D18CCE3-62C2-3483-113B-E4555BBA3B97}"/>
                </a:ext>
              </a:extLst>
            </p:cNvPr>
            <p:cNvGrpSpPr>
              <a:grpSpLocks noChangeAspect="1"/>
            </p:cNvGrpSpPr>
            <p:nvPr/>
          </p:nvGrpSpPr>
          <p:grpSpPr>
            <a:xfrm>
              <a:off x="532279" y="1638705"/>
              <a:ext cx="301348" cy="312868"/>
              <a:chOff x="7474569" y="2913751"/>
              <a:chExt cx="432004" cy="432000"/>
            </a:xfrm>
            <a:solidFill>
              <a:srgbClr val="00877B"/>
            </a:solidFill>
          </p:grpSpPr>
          <p:sp>
            <p:nvSpPr>
              <p:cNvPr id="12" name="圆角矩形 102">
                <a:extLst>
                  <a:ext uri="{FF2B5EF4-FFF2-40B4-BE49-F238E27FC236}">
                    <a16:creationId xmlns:a16="http://schemas.microsoft.com/office/drawing/2014/main" id="{0886A118-BC8D-2E18-61C8-93FE61CB41A1}"/>
                  </a:ext>
                </a:extLst>
              </p:cNvPr>
              <p:cNvSpPr/>
              <p:nvPr/>
            </p:nvSpPr>
            <p:spPr>
              <a:xfrm>
                <a:off x="7474569" y="2913751"/>
                <a:ext cx="432004" cy="432000"/>
              </a:xfrm>
              <a:prstGeom prst="roundRect">
                <a:avLst>
                  <a:gd name="adj" fmla="val 50000"/>
                </a:avLst>
              </a:prstGeom>
              <a:grp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latin typeface="+mj-ea"/>
                  <a:ea typeface="+mj-ea"/>
                </a:endParaRPr>
              </a:p>
            </p:txBody>
          </p:sp>
          <p:sp>
            <p:nvSpPr>
              <p:cNvPr id="13" name="任意多边形 103">
                <a:extLst>
                  <a:ext uri="{FF2B5EF4-FFF2-40B4-BE49-F238E27FC236}">
                    <a16:creationId xmlns:a16="http://schemas.microsoft.com/office/drawing/2014/main" id="{EC1E4363-C81E-D26E-F44A-C51CA2C68F21}"/>
                  </a:ext>
                </a:extLst>
              </p:cNvPr>
              <p:cNvSpPr/>
              <p:nvPr/>
            </p:nvSpPr>
            <p:spPr>
              <a:xfrm>
                <a:off x="7595253" y="3061383"/>
                <a:ext cx="195399" cy="131023"/>
              </a:xfrm>
              <a:custGeom>
                <a:avLst/>
                <a:gdLst>
                  <a:gd name="connsiteX0" fmla="*/ 195400 w 195399"/>
                  <a:gd name="connsiteY0" fmla="*/ 0 h 131023"/>
                  <a:gd name="connsiteX1" fmla="*/ 64376 w 195399"/>
                  <a:gd name="connsiteY1" fmla="*/ 131023 h 131023"/>
                  <a:gd name="connsiteX2" fmla="*/ 0 w 195399"/>
                  <a:gd name="connsiteY2" fmla="*/ 66647 h 131023"/>
                </a:gdLst>
                <a:ahLst/>
                <a:cxnLst>
                  <a:cxn ang="0">
                    <a:pos x="connsiteX0" y="connsiteY0"/>
                  </a:cxn>
                  <a:cxn ang="0">
                    <a:pos x="connsiteX1" y="connsiteY1"/>
                  </a:cxn>
                  <a:cxn ang="0">
                    <a:pos x="connsiteX2" y="connsiteY2"/>
                  </a:cxn>
                </a:cxnLst>
                <a:rect l="l" t="t" r="r" b="b"/>
                <a:pathLst>
                  <a:path w="195399" h="131023">
                    <a:moveTo>
                      <a:pt x="195400" y="0"/>
                    </a:moveTo>
                    <a:lnTo>
                      <a:pt x="64376" y="131023"/>
                    </a:lnTo>
                    <a:lnTo>
                      <a:pt x="0" y="66647"/>
                    </a:lnTo>
                  </a:path>
                </a:pathLst>
              </a:custGeom>
              <a:grpFill/>
              <a:ln w="12700" cap="rnd">
                <a:solidFill>
                  <a:srgbClr val="FFFFFF"/>
                </a:solidFill>
                <a:prstDash val="solid"/>
                <a:miter/>
              </a:ln>
            </p:spPr>
            <p:txBody>
              <a:bodyPr rtlCol="0" anchor="ctr"/>
              <a:lstStyle/>
              <a:p>
                <a:endParaRPr lang="zh-CN" altLang="en-US" dirty="0">
                  <a:latin typeface="+mj-ea"/>
                  <a:ea typeface="+mj-ea"/>
                </a:endParaRPr>
              </a:p>
            </p:txBody>
          </p:sp>
        </p:grpSp>
        <p:sp>
          <p:nvSpPr>
            <p:cNvPr id="11" name="文本框 10">
              <a:extLst>
                <a:ext uri="{FF2B5EF4-FFF2-40B4-BE49-F238E27FC236}">
                  <a16:creationId xmlns:a16="http://schemas.microsoft.com/office/drawing/2014/main" id="{CC227985-6E26-708E-4BC2-45036585BEB8}"/>
                </a:ext>
              </a:extLst>
            </p:cNvPr>
            <p:cNvSpPr txBox="1"/>
            <p:nvPr/>
          </p:nvSpPr>
          <p:spPr>
            <a:xfrm>
              <a:off x="863726" y="1568722"/>
              <a:ext cx="4691254" cy="659668"/>
            </a:xfrm>
            <a:prstGeom prst="rect">
              <a:avLst/>
            </a:prstGeom>
            <a:noFill/>
          </p:spPr>
          <p:txBody>
            <a:bodyPr wrap="square">
              <a:spAutoFit/>
            </a:bodyPr>
            <a:lstStyle/>
            <a:p>
              <a:pPr>
                <a:lnSpc>
                  <a:spcPct val="120000"/>
                </a:lnSpc>
              </a:pPr>
              <a:r>
                <a:rPr lang="zh-CN" altLang="en-US" sz="1600" b="1" dirty="0">
                  <a:solidFill>
                    <a:srgbClr val="00877B"/>
                  </a:solidFill>
                  <a:latin typeface="+mj-ea"/>
                  <a:ea typeface="+mj-ea"/>
                </a:rPr>
                <a:t>疫苗保护效果与免疫原性之间的关联性视不同疫苗而定</a:t>
              </a:r>
            </a:p>
          </p:txBody>
        </p:sp>
      </p:grpSp>
      <p:sp>
        <p:nvSpPr>
          <p:cNvPr id="28" name="矩形 27">
            <a:extLst>
              <a:ext uri="{FF2B5EF4-FFF2-40B4-BE49-F238E27FC236}">
                <a16:creationId xmlns:a16="http://schemas.microsoft.com/office/drawing/2014/main" id="{F0961BCC-03C2-91DF-28D9-E363D7F4DE25}"/>
              </a:ext>
            </a:extLst>
          </p:cNvPr>
          <p:cNvSpPr/>
          <p:nvPr/>
        </p:nvSpPr>
        <p:spPr>
          <a:xfrm>
            <a:off x="376638" y="1693288"/>
            <a:ext cx="5730397" cy="84099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1950" marR="0" lvl="1" indent="-3619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kumimoji="0" lang="zh-CN" altLang="en-US" sz="1200" b="1" i="0" u="none" strike="noStrike" kern="1200" cap="none" spc="0" normalizeH="0" baseline="0" noProof="0" dirty="0">
                <a:ln>
                  <a:noFill/>
                </a:ln>
                <a:solidFill>
                  <a:srgbClr val="0B9187"/>
                </a:solidFill>
                <a:effectLst/>
                <a:uLnTx/>
                <a:uFillTx/>
                <a:latin typeface="HarmonyOS Sans SC Light"/>
                <a:ea typeface="HarmonyOS Sans SC Light"/>
                <a:cs typeface="+mn-cs"/>
              </a:rPr>
              <a:t>乙肝疫苗：</a:t>
            </a:r>
            <a:r>
              <a:rPr kumimoji="0" lang="zh-CN" altLang="en-US" sz="1200" b="0" i="0" u="none" strike="noStrike" kern="1200" cap="none" spc="0" normalizeH="0" baseline="0" noProof="0" dirty="0">
                <a:ln>
                  <a:noFill/>
                </a:ln>
                <a:solidFill>
                  <a:srgbClr val="0C0C0C"/>
                </a:solidFill>
                <a:effectLst/>
                <a:uLnTx/>
                <a:uFillTx/>
                <a:latin typeface="HarmonyOS Sans SC Light"/>
                <a:ea typeface="HarmonyOS Sans SC Light"/>
                <a:cs typeface="+mn-cs"/>
              </a:rPr>
              <a:t>有些疫苗接种后诱导的抗体滴度与疫苗保护效果之间具有关联性</a:t>
            </a:r>
            <a:r>
              <a:rPr kumimoji="0" lang="en-US" altLang="zh-CN" sz="1200" b="0" i="0" u="none" strike="noStrike" kern="1200" cap="none" spc="0" normalizeH="0" baseline="30000" noProof="0" dirty="0">
                <a:ln>
                  <a:noFill/>
                </a:ln>
                <a:solidFill>
                  <a:srgbClr val="0C0C0C"/>
                </a:solidFill>
                <a:effectLst/>
                <a:uLnTx/>
                <a:uFillTx/>
                <a:latin typeface="HarmonyOS Sans SC Light"/>
                <a:ea typeface="HarmonyOS Sans SC Light"/>
                <a:cs typeface="+mn-cs"/>
              </a:rPr>
              <a:t>1</a:t>
            </a:r>
          </a:p>
          <a:p>
            <a:pPr marL="361950" marR="0" lvl="1" indent="-3619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kumimoji="0" lang="zh-CN" altLang="en-US" sz="1200" b="1" i="0" u="none" strike="noStrike" kern="1200" cap="none" spc="0" normalizeH="0" baseline="0" noProof="0" dirty="0">
                <a:ln>
                  <a:noFill/>
                </a:ln>
                <a:solidFill>
                  <a:srgbClr val="0B9187"/>
                </a:solidFill>
                <a:effectLst/>
                <a:uLnTx/>
                <a:uFillTx/>
                <a:latin typeface="HarmonyOS Sans SC Light"/>
                <a:ea typeface="HarmonyOS Sans SC Light"/>
                <a:cs typeface="+mn-cs"/>
              </a:rPr>
              <a:t>新冠疫苗：</a:t>
            </a:r>
            <a:r>
              <a:rPr kumimoji="0" lang="zh-CN" altLang="en-US" sz="1200" b="0" i="0" u="none" strike="noStrike" kern="1200" cap="none" spc="0" normalizeH="0" baseline="0" noProof="0" dirty="0">
                <a:ln>
                  <a:noFill/>
                </a:ln>
                <a:solidFill>
                  <a:srgbClr val="0C0C0C">
                    <a:lumMod val="75000"/>
                    <a:lumOff val="25000"/>
                  </a:srgbClr>
                </a:solidFill>
                <a:effectLst/>
                <a:uLnTx/>
                <a:uFillTx/>
                <a:latin typeface="HarmonyOS Sans SC Light"/>
                <a:ea typeface="HarmonyOS Sans SC Light"/>
                <a:cs typeface="+mn-cs"/>
              </a:rPr>
              <a:t>接种后产生的抗体滴度与保护作用之间的</a:t>
            </a:r>
            <a:r>
              <a:rPr kumimoji="0" lang="zh-CN" altLang="en-US" sz="1200" b="1" i="0" u="none" strike="noStrike" kern="1200" cap="none" spc="0" normalizeH="0" baseline="0" noProof="0" dirty="0">
                <a:ln>
                  <a:noFill/>
                </a:ln>
                <a:solidFill>
                  <a:srgbClr val="0B9187"/>
                </a:solidFill>
                <a:effectLst/>
                <a:uLnTx/>
                <a:uFillTx/>
                <a:latin typeface="HarmonyOS Sans SC Light"/>
                <a:ea typeface="HarmonyOS Sans SC Light"/>
                <a:cs typeface="+mn-cs"/>
              </a:rPr>
              <a:t>相关性尚不明确</a:t>
            </a:r>
            <a:r>
              <a:rPr kumimoji="0" lang="en-US" altLang="zh-CN" sz="1200" b="1" i="0" u="none" strike="noStrike" kern="1200" cap="none" spc="0" normalizeH="0" baseline="30000" noProof="0" dirty="0">
                <a:ln>
                  <a:noFill/>
                </a:ln>
                <a:solidFill>
                  <a:srgbClr val="0B9187"/>
                </a:solidFill>
                <a:effectLst/>
                <a:uLnTx/>
                <a:uFillTx/>
                <a:latin typeface="HarmonyOS Sans SC Light"/>
                <a:ea typeface="HarmonyOS Sans SC Light"/>
                <a:cs typeface="+mn-cs"/>
              </a:rPr>
              <a:t>2</a:t>
            </a:r>
            <a:endParaRPr kumimoji="0" lang="en-US" altLang="zh-CN" sz="1200" b="1" i="0" u="none" strike="noStrike" kern="1200" cap="none" spc="0" normalizeH="0" baseline="0" noProof="0" dirty="0">
              <a:ln>
                <a:noFill/>
              </a:ln>
              <a:solidFill>
                <a:srgbClr val="0B9187"/>
              </a:solidFill>
              <a:effectLst/>
              <a:uLnTx/>
              <a:uFillTx/>
              <a:latin typeface="HarmonyOS Sans SC Light"/>
              <a:ea typeface="HarmonyOS Sans SC Light"/>
              <a:cs typeface="+mn-cs"/>
            </a:endParaRPr>
          </a:p>
          <a:p>
            <a:pPr marL="361950" marR="0" lvl="1" indent="-3619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kumimoji="0" lang="en-US" altLang="zh-CN" sz="1200" b="1" i="0" u="none" strike="noStrike" kern="1200" cap="none" spc="0" normalizeH="0" baseline="0" noProof="0" dirty="0">
                <a:ln>
                  <a:noFill/>
                </a:ln>
                <a:solidFill>
                  <a:srgbClr val="0B9187"/>
                </a:solidFill>
                <a:effectLst/>
                <a:uLnTx/>
                <a:uFillTx/>
                <a:latin typeface="HarmonyOS Sans SC Light"/>
                <a:ea typeface="HarmonyOS Sans SC Light"/>
                <a:cs typeface="+mn-cs"/>
              </a:rPr>
              <a:t>HPV</a:t>
            </a:r>
            <a:r>
              <a:rPr kumimoji="0" lang="zh-CN" altLang="en-US" sz="1200" b="1" i="0" u="none" strike="noStrike" kern="1200" cap="none" spc="0" normalizeH="0" baseline="0" noProof="0" dirty="0">
                <a:ln>
                  <a:noFill/>
                </a:ln>
                <a:solidFill>
                  <a:srgbClr val="0B9187"/>
                </a:solidFill>
                <a:effectLst/>
                <a:uLnTx/>
                <a:uFillTx/>
                <a:latin typeface="HarmonyOS Sans SC Light"/>
                <a:ea typeface="HarmonyOS Sans SC Light"/>
                <a:cs typeface="+mn-cs"/>
              </a:rPr>
              <a:t>疫苗：</a:t>
            </a:r>
            <a:r>
              <a:rPr kumimoji="0" lang="zh-CN" altLang="en-US" sz="1200" b="0" i="0" u="none" strike="noStrike" kern="1200" cap="none" spc="0" normalizeH="0" baseline="0" noProof="0" dirty="0">
                <a:ln>
                  <a:noFill/>
                </a:ln>
                <a:solidFill>
                  <a:srgbClr val="0C0C0C"/>
                </a:solidFill>
                <a:effectLst/>
                <a:uLnTx/>
                <a:uFillTx/>
                <a:latin typeface="HarmonyOS Sans SC Light"/>
                <a:ea typeface="HarmonyOS Sans SC Light"/>
                <a:cs typeface="+mn-cs"/>
              </a:rPr>
              <a:t>接种后产生的抗体滴度与保护作用之间的</a:t>
            </a:r>
            <a:r>
              <a:rPr kumimoji="0" lang="zh-CN" altLang="en-US" sz="1200" b="1" i="0" u="none" strike="noStrike" kern="1200" cap="none" spc="0" normalizeH="0" baseline="0" noProof="0" dirty="0">
                <a:ln>
                  <a:noFill/>
                </a:ln>
                <a:solidFill>
                  <a:srgbClr val="0B9187"/>
                </a:solidFill>
                <a:effectLst/>
                <a:uLnTx/>
                <a:uFillTx/>
                <a:latin typeface="HarmonyOS Sans SC Light"/>
                <a:ea typeface="HarmonyOS Sans SC Light"/>
                <a:cs typeface="+mn-cs"/>
              </a:rPr>
              <a:t>相关性尚不明确</a:t>
            </a:r>
            <a:r>
              <a:rPr kumimoji="0" lang="en-US" altLang="zh-CN" sz="1200" b="1" i="0" u="none" strike="noStrike" kern="1200" cap="none" spc="0" normalizeH="0" baseline="30000" noProof="0" dirty="0">
                <a:ln>
                  <a:noFill/>
                </a:ln>
                <a:solidFill>
                  <a:srgbClr val="0B9187"/>
                </a:solidFill>
                <a:effectLst/>
                <a:uLnTx/>
                <a:uFillTx/>
                <a:latin typeface="HarmonyOS Sans SC Light"/>
                <a:ea typeface="HarmonyOS Sans SC Light"/>
                <a:cs typeface="+mn-cs"/>
              </a:rPr>
              <a:t>3</a:t>
            </a:r>
          </a:p>
        </p:txBody>
      </p:sp>
      <p:sp>
        <p:nvSpPr>
          <p:cNvPr id="35" name="文本框 34">
            <a:extLst>
              <a:ext uri="{FF2B5EF4-FFF2-40B4-BE49-F238E27FC236}">
                <a16:creationId xmlns:a16="http://schemas.microsoft.com/office/drawing/2014/main" id="{1E01116A-E5D4-710F-7F3C-04FFFC50CEE0}"/>
              </a:ext>
            </a:extLst>
          </p:cNvPr>
          <p:cNvSpPr txBox="1"/>
          <p:nvPr/>
        </p:nvSpPr>
        <p:spPr>
          <a:xfrm>
            <a:off x="352424" y="5672648"/>
            <a:ext cx="11143784" cy="777649"/>
          </a:xfrm>
          <a:prstGeom prst="rect">
            <a:avLst/>
          </a:prstGeom>
          <a:noFill/>
        </p:spPr>
        <p:txBody>
          <a:bodyPr wrap="square">
            <a:spAutoFit/>
          </a:bodyPr>
          <a:lstStyle/>
          <a:p>
            <a:pPr marL="361950" indent="-361950" defTabSz="457200">
              <a:lnSpc>
                <a:spcPct val="140000"/>
              </a:lnSpc>
              <a:buClr>
                <a:srgbClr val="008080"/>
              </a:buClr>
              <a:buFont typeface="Arial" panose="020B0604020202020204" pitchFamily="34" charset="0"/>
              <a:buChar char="•"/>
            </a:pPr>
            <a:r>
              <a:rPr lang="zh-CN" altLang="en-US" sz="1100" kern="0" dirty="0">
                <a:solidFill>
                  <a:srgbClr val="661F47">
                    <a:lumMod val="50000"/>
                  </a:srgbClr>
                </a:solidFill>
                <a:sym typeface="+mn-lt"/>
              </a:rPr>
              <a:t>由于伦理等原因，一般无法直接在儿童、青少年等人群中进行疫苗保护效力评估的临床研究</a:t>
            </a:r>
            <a:r>
              <a:rPr lang="en-US" altLang="zh-CN" sz="1100" kern="0" baseline="30000" dirty="0">
                <a:solidFill>
                  <a:srgbClr val="661F47">
                    <a:lumMod val="50000"/>
                  </a:srgbClr>
                </a:solidFill>
                <a:sym typeface="+mn-lt"/>
              </a:rPr>
              <a:t>3</a:t>
            </a:r>
            <a:r>
              <a:rPr lang="zh-CN" altLang="en-US" sz="1100" kern="0" dirty="0">
                <a:solidFill>
                  <a:srgbClr val="661F47">
                    <a:lumMod val="50000"/>
                  </a:srgbClr>
                </a:solidFill>
                <a:sym typeface="+mn-lt"/>
              </a:rPr>
              <a:t>。</a:t>
            </a:r>
            <a:endParaRPr lang="en-US" altLang="zh-CN" sz="1100" kern="0" dirty="0">
              <a:solidFill>
                <a:srgbClr val="661F47">
                  <a:lumMod val="50000"/>
                </a:srgbClr>
              </a:solidFill>
              <a:sym typeface="+mn-lt"/>
            </a:endParaRPr>
          </a:p>
          <a:p>
            <a:pPr marL="361950" indent="-361950" defTabSz="457200">
              <a:lnSpc>
                <a:spcPct val="140000"/>
              </a:lnSpc>
              <a:buClr>
                <a:srgbClr val="008080"/>
              </a:buClr>
              <a:buFont typeface="Arial" panose="020B0604020202020204" pitchFamily="34" charset="0"/>
              <a:buChar char="•"/>
            </a:pPr>
            <a:r>
              <a:rPr lang="zh-CN" altLang="en-US" sz="1100" kern="0" dirty="0">
                <a:solidFill>
                  <a:srgbClr val="661F47">
                    <a:lumMod val="50000"/>
                  </a:srgbClr>
                </a:solidFill>
                <a:sym typeface="+mn-lt"/>
              </a:rPr>
              <a:t>免疫原性评价可用于</a:t>
            </a:r>
            <a:r>
              <a:rPr lang="en-US" altLang="zh-CN" sz="1100" kern="0" dirty="0">
                <a:solidFill>
                  <a:srgbClr val="661F47">
                    <a:lumMod val="50000"/>
                  </a:srgbClr>
                </a:solidFill>
                <a:sym typeface="+mn-lt"/>
              </a:rPr>
              <a:t>HPV</a:t>
            </a:r>
            <a:r>
              <a:rPr lang="zh-CN" altLang="en-US" sz="1100" kern="0" dirty="0">
                <a:solidFill>
                  <a:srgbClr val="661F47">
                    <a:lumMod val="50000"/>
                  </a:srgbClr>
                </a:solidFill>
                <a:sym typeface="+mn-lt"/>
              </a:rPr>
              <a:t>疫苗的小年龄桥接非劣效性试验，采用与有效性试验相同的疫苗剂量计划后诱导非劣血清抗体滴度作为措施，从而将获得许可的疫苗推广至儿童和青少年</a:t>
            </a:r>
            <a:r>
              <a:rPr lang="en-US" altLang="zh-CN" sz="1100" kern="0" baseline="30000" dirty="0">
                <a:solidFill>
                  <a:srgbClr val="661F47">
                    <a:lumMod val="50000"/>
                  </a:srgbClr>
                </a:solidFill>
                <a:sym typeface="+mn-lt"/>
              </a:rPr>
              <a:t>3,6</a:t>
            </a:r>
            <a:r>
              <a:rPr lang="zh-CN" altLang="en-US" sz="1100" kern="0" dirty="0">
                <a:solidFill>
                  <a:srgbClr val="661F47">
                    <a:lumMod val="50000"/>
                  </a:srgbClr>
                </a:solidFill>
                <a:sym typeface="+mn-lt"/>
              </a:rPr>
              <a:t>。</a:t>
            </a:r>
          </a:p>
        </p:txBody>
      </p:sp>
      <p:sp>
        <p:nvSpPr>
          <p:cNvPr id="36" name="矩形 35">
            <a:extLst>
              <a:ext uri="{FF2B5EF4-FFF2-40B4-BE49-F238E27FC236}">
                <a16:creationId xmlns:a16="http://schemas.microsoft.com/office/drawing/2014/main" id="{1BB6A826-CDC8-178B-F2C7-4495995F46BB}"/>
              </a:ext>
            </a:extLst>
          </p:cNvPr>
          <p:cNvSpPr/>
          <p:nvPr/>
        </p:nvSpPr>
        <p:spPr>
          <a:xfrm>
            <a:off x="352424" y="3581812"/>
            <a:ext cx="5357839" cy="109953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1950" marR="0" lvl="1" indent="-361950" algn="l" defTabSz="914400" rtl="0" eaLnBrk="1" fontAlgn="auto" latinLnBrk="0" hangingPunct="1">
              <a:lnSpc>
                <a:spcPct val="140000"/>
              </a:lnSpc>
              <a:spcBef>
                <a:spcPts val="0"/>
              </a:spcBef>
              <a:spcAft>
                <a:spcPts val="0"/>
              </a:spcAft>
              <a:buClr>
                <a:srgbClr val="008080"/>
              </a:buClr>
              <a:buSzTx/>
              <a:buFont typeface="Arial" panose="020B0604020202020204" pitchFamily="34" charset="0"/>
              <a:buChar char="•"/>
              <a:tabLst/>
              <a:defRPr/>
            </a:pPr>
            <a:r>
              <a:rPr kumimoji="0" lang="zh-CN" altLang="en-US" sz="1200" b="0" i="0" u="none" strike="noStrike" kern="1200" cap="none" spc="0" normalizeH="0" baseline="0" noProof="0" dirty="0">
                <a:ln>
                  <a:noFill/>
                </a:ln>
                <a:solidFill>
                  <a:srgbClr val="0C0C0C">
                    <a:lumMod val="75000"/>
                    <a:lumOff val="25000"/>
                  </a:srgbClr>
                </a:solidFill>
                <a:effectLst/>
                <a:uLnTx/>
                <a:uFillTx/>
                <a:latin typeface="HarmonyOS Sans SC Light"/>
                <a:ea typeface="HarmonyOS Sans SC Light"/>
                <a:cs typeface="+mn-cs"/>
              </a:rPr>
              <a:t>不同</a:t>
            </a:r>
            <a:r>
              <a:rPr kumimoji="0" lang="en-US" altLang="zh-CN" sz="1200" b="0" i="0" u="none" strike="noStrike" kern="1200" cap="none" spc="0" normalizeH="0" baseline="0" noProof="0" dirty="0">
                <a:ln>
                  <a:noFill/>
                </a:ln>
                <a:solidFill>
                  <a:srgbClr val="0C0C0C">
                    <a:lumMod val="75000"/>
                    <a:lumOff val="25000"/>
                  </a:srgbClr>
                </a:solidFill>
                <a:effectLst/>
                <a:uLnTx/>
                <a:uFillTx/>
                <a:latin typeface="HarmonyOS Sans SC Light"/>
                <a:ea typeface="HarmonyOS Sans SC Light"/>
                <a:cs typeface="+mn-cs"/>
              </a:rPr>
              <a:t>HPV</a:t>
            </a:r>
            <a:r>
              <a:rPr kumimoji="0" lang="zh-CN" altLang="en-US" sz="1200" b="0" i="0" u="none" strike="noStrike" kern="1200" cap="none" spc="0" normalizeH="0" baseline="0" noProof="0" dirty="0">
                <a:ln>
                  <a:noFill/>
                </a:ln>
                <a:solidFill>
                  <a:srgbClr val="0C0C0C">
                    <a:lumMod val="75000"/>
                    <a:lumOff val="25000"/>
                  </a:srgbClr>
                </a:solidFill>
                <a:effectLst/>
                <a:uLnTx/>
                <a:uFillTx/>
                <a:latin typeface="HarmonyOS Sans SC Light"/>
                <a:ea typeface="HarmonyOS Sans SC Light"/>
                <a:cs typeface="+mn-cs"/>
              </a:rPr>
              <a:t>疫苗的抗体检测方法不同，无法对不同</a:t>
            </a:r>
            <a:r>
              <a:rPr kumimoji="0" lang="en-US" altLang="zh-CN" sz="1200" b="0" i="0" u="none" strike="noStrike" kern="1200" cap="none" spc="0" normalizeH="0" baseline="0" noProof="0" dirty="0">
                <a:ln>
                  <a:noFill/>
                </a:ln>
                <a:solidFill>
                  <a:srgbClr val="0C0C0C">
                    <a:lumMod val="75000"/>
                    <a:lumOff val="25000"/>
                  </a:srgbClr>
                </a:solidFill>
                <a:effectLst/>
                <a:uLnTx/>
                <a:uFillTx/>
                <a:latin typeface="HarmonyOS Sans SC Light"/>
                <a:ea typeface="HarmonyOS Sans SC Light"/>
                <a:cs typeface="+mn-cs"/>
              </a:rPr>
              <a:t>HPV</a:t>
            </a:r>
            <a:r>
              <a:rPr kumimoji="0" lang="zh-CN" altLang="en-US" sz="1200" b="0" i="0" u="none" strike="noStrike" kern="1200" cap="none" spc="0" normalizeH="0" baseline="0" noProof="0" dirty="0">
                <a:ln>
                  <a:noFill/>
                </a:ln>
                <a:solidFill>
                  <a:srgbClr val="0C0C0C">
                    <a:lumMod val="75000"/>
                    <a:lumOff val="25000"/>
                  </a:srgbClr>
                </a:solidFill>
                <a:effectLst/>
                <a:uLnTx/>
                <a:uFillTx/>
                <a:latin typeface="HarmonyOS Sans SC Light"/>
                <a:ea typeface="HarmonyOS Sans SC Light"/>
                <a:cs typeface="+mn-cs"/>
              </a:rPr>
              <a:t>疫苗接种后的抗体滴度以及阳转率进行比较</a:t>
            </a:r>
            <a:r>
              <a:rPr kumimoji="0" lang="en-US" altLang="zh-CN" sz="1200" b="0" i="0" u="none" strike="noStrike" kern="1200" cap="none" spc="0" normalizeH="0" baseline="30000" noProof="0" dirty="0">
                <a:ln>
                  <a:noFill/>
                </a:ln>
                <a:solidFill>
                  <a:srgbClr val="0C0C0C">
                    <a:lumMod val="75000"/>
                    <a:lumOff val="25000"/>
                  </a:srgbClr>
                </a:solidFill>
                <a:effectLst/>
                <a:uLnTx/>
                <a:uFillTx/>
                <a:latin typeface="HarmonyOS Sans SC Light"/>
                <a:ea typeface="HarmonyOS Sans SC Light"/>
                <a:cs typeface="+mn-cs"/>
              </a:rPr>
              <a:t>4</a:t>
            </a:r>
            <a:r>
              <a:rPr kumimoji="0" lang="zh-CN" altLang="en-US" sz="1200" b="0" i="0" u="none" strike="noStrike" kern="1200" cap="none" spc="0" normalizeH="0" baseline="0" noProof="0" dirty="0">
                <a:ln>
                  <a:noFill/>
                </a:ln>
                <a:solidFill>
                  <a:srgbClr val="0C0C0C">
                    <a:lumMod val="75000"/>
                    <a:lumOff val="25000"/>
                  </a:srgbClr>
                </a:solidFill>
                <a:effectLst/>
                <a:uLnTx/>
                <a:uFillTx/>
                <a:latin typeface="HarmonyOS Sans SC Light"/>
                <a:ea typeface="HarmonyOS Sans SC Light"/>
                <a:cs typeface="+mn-cs"/>
              </a:rPr>
              <a:t> 。</a:t>
            </a:r>
            <a:endParaRPr kumimoji="0" lang="en-US" altLang="zh-CN" sz="1200" b="0" i="0" u="none" strike="noStrike" kern="1200" cap="none" spc="0" normalizeH="0" baseline="30000" noProof="0" dirty="0">
              <a:ln>
                <a:noFill/>
              </a:ln>
              <a:solidFill>
                <a:srgbClr val="0C0C0C">
                  <a:lumMod val="75000"/>
                  <a:lumOff val="25000"/>
                </a:srgbClr>
              </a:solidFill>
              <a:effectLst/>
              <a:uLnTx/>
              <a:uFillTx/>
              <a:latin typeface="HarmonyOS Sans SC Light"/>
              <a:ea typeface="HarmonyOS Sans SC Light"/>
              <a:cs typeface="+mn-cs"/>
            </a:endParaRPr>
          </a:p>
          <a:p>
            <a:pPr marL="361950" marR="0" lvl="1" indent="-361950" algn="l" defTabSz="914400" rtl="0" eaLnBrk="1" fontAlgn="auto" latinLnBrk="0" hangingPunct="1">
              <a:lnSpc>
                <a:spcPct val="140000"/>
              </a:lnSpc>
              <a:spcBef>
                <a:spcPts val="0"/>
              </a:spcBef>
              <a:spcAft>
                <a:spcPts val="0"/>
              </a:spcAft>
              <a:buClr>
                <a:srgbClr val="008080"/>
              </a:buClr>
              <a:buSzTx/>
              <a:buFont typeface="Arial" panose="020B0604020202020204" pitchFamily="34" charset="0"/>
              <a:buChar char="•"/>
              <a:tabLst/>
              <a:defRPr/>
            </a:pPr>
            <a:r>
              <a:rPr kumimoji="0" lang="en-US" altLang="zh-CN" sz="1200" b="0" i="0" u="none" strike="noStrike" kern="1200" cap="none" spc="0" normalizeH="0" baseline="0" noProof="0" dirty="0">
                <a:ln>
                  <a:noFill/>
                </a:ln>
                <a:solidFill>
                  <a:srgbClr val="0C0C0C">
                    <a:lumMod val="75000"/>
                    <a:lumOff val="25000"/>
                  </a:srgbClr>
                </a:solidFill>
                <a:effectLst/>
                <a:uLnTx/>
                <a:uFillTx/>
                <a:latin typeface="HarmonyOS Sans SC Light"/>
                <a:ea typeface="HarmonyOS Sans SC Light"/>
                <a:cs typeface="+mn-cs"/>
              </a:rPr>
              <a:t>HPV</a:t>
            </a:r>
            <a:r>
              <a:rPr kumimoji="0" lang="zh-CN" altLang="en-US" sz="1200" b="0" i="0" u="none" strike="noStrike" kern="1200" cap="none" spc="0" normalizeH="0" baseline="0" noProof="0" dirty="0">
                <a:ln>
                  <a:noFill/>
                </a:ln>
                <a:solidFill>
                  <a:srgbClr val="0C0C0C">
                    <a:lumMod val="75000"/>
                    <a:lumOff val="25000"/>
                  </a:srgbClr>
                </a:solidFill>
                <a:effectLst/>
                <a:uLnTx/>
                <a:uFillTx/>
                <a:latin typeface="HarmonyOS Sans SC Light"/>
                <a:ea typeface="HarmonyOS Sans SC Light"/>
                <a:cs typeface="+mn-cs"/>
              </a:rPr>
              <a:t>疫苗的抗体检测还停留在实验室阶段</a:t>
            </a:r>
            <a:r>
              <a:rPr kumimoji="0" lang="en-US" altLang="zh-CN" sz="1200" b="0" i="0" u="none" strike="noStrike" kern="1200" cap="none" spc="0" normalizeH="0" baseline="0" noProof="0" dirty="0">
                <a:ln>
                  <a:noFill/>
                </a:ln>
                <a:solidFill>
                  <a:srgbClr val="0C0C0C">
                    <a:lumMod val="75000"/>
                    <a:lumOff val="25000"/>
                  </a:srgbClr>
                </a:solidFill>
                <a:effectLst/>
                <a:uLnTx/>
                <a:uFillTx/>
                <a:latin typeface="HarmonyOS Sans SC Light"/>
                <a:ea typeface="HarmonyOS Sans SC Light"/>
                <a:cs typeface="+mn-cs"/>
              </a:rPr>
              <a:t>,</a:t>
            </a:r>
            <a:r>
              <a:rPr kumimoji="0" lang="zh-CN" altLang="en-US" sz="1200" b="0" i="0" u="none" strike="noStrike" kern="1200" cap="none" spc="0" normalizeH="0" baseline="0" noProof="0" dirty="0">
                <a:ln>
                  <a:noFill/>
                </a:ln>
                <a:solidFill>
                  <a:srgbClr val="0C0C0C">
                    <a:lumMod val="75000"/>
                    <a:lumOff val="25000"/>
                  </a:srgbClr>
                </a:solidFill>
                <a:effectLst/>
                <a:uLnTx/>
                <a:uFillTx/>
                <a:latin typeface="HarmonyOS Sans SC Light"/>
                <a:ea typeface="HarmonyOS Sans SC Light"/>
                <a:cs typeface="+mn-cs"/>
              </a:rPr>
              <a:t>并未进行大规模的临床应用</a:t>
            </a:r>
            <a:r>
              <a:rPr kumimoji="0" lang="en-US" altLang="zh-CN" sz="1200" b="0" i="0" u="none" strike="noStrike" kern="1200" cap="none" spc="0" normalizeH="0" baseline="30000" noProof="0" dirty="0">
                <a:ln>
                  <a:noFill/>
                </a:ln>
                <a:solidFill>
                  <a:srgbClr val="0C0C0C">
                    <a:lumMod val="75000"/>
                    <a:lumOff val="25000"/>
                  </a:srgbClr>
                </a:solidFill>
                <a:effectLst/>
                <a:uLnTx/>
                <a:uFillTx/>
                <a:latin typeface="HarmonyOS Sans SC Light"/>
                <a:ea typeface="HarmonyOS Sans SC Light"/>
                <a:cs typeface="+mn-cs"/>
              </a:rPr>
              <a:t>4</a:t>
            </a:r>
            <a:r>
              <a:rPr kumimoji="0" lang="zh-CN" altLang="en-US" sz="1200" b="0" i="0" u="none" strike="noStrike" kern="1200" cap="none" spc="0" normalizeH="0" baseline="0" noProof="0" dirty="0">
                <a:ln>
                  <a:noFill/>
                </a:ln>
                <a:solidFill>
                  <a:srgbClr val="0C0C0C">
                    <a:lumMod val="75000"/>
                    <a:lumOff val="25000"/>
                  </a:srgbClr>
                </a:solidFill>
                <a:effectLst/>
                <a:uLnTx/>
                <a:uFillTx/>
                <a:latin typeface="HarmonyOS Sans SC Light"/>
                <a:ea typeface="HarmonyOS Sans SC Light"/>
                <a:cs typeface="+mn-cs"/>
              </a:rPr>
              <a:t>。</a:t>
            </a:r>
            <a:endParaRPr kumimoji="0" lang="en-US" altLang="zh-CN" sz="1200" b="0" i="0" u="none" strike="noStrike" kern="1200" cap="none" spc="0" normalizeH="0" baseline="30000" noProof="0" dirty="0">
              <a:ln>
                <a:noFill/>
              </a:ln>
              <a:solidFill>
                <a:srgbClr val="0C0C0C">
                  <a:lumMod val="75000"/>
                  <a:lumOff val="25000"/>
                </a:srgbClr>
              </a:solidFill>
              <a:effectLst/>
              <a:uLnTx/>
              <a:uFillTx/>
              <a:latin typeface="HarmonyOS Sans SC Light"/>
              <a:ea typeface="HarmonyOS Sans SC Light"/>
              <a:cs typeface="+mn-cs"/>
            </a:endParaRPr>
          </a:p>
          <a:p>
            <a:pPr marL="361950" marR="0" lvl="1" indent="-361950" algn="l" defTabSz="914400" rtl="0" eaLnBrk="1" fontAlgn="auto" latinLnBrk="0" hangingPunct="1">
              <a:lnSpc>
                <a:spcPct val="140000"/>
              </a:lnSpc>
              <a:spcBef>
                <a:spcPts val="0"/>
              </a:spcBef>
              <a:spcAft>
                <a:spcPts val="0"/>
              </a:spcAft>
              <a:buClr>
                <a:srgbClr val="008080"/>
              </a:buClr>
              <a:buSzTx/>
              <a:buFont typeface="Arial" panose="020B0604020202020204" pitchFamily="34" charset="0"/>
              <a:buChar char="•"/>
              <a:tabLst/>
              <a:defRPr/>
            </a:pPr>
            <a:r>
              <a:rPr kumimoji="0" lang="en-US" altLang="zh-CN" sz="1200" b="0" i="0" u="none" strike="noStrike" kern="1200" cap="none" spc="0" normalizeH="0" baseline="0" noProof="0" dirty="0">
                <a:ln>
                  <a:noFill/>
                </a:ln>
                <a:solidFill>
                  <a:srgbClr val="0C0C0C">
                    <a:lumMod val="75000"/>
                    <a:lumOff val="25000"/>
                  </a:srgbClr>
                </a:solidFill>
                <a:effectLst/>
                <a:uLnTx/>
                <a:uFillTx/>
                <a:latin typeface="HarmonyOS Sans SC Light"/>
                <a:ea typeface="HarmonyOS Sans SC Light"/>
                <a:cs typeface="+mn-cs"/>
              </a:rPr>
              <a:t>HPV</a:t>
            </a:r>
            <a:r>
              <a:rPr kumimoji="0" lang="zh-CN" altLang="en-US" sz="1200" b="0" i="0" u="none" strike="noStrike" kern="1200" cap="none" spc="0" normalizeH="0" baseline="0" noProof="0" dirty="0">
                <a:ln>
                  <a:noFill/>
                </a:ln>
                <a:solidFill>
                  <a:srgbClr val="0C0C0C">
                    <a:lumMod val="75000"/>
                    <a:lumOff val="25000"/>
                  </a:srgbClr>
                </a:solidFill>
                <a:effectLst/>
                <a:uLnTx/>
                <a:uFillTx/>
                <a:latin typeface="HarmonyOS Sans SC Light"/>
                <a:ea typeface="HarmonyOS Sans SC Light"/>
                <a:cs typeface="+mn-cs"/>
              </a:rPr>
              <a:t>抗体检测主要用于对群体免疫情况监测</a:t>
            </a:r>
            <a:r>
              <a:rPr kumimoji="0" lang="en-US" altLang="zh-CN" sz="1200" b="0" i="0" u="none" strike="noStrike" kern="1200" cap="none" spc="0" normalizeH="0" baseline="0" noProof="0" dirty="0">
                <a:ln>
                  <a:noFill/>
                </a:ln>
                <a:solidFill>
                  <a:srgbClr val="0C0C0C">
                    <a:lumMod val="75000"/>
                    <a:lumOff val="25000"/>
                  </a:srgbClr>
                </a:solidFill>
                <a:effectLst/>
                <a:uLnTx/>
                <a:uFillTx/>
                <a:latin typeface="HarmonyOS Sans SC Light"/>
                <a:ea typeface="HarmonyOS Sans SC Light"/>
                <a:cs typeface="+mn-cs"/>
              </a:rPr>
              <a:t>,</a:t>
            </a:r>
            <a:r>
              <a:rPr kumimoji="0" lang="zh-CN" altLang="en-US" sz="1200" b="0" i="0" u="none" strike="noStrike" kern="1200" cap="none" spc="0" normalizeH="0" baseline="0" noProof="0" dirty="0">
                <a:ln>
                  <a:noFill/>
                </a:ln>
                <a:solidFill>
                  <a:srgbClr val="0C0C0C">
                    <a:lumMod val="75000"/>
                    <a:lumOff val="25000"/>
                  </a:srgbClr>
                </a:solidFill>
                <a:effectLst/>
                <a:uLnTx/>
                <a:uFillTx/>
                <a:latin typeface="HarmonyOS Sans SC Light"/>
                <a:ea typeface="HarmonyOS Sans SC Light"/>
                <a:cs typeface="+mn-cs"/>
              </a:rPr>
              <a:t>而非个体。</a:t>
            </a:r>
          </a:p>
        </p:txBody>
      </p:sp>
      <p:sp>
        <p:nvSpPr>
          <p:cNvPr id="37" name="文本框 36">
            <a:extLst>
              <a:ext uri="{FF2B5EF4-FFF2-40B4-BE49-F238E27FC236}">
                <a16:creationId xmlns:a16="http://schemas.microsoft.com/office/drawing/2014/main" id="{E5DCEBB7-6CA8-CF10-9C9D-3249784DE17C}"/>
              </a:ext>
            </a:extLst>
          </p:cNvPr>
          <p:cNvSpPr txBox="1"/>
          <p:nvPr/>
        </p:nvSpPr>
        <p:spPr>
          <a:xfrm>
            <a:off x="6166881" y="3581812"/>
            <a:ext cx="5235987" cy="777649"/>
          </a:xfrm>
          <a:prstGeom prst="rect">
            <a:avLst/>
          </a:prstGeom>
          <a:noFill/>
        </p:spPr>
        <p:txBody>
          <a:bodyPr wrap="square">
            <a:spAutoFit/>
          </a:bodyPr>
          <a:lstStyle/>
          <a:p>
            <a:pPr marL="361950" marR="0" lvl="0" indent="-361950" defTabSz="457200" eaLnBrk="1" fontAlgn="auto" latinLnBrk="0" hangingPunct="1">
              <a:lnSpc>
                <a:spcPct val="140000"/>
              </a:lnSpc>
              <a:spcBef>
                <a:spcPts val="0"/>
              </a:spcBef>
              <a:spcAft>
                <a:spcPts val="0"/>
              </a:spcAft>
              <a:buClr>
                <a:srgbClr val="008080"/>
              </a:buClr>
              <a:buSzTx/>
              <a:buFont typeface="Arial" panose="020B0604020202020204" pitchFamily="34" charset="0"/>
              <a:buChar char="•"/>
              <a:tabLst/>
              <a:defRPr/>
            </a:pPr>
            <a:r>
              <a:rPr kumimoji="0" lang="zh-CN" altLang="en-US" sz="1100" b="0" i="0" u="none" strike="noStrike" kern="0" cap="none" spc="0" normalizeH="0" baseline="0" noProof="0" dirty="0">
                <a:ln>
                  <a:noFill/>
                </a:ln>
                <a:solidFill>
                  <a:srgbClr val="661F47">
                    <a:lumMod val="50000"/>
                  </a:srgbClr>
                </a:solidFill>
                <a:effectLst/>
                <a:uLnTx/>
                <a:uFillTx/>
              </a:rPr>
              <a:t>疫苗引起保护性免疫反应，其目的是为了</a:t>
            </a:r>
            <a:r>
              <a:rPr kumimoji="0" lang="zh-CN" altLang="en-US" sz="1100" b="0" i="0" u="none" strike="noStrike" kern="0" cap="none" spc="0" normalizeH="0" baseline="0" noProof="0" dirty="0">
                <a:ln>
                  <a:noFill/>
                </a:ln>
                <a:solidFill>
                  <a:srgbClr val="0C0C0C">
                    <a:lumMod val="75000"/>
                    <a:lumOff val="25000"/>
                  </a:srgbClr>
                </a:solidFill>
                <a:effectLst/>
                <a:uLnTx/>
                <a:uFillTx/>
              </a:rPr>
              <a:t>预防临床疾病</a:t>
            </a:r>
            <a:r>
              <a:rPr kumimoji="0" lang="en-US" altLang="zh-CN" sz="1100" b="0" i="0" u="none" strike="noStrike" kern="0" cap="none" spc="0" normalizeH="0" baseline="30000" noProof="0" dirty="0">
                <a:ln>
                  <a:noFill/>
                </a:ln>
                <a:solidFill>
                  <a:srgbClr val="661F47">
                    <a:lumMod val="50000"/>
                  </a:srgbClr>
                </a:solidFill>
                <a:effectLst/>
                <a:uLnTx/>
                <a:uFillTx/>
              </a:rPr>
              <a:t>5</a:t>
            </a:r>
            <a:r>
              <a:rPr kumimoji="0" lang="zh-CN" altLang="en-US" sz="1100" b="0" i="0" u="none" strike="noStrike" kern="0" cap="none" spc="0" normalizeH="0" baseline="0" noProof="0" dirty="0">
                <a:ln>
                  <a:noFill/>
                </a:ln>
                <a:solidFill>
                  <a:srgbClr val="661F47">
                    <a:lumMod val="50000"/>
                  </a:srgbClr>
                </a:solidFill>
                <a:effectLst/>
                <a:uLnTx/>
                <a:uFillTx/>
              </a:rPr>
              <a:t>。</a:t>
            </a:r>
            <a:endParaRPr kumimoji="0" lang="en-US" altLang="zh-CN" sz="1100" b="0" i="0" u="none" strike="noStrike" kern="0" cap="none" spc="0" normalizeH="0" baseline="0" noProof="0" dirty="0">
              <a:ln>
                <a:noFill/>
              </a:ln>
              <a:solidFill>
                <a:srgbClr val="661F47">
                  <a:lumMod val="50000"/>
                </a:srgbClr>
              </a:solidFill>
              <a:effectLst/>
              <a:uLnTx/>
              <a:uFillTx/>
            </a:endParaRPr>
          </a:p>
          <a:p>
            <a:pPr marL="361950" marR="0" lvl="0" indent="-361950" defTabSz="457200" eaLnBrk="1" fontAlgn="auto" latinLnBrk="0" hangingPunct="1">
              <a:lnSpc>
                <a:spcPct val="140000"/>
              </a:lnSpc>
              <a:spcBef>
                <a:spcPts val="0"/>
              </a:spcBef>
              <a:spcAft>
                <a:spcPts val="0"/>
              </a:spcAft>
              <a:buClr>
                <a:srgbClr val="008080"/>
              </a:buClr>
              <a:buSzTx/>
              <a:buFont typeface="Arial" panose="020B0604020202020204" pitchFamily="34" charset="0"/>
              <a:buChar char="•"/>
              <a:tabLst/>
              <a:defRPr/>
            </a:pPr>
            <a:r>
              <a:rPr kumimoji="0" lang="zh-CN" altLang="en-US" sz="1100" b="0" i="0" u="none" strike="noStrike" kern="0" cap="none" spc="0" normalizeH="0" baseline="0" noProof="0" dirty="0">
                <a:ln>
                  <a:noFill/>
                </a:ln>
                <a:solidFill>
                  <a:srgbClr val="661F47">
                    <a:lumMod val="50000"/>
                  </a:srgbClr>
                </a:solidFill>
                <a:effectLst/>
                <a:uLnTx/>
                <a:uFillTx/>
              </a:rPr>
              <a:t>在临床试验中，</a:t>
            </a:r>
            <a:r>
              <a:rPr kumimoji="0" lang="zh-CN" altLang="en-US" sz="1100" b="1" i="0" u="none" strike="noStrike" kern="0" cap="none" spc="0" normalizeH="0" baseline="0" noProof="0" dirty="0">
                <a:ln>
                  <a:noFill/>
                </a:ln>
                <a:solidFill>
                  <a:srgbClr val="0B9187"/>
                </a:solidFill>
                <a:effectLst/>
                <a:uLnTx/>
                <a:uFillTx/>
              </a:rPr>
              <a:t>主要目标为评估疫苗的保护效力和</a:t>
            </a:r>
            <a:r>
              <a:rPr kumimoji="0" lang="en-US" altLang="zh-CN" sz="1100" b="1" i="0" u="none" strike="noStrike" kern="0" cap="none" spc="0" normalizeH="0" baseline="0" noProof="0" dirty="0">
                <a:ln>
                  <a:noFill/>
                </a:ln>
                <a:solidFill>
                  <a:srgbClr val="0B9187"/>
                </a:solidFill>
                <a:effectLst/>
                <a:uLnTx/>
                <a:uFillTx/>
              </a:rPr>
              <a:t>/</a:t>
            </a:r>
            <a:r>
              <a:rPr kumimoji="0" lang="zh-CN" altLang="en-US" sz="1100" b="1" i="0" u="none" strike="noStrike" kern="0" cap="none" spc="0" normalizeH="0" baseline="0" noProof="0" dirty="0">
                <a:ln>
                  <a:noFill/>
                </a:ln>
                <a:solidFill>
                  <a:srgbClr val="0B9187"/>
                </a:solidFill>
                <a:effectLst/>
                <a:uLnTx/>
                <a:uFillTx/>
              </a:rPr>
              <a:t>或安全性</a:t>
            </a:r>
            <a:r>
              <a:rPr kumimoji="0" lang="zh-CN" altLang="en-US" sz="1100" b="0" i="0" u="none" strike="noStrike" kern="0" cap="none" spc="0" normalizeH="0" baseline="0" noProof="0" dirty="0">
                <a:ln>
                  <a:noFill/>
                </a:ln>
                <a:solidFill>
                  <a:srgbClr val="661F47">
                    <a:lumMod val="50000"/>
                  </a:srgbClr>
                </a:solidFill>
                <a:effectLst/>
                <a:uLnTx/>
                <a:uFillTx/>
              </a:rPr>
              <a:t>，疫苗保护效力一般通过衡量疾病发生率的降低进行评估</a:t>
            </a:r>
            <a:r>
              <a:rPr kumimoji="0" lang="en-US" altLang="zh-CN" sz="1100" b="0" i="0" u="none" strike="noStrike" kern="0" cap="none" spc="0" normalizeH="0" baseline="30000" noProof="0" dirty="0">
                <a:ln>
                  <a:noFill/>
                </a:ln>
                <a:solidFill>
                  <a:srgbClr val="661F47">
                    <a:lumMod val="50000"/>
                  </a:srgbClr>
                </a:solidFill>
                <a:effectLst/>
                <a:uLnTx/>
                <a:uFillTx/>
              </a:rPr>
              <a:t>5</a:t>
            </a:r>
            <a:r>
              <a:rPr kumimoji="0" lang="zh-CN" altLang="en-US" sz="1100" b="0" i="0" u="none" strike="noStrike" kern="0" cap="none" spc="0" normalizeH="0" baseline="0" noProof="0" dirty="0">
                <a:ln>
                  <a:noFill/>
                </a:ln>
                <a:solidFill>
                  <a:srgbClr val="661F47">
                    <a:lumMod val="50000"/>
                  </a:srgbClr>
                </a:solidFill>
                <a:effectLst/>
                <a:uLnTx/>
                <a:uFillTx/>
              </a:rPr>
              <a:t>。</a:t>
            </a:r>
            <a:endParaRPr kumimoji="0" lang="en-US" altLang="zh-CN" sz="1100" b="0" i="0" u="none" strike="noStrike" kern="0" cap="none" spc="0" normalizeH="0" baseline="0" noProof="0" dirty="0">
              <a:ln>
                <a:noFill/>
              </a:ln>
              <a:solidFill>
                <a:srgbClr val="661F47">
                  <a:lumMod val="50000"/>
                </a:srgbClr>
              </a:solidFill>
              <a:effectLst/>
              <a:uLnTx/>
              <a:uFillTx/>
            </a:endParaRPr>
          </a:p>
        </p:txBody>
      </p:sp>
      <p:grpSp>
        <p:nvGrpSpPr>
          <p:cNvPr id="45" name="组合 44">
            <a:extLst>
              <a:ext uri="{FF2B5EF4-FFF2-40B4-BE49-F238E27FC236}">
                <a16:creationId xmlns:a16="http://schemas.microsoft.com/office/drawing/2014/main" id="{7E714790-5C6A-565F-EE50-D370D4CCE86F}"/>
              </a:ext>
            </a:extLst>
          </p:cNvPr>
          <p:cNvGrpSpPr/>
          <p:nvPr/>
        </p:nvGrpSpPr>
        <p:grpSpPr>
          <a:xfrm>
            <a:off x="1" y="2807027"/>
            <a:ext cx="5844540" cy="712590"/>
            <a:chOff x="1" y="2570807"/>
            <a:chExt cx="5844540" cy="712590"/>
          </a:xfrm>
        </p:grpSpPr>
        <p:sp>
          <p:nvSpPr>
            <p:cNvPr id="40" name="矩形: 圆角 39">
              <a:extLst>
                <a:ext uri="{FF2B5EF4-FFF2-40B4-BE49-F238E27FC236}">
                  <a16:creationId xmlns:a16="http://schemas.microsoft.com/office/drawing/2014/main" id="{9127EFF2-B711-6012-AA1C-AF2B1F0C892A}"/>
                </a:ext>
              </a:extLst>
            </p:cNvPr>
            <p:cNvSpPr/>
            <p:nvPr/>
          </p:nvSpPr>
          <p:spPr>
            <a:xfrm>
              <a:off x="1" y="2570807"/>
              <a:ext cx="5844540" cy="712590"/>
            </a:xfrm>
            <a:prstGeom prst="roundRect">
              <a:avLst/>
            </a:prstGeom>
            <a:solidFill>
              <a:srgbClr val="00877B">
                <a:alpha val="9000"/>
              </a:srgbClr>
            </a:solidFill>
            <a:ln>
              <a:noFill/>
            </a:ln>
            <a:effectLst>
              <a:outerShdw blurRad="76200" dir="13500000" sy="23000" kx="1200000" algn="br" rotWithShape="0">
                <a:prstClr val="black">
                  <a:alpha val="20000"/>
                </a:prstClr>
              </a:outerShdw>
              <a:softEdge rad="0"/>
            </a:effectLst>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nvGrpSpPr>
            <p:cNvPr id="41" name="组合 40">
              <a:extLst>
                <a:ext uri="{FF2B5EF4-FFF2-40B4-BE49-F238E27FC236}">
                  <a16:creationId xmlns:a16="http://schemas.microsoft.com/office/drawing/2014/main" id="{016CBFED-86DF-B64A-F1EF-4D153372CC38}"/>
                </a:ext>
              </a:extLst>
            </p:cNvPr>
            <p:cNvGrpSpPr>
              <a:grpSpLocks noChangeAspect="1"/>
            </p:cNvGrpSpPr>
            <p:nvPr/>
          </p:nvGrpSpPr>
          <p:grpSpPr>
            <a:xfrm>
              <a:off x="532279" y="2770668"/>
              <a:ext cx="301348" cy="312868"/>
              <a:chOff x="7474569" y="2913751"/>
              <a:chExt cx="432004" cy="432000"/>
            </a:xfrm>
            <a:solidFill>
              <a:srgbClr val="00877B"/>
            </a:solidFill>
          </p:grpSpPr>
          <p:sp>
            <p:nvSpPr>
              <p:cNvPr id="43" name="圆角矩形 102">
                <a:extLst>
                  <a:ext uri="{FF2B5EF4-FFF2-40B4-BE49-F238E27FC236}">
                    <a16:creationId xmlns:a16="http://schemas.microsoft.com/office/drawing/2014/main" id="{82E11111-3946-B68F-FF63-A4F8D3208752}"/>
                  </a:ext>
                </a:extLst>
              </p:cNvPr>
              <p:cNvSpPr/>
              <p:nvPr/>
            </p:nvSpPr>
            <p:spPr>
              <a:xfrm>
                <a:off x="7474569" y="2913751"/>
                <a:ext cx="432004" cy="432000"/>
              </a:xfrm>
              <a:prstGeom prst="roundRect">
                <a:avLst>
                  <a:gd name="adj" fmla="val 50000"/>
                </a:avLst>
              </a:prstGeom>
              <a:grp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latin typeface="+mj-ea"/>
                  <a:ea typeface="+mj-ea"/>
                </a:endParaRPr>
              </a:p>
            </p:txBody>
          </p:sp>
          <p:sp>
            <p:nvSpPr>
              <p:cNvPr id="44" name="任意多边形 103">
                <a:extLst>
                  <a:ext uri="{FF2B5EF4-FFF2-40B4-BE49-F238E27FC236}">
                    <a16:creationId xmlns:a16="http://schemas.microsoft.com/office/drawing/2014/main" id="{250E10EB-82E8-B594-4792-49A4497D079C}"/>
                  </a:ext>
                </a:extLst>
              </p:cNvPr>
              <p:cNvSpPr/>
              <p:nvPr/>
            </p:nvSpPr>
            <p:spPr>
              <a:xfrm>
                <a:off x="7595253" y="3061383"/>
                <a:ext cx="195399" cy="131023"/>
              </a:xfrm>
              <a:custGeom>
                <a:avLst/>
                <a:gdLst>
                  <a:gd name="connsiteX0" fmla="*/ 195400 w 195399"/>
                  <a:gd name="connsiteY0" fmla="*/ 0 h 131023"/>
                  <a:gd name="connsiteX1" fmla="*/ 64376 w 195399"/>
                  <a:gd name="connsiteY1" fmla="*/ 131023 h 131023"/>
                  <a:gd name="connsiteX2" fmla="*/ 0 w 195399"/>
                  <a:gd name="connsiteY2" fmla="*/ 66647 h 131023"/>
                </a:gdLst>
                <a:ahLst/>
                <a:cxnLst>
                  <a:cxn ang="0">
                    <a:pos x="connsiteX0" y="connsiteY0"/>
                  </a:cxn>
                  <a:cxn ang="0">
                    <a:pos x="connsiteX1" y="connsiteY1"/>
                  </a:cxn>
                  <a:cxn ang="0">
                    <a:pos x="connsiteX2" y="connsiteY2"/>
                  </a:cxn>
                </a:cxnLst>
                <a:rect l="l" t="t" r="r" b="b"/>
                <a:pathLst>
                  <a:path w="195399" h="131023">
                    <a:moveTo>
                      <a:pt x="195400" y="0"/>
                    </a:moveTo>
                    <a:lnTo>
                      <a:pt x="64376" y="131023"/>
                    </a:lnTo>
                    <a:lnTo>
                      <a:pt x="0" y="66647"/>
                    </a:lnTo>
                  </a:path>
                </a:pathLst>
              </a:custGeom>
              <a:grpFill/>
              <a:ln w="12700" cap="rnd">
                <a:solidFill>
                  <a:srgbClr val="FFFFFF"/>
                </a:solidFill>
                <a:prstDash val="solid"/>
                <a:miter/>
              </a:ln>
            </p:spPr>
            <p:txBody>
              <a:bodyPr rtlCol="0" anchor="ctr"/>
              <a:lstStyle/>
              <a:p>
                <a:endParaRPr lang="zh-CN" altLang="en-US" dirty="0">
                  <a:latin typeface="+mj-ea"/>
                  <a:ea typeface="+mj-ea"/>
                </a:endParaRPr>
              </a:p>
            </p:txBody>
          </p:sp>
        </p:grpSp>
        <p:sp>
          <p:nvSpPr>
            <p:cNvPr id="42" name="文本框 41">
              <a:extLst>
                <a:ext uri="{FF2B5EF4-FFF2-40B4-BE49-F238E27FC236}">
                  <a16:creationId xmlns:a16="http://schemas.microsoft.com/office/drawing/2014/main" id="{452907EC-276A-7729-9BEE-565B219956F3}"/>
                </a:ext>
              </a:extLst>
            </p:cNvPr>
            <p:cNvSpPr txBox="1"/>
            <p:nvPr/>
          </p:nvSpPr>
          <p:spPr>
            <a:xfrm>
              <a:off x="863726" y="2745001"/>
              <a:ext cx="4691254" cy="364202"/>
            </a:xfrm>
            <a:prstGeom prst="rect">
              <a:avLst/>
            </a:prstGeom>
            <a:noFill/>
          </p:spPr>
          <p:txBody>
            <a:bodyPr wrap="square">
              <a:spAutoFit/>
            </a:bodyPr>
            <a:lstStyle/>
            <a:p>
              <a:pPr>
                <a:lnSpc>
                  <a:spcPct val="120000"/>
                </a:lnSpc>
              </a:pPr>
              <a:r>
                <a:rPr lang="zh-CN" altLang="en-US" sz="1600" b="1" dirty="0">
                  <a:solidFill>
                    <a:srgbClr val="00877B"/>
                  </a:solidFill>
                  <a:latin typeface="+mj-ea"/>
                  <a:ea typeface="+mj-ea"/>
                </a:rPr>
                <a:t>免疫原性作为</a:t>
              </a:r>
              <a:r>
                <a:rPr lang="en-US" altLang="zh-CN" sz="1600" b="1" dirty="0">
                  <a:solidFill>
                    <a:srgbClr val="00877B"/>
                  </a:solidFill>
                  <a:latin typeface="+mj-ea"/>
                  <a:ea typeface="+mj-ea"/>
                </a:rPr>
                <a:t>HPV</a:t>
              </a:r>
              <a:r>
                <a:rPr lang="zh-CN" altLang="en-US" sz="1600" b="1" dirty="0">
                  <a:solidFill>
                    <a:srgbClr val="00877B"/>
                  </a:solidFill>
                  <a:latin typeface="+mj-ea"/>
                  <a:ea typeface="+mj-ea"/>
                </a:rPr>
                <a:t>疫苗有效性评估指标有特殊性</a:t>
              </a:r>
            </a:p>
          </p:txBody>
        </p:sp>
      </p:grpSp>
      <p:sp>
        <p:nvSpPr>
          <p:cNvPr id="47" name="矩形: 圆角 46">
            <a:extLst>
              <a:ext uri="{FF2B5EF4-FFF2-40B4-BE49-F238E27FC236}">
                <a16:creationId xmlns:a16="http://schemas.microsoft.com/office/drawing/2014/main" id="{3EB34270-CBFB-90FB-2FFD-216F03A82B30}"/>
              </a:ext>
            </a:extLst>
          </p:cNvPr>
          <p:cNvSpPr/>
          <p:nvPr/>
        </p:nvSpPr>
        <p:spPr>
          <a:xfrm>
            <a:off x="6162676" y="909647"/>
            <a:ext cx="5513387" cy="712590"/>
          </a:xfrm>
          <a:prstGeom prst="roundRect">
            <a:avLst/>
          </a:prstGeom>
          <a:solidFill>
            <a:srgbClr val="00877B">
              <a:alpha val="9000"/>
            </a:srgbClr>
          </a:solidFill>
          <a:ln>
            <a:noFill/>
          </a:ln>
          <a:effectLst>
            <a:outerShdw blurRad="76200" dir="13500000" sy="23000" kx="1200000" algn="br" rotWithShape="0">
              <a:prstClr val="black">
                <a:alpha val="20000"/>
              </a:prstClr>
            </a:outerShdw>
            <a:softEdge rad="0"/>
          </a:effectLst>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nvGrpSpPr>
          <p:cNvPr id="48" name="组合 47">
            <a:extLst>
              <a:ext uri="{FF2B5EF4-FFF2-40B4-BE49-F238E27FC236}">
                <a16:creationId xmlns:a16="http://schemas.microsoft.com/office/drawing/2014/main" id="{95E17698-8773-3F68-1CAC-0B3094CE15AE}"/>
              </a:ext>
            </a:extLst>
          </p:cNvPr>
          <p:cNvGrpSpPr>
            <a:grpSpLocks noChangeAspect="1"/>
          </p:cNvGrpSpPr>
          <p:nvPr/>
        </p:nvGrpSpPr>
        <p:grpSpPr>
          <a:xfrm>
            <a:off x="6694954" y="1109508"/>
            <a:ext cx="301348" cy="312868"/>
            <a:chOff x="7474569" y="2913751"/>
            <a:chExt cx="432004" cy="432000"/>
          </a:xfrm>
          <a:solidFill>
            <a:srgbClr val="00877B"/>
          </a:solidFill>
        </p:grpSpPr>
        <p:sp>
          <p:nvSpPr>
            <p:cNvPr id="50" name="圆角矩形 102">
              <a:extLst>
                <a:ext uri="{FF2B5EF4-FFF2-40B4-BE49-F238E27FC236}">
                  <a16:creationId xmlns:a16="http://schemas.microsoft.com/office/drawing/2014/main" id="{1B813F49-4753-0B19-01B6-21FBB77B59A4}"/>
                </a:ext>
              </a:extLst>
            </p:cNvPr>
            <p:cNvSpPr/>
            <p:nvPr/>
          </p:nvSpPr>
          <p:spPr>
            <a:xfrm>
              <a:off x="7474569" y="2913751"/>
              <a:ext cx="432004" cy="432000"/>
            </a:xfrm>
            <a:prstGeom prst="roundRect">
              <a:avLst>
                <a:gd name="adj" fmla="val 50000"/>
              </a:avLst>
            </a:prstGeom>
            <a:grp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latin typeface="+mj-ea"/>
                <a:ea typeface="+mj-ea"/>
              </a:endParaRPr>
            </a:p>
          </p:txBody>
        </p:sp>
        <p:sp>
          <p:nvSpPr>
            <p:cNvPr id="51" name="任意多边形 103">
              <a:extLst>
                <a:ext uri="{FF2B5EF4-FFF2-40B4-BE49-F238E27FC236}">
                  <a16:creationId xmlns:a16="http://schemas.microsoft.com/office/drawing/2014/main" id="{B276B588-CE24-68EC-585B-CF1193E191B5}"/>
                </a:ext>
              </a:extLst>
            </p:cNvPr>
            <p:cNvSpPr/>
            <p:nvPr/>
          </p:nvSpPr>
          <p:spPr>
            <a:xfrm>
              <a:off x="7595253" y="3061383"/>
              <a:ext cx="195399" cy="131023"/>
            </a:xfrm>
            <a:custGeom>
              <a:avLst/>
              <a:gdLst>
                <a:gd name="connsiteX0" fmla="*/ 195400 w 195399"/>
                <a:gd name="connsiteY0" fmla="*/ 0 h 131023"/>
                <a:gd name="connsiteX1" fmla="*/ 64376 w 195399"/>
                <a:gd name="connsiteY1" fmla="*/ 131023 h 131023"/>
                <a:gd name="connsiteX2" fmla="*/ 0 w 195399"/>
                <a:gd name="connsiteY2" fmla="*/ 66647 h 131023"/>
              </a:gdLst>
              <a:ahLst/>
              <a:cxnLst>
                <a:cxn ang="0">
                  <a:pos x="connsiteX0" y="connsiteY0"/>
                </a:cxn>
                <a:cxn ang="0">
                  <a:pos x="connsiteX1" y="connsiteY1"/>
                </a:cxn>
                <a:cxn ang="0">
                  <a:pos x="connsiteX2" y="connsiteY2"/>
                </a:cxn>
              </a:cxnLst>
              <a:rect l="l" t="t" r="r" b="b"/>
              <a:pathLst>
                <a:path w="195399" h="131023">
                  <a:moveTo>
                    <a:pt x="195400" y="0"/>
                  </a:moveTo>
                  <a:lnTo>
                    <a:pt x="64376" y="131023"/>
                  </a:lnTo>
                  <a:lnTo>
                    <a:pt x="0" y="66647"/>
                  </a:lnTo>
                </a:path>
              </a:pathLst>
            </a:custGeom>
            <a:grpFill/>
            <a:ln w="12700" cap="rnd">
              <a:solidFill>
                <a:srgbClr val="FFFFFF"/>
              </a:solidFill>
              <a:prstDash val="solid"/>
              <a:miter/>
            </a:ln>
          </p:spPr>
          <p:txBody>
            <a:bodyPr rtlCol="0" anchor="ctr"/>
            <a:lstStyle/>
            <a:p>
              <a:endParaRPr lang="zh-CN" altLang="en-US" dirty="0">
                <a:latin typeface="+mj-ea"/>
                <a:ea typeface="+mj-ea"/>
              </a:endParaRPr>
            </a:p>
          </p:txBody>
        </p:sp>
      </p:grpSp>
      <p:sp>
        <p:nvSpPr>
          <p:cNvPr id="49" name="文本框 48">
            <a:extLst>
              <a:ext uri="{FF2B5EF4-FFF2-40B4-BE49-F238E27FC236}">
                <a16:creationId xmlns:a16="http://schemas.microsoft.com/office/drawing/2014/main" id="{475A72F8-FACB-4A98-5B25-97E7FB51019C}"/>
              </a:ext>
            </a:extLst>
          </p:cNvPr>
          <p:cNvSpPr txBox="1"/>
          <p:nvPr/>
        </p:nvSpPr>
        <p:spPr>
          <a:xfrm>
            <a:off x="7026401" y="1083841"/>
            <a:ext cx="4691254" cy="364202"/>
          </a:xfrm>
          <a:prstGeom prst="rect">
            <a:avLst/>
          </a:prstGeom>
          <a:noFill/>
        </p:spPr>
        <p:txBody>
          <a:bodyPr wrap="square">
            <a:spAutoFit/>
          </a:bodyPr>
          <a:lstStyle/>
          <a:p>
            <a:pPr>
              <a:lnSpc>
                <a:spcPct val="120000"/>
              </a:lnSpc>
            </a:pPr>
            <a:r>
              <a:rPr lang="en-US" altLang="zh-CN" sz="1600" b="1" dirty="0">
                <a:solidFill>
                  <a:srgbClr val="00877B"/>
                </a:solidFill>
                <a:latin typeface="+mj-ea"/>
                <a:ea typeface="+mj-ea"/>
              </a:rPr>
              <a:t>HPV </a:t>
            </a:r>
            <a:r>
              <a:rPr lang="zh-CN" altLang="en-US" sz="1600" b="1" dirty="0">
                <a:solidFill>
                  <a:srgbClr val="00877B"/>
                </a:solidFill>
                <a:latin typeface="+mj-ea"/>
                <a:ea typeface="+mj-ea"/>
              </a:rPr>
              <a:t>疫苗的获批需以临床保护效力数据为依据</a:t>
            </a:r>
          </a:p>
        </p:txBody>
      </p:sp>
      <p:grpSp>
        <p:nvGrpSpPr>
          <p:cNvPr id="54" name="组合 53">
            <a:extLst>
              <a:ext uri="{FF2B5EF4-FFF2-40B4-BE49-F238E27FC236}">
                <a16:creationId xmlns:a16="http://schemas.microsoft.com/office/drawing/2014/main" id="{125F5699-F3A7-323C-A13C-B3E1035D0EEE}"/>
              </a:ext>
            </a:extLst>
          </p:cNvPr>
          <p:cNvGrpSpPr/>
          <p:nvPr/>
        </p:nvGrpSpPr>
        <p:grpSpPr>
          <a:xfrm>
            <a:off x="6162676" y="2807027"/>
            <a:ext cx="5554979" cy="712590"/>
            <a:chOff x="1" y="2570807"/>
            <a:chExt cx="5554979" cy="712590"/>
          </a:xfrm>
        </p:grpSpPr>
        <p:sp>
          <p:nvSpPr>
            <p:cNvPr id="55" name="矩形: 圆角 54">
              <a:extLst>
                <a:ext uri="{FF2B5EF4-FFF2-40B4-BE49-F238E27FC236}">
                  <a16:creationId xmlns:a16="http://schemas.microsoft.com/office/drawing/2014/main" id="{264C5372-9825-7B33-7C2E-E3C9678A3C82}"/>
                </a:ext>
              </a:extLst>
            </p:cNvPr>
            <p:cNvSpPr/>
            <p:nvPr/>
          </p:nvSpPr>
          <p:spPr>
            <a:xfrm>
              <a:off x="1" y="2570807"/>
              <a:ext cx="5513387" cy="712590"/>
            </a:xfrm>
            <a:prstGeom prst="roundRect">
              <a:avLst/>
            </a:prstGeom>
            <a:solidFill>
              <a:srgbClr val="00877B">
                <a:alpha val="9000"/>
              </a:srgbClr>
            </a:solidFill>
            <a:ln>
              <a:noFill/>
            </a:ln>
            <a:effectLst>
              <a:outerShdw blurRad="76200" dir="13500000" sy="23000" kx="1200000" algn="br" rotWithShape="0">
                <a:prstClr val="black">
                  <a:alpha val="20000"/>
                </a:prstClr>
              </a:outerShdw>
              <a:softEdge rad="0"/>
            </a:effectLst>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nvGrpSpPr>
            <p:cNvPr id="56" name="组合 55">
              <a:extLst>
                <a:ext uri="{FF2B5EF4-FFF2-40B4-BE49-F238E27FC236}">
                  <a16:creationId xmlns:a16="http://schemas.microsoft.com/office/drawing/2014/main" id="{0085C7FF-769B-4D53-A9DB-62120D44C556}"/>
                </a:ext>
              </a:extLst>
            </p:cNvPr>
            <p:cNvGrpSpPr>
              <a:grpSpLocks noChangeAspect="1"/>
            </p:cNvGrpSpPr>
            <p:nvPr/>
          </p:nvGrpSpPr>
          <p:grpSpPr>
            <a:xfrm>
              <a:off x="532279" y="2770668"/>
              <a:ext cx="301348" cy="312868"/>
              <a:chOff x="7474569" y="2913751"/>
              <a:chExt cx="432004" cy="432000"/>
            </a:xfrm>
            <a:solidFill>
              <a:srgbClr val="00877B"/>
            </a:solidFill>
          </p:grpSpPr>
          <p:sp>
            <p:nvSpPr>
              <p:cNvPr id="58" name="圆角矩形 102">
                <a:extLst>
                  <a:ext uri="{FF2B5EF4-FFF2-40B4-BE49-F238E27FC236}">
                    <a16:creationId xmlns:a16="http://schemas.microsoft.com/office/drawing/2014/main" id="{2A605A76-B306-8FA2-4515-226CF42AFF77}"/>
                  </a:ext>
                </a:extLst>
              </p:cNvPr>
              <p:cNvSpPr/>
              <p:nvPr/>
            </p:nvSpPr>
            <p:spPr>
              <a:xfrm>
                <a:off x="7474569" y="2913751"/>
                <a:ext cx="432004" cy="432000"/>
              </a:xfrm>
              <a:prstGeom prst="roundRect">
                <a:avLst>
                  <a:gd name="adj" fmla="val 50000"/>
                </a:avLst>
              </a:prstGeom>
              <a:grp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latin typeface="+mj-ea"/>
                  <a:ea typeface="+mj-ea"/>
                </a:endParaRPr>
              </a:p>
            </p:txBody>
          </p:sp>
          <p:sp>
            <p:nvSpPr>
              <p:cNvPr id="59" name="任意多边形 103">
                <a:extLst>
                  <a:ext uri="{FF2B5EF4-FFF2-40B4-BE49-F238E27FC236}">
                    <a16:creationId xmlns:a16="http://schemas.microsoft.com/office/drawing/2014/main" id="{59AAE399-7153-BC68-C9A4-249FA2055DF4}"/>
                  </a:ext>
                </a:extLst>
              </p:cNvPr>
              <p:cNvSpPr/>
              <p:nvPr/>
            </p:nvSpPr>
            <p:spPr>
              <a:xfrm>
                <a:off x="7595253" y="3061383"/>
                <a:ext cx="195399" cy="131023"/>
              </a:xfrm>
              <a:custGeom>
                <a:avLst/>
                <a:gdLst>
                  <a:gd name="connsiteX0" fmla="*/ 195400 w 195399"/>
                  <a:gd name="connsiteY0" fmla="*/ 0 h 131023"/>
                  <a:gd name="connsiteX1" fmla="*/ 64376 w 195399"/>
                  <a:gd name="connsiteY1" fmla="*/ 131023 h 131023"/>
                  <a:gd name="connsiteX2" fmla="*/ 0 w 195399"/>
                  <a:gd name="connsiteY2" fmla="*/ 66647 h 131023"/>
                </a:gdLst>
                <a:ahLst/>
                <a:cxnLst>
                  <a:cxn ang="0">
                    <a:pos x="connsiteX0" y="connsiteY0"/>
                  </a:cxn>
                  <a:cxn ang="0">
                    <a:pos x="connsiteX1" y="connsiteY1"/>
                  </a:cxn>
                  <a:cxn ang="0">
                    <a:pos x="connsiteX2" y="connsiteY2"/>
                  </a:cxn>
                </a:cxnLst>
                <a:rect l="l" t="t" r="r" b="b"/>
                <a:pathLst>
                  <a:path w="195399" h="131023">
                    <a:moveTo>
                      <a:pt x="195400" y="0"/>
                    </a:moveTo>
                    <a:lnTo>
                      <a:pt x="64376" y="131023"/>
                    </a:lnTo>
                    <a:lnTo>
                      <a:pt x="0" y="66647"/>
                    </a:lnTo>
                  </a:path>
                </a:pathLst>
              </a:custGeom>
              <a:grpFill/>
              <a:ln w="12700" cap="rnd">
                <a:solidFill>
                  <a:srgbClr val="FFFFFF"/>
                </a:solidFill>
                <a:prstDash val="solid"/>
                <a:miter/>
              </a:ln>
            </p:spPr>
            <p:txBody>
              <a:bodyPr rtlCol="0" anchor="ctr"/>
              <a:lstStyle/>
              <a:p>
                <a:endParaRPr lang="zh-CN" altLang="en-US" dirty="0">
                  <a:latin typeface="+mj-ea"/>
                  <a:ea typeface="+mj-ea"/>
                </a:endParaRPr>
              </a:p>
            </p:txBody>
          </p:sp>
        </p:grpSp>
        <p:sp>
          <p:nvSpPr>
            <p:cNvPr id="57" name="文本框 56">
              <a:extLst>
                <a:ext uri="{FF2B5EF4-FFF2-40B4-BE49-F238E27FC236}">
                  <a16:creationId xmlns:a16="http://schemas.microsoft.com/office/drawing/2014/main" id="{FA5D99A2-5C3A-0640-1361-061C72B85F8D}"/>
                </a:ext>
              </a:extLst>
            </p:cNvPr>
            <p:cNvSpPr txBox="1"/>
            <p:nvPr/>
          </p:nvSpPr>
          <p:spPr>
            <a:xfrm>
              <a:off x="863726" y="2745001"/>
              <a:ext cx="4691254" cy="364202"/>
            </a:xfrm>
            <a:prstGeom prst="rect">
              <a:avLst/>
            </a:prstGeom>
            <a:noFill/>
          </p:spPr>
          <p:txBody>
            <a:bodyPr wrap="square">
              <a:spAutoFit/>
            </a:bodyPr>
            <a:lstStyle/>
            <a:p>
              <a:pPr>
                <a:lnSpc>
                  <a:spcPct val="120000"/>
                </a:lnSpc>
              </a:pPr>
              <a:r>
                <a:rPr lang="zh-CN" altLang="en-US" sz="1600" b="1" dirty="0">
                  <a:solidFill>
                    <a:srgbClr val="00877B"/>
                  </a:solidFill>
                  <a:latin typeface="+mj-ea"/>
                  <a:ea typeface="+mj-ea"/>
                </a:rPr>
                <a:t>评估疫苗保护效力是临床试验的主要目标</a:t>
              </a:r>
            </a:p>
          </p:txBody>
        </p:sp>
      </p:grpSp>
      <p:sp>
        <p:nvSpPr>
          <p:cNvPr id="60" name="文本框 59">
            <a:extLst>
              <a:ext uri="{FF2B5EF4-FFF2-40B4-BE49-F238E27FC236}">
                <a16:creationId xmlns:a16="http://schemas.microsoft.com/office/drawing/2014/main" id="{02ED053A-2565-96F6-D84E-D869C5070D5E}"/>
              </a:ext>
            </a:extLst>
          </p:cNvPr>
          <p:cNvSpPr txBox="1"/>
          <p:nvPr/>
        </p:nvSpPr>
        <p:spPr>
          <a:xfrm>
            <a:off x="6166881" y="1693288"/>
            <a:ext cx="5509182" cy="1014637"/>
          </a:xfrm>
          <a:prstGeom prst="rect">
            <a:avLst/>
          </a:prstGeom>
          <a:noFill/>
        </p:spPr>
        <p:txBody>
          <a:bodyPr wrap="square">
            <a:spAutoFit/>
          </a:bodyPr>
          <a:lstStyle/>
          <a:p>
            <a:pPr marL="361950" marR="0" lvl="0" indent="-361950" defTabSz="457200" eaLnBrk="1" fontAlgn="auto" latinLnBrk="0" hangingPunct="1">
              <a:lnSpc>
                <a:spcPct val="140000"/>
              </a:lnSpc>
              <a:spcBef>
                <a:spcPts val="0"/>
              </a:spcBef>
              <a:spcAft>
                <a:spcPts val="0"/>
              </a:spcAft>
              <a:buClr>
                <a:srgbClr val="008080"/>
              </a:buClr>
              <a:buSzTx/>
              <a:buFont typeface="Arial" panose="020B0604020202020204" pitchFamily="34" charset="0"/>
              <a:buChar char="•"/>
              <a:tabLst/>
              <a:defRPr/>
            </a:pPr>
            <a:r>
              <a:rPr kumimoji="0" lang="en-US" altLang="zh-CN" sz="1100" b="0" i="0" u="none" strike="noStrike" kern="0" cap="none" spc="0" normalizeH="0" baseline="0" noProof="0" dirty="0">
                <a:ln>
                  <a:noFill/>
                </a:ln>
                <a:solidFill>
                  <a:srgbClr val="661F47">
                    <a:lumMod val="50000"/>
                  </a:srgbClr>
                </a:solidFill>
                <a:effectLst/>
                <a:uLnTx/>
                <a:uFillTx/>
              </a:rPr>
              <a:t>WHO</a:t>
            </a:r>
            <a:r>
              <a:rPr kumimoji="0" lang="zh-CN" altLang="en-US" sz="1100" b="0" i="0" u="none" strike="noStrike" kern="0" cap="none" spc="0" normalizeH="0" baseline="0" noProof="0" dirty="0">
                <a:ln>
                  <a:noFill/>
                </a:ln>
                <a:solidFill>
                  <a:srgbClr val="661F47">
                    <a:lumMod val="50000"/>
                  </a:srgbClr>
                </a:solidFill>
                <a:effectLst/>
                <a:uLnTx/>
                <a:uFillTx/>
              </a:rPr>
              <a:t>指出，</a:t>
            </a:r>
            <a:r>
              <a:rPr kumimoji="0" lang="zh-CN" altLang="en-US" sz="1100" b="1" i="0" u="none" strike="noStrike" kern="0" cap="none" spc="0" normalizeH="0" baseline="0" noProof="0" dirty="0">
                <a:ln>
                  <a:noFill/>
                </a:ln>
                <a:solidFill>
                  <a:srgbClr val="0B9187"/>
                </a:solidFill>
                <a:effectLst/>
                <a:uLnTx/>
                <a:uFillTx/>
              </a:rPr>
              <a:t>对于保护效果与免疫原性之间相关性尚不明确的疫苗，在上市审批过程中需提供临床保护效力相关数据</a:t>
            </a:r>
            <a:r>
              <a:rPr kumimoji="0" lang="en-US" altLang="zh-CN" sz="1100" b="0" i="0" u="none" strike="noStrike" kern="0" cap="none" spc="0" normalizeH="0" baseline="30000" noProof="0" dirty="0">
                <a:ln>
                  <a:noFill/>
                </a:ln>
                <a:solidFill>
                  <a:srgbClr val="661F47">
                    <a:lumMod val="50000"/>
                  </a:srgbClr>
                </a:solidFill>
                <a:effectLst/>
                <a:uLnTx/>
                <a:uFillTx/>
              </a:rPr>
              <a:t>5 </a:t>
            </a:r>
            <a:r>
              <a:rPr kumimoji="0" lang="zh-CN" altLang="en-US" sz="1100" b="0" i="0" u="none" strike="noStrike" kern="0" cap="none" spc="0" normalizeH="0" baseline="0" noProof="0" dirty="0">
                <a:ln>
                  <a:noFill/>
                </a:ln>
                <a:solidFill>
                  <a:srgbClr val="661F47">
                    <a:lumMod val="50000"/>
                  </a:srgbClr>
                </a:solidFill>
                <a:effectLst/>
                <a:uLnTx/>
                <a:uFillTx/>
              </a:rPr>
              <a:t>。</a:t>
            </a:r>
            <a:endParaRPr kumimoji="0" lang="en-US" altLang="zh-CN" sz="1100" b="0" i="0" u="none" strike="noStrike" kern="0" cap="none" spc="0" normalizeH="0" baseline="0" noProof="0" dirty="0">
              <a:ln>
                <a:noFill/>
              </a:ln>
              <a:solidFill>
                <a:srgbClr val="661F47">
                  <a:lumMod val="50000"/>
                </a:srgbClr>
              </a:solidFill>
              <a:effectLst/>
              <a:uLnTx/>
              <a:uFillTx/>
            </a:endParaRPr>
          </a:p>
          <a:p>
            <a:pPr marL="361950" marR="0" lvl="0" indent="-361950" defTabSz="457200" eaLnBrk="1" fontAlgn="auto" latinLnBrk="0" hangingPunct="1">
              <a:lnSpc>
                <a:spcPct val="140000"/>
              </a:lnSpc>
              <a:spcBef>
                <a:spcPts val="0"/>
              </a:spcBef>
              <a:spcAft>
                <a:spcPts val="0"/>
              </a:spcAft>
              <a:buClr>
                <a:srgbClr val="008080"/>
              </a:buClr>
              <a:buSzTx/>
              <a:buFont typeface="Arial" panose="020B0604020202020204" pitchFamily="34" charset="0"/>
              <a:buChar char="•"/>
              <a:tabLst/>
              <a:defRPr/>
            </a:pPr>
            <a:r>
              <a:rPr kumimoji="0" lang="en-US" altLang="zh-CN" sz="1100" b="0" i="0" u="none" strike="noStrike" kern="0" cap="none" spc="0" normalizeH="0" baseline="0" noProof="0" dirty="0">
                <a:ln>
                  <a:noFill/>
                </a:ln>
                <a:solidFill>
                  <a:srgbClr val="661F47">
                    <a:lumMod val="50000"/>
                  </a:srgbClr>
                </a:solidFill>
                <a:effectLst/>
                <a:uLnTx/>
                <a:uFillTx/>
              </a:rPr>
              <a:t>HPV</a:t>
            </a:r>
            <a:r>
              <a:rPr kumimoji="0" lang="zh-CN" altLang="en-US" sz="1100" b="0" i="0" u="none" strike="noStrike" kern="0" cap="none" spc="0" normalizeH="0" baseline="0" noProof="0" dirty="0">
                <a:ln>
                  <a:noFill/>
                </a:ln>
                <a:solidFill>
                  <a:srgbClr val="661F47">
                    <a:lumMod val="50000"/>
                  </a:srgbClr>
                </a:solidFill>
                <a:effectLst/>
                <a:uLnTx/>
                <a:uFillTx/>
              </a:rPr>
              <a:t>疫苗保护效果与免疫原性之间的相关性尚不明确，目前其获批均以其临床保护效力数据为依据</a:t>
            </a:r>
            <a:r>
              <a:rPr kumimoji="0" lang="en-US" altLang="zh-CN" sz="1100" b="0" i="0" u="none" strike="noStrike" kern="0" cap="none" spc="0" normalizeH="0" baseline="30000" noProof="0" dirty="0">
                <a:ln>
                  <a:noFill/>
                </a:ln>
                <a:solidFill>
                  <a:srgbClr val="0C0C0C">
                    <a:lumMod val="75000"/>
                    <a:lumOff val="25000"/>
                  </a:srgbClr>
                </a:solidFill>
                <a:effectLst/>
                <a:uLnTx/>
                <a:uFillTx/>
              </a:rPr>
              <a:t>3</a:t>
            </a:r>
            <a:r>
              <a:rPr kumimoji="0" lang="zh-CN" altLang="en-US" sz="1100" b="0" i="0" u="none" strike="noStrike" kern="0" cap="none" spc="0" normalizeH="0" baseline="0" noProof="0" dirty="0">
                <a:ln>
                  <a:noFill/>
                </a:ln>
                <a:solidFill>
                  <a:srgbClr val="661F47">
                    <a:lumMod val="50000"/>
                  </a:srgbClr>
                </a:solidFill>
                <a:effectLst/>
                <a:uLnTx/>
                <a:uFillTx/>
              </a:rPr>
              <a:t>。</a:t>
            </a:r>
          </a:p>
        </p:txBody>
      </p:sp>
      <p:grpSp>
        <p:nvGrpSpPr>
          <p:cNvPr id="61" name="组合 60">
            <a:extLst>
              <a:ext uri="{FF2B5EF4-FFF2-40B4-BE49-F238E27FC236}">
                <a16:creationId xmlns:a16="http://schemas.microsoft.com/office/drawing/2014/main" id="{5790C383-5394-8A33-575F-FACA0F495E9D}"/>
              </a:ext>
            </a:extLst>
          </p:cNvPr>
          <p:cNvGrpSpPr/>
          <p:nvPr/>
        </p:nvGrpSpPr>
        <p:grpSpPr>
          <a:xfrm>
            <a:off x="1" y="4854902"/>
            <a:ext cx="11676062" cy="712590"/>
            <a:chOff x="1" y="2570807"/>
            <a:chExt cx="11676062" cy="712590"/>
          </a:xfrm>
        </p:grpSpPr>
        <p:sp>
          <p:nvSpPr>
            <p:cNvPr id="62" name="矩形: 圆角 61">
              <a:extLst>
                <a:ext uri="{FF2B5EF4-FFF2-40B4-BE49-F238E27FC236}">
                  <a16:creationId xmlns:a16="http://schemas.microsoft.com/office/drawing/2014/main" id="{FF2D16A3-5B2A-46C9-41B8-DD5793465ACE}"/>
                </a:ext>
              </a:extLst>
            </p:cNvPr>
            <p:cNvSpPr/>
            <p:nvPr/>
          </p:nvSpPr>
          <p:spPr>
            <a:xfrm>
              <a:off x="1" y="2570807"/>
              <a:ext cx="11676062" cy="712590"/>
            </a:xfrm>
            <a:prstGeom prst="roundRect">
              <a:avLst/>
            </a:prstGeom>
            <a:solidFill>
              <a:srgbClr val="00877B">
                <a:alpha val="9000"/>
              </a:srgbClr>
            </a:solidFill>
            <a:ln>
              <a:noFill/>
            </a:ln>
            <a:effectLst>
              <a:outerShdw blurRad="76200" dir="13500000" sy="23000" kx="1200000" algn="br" rotWithShape="0">
                <a:prstClr val="black">
                  <a:alpha val="20000"/>
                </a:prstClr>
              </a:outerShdw>
              <a:softEdge rad="0"/>
            </a:effectLst>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nvGrpSpPr>
            <p:cNvPr id="63" name="组合 62">
              <a:extLst>
                <a:ext uri="{FF2B5EF4-FFF2-40B4-BE49-F238E27FC236}">
                  <a16:creationId xmlns:a16="http://schemas.microsoft.com/office/drawing/2014/main" id="{45774B48-A431-0E16-14B3-9360AD953A2D}"/>
                </a:ext>
              </a:extLst>
            </p:cNvPr>
            <p:cNvGrpSpPr>
              <a:grpSpLocks noChangeAspect="1"/>
            </p:cNvGrpSpPr>
            <p:nvPr/>
          </p:nvGrpSpPr>
          <p:grpSpPr>
            <a:xfrm>
              <a:off x="532279" y="2770668"/>
              <a:ext cx="301348" cy="312868"/>
              <a:chOff x="7474569" y="2913751"/>
              <a:chExt cx="432004" cy="432000"/>
            </a:xfrm>
            <a:solidFill>
              <a:srgbClr val="00877B"/>
            </a:solidFill>
          </p:grpSpPr>
          <p:sp>
            <p:nvSpPr>
              <p:cNvPr id="449" name="圆角矩形 102">
                <a:extLst>
                  <a:ext uri="{FF2B5EF4-FFF2-40B4-BE49-F238E27FC236}">
                    <a16:creationId xmlns:a16="http://schemas.microsoft.com/office/drawing/2014/main" id="{898DAA58-88ED-0194-2C9A-F4F3AB7EB418}"/>
                  </a:ext>
                </a:extLst>
              </p:cNvPr>
              <p:cNvSpPr/>
              <p:nvPr/>
            </p:nvSpPr>
            <p:spPr>
              <a:xfrm>
                <a:off x="7474569" y="2913751"/>
                <a:ext cx="432004" cy="432000"/>
              </a:xfrm>
              <a:prstGeom prst="roundRect">
                <a:avLst>
                  <a:gd name="adj" fmla="val 50000"/>
                </a:avLst>
              </a:prstGeom>
              <a:grp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latin typeface="+mj-ea"/>
                  <a:ea typeface="+mj-ea"/>
                </a:endParaRPr>
              </a:p>
            </p:txBody>
          </p:sp>
          <p:sp>
            <p:nvSpPr>
              <p:cNvPr id="450" name="任意多边形 103">
                <a:extLst>
                  <a:ext uri="{FF2B5EF4-FFF2-40B4-BE49-F238E27FC236}">
                    <a16:creationId xmlns:a16="http://schemas.microsoft.com/office/drawing/2014/main" id="{86FE067A-43F5-BCF5-C940-91B7963FDAFD}"/>
                  </a:ext>
                </a:extLst>
              </p:cNvPr>
              <p:cNvSpPr/>
              <p:nvPr/>
            </p:nvSpPr>
            <p:spPr>
              <a:xfrm>
                <a:off x="7595253" y="3061383"/>
                <a:ext cx="195399" cy="131023"/>
              </a:xfrm>
              <a:custGeom>
                <a:avLst/>
                <a:gdLst>
                  <a:gd name="connsiteX0" fmla="*/ 195400 w 195399"/>
                  <a:gd name="connsiteY0" fmla="*/ 0 h 131023"/>
                  <a:gd name="connsiteX1" fmla="*/ 64376 w 195399"/>
                  <a:gd name="connsiteY1" fmla="*/ 131023 h 131023"/>
                  <a:gd name="connsiteX2" fmla="*/ 0 w 195399"/>
                  <a:gd name="connsiteY2" fmla="*/ 66647 h 131023"/>
                </a:gdLst>
                <a:ahLst/>
                <a:cxnLst>
                  <a:cxn ang="0">
                    <a:pos x="connsiteX0" y="connsiteY0"/>
                  </a:cxn>
                  <a:cxn ang="0">
                    <a:pos x="connsiteX1" y="connsiteY1"/>
                  </a:cxn>
                  <a:cxn ang="0">
                    <a:pos x="connsiteX2" y="connsiteY2"/>
                  </a:cxn>
                </a:cxnLst>
                <a:rect l="l" t="t" r="r" b="b"/>
                <a:pathLst>
                  <a:path w="195399" h="131023">
                    <a:moveTo>
                      <a:pt x="195400" y="0"/>
                    </a:moveTo>
                    <a:lnTo>
                      <a:pt x="64376" y="131023"/>
                    </a:lnTo>
                    <a:lnTo>
                      <a:pt x="0" y="66647"/>
                    </a:lnTo>
                  </a:path>
                </a:pathLst>
              </a:custGeom>
              <a:grpFill/>
              <a:ln w="12700" cap="rnd">
                <a:solidFill>
                  <a:srgbClr val="FFFFFF"/>
                </a:solidFill>
                <a:prstDash val="solid"/>
                <a:miter/>
              </a:ln>
            </p:spPr>
            <p:txBody>
              <a:bodyPr rtlCol="0" anchor="ctr"/>
              <a:lstStyle/>
              <a:p>
                <a:endParaRPr lang="zh-CN" altLang="en-US" dirty="0">
                  <a:latin typeface="+mj-ea"/>
                  <a:ea typeface="+mj-ea"/>
                </a:endParaRPr>
              </a:p>
            </p:txBody>
          </p:sp>
        </p:grpSp>
        <p:sp>
          <p:nvSpPr>
            <p:cNvPr id="448" name="文本框 447">
              <a:extLst>
                <a:ext uri="{FF2B5EF4-FFF2-40B4-BE49-F238E27FC236}">
                  <a16:creationId xmlns:a16="http://schemas.microsoft.com/office/drawing/2014/main" id="{3E1147A6-A7EC-FBF6-AA72-44057A1125DA}"/>
                </a:ext>
              </a:extLst>
            </p:cNvPr>
            <p:cNvSpPr txBox="1"/>
            <p:nvPr/>
          </p:nvSpPr>
          <p:spPr>
            <a:xfrm>
              <a:off x="863725" y="2745001"/>
              <a:ext cx="6232399" cy="364202"/>
            </a:xfrm>
            <a:prstGeom prst="rect">
              <a:avLst/>
            </a:prstGeom>
            <a:noFill/>
          </p:spPr>
          <p:txBody>
            <a:bodyPr wrap="square">
              <a:spAutoFit/>
            </a:bodyPr>
            <a:lstStyle/>
            <a:p>
              <a:pPr>
                <a:lnSpc>
                  <a:spcPct val="120000"/>
                </a:lnSpc>
              </a:pPr>
              <a:r>
                <a:rPr lang="en-US" altLang="zh-CN" sz="1600" b="1" dirty="0">
                  <a:solidFill>
                    <a:srgbClr val="00877B"/>
                  </a:solidFill>
                  <a:latin typeface="+mj-ea"/>
                  <a:ea typeface="+mj-ea"/>
                </a:rPr>
                <a:t>HPV </a:t>
              </a:r>
              <a:r>
                <a:rPr lang="zh-CN" altLang="en-US" sz="1600" b="1" dirty="0">
                  <a:solidFill>
                    <a:srgbClr val="00877B"/>
                  </a:solidFill>
                  <a:latin typeface="+mj-ea"/>
                  <a:ea typeface="+mj-ea"/>
                </a:rPr>
                <a:t>疫苗免疫原性评估主要用于青少年人群的桥接试验</a:t>
              </a:r>
            </a:p>
          </p:txBody>
        </p:sp>
      </p:grpSp>
    </p:spTree>
    <p:extLst>
      <p:ext uri="{BB962C8B-B14F-4D97-AF65-F5344CB8AC3E}">
        <p14:creationId xmlns:p14="http://schemas.microsoft.com/office/powerpoint/2010/main" val="237896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181946"/>
            <a:ext cx="11582400" cy="634082"/>
          </a:xfrm>
        </p:spPr>
        <p:txBody>
          <a:bodyPr>
            <a:normAutofit/>
          </a:bodyPr>
          <a:lstStyle/>
          <a:p>
            <a:r>
              <a:rPr lang="en-US" altLang="zh-CN" b="1" dirty="0">
                <a:latin typeface="+mj-lt"/>
              </a:rPr>
              <a:t>HPV</a:t>
            </a:r>
            <a:r>
              <a:rPr lang="zh-CN" altLang="en-US" b="1" dirty="0">
                <a:latin typeface="+mj-lt"/>
              </a:rPr>
              <a:t>疫苗安全性如何？</a:t>
            </a:r>
          </a:p>
        </p:txBody>
      </p:sp>
      <p:sp>
        <p:nvSpPr>
          <p:cNvPr id="6" name="文本框 5"/>
          <p:cNvSpPr txBox="1"/>
          <p:nvPr/>
        </p:nvSpPr>
        <p:spPr>
          <a:xfrm>
            <a:off x="-1" y="6488668"/>
            <a:ext cx="8093414" cy="369332"/>
          </a:xfrm>
          <a:prstGeom prst="rect">
            <a:avLst/>
          </a:prstGeom>
          <a:noFill/>
          <a:effectLst/>
        </p:spPr>
        <p:txBody>
          <a:bodyPr wrap="square" anchor="b">
            <a:spAutoFit/>
          </a:bodyPr>
          <a:lstStyle/>
          <a:p>
            <a:pPr marL="0" indent="0">
              <a:lnSpc>
                <a:spcPct val="100000"/>
              </a:lnSpc>
              <a:spcBef>
                <a:spcPts val="0"/>
              </a:spcBef>
              <a:buNone/>
            </a:pPr>
            <a:r>
              <a:rPr lang="zh-CN" altLang="en-US" sz="600" dirty="0">
                <a:solidFill>
                  <a:schemeClr val="bg1">
                    <a:lumMod val="50000"/>
                  </a:schemeClr>
                </a:solidFill>
                <a:latin typeface="+mn-ea"/>
                <a:cs typeface="微软雅黑" panose="020B0503020204020204" pitchFamily="34" charset="-122"/>
              </a:rPr>
              <a:t>*在纳入统计的时间段内，四价</a:t>
            </a:r>
            <a:r>
              <a:rPr lang="en-US" altLang="zh-CN" sz="600" dirty="0">
                <a:solidFill>
                  <a:schemeClr val="bg1">
                    <a:lumMod val="50000"/>
                  </a:schemeClr>
                </a:solidFill>
                <a:latin typeface="+mn-ea"/>
                <a:cs typeface="微软雅黑" panose="020B0503020204020204" pitchFamily="34" charset="-122"/>
              </a:rPr>
              <a:t>HPV</a:t>
            </a:r>
            <a:r>
              <a:rPr lang="zh-CN" altLang="en-US" sz="600" dirty="0">
                <a:solidFill>
                  <a:schemeClr val="bg1">
                    <a:lumMod val="50000"/>
                  </a:schemeClr>
                </a:solidFill>
                <a:latin typeface="+mn-ea"/>
                <a:cs typeface="微软雅黑" panose="020B0503020204020204" pitchFamily="34" charset="-122"/>
              </a:rPr>
              <a:t>疫苗报告</a:t>
            </a:r>
            <a:r>
              <a:rPr lang="en-US" altLang="zh-CN" sz="600" dirty="0">
                <a:solidFill>
                  <a:schemeClr val="bg1">
                    <a:lumMod val="50000"/>
                  </a:schemeClr>
                </a:solidFill>
                <a:latin typeface="+mn-ea"/>
                <a:cs typeface="微软雅黑" panose="020B0503020204020204" pitchFamily="34" charset="-122"/>
              </a:rPr>
              <a:t>36,142</a:t>
            </a:r>
            <a:r>
              <a:rPr lang="zh-CN" altLang="en-US" sz="600" dirty="0">
                <a:solidFill>
                  <a:schemeClr val="bg1">
                    <a:lumMod val="50000"/>
                  </a:schemeClr>
                </a:solidFill>
                <a:latin typeface="+mn-ea"/>
                <a:cs typeface="微软雅黑" panose="020B0503020204020204" pitchFamily="34" charset="-122"/>
              </a:rPr>
              <a:t>起不良事件，九价</a:t>
            </a:r>
            <a:r>
              <a:rPr lang="en-US" altLang="zh-CN" sz="600" dirty="0">
                <a:solidFill>
                  <a:schemeClr val="bg1">
                    <a:lumMod val="50000"/>
                  </a:schemeClr>
                </a:solidFill>
                <a:latin typeface="+mn-ea"/>
                <a:cs typeface="微软雅黑" panose="020B0503020204020204" pitchFamily="34" charset="-122"/>
              </a:rPr>
              <a:t>HPV</a:t>
            </a:r>
            <a:r>
              <a:rPr lang="zh-CN" altLang="en-US" sz="600" dirty="0">
                <a:solidFill>
                  <a:schemeClr val="bg1">
                    <a:lumMod val="50000"/>
                  </a:schemeClr>
                </a:solidFill>
                <a:latin typeface="+mn-ea"/>
                <a:cs typeface="微软雅黑" panose="020B0503020204020204" pitchFamily="34" charset="-122"/>
              </a:rPr>
              <a:t>疫苗报告</a:t>
            </a:r>
            <a:r>
              <a:rPr lang="en-US" altLang="zh-CN" sz="600" dirty="0">
                <a:solidFill>
                  <a:schemeClr val="bg1">
                    <a:lumMod val="50000"/>
                  </a:schemeClr>
                </a:solidFill>
                <a:latin typeface="+mn-ea"/>
                <a:cs typeface="微软雅黑" panose="020B0503020204020204" pitchFamily="34" charset="-122"/>
              </a:rPr>
              <a:t>7,244</a:t>
            </a:r>
            <a:r>
              <a:rPr lang="zh-CN" altLang="en-US" sz="600" dirty="0">
                <a:solidFill>
                  <a:schemeClr val="bg1">
                    <a:lumMod val="50000"/>
                  </a:schemeClr>
                </a:solidFill>
                <a:latin typeface="+mn-ea"/>
                <a:cs typeface="微软雅黑" panose="020B0503020204020204" pitchFamily="34" charset="-122"/>
              </a:rPr>
              <a:t>起不良事件</a:t>
            </a:r>
          </a:p>
          <a:p>
            <a:pPr marL="0" indent="0">
              <a:lnSpc>
                <a:spcPct val="100000"/>
              </a:lnSpc>
              <a:spcBef>
                <a:spcPts val="0"/>
              </a:spcBef>
              <a:buNone/>
            </a:pPr>
            <a:r>
              <a:rPr lang="en-US" altLang="zh-CN" sz="600" dirty="0">
                <a:solidFill>
                  <a:schemeClr val="bg1">
                    <a:lumMod val="50000"/>
                  </a:schemeClr>
                </a:solidFill>
                <a:latin typeface="+mn-ea"/>
                <a:cs typeface="微软雅黑" panose="020B0503020204020204" pitchFamily="34" charset="-122"/>
              </a:rPr>
              <a:t>[1] </a:t>
            </a:r>
            <a:r>
              <a:rPr lang="zh-CN" altLang="en-US" sz="600" dirty="0">
                <a:solidFill>
                  <a:schemeClr val="bg1">
                    <a:lumMod val="50000"/>
                  </a:schemeClr>
                </a:solidFill>
                <a:latin typeface="+mn-ea"/>
                <a:cs typeface="微软雅黑" panose="020B0503020204020204" pitchFamily="34" charset="-122"/>
              </a:rPr>
              <a:t>子宫颈癌等人乳头瘤病毒相关疾病免疫预防专家共识</a:t>
            </a:r>
            <a:r>
              <a:rPr lang="en-US" altLang="zh-CN" sz="600" dirty="0">
                <a:solidFill>
                  <a:schemeClr val="bg1">
                    <a:lumMod val="50000"/>
                  </a:schemeClr>
                </a:solidFill>
                <a:latin typeface="+mn-ea"/>
                <a:cs typeface="微软雅黑" panose="020B0503020204020204" pitchFamily="34" charset="-122"/>
              </a:rPr>
              <a:t>.</a:t>
            </a:r>
            <a:r>
              <a:rPr lang="zh-CN" altLang="en-US" sz="600" dirty="0">
                <a:solidFill>
                  <a:schemeClr val="bg1">
                    <a:lumMod val="50000"/>
                  </a:schemeClr>
                </a:solidFill>
                <a:latin typeface="+mn-ea"/>
                <a:cs typeface="微软雅黑" panose="020B0503020204020204" pitchFamily="34" charset="-122"/>
              </a:rPr>
              <a:t>中华预防医学杂志</a:t>
            </a:r>
            <a:r>
              <a:rPr lang="en-US" altLang="zh-CN" sz="600" dirty="0">
                <a:solidFill>
                  <a:schemeClr val="bg1">
                    <a:lumMod val="50000"/>
                  </a:schemeClr>
                </a:solidFill>
                <a:latin typeface="+mn-ea"/>
                <a:cs typeface="微软雅黑" panose="020B0503020204020204" pitchFamily="34" charset="-122"/>
              </a:rPr>
              <a:t>.2019,53(8):761-804; [2] Data on File, MSD; [3] </a:t>
            </a:r>
            <a:r>
              <a:rPr lang="zh-CN" altLang="en-US" sz="600" dirty="0">
                <a:solidFill>
                  <a:schemeClr val="bg1">
                    <a:lumMod val="50000"/>
                  </a:schemeClr>
                </a:solidFill>
                <a:latin typeface="+mn-ea"/>
                <a:cs typeface="微软雅黑" panose="020B0503020204020204" pitchFamily="34" charset="-122"/>
              </a:rPr>
              <a:t>四价人乳头瘤病毒疫苗说明书</a:t>
            </a:r>
            <a:r>
              <a:rPr lang="en-US" altLang="zh-CN" sz="600" dirty="0">
                <a:solidFill>
                  <a:schemeClr val="bg1">
                    <a:lumMod val="50000"/>
                  </a:schemeClr>
                </a:solidFill>
                <a:latin typeface="+mn-ea"/>
                <a:cs typeface="微软雅黑" panose="020B0503020204020204" pitchFamily="34" charset="-122"/>
              </a:rPr>
              <a:t>; [4] </a:t>
            </a:r>
            <a:r>
              <a:rPr lang="zh-CN" altLang="en-US" sz="600" dirty="0">
                <a:solidFill>
                  <a:schemeClr val="bg1">
                    <a:lumMod val="50000"/>
                  </a:schemeClr>
                </a:solidFill>
                <a:latin typeface="+mn-ea"/>
                <a:cs typeface="微软雅黑" panose="020B0503020204020204" pitchFamily="34" charset="-122"/>
              </a:rPr>
              <a:t>九价人乳头瘤病毒疫苗说明书</a:t>
            </a:r>
            <a:r>
              <a:rPr lang="en-US" altLang="zh-CN" sz="600" dirty="0">
                <a:solidFill>
                  <a:schemeClr val="bg1">
                    <a:lumMod val="50000"/>
                  </a:schemeClr>
                </a:solidFill>
                <a:latin typeface="+mn-ea"/>
                <a:cs typeface="微软雅黑" panose="020B0503020204020204" pitchFamily="34" charset="-122"/>
              </a:rPr>
              <a:t>; [5] HPV Vaccine Safety. Centers for Disease Control and Prevention. https://www.cdc.gov/hpv/hcp/vaccine-safety-data.html; [6] </a:t>
            </a:r>
            <a:r>
              <a:rPr lang="en-US" altLang="zh-CN" sz="600" dirty="0" err="1">
                <a:solidFill>
                  <a:schemeClr val="bg1">
                    <a:lumMod val="50000"/>
                  </a:schemeClr>
                </a:solidFill>
                <a:latin typeface="+mn-ea"/>
                <a:cs typeface="微软雅黑" panose="020B0503020204020204" pitchFamily="34" charset="-122"/>
              </a:rPr>
              <a:t>Vichnin</a:t>
            </a:r>
            <a:r>
              <a:rPr lang="en-US" altLang="zh-CN" sz="600" dirty="0">
                <a:solidFill>
                  <a:schemeClr val="bg1">
                    <a:lumMod val="50000"/>
                  </a:schemeClr>
                </a:solidFill>
                <a:latin typeface="+mn-ea"/>
                <a:cs typeface="微软雅黑" panose="020B0503020204020204" pitchFamily="34" charset="-122"/>
              </a:rPr>
              <a:t> M, et al. </a:t>
            </a:r>
            <a:r>
              <a:rPr lang="en-US" altLang="zh-CN" sz="600" dirty="0" err="1">
                <a:solidFill>
                  <a:schemeClr val="bg1">
                    <a:lumMod val="50000"/>
                  </a:schemeClr>
                </a:solidFill>
                <a:latin typeface="+mn-ea"/>
                <a:cs typeface="微软雅黑" panose="020B0503020204020204" pitchFamily="34" charset="-122"/>
              </a:rPr>
              <a:t>Pediatr</a:t>
            </a:r>
            <a:r>
              <a:rPr lang="en-US" altLang="zh-CN" sz="600" dirty="0">
                <a:solidFill>
                  <a:schemeClr val="bg1">
                    <a:lumMod val="50000"/>
                  </a:schemeClr>
                </a:solidFill>
                <a:latin typeface="+mn-ea"/>
                <a:cs typeface="微软雅黑" panose="020B0503020204020204" pitchFamily="34" charset="-122"/>
              </a:rPr>
              <a:t> Infect Dis J. 2015 Sep;34(9)983-91.</a:t>
            </a:r>
          </a:p>
        </p:txBody>
      </p:sp>
      <p:grpSp>
        <p:nvGrpSpPr>
          <p:cNvPr id="21" name="组合 20">
            <a:extLst>
              <a:ext uri="{FF2B5EF4-FFF2-40B4-BE49-F238E27FC236}">
                <a16:creationId xmlns:a16="http://schemas.microsoft.com/office/drawing/2014/main" id="{1360BF90-30EB-3995-452F-2A6800FC2700}"/>
              </a:ext>
            </a:extLst>
          </p:cNvPr>
          <p:cNvGrpSpPr/>
          <p:nvPr/>
        </p:nvGrpSpPr>
        <p:grpSpPr>
          <a:xfrm>
            <a:off x="2782922" y="1955423"/>
            <a:ext cx="2314517" cy="1515862"/>
            <a:chOff x="2704291" y="1905418"/>
            <a:chExt cx="2314517" cy="1515862"/>
          </a:xfrm>
        </p:grpSpPr>
        <p:grpSp>
          <p:nvGrpSpPr>
            <p:cNvPr id="483" name="Group 229">
              <a:extLst>
                <a:ext uri="{FF2B5EF4-FFF2-40B4-BE49-F238E27FC236}">
                  <a16:creationId xmlns:a16="http://schemas.microsoft.com/office/drawing/2014/main" id="{555F306C-BE77-1853-69B3-4E981E46944D}"/>
                </a:ext>
              </a:extLst>
            </p:cNvPr>
            <p:cNvGrpSpPr/>
            <p:nvPr/>
          </p:nvGrpSpPr>
          <p:grpSpPr>
            <a:xfrm>
              <a:off x="3882796" y="2116083"/>
              <a:ext cx="921492" cy="921493"/>
              <a:chOff x="2308433" y="2653224"/>
              <a:chExt cx="2877630" cy="2917016"/>
            </a:xfrm>
          </p:grpSpPr>
          <p:sp>
            <p:nvSpPr>
              <p:cNvPr id="484" name="椭圆 483">
                <a:extLst>
                  <a:ext uri="{FF2B5EF4-FFF2-40B4-BE49-F238E27FC236}">
                    <a16:creationId xmlns:a16="http://schemas.microsoft.com/office/drawing/2014/main" id="{AF13D9DE-2B28-53FB-8DD9-B9FD500AE9DC}"/>
                  </a:ext>
                </a:extLst>
              </p:cNvPr>
              <p:cNvSpPr/>
              <p:nvPr/>
            </p:nvSpPr>
            <p:spPr>
              <a:xfrm>
                <a:off x="2477777" y="2842264"/>
                <a:ext cx="2538933" cy="2538936"/>
              </a:xfrm>
              <a:prstGeom prst="ellipse">
                <a:avLst/>
              </a:prstGeom>
              <a:gradFill flip="none" rotWithShape="1">
                <a:gsLst>
                  <a:gs pos="0">
                    <a:srgbClr val="F68D2E">
                      <a:lumMod val="60000"/>
                      <a:lumOff val="40000"/>
                    </a:srgbClr>
                  </a:gs>
                  <a:gs pos="100000">
                    <a:sysClr val="window" lastClr="FFFFFF"/>
                  </a:gs>
                </a:gsLst>
                <a:path path="circle">
                  <a:fillToRect l="50000" t="50000" r="50000" b="50000"/>
                </a:path>
                <a:tileRect/>
              </a:gradFill>
              <a:ln w="12700" cap="flat" cmpd="sng" algn="ctr">
                <a:solidFill>
                  <a:srgbClr val="008080">
                    <a:shade val="50000"/>
                  </a:srgbClr>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grpSp>
            <p:nvGrpSpPr>
              <p:cNvPr id="485" name="组合 484">
                <a:extLst>
                  <a:ext uri="{FF2B5EF4-FFF2-40B4-BE49-F238E27FC236}">
                    <a16:creationId xmlns:a16="http://schemas.microsoft.com/office/drawing/2014/main" id="{6B858505-F542-CF88-4E97-59FF737153B2}"/>
                  </a:ext>
                </a:extLst>
              </p:cNvPr>
              <p:cNvGrpSpPr/>
              <p:nvPr/>
            </p:nvGrpSpPr>
            <p:grpSpPr>
              <a:xfrm>
                <a:off x="2308433" y="2653224"/>
                <a:ext cx="2877630" cy="2917016"/>
                <a:chOff x="17942805" y="-16094350"/>
                <a:chExt cx="14588441" cy="14788099"/>
              </a:xfrm>
              <a:gradFill flip="none" rotWithShape="1">
                <a:gsLst>
                  <a:gs pos="51000">
                    <a:srgbClr val="72B3A3"/>
                  </a:gs>
                  <a:gs pos="100000">
                    <a:srgbClr val="72B3A3">
                      <a:lumMod val="20000"/>
                      <a:lumOff val="80000"/>
                    </a:srgbClr>
                  </a:gs>
                </a:gsLst>
                <a:path path="circle">
                  <a:fillToRect l="50000" t="50000" r="50000" b="50000"/>
                </a:path>
                <a:tileRect/>
              </a:gradFill>
            </p:grpSpPr>
            <p:grpSp>
              <p:nvGrpSpPr>
                <p:cNvPr id="486" name="组合 485">
                  <a:extLst>
                    <a:ext uri="{FF2B5EF4-FFF2-40B4-BE49-F238E27FC236}">
                      <a16:creationId xmlns:a16="http://schemas.microsoft.com/office/drawing/2014/main" id="{03BCC6CD-C1B1-314A-4563-C202EA4626E2}"/>
                    </a:ext>
                  </a:extLst>
                </p:cNvPr>
                <p:cNvGrpSpPr/>
                <p:nvPr/>
              </p:nvGrpSpPr>
              <p:grpSpPr>
                <a:xfrm>
                  <a:off x="24101902" y="-16094350"/>
                  <a:ext cx="2273043" cy="1791226"/>
                  <a:chOff x="4675466" y="-2033429"/>
                  <a:chExt cx="2273043" cy="1791226"/>
                </a:xfrm>
                <a:grpFill/>
              </p:grpSpPr>
              <p:sp>
                <p:nvSpPr>
                  <p:cNvPr id="534" name="任意多边形: 形状 533">
                    <a:extLst>
                      <a:ext uri="{FF2B5EF4-FFF2-40B4-BE49-F238E27FC236}">
                        <a16:creationId xmlns:a16="http://schemas.microsoft.com/office/drawing/2014/main" id="{0013187F-9F6A-1C33-02C1-6317EB8830CB}"/>
                      </a:ext>
                    </a:extLst>
                  </p:cNvPr>
                  <p:cNvSpPr/>
                  <p:nvPr/>
                </p:nvSpPr>
                <p:spPr>
                  <a:xfrm>
                    <a:off x="4675466"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sp>
                <p:nvSpPr>
                  <p:cNvPr id="535" name="任意多边形: 形状 534">
                    <a:extLst>
                      <a:ext uri="{FF2B5EF4-FFF2-40B4-BE49-F238E27FC236}">
                        <a16:creationId xmlns:a16="http://schemas.microsoft.com/office/drawing/2014/main" id="{F33596EA-DBDC-4277-4F1D-9B0FBC839632}"/>
                      </a:ext>
                    </a:extLst>
                  </p:cNvPr>
                  <p:cNvSpPr/>
                  <p:nvPr/>
                </p:nvSpPr>
                <p:spPr>
                  <a:xfrm flipH="1">
                    <a:off x="5812455"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grpSp>
            <p:grpSp>
              <p:nvGrpSpPr>
                <p:cNvPr id="487" name="组合 486">
                  <a:extLst>
                    <a:ext uri="{FF2B5EF4-FFF2-40B4-BE49-F238E27FC236}">
                      <a16:creationId xmlns:a16="http://schemas.microsoft.com/office/drawing/2014/main" id="{ED6761B5-41CD-B293-0CBA-3189C472E05C}"/>
                    </a:ext>
                  </a:extLst>
                </p:cNvPr>
                <p:cNvGrpSpPr/>
                <p:nvPr/>
              </p:nvGrpSpPr>
              <p:grpSpPr>
                <a:xfrm rot="10800000">
                  <a:off x="24100971" y="-3097477"/>
                  <a:ext cx="2273043" cy="1791226"/>
                  <a:chOff x="4675466" y="-2033429"/>
                  <a:chExt cx="2273043" cy="1791226"/>
                </a:xfrm>
                <a:grpFill/>
              </p:grpSpPr>
              <p:sp>
                <p:nvSpPr>
                  <p:cNvPr id="532" name="任意多边形: 形状 531">
                    <a:extLst>
                      <a:ext uri="{FF2B5EF4-FFF2-40B4-BE49-F238E27FC236}">
                        <a16:creationId xmlns:a16="http://schemas.microsoft.com/office/drawing/2014/main" id="{05A86B3C-7BBF-93F6-6F9A-A2A8ACBA57BA}"/>
                      </a:ext>
                    </a:extLst>
                  </p:cNvPr>
                  <p:cNvSpPr/>
                  <p:nvPr/>
                </p:nvSpPr>
                <p:spPr>
                  <a:xfrm>
                    <a:off x="4675466"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sp>
                <p:nvSpPr>
                  <p:cNvPr id="533" name="任意多边形: 形状 532">
                    <a:extLst>
                      <a:ext uri="{FF2B5EF4-FFF2-40B4-BE49-F238E27FC236}">
                        <a16:creationId xmlns:a16="http://schemas.microsoft.com/office/drawing/2014/main" id="{C0E279FD-2E9B-A10B-862C-B7C762B64DEF}"/>
                      </a:ext>
                    </a:extLst>
                  </p:cNvPr>
                  <p:cNvSpPr/>
                  <p:nvPr/>
                </p:nvSpPr>
                <p:spPr>
                  <a:xfrm flipH="1">
                    <a:off x="5812455"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grpSp>
            <p:grpSp>
              <p:nvGrpSpPr>
                <p:cNvPr id="488" name="组合 487">
                  <a:extLst>
                    <a:ext uri="{FF2B5EF4-FFF2-40B4-BE49-F238E27FC236}">
                      <a16:creationId xmlns:a16="http://schemas.microsoft.com/office/drawing/2014/main" id="{EC004388-2F5F-EFB1-4745-3AA678367FA5}"/>
                    </a:ext>
                  </a:extLst>
                </p:cNvPr>
                <p:cNvGrpSpPr/>
                <p:nvPr/>
              </p:nvGrpSpPr>
              <p:grpSpPr>
                <a:xfrm rot="6003117">
                  <a:off x="30499111" y="-8507103"/>
                  <a:ext cx="2273043" cy="1791227"/>
                  <a:chOff x="4675466" y="-2033429"/>
                  <a:chExt cx="2273043" cy="1791226"/>
                </a:xfrm>
                <a:grpFill/>
              </p:grpSpPr>
              <p:sp>
                <p:nvSpPr>
                  <p:cNvPr id="530" name="任意多边形: 形状 529">
                    <a:extLst>
                      <a:ext uri="{FF2B5EF4-FFF2-40B4-BE49-F238E27FC236}">
                        <a16:creationId xmlns:a16="http://schemas.microsoft.com/office/drawing/2014/main" id="{17ECABD4-E420-FAEE-B7AB-8C93FB8A7755}"/>
                      </a:ext>
                    </a:extLst>
                  </p:cNvPr>
                  <p:cNvSpPr/>
                  <p:nvPr/>
                </p:nvSpPr>
                <p:spPr>
                  <a:xfrm>
                    <a:off x="4675466"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sp>
                <p:nvSpPr>
                  <p:cNvPr id="531" name="任意多边形: 形状 530">
                    <a:extLst>
                      <a:ext uri="{FF2B5EF4-FFF2-40B4-BE49-F238E27FC236}">
                        <a16:creationId xmlns:a16="http://schemas.microsoft.com/office/drawing/2014/main" id="{0CB490FF-2933-F4CF-AC9E-0CBD0FAEB139}"/>
                      </a:ext>
                    </a:extLst>
                  </p:cNvPr>
                  <p:cNvSpPr/>
                  <p:nvPr/>
                </p:nvSpPr>
                <p:spPr>
                  <a:xfrm flipH="1">
                    <a:off x="5812455"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grpSp>
            <p:grpSp>
              <p:nvGrpSpPr>
                <p:cNvPr id="489" name="组合 488">
                  <a:extLst>
                    <a:ext uri="{FF2B5EF4-FFF2-40B4-BE49-F238E27FC236}">
                      <a16:creationId xmlns:a16="http://schemas.microsoft.com/office/drawing/2014/main" id="{3637A15A-3150-2974-FAD6-06B87101E68F}"/>
                    </a:ext>
                  </a:extLst>
                </p:cNvPr>
                <p:cNvGrpSpPr/>
                <p:nvPr/>
              </p:nvGrpSpPr>
              <p:grpSpPr>
                <a:xfrm rot="16803117">
                  <a:off x="17701897" y="-10776512"/>
                  <a:ext cx="2273043" cy="1791227"/>
                  <a:chOff x="4675466" y="-2033429"/>
                  <a:chExt cx="2273043" cy="1791226"/>
                </a:xfrm>
                <a:grpFill/>
              </p:grpSpPr>
              <p:sp>
                <p:nvSpPr>
                  <p:cNvPr id="528" name="任意多边形: 形状 527">
                    <a:extLst>
                      <a:ext uri="{FF2B5EF4-FFF2-40B4-BE49-F238E27FC236}">
                        <a16:creationId xmlns:a16="http://schemas.microsoft.com/office/drawing/2014/main" id="{32D45E35-D4FF-121B-BCDF-51D9FF07662B}"/>
                      </a:ext>
                    </a:extLst>
                  </p:cNvPr>
                  <p:cNvSpPr/>
                  <p:nvPr/>
                </p:nvSpPr>
                <p:spPr>
                  <a:xfrm>
                    <a:off x="4675466"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sp>
                <p:nvSpPr>
                  <p:cNvPr id="529" name="任意多边形: 形状 528">
                    <a:extLst>
                      <a:ext uri="{FF2B5EF4-FFF2-40B4-BE49-F238E27FC236}">
                        <a16:creationId xmlns:a16="http://schemas.microsoft.com/office/drawing/2014/main" id="{E0955C24-DF6F-3F59-6F2B-894321B3DA94}"/>
                      </a:ext>
                    </a:extLst>
                  </p:cNvPr>
                  <p:cNvSpPr/>
                  <p:nvPr/>
                </p:nvSpPr>
                <p:spPr>
                  <a:xfrm flipH="1">
                    <a:off x="5812455"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grpSp>
            <p:grpSp>
              <p:nvGrpSpPr>
                <p:cNvPr id="490" name="组合 489">
                  <a:extLst>
                    <a:ext uri="{FF2B5EF4-FFF2-40B4-BE49-F238E27FC236}">
                      <a16:creationId xmlns:a16="http://schemas.microsoft.com/office/drawing/2014/main" id="{9FBF2D60-5D94-BA89-4130-FE723D90C475}"/>
                    </a:ext>
                  </a:extLst>
                </p:cNvPr>
                <p:cNvGrpSpPr/>
                <p:nvPr/>
              </p:nvGrpSpPr>
              <p:grpSpPr>
                <a:xfrm rot="3584905">
                  <a:off x="29713083" y="-12883727"/>
                  <a:ext cx="2273043" cy="1791227"/>
                  <a:chOff x="4675466" y="-2033429"/>
                  <a:chExt cx="2273043" cy="1791226"/>
                </a:xfrm>
                <a:grpFill/>
              </p:grpSpPr>
              <p:sp>
                <p:nvSpPr>
                  <p:cNvPr id="526" name="任意多边形: 形状 525">
                    <a:extLst>
                      <a:ext uri="{FF2B5EF4-FFF2-40B4-BE49-F238E27FC236}">
                        <a16:creationId xmlns:a16="http://schemas.microsoft.com/office/drawing/2014/main" id="{7B3425B4-C065-BDEF-56D5-1E13B79AC207}"/>
                      </a:ext>
                    </a:extLst>
                  </p:cNvPr>
                  <p:cNvSpPr/>
                  <p:nvPr/>
                </p:nvSpPr>
                <p:spPr>
                  <a:xfrm>
                    <a:off x="4675466"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sp>
                <p:nvSpPr>
                  <p:cNvPr id="527" name="任意多边形: 形状 526">
                    <a:extLst>
                      <a:ext uri="{FF2B5EF4-FFF2-40B4-BE49-F238E27FC236}">
                        <a16:creationId xmlns:a16="http://schemas.microsoft.com/office/drawing/2014/main" id="{8181A7FB-EA96-7D4E-D9EA-EA6820C9F7B1}"/>
                      </a:ext>
                    </a:extLst>
                  </p:cNvPr>
                  <p:cNvSpPr/>
                  <p:nvPr/>
                </p:nvSpPr>
                <p:spPr>
                  <a:xfrm flipH="1">
                    <a:off x="5812455"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grpSp>
            <p:grpSp>
              <p:nvGrpSpPr>
                <p:cNvPr id="491" name="组合 490">
                  <a:extLst>
                    <a:ext uri="{FF2B5EF4-FFF2-40B4-BE49-F238E27FC236}">
                      <a16:creationId xmlns:a16="http://schemas.microsoft.com/office/drawing/2014/main" id="{2203AC9B-7B85-889B-DFEB-D1BD3B070EF3}"/>
                    </a:ext>
                  </a:extLst>
                </p:cNvPr>
                <p:cNvGrpSpPr/>
                <p:nvPr/>
              </p:nvGrpSpPr>
              <p:grpSpPr>
                <a:xfrm rot="14384905">
                  <a:off x="18485624" y="-6336739"/>
                  <a:ext cx="2273043" cy="1791227"/>
                  <a:chOff x="4675466" y="-2033429"/>
                  <a:chExt cx="2273043" cy="1791226"/>
                </a:xfrm>
                <a:grpFill/>
              </p:grpSpPr>
              <p:sp>
                <p:nvSpPr>
                  <p:cNvPr id="524" name="任意多边形: 形状 523">
                    <a:extLst>
                      <a:ext uri="{FF2B5EF4-FFF2-40B4-BE49-F238E27FC236}">
                        <a16:creationId xmlns:a16="http://schemas.microsoft.com/office/drawing/2014/main" id="{80768D75-C0DA-A700-97EB-4ECE96FB4F73}"/>
                      </a:ext>
                    </a:extLst>
                  </p:cNvPr>
                  <p:cNvSpPr/>
                  <p:nvPr/>
                </p:nvSpPr>
                <p:spPr>
                  <a:xfrm>
                    <a:off x="4675466"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sp>
                <p:nvSpPr>
                  <p:cNvPr id="525" name="任意多边形: 形状 524">
                    <a:extLst>
                      <a:ext uri="{FF2B5EF4-FFF2-40B4-BE49-F238E27FC236}">
                        <a16:creationId xmlns:a16="http://schemas.microsoft.com/office/drawing/2014/main" id="{560E7306-80AC-6EB1-4D00-D0EE576880C3}"/>
                      </a:ext>
                    </a:extLst>
                  </p:cNvPr>
                  <p:cNvSpPr/>
                  <p:nvPr/>
                </p:nvSpPr>
                <p:spPr>
                  <a:xfrm flipH="1">
                    <a:off x="5812455"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grpSp>
            <p:grpSp>
              <p:nvGrpSpPr>
                <p:cNvPr id="492" name="组合 491">
                  <a:extLst>
                    <a:ext uri="{FF2B5EF4-FFF2-40B4-BE49-F238E27FC236}">
                      <a16:creationId xmlns:a16="http://schemas.microsoft.com/office/drawing/2014/main" id="{87667838-C943-74F0-BFDD-2EA8F8429D1F}"/>
                    </a:ext>
                  </a:extLst>
                </p:cNvPr>
                <p:cNvGrpSpPr/>
                <p:nvPr/>
              </p:nvGrpSpPr>
              <p:grpSpPr>
                <a:xfrm rot="20386176">
                  <a:off x="21733398" y="-15756595"/>
                  <a:ext cx="2273043" cy="1791226"/>
                  <a:chOff x="4675466" y="-2033429"/>
                  <a:chExt cx="2273043" cy="1791226"/>
                </a:xfrm>
                <a:grpFill/>
              </p:grpSpPr>
              <p:sp>
                <p:nvSpPr>
                  <p:cNvPr id="522" name="任意多边形: 形状 521">
                    <a:extLst>
                      <a:ext uri="{FF2B5EF4-FFF2-40B4-BE49-F238E27FC236}">
                        <a16:creationId xmlns:a16="http://schemas.microsoft.com/office/drawing/2014/main" id="{84718328-573C-59D0-AF41-95B4C20A09FD}"/>
                      </a:ext>
                    </a:extLst>
                  </p:cNvPr>
                  <p:cNvSpPr/>
                  <p:nvPr/>
                </p:nvSpPr>
                <p:spPr>
                  <a:xfrm>
                    <a:off x="4675466"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sp>
                <p:nvSpPr>
                  <p:cNvPr id="523" name="任意多边形: 形状 522">
                    <a:extLst>
                      <a:ext uri="{FF2B5EF4-FFF2-40B4-BE49-F238E27FC236}">
                        <a16:creationId xmlns:a16="http://schemas.microsoft.com/office/drawing/2014/main" id="{842D6F62-706D-BA6E-671C-3BE317A8A786}"/>
                      </a:ext>
                    </a:extLst>
                  </p:cNvPr>
                  <p:cNvSpPr/>
                  <p:nvPr/>
                </p:nvSpPr>
                <p:spPr>
                  <a:xfrm flipH="1">
                    <a:off x="5812455"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grpSp>
            <p:grpSp>
              <p:nvGrpSpPr>
                <p:cNvPr id="493" name="组合 492">
                  <a:extLst>
                    <a:ext uri="{FF2B5EF4-FFF2-40B4-BE49-F238E27FC236}">
                      <a16:creationId xmlns:a16="http://schemas.microsoft.com/office/drawing/2014/main" id="{2C2E83BD-6D6C-80CB-0FE2-3D9CB962E6AD}"/>
                    </a:ext>
                  </a:extLst>
                </p:cNvPr>
                <p:cNvGrpSpPr/>
                <p:nvPr/>
              </p:nvGrpSpPr>
              <p:grpSpPr>
                <a:xfrm rot="9586176">
                  <a:off x="26226795" y="-3561183"/>
                  <a:ext cx="2273043" cy="1791226"/>
                  <a:chOff x="4675466" y="-2033429"/>
                  <a:chExt cx="2273043" cy="1791226"/>
                </a:xfrm>
                <a:grpFill/>
              </p:grpSpPr>
              <p:sp>
                <p:nvSpPr>
                  <p:cNvPr id="520" name="任意多边形: 形状 519">
                    <a:extLst>
                      <a:ext uri="{FF2B5EF4-FFF2-40B4-BE49-F238E27FC236}">
                        <a16:creationId xmlns:a16="http://schemas.microsoft.com/office/drawing/2014/main" id="{A1C3EDB6-24FA-9981-C088-20477B8E5DA0}"/>
                      </a:ext>
                    </a:extLst>
                  </p:cNvPr>
                  <p:cNvSpPr/>
                  <p:nvPr/>
                </p:nvSpPr>
                <p:spPr>
                  <a:xfrm>
                    <a:off x="4675466"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sp>
                <p:nvSpPr>
                  <p:cNvPr id="521" name="任意多边形: 形状 520">
                    <a:extLst>
                      <a:ext uri="{FF2B5EF4-FFF2-40B4-BE49-F238E27FC236}">
                        <a16:creationId xmlns:a16="http://schemas.microsoft.com/office/drawing/2014/main" id="{749D6CF9-E9CB-6F47-2B65-5950DBDCE80E}"/>
                      </a:ext>
                    </a:extLst>
                  </p:cNvPr>
                  <p:cNvSpPr/>
                  <p:nvPr/>
                </p:nvSpPr>
                <p:spPr>
                  <a:xfrm flipH="1">
                    <a:off x="5812455"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grpSp>
            <p:grpSp>
              <p:nvGrpSpPr>
                <p:cNvPr id="494" name="组合 493">
                  <a:extLst>
                    <a:ext uri="{FF2B5EF4-FFF2-40B4-BE49-F238E27FC236}">
                      <a16:creationId xmlns:a16="http://schemas.microsoft.com/office/drawing/2014/main" id="{4B84D504-D866-151B-D9E8-B38E2A04DBCD}"/>
                    </a:ext>
                  </a:extLst>
                </p:cNvPr>
                <p:cNvGrpSpPr/>
                <p:nvPr/>
              </p:nvGrpSpPr>
              <p:grpSpPr>
                <a:xfrm rot="18005130">
                  <a:off x="18484549" y="-12861784"/>
                  <a:ext cx="2273043" cy="1791227"/>
                  <a:chOff x="4675466" y="-2033429"/>
                  <a:chExt cx="2273043" cy="1791226"/>
                </a:xfrm>
                <a:grpFill/>
              </p:grpSpPr>
              <p:sp>
                <p:nvSpPr>
                  <p:cNvPr id="518" name="任意多边形: 形状 517">
                    <a:extLst>
                      <a:ext uri="{FF2B5EF4-FFF2-40B4-BE49-F238E27FC236}">
                        <a16:creationId xmlns:a16="http://schemas.microsoft.com/office/drawing/2014/main" id="{E58EA39F-D15B-381A-97A6-B23354C41991}"/>
                      </a:ext>
                    </a:extLst>
                  </p:cNvPr>
                  <p:cNvSpPr/>
                  <p:nvPr/>
                </p:nvSpPr>
                <p:spPr>
                  <a:xfrm>
                    <a:off x="4675466"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sp>
                <p:nvSpPr>
                  <p:cNvPr id="519" name="任意多边形: 形状 518">
                    <a:extLst>
                      <a:ext uri="{FF2B5EF4-FFF2-40B4-BE49-F238E27FC236}">
                        <a16:creationId xmlns:a16="http://schemas.microsoft.com/office/drawing/2014/main" id="{4D9A8C2C-3305-E189-9897-81888DF508D5}"/>
                      </a:ext>
                    </a:extLst>
                  </p:cNvPr>
                  <p:cNvSpPr/>
                  <p:nvPr/>
                </p:nvSpPr>
                <p:spPr>
                  <a:xfrm flipH="1">
                    <a:off x="5812455"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grpSp>
            <p:grpSp>
              <p:nvGrpSpPr>
                <p:cNvPr id="495" name="组合 494">
                  <a:extLst>
                    <a:ext uri="{FF2B5EF4-FFF2-40B4-BE49-F238E27FC236}">
                      <a16:creationId xmlns:a16="http://schemas.microsoft.com/office/drawing/2014/main" id="{D092B854-620D-BF47-C78B-F66651D4CB96}"/>
                    </a:ext>
                  </a:extLst>
                </p:cNvPr>
                <p:cNvGrpSpPr/>
                <p:nvPr/>
              </p:nvGrpSpPr>
              <p:grpSpPr>
                <a:xfrm rot="7205130">
                  <a:off x="29729999" y="-6345748"/>
                  <a:ext cx="2273043" cy="1791227"/>
                  <a:chOff x="4675466" y="-2033429"/>
                  <a:chExt cx="2273043" cy="1791226"/>
                </a:xfrm>
                <a:grpFill/>
              </p:grpSpPr>
              <p:sp>
                <p:nvSpPr>
                  <p:cNvPr id="516" name="任意多边形: 形状 515">
                    <a:extLst>
                      <a:ext uri="{FF2B5EF4-FFF2-40B4-BE49-F238E27FC236}">
                        <a16:creationId xmlns:a16="http://schemas.microsoft.com/office/drawing/2014/main" id="{8712AAF1-82FB-CC23-0FB7-28758FCEC344}"/>
                      </a:ext>
                    </a:extLst>
                  </p:cNvPr>
                  <p:cNvSpPr/>
                  <p:nvPr/>
                </p:nvSpPr>
                <p:spPr>
                  <a:xfrm>
                    <a:off x="4675466"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sp>
                <p:nvSpPr>
                  <p:cNvPr id="517" name="任意多边形: 形状 516">
                    <a:extLst>
                      <a:ext uri="{FF2B5EF4-FFF2-40B4-BE49-F238E27FC236}">
                        <a16:creationId xmlns:a16="http://schemas.microsoft.com/office/drawing/2014/main" id="{D0AD2500-84F0-8940-4B52-0ECFBDD013DB}"/>
                      </a:ext>
                    </a:extLst>
                  </p:cNvPr>
                  <p:cNvSpPr/>
                  <p:nvPr/>
                </p:nvSpPr>
                <p:spPr>
                  <a:xfrm flipH="1">
                    <a:off x="5812455"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grpSp>
            <p:grpSp>
              <p:nvGrpSpPr>
                <p:cNvPr id="496" name="组合 495">
                  <a:extLst>
                    <a:ext uri="{FF2B5EF4-FFF2-40B4-BE49-F238E27FC236}">
                      <a16:creationId xmlns:a16="http://schemas.microsoft.com/office/drawing/2014/main" id="{E14E057B-8A17-BA19-0583-112C239A692A}"/>
                    </a:ext>
                  </a:extLst>
                </p:cNvPr>
                <p:cNvGrpSpPr/>
                <p:nvPr/>
              </p:nvGrpSpPr>
              <p:grpSpPr>
                <a:xfrm rot="19182580">
                  <a:off x="19885879" y="-14470609"/>
                  <a:ext cx="2273043" cy="1791226"/>
                  <a:chOff x="4675466" y="-2033429"/>
                  <a:chExt cx="2273043" cy="1791226"/>
                </a:xfrm>
                <a:grpFill/>
              </p:grpSpPr>
              <p:sp>
                <p:nvSpPr>
                  <p:cNvPr id="514" name="任意多边形: 形状 513">
                    <a:extLst>
                      <a:ext uri="{FF2B5EF4-FFF2-40B4-BE49-F238E27FC236}">
                        <a16:creationId xmlns:a16="http://schemas.microsoft.com/office/drawing/2014/main" id="{A6A6FCDC-632A-4E1A-F0D0-75B62EBF9F50}"/>
                      </a:ext>
                    </a:extLst>
                  </p:cNvPr>
                  <p:cNvSpPr/>
                  <p:nvPr/>
                </p:nvSpPr>
                <p:spPr>
                  <a:xfrm>
                    <a:off x="4675466"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sp>
                <p:nvSpPr>
                  <p:cNvPr id="515" name="任意多边形: 形状 514">
                    <a:extLst>
                      <a:ext uri="{FF2B5EF4-FFF2-40B4-BE49-F238E27FC236}">
                        <a16:creationId xmlns:a16="http://schemas.microsoft.com/office/drawing/2014/main" id="{9E8A5F85-2E87-EA2E-E465-EC060BCA6226}"/>
                      </a:ext>
                    </a:extLst>
                  </p:cNvPr>
                  <p:cNvSpPr/>
                  <p:nvPr/>
                </p:nvSpPr>
                <p:spPr>
                  <a:xfrm flipH="1">
                    <a:off x="5812455"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grpSp>
            <p:grpSp>
              <p:nvGrpSpPr>
                <p:cNvPr id="497" name="组合 496">
                  <a:extLst>
                    <a:ext uri="{FF2B5EF4-FFF2-40B4-BE49-F238E27FC236}">
                      <a16:creationId xmlns:a16="http://schemas.microsoft.com/office/drawing/2014/main" id="{0FF9D08A-8084-68BC-C4E4-0A7ABB5193A3}"/>
                    </a:ext>
                  </a:extLst>
                </p:cNvPr>
                <p:cNvGrpSpPr/>
                <p:nvPr/>
              </p:nvGrpSpPr>
              <p:grpSpPr>
                <a:xfrm rot="8382580">
                  <a:off x="28289750" y="-4556286"/>
                  <a:ext cx="2273043" cy="1791226"/>
                  <a:chOff x="4675466" y="-2033429"/>
                  <a:chExt cx="2273043" cy="1791226"/>
                </a:xfrm>
                <a:grpFill/>
              </p:grpSpPr>
              <p:sp>
                <p:nvSpPr>
                  <p:cNvPr id="512" name="任意多边形: 形状 511">
                    <a:extLst>
                      <a:ext uri="{FF2B5EF4-FFF2-40B4-BE49-F238E27FC236}">
                        <a16:creationId xmlns:a16="http://schemas.microsoft.com/office/drawing/2014/main" id="{DEC41B6B-CAB5-7827-F0CD-7D65C06B31CE}"/>
                      </a:ext>
                    </a:extLst>
                  </p:cNvPr>
                  <p:cNvSpPr/>
                  <p:nvPr/>
                </p:nvSpPr>
                <p:spPr>
                  <a:xfrm>
                    <a:off x="4675466"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sp>
                <p:nvSpPr>
                  <p:cNvPr id="513" name="任意多边形: 形状 512">
                    <a:extLst>
                      <a:ext uri="{FF2B5EF4-FFF2-40B4-BE49-F238E27FC236}">
                        <a16:creationId xmlns:a16="http://schemas.microsoft.com/office/drawing/2014/main" id="{20D82EFE-883C-2C98-2D9C-874355D367D4}"/>
                      </a:ext>
                    </a:extLst>
                  </p:cNvPr>
                  <p:cNvSpPr/>
                  <p:nvPr/>
                </p:nvSpPr>
                <p:spPr>
                  <a:xfrm flipH="1">
                    <a:off x="5812455"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grpSp>
            <p:sp>
              <p:nvSpPr>
                <p:cNvPr id="498" name="任意多边形: 形状 497">
                  <a:extLst>
                    <a:ext uri="{FF2B5EF4-FFF2-40B4-BE49-F238E27FC236}">
                      <a16:creationId xmlns:a16="http://schemas.microsoft.com/office/drawing/2014/main" id="{46232B2F-85DD-CBC0-0924-CACEC300B7C3}"/>
                    </a:ext>
                  </a:extLst>
                </p:cNvPr>
                <p:cNvSpPr/>
                <p:nvPr/>
              </p:nvSpPr>
              <p:spPr>
                <a:xfrm rot="2521412">
                  <a:off x="28454153" y="-14931178"/>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sp>
              <p:nvSpPr>
                <p:cNvPr id="499" name="任意多边形: 形状 498">
                  <a:extLst>
                    <a:ext uri="{FF2B5EF4-FFF2-40B4-BE49-F238E27FC236}">
                      <a16:creationId xmlns:a16="http://schemas.microsoft.com/office/drawing/2014/main" id="{FAE2B4DD-1072-D38F-6206-32685285C80E}"/>
                    </a:ext>
                  </a:extLst>
                </p:cNvPr>
                <p:cNvSpPr/>
                <p:nvPr/>
              </p:nvSpPr>
              <p:spPr>
                <a:xfrm rot="2521412" flipH="1">
                  <a:off x="29298788" y="-14170037"/>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sp>
              <p:nvSpPr>
                <p:cNvPr id="500" name="任意多边形: 形状 499">
                  <a:extLst>
                    <a:ext uri="{FF2B5EF4-FFF2-40B4-BE49-F238E27FC236}">
                      <a16:creationId xmlns:a16="http://schemas.microsoft.com/office/drawing/2014/main" id="{FAC081AF-604B-B5CF-D78A-8A32CF42373E}"/>
                    </a:ext>
                  </a:extLst>
                </p:cNvPr>
                <p:cNvSpPr/>
                <p:nvPr/>
              </p:nvSpPr>
              <p:spPr>
                <a:xfrm rot="11942580">
                  <a:off x="23010515" y="-326748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sp>
              <p:nvSpPr>
                <p:cNvPr id="501" name="任意多边形: 形状 500">
                  <a:extLst>
                    <a:ext uri="{FF2B5EF4-FFF2-40B4-BE49-F238E27FC236}">
                      <a16:creationId xmlns:a16="http://schemas.microsoft.com/office/drawing/2014/main" id="{9FA0EB6E-D318-A685-AE36-DDCC1F744C7D}"/>
                    </a:ext>
                  </a:extLst>
                </p:cNvPr>
                <p:cNvSpPr/>
                <p:nvPr/>
              </p:nvSpPr>
              <p:spPr>
                <a:xfrm rot="11942580" flipH="1">
                  <a:off x="21935749" y="-3638464"/>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grpSp>
              <p:nvGrpSpPr>
                <p:cNvPr id="502" name="组合 501">
                  <a:extLst>
                    <a:ext uri="{FF2B5EF4-FFF2-40B4-BE49-F238E27FC236}">
                      <a16:creationId xmlns:a16="http://schemas.microsoft.com/office/drawing/2014/main" id="{F8F26B26-9A7B-30FA-0B18-41BFBA03FC93}"/>
                    </a:ext>
                  </a:extLst>
                </p:cNvPr>
                <p:cNvGrpSpPr/>
                <p:nvPr/>
              </p:nvGrpSpPr>
              <p:grpSpPr>
                <a:xfrm rot="4790176">
                  <a:off x="30497236" y="-10806908"/>
                  <a:ext cx="2273043" cy="1791227"/>
                  <a:chOff x="4675466" y="-2033429"/>
                  <a:chExt cx="2273043" cy="1791226"/>
                </a:xfrm>
                <a:grpFill/>
              </p:grpSpPr>
              <p:sp>
                <p:nvSpPr>
                  <p:cNvPr id="510" name="任意多边形: 形状 509">
                    <a:extLst>
                      <a:ext uri="{FF2B5EF4-FFF2-40B4-BE49-F238E27FC236}">
                        <a16:creationId xmlns:a16="http://schemas.microsoft.com/office/drawing/2014/main" id="{CBE9C7A9-2CF6-F02D-8CDE-3BCF7357789C}"/>
                      </a:ext>
                    </a:extLst>
                  </p:cNvPr>
                  <p:cNvSpPr/>
                  <p:nvPr/>
                </p:nvSpPr>
                <p:spPr>
                  <a:xfrm>
                    <a:off x="4675466"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sp>
                <p:nvSpPr>
                  <p:cNvPr id="511" name="任意多边形: 形状 510">
                    <a:extLst>
                      <a:ext uri="{FF2B5EF4-FFF2-40B4-BE49-F238E27FC236}">
                        <a16:creationId xmlns:a16="http://schemas.microsoft.com/office/drawing/2014/main" id="{FB208024-9ACF-D619-2F6B-6E37234D0471}"/>
                      </a:ext>
                    </a:extLst>
                  </p:cNvPr>
                  <p:cNvSpPr/>
                  <p:nvPr/>
                </p:nvSpPr>
                <p:spPr>
                  <a:xfrm flipH="1">
                    <a:off x="5812455"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grpSp>
            <p:grpSp>
              <p:nvGrpSpPr>
                <p:cNvPr id="503" name="组合 502">
                  <a:extLst>
                    <a:ext uri="{FF2B5EF4-FFF2-40B4-BE49-F238E27FC236}">
                      <a16:creationId xmlns:a16="http://schemas.microsoft.com/office/drawing/2014/main" id="{DC937BF5-58DE-A99B-1906-43D9B955745B}"/>
                    </a:ext>
                  </a:extLst>
                </p:cNvPr>
                <p:cNvGrpSpPr/>
                <p:nvPr/>
              </p:nvGrpSpPr>
              <p:grpSpPr>
                <a:xfrm rot="15590176">
                  <a:off x="17704142" y="-8514374"/>
                  <a:ext cx="2273043" cy="1791227"/>
                  <a:chOff x="4675466" y="-2033429"/>
                  <a:chExt cx="2273043" cy="1791226"/>
                </a:xfrm>
                <a:grpFill/>
              </p:grpSpPr>
              <p:sp>
                <p:nvSpPr>
                  <p:cNvPr id="508" name="任意多边形: 形状 507">
                    <a:extLst>
                      <a:ext uri="{FF2B5EF4-FFF2-40B4-BE49-F238E27FC236}">
                        <a16:creationId xmlns:a16="http://schemas.microsoft.com/office/drawing/2014/main" id="{E8C51387-ABBC-0BB1-15B6-7247982D7B28}"/>
                      </a:ext>
                    </a:extLst>
                  </p:cNvPr>
                  <p:cNvSpPr/>
                  <p:nvPr/>
                </p:nvSpPr>
                <p:spPr>
                  <a:xfrm>
                    <a:off x="4675466"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sp>
                <p:nvSpPr>
                  <p:cNvPr id="509" name="任意多边形: 形状 508">
                    <a:extLst>
                      <a:ext uri="{FF2B5EF4-FFF2-40B4-BE49-F238E27FC236}">
                        <a16:creationId xmlns:a16="http://schemas.microsoft.com/office/drawing/2014/main" id="{A7ECED42-6686-7477-E16A-6A3ECB2BBB8C}"/>
                      </a:ext>
                    </a:extLst>
                  </p:cNvPr>
                  <p:cNvSpPr/>
                  <p:nvPr/>
                </p:nvSpPr>
                <p:spPr>
                  <a:xfrm flipH="1">
                    <a:off x="5812455" y="-203342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grpSp>
            <p:sp>
              <p:nvSpPr>
                <p:cNvPr id="504" name="任意多边形: 形状 503">
                  <a:extLst>
                    <a:ext uri="{FF2B5EF4-FFF2-40B4-BE49-F238E27FC236}">
                      <a16:creationId xmlns:a16="http://schemas.microsoft.com/office/drawing/2014/main" id="{CCD61585-7094-1ED9-7FC9-636511E9F024}"/>
                    </a:ext>
                  </a:extLst>
                </p:cNvPr>
                <p:cNvSpPr/>
                <p:nvPr/>
              </p:nvSpPr>
              <p:spPr>
                <a:xfrm rot="1400861">
                  <a:off x="26341818" y="-15942571"/>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sp>
              <p:nvSpPr>
                <p:cNvPr id="505" name="任意多边形: 形状 504">
                  <a:extLst>
                    <a:ext uri="{FF2B5EF4-FFF2-40B4-BE49-F238E27FC236}">
                      <a16:creationId xmlns:a16="http://schemas.microsoft.com/office/drawing/2014/main" id="{4A65C25D-1B82-170B-6AB7-316A45532F23}"/>
                    </a:ext>
                  </a:extLst>
                </p:cNvPr>
                <p:cNvSpPr/>
                <p:nvPr/>
              </p:nvSpPr>
              <p:spPr>
                <a:xfrm rot="1400861" flipH="1">
                  <a:off x="27385708" y="-15491973"/>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sp>
              <p:nvSpPr>
                <p:cNvPr id="506" name="任意多边形: 形状 505">
                  <a:extLst>
                    <a:ext uri="{FF2B5EF4-FFF2-40B4-BE49-F238E27FC236}">
                      <a16:creationId xmlns:a16="http://schemas.microsoft.com/office/drawing/2014/main" id="{5D02F2BA-A47D-D661-C2D3-06CBF135BAE1}"/>
                    </a:ext>
                  </a:extLst>
                </p:cNvPr>
                <p:cNvSpPr/>
                <p:nvPr/>
              </p:nvSpPr>
              <p:spPr>
                <a:xfrm rot="13177945">
                  <a:off x="20947787" y="-425660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sp>
              <p:nvSpPr>
                <p:cNvPr id="507" name="任意多边形: 形状 506">
                  <a:extLst>
                    <a:ext uri="{FF2B5EF4-FFF2-40B4-BE49-F238E27FC236}">
                      <a16:creationId xmlns:a16="http://schemas.microsoft.com/office/drawing/2014/main" id="{4844843C-AD05-88B4-872D-42DB3BBF9788}"/>
                    </a:ext>
                  </a:extLst>
                </p:cNvPr>
                <p:cNvSpPr/>
                <p:nvPr/>
              </p:nvSpPr>
              <p:spPr>
                <a:xfrm rot="13177945" flipH="1">
                  <a:off x="20072123" y="-4981849"/>
                  <a:ext cx="1136054" cy="1791226"/>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p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grpSp>
        </p:grpSp>
        <p:sp>
          <p:nvSpPr>
            <p:cNvPr id="536" name="文本框 535">
              <a:extLst>
                <a:ext uri="{FF2B5EF4-FFF2-40B4-BE49-F238E27FC236}">
                  <a16:creationId xmlns:a16="http://schemas.microsoft.com/office/drawing/2014/main" id="{27AD592C-0475-3DB4-A5CD-13E08B6E8574}"/>
                </a:ext>
              </a:extLst>
            </p:cNvPr>
            <p:cNvSpPr txBox="1"/>
            <p:nvPr/>
          </p:nvSpPr>
          <p:spPr>
            <a:xfrm>
              <a:off x="3676191" y="3190448"/>
              <a:ext cx="1342617" cy="230832"/>
            </a:xfrm>
            <a:prstGeom prst="rect">
              <a:avLst/>
            </a:prstGeom>
            <a:noFill/>
          </p:spPr>
          <p:txBody>
            <a:bodyPr wrap="square">
              <a:spAutoFit/>
            </a:bodyPr>
            <a:lstStyle/>
            <a:p>
              <a:pPr algn="ctr" defTabSz="457200"/>
              <a:r>
                <a:rPr lang="zh-CN" altLang="en-US" sz="9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病毒样颗粒 </a:t>
              </a:r>
              <a:r>
                <a:rPr lang="en-US" altLang="zh-CN" sz="9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(VLP)</a:t>
              </a:r>
              <a:endParaRPr lang="zh-CN" altLang="en-US" sz="900" dirty="0">
                <a:solidFill>
                  <a:srgbClr val="0C0C0C">
                    <a:lumMod val="75000"/>
                    <a:lumOff val="25000"/>
                  </a:srgbClr>
                </a:solidFill>
                <a:latin typeface="HarmonyOS Sans SC Medium" panose="00000600000000000000" pitchFamily="2" charset="-122"/>
                <a:ea typeface="HarmonyOS Sans SC Medium" panose="00000600000000000000" pitchFamily="2" charset="-122"/>
              </a:endParaRPr>
            </a:p>
          </p:txBody>
        </p:sp>
        <p:grpSp>
          <p:nvGrpSpPr>
            <p:cNvPr id="537" name="Group 455">
              <a:extLst>
                <a:ext uri="{FF2B5EF4-FFF2-40B4-BE49-F238E27FC236}">
                  <a16:creationId xmlns:a16="http://schemas.microsoft.com/office/drawing/2014/main" id="{84AE4D22-047C-6EC0-D165-13C02151FDE5}"/>
                </a:ext>
              </a:extLst>
            </p:cNvPr>
            <p:cNvGrpSpPr/>
            <p:nvPr/>
          </p:nvGrpSpPr>
          <p:grpSpPr>
            <a:xfrm>
              <a:off x="2704291" y="1905418"/>
              <a:ext cx="589906" cy="548831"/>
              <a:chOff x="986523" y="2641232"/>
              <a:chExt cx="1504106" cy="1282054"/>
            </a:xfrm>
          </p:grpSpPr>
          <p:grpSp>
            <p:nvGrpSpPr>
              <p:cNvPr id="538" name="组合 537">
                <a:extLst>
                  <a:ext uri="{FF2B5EF4-FFF2-40B4-BE49-F238E27FC236}">
                    <a16:creationId xmlns:a16="http://schemas.microsoft.com/office/drawing/2014/main" id="{FCCE465A-51BD-546F-86EA-8AD0BD9977FA}"/>
                  </a:ext>
                </a:extLst>
              </p:cNvPr>
              <p:cNvGrpSpPr/>
              <p:nvPr/>
            </p:nvGrpSpPr>
            <p:grpSpPr>
              <a:xfrm>
                <a:off x="1421222" y="2641232"/>
                <a:ext cx="737592" cy="581243"/>
                <a:chOff x="3472655" y="2851366"/>
                <a:chExt cx="420288" cy="331200"/>
              </a:xfrm>
            </p:grpSpPr>
            <p:sp>
              <p:nvSpPr>
                <p:cNvPr id="540" name="任意多边形: 形状 539">
                  <a:extLst>
                    <a:ext uri="{FF2B5EF4-FFF2-40B4-BE49-F238E27FC236}">
                      <a16:creationId xmlns:a16="http://schemas.microsoft.com/office/drawing/2014/main" id="{8E0BCD96-05CC-E3A6-DE34-903F040761C2}"/>
                    </a:ext>
                  </a:extLst>
                </p:cNvPr>
                <p:cNvSpPr/>
                <p:nvPr/>
              </p:nvSpPr>
              <p:spPr>
                <a:xfrm>
                  <a:off x="3472655" y="2851366"/>
                  <a:ext cx="210058" cy="331200"/>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adFill flip="none" rotWithShape="1">
                  <a:gsLst>
                    <a:gs pos="51000">
                      <a:srgbClr val="72B3A3"/>
                    </a:gs>
                    <a:gs pos="100000">
                      <a:srgbClr val="72B3A3">
                        <a:lumMod val="20000"/>
                        <a:lumOff val="80000"/>
                      </a:srgbClr>
                    </a:gs>
                  </a:gsLst>
                  <a:path path="circle">
                    <a:fillToRect l="50000" t="50000" r="50000" b="50000"/>
                  </a:path>
                  <a:tileRect/>
                </a:grad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sp>
              <p:nvSpPr>
                <p:cNvPr id="541" name="任意多边形: 形状 540">
                  <a:extLst>
                    <a:ext uri="{FF2B5EF4-FFF2-40B4-BE49-F238E27FC236}">
                      <a16:creationId xmlns:a16="http://schemas.microsoft.com/office/drawing/2014/main" id="{2058886F-8DAF-9F10-C5BC-0678797F01A4}"/>
                    </a:ext>
                  </a:extLst>
                </p:cNvPr>
                <p:cNvSpPr/>
                <p:nvPr/>
              </p:nvSpPr>
              <p:spPr>
                <a:xfrm flipH="1">
                  <a:off x="3682885" y="2851366"/>
                  <a:ext cx="210058" cy="331200"/>
                </a:xfrm>
                <a:custGeom>
                  <a:avLst/>
                  <a:gdLst>
                    <a:gd name="connsiteX0" fmla="*/ 773469 w 1136054"/>
                    <a:gd name="connsiteY0" fmla="*/ 159 h 1791226"/>
                    <a:gd name="connsiteX1" fmla="*/ 883403 w 1136054"/>
                    <a:gd name="connsiteY1" fmla="*/ 5715 h 1791226"/>
                    <a:gd name="connsiteX2" fmla="*/ 922435 w 1136054"/>
                    <a:gd name="connsiteY2" fmla="*/ 8573 h 1791226"/>
                    <a:gd name="connsiteX3" fmla="*/ 916280 w 1136054"/>
                    <a:gd name="connsiteY3" fmla="*/ 28400 h 1791226"/>
                    <a:gd name="connsiteX4" fmla="*/ 911105 w 1136054"/>
                    <a:gd name="connsiteY4" fmla="*/ 79734 h 1791226"/>
                    <a:gd name="connsiteX5" fmla="*/ 1114486 w 1136054"/>
                    <a:gd name="connsiteY5" fmla="*/ 329274 h 1791226"/>
                    <a:gd name="connsiteX6" fmla="*/ 1136054 w 1136054"/>
                    <a:gd name="connsiteY6" fmla="*/ 331448 h 1791226"/>
                    <a:gd name="connsiteX7" fmla="*/ 1136054 w 1136054"/>
                    <a:gd name="connsiteY7" fmla="*/ 1550328 h 1791226"/>
                    <a:gd name="connsiteX8" fmla="*/ 1133514 w 1136054"/>
                    <a:gd name="connsiteY8" fmla="*/ 1569244 h 1791226"/>
                    <a:gd name="connsiteX9" fmla="*/ 1085254 w 1136054"/>
                    <a:gd name="connsiteY9" fmla="*/ 1708309 h 1791226"/>
                    <a:gd name="connsiteX10" fmla="*/ 892214 w 1136054"/>
                    <a:gd name="connsiteY10" fmla="*/ 1789589 h 1791226"/>
                    <a:gd name="connsiteX11" fmla="*/ 333414 w 1136054"/>
                    <a:gd name="connsiteY11" fmla="*/ 1667669 h 1791226"/>
                    <a:gd name="connsiteX12" fmla="*/ 18454 w 1136054"/>
                    <a:gd name="connsiteY12" fmla="*/ 1454309 h 1791226"/>
                    <a:gd name="connsiteX13" fmla="*/ 59094 w 1136054"/>
                    <a:gd name="connsiteY13" fmla="*/ 936149 h 1791226"/>
                    <a:gd name="connsiteX14" fmla="*/ 241974 w 1136054"/>
                    <a:gd name="connsiteY14" fmla="*/ 336709 h 1791226"/>
                    <a:gd name="connsiteX15" fmla="*/ 556934 w 1136054"/>
                    <a:gd name="connsiteY15" fmla="*/ 31909 h 1791226"/>
                    <a:gd name="connsiteX16" fmla="*/ 773469 w 1136054"/>
                    <a:gd name="connsiteY16" fmla="*/ 159 h 179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6054" h="1791226">
                      <a:moveTo>
                        <a:pt x="773469" y="159"/>
                      </a:moveTo>
                      <a:cubicBezTo>
                        <a:pt x="811675" y="794"/>
                        <a:pt x="849193" y="3228"/>
                        <a:pt x="883403" y="5715"/>
                      </a:cubicBezTo>
                      <a:lnTo>
                        <a:pt x="922435" y="8573"/>
                      </a:lnTo>
                      <a:lnTo>
                        <a:pt x="916280" y="28400"/>
                      </a:lnTo>
                      <a:cubicBezTo>
                        <a:pt x="912887" y="44982"/>
                        <a:pt x="911105" y="62150"/>
                        <a:pt x="911105" y="79734"/>
                      </a:cubicBezTo>
                      <a:cubicBezTo>
                        <a:pt x="911105" y="202825"/>
                        <a:pt x="998417" y="305523"/>
                        <a:pt x="1114486" y="329274"/>
                      </a:cubicBezTo>
                      <a:lnTo>
                        <a:pt x="1136054" y="331448"/>
                      </a:lnTo>
                      <a:lnTo>
                        <a:pt x="1136054" y="1550328"/>
                      </a:lnTo>
                      <a:lnTo>
                        <a:pt x="1133514" y="1569244"/>
                      </a:lnTo>
                      <a:cubicBezTo>
                        <a:pt x="1122508" y="1627876"/>
                        <a:pt x="1107268" y="1670209"/>
                        <a:pt x="1085254" y="1708309"/>
                      </a:cubicBezTo>
                      <a:cubicBezTo>
                        <a:pt x="1041227" y="1784509"/>
                        <a:pt x="1017521" y="1796362"/>
                        <a:pt x="892214" y="1789589"/>
                      </a:cubicBezTo>
                      <a:cubicBezTo>
                        <a:pt x="766907" y="1782816"/>
                        <a:pt x="479041" y="1723549"/>
                        <a:pt x="333414" y="1667669"/>
                      </a:cubicBezTo>
                      <a:cubicBezTo>
                        <a:pt x="187787" y="1611789"/>
                        <a:pt x="64174" y="1576229"/>
                        <a:pt x="18454" y="1454309"/>
                      </a:cubicBezTo>
                      <a:cubicBezTo>
                        <a:pt x="-27266" y="1332389"/>
                        <a:pt x="21841" y="1122416"/>
                        <a:pt x="59094" y="936149"/>
                      </a:cubicBezTo>
                      <a:cubicBezTo>
                        <a:pt x="96347" y="749882"/>
                        <a:pt x="159001" y="487416"/>
                        <a:pt x="241974" y="336709"/>
                      </a:cubicBezTo>
                      <a:cubicBezTo>
                        <a:pt x="324947" y="186002"/>
                        <a:pt x="435014" y="86096"/>
                        <a:pt x="556934" y="31909"/>
                      </a:cubicBezTo>
                      <a:cubicBezTo>
                        <a:pt x="617894" y="4816"/>
                        <a:pt x="697058" y="-1111"/>
                        <a:pt x="773469" y="159"/>
                      </a:cubicBezTo>
                      <a:close/>
                    </a:path>
                  </a:pathLst>
                </a:custGeom>
                <a:gradFill flip="none" rotWithShape="1">
                  <a:gsLst>
                    <a:gs pos="51000">
                      <a:srgbClr val="72B3A3"/>
                    </a:gs>
                    <a:gs pos="100000">
                      <a:srgbClr val="72B3A3">
                        <a:lumMod val="20000"/>
                        <a:lumOff val="80000"/>
                      </a:srgbClr>
                    </a:gs>
                  </a:gsLst>
                  <a:path path="circle">
                    <a:fillToRect l="50000" t="50000" r="50000" b="50000"/>
                  </a:path>
                  <a:tileRect/>
                </a:gradFill>
                <a:ln w="12700" cap="rnd" cmpd="sng" algn="ctr">
                  <a:solidFill>
                    <a:srgbClr val="72B3A3">
                      <a:lumMod val="75000"/>
                    </a:srgbClr>
                  </a:solidFill>
                  <a:prstDash val="solid"/>
                  <a:round/>
                </a:ln>
                <a:effectLst/>
              </p:spPr>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grpSp>
          <p:sp>
            <p:nvSpPr>
              <p:cNvPr id="539" name="文本框 1057">
                <a:extLst>
                  <a:ext uri="{FF2B5EF4-FFF2-40B4-BE49-F238E27FC236}">
                    <a16:creationId xmlns:a16="http://schemas.microsoft.com/office/drawing/2014/main" id="{ED1223A8-708A-B16D-1164-B3F8CC92DC61}"/>
                  </a:ext>
                </a:extLst>
              </p:cNvPr>
              <p:cNvSpPr txBox="1"/>
              <p:nvPr/>
            </p:nvSpPr>
            <p:spPr>
              <a:xfrm>
                <a:off x="986523" y="3599757"/>
                <a:ext cx="1504106" cy="323529"/>
              </a:xfrm>
              <a:prstGeom prst="rect">
                <a:avLst/>
              </a:prstGeom>
              <a:noFill/>
            </p:spPr>
            <p:txBody>
              <a:bodyPr wrap="none" lIns="0" tIns="0" rIns="0" bIns="0"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 b="1" i="0" u="none" strike="noStrike" kern="1200" cap="none" spc="0" normalizeH="0" baseline="0" noProof="0" dirty="0">
                    <a:ln>
                      <a:noFill/>
                    </a:ln>
                    <a:solidFill>
                      <a:srgbClr val="661F47">
                        <a:lumMod val="50000"/>
                      </a:srgbClr>
                    </a:solidFill>
                    <a:effectLst/>
                    <a:uLnTx/>
                    <a:uFillTx/>
                    <a:latin typeface="HarmonyOS Sans SC Light"/>
                    <a:ea typeface="HarmonyOS Sans SC Light"/>
                    <a:cs typeface="+mn-cs"/>
                  </a:rPr>
                  <a:t>L1</a:t>
                </a:r>
                <a:r>
                  <a:rPr kumimoji="0" lang="zh-CN" altLang="en-US" sz="900" b="1" i="0" u="none" strike="noStrike" kern="1200" cap="none" spc="0" normalizeH="0" baseline="0" noProof="0" dirty="0">
                    <a:ln>
                      <a:noFill/>
                    </a:ln>
                    <a:solidFill>
                      <a:srgbClr val="661F47">
                        <a:lumMod val="50000"/>
                      </a:srgbClr>
                    </a:solidFill>
                    <a:effectLst/>
                    <a:uLnTx/>
                    <a:uFillTx/>
                    <a:latin typeface="HarmonyOS Sans SC Light"/>
                    <a:ea typeface="HarmonyOS Sans SC Light"/>
                    <a:cs typeface="+mn-cs"/>
                  </a:rPr>
                  <a:t>衣壳蛋白</a:t>
                </a:r>
                <a:endParaRPr kumimoji="0" lang="en-US" altLang="zh-CN" sz="900" b="1" i="0" u="none" strike="noStrike" kern="1200" cap="none" spc="0" normalizeH="0" baseline="0" noProof="0" dirty="0">
                  <a:ln>
                    <a:noFill/>
                  </a:ln>
                  <a:solidFill>
                    <a:srgbClr val="661F47">
                      <a:lumMod val="50000"/>
                    </a:srgbClr>
                  </a:solidFill>
                  <a:effectLst/>
                  <a:uLnTx/>
                  <a:uFillTx/>
                  <a:latin typeface="HarmonyOS Sans SC Light"/>
                  <a:ea typeface="HarmonyOS Sans SC Light"/>
                  <a:cs typeface="+mn-cs"/>
                </a:endParaRPr>
              </a:p>
            </p:txBody>
          </p:sp>
        </p:grpSp>
        <p:sp>
          <p:nvSpPr>
            <p:cNvPr id="542" name="Freeform: Shape 459">
              <a:extLst>
                <a:ext uri="{FF2B5EF4-FFF2-40B4-BE49-F238E27FC236}">
                  <a16:creationId xmlns:a16="http://schemas.microsoft.com/office/drawing/2014/main" id="{12277EC9-6B7F-9D3E-00A5-95A0C33B97A9}"/>
                </a:ext>
              </a:extLst>
            </p:cNvPr>
            <p:cNvSpPr/>
            <p:nvPr/>
          </p:nvSpPr>
          <p:spPr>
            <a:xfrm>
              <a:off x="3251038" y="2015265"/>
              <a:ext cx="533586" cy="337009"/>
            </a:xfrm>
            <a:custGeom>
              <a:avLst/>
              <a:gdLst>
                <a:gd name="connsiteX0" fmla="*/ 0 w 1930400"/>
                <a:gd name="connsiteY0" fmla="*/ 0 h 736600"/>
                <a:gd name="connsiteX1" fmla="*/ 1930400 w 1930400"/>
                <a:gd name="connsiteY1" fmla="*/ 736600 h 736600"/>
                <a:gd name="connsiteX0" fmla="*/ 0 w 2057400"/>
                <a:gd name="connsiteY0" fmla="*/ 0 h 825500"/>
                <a:gd name="connsiteX1" fmla="*/ 2057400 w 2057400"/>
                <a:gd name="connsiteY1" fmla="*/ 825500 h 825500"/>
                <a:gd name="connsiteX0" fmla="*/ 0 w 2057400"/>
                <a:gd name="connsiteY0" fmla="*/ 0 h 825500"/>
                <a:gd name="connsiteX1" fmla="*/ 2057400 w 2057400"/>
                <a:gd name="connsiteY1" fmla="*/ 825500 h 825500"/>
                <a:gd name="connsiteX0" fmla="*/ 0 w 2108200"/>
                <a:gd name="connsiteY0" fmla="*/ 0 h 939800"/>
                <a:gd name="connsiteX1" fmla="*/ 2108200 w 2108200"/>
                <a:gd name="connsiteY1" fmla="*/ 939800 h 939800"/>
                <a:gd name="connsiteX0" fmla="*/ 0 w 2108200"/>
                <a:gd name="connsiteY0" fmla="*/ 0 h 939800"/>
                <a:gd name="connsiteX1" fmla="*/ 2108200 w 2108200"/>
                <a:gd name="connsiteY1" fmla="*/ 939800 h 939800"/>
                <a:gd name="connsiteX0" fmla="*/ 0 w 2235200"/>
                <a:gd name="connsiteY0" fmla="*/ 0 h 1028700"/>
                <a:gd name="connsiteX1" fmla="*/ 2235200 w 2235200"/>
                <a:gd name="connsiteY1" fmla="*/ 1028700 h 1028700"/>
                <a:gd name="connsiteX0" fmla="*/ 0 w 2235200"/>
                <a:gd name="connsiteY0" fmla="*/ 57 h 1028757"/>
                <a:gd name="connsiteX1" fmla="*/ 2235200 w 2235200"/>
                <a:gd name="connsiteY1" fmla="*/ 1028757 h 1028757"/>
                <a:gd name="connsiteX0" fmla="*/ 0 w 2362200"/>
                <a:gd name="connsiteY0" fmla="*/ 47 h 1257347"/>
                <a:gd name="connsiteX1" fmla="*/ 2362200 w 2362200"/>
                <a:gd name="connsiteY1" fmla="*/ 1257347 h 1257347"/>
                <a:gd name="connsiteX0" fmla="*/ 0 w 2362200"/>
                <a:gd name="connsiteY0" fmla="*/ 47 h 1257347"/>
                <a:gd name="connsiteX1" fmla="*/ 2362200 w 2362200"/>
                <a:gd name="connsiteY1" fmla="*/ 1257347 h 1257347"/>
              </a:gdLst>
              <a:ahLst/>
              <a:cxnLst>
                <a:cxn ang="0">
                  <a:pos x="connsiteX0" y="connsiteY0"/>
                </a:cxn>
                <a:cxn ang="0">
                  <a:pos x="connsiteX1" y="connsiteY1"/>
                </a:cxn>
              </a:cxnLst>
              <a:rect l="l" t="t" r="r" b="b"/>
              <a:pathLst>
                <a:path w="2362200" h="1257347">
                  <a:moveTo>
                    <a:pt x="0" y="47"/>
                  </a:moveTo>
                  <a:cubicBezTo>
                    <a:pt x="706967" y="-8420"/>
                    <a:pt x="1223433" y="1126114"/>
                    <a:pt x="2362200" y="1257347"/>
                  </a:cubicBezTo>
                </a:path>
              </a:pathLst>
            </a:custGeom>
            <a:noFill/>
            <a:ln w="12700" cap="flat" cmpd="sng" algn="ctr">
              <a:solidFill>
                <a:srgbClr val="661F47">
                  <a:lumMod val="50000"/>
                </a:srgbClr>
              </a:solidFill>
              <a:prstDash val="solid"/>
              <a:miter lim="800000"/>
              <a:headEnd type="none" w="med" len="med"/>
              <a:tailEnd type="triangle" w="med" len="me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HarmonyOS Sans SC Light"/>
                <a:ea typeface="HarmonyOS Sans SC Light"/>
                <a:cs typeface="+mn-cs"/>
              </a:endParaRPr>
            </a:p>
          </p:txBody>
        </p:sp>
      </p:grpSp>
      <p:sp>
        <p:nvSpPr>
          <p:cNvPr id="543" name="文本框 542">
            <a:extLst>
              <a:ext uri="{FF2B5EF4-FFF2-40B4-BE49-F238E27FC236}">
                <a16:creationId xmlns:a16="http://schemas.microsoft.com/office/drawing/2014/main" id="{93E335DE-9CFC-6B10-C13C-010CA3AE38BD}"/>
              </a:ext>
            </a:extLst>
          </p:cNvPr>
          <p:cNvSpPr txBox="1"/>
          <p:nvPr/>
        </p:nvSpPr>
        <p:spPr>
          <a:xfrm>
            <a:off x="417568" y="1782071"/>
            <a:ext cx="2170350" cy="1975797"/>
          </a:xfrm>
          <a:prstGeom prst="rect">
            <a:avLst/>
          </a:prstGeom>
          <a:noFill/>
        </p:spPr>
        <p:txBody>
          <a:bodyPr wrap="square">
            <a:spAutoFit/>
          </a:bodyPr>
          <a:lstStyle/>
          <a:p>
            <a:pPr marL="171450" indent="-171450" defTabSz="457200">
              <a:lnSpc>
                <a:spcPct val="120000"/>
              </a:lnSpc>
              <a:spcBef>
                <a:spcPts val="1200"/>
              </a:spcBef>
              <a:buFont typeface="Arial" panose="020B0604020202020204" pitchFamily="34" charset="0"/>
              <a:buChar char="•"/>
            </a:pPr>
            <a:r>
              <a:rPr lang="zh-CN" altLang="en-US" sz="1050" dirty="0">
                <a:solidFill>
                  <a:srgbClr val="0C0C0C">
                    <a:lumMod val="75000"/>
                    <a:lumOff val="25000"/>
                  </a:srgbClr>
                </a:solidFill>
                <a:latin typeface="HarmonyOS Sans SC Medium" panose="00000600000000000000" pitchFamily="2" charset="-122"/>
                <a:ea typeface="HarmonyOS Sans SC Medium" panose="00000600000000000000" pitchFamily="2" charset="-122"/>
              </a:rPr>
              <a:t>目前中国境内上市的 </a:t>
            </a:r>
            <a:r>
              <a:rPr lang="en-US" altLang="zh-CN" sz="1050" dirty="0">
                <a:solidFill>
                  <a:srgbClr val="0C0C0C">
                    <a:lumMod val="75000"/>
                    <a:lumOff val="25000"/>
                  </a:srgbClr>
                </a:solidFill>
                <a:latin typeface="HarmonyOS Sans SC Medium" panose="00000600000000000000" pitchFamily="2" charset="-122"/>
                <a:ea typeface="HarmonyOS Sans SC Medium" panose="00000600000000000000" pitchFamily="2" charset="-122"/>
              </a:rPr>
              <a:t>HPV </a:t>
            </a:r>
            <a:r>
              <a:rPr lang="zh-CN" altLang="en-US" sz="1050" dirty="0">
                <a:solidFill>
                  <a:srgbClr val="0C0C0C">
                    <a:lumMod val="75000"/>
                    <a:lumOff val="25000"/>
                  </a:srgbClr>
                </a:solidFill>
                <a:latin typeface="HarmonyOS Sans SC Medium" panose="00000600000000000000" pitchFamily="2" charset="-122"/>
                <a:ea typeface="HarmonyOS Sans SC Medium" panose="00000600000000000000" pitchFamily="2" charset="-122"/>
              </a:rPr>
              <a:t>疫苗主要成分是由 </a:t>
            </a:r>
            <a:r>
              <a:rPr lang="en-US" altLang="zh-CN" sz="1050" dirty="0">
                <a:solidFill>
                  <a:srgbClr val="0C0C0C">
                    <a:lumMod val="75000"/>
                    <a:lumOff val="25000"/>
                  </a:srgbClr>
                </a:solidFill>
                <a:latin typeface="HarmonyOS Sans SC Medium" panose="00000600000000000000" pitchFamily="2" charset="-122"/>
                <a:ea typeface="HarmonyOS Sans SC Medium" panose="00000600000000000000" pitchFamily="2" charset="-122"/>
              </a:rPr>
              <a:t>L1 </a:t>
            </a:r>
            <a:r>
              <a:rPr lang="zh-CN" altLang="en-US" sz="1050" dirty="0">
                <a:solidFill>
                  <a:srgbClr val="0C0C0C">
                    <a:lumMod val="75000"/>
                    <a:lumOff val="25000"/>
                  </a:srgbClr>
                </a:solidFill>
                <a:latin typeface="HarmonyOS Sans SC Medium" panose="00000600000000000000" pitchFamily="2" charset="-122"/>
                <a:ea typeface="HarmonyOS Sans SC Medium" panose="00000600000000000000" pitchFamily="2" charset="-122"/>
              </a:rPr>
              <a:t>蛋白构成的病毒样颗粒 </a:t>
            </a:r>
            <a:r>
              <a:rPr lang="en-US" altLang="zh-CN" sz="1050" dirty="0">
                <a:solidFill>
                  <a:srgbClr val="0C0C0C">
                    <a:lumMod val="75000"/>
                    <a:lumOff val="25000"/>
                  </a:srgbClr>
                </a:solidFill>
                <a:latin typeface="HarmonyOS Sans SC Medium" panose="00000600000000000000" pitchFamily="2" charset="-122"/>
                <a:ea typeface="HarmonyOS Sans SC Medium" panose="00000600000000000000" pitchFamily="2" charset="-122"/>
              </a:rPr>
              <a:t>(VLP)</a:t>
            </a:r>
            <a:r>
              <a:rPr lang="zh-CN" altLang="en-US" sz="1050" dirty="0">
                <a:solidFill>
                  <a:srgbClr val="0C0C0C">
                    <a:lumMod val="75000"/>
                    <a:lumOff val="25000"/>
                  </a:srgbClr>
                </a:solidFill>
                <a:latin typeface="HarmonyOS Sans SC Medium" panose="00000600000000000000" pitchFamily="2" charset="-122"/>
                <a:ea typeface="HarmonyOS Sans SC Medium" panose="00000600000000000000" pitchFamily="2" charset="-122"/>
              </a:rPr>
              <a:t>，其不含病毒 </a:t>
            </a:r>
            <a:r>
              <a:rPr lang="en-US" altLang="zh-CN" sz="1050" dirty="0">
                <a:solidFill>
                  <a:srgbClr val="0C0C0C">
                    <a:lumMod val="75000"/>
                    <a:lumOff val="25000"/>
                  </a:srgbClr>
                </a:solidFill>
                <a:latin typeface="HarmonyOS Sans SC Medium" panose="00000600000000000000" pitchFamily="2" charset="-122"/>
                <a:ea typeface="HarmonyOS Sans SC Medium" panose="00000600000000000000" pitchFamily="2" charset="-122"/>
              </a:rPr>
              <a:t>DNA</a:t>
            </a:r>
            <a:r>
              <a:rPr lang="zh-CN" altLang="en-US" sz="1050" dirty="0">
                <a:solidFill>
                  <a:srgbClr val="0C0C0C">
                    <a:lumMod val="75000"/>
                    <a:lumOff val="25000"/>
                  </a:srgbClr>
                </a:solidFill>
                <a:latin typeface="HarmonyOS Sans SC Medium" panose="00000600000000000000" pitchFamily="2" charset="-122"/>
                <a:ea typeface="HarmonyOS Sans SC Medium" panose="00000600000000000000" pitchFamily="2" charset="-122"/>
              </a:rPr>
              <a:t>，因此</a:t>
            </a:r>
            <a:r>
              <a:rPr lang="zh-CN" altLang="en-US" sz="105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不具有感染性和致癌性</a:t>
            </a:r>
            <a:r>
              <a:rPr lang="en-US" altLang="zh-CN" sz="1050" baseline="30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1</a:t>
            </a:r>
            <a:r>
              <a:rPr lang="zh-CN" altLang="en-US" sz="1050" dirty="0">
                <a:solidFill>
                  <a:srgbClr val="0C0C0C">
                    <a:lumMod val="75000"/>
                    <a:lumOff val="25000"/>
                  </a:srgbClr>
                </a:solidFill>
                <a:latin typeface="HarmonyOS Sans SC Medium" panose="00000600000000000000" pitchFamily="2" charset="-122"/>
                <a:ea typeface="HarmonyOS Sans SC Medium" panose="00000600000000000000" pitchFamily="2" charset="-122"/>
              </a:rPr>
              <a:t>。</a:t>
            </a:r>
            <a:endParaRPr lang="en-US" altLang="zh-CN" sz="1050" dirty="0">
              <a:solidFill>
                <a:srgbClr val="0C0C0C">
                  <a:lumMod val="75000"/>
                  <a:lumOff val="25000"/>
                </a:srgbClr>
              </a:solidFill>
              <a:latin typeface="HarmonyOS Sans SC Medium" panose="00000600000000000000" pitchFamily="2" charset="-122"/>
              <a:ea typeface="HarmonyOS Sans SC Medium" panose="00000600000000000000" pitchFamily="2" charset="-122"/>
            </a:endParaRPr>
          </a:p>
          <a:p>
            <a:pPr marL="171450" indent="-171450" defTabSz="457200">
              <a:lnSpc>
                <a:spcPct val="120000"/>
              </a:lnSpc>
              <a:spcBef>
                <a:spcPts val="1200"/>
              </a:spcBef>
              <a:buFont typeface="Arial" panose="020B0604020202020204" pitchFamily="34" charset="0"/>
              <a:buChar char="•"/>
            </a:pPr>
            <a:r>
              <a:rPr lang="zh-CN" altLang="en-US" sz="1050" dirty="0">
                <a:solidFill>
                  <a:srgbClr val="0C0C0C">
                    <a:lumMod val="75000"/>
                    <a:lumOff val="25000"/>
                  </a:srgbClr>
                </a:solidFill>
                <a:latin typeface="HarmonyOS Sans SC Medium" panose="00000600000000000000" pitchFamily="2" charset="-122"/>
                <a:ea typeface="HarmonyOS Sans SC Medium" panose="00000600000000000000" pitchFamily="2" charset="-122"/>
              </a:rPr>
              <a:t>四价及九价 </a:t>
            </a:r>
            <a:r>
              <a:rPr lang="en-US" altLang="zh-CN" sz="1050" dirty="0">
                <a:solidFill>
                  <a:srgbClr val="0C0C0C">
                    <a:lumMod val="75000"/>
                    <a:lumOff val="25000"/>
                  </a:srgbClr>
                </a:solidFill>
                <a:latin typeface="HarmonyOS Sans SC Medium" panose="00000600000000000000" pitchFamily="2" charset="-122"/>
                <a:ea typeface="HarmonyOS Sans SC Medium" panose="00000600000000000000" pitchFamily="2" charset="-122"/>
              </a:rPr>
              <a:t>HPV </a:t>
            </a:r>
            <a:r>
              <a:rPr lang="zh-CN" altLang="en-US" sz="1050" dirty="0">
                <a:solidFill>
                  <a:srgbClr val="0C0C0C">
                    <a:lumMod val="75000"/>
                    <a:lumOff val="25000"/>
                  </a:srgbClr>
                </a:solidFill>
                <a:latin typeface="HarmonyOS Sans SC Medium" panose="00000600000000000000" pitchFamily="2" charset="-122"/>
                <a:ea typeface="HarmonyOS Sans SC Medium" panose="00000600000000000000" pitchFamily="2" charset="-122"/>
              </a:rPr>
              <a:t>疫苗</a:t>
            </a:r>
            <a:r>
              <a:rPr lang="zh-CN" altLang="en-US" sz="105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生产工艺复杂</a:t>
            </a:r>
            <a:r>
              <a:rPr lang="zh-CN" altLang="en-US" sz="1050" dirty="0">
                <a:solidFill>
                  <a:srgbClr val="0C0C0C">
                    <a:lumMod val="75000"/>
                    <a:lumOff val="25000"/>
                  </a:srgbClr>
                </a:solidFill>
                <a:latin typeface="HarmonyOS Sans SC Medium" panose="00000600000000000000" pitchFamily="2" charset="-122"/>
                <a:ea typeface="HarmonyOS Sans SC Medium" panose="00000600000000000000" pitchFamily="2" charset="-122"/>
              </a:rPr>
              <a:t>，且每一步骤均在</a:t>
            </a:r>
            <a:r>
              <a:rPr lang="zh-CN" altLang="en-US" sz="105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严格的质量控制和监管</a:t>
            </a:r>
            <a:r>
              <a:rPr lang="zh-CN" altLang="en-US" sz="1050" dirty="0">
                <a:solidFill>
                  <a:srgbClr val="0C0C0C">
                    <a:lumMod val="75000"/>
                    <a:lumOff val="25000"/>
                  </a:srgbClr>
                </a:solidFill>
                <a:latin typeface="HarmonyOS Sans SC Medium" panose="00000600000000000000" pitchFamily="2" charset="-122"/>
                <a:ea typeface="HarmonyOS Sans SC Medium" panose="00000600000000000000" pitchFamily="2" charset="-122"/>
              </a:rPr>
              <a:t>下进行，从生产开始至应用需近四年时间</a:t>
            </a:r>
            <a:r>
              <a:rPr lang="en-US" altLang="zh-CN" sz="1050" baseline="30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2</a:t>
            </a:r>
            <a:r>
              <a:rPr lang="zh-CN" altLang="en-US" sz="1050" dirty="0">
                <a:solidFill>
                  <a:srgbClr val="0C0C0C">
                    <a:lumMod val="75000"/>
                    <a:lumOff val="25000"/>
                  </a:srgbClr>
                </a:solidFill>
                <a:latin typeface="HarmonyOS Sans SC Medium" panose="00000600000000000000" pitchFamily="2" charset="-122"/>
                <a:ea typeface="HarmonyOS Sans SC Medium" panose="00000600000000000000" pitchFamily="2" charset="-122"/>
              </a:rPr>
              <a:t>。</a:t>
            </a:r>
          </a:p>
        </p:txBody>
      </p:sp>
      <p:grpSp>
        <p:nvGrpSpPr>
          <p:cNvPr id="546" name="组合 545">
            <a:extLst>
              <a:ext uri="{FF2B5EF4-FFF2-40B4-BE49-F238E27FC236}">
                <a16:creationId xmlns:a16="http://schemas.microsoft.com/office/drawing/2014/main" id="{5ACE11A3-9CB9-A269-8872-BA91AA778FE2}"/>
              </a:ext>
            </a:extLst>
          </p:cNvPr>
          <p:cNvGrpSpPr/>
          <p:nvPr/>
        </p:nvGrpSpPr>
        <p:grpSpPr>
          <a:xfrm>
            <a:off x="1" y="3898712"/>
            <a:ext cx="5097438" cy="712590"/>
            <a:chOff x="1" y="909647"/>
            <a:chExt cx="5097438" cy="712590"/>
          </a:xfrm>
        </p:grpSpPr>
        <p:sp>
          <p:nvSpPr>
            <p:cNvPr id="547" name="矩形: 圆角 546">
              <a:extLst>
                <a:ext uri="{FF2B5EF4-FFF2-40B4-BE49-F238E27FC236}">
                  <a16:creationId xmlns:a16="http://schemas.microsoft.com/office/drawing/2014/main" id="{881AA41F-0ECE-F281-8404-D218C40FF4CA}"/>
                </a:ext>
              </a:extLst>
            </p:cNvPr>
            <p:cNvSpPr/>
            <p:nvPr/>
          </p:nvSpPr>
          <p:spPr>
            <a:xfrm>
              <a:off x="1" y="909647"/>
              <a:ext cx="5097438" cy="712590"/>
            </a:xfrm>
            <a:prstGeom prst="roundRect">
              <a:avLst/>
            </a:prstGeom>
            <a:solidFill>
              <a:srgbClr val="00877B">
                <a:alpha val="9000"/>
              </a:srgbClr>
            </a:solidFill>
            <a:ln>
              <a:noFill/>
            </a:ln>
            <a:effectLst>
              <a:outerShdw blurRad="76200" dir="13500000" sy="23000" kx="1200000" algn="br" rotWithShape="0">
                <a:prstClr val="black">
                  <a:alpha val="20000"/>
                </a:prstClr>
              </a:outerShdw>
              <a:softEdge rad="0"/>
            </a:effectLst>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nvGrpSpPr>
            <p:cNvPr id="548" name="组合 547">
              <a:extLst>
                <a:ext uri="{FF2B5EF4-FFF2-40B4-BE49-F238E27FC236}">
                  <a16:creationId xmlns:a16="http://schemas.microsoft.com/office/drawing/2014/main" id="{F8D2110C-D54D-99E9-2241-773591194E11}"/>
                </a:ext>
              </a:extLst>
            </p:cNvPr>
            <p:cNvGrpSpPr>
              <a:grpSpLocks noChangeAspect="1"/>
            </p:cNvGrpSpPr>
            <p:nvPr/>
          </p:nvGrpSpPr>
          <p:grpSpPr>
            <a:xfrm>
              <a:off x="532279" y="976158"/>
              <a:ext cx="301348" cy="312868"/>
              <a:chOff x="7474569" y="2729623"/>
              <a:chExt cx="432004" cy="432000"/>
            </a:xfrm>
            <a:solidFill>
              <a:srgbClr val="00877B"/>
            </a:solidFill>
          </p:grpSpPr>
          <p:sp>
            <p:nvSpPr>
              <p:cNvPr id="550" name="圆角矩形 102">
                <a:extLst>
                  <a:ext uri="{FF2B5EF4-FFF2-40B4-BE49-F238E27FC236}">
                    <a16:creationId xmlns:a16="http://schemas.microsoft.com/office/drawing/2014/main" id="{0EDF8A43-9C74-54C9-94C6-E3E206E9F8A1}"/>
                  </a:ext>
                </a:extLst>
              </p:cNvPr>
              <p:cNvSpPr/>
              <p:nvPr/>
            </p:nvSpPr>
            <p:spPr>
              <a:xfrm>
                <a:off x="7474569" y="2729623"/>
                <a:ext cx="432004" cy="432000"/>
              </a:xfrm>
              <a:prstGeom prst="roundRect">
                <a:avLst>
                  <a:gd name="adj" fmla="val 50000"/>
                </a:avLst>
              </a:prstGeom>
              <a:grp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latin typeface="+mj-ea"/>
                  <a:ea typeface="+mj-ea"/>
                </a:endParaRPr>
              </a:p>
            </p:txBody>
          </p:sp>
          <p:sp>
            <p:nvSpPr>
              <p:cNvPr id="551" name="任意多边形 103">
                <a:extLst>
                  <a:ext uri="{FF2B5EF4-FFF2-40B4-BE49-F238E27FC236}">
                    <a16:creationId xmlns:a16="http://schemas.microsoft.com/office/drawing/2014/main" id="{EF1FB23E-D77F-87E0-5401-D6DF2751D769}"/>
                  </a:ext>
                </a:extLst>
              </p:cNvPr>
              <p:cNvSpPr/>
              <p:nvPr/>
            </p:nvSpPr>
            <p:spPr>
              <a:xfrm>
                <a:off x="7595253" y="2877255"/>
                <a:ext cx="195399" cy="131023"/>
              </a:xfrm>
              <a:custGeom>
                <a:avLst/>
                <a:gdLst>
                  <a:gd name="connsiteX0" fmla="*/ 195400 w 195399"/>
                  <a:gd name="connsiteY0" fmla="*/ 0 h 131023"/>
                  <a:gd name="connsiteX1" fmla="*/ 64376 w 195399"/>
                  <a:gd name="connsiteY1" fmla="*/ 131023 h 131023"/>
                  <a:gd name="connsiteX2" fmla="*/ 0 w 195399"/>
                  <a:gd name="connsiteY2" fmla="*/ 66647 h 131023"/>
                </a:gdLst>
                <a:ahLst/>
                <a:cxnLst>
                  <a:cxn ang="0">
                    <a:pos x="connsiteX0" y="connsiteY0"/>
                  </a:cxn>
                  <a:cxn ang="0">
                    <a:pos x="connsiteX1" y="connsiteY1"/>
                  </a:cxn>
                  <a:cxn ang="0">
                    <a:pos x="connsiteX2" y="connsiteY2"/>
                  </a:cxn>
                </a:cxnLst>
                <a:rect l="l" t="t" r="r" b="b"/>
                <a:pathLst>
                  <a:path w="195399" h="131023">
                    <a:moveTo>
                      <a:pt x="195400" y="0"/>
                    </a:moveTo>
                    <a:lnTo>
                      <a:pt x="64376" y="131023"/>
                    </a:lnTo>
                    <a:lnTo>
                      <a:pt x="0" y="66647"/>
                    </a:lnTo>
                  </a:path>
                </a:pathLst>
              </a:custGeom>
              <a:grpFill/>
              <a:ln w="12700" cap="rnd">
                <a:solidFill>
                  <a:srgbClr val="FFFFFF"/>
                </a:solidFill>
                <a:prstDash val="solid"/>
                <a:miter/>
              </a:ln>
            </p:spPr>
            <p:txBody>
              <a:bodyPr rtlCol="0" anchor="ctr"/>
              <a:lstStyle/>
              <a:p>
                <a:endParaRPr lang="zh-CN" altLang="en-US" dirty="0">
                  <a:latin typeface="+mj-ea"/>
                  <a:ea typeface="+mj-ea"/>
                </a:endParaRPr>
              </a:p>
            </p:txBody>
          </p:sp>
        </p:grpSp>
        <p:sp>
          <p:nvSpPr>
            <p:cNvPr id="549" name="文本框 548">
              <a:extLst>
                <a:ext uri="{FF2B5EF4-FFF2-40B4-BE49-F238E27FC236}">
                  <a16:creationId xmlns:a16="http://schemas.microsoft.com/office/drawing/2014/main" id="{57CB8865-8BCE-1D07-BCFB-4A8E2731FFEF}"/>
                </a:ext>
              </a:extLst>
            </p:cNvPr>
            <p:cNvSpPr txBox="1"/>
            <p:nvPr/>
          </p:nvSpPr>
          <p:spPr>
            <a:xfrm>
              <a:off x="863726" y="936108"/>
              <a:ext cx="3830336" cy="659668"/>
            </a:xfrm>
            <a:prstGeom prst="rect">
              <a:avLst/>
            </a:prstGeom>
            <a:noFill/>
          </p:spPr>
          <p:txBody>
            <a:bodyPr wrap="square" anchor="ctr">
              <a:spAutoFit/>
            </a:bodyPr>
            <a:lstStyle/>
            <a:p>
              <a:pPr>
                <a:lnSpc>
                  <a:spcPct val="120000"/>
                </a:lnSpc>
              </a:pPr>
              <a:r>
                <a:rPr lang="zh-CN" altLang="en-US" sz="1600" b="1" dirty="0">
                  <a:solidFill>
                    <a:srgbClr val="00877B"/>
                  </a:solidFill>
                  <a:latin typeface="+mj-ea"/>
                  <a:ea typeface="+mj-ea"/>
                </a:rPr>
                <a:t>四价及九价</a:t>
              </a:r>
              <a:r>
                <a:rPr lang="en-US" altLang="zh-CN" sz="1600" b="1" dirty="0">
                  <a:solidFill>
                    <a:srgbClr val="00877B"/>
                  </a:solidFill>
                  <a:latin typeface="+mj-ea"/>
                  <a:ea typeface="+mj-ea"/>
                </a:rPr>
                <a:t>HPV</a:t>
              </a:r>
              <a:r>
                <a:rPr lang="zh-CN" altLang="en-US" sz="1600" b="1" dirty="0">
                  <a:solidFill>
                    <a:srgbClr val="00877B"/>
                  </a:solidFill>
                  <a:latin typeface="+mj-ea"/>
                  <a:ea typeface="+mj-ea"/>
                </a:rPr>
                <a:t>疫苗接种后不良反应多为轻至中度，且短期内可自行缓解</a:t>
              </a:r>
            </a:p>
          </p:txBody>
        </p:sp>
      </p:grpSp>
      <p:sp>
        <p:nvSpPr>
          <p:cNvPr id="564" name="文本框 563">
            <a:extLst>
              <a:ext uri="{FF2B5EF4-FFF2-40B4-BE49-F238E27FC236}">
                <a16:creationId xmlns:a16="http://schemas.microsoft.com/office/drawing/2014/main" id="{992F78E3-0F31-12C5-A8E7-1E8390138BDF}"/>
              </a:ext>
            </a:extLst>
          </p:cNvPr>
          <p:cNvSpPr txBox="1"/>
          <p:nvPr/>
        </p:nvSpPr>
        <p:spPr>
          <a:xfrm>
            <a:off x="5569385" y="5108499"/>
            <a:ext cx="5864180" cy="261610"/>
          </a:xfrm>
          <a:prstGeom prst="rect">
            <a:avLst/>
          </a:prstGeom>
          <a:noFill/>
        </p:spPr>
        <p:txBody>
          <a:bodyPr wrap="square">
            <a:spAutoFit/>
          </a:bodyPr>
          <a:lstStyle/>
          <a:p>
            <a:pPr marL="171450" indent="-171450" defTabSz="457200">
              <a:buFont typeface="Arial" panose="020B0604020202020204" pitchFamily="34" charset="0"/>
              <a:buChar char="•"/>
            </a:pPr>
            <a:r>
              <a:rPr lang="zh-CN" altLang="en-US" sz="11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一项覆盖约</a:t>
            </a:r>
            <a:r>
              <a:rPr lang="en-US" altLang="zh-CN" sz="110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100</a:t>
            </a:r>
            <a:r>
              <a:rPr lang="zh-CN" altLang="en-US" sz="110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万儿童、青少年和成人</a:t>
            </a:r>
            <a:r>
              <a:rPr lang="zh-CN" altLang="en-US" sz="11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的安全性监测研究显示</a:t>
            </a:r>
            <a:r>
              <a:rPr lang="en-US" altLang="zh-CN" sz="1100" baseline="30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f,6</a:t>
            </a:r>
            <a:r>
              <a:rPr lang="zh-CN" altLang="en-US" sz="11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，与基线相比，</a:t>
            </a:r>
            <a:endParaRPr lang="zh-CN" altLang="en-US" sz="1100" baseline="30000" dirty="0">
              <a:solidFill>
                <a:srgbClr val="0C0C0C">
                  <a:lumMod val="75000"/>
                  <a:lumOff val="25000"/>
                </a:srgbClr>
              </a:solidFill>
              <a:latin typeface="HarmonyOS Sans SC Medium" panose="00000600000000000000" pitchFamily="2" charset="-122"/>
              <a:ea typeface="HarmonyOS Sans SC Medium" panose="00000600000000000000" pitchFamily="2" charset="-122"/>
            </a:endParaRPr>
          </a:p>
        </p:txBody>
      </p:sp>
      <p:sp>
        <p:nvSpPr>
          <p:cNvPr id="565" name="文本框 564">
            <a:extLst>
              <a:ext uri="{FF2B5EF4-FFF2-40B4-BE49-F238E27FC236}">
                <a16:creationId xmlns:a16="http://schemas.microsoft.com/office/drawing/2014/main" id="{EB0FDD3A-45E9-1B88-800C-B503F7EAA8E8}"/>
              </a:ext>
            </a:extLst>
          </p:cNvPr>
          <p:cNvSpPr txBox="1"/>
          <p:nvPr/>
        </p:nvSpPr>
        <p:spPr>
          <a:xfrm>
            <a:off x="5650277" y="1873684"/>
            <a:ext cx="5702397" cy="338554"/>
          </a:xfrm>
          <a:prstGeom prst="rect">
            <a:avLst/>
          </a:prstGeom>
          <a:solidFill>
            <a:srgbClr val="72B3A3">
              <a:lumMod val="20000"/>
              <a:lumOff val="80000"/>
            </a:srgbClr>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a:ln>
                  <a:noFill/>
                </a:ln>
                <a:solidFill>
                  <a:srgbClr val="0C0C0C">
                    <a:lumMod val="75000"/>
                    <a:lumOff val="25000"/>
                  </a:srgbClr>
                </a:solidFill>
                <a:effectLst/>
                <a:uLnTx/>
                <a:uFillTx/>
                <a:latin typeface="HarmonyOS Sans SC Black"/>
                <a:ea typeface="HarmonyOS Sans SC Black"/>
              </a:rPr>
              <a:t>截至</a:t>
            </a:r>
            <a:r>
              <a:rPr kumimoji="0" lang="en-US" altLang="zh-CN" sz="1200" b="1" i="0" u="none" strike="noStrike" kern="0" cap="none" spc="0" normalizeH="0" baseline="0" noProof="0" dirty="0">
                <a:ln>
                  <a:noFill/>
                </a:ln>
                <a:solidFill>
                  <a:srgbClr val="0C0C0C">
                    <a:lumMod val="75000"/>
                    <a:lumOff val="25000"/>
                  </a:srgbClr>
                </a:solidFill>
                <a:effectLst/>
                <a:uLnTx/>
                <a:uFillTx/>
                <a:latin typeface="HarmonyOS Sans SC Black"/>
                <a:ea typeface="HarmonyOS Sans SC Black"/>
              </a:rPr>
              <a:t>2021</a:t>
            </a:r>
            <a:r>
              <a:rPr kumimoji="0" lang="zh-CN" altLang="en-US" sz="1200" b="1" i="0" u="none" strike="noStrike" kern="0" cap="none" spc="0" normalizeH="0" baseline="0" noProof="0" dirty="0">
                <a:ln>
                  <a:noFill/>
                </a:ln>
                <a:solidFill>
                  <a:srgbClr val="0C0C0C">
                    <a:lumMod val="75000"/>
                    <a:lumOff val="25000"/>
                  </a:srgbClr>
                </a:solidFill>
                <a:effectLst/>
                <a:uLnTx/>
                <a:uFillTx/>
                <a:latin typeface="HarmonyOS Sans SC Black"/>
                <a:ea typeface="HarmonyOS Sans SC Black"/>
              </a:rPr>
              <a:t>年第三季度，</a:t>
            </a:r>
            <a:r>
              <a:rPr kumimoji="0" lang="zh-CN" altLang="en-US" sz="1600" b="1" i="0" u="none" strike="noStrike" kern="0" cap="none" spc="0" normalizeH="0" baseline="0" noProof="0" dirty="0">
                <a:ln>
                  <a:noFill/>
                </a:ln>
                <a:solidFill>
                  <a:srgbClr val="0B9187"/>
                </a:solidFill>
                <a:effectLst/>
                <a:uLnTx/>
                <a:uFillTx/>
                <a:latin typeface="HarmonyOS Sans SC Black"/>
                <a:ea typeface="HarmonyOS Sans SC Black"/>
              </a:rPr>
              <a:t>四价</a:t>
            </a:r>
            <a:r>
              <a:rPr kumimoji="0" lang="en-US" altLang="zh-CN" sz="1600" b="1" i="0" u="none" strike="noStrike" kern="0" cap="none" spc="0" normalizeH="0" baseline="0" noProof="0" dirty="0">
                <a:ln>
                  <a:noFill/>
                </a:ln>
                <a:solidFill>
                  <a:srgbClr val="0B9187"/>
                </a:solidFill>
                <a:effectLst/>
                <a:uLnTx/>
                <a:uFillTx/>
                <a:latin typeface="HarmonyOS Sans SC Black"/>
                <a:ea typeface="HarmonyOS Sans SC Black"/>
              </a:rPr>
              <a:t>HPV</a:t>
            </a:r>
            <a:r>
              <a:rPr kumimoji="0" lang="zh-CN" altLang="en-US" sz="1600" b="1" i="0" u="none" strike="noStrike" kern="0" cap="none" spc="0" normalizeH="0" baseline="0" noProof="0" dirty="0">
                <a:ln>
                  <a:noFill/>
                </a:ln>
                <a:solidFill>
                  <a:srgbClr val="0B9187"/>
                </a:solidFill>
                <a:effectLst/>
                <a:uLnTx/>
                <a:uFillTx/>
                <a:latin typeface="HarmonyOS Sans SC Black"/>
                <a:ea typeface="HarmonyOS Sans SC Black"/>
              </a:rPr>
              <a:t>疫苗</a:t>
            </a:r>
            <a:r>
              <a:rPr kumimoji="0" lang="zh-CN" altLang="en-US" sz="1200" b="1" i="0" u="none" strike="noStrike" kern="0" cap="none" spc="0" normalizeH="0" baseline="0" noProof="0" dirty="0">
                <a:ln>
                  <a:noFill/>
                </a:ln>
                <a:solidFill>
                  <a:srgbClr val="0C0C0C">
                    <a:lumMod val="75000"/>
                    <a:lumOff val="25000"/>
                  </a:srgbClr>
                </a:solidFill>
                <a:effectLst/>
                <a:uLnTx/>
                <a:uFillTx/>
                <a:latin typeface="HarmonyOS Sans SC Black"/>
                <a:ea typeface="HarmonyOS Sans SC Black"/>
              </a:rPr>
              <a:t>全球累计剂量已超过</a:t>
            </a:r>
            <a:r>
              <a:rPr kumimoji="0" lang="en-US" altLang="zh-CN" sz="1600" b="1" i="0" u="none" strike="noStrike" kern="0" cap="none" spc="0" normalizeH="0" baseline="0" noProof="0" dirty="0">
                <a:ln>
                  <a:noFill/>
                </a:ln>
                <a:solidFill>
                  <a:srgbClr val="0B9187"/>
                </a:solidFill>
                <a:effectLst/>
                <a:uLnTx/>
                <a:uFillTx/>
                <a:latin typeface="HarmonyOS Sans SC Black"/>
                <a:ea typeface="HarmonyOS Sans SC Black"/>
              </a:rPr>
              <a:t>3.5</a:t>
            </a:r>
            <a:r>
              <a:rPr kumimoji="0" lang="zh-CN" altLang="en-US" sz="1600" b="1" i="0" u="none" strike="noStrike" kern="0" cap="none" spc="0" normalizeH="0" baseline="0" noProof="0" dirty="0">
                <a:ln>
                  <a:noFill/>
                </a:ln>
                <a:solidFill>
                  <a:srgbClr val="0B9187"/>
                </a:solidFill>
                <a:effectLst/>
                <a:uLnTx/>
                <a:uFillTx/>
                <a:latin typeface="HarmonyOS Sans SC Black"/>
                <a:ea typeface="HarmonyOS Sans SC Black"/>
              </a:rPr>
              <a:t>亿</a:t>
            </a:r>
            <a:r>
              <a:rPr kumimoji="0" lang="zh-CN" altLang="en-US" sz="1400" b="1" i="0" u="none" strike="noStrike" kern="0" cap="none" spc="0" normalizeH="0" baseline="0" noProof="0" dirty="0">
                <a:ln>
                  <a:noFill/>
                </a:ln>
                <a:solidFill>
                  <a:srgbClr val="0B9187"/>
                </a:solidFill>
                <a:effectLst/>
                <a:uLnTx/>
                <a:uFillTx/>
                <a:latin typeface="HarmonyOS Sans SC Black"/>
                <a:ea typeface="HarmonyOS Sans SC Black"/>
              </a:rPr>
              <a:t>剂次</a:t>
            </a:r>
            <a:r>
              <a:rPr kumimoji="0" lang="en-US" altLang="zh-CN" sz="1200" b="1" i="0" u="none" strike="noStrike" kern="0" cap="none" spc="0" normalizeH="0" baseline="30000" noProof="0" dirty="0">
                <a:ln>
                  <a:noFill/>
                </a:ln>
                <a:solidFill>
                  <a:srgbClr val="0C0C0C">
                    <a:lumMod val="75000"/>
                    <a:lumOff val="25000"/>
                  </a:srgbClr>
                </a:solidFill>
                <a:effectLst/>
                <a:uLnTx/>
                <a:uFillTx/>
                <a:latin typeface="HarmonyOS Sans SC Black"/>
                <a:ea typeface="HarmonyOS Sans SC Black"/>
              </a:rPr>
              <a:t>2</a:t>
            </a:r>
          </a:p>
        </p:txBody>
      </p:sp>
      <p:sp>
        <p:nvSpPr>
          <p:cNvPr id="566" name="文本框 565">
            <a:extLst>
              <a:ext uri="{FF2B5EF4-FFF2-40B4-BE49-F238E27FC236}">
                <a16:creationId xmlns:a16="http://schemas.microsoft.com/office/drawing/2014/main" id="{244851DE-E161-7125-F749-FF885FE55899}"/>
              </a:ext>
            </a:extLst>
          </p:cNvPr>
          <p:cNvSpPr txBox="1"/>
          <p:nvPr/>
        </p:nvSpPr>
        <p:spPr>
          <a:xfrm>
            <a:off x="5913779" y="2785106"/>
            <a:ext cx="5175392" cy="307777"/>
          </a:xfrm>
          <a:prstGeom prst="rect">
            <a:avLst/>
          </a:prstGeom>
          <a:noFill/>
        </p:spPr>
        <p:txBody>
          <a:bodyPr wrap="square" lIns="0" tIns="0" rIns="0" bIns="0" anchor="ctr">
            <a:spAutoFit/>
          </a:bodyPr>
          <a:lstStyle/>
          <a:p>
            <a:pPr algn="ctr" defTabSz="457200"/>
            <a:r>
              <a:rPr lang="en-US" altLang="zh-CN" sz="1600" dirty="0">
                <a:solidFill>
                  <a:srgbClr val="008080"/>
                </a:solidFill>
                <a:latin typeface="HarmonyOS Sans SC Black"/>
                <a:ea typeface="HarmonyOS Sans SC Black"/>
              </a:rPr>
              <a:t>VAERS</a:t>
            </a:r>
            <a:r>
              <a:rPr lang="zh-CN" altLang="en-US" sz="1600" dirty="0">
                <a:solidFill>
                  <a:srgbClr val="008080"/>
                </a:solidFill>
                <a:latin typeface="HarmonyOS Sans SC Black"/>
                <a:ea typeface="HarmonyOS Sans SC Black"/>
              </a:rPr>
              <a:t>长达</a:t>
            </a:r>
            <a:r>
              <a:rPr lang="en-US" altLang="zh-CN" sz="1600" dirty="0">
                <a:solidFill>
                  <a:srgbClr val="008080"/>
                </a:solidFill>
                <a:latin typeface="HarmonyOS Sans SC Black"/>
                <a:ea typeface="HarmonyOS Sans SC Black"/>
              </a:rPr>
              <a:t>12</a:t>
            </a:r>
            <a:r>
              <a:rPr lang="zh-CN" altLang="en-US" sz="1600" dirty="0">
                <a:solidFill>
                  <a:srgbClr val="008080"/>
                </a:solidFill>
                <a:latin typeface="HarmonyOS Sans SC Black"/>
                <a:ea typeface="HarmonyOS Sans SC Black"/>
              </a:rPr>
              <a:t>年监测数据</a:t>
            </a:r>
            <a:r>
              <a:rPr lang="zh-CN" altLang="en-US" sz="2000" dirty="0">
                <a:solidFill>
                  <a:srgbClr val="008080"/>
                </a:solidFill>
                <a:latin typeface="HarmonyOS Sans SC Black"/>
                <a:ea typeface="HarmonyOS Sans SC Black"/>
              </a:rPr>
              <a:t>：</a:t>
            </a:r>
            <a:r>
              <a:rPr lang="en-US" altLang="zh-CN" sz="2000" dirty="0">
                <a:solidFill>
                  <a:srgbClr val="008080"/>
                </a:solidFill>
                <a:latin typeface="HarmonyOS Sans SC Black"/>
                <a:ea typeface="HarmonyOS Sans SC Black"/>
              </a:rPr>
              <a:t>AE</a:t>
            </a:r>
            <a:r>
              <a:rPr lang="zh-CN" altLang="en-US" sz="2000" dirty="0">
                <a:solidFill>
                  <a:srgbClr val="008080"/>
                </a:solidFill>
                <a:latin typeface="HarmonyOS Sans SC Black"/>
                <a:ea typeface="HarmonyOS Sans SC Black"/>
              </a:rPr>
              <a:t>发生率</a:t>
            </a:r>
            <a:r>
              <a:rPr lang="zh-CN" altLang="en-US" sz="2000" b="1" dirty="0">
                <a:solidFill>
                  <a:srgbClr val="008080"/>
                </a:solidFill>
                <a:latin typeface="HarmonyOS Sans SC Black"/>
                <a:ea typeface="HarmonyOS Sans SC Black"/>
              </a:rPr>
              <a:t>＜</a:t>
            </a:r>
            <a:r>
              <a:rPr lang="en-US" altLang="zh-CN" sz="2000" b="1" dirty="0">
                <a:solidFill>
                  <a:srgbClr val="008080"/>
                </a:solidFill>
                <a:latin typeface="HarmonyOS Sans SC Black"/>
                <a:ea typeface="HarmonyOS Sans SC Black"/>
              </a:rPr>
              <a:t>5/10000</a:t>
            </a:r>
            <a:endParaRPr lang="en-US" altLang="zh-CN" b="1" baseline="30000" dirty="0">
              <a:solidFill>
                <a:srgbClr val="008080"/>
              </a:solidFill>
              <a:latin typeface="HarmonyOS Sans SC Black"/>
              <a:ea typeface="HarmonyOS Sans SC Black"/>
            </a:endParaRPr>
          </a:p>
        </p:txBody>
      </p:sp>
      <p:sp>
        <p:nvSpPr>
          <p:cNvPr id="567" name="文本框 566">
            <a:extLst>
              <a:ext uri="{FF2B5EF4-FFF2-40B4-BE49-F238E27FC236}">
                <a16:creationId xmlns:a16="http://schemas.microsoft.com/office/drawing/2014/main" id="{BD9148D8-4500-1B8B-F148-B1E0C6C5EEA7}"/>
              </a:ext>
            </a:extLst>
          </p:cNvPr>
          <p:cNvSpPr txBox="1"/>
          <p:nvPr/>
        </p:nvSpPr>
        <p:spPr>
          <a:xfrm>
            <a:off x="5613013" y="2518644"/>
            <a:ext cx="5776925" cy="261610"/>
          </a:xfrm>
          <a:prstGeom prst="rect">
            <a:avLst/>
          </a:prstGeom>
          <a:noFill/>
        </p:spPr>
        <p:txBody>
          <a:bodyPr wrap="none" rtlCol="0">
            <a:spAutoFit/>
          </a:bodyPr>
          <a:lstStyle/>
          <a:p>
            <a:pPr defTabSz="457200"/>
            <a:r>
              <a:rPr lang="zh-CN" altLang="en-US" sz="1100" dirty="0">
                <a:solidFill>
                  <a:srgbClr val="0C0C0C">
                    <a:lumMod val="75000"/>
                    <a:lumOff val="25000"/>
                  </a:srgbClr>
                </a:solidFill>
                <a:highlight>
                  <a:srgbClr val="FAFAFA"/>
                </a:highlight>
                <a:latin typeface="HarmonyOS Sans SC Black"/>
                <a:ea typeface="HarmonyOS Sans SC Black"/>
              </a:rPr>
              <a:t>美国</a:t>
            </a:r>
            <a:r>
              <a:rPr lang="en-US" altLang="zh-CN" sz="1100" dirty="0">
                <a:solidFill>
                  <a:srgbClr val="0C0C0C">
                    <a:lumMod val="75000"/>
                    <a:lumOff val="25000"/>
                  </a:srgbClr>
                </a:solidFill>
                <a:highlight>
                  <a:srgbClr val="FAFAFA"/>
                </a:highlight>
                <a:latin typeface="HarmonyOS Sans SC Black"/>
                <a:ea typeface="HarmonyOS Sans SC Black"/>
              </a:rPr>
              <a:t>CDC</a:t>
            </a:r>
            <a:r>
              <a:rPr lang="zh-CN" altLang="en-US" sz="1100" dirty="0">
                <a:solidFill>
                  <a:srgbClr val="0C0C0C">
                    <a:lumMod val="75000"/>
                    <a:lumOff val="25000"/>
                  </a:srgbClr>
                </a:solidFill>
                <a:highlight>
                  <a:srgbClr val="FAFAFA"/>
                </a:highlight>
                <a:latin typeface="HarmonyOS Sans SC Black"/>
                <a:ea typeface="HarmonyOS Sans SC Black"/>
              </a:rPr>
              <a:t>收集四价</a:t>
            </a:r>
            <a:r>
              <a:rPr lang="en-US" altLang="zh-CN" sz="1100" dirty="0">
                <a:solidFill>
                  <a:srgbClr val="0C0C0C">
                    <a:lumMod val="75000"/>
                    <a:lumOff val="25000"/>
                  </a:srgbClr>
                </a:solidFill>
                <a:highlight>
                  <a:srgbClr val="FAFAFA"/>
                </a:highlight>
                <a:latin typeface="HarmonyOS Sans SC Black"/>
                <a:ea typeface="HarmonyOS Sans SC Black"/>
              </a:rPr>
              <a:t>HPV</a:t>
            </a:r>
            <a:r>
              <a:rPr lang="zh-CN" altLang="en-US" sz="1100" dirty="0">
                <a:solidFill>
                  <a:srgbClr val="0C0C0C">
                    <a:lumMod val="75000"/>
                    <a:lumOff val="25000"/>
                  </a:srgbClr>
                </a:solidFill>
                <a:highlight>
                  <a:srgbClr val="FAFAFA"/>
                </a:highlight>
                <a:latin typeface="HarmonyOS Sans SC Black"/>
                <a:ea typeface="HarmonyOS Sans SC Black"/>
              </a:rPr>
              <a:t>疫苗</a:t>
            </a:r>
            <a:r>
              <a:rPr lang="en-US" altLang="zh-CN" sz="1100" dirty="0">
                <a:solidFill>
                  <a:srgbClr val="0C0C0C">
                    <a:lumMod val="75000"/>
                    <a:lumOff val="25000"/>
                  </a:srgbClr>
                </a:solidFill>
                <a:highlight>
                  <a:srgbClr val="FAFAFA"/>
                </a:highlight>
                <a:latin typeface="HarmonyOS Sans SC Black"/>
                <a:ea typeface="HarmonyOS Sans SC Black"/>
              </a:rPr>
              <a:t>2006</a:t>
            </a:r>
            <a:r>
              <a:rPr lang="zh-CN" altLang="en-US" sz="1100" dirty="0">
                <a:solidFill>
                  <a:srgbClr val="0C0C0C">
                    <a:lumMod val="75000"/>
                    <a:lumOff val="25000"/>
                  </a:srgbClr>
                </a:solidFill>
                <a:highlight>
                  <a:srgbClr val="FAFAFA"/>
                </a:highlight>
                <a:latin typeface="HarmonyOS Sans SC Black"/>
                <a:ea typeface="HarmonyOS Sans SC Black"/>
              </a:rPr>
              <a:t>年</a:t>
            </a:r>
            <a:r>
              <a:rPr lang="en-US" altLang="zh-CN" sz="1100" dirty="0">
                <a:solidFill>
                  <a:srgbClr val="0C0C0C">
                    <a:lumMod val="75000"/>
                    <a:lumOff val="25000"/>
                  </a:srgbClr>
                </a:solidFill>
                <a:highlight>
                  <a:srgbClr val="FAFAFA"/>
                </a:highlight>
                <a:latin typeface="HarmonyOS Sans SC Black"/>
                <a:ea typeface="HarmonyOS Sans SC Black"/>
              </a:rPr>
              <a:t>6</a:t>
            </a:r>
            <a:r>
              <a:rPr lang="zh-CN" altLang="en-US" sz="1100" dirty="0">
                <a:solidFill>
                  <a:srgbClr val="0C0C0C">
                    <a:lumMod val="75000"/>
                    <a:lumOff val="25000"/>
                  </a:srgbClr>
                </a:solidFill>
                <a:highlight>
                  <a:srgbClr val="FAFAFA"/>
                </a:highlight>
                <a:latin typeface="HarmonyOS Sans SC Black"/>
                <a:ea typeface="HarmonyOS Sans SC Black"/>
              </a:rPr>
              <a:t>月至</a:t>
            </a:r>
            <a:r>
              <a:rPr lang="en-US" altLang="zh-CN" sz="1100" dirty="0">
                <a:solidFill>
                  <a:srgbClr val="0C0C0C">
                    <a:lumMod val="75000"/>
                    <a:lumOff val="25000"/>
                  </a:srgbClr>
                </a:solidFill>
                <a:highlight>
                  <a:srgbClr val="FAFAFA"/>
                </a:highlight>
                <a:latin typeface="HarmonyOS Sans SC Black"/>
                <a:ea typeface="HarmonyOS Sans SC Black"/>
              </a:rPr>
              <a:t>2017</a:t>
            </a:r>
            <a:r>
              <a:rPr lang="zh-CN" altLang="en-US" sz="1100" dirty="0">
                <a:solidFill>
                  <a:srgbClr val="0C0C0C">
                    <a:lumMod val="75000"/>
                    <a:lumOff val="25000"/>
                  </a:srgbClr>
                </a:solidFill>
                <a:highlight>
                  <a:srgbClr val="FAFAFA"/>
                </a:highlight>
                <a:latin typeface="HarmonyOS Sans SC Black"/>
                <a:ea typeface="HarmonyOS Sans SC Black"/>
              </a:rPr>
              <a:t>年</a:t>
            </a:r>
            <a:r>
              <a:rPr lang="en-US" altLang="zh-CN" sz="1100" dirty="0">
                <a:solidFill>
                  <a:srgbClr val="0C0C0C">
                    <a:lumMod val="75000"/>
                    <a:lumOff val="25000"/>
                  </a:srgbClr>
                </a:solidFill>
                <a:highlight>
                  <a:srgbClr val="FAFAFA"/>
                </a:highlight>
                <a:latin typeface="HarmonyOS Sans SC Black"/>
                <a:ea typeface="HarmonyOS Sans SC Black"/>
              </a:rPr>
              <a:t>12</a:t>
            </a:r>
            <a:r>
              <a:rPr lang="zh-CN" altLang="en-US" sz="1100" dirty="0">
                <a:solidFill>
                  <a:srgbClr val="0C0C0C">
                    <a:lumMod val="75000"/>
                    <a:lumOff val="25000"/>
                  </a:srgbClr>
                </a:solidFill>
                <a:highlight>
                  <a:srgbClr val="FAFAFA"/>
                </a:highlight>
                <a:latin typeface="HarmonyOS Sans SC Black"/>
                <a:ea typeface="HarmonyOS Sans SC Black"/>
              </a:rPr>
              <a:t>月超过</a:t>
            </a:r>
            <a:r>
              <a:rPr lang="en-US" altLang="zh-CN" sz="1100" dirty="0">
                <a:solidFill>
                  <a:srgbClr val="0C0C0C">
                    <a:lumMod val="75000"/>
                    <a:lumOff val="25000"/>
                  </a:srgbClr>
                </a:solidFill>
                <a:highlight>
                  <a:srgbClr val="FAFAFA"/>
                </a:highlight>
                <a:latin typeface="HarmonyOS Sans SC Black"/>
                <a:ea typeface="HarmonyOS Sans SC Black"/>
              </a:rPr>
              <a:t>80,000,000</a:t>
            </a:r>
            <a:r>
              <a:rPr lang="zh-CN" altLang="en-US" sz="1100" dirty="0">
                <a:solidFill>
                  <a:srgbClr val="0C0C0C">
                    <a:lumMod val="75000"/>
                    <a:lumOff val="25000"/>
                  </a:srgbClr>
                </a:solidFill>
                <a:highlight>
                  <a:srgbClr val="FAFAFA"/>
                </a:highlight>
                <a:latin typeface="HarmonyOS Sans SC Black"/>
                <a:ea typeface="HarmonyOS Sans SC Black"/>
              </a:rPr>
              <a:t>剂接种报告显示</a:t>
            </a:r>
            <a:r>
              <a:rPr lang="en-US" altLang="zh-CN" sz="1100" baseline="30000" dirty="0">
                <a:solidFill>
                  <a:srgbClr val="0C0C0C">
                    <a:lumMod val="75000"/>
                    <a:lumOff val="25000"/>
                  </a:srgbClr>
                </a:solidFill>
                <a:highlight>
                  <a:srgbClr val="FAFAFA"/>
                </a:highlight>
                <a:latin typeface="HarmonyOS Sans SC Black"/>
                <a:ea typeface="HarmonyOS Sans SC Black"/>
              </a:rPr>
              <a:t>5,</a:t>
            </a:r>
            <a:r>
              <a:rPr lang="zh-CN" altLang="en-US" sz="1100" dirty="0">
                <a:solidFill>
                  <a:srgbClr val="0C0C0C">
                    <a:lumMod val="75000"/>
                    <a:lumOff val="25000"/>
                  </a:srgbClr>
                </a:solidFill>
                <a:highlight>
                  <a:srgbClr val="FAFAFA"/>
                </a:highlight>
                <a:latin typeface="HarmonyOS Sans SC Black"/>
                <a:ea typeface="HarmonyOS Sans SC Black"/>
              </a:rPr>
              <a:t>*，</a:t>
            </a:r>
            <a:endParaRPr lang="en-US" altLang="zh-CN" sz="1100" baseline="30000" dirty="0">
              <a:solidFill>
                <a:srgbClr val="0C0C0C">
                  <a:lumMod val="75000"/>
                  <a:lumOff val="25000"/>
                </a:srgbClr>
              </a:solidFill>
              <a:highlight>
                <a:srgbClr val="FAFAFA"/>
              </a:highlight>
              <a:latin typeface="HarmonyOS Sans SC Black"/>
              <a:ea typeface="HarmonyOS Sans SC Black"/>
            </a:endParaRPr>
          </a:p>
        </p:txBody>
      </p:sp>
      <p:sp>
        <p:nvSpPr>
          <p:cNvPr id="568" name="文本框 567">
            <a:extLst>
              <a:ext uri="{FF2B5EF4-FFF2-40B4-BE49-F238E27FC236}">
                <a16:creationId xmlns:a16="http://schemas.microsoft.com/office/drawing/2014/main" id="{D8BDDEF5-B0D0-DF15-04D7-4F2C9937382F}"/>
              </a:ext>
            </a:extLst>
          </p:cNvPr>
          <p:cNvSpPr txBox="1"/>
          <p:nvPr/>
        </p:nvSpPr>
        <p:spPr>
          <a:xfrm>
            <a:off x="5804962" y="5378061"/>
            <a:ext cx="5393027" cy="369332"/>
          </a:xfrm>
          <a:prstGeom prst="rect">
            <a:avLst/>
          </a:prstGeom>
          <a:noFill/>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rgbClr val="008080"/>
                </a:solidFill>
                <a:effectLst/>
                <a:uLnTx/>
                <a:uFillTx/>
                <a:latin typeface="HarmonyOS Sans SC Medium" panose="00000600000000000000" pitchFamily="2" charset="-122"/>
                <a:ea typeface="HarmonyOS Sans SC Medium" panose="00000600000000000000" pitchFamily="2" charset="-122"/>
              </a:rPr>
              <a:t>四价</a:t>
            </a:r>
            <a:r>
              <a:rPr kumimoji="0" lang="en-US" altLang="zh-CN" sz="1800" b="0" i="0" u="none" strike="noStrike" kern="0" cap="none" spc="0" normalizeH="0" baseline="0" noProof="0" dirty="0">
                <a:ln>
                  <a:noFill/>
                </a:ln>
                <a:solidFill>
                  <a:srgbClr val="008080"/>
                </a:solidFill>
                <a:effectLst/>
                <a:uLnTx/>
                <a:uFillTx/>
                <a:latin typeface="HarmonyOS Sans SC Medium" panose="00000600000000000000" pitchFamily="2" charset="-122"/>
                <a:ea typeface="HarmonyOS Sans SC Medium" panose="00000600000000000000" pitchFamily="2" charset="-122"/>
              </a:rPr>
              <a:t>HPV</a:t>
            </a:r>
            <a:r>
              <a:rPr kumimoji="0" lang="zh-CN" altLang="en-US" sz="1800" b="0" i="0" u="none" strike="noStrike" kern="0" cap="none" spc="0" normalizeH="0" baseline="0" noProof="0" dirty="0">
                <a:ln>
                  <a:noFill/>
                </a:ln>
                <a:solidFill>
                  <a:srgbClr val="008080"/>
                </a:solidFill>
                <a:effectLst/>
                <a:uLnTx/>
                <a:uFillTx/>
                <a:latin typeface="HarmonyOS Sans SC Medium" panose="00000600000000000000" pitchFamily="2" charset="-122"/>
                <a:ea typeface="HarmonyOS Sans SC Medium" panose="00000600000000000000" pitchFamily="2" charset="-122"/>
              </a:rPr>
              <a:t>疫苗上市后总体人群的</a:t>
            </a:r>
            <a:r>
              <a:rPr kumimoji="0" lang="en-US" altLang="zh-CN" sz="1800" b="1" i="0" u="none" strike="noStrike" kern="0" cap="none" spc="0" normalizeH="0" baseline="0" noProof="0" dirty="0">
                <a:ln>
                  <a:noFill/>
                </a:ln>
                <a:solidFill>
                  <a:srgbClr val="008080"/>
                </a:solidFill>
                <a:effectLst/>
                <a:uLnTx/>
                <a:uFillTx/>
                <a:latin typeface="HarmonyOS Sans SC Medium" panose="00000600000000000000" pitchFamily="2" charset="-122"/>
                <a:ea typeface="HarmonyOS Sans SC Medium" panose="00000600000000000000" pitchFamily="2" charset="-122"/>
              </a:rPr>
              <a:t>SAE</a:t>
            </a:r>
            <a:r>
              <a:rPr kumimoji="0" lang="zh-CN" altLang="en-US" sz="1800" b="1" i="0" u="none" strike="noStrike" kern="0" cap="none" spc="0" normalizeH="0" baseline="0" noProof="0" dirty="0">
                <a:ln>
                  <a:noFill/>
                </a:ln>
                <a:solidFill>
                  <a:srgbClr val="008080"/>
                </a:solidFill>
                <a:effectLst/>
                <a:uLnTx/>
                <a:uFillTx/>
                <a:latin typeface="HarmonyOS Sans SC Medium" panose="00000600000000000000" pitchFamily="2" charset="-122"/>
                <a:ea typeface="HarmonyOS Sans SC Medium" panose="00000600000000000000" pitchFamily="2" charset="-122"/>
              </a:rPr>
              <a:t>发生率未升高</a:t>
            </a:r>
            <a:endParaRPr kumimoji="0" lang="zh-CN" altLang="en-US" sz="1800" b="1" i="0" u="none" strike="noStrike" kern="0" cap="none" spc="0" normalizeH="0" baseline="0" noProof="0" dirty="0">
              <a:ln>
                <a:noFill/>
              </a:ln>
              <a:solidFill>
                <a:srgbClr val="008080"/>
              </a:solidFill>
              <a:effectLst/>
              <a:uLnTx/>
              <a:uFillTx/>
            </a:endParaRPr>
          </a:p>
        </p:txBody>
      </p:sp>
      <p:sp>
        <p:nvSpPr>
          <p:cNvPr id="569" name="矩形: 圆角 568">
            <a:extLst>
              <a:ext uri="{FF2B5EF4-FFF2-40B4-BE49-F238E27FC236}">
                <a16:creationId xmlns:a16="http://schemas.microsoft.com/office/drawing/2014/main" id="{8875B80C-F7DF-9AF6-90E2-9C27CA92AF75}"/>
              </a:ext>
            </a:extLst>
          </p:cNvPr>
          <p:cNvSpPr/>
          <p:nvPr/>
        </p:nvSpPr>
        <p:spPr>
          <a:xfrm>
            <a:off x="5461444" y="2449159"/>
            <a:ext cx="6080063" cy="742408"/>
          </a:xfrm>
          <a:prstGeom prst="roundRect">
            <a:avLst>
              <a:gd name="adj" fmla="val 8683"/>
            </a:avLst>
          </a:prstGeom>
          <a:noFill/>
          <a:ln w="19050" cap="flat" cmpd="sng" algn="ctr">
            <a:solidFill>
              <a:srgbClr val="0B918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HarmonyOS Sans SC Light"/>
              <a:ea typeface="HarmonyOS Sans SC Light"/>
              <a:cs typeface="+mn-cs"/>
            </a:endParaRPr>
          </a:p>
        </p:txBody>
      </p:sp>
      <p:sp>
        <p:nvSpPr>
          <p:cNvPr id="570" name="文本框 569">
            <a:extLst>
              <a:ext uri="{FF2B5EF4-FFF2-40B4-BE49-F238E27FC236}">
                <a16:creationId xmlns:a16="http://schemas.microsoft.com/office/drawing/2014/main" id="{3426FC69-ADD6-646D-4A55-E7A8385F838E}"/>
              </a:ext>
            </a:extLst>
          </p:cNvPr>
          <p:cNvSpPr txBox="1"/>
          <p:nvPr/>
        </p:nvSpPr>
        <p:spPr>
          <a:xfrm>
            <a:off x="5650277" y="3618664"/>
            <a:ext cx="5702397" cy="338554"/>
          </a:xfrm>
          <a:prstGeom prst="rect">
            <a:avLst/>
          </a:prstGeom>
          <a:solidFill>
            <a:srgbClr val="72B3A3">
              <a:lumMod val="20000"/>
              <a:lumOff val="80000"/>
            </a:srgbClr>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a:ln>
                  <a:noFill/>
                </a:ln>
                <a:solidFill>
                  <a:srgbClr val="0C0C0C">
                    <a:lumMod val="75000"/>
                    <a:lumOff val="25000"/>
                  </a:srgbClr>
                </a:solidFill>
                <a:effectLst/>
                <a:uLnTx/>
                <a:uFillTx/>
                <a:latin typeface="HarmonyOS Sans SC Black"/>
                <a:ea typeface="HarmonyOS Sans SC Black"/>
              </a:rPr>
              <a:t>截至</a:t>
            </a:r>
            <a:r>
              <a:rPr kumimoji="0" lang="en-US" altLang="zh-CN" sz="1200" b="1" i="0" u="none" strike="noStrike" kern="0" cap="none" spc="0" normalizeH="0" baseline="0" noProof="0" dirty="0">
                <a:ln>
                  <a:noFill/>
                </a:ln>
                <a:solidFill>
                  <a:srgbClr val="0C0C0C">
                    <a:lumMod val="75000"/>
                    <a:lumOff val="25000"/>
                  </a:srgbClr>
                </a:solidFill>
                <a:effectLst/>
                <a:uLnTx/>
                <a:uFillTx/>
                <a:latin typeface="HarmonyOS Sans SC Black"/>
                <a:ea typeface="HarmonyOS Sans SC Black"/>
              </a:rPr>
              <a:t>2021</a:t>
            </a:r>
            <a:r>
              <a:rPr kumimoji="0" lang="zh-CN" altLang="en-US" sz="1200" b="1" i="0" u="none" strike="noStrike" kern="0" cap="none" spc="0" normalizeH="0" baseline="0" noProof="0" dirty="0">
                <a:ln>
                  <a:noFill/>
                </a:ln>
                <a:solidFill>
                  <a:srgbClr val="0C0C0C">
                    <a:lumMod val="75000"/>
                    <a:lumOff val="25000"/>
                  </a:srgbClr>
                </a:solidFill>
                <a:effectLst/>
                <a:uLnTx/>
                <a:uFillTx/>
                <a:latin typeface="HarmonyOS Sans SC Black"/>
                <a:ea typeface="HarmonyOS Sans SC Black"/>
              </a:rPr>
              <a:t>年第三季度，</a:t>
            </a:r>
            <a:r>
              <a:rPr kumimoji="0" lang="zh-CN" altLang="en-US" sz="1600" b="1" i="0" u="none" strike="noStrike" kern="0" cap="none" spc="0" normalizeH="0" baseline="0" noProof="0" dirty="0">
                <a:ln>
                  <a:noFill/>
                </a:ln>
                <a:solidFill>
                  <a:srgbClr val="0B9187"/>
                </a:solidFill>
                <a:effectLst/>
                <a:uLnTx/>
                <a:uFillTx/>
                <a:latin typeface="HarmonyOS Sans SC Black"/>
                <a:ea typeface="HarmonyOS Sans SC Black"/>
              </a:rPr>
              <a:t>九价</a:t>
            </a:r>
            <a:r>
              <a:rPr kumimoji="0" lang="en-US" altLang="zh-CN" sz="1600" b="1" i="0" u="none" strike="noStrike" kern="0" cap="none" spc="0" normalizeH="0" baseline="0" noProof="0" dirty="0">
                <a:ln>
                  <a:noFill/>
                </a:ln>
                <a:solidFill>
                  <a:srgbClr val="0B9187"/>
                </a:solidFill>
                <a:effectLst/>
                <a:uLnTx/>
                <a:uFillTx/>
                <a:latin typeface="HarmonyOS Sans SC Black"/>
                <a:ea typeface="HarmonyOS Sans SC Black"/>
              </a:rPr>
              <a:t>HPV</a:t>
            </a:r>
            <a:r>
              <a:rPr kumimoji="0" lang="zh-CN" altLang="en-US" sz="1600" b="1" i="0" u="none" strike="noStrike" kern="0" cap="none" spc="0" normalizeH="0" baseline="0" noProof="0" dirty="0">
                <a:ln>
                  <a:noFill/>
                </a:ln>
                <a:solidFill>
                  <a:srgbClr val="0B9187"/>
                </a:solidFill>
                <a:effectLst/>
                <a:uLnTx/>
                <a:uFillTx/>
                <a:latin typeface="HarmonyOS Sans SC Black"/>
                <a:ea typeface="HarmonyOS Sans SC Black"/>
              </a:rPr>
              <a:t>疫苗</a:t>
            </a:r>
            <a:r>
              <a:rPr kumimoji="0" lang="zh-CN" altLang="en-US" sz="1200" b="1" i="0" u="none" strike="noStrike" kern="0" cap="none" spc="0" normalizeH="0" baseline="0" noProof="0" dirty="0">
                <a:ln>
                  <a:noFill/>
                </a:ln>
                <a:solidFill>
                  <a:srgbClr val="0C0C0C">
                    <a:lumMod val="75000"/>
                    <a:lumOff val="25000"/>
                  </a:srgbClr>
                </a:solidFill>
                <a:effectLst/>
                <a:uLnTx/>
                <a:uFillTx/>
                <a:latin typeface="HarmonyOS Sans SC Black"/>
                <a:ea typeface="HarmonyOS Sans SC Black"/>
              </a:rPr>
              <a:t>全球累计剂量已超过</a:t>
            </a:r>
            <a:r>
              <a:rPr kumimoji="0" lang="en-US" altLang="zh-CN" sz="1600" b="1" i="0" u="none" strike="noStrike" kern="0" cap="none" spc="0" normalizeH="0" baseline="0" noProof="0" dirty="0">
                <a:ln>
                  <a:noFill/>
                </a:ln>
                <a:solidFill>
                  <a:srgbClr val="0B9187"/>
                </a:solidFill>
                <a:effectLst/>
                <a:uLnTx/>
                <a:uFillTx/>
                <a:latin typeface="HarmonyOS Sans SC Black"/>
                <a:ea typeface="HarmonyOS Sans SC Black"/>
              </a:rPr>
              <a:t>1.1</a:t>
            </a:r>
            <a:r>
              <a:rPr kumimoji="0" lang="zh-CN" altLang="en-US" sz="1600" b="1" i="0" u="none" strike="noStrike" kern="0" cap="none" spc="0" normalizeH="0" baseline="0" noProof="0" dirty="0">
                <a:ln>
                  <a:noFill/>
                </a:ln>
                <a:solidFill>
                  <a:srgbClr val="0B9187"/>
                </a:solidFill>
                <a:effectLst/>
                <a:uLnTx/>
                <a:uFillTx/>
                <a:latin typeface="HarmonyOS Sans SC Black"/>
                <a:ea typeface="HarmonyOS Sans SC Black"/>
              </a:rPr>
              <a:t>亿</a:t>
            </a:r>
            <a:r>
              <a:rPr kumimoji="0" lang="zh-CN" altLang="en-US" sz="1400" b="1" i="0" u="none" strike="noStrike" kern="0" cap="none" spc="0" normalizeH="0" baseline="0" noProof="0" dirty="0">
                <a:ln>
                  <a:noFill/>
                </a:ln>
                <a:solidFill>
                  <a:srgbClr val="0B9187"/>
                </a:solidFill>
                <a:effectLst/>
                <a:uLnTx/>
                <a:uFillTx/>
                <a:latin typeface="HarmonyOS Sans SC Black"/>
                <a:ea typeface="HarmonyOS Sans SC Black"/>
              </a:rPr>
              <a:t>剂次</a:t>
            </a:r>
            <a:r>
              <a:rPr kumimoji="0" lang="en-US" altLang="zh-CN" sz="1200" b="1" i="0" u="none" strike="noStrike" kern="0" cap="none" spc="0" normalizeH="0" baseline="30000" noProof="0" dirty="0">
                <a:ln>
                  <a:noFill/>
                </a:ln>
                <a:solidFill>
                  <a:srgbClr val="0C0C0C">
                    <a:lumMod val="75000"/>
                    <a:lumOff val="25000"/>
                  </a:srgbClr>
                </a:solidFill>
                <a:effectLst/>
                <a:uLnTx/>
                <a:uFillTx/>
                <a:latin typeface="HarmonyOS Sans SC Black"/>
                <a:ea typeface="HarmonyOS Sans SC Black"/>
              </a:rPr>
              <a:t>2</a:t>
            </a:r>
          </a:p>
        </p:txBody>
      </p:sp>
      <p:sp>
        <p:nvSpPr>
          <p:cNvPr id="571" name="文本框 570">
            <a:extLst>
              <a:ext uri="{FF2B5EF4-FFF2-40B4-BE49-F238E27FC236}">
                <a16:creationId xmlns:a16="http://schemas.microsoft.com/office/drawing/2014/main" id="{D2B8EC03-EC14-8361-8957-CBB4E48F8904}"/>
              </a:ext>
            </a:extLst>
          </p:cNvPr>
          <p:cNvSpPr txBox="1"/>
          <p:nvPr/>
        </p:nvSpPr>
        <p:spPr>
          <a:xfrm>
            <a:off x="5913779" y="4553944"/>
            <a:ext cx="5175392" cy="307777"/>
          </a:xfrm>
          <a:prstGeom prst="rect">
            <a:avLst/>
          </a:prstGeom>
          <a:noFill/>
        </p:spPr>
        <p:txBody>
          <a:bodyPr wrap="square" lIns="0" tIns="0" rIns="0" bIns="0" anchor="ctr">
            <a:spAutoFit/>
          </a:bodyPr>
          <a:lstStyle/>
          <a:p>
            <a:pPr algn="ctr" defTabSz="457200"/>
            <a:r>
              <a:rPr lang="en-US" altLang="zh-CN" sz="1600" dirty="0">
                <a:solidFill>
                  <a:srgbClr val="008080"/>
                </a:solidFill>
                <a:latin typeface="HarmonyOS Sans SC Black"/>
                <a:ea typeface="HarmonyOS Sans SC Black"/>
              </a:rPr>
              <a:t>VAERS</a:t>
            </a:r>
            <a:r>
              <a:rPr lang="zh-CN" altLang="en-US" sz="1600" dirty="0">
                <a:solidFill>
                  <a:srgbClr val="008080"/>
                </a:solidFill>
                <a:latin typeface="HarmonyOS Sans SC Black"/>
                <a:ea typeface="HarmonyOS Sans SC Black"/>
              </a:rPr>
              <a:t>三年监测数据</a:t>
            </a:r>
            <a:r>
              <a:rPr lang="zh-CN" altLang="en-US" sz="2000" dirty="0">
                <a:solidFill>
                  <a:srgbClr val="008080"/>
                </a:solidFill>
                <a:latin typeface="HarmonyOS Sans SC Black"/>
                <a:ea typeface="HarmonyOS Sans SC Black"/>
              </a:rPr>
              <a:t>：</a:t>
            </a:r>
            <a:r>
              <a:rPr lang="en-US" altLang="zh-CN" sz="2000" dirty="0">
                <a:solidFill>
                  <a:srgbClr val="008080"/>
                </a:solidFill>
                <a:latin typeface="HarmonyOS Sans SC Black"/>
                <a:ea typeface="HarmonyOS Sans SC Black"/>
              </a:rPr>
              <a:t>AE</a:t>
            </a:r>
            <a:r>
              <a:rPr lang="zh-CN" altLang="en-US" sz="2000" dirty="0">
                <a:solidFill>
                  <a:srgbClr val="008080"/>
                </a:solidFill>
                <a:latin typeface="HarmonyOS Sans SC Black"/>
                <a:ea typeface="HarmonyOS Sans SC Black"/>
              </a:rPr>
              <a:t>发生率</a:t>
            </a:r>
            <a:r>
              <a:rPr lang="zh-CN" altLang="en-US" sz="2000" b="1" dirty="0">
                <a:solidFill>
                  <a:srgbClr val="008080"/>
                </a:solidFill>
                <a:latin typeface="HarmonyOS Sans SC Black"/>
                <a:ea typeface="HarmonyOS Sans SC Black"/>
              </a:rPr>
              <a:t>＜</a:t>
            </a:r>
            <a:r>
              <a:rPr lang="en-US" altLang="zh-CN" sz="2000" b="1" dirty="0">
                <a:solidFill>
                  <a:srgbClr val="008080"/>
                </a:solidFill>
                <a:latin typeface="HarmonyOS Sans SC Black"/>
                <a:ea typeface="HarmonyOS Sans SC Black"/>
              </a:rPr>
              <a:t>3/10000</a:t>
            </a:r>
            <a:endParaRPr lang="en-US" altLang="zh-CN" b="1" baseline="30000" dirty="0">
              <a:solidFill>
                <a:srgbClr val="008080"/>
              </a:solidFill>
              <a:latin typeface="HarmonyOS Sans SC Black"/>
              <a:ea typeface="HarmonyOS Sans SC Black"/>
            </a:endParaRPr>
          </a:p>
        </p:txBody>
      </p:sp>
      <p:sp>
        <p:nvSpPr>
          <p:cNvPr id="572" name="文本框 571">
            <a:extLst>
              <a:ext uri="{FF2B5EF4-FFF2-40B4-BE49-F238E27FC236}">
                <a16:creationId xmlns:a16="http://schemas.microsoft.com/office/drawing/2014/main" id="{67CB6A33-CA68-A416-5317-429E2DA801B2}"/>
              </a:ext>
            </a:extLst>
          </p:cNvPr>
          <p:cNvSpPr txBox="1"/>
          <p:nvPr/>
        </p:nvSpPr>
        <p:spPr>
          <a:xfrm>
            <a:off x="5645937" y="4271244"/>
            <a:ext cx="5711076" cy="261610"/>
          </a:xfrm>
          <a:prstGeom prst="rect">
            <a:avLst/>
          </a:prstGeom>
          <a:noFill/>
        </p:spPr>
        <p:txBody>
          <a:bodyPr wrap="none" rtlCol="0">
            <a:spAutoFit/>
          </a:bodyPr>
          <a:lstStyle/>
          <a:p>
            <a:pPr defTabSz="457200"/>
            <a:r>
              <a:rPr lang="zh-CN" altLang="en-US" sz="1100" dirty="0">
                <a:solidFill>
                  <a:srgbClr val="0C0C0C">
                    <a:lumMod val="75000"/>
                    <a:lumOff val="25000"/>
                  </a:srgbClr>
                </a:solidFill>
                <a:highlight>
                  <a:srgbClr val="FAFAFA"/>
                </a:highlight>
                <a:latin typeface="HarmonyOS Sans SC Black"/>
                <a:ea typeface="HarmonyOS Sans SC Black"/>
              </a:rPr>
              <a:t>美国</a:t>
            </a:r>
            <a:r>
              <a:rPr lang="en-US" altLang="zh-CN" sz="1100" dirty="0">
                <a:solidFill>
                  <a:srgbClr val="0C0C0C">
                    <a:lumMod val="75000"/>
                    <a:lumOff val="25000"/>
                  </a:srgbClr>
                </a:solidFill>
                <a:highlight>
                  <a:srgbClr val="FAFAFA"/>
                </a:highlight>
                <a:latin typeface="HarmonyOS Sans SC Black"/>
                <a:ea typeface="HarmonyOS Sans SC Black"/>
              </a:rPr>
              <a:t>CDC</a:t>
            </a:r>
            <a:r>
              <a:rPr lang="zh-CN" altLang="en-US" sz="1100" dirty="0">
                <a:solidFill>
                  <a:srgbClr val="0C0C0C">
                    <a:lumMod val="75000"/>
                    <a:lumOff val="25000"/>
                  </a:srgbClr>
                </a:solidFill>
                <a:highlight>
                  <a:srgbClr val="FAFAFA"/>
                </a:highlight>
                <a:latin typeface="HarmonyOS Sans SC Black"/>
                <a:ea typeface="HarmonyOS Sans SC Black"/>
              </a:rPr>
              <a:t>收集九价</a:t>
            </a:r>
            <a:r>
              <a:rPr lang="en-US" altLang="zh-CN" sz="1100" dirty="0">
                <a:solidFill>
                  <a:srgbClr val="0C0C0C">
                    <a:lumMod val="75000"/>
                    <a:lumOff val="25000"/>
                  </a:srgbClr>
                </a:solidFill>
                <a:highlight>
                  <a:srgbClr val="FAFAFA"/>
                </a:highlight>
                <a:latin typeface="HarmonyOS Sans SC Black"/>
                <a:ea typeface="HarmonyOS Sans SC Black"/>
              </a:rPr>
              <a:t>HPV</a:t>
            </a:r>
            <a:r>
              <a:rPr lang="zh-CN" altLang="en-US" sz="1100" dirty="0">
                <a:solidFill>
                  <a:srgbClr val="0C0C0C">
                    <a:lumMod val="75000"/>
                    <a:lumOff val="25000"/>
                  </a:srgbClr>
                </a:solidFill>
                <a:highlight>
                  <a:srgbClr val="FAFAFA"/>
                </a:highlight>
                <a:latin typeface="HarmonyOS Sans SC Black"/>
                <a:ea typeface="HarmonyOS Sans SC Black"/>
              </a:rPr>
              <a:t>疫苗</a:t>
            </a:r>
            <a:r>
              <a:rPr lang="en-US" altLang="zh-CN" sz="1100" dirty="0">
                <a:solidFill>
                  <a:srgbClr val="0C0C0C">
                    <a:lumMod val="75000"/>
                    <a:lumOff val="25000"/>
                  </a:srgbClr>
                </a:solidFill>
                <a:highlight>
                  <a:srgbClr val="FAFAFA"/>
                </a:highlight>
                <a:latin typeface="HarmonyOS Sans SC Black"/>
                <a:ea typeface="HarmonyOS Sans SC Black"/>
              </a:rPr>
              <a:t>2014</a:t>
            </a:r>
            <a:r>
              <a:rPr lang="zh-CN" altLang="en-US" sz="1100" dirty="0">
                <a:solidFill>
                  <a:srgbClr val="0C0C0C">
                    <a:lumMod val="75000"/>
                    <a:lumOff val="25000"/>
                  </a:srgbClr>
                </a:solidFill>
                <a:highlight>
                  <a:srgbClr val="FAFAFA"/>
                </a:highlight>
                <a:latin typeface="HarmonyOS Sans SC Black"/>
                <a:ea typeface="HarmonyOS Sans SC Black"/>
              </a:rPr>
              <a:t>年</a:t>
            </a:r>
            <a:r>
              <a:rPr lang="en-US" altLang="zh-CN" sz="1100" dirty="0">
                <a:solidFill>
                  <a:srgbClr val="0C0C0C">
                    <a:lumMod val="75000"/>
                    <a:lumOff val="25000"/>
                  </a:srgbClr>
                </a:solidFill>
                <a:highlight>
                  <a:srgbClr val="FAFAFA"/>
                </a:highlight>
                <a:latin typeface="HarmonyOS Sans SC Black"/>
                <a:ea typeface="HarmonyOS Sans SC Black"/>
              </a:rPr>
              <a:t>9</a:t>
            </a:r>
            <a:r>
              <a:rPr lang="zh-CN" altLang="en-US" sz="1100" dirty="0">
                <a:solidFill>
                  <a:srgbClr val="0C0C0C">
                    <a:lumMod val="75000"/>
                    <a:lumOff val="25000"/>
                  </a:srgbClr>
                </a:solidFill>
                <a:highlight>
                  <a:srgbClr val="FAFAFA"/>
                </a:highlight>
                <a:latin typeface="HarmonyOS Sans SC Black"/>
                <a:ea typeface="HarmonyOS Sans SC Black"/>
              </a:rPr>
              <a:t>月至</a:t>
            </a:r>
            <a:r>
              <a:rPr lang="en-US" altLang="zh-CN" sz="1100" dirty="0">
                <a:solidFill>
                  <a:srgbClr val="0C0C0C">
                    <a:lumMod val="75000"/>
                    <a:lumOff val="25000"/>
                  </a:srgbClr>
                </a:solidFill>
                <a:highlight>
                  <a:srgbClr val="FAFAFA"/>
                </a:highlight>
                <a:latin typeface="HarmonyOS Sans SC Black"/>
                <a:ea typeface="HarmonyOS Sans SC Black"/>
              </a:rPr>
              <a:t>2017</a:t>
            </a:r>
            <a:r>
              <a:rPr lang="zh-CN" altLang="en-US" sz="1100" dirty="0">
                <a:solidFill>
                  <a:srgbClr val="0C0C0C">
                    <a:lumMod val="75000"/>
                    <a:lumOff val="25000"/>
                  </a:srgbClr>
                </a:solidFill>
                <a:highlight>
                  <a:srgbClr val="FAFAFA"/>
                </a:highlight>
                <a:latin typeface="HarmonyOS Sans SC Black"/>
                <a:ea typeface="HarmonyOS Sans SC Black"/>
              </a:rPr>
              <a:t>年</a:t>
            </a:r>
            <a:r>
              <a:rPr lang="en-US" altLang="zh-CN" sz="1100" dirty="0">
                <a:solidFill>
                  <a:srgbClr val="0C0C0C">
                    <a:lumMod val="75000"/>
                    <a:lumOff val="25000"/>
                  </a:srgbClr>
                </a:solidFill>
                <a:highlight>
                  <a:srgbClr val="FAFAFA"/>
                </a:highlight>
                <a:latin typeface="HarmonyOS Sans SC Black"/>
                <a:ea typeface="HarmonyOS Sans SC Black"/>
              </a:rPr>
              <a:t>12</a:t>
            </a:r>
            <a:r>
              <a:rPr lang="zh-CN" altLang="en-US" sz="1100" dirty="0">
                <a:solidFill>
                  <a:srgbClr val="0C0C0C">
                    <a:lumMod val="75000"/>
                    <a:lumOff val="25000"/>
                  </a:srgbClr>
                </a:solidFill>
                <a:highlight>
                  <a:srgbClr val="FAFAFA"/>
                </a:highlight>
                <a:latin typeface="HarmonyOS Sans SC Black"/>
                <a:ea typeface="HarmonyOS Sans SC Black"/>
              </a:rPr>
              <a:t>月超过</a:t>
            </a:r>
            <a:r>
              <a:rPr lang="en-US" altLang="zh-CN" sz="1100" dirty="0">
                <a:solidFill>
                  <a:srgbClr val="0C0C0C">
                    <a:lumMod val="75000"/>
                    <a:lumOff val="25000"/>
                  </a:srgbClr>
                </a:solidFill>
                <a:highlight>
                  <a:srgbClr val="FAFAFA"/>
                </a:highlight>
                <a:latin typeface="HarmonyOS Sans SC Black"/>
                <a:ea typeface="HarmonyOS Sans SC Black"/>
              </a:rPr>
              <a:t>28,000,000</a:t>
            </a:r>
            <a:r>
              <a:rPr lang="zh-CN" altLang="en-US" sz="1100" dirty="0">
                <a:solidFill>
                  <a:srgbClr val="0C0C0C">
                    <a:lumMod val="75000"/>
                    <a:lumOff val="25000"/>
                  </a:srgbClr>
                </a:solidFill>
                <a:highlight>
                  <a:srgbClr val="FAFAFA"/>
                </a:highlight>
                <a:latin typeface="HarmonyOS Sans SC Black"/>
                <a:ea typeface="HarmonyOS Sans SC Black"/>
              </a:rPr>
              <a:t>剂接种报告显示</a:t>
            </a:r>
            <a:r>
              <a:rPr lang="en-US" altLang="zh-CN" sz="1100" baseline="30000" dirty="0">
                <a:solidFill>
                  <a:srgbClr val="0C0C0C">
                    <a:lumMod val="75000"/>
                    <a:lumOff val="25000"/>
                  </a:srgbClr>
                </a:solidFill>
                <a:highlight>
                  <a:srgbClr val="FAFAFA"/>
                </a:highlight>
                <a:latin typeface="HarmonyOS Sans SC Black"/>
                <a:ea typeface="HarmonyOS Sans SC Black"/>
              </a:rPr>
              <a:t>5,</a:t>
            </a:r>
            <a:r>
              <a:rPr lang="zh-CN" altLang="en-US" sz="1100" dirty="0">
                <a:solidFill>
                  <a:srgbClr val="0C0C0C">
                    <a:lumMod val="75000"/>
                    <a:lumOff val="25000"/>
                  </a:srgbClr>
                </a:solidFill>
                <a:highlight>
                  <a:srgbClr val="FAFAFA"/>
                </a:highlight>
                <a:latin typeface="HarmonyOS Sans SC Black"/>
                <a:ea typeface="HarmonyOS Sans SC Black"/>
              </a:rPr>
              <a:t>*，</a:t>
            </a:r>
            <a:endParaRPr lang="en-US" altLang="zh-CN" sz="1100" baseline="30000" dirty="0">
              <a:solidFill>
                <a:srgbClr val="0C0C0C">
                  <a:lumMod val="75000"/>
                  <a:lumOff val="25000"/>
                </a:srgbClr>
              </a:solidFill>
              <a:highlight>
                <a:srgbClr val="FAFAFA"/>
              </a:highlight>
              <a:latin typeface="HarmonyOS Sans SC Black"/>
              <a:ea typeface="HarmonyOS Sans SC Black"/>
            </a:endParaRPr>
          </a:p>
        </p:txBody>
      </p:sp>
      <p:sp>
        <p:nvSpPr>
          <p:cNvPr id="573" name="矩形: 圆角 572">
            <a:extLst>
              <a:ext uri="{FF2B5EF4-FFF2-40B4-BE49-F238E27FC236}">
                <a16:creationId xmlns:a16="http://schemas.microsoft.com/office/drawing/2014/main" id="{B2C810AF-502A-5199-AEE0-9F9F3C64534F}"/>
              </a:ext>
            </a:extLst>
          </p:cNvPr>
          <p:cNvSpPr/>
          <p:nvPr/>
        </p:nvSpPr>
        <p:spPr>
          <a:xfrm>
            <a:off x="5461444" y="4194139"/>
            <a:ext cx="6080063" cy="737988"/>
          </a:xfrm>
          <a:prstGeom prst="roundRect">
            <a:avLst>
              <a:gd name="adj" fmla="val 8683"/>
            </a:avLst>
          </a:prstGeom>
          <a:noFill/>
          <a:ln w="19050" cap="flat" cmpd="sng" algn="ctr">
            <a:solidFill>
              <a:srgbClr val="0B918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HarmonyOS Sans SC Light"/>
              <a:ea typeface="HarmonyOS Sans SC Light"/>
              <a:cs typeface="+mn-cs"/>
            </a:endParaRPr>
          </a:p>
        </p:txBody>
      </p:sp>
      <p:sp>
        <p:nvSpPr>
          <p:cNvPr id="577" name="文本框 576">
            <a:extLst>
              <a:ext uri="{FF2B5EF4-FFF2-40B4-BE49-F238E27FC236}">
                <a16:creationId xmlns:a16="http://schemas.microsoft.com/office/drawing/2014/main" id="{F501E3A1-A238-6E8C-5941-5BBD2CF94699}"/>
              </a:ext>
            </a:extLst>
          </p:cNvPr>
          <p:cNvSpPr txBox="1"/>
          <p:nvPr/>
        </p:nvSpPr>
        <p:spPr>
          <a:xfrm>
            <a:off x="0" y="5985688"/>
            <a:ext cx="11582400" cy="553998"/>
          </a:xfrm>
          <a:prstGeom prst="rect">
            <a:avLst/>
          </a:prstGeom>
          <a:noFill/>
        </p:spPr>
        <p:txBody>
          <a:bodyPr wrap="square" rtlCol="0" anchor="b">
            <a:spAutoFit/>
          </a:bodyPr>
          <a:lstStyle/>
          <a:p>
            <a:pPr marL="182563" indent="-182563"/>
            <a:r>
              <a:rPr lang="en-US" altLang="zh-CN" sz="500" dirty="0">
                <a:solidFill>
                  <a:schemeClr val="bg1">
                    <a:lumMod val="50000"/>
                  </a:schemeClr>
                </a:solidFill>
              </a:rPr>
              <a:t>a 	</a:t>
            </a:r>
            <a:r>
              <a:rPr lang="zh-CN" altLang="en-US" sz="500" dirty="0">
                <a:solidFill>
                  <a:schemeClr val="bg1">
                    <a:lumMod val="50000"/>
                  </a:schemeClr>
                </a:solidFill>
              </a:rPr>
              <a:t>汇总</a:t>
            </a:r>
            <a:r>
              <a:rPr lang="en-US" altLang="zh-CN" sz="500" dirty="0">
                <a:solidFill>
                  <a:schemeClr val="bg1">
                    <a:lumMod val="50000"/>
                  </a:schemeClr>
                </a:solidFill>
              </a:rPr>
              <a:t>6</a:t>
            </a:r>
            <a:r>
              <a:rPr lang="zh-CN" altLang="en-US" sz="500" dirty="0">
                <a:solidFill>
                  <a:schemeClr val="bg1">
                    <a:lumMod val="50000"/>
                  </a:schemeClr>
                </a:solidFill>
              </a:rPr>
              <a:t>项境外的随机、双盲安慰剂对照临床研究（</a:t>
            </a:r>
            <a:r>
              <a:rPr lang="en-US" altLang="zh-CN" sz="500" dirty="0">
                <a:solidFill>
                  <a:schemeClr val="bg1">
                    <a:lumMod val="50000"/>
                  </a:schemeClr>
                </a:solidFill>
              </a:rPr>
              <a:t>P007</a:t>
            </a:r>
            <a:r>
              <a:rPr lang="zh-CN" altLang="en-US" sz="500" dirty="0">
                <a:solidFill>
                  <a:schemeClr val="bg1">
                    <a:lumMod val="50000"/>
                  </a:schemeClr>
                </a:solidFill>
              </a:rPr>
              <a:t>、</a:t>
            </a:r>
            <a:r>
              <a:rPr lang="en-US" altLang="zh-CN" sz="500" dirty="0">
                <a:solidFill>
                  <a:schemeClr val="bg1">
                    <a:lumMod val="50000"/>
                  </a:schemeClr>
                </a:solidFill>
              </a:rPr>
              <a:t>P013</a:t>
            </a:r>
            <a:r>
              <a:rPr lang="zh-CN" altLang="en-US" sz="500" dirty="0">
                <a:solidFill>
                  <a:schemeClr val="bg1">
                    <a:lumMod val="50000"/>
                  </a:schemeClr>
                </a:solidFill>
              </a:rPr>
              <a:t>、</a:t>
            </a:r>
            <a:r>
              <a:rPr lang="en-US" altLang="zh-CN" sz="500" dirty="0">
                <a:solidFill>
                  <a:schemeClr val="bg1">
                    <a:lumMod val="50000"/>
                  </a:schemeClr>
                </a:solidFill>
              </a:rPr>
              <a:t>P015</a:t>
            </a:r>
            <a:r>
              <a:rPr lang="zh-CN" altLang="en-US" sz="500" dirty="0">
                <a:solidFill>
                  <a:schemeClr val="bg1">
                    <a:lumMod val="50000"/>
                  </a:schemeClr>
                </a:solidFill>
              </a:rPr>
              <a:t>、</a:t>
            </a:r>
            <a:r>
              <a:rPr lang="en-US" altLang="zh-CN" sz="500" dirty="0">
                <a:solidFill>
                  <a:schemeClr val="bg1">
                    <a:lumMod val="50000"/>
                  </a:schemeClr>
                </a:solidFill>
              </a:rPr>
              <a:t>P016</a:t>
            </a:r>
            <a:r>
              <a:rPr lang="zh-CN" altLang="en-US" sz="500" dirty="0">
                <a:solidFill>
                  <a:schemeClr val="bg1">
                    <a:lumMod val="50000"/>
                  </a:schemeClr>
                </a:solidFill>
              </a:rPr>
              <a:t>、</a:t>
            </a:r>
            <a:r>
              <a:rPr lang="en-US" altLang="zh-CN" sz="500" dirty="0">
                <a:solidFill>
                  <a:schemeClr val="bg1">
                    <a:lumMod val="50000"/>
                  </a:schemeClr>
                </a:solidFill>
              </a:rPr>
              <a:t>P018</a:t>
            </a:r>
            <a:r>
              <a:rPr lang="zh-CN" altLang="en-US" sz="500" dirty="0">
                <a:solidFill>
                  <a:schemeClr val="bg1">
                    <a:lumMod val="50000"/>
                  </a:schemeClr>
                </a:solidFill>
              </a:rPr>
              <a:t>和</a:t>
            </a:r>
            <a:r>
              <a:rPr lang="en-US" altLang="zh-CN" sz="500" dirty="0">
                <a:solidFill>
                  <a:schemeClr val="bg1">
                    <a:lumMod val="50000"/>
                  </a:schemeClr>
                </a:solidFill>
              </a:rPr>
              <a:t>P019</a:t>
            </a:r>
            <a:r>
              <a:rPr lang="zh-CN" altLang="en-US" sz="500" dirty="0">
                <a:solidFill>
                  <a:schemeClr val="bg1">
                    <a:lumMod val="50000"/>
                  </a:schemeClr>
                </a:solidFill>
              </a:rPr>
              <a:t>），共</a:t>
            </a:r>
            <a:r>
              <a:rPr lang="en-US" altLang="zh-CN" sz="500" dirty="0">
                <a:solidFill>
                  <a:schemeClr val="bg1">
                    <a:lumMod val="50000"/>
                  </a:schemeClr>
                </a:solidFill>
              </a:rPr>
              <a:t>13822</a:t>
            </a:r>
            <a:r>
              <a:rPr lang="zh-CN" altLang="en-US" sz="500" dirty="0">
                <a:solidFill>
                  <a:schemeClr val="bg1">
                    <a:lumMod val="50000"/>
                  </a:schemeClr>
                </a:solidFill>
              </a:rPr>
              <a:t>名受试者接种了至少</a:t>
            </a:r>
            <a:r>
              <a:rPr lang="en-US" altLang="zh-CN" sz="500" dirty="0">
                <a:solidFill>
                  <a:schemeClr val="bg1">
                    <a:lumMod val="50000"/>
                  </a:schemeClr>
                </a:solidFill>
              </a:rPr>
              <a:t>1</a:t>
            </a:r>
            <a:r>
              <a:rPr lang="zh-CN" altLang="en-US" sz="500" dirty="0">
                <a:solidFill>
                  <a:schemeClr val="bg1">
                    <a:lumMod val="50000"/>
                  </a:schemeClr>
                </a:solidFill>
              </a:rPr>
              <a:t>剂四价</a:t>
            </a:r>
            <a:r>
              <a:rPr lang="en-US" altLang="zh-CN" sz="500" dirty="0">
                <a:solidFill>
                  <a:schemeClr val="bg1">
                    <a:lumMod val="50000"/>
                  </a:schemeClr>
                </a:solidFill>
              </a:rPr>
              <a:t>HPV</a:t>
            </a:r>
            <a:r>
              <a:rPr lang="zh-CN" altLang="en-US" sz="500" dirty="0">
                <a:solidFill>
                  <a:schemeClr val="bg1">
                    <a:lumMod val="50000"/>
                  </a:schemeClr>
                </a:solidFill>
              </a:rPr>
              <a:t>疫苗。其中</a:t>
            </a:r>
            <a:r>
              <a:rPr lang="en-US" altLang="zh-CN" sz="500" dirty="0">
                <a:solidFill>
                  <a:schemeClr val="bg1">
                    <a:lumMod val="50000"/>
                  </a:schemeClr>
                </a:solidFill>
              </a:rPr>
              <a:t>6996</a:t>
            </a:r>
            <a:r>
              <a:rPr lang="zh-CN" altLang="en-US" sz="500" dirty="0">
                <a:solidFill>
                  <a:schemeClr val="bg1">
                    <a:lumMod val="50000"/>
                  </a:schemeClr>
                </a:solidFill>
              </a:rPr>
              <a:t>名</a:t>
            </a:r>
            <a:r>
              <a:rPr lang="en-US" altLang="zh-CN" sz="500" dirty="0">
                <a:solidFill>
                  <a:schemeClr val="bg1">
                    <a:lumMod val="50000"/>
                  </a:schemeClr>
                </a:solidFill>
              </a:rPr>
              <a:t>4~45</a:t>
            </a:r>
            <a:r>
              <a:rPr lang="zh-CN" altLang="en-US" sz="500" dirty="0">
                <a:solidFill>
                  <a:schemeClr val="bg1">
                    <a:lumMod val="50000"/>
                  </a:schemeClr>
                </a:solidFill>
              </a:rPr>
              <a:t>岁女性在接种后</a:t>
            </a:r>
            <a:r>
              <a:rPr lang="en-US" altLang="zh-CN" sz="500" dirty="0">
                <a:solidFill>
                  <a:schemeClr val="bg1">
                    <a:lumMod val="50000"/>
                  </a:schemeClr>
                </a:solidFill>
              </a:rPr>
              <a:t>14</a:t>
            </a:r>
            <a:r>
              <a:rPr lang="zh-CN" altLang="en-US" sz="500" dirty="0">
                <a:solidFill>
                  <a:schemeClr val="bg1">
                    <a:lumMod val="50000"/>
                  </a:schemeClr>
                </a:solidFill>
              </a:rPr>
              <a:t>天内使用疫苗接种报告卡（</a:t>
            </a:r>
            <a:r>
              <a:rPr lang="en-US" altLang="zh-CN" sz="500" dirty="0">
                <a:solidFill>
                  <a:schemeClr val="bg1">
                    <a:lumMod val="50000"/>
                  </a:schemeClr>
                </a:solidFill>
              </a:rPr>
              <a:t>VRC</a:t>
            </a:r>
            <a:r>
              <a:rPr lang="zh-CN" altLang="en-US" sz="500" dirty="0">
                <a:solidFill>
                  <a:schemeClr val="bg1">
                    <a:lumMod val="50000"/>
                  </a:schemeClr>
                </a:solidFill>
              </a:rPr>
              <a:t>）检测对安全性进行评估，其余受试者使用一般监测方法，观察到征集性不良反应。</a:t>
            </a:r>
          </a:p>
          <a:p>
            <a:pPr marL="182563" indent="-182563"/>
            <a:r>
              <a:rPr lang="en-US" altLang="zh-CN" sz="500" dirty="0">
                <a:solidFill>
                  <a:schemeClr val="bg1">
                    <a:lumMod val="50000"/>
                  </a:schemeClr>
                </a:solidFill>
              </a:rPr>
              <a:t>b 	</a:t>
            </a:r>
            <a:r>
              <a:rPr lang="zh-CN" altLang="en-US" sz="500" dirty="0">
                <a:solidFill>
                  <a:schemeClr val="bg1">
                    <a:lumMod val="50000"/>
                  </a:schemeClr>
                </a:solidFill>
              </a:rPr>
              <a:t>在境内注册临床保护效力研究（</a:t>
            </a:r>
            <a:r>
              <a:rPr lang="en-US" altLang="zh-CN" sz="500" dirty="0">
                <a:solidFill>
                  <a:schemeClr val="bg1">
                    <a:lumMod val="50000"/>
                  </a:schemeClr>
                </a:solidFill>
              </a:rPr>
              <a:t>P041</a:t>
            </a:r>
            <a:r>
              <a:rPr lang="zh-CN" altLang="en-US" sz="500" dirty="0">
                <a:solidFill>
                  <a:schemeClr val="bg1">
                    <a:lumMod val="50000"/>
                  </a:schemeClr>
                </a:solidFill>
              </a:rPr>
              <a:t>）中，共入组</a:t>
            </a:r>
            <a:r>
              <a:rPr lang="en-US" altLang="zh-CN" sz="500" dirty="0">
                <a:solidFill>
                  <a:schemeClr val="bg1">
                    <a:lumMod val="50000"/>
                  </a:schemeClr>
                </a:solidFill>
              </a:rPr>
              <a:t>3006</a:t>
            </a:r>
            <a:r>
              <a:rPr lang="zh-CN" altLang="en-US" sz="500" dirty="0">
                <a:solidFill>
                  <a:schemeClr val="bg1">
                    <a:lumMod val="50000"/>
                  </a:schemeClr>
                </a:solidFill>
              </a:rPr>
              <a:t>名</a:t>
            </a:r>
            <a:r>
              <a:rPr lang="en-US" altLang="zh-CN" sz="500" dirty="0">
                <a:solidFill>
                  <a:schemeClr val="bg1">
                    <a:lumMod val="50000"/>
                  </a:schemeClr>
                </a:solidFill>
              </a:rPr>
              <a:t>20-45</a:t>
            </a:r>
            <a:r>
              <a:rPr lang="zh-CN" altLang="en-US" sz="500" dirty="0">
                <a:solidFill>
                  <a:schemeClr val="bg1">
                    <a:lumMod val="50000"/>
                  </a:schemeClr>
                </a:solidFill>
              </a:rPr>
              <a:t>岁的健康女性，其中</a:t>
            </a:r>
            <a:r>
              <a:rPr lang="en-US" altLang="zh-CN" sz="500" dirty="0">
                <a:solidFill>
                  <a:schemeClr val="bg1">
                    <a:lumMod val="50000"/>
                  </a:schemeClr>
                </a:solidFill>
              </a:rPr>
              <a:t>1499</a:t>
            </a:r>
            <a:r>
              <a:rPr lang="zh-CN" altLang="en-US" sz="500" dirty="0">
                <a:solidFill>
                  <a:schemeClr val="bg1">
                    <a:lumMod val="50000"/>
                  </a:schemeClr>
                </a:solidFill>
              </a:rPr>
              <a:t>名接种了至少</a:t>
            </a:r>
            <a:r>
              <a:rPr lang="en-US" altLang="zh-CN" sz="500" dirty="0">
                <a:solidFill>
                  <a:schemeClr val="bg1">
                    <a:lumMod val="50000"/>
                  </a:schemeClr>
                </a:solidFill>
              </a:rPr>
              <a:t>1</a:t>
            </a:r>
            <a:r>
              <a:rPr lang="zh-CN" altLang="en-US" sz="500" dirty="0">
                <a:solidFill>
                  <a:schemeClr val="bg1">
                    <a:lumMod val="50000"/>
                  </a:schemeClr>
                </a:solidFill>
              </a:rPr>
              <a:t>剂四价</a:t>
            </a:r>
            <a:r>
              <a:rPr lang="en-US" altLang="zh-CN" sz="500" dirty="0">
                <a:solidFill>
                  <a:schemeClr val="bg1">
                    <a:lumMod val="50000"/>
                  </a:schemeClr>
                </a:solidFill>
              </a:rPr>
              <a:t>HPV</a:t>
            </a:r>
            <a:r>
              <a:rPr lang="zh-CN" altLang="en-US" sz="500" dirty="0">
                <a:solidFill>
                  <a:schemeClr val="bg1">
                    <a:lumMod val="50000"/>
                  </a:schemeClr>
                </a:solidFill>
              </a:rPr>
              <a:t>疫苗 ，使用</a:t>
            </a:r>
            <a:r>
              <a:rPr lang="en-US" altLang="zh-CN" sz="500" dirty="0">
                <a:solidFill>
                  <a:schemeClr val="bg1">
                    <a:lumMod val="50000"/>
                  </a:schemeClr>
                </a:solidFill>
              </a:rPr>
              <a:t>VRC</a:t>
            </a:r>
            <a:r>
              <a:rPr lang="zh-CN" altLang="en-US" sz="500" dirty="0">
                <a:solidFill>
                  <a:schemeClr val="bg1">
                    <a:lumMod val="50000"/>
                  </a:schemeClr>
                </a:solidFill>
              </a:rPr>
              <a:t>监测不良事件，观察到征集性不良反应。</a:t>
            </a:r>
            <a:endParaRPr lang="en-US" altLang="zh-CN" sz="500" dirty="0">
              <a:solidFill>
                <a:schemeClr val="bg1">
                  <a:lumMod val="50000"/>
                </a:schemeClr>
              </a:solidFill>
            </a:endParaRPr>
          </a:p>
          <a:p>
            <a:pPr marL="182563" indent="-182563"/>
            <a:r>
              <a:rPr lang="en-US" altLang="zh-CN" sz="500" dirty="0">
                <a:solidFill>
                  <a:schemeClr val="bg1">
                    <a:lumMod val="50000"/>
                  </a:schemeClr>
                </a:solidFill>
              </a:rPr>
              <a:t>c 	</a:t>
            </a:r>
            <a:r>
              <a:rPr lang="zh-CN" altLang="en-US" sz="500" dirty="0">
                <a:solidFill>
                  <a:schemeClr val="bg1">
                    <a:lumMod val="50000"/>
                  </a:schemeClr>
                </a:solidFill>
              </a:rPr>
              <a:t>在境内开展的</a:t>
            </a:r>
            <a:r>
              <a:rPr lang="en-US" altLang="zh-CN" sz="500" dirty="0">
                <a:solidFill>
                  <a:schemeClr val="bg1">
                    <a:lumMod val="50000"/>
                  </a:schemeClr>
                </a:solidFill>
              </a:rPr>
              <a:t>III</a:t>
            </a:r>
            <a:r>
              <a:rPr lang="zh-CN" altLang="en-US" sz="500" dirty="0">
                <a:solidFill>
                  <a:schemeClr val="bg1">
                    <a:lumMod val="50000"/>
                  </a:schemeClr>
                </a:solidFill>
              </a:rPr>
              <a:t>期免疫原性和安全性研究（</a:t>
            </a:r>
            <a:r>
              <a:rPr lang="en-US" altLang="zh-CN" sz="500" dirty="0">
                <a:solidFill>
                  <a:schemeClr val="bg1">
                    <a:lumMod val="50000"/>
                  </a:schemeClr>
                </a:solidFill>
              </a:rPr>
              <a:t>P213</a:t>
            </a:r>
            <a:r>
              <a:rPr lang="zh-CN" altLang="en-US" sz="500" dirty="0">
                <a:solidFill>
                  <a:schemeClr val="bg1">
                    <a:lumMod val="50000"/>
                  </a:schemeClr>
                </a:solidFill>
              </a:rPr>
              <a:t>）中，共入组</a:t>
            </a:r>
            <a:r>
              <a:rPr lang="en-US" altLang="zh-CN" sz="500" dirty="0">
                <a:solidFill>
                  <a:schemeClr val="bg1">
                    <a:lumMod val="50000"/>
                  </a:schemeClr>
                </a:solidFill>
              </a:rPr>
              <a:t>766</a:t>
            </a:r>
            <a:r>
              <a:rPr lang="zh-CN" altLang="en-US" sz="500" dirty="0">
                <a:solidFill>
                  <a:schemeClr val="bg1">
                    <a:lumMod val="50000"/>
                  </a:schemeClr>
                </a:solidFill>
              </a:rPr>
              <a:t>名</a:t>
            </a:r>
            <a:r>
              <a:rPr lang="en-US" altLang="zh-CN" sz="500" dirty="0">
                <a:solidFill>
                  <a:schemeClr val="bg1">
                    <a:lumMod val="50000"/>
                  </a:schemeClr>
                </a:solidFill>
              </a:rPr>
              <a:t>9-26</a:t>
            </a:r>
            <a:r>
              <a:rPr lang="zh-CN" altLang="en-US" sz="500" dirty="0">
                <a:solidFill>
                  <a:schemeClr val="bg1">
                    <a:lumMod val="50000"/>
                  </a:schemeClr>
                </a:solidFill>
              </a:rPr>
              <a:t>岁女性受试者，所有受试者均接种了至少</a:t>
            </a:r>
            <a:r>
              <a:rPr lang="en-US" altLang="zh-CN" sz="500" dirty="0">
                <a:solidFill>
                  <a:schemeClr val="bg1">
                    <a:lumMod val="50000"/>
                  </a:schemeClr>
                </a:solidFill>
              </a:rPr>
              <a:t>1</a:t>
            </a:r>
            <a:r>
              <a:rPr lang="zh-CN" altLang="en-US" sz="500" dirty="0">
                <a:solidFill>
                  <a:schemeClr val="bg1">
                    <a:lumMod val="50000"/>
                  </a:schemeClr>
                </a:solidFill>
              </a:rPr>
              <a:t>剂四价</a:t>
            </a:r>
            <a:r>
              <a:rPr lang="en-US" altLang="zh-CN" sz="500" dirty="0">
                <a:solidFill>
                  <a:schemeClr val="bg1">
                    <a:lumMod val="50000"/>
                  </a:schemeClr>
                </a:solidFill>
              </a:rPr>
              <a:t>HPV</a:t>
            </a:r>
            <a:r>
              <a:rPr lang="zh-CN" altLang="en-US" sz="500" dirty="0">
                <a:solidFill>
                  <a:schemeClr val="bg1">
                    <a:lumMod val="50000"/>
                  </a:schemeClr>
                </a:solidFill>
              </a:rPr>
              <a:t>疫苗，使用</a:t>
            </a:r>
            <a:r>
              <a:rPr lang="en-US" altLang="zh-CN" sz="500" dirty="0">
                <a:solidFill>
                  <a:schemeClr val="bg1">
                    <a:lumMod val="50000"/>
                  </a:schemeClr>
                </a:solidFill>
              </a:rPr>
              <a:t>VRC</a:t>
            </a:r>
            <a:r>
              <a:rPr lang="zh-CN" altLang="en-US" sz="500" dirty="0">
                <a:solidFill>
                  <a:schemeClr val="bg1">
                    <a:lumMod val="50000"/>
                  </a:schemeClr>
                </a:solidFill>
              </a:rPr>
              <a:t>监测不良事件。</a:t>
            </a:r>
          </a:p>
          <a:p>
            <a:pPr marL="182563" indent="-182563"/>
            <a:r>
              <a:rPr lang="en-US" altLang="zh-CN" sz="500" dirty="0">
                <a:solidFill>
                  <a:schemeClr val="bg1">
                    <a:lumMod val="50000"/>
                  </a:schemeClr>
                </a:solidFill>
              </a:rPr>
              <a:t>d 	</a:t>
            </a:r>
            <a:r>
              <a:rPr lang="zh-CN" altLang="en-US" sz="500" dirty="0">
                <a:solidFill>
                  <a:schemeClr val="bg1">
                    <a:lumMod val="50000"/>
                  </a:schemeClr>
                </a:solidFill>
              </a:rPr>
              <a:t>九价</a:t>
            </a:r>
            <a:r>
              <a:rPr lang="en-US" altLang="zh-CN" sz="500" dirty="0">
                <a:solidFill>
                  <a:schemeClr val="bg1">
                    <a:lumMod val="50000"/>
                  </a:schemeClr>
                </a:solidFill>
              </a:rPr>
              <a:t>HPV</a:t>
            </a:r>
            <a:r>
              <a:rPr lang="zh-CN" altLang="en-US" sz="500" dirty="0">
                <a:solidFill>
                  <a:schemeClr val="bg1">
                    <a:lumMod val="50000"/>
                  </a:schemeClr>
                </a:solidFill>
              </a:rPr>
              <a:t>疫苗在境外开展的</a:t>
            </a:r>
            <a:r>
              <a:rPr lang="en-US" altLang="zh-CN" sz="500" dirty="0">
                <a:solidFill>
                  <a:schemeClr val="bg1">
                    <a:lumMod val="50000"/>
                  </a:schemeClr>
                </a:solidFill>
              </a:rPr>
              <a:t>7</a:t>
            </a:r>
            <a:r>
              <a:rPr lang="zh-CN" altLang="en-US" sz="500" dirty="0">
                <a:solidFill>
                  <a:schemeClr val="bg1">
                    <a:lumMod val="50000"/>
                  </a:schemeClr>
                </a:solidFill>
              </a:rPr>
              <a:t>项</a:t>
            </a:r>
            <a:r>
              <a:rPr lang="en-US" altLang="zh-CN" sz="500" dirty="0">
                <a:solidFill>
                  <a:schemeClr val="bg1">
                    <a:lumMod val="50000"/>
                  </a:schemeClr>
                </a:solidFill>
              </a:rPr>
              <a:t>III</a:t>
            </a:r>
            <a:r>
              <a:rPr lang="zh-CN" altLang="en-US" sz="500" dirty="0">
                <a:solidFill>
                  <a:schemeClr val="bg1">
                    <a:lumMod val="50000"/>
                  </a:schemeClr>
                </a:solidFill>
              </a:rPr>
              <a:t>期临床研究（</a:t>
            </a:r>
            <a:r>
              <a:rPr lang="en-US" altLang="zh-CN" sz="500" dirty="0">
                <a:solidFill>
                  <a:schemeClr val="bg1">
                    <a:lumMod val="50000"/>
                  </a:schemeClr>
                </a:solidFill>
              </a:rPr>
              <a:t>V503-001</a:t>
            </a:r>
            <a:r>
              <a:rPr lang="zh-CN" altLang="en-US" sz="500" dirty="0">
                <a:solidFill>
                  <a:schemeClr val="bg1">
                    <a:lumMod val="50000"/>
                  </a:schemeClr>
                </a:solidFill>
              </a:rPr>
              <a:t>、</a:t>
            </a:r>
            <a:r>
              <a:rPr lang="en-US" altLang="zh-CN" sz="500" dirty="0">
                <a:solidFill>
                  <a:schemeClr val="bg1">
                    <a:lumMod val="50000"/>
                  </a:schemeClr>
                </a:solidFill>
              </a:rPr>
              <a:t>002</a:t>
            </a:r>
            <a:r>
              <a:rPr lang="zh-CN" altLang="en-US" sz="500" dirty="0">
                <a:solidFill>
                  <a:schemeClr val="bg1">
                    <a:lumMod val="50000"/>
                  </a:schemeClr>
                </a:solidFill>
              </a:rPr>
              <a:t>、</a:t>
            </a:r>
            <a:r>
              <a:rPr lang="en-US" altLang="zh-CN" sz="500" dirty="0">
                <a:solidFill>
                  <a:schemeClr val="bg1">
                    <a:lumMod val="50000"/>
                  </a:schemeClr>
                </a:solidFill>
              </a:rPr>
              <a:t>003</a:t>
            </a:r>
            <a:r>
              <a:rPr lang="zh-CN" altLang="en-US" sz="500" dirty="0">
                <a:solidFill>
                  <a:schemeClr val="bg1">
                    <a:lumMod val="50000"/>
                  </a:schemeClr>
                </a:solidFill>
              </a:rPr>
              <a:t>、</a:t>
            </a:r>
            <a:r>
              <a:rPr lang="en-US" altLang="zh-CN" sz="500" dirty="0">
                <a:solidFill>
                  <a:schemeClr val="bg1">
                    <a:lumMod val="50000"/>
                  </a:schemeClr>
                </a:solidFill>
              </a:rPr>
              <a:t>005</a:t>
            </a:r>
            <a:r>
              <a:rPr lang="zh-CN" altLang="en-US" sz="500" dirty="0">
                <a:solidFill>
                  <a:schemeClr val="bg1">
                    <a:lumMod val="50000"/>
                  </a:schemeClr>
                </a:solidFill>
              </a:rPr>
              <a:t>、</a:t>
            </a:r>
            <a:r>
              <a:rPr lang="en-US" altLang="zh-CN" sz="500" dirty="0">
                <a:solidFill>
                  <a:schemeClr val="bg1">
                    <a:lumMod val="50000"/>
                  </a:schemeClr>
                </a:solidFill>
              </a:rPr>
              <a:t>006</a:t>
            </a:r>
            <a:r>
              <a:rPr lang="zh-CN" altLang="en-US" sz="500" dirty="0">
                <a:solidFill>
                  <a:schemeClr val="bg1">
                    <a:lumMod val="50000"/>
                  </a:schemeClr>
                </a:solidFill>
              </a:rPr>
              <a:t>、</a:t>
            </a:r>
            <a:r>
              <a:rPr lang="en-US" altLang="zh-CN" sz="500" dirty="0">
                <a:solidFill>
                  <a:schemeClr val="bg1">
                    <a:lumMod val="50000"/>
                  </a:schemeClr>
                </a:solidFill>
              </a:rPr>
              <a:t>007</a:t>
            </a:r>
            <a:r>
              <a:rPr lang="zh-CN" altLang="en-US" sz="500" dirty="0">
                <a:solidFill>
                  <a:schemeClr val="bg1">
                    <a:lumMod val="50000"/>
                  </a:schemeClr>
                </a:solidFill>
              </a:rPr>
              <a:t>和</a:t>
            </a:r>
            <a:r>
              <a:rPr lang="en-US" altLang="zh-CN" sz="500" dirty="0">
                <a:solidFill>
                  <a:schemeClr val="bg1">
                    <a:lumMod val="50000"/>
                  </a:schemeClr>
                </a:solidFill>
              </a:rPr>
              <a:t>009</a:t>
            </a:r>
            <a:r>
              <a:rPr lang="zh-CN" altLang="en-US" sz="500" dirty="0">
                <a:solidFill>
                  <a:schemeClr val="bg1">
                    <a:lumMod val="50000"/>
                  </a:schemeClr>
                </a:solidFill>
              </a:rPr>
              <a:t>），共有</a:t>
            </a:r>
            <a:r>
              <a:rPr lang="en-US" altLang="zh-CN" sz="500" dirty="0">
                <a:solidFill>
                  <a:schemeClr val="bg1">
                    <a:lumMod val="50000"/>
                  </a:schemeClr>
                </a:solidFill>
              </a:rPr>
              <a:t>12583</a:t>
            </a:r>
            <a:r>
              <a:rPr lang="zh-CN" altLang="en-US" sz="500" dirty="0">
                <a:solidFill>
                  <a:schemeClr val="bg1">
                    <a:lumMod val="50000"/>
                  </a:schemeClr>
                </a:solidFill>
              </a:rPr>
              <a:t>名</a:t>
            </a:r>
            <a:r>
              <a:rPr lang="en-US" altLang="zh-CN" sz="500" dirty="0">
                <a:solidFill>
                  <a:schemeClr val="bg1">
                    <a:lumMod val="50000"/>
                  </a:schemeClr>
                </a:solidFill>
              </a:rPr>
              <a:t>9-26</a:t>
            </a:r>
            <a:r>
              <a:rPr lang="zh-CN" altLang="en-US" sz="500" dirty="0">
                <a:solidFill>
                  <a:schemeClr val="bg1">
                    <a:lumMod val="50000"/>
                  </a:schemeClr>
                </a:solidFill>
              </a:rPr>
              <a:t>岁女性接种了至少</a:t>
            </a:r>
            <a:r>
              <a:rPr lang="en-US" altLang="zh-CN" sz="500" dirty="0">
                <a:solidFill>
                  <a:schemeClr val="bg1">
                    <a:lumMod val="50000"/>
                  </a:schemeClr>
                </a:solidFill>
              </a:rPr>
              <a:t>1</a:t>
            </a:r>
            <a:r>
              <a:rPr lang="zh-CN" altLang="en-US" sz="500" dirty="0">
                <a:solidFill>
                  <a:schemeClr val="bg1">
                    <a:lumMod val="50000"/>
                  </a:schemeClr>
                </a:solidFill>
              </a:rPr>
              <a:t>剂九价</a:t>
            </a:r>
            <a:r>
              <a:rPr lang="en-US" altLang="zh-CN" sz="500" dirty="0">
                <a:solidFill>
                  <a:schemeClr val="bg1">
                    <a:lumMod val="50000"/>
                  </a:schemeClr>
                </a:solidFill>
              </a:rPr>
              <a:t>HPV</a:t>
            </a:r>
            <a:r>
              <a:rPr lang="zh-CN" altLang="en-US" sz="500" dirty="0">
                <a:solidFill>
                  <a:schemeClr val="bg1">
                    <a:lumMod val="50000"/>
                  </a:schemeClr>
                </a:solidFill>
              </a:rPr>
              <a:t>疫苗并且有安全性随访结果；在接种后使用</a:t>
            </a:r>
            <a:r>
              <a:rPr lang="en-US" altLang="zh-CN" sz="500" dirty="0">
                <a:solidFill>
                  <a:schemeClr val="bg1">
                    <a:lumMod val="50000"/>
                  </a:schemeClr>
                </a:solidFill>
              </a:rPr>
              <a:t>VRC</a:t>
            </a:r>
            <a:r>
              <a:rPr lang="zh-CN" altLang="en-US" sz="500" dirty="0">
                <a:solidFill>
                  <a:schemeClr val="bg1">
                    <a:lumMod val="50000"/>
                  </a:schemeClr>
                </a:solidFill>
              </a:rPr>
              <a:t>收集安全性数据并进行评估，在女性人群中观察征集性和非征集性不良反应。 </a:t>
            </a:r>
          </a:p>
          <a:p>
            <a:pPr marL="182563" indent="-182563"/>
            <a:r>
              <a:rPr lang="en-US" altLang="zh-CN" sz="500" dirty="0">
                <a:solidFill>
                  <a:schemeClr val="bg1">
                    <a:lumMod val="50000"/>
                  </a:schemeClr>
                </a:solidFill>
              </a:rPr>
              <a:t>e 	</a:t>
            </a:r>
            <a:r>
              <a:rPr lang="zh-CN" altLang="en-US" sz="500" dirty="0">
                <a:solidFill>
                  <a:schemeClr val="bg1">
                    <a:lumMod val="50000"/>
                  </a:schemeClr>
                </a:solidFill>
              </a:rPr>
              <a:t>九价</a:t>
            </a:r>
            <a:r>
              <a:rPr lang="en-US" altLang="zh-CN" sz="500" dirty="0">
                <a:solidFill>
                  <a:schemeClr val="bg1">
                    <a:lumMod val="50000"/>
                  </a:schemeClr>
                </a:solidFill>
              </a:rPr>
              <a:t>HPV</a:t>
            </a:r>
            <a:r>
              <a:rPr lang="zh-CN" altLang="en-US" sz="500" dirty="0">
                <a:solidFill>
                  <a:schemeClr val="bg1">
                    <a:lumMod val="50000"/>
                  </a:schemeClr>
                </a:solidFill>
              </a:rPr>
              <a:t>疫苗在境外开展的两项</a:t>
            </a:r>
            <a:r>
              <a:rPr lang="en-US" altLang="zh-CN" sz="500" dirty="0">
                <a:solidFill>
                  <a:schemeClr val="bg1">
                    <a:lumMod val="50000"/>
                  </a:schemeClr>
                </a:solidFill>
              </a:rPr>
              <a:t>III</a:t>
            </a:r>
            <a:r>
              <a:rPr lang="zh-CN" altLang="en-US" sz="500" dirty="0">
                <a:solidFill>
                  <a:schemeClr val="bg1">
                    <a:lumMod val="50000"/>
                  </a:schemeClr>
                </a:solidFill>
              </a:rPr>
              <a:t>期临床研究</a:t>
            </a:r>
            <a:r>
              <a:rPr lang="en-US" altLang="zh-CN" sz="500" dirty="0">
                <a:solidFill>
                  <a:schemeClr val="bg1">
                    <a:lumMod val="50000"/>
                  </a:schemeClr>
                </a:solidFill>
              </a:rPr>
              <a:t>V503-001</a:t>
            </a:r>
            <a:r>
              <a:rPr lang="zh-CN" altLang="en-US" sz="500" dirty="0">
                <a:solidFill>
                  <a:schemeClr val="bg1">
                    <a:lumMod val="50000"/>
                  </a:schemeClr>
                </a:solidFill>
              </a:rPr>
              <a:t>和</a:t>
            </a:r>
            <a:r>
              <a:rPr lang="en-US" altLang="zh-CN" sz="500" dirty="0">
                <a:solidFill>
                  <a:schemeClr val="bg1">
                    <a:lumMod val="50000"/>
                  </a:schemeClr>
                </a:solidFill>
              </a:rPr>
              <a:t>002</a:t>
            </a:r>
            <a:r>
              <a:rPr lang="zh-CN" altLang="en-US" sz="500" dirty="0">
                <a:solidFill>
                  <a:schemeClr val="bg1">
                    <a:lumMod val="50000"/>
                  </a:schemeClr>
                </a:solidFill>
              </a:rPr>
              <a:t>中，分别有</a:t>
            </a:r>
            <a:r>
              <a:rPr lang="en-US" altLang="zh-CN" sz="500" dirty="0">
                <a:solidFill>
                  <a:schemeClr val="bg1">
                    <a:lumMod val="50000"/>
                  </a:schemeClr>
                </a:solidFill>
              </a:rPr>
              <a:t>624</a:t>
            </a:r>
            <a:r>
              <a:rPr lang="zh-CN" altLang="en-US" sz="500" dirty="0">
                <a:solidFill>
                  <a:schemeClr val="bg1">
                    <a:lumMod val="50000"/>
                  </a:schemeClr>
                </a:solidFill>
              </a:rPr>
              <a:t>名</a:t>
            </a:r>
            <a:r>
              <a:rPr lang="en-US" altLang="zh-CN" sz="500" dirty="0">
                <a:solidFill>
                  <a:schemeClr val="bg1">
                    <a:lumMod val="50000"/>
                  </a:schemeClr>
                </a:solidFill>
              </a:rPr>
              <a:t>16-26</a:t>
            </a:r>
            <a:r>
              <a:rPr lang="zh-CN" altLang="en-US" sz="500" dirty="0">
                <a:solidFill>
                  <a:schemeClr val="bg1">
                    <a:lumMod val="50000"/>
                  </a:schemeClr>
                </a:solidFill>
              </a:rPr>
              <a:t>岁女性和</a:t>
            </a:r>
            <a:r>
              <a:rPr lang="en-US" altLang="zh-CN" sz="500" dirty="0">
                <a:solidFill>
                  <a:schemeClr val="bg1">
                    <a:lumMod val="50000"/>
                  </a:schemeClr>
                </a:solidFill>
              </a:rPr>
              <a:t>198</a:t>
            </a:r>
            <a:r>
              <a:rPr lang="zh-CN" altLang="en-US" sz="500" dirty="0">
                <a:solidFill>
                  <a:schemeClr val="bg1">
                    <a:lumMod val="50000"/>
                  </a:schemeClr>
                </a:solidFill>
              </a:rPr>
              <a:t>名</a:t>
            </a:r>
            <a:r>
              <a:rPr lang="en-US" altLang="zh-CN" sz="500" dirty="0">
                <a:solidFill>
                  <a:schemeClr val="bg1">
                    <a:lumMod val="50000"/>
                  </a:schemeClr>
                </a:solidFill>
              </a:rPr>
              <a:t>9-15</a:t>
            </a:r>
            <a:r>
              <a:rPr lang="zh-CN" altLang="en-US" sz="500" dirty="0">
                <a:solidFill>
                  <a:schemeClr val="bg1">
                    <a:lumMod val="50000"/>
                  </a:schemeClr>
                </a:solidFill>
              </a:rPr>
              <a:t>岁女性来自东亚地区（中国香港和中国台湾、日本和韩国）、接种了至少</a:t>
            </a:r>
            <a:r>
              <a:rPr lang="en-US" altLang="zh-CN" sz="500" dirty="0">
                <a:solidFill>
                  <a:schemeClr val="bg1">
                    <a:lumMod val="50000"/>
                  </a:schemeClr>
                </a:solidFill>
              </a:rPr>
              <a:t>1</a:t>
            </a:r>
            <a:r>
              <a:rPr lang="zh-CN" altLang="en-US" sz="500" dirty="0">
                <a:solidFill>
                  <a:schemeClr val="bg1">
                    <a:lumMod val="50000"/>
                  </a:schemeClr>
                </a:solidFill>
              </a:rPr>
              <a:t>剂九价</a:t>
            </a:r>
            <a:r>
              <a:rPr lang="en-US" altLang="zh-CN" sz="500" dirty="0">
                <a:solidFill>
                  <a:schemeClr val="bg1">
                    <a:lumMod val="50000"/>
                  </a:schemeClr>
                </a:solidFill>
              </a:rPr>
              <a:t>HPV</a:t>
            </a:r>
            <a:r>
              <a:rPr lang="zh-CN" altLang="en-US" sz="500" dirty="0">
                <a:solidFill>
                  <a:schemeClr val="bg1">
                    <a:lumMod val="50000"/>
                  </a:schemeClr>
                </a:solidFill>
              </a:rPr>
              <a:t>疫苗并且有安全性随访结果；在接种后使用</a:t>
            </a:r>
            <a:r>
              <a:rPr lang="en-US" altLang="zh-CN" sz="500" dirty="0">
                <a:solidFill>
                  <a:schemeClr val="bg1">
                    <a:lumMod val="50000"/>
                  </a:schemeClr>
                </a:solidFill>
              </a:rPr>
              <a:t>VRC</a:t>
            </a:r>
            <a:r>
              <a:rPr lang="zh-CN" altLang="en-US" sz="500" dirty="0">
                <a:solidFill>
                  <a:schemeClr val="bg1">
                    <a:lumMod val="50000"/>
                  </a:schemeClr>
                </a:solidFill>
              </a:rPr>
              <a:t>收集安全性数据并进行评估，在女性人群中观察征集性和非征集性不良反应。</a:t>
            </a:r>
            <a:endParaRPr lang="en-US" altLang="zh-CN" sz="500" dirty="0">
              <a:solidFill>
                <a:schemeClr val="bg1">
                  <a:lumMod val="50000"/>
                </a:schemeClr>
              </a:solidFill>
            </a:endParaRPr>
          </a:p>
          <a:p>
            <a:pPr marL="182563" indent="-182563"/>
            <a:r>
              <a:rPr lang="en-US" altLang="zh-CN" sz="500" dirty="0">
                <a:solidFill>
                  <a:schemeClr val="bg1">
                    <a:lumMod val="50000"/>
                  </a:schemeClr>
                </a:solidFill>
              </a:rPr>
              <a:t>f 	</a:t>
            </a:r>
            <a:r>
              <a:rPr lang="zh-CN" altLang="en-US" sz="500" dirty="0">
                <a:solidFill>
                  <a:schemeClr val="bg1">
                    <a:lumMod val="50000"/>
                  </a:schemeClr>
                </a:solidFill>
              </a:rPr>
              <a:t>一项四价</a:t>
            </a:r>
            <a:r>
              <a:rPr lang="en-US" altLang="zh-CN" sz="500" dirty="0">
                <a:solidFill>
                  <a:schemeClr val="bg1">
                    <a:lumMod val="50000"/>
                  </a:schemeClr>
                </a:solidFill>
              </a:rPr>
              <a:t>HPV</a:t>
            </a:r>
            <a:r>
              <a:rPr lang="zh-CN" altLang="en-US" sz="500" dirty="0">
                <a:solidFill>
                  <a:schemeClr val="bg1">
                    <a:lumMod val="50000"/>
                  </a:schemeClr>
                </a:solidFill>
              </a:rPr>
              <a:t>疫苗主动及被动安全性监测数据汇总，共纳入来自瑞典、法国、澳大利亚等多个国家覆盖超过</a:t>
            </a:r>
            <a:r>
              <a:rPr lang="en-US" altLang="zh-CN" sz="500" dirty="0">
                <a:solidFill>
                  <a:schemeClr val="bg1">
                    <a:lumMod val="50000"/>
                  </a:schemeClr>
                </a:solidFill>
              </a:rPr>
              <a:t>100</a:t>
            </a:r>
            <a:r>
              <a:rPr lang="zh-CN" altLang="en-US" sz="500" dirty="0">
                <a:solidFill>
                  <a:schemeClr val="bg1">
                    <a:lumMod val="50000"/>
                  </a:schemeClr>
                </a:solidFill>
              </a:rPr>
              <a:t>万名儿童、青少年和成人的</a:t>
            </a:r>
            <a:r>
              <a:rPr lang="en-US" altLang="zh-CN" sz="500" dirty="0">
                <a:solidFill>
                  <a:schemeClr val="bg1">
                    <a:lumMod val="50000"/>
                  </a:schemeClr>
                </a:solidFill>
              </a:rPr>
              <a:t>15</a:t>
            </a:r>
            <a:r>
              <a:rPr lang="zh-CN" altLang="en-US" sz="500" dirty="0">
                <a:solidFill>
                  <a:schemeClr val="bg1">
                    <a:lumMod val="50000"/>
                  </a:schemeClr>
                </a:solidFill>
              </a:rPr>
              <a:t>项以上研究，研究涉及一般人群及妊娠人群、</a:t>
            </a:r>
            <a:r>
              <a:rPr lang="en-US" altLang="zh-CN" sz="500" dirty="0">
                <a:solidFill>
                  <a:schemeClr val="bg1">
                    <a:lumMod val="50000"/>
                  </a:schemeClr>
                </a:solidFill>
              </a:rPr>
              <a:t>HIV</a:t>
            </a:r>
            <a:r>
              <a:rPr lang="zh-CN" altLang="en-US" sz="500" dirty="0">
                <a:solidFill>
                  <a:schemeClr val="bg1">
                    <a:lumMod val="50000"/>
                  </a:schemeClr>
                </a:solidFill>
              </a:rPr>
              <a:t>感染者及系统性红斑狼疮患者等特殊人群。</a:t>
            </a:r>
          </a:p>
        </p:txBody>
      </p:sp>
      <p:sp>
        <p:nvSpPr>
          <p:cNvPr id="580" name="文本框 579">
            <a:extLst>
              <a:ext uri="{FF2B5EF4-FFF2-40B4-BE49-F238E27FC236}">
                <a16:creationId xmlns:a16="http://schemas.microsoft.com/office/drawing/2014/main" id="{19354192-930C-7514-3D64-FB1590D93D20}"/>
              </a:ext>
            </a:extLst>
          </p:cNvPr>
          <p:cNvSpPr txBox="1"/>
          <p:nvPr/>
        </p:nvSpPr>
        <p:spPr>
          <a:xfrm>
            <a:off x="417567" y="4709698"/>
            <a:ext cx="4546471" cy="1034194"/>
          </a:xfrm>
          <a:prstGeom prst="rect">
            <a:avLst/>
          </a:prstGeom>
          <a:noFill/>
        </p:spPr>
        <p:txBody>
          <a:bodyPr wrap="square">
            <a:spAutoFit/>
          </a:bodyPr>
          <a:lstStyle/>
          <a:p>
            <a:pPr defTabSz="457200">
              <a:lnSpc>
                <a:spcPct val="150000"/>
              </a:lnSpc>
            </a:pPr>
            <a:r>
              <a:rPr lang="zh-CN" altLang="en-US" sz="1050" dirty="0">
                <a:solidFill>
                  <a:srgbClr val="0C0C0C">
                    <a:lumMod val="75000"/>
                    <a:lumOff val="25000"/>
                  </a:srgbClr>
                </a:solidFill>
                <a:latin typeface="HarmonyOS Sans SC Medium" panose="00000600000000000000" pitchFamily="2" charset="-122"/>
                <a:ea typeface="HarmonyOS Sans SC Medium" panose="00000600000000000000" pitchFamily="2" charset="-122"/>
              </a:rPr>
              <a:t>四价和九价 </a:t>
            </a:r>
            <a:r>
              <a:rPr lang="en-US" altLang="zh-CN" sz="1050" dirty="0">
                <a:solidFill>
                  <a:srgbClr val="0C0C0C">
                    <a:lumMod val="75000"/>
                    <a:lumOff val="25000"/>
                  </a:srgbClr>
                </a:solidFill>
                <a:latin typeface="HarmonyOS Sans SC Medium" panose="00000600000000000000" pitchFamily="2" charset="-122"/>
                <a:ea typeface="HarmonyOS Sans SC Medium" panose="00000600000000000000" pitchFamily="2" charset="-122"/>
              </a:rPr>
              <a:t>HPV </a:t>
            </a:r>
            <a:r>
              <a:rPr lang="zh-CN" altLang="en-US" sz="1050" dirty="0">
                <a:solidFill>
                  <a:srgbClr val="0C0C0C">
                    <a:lumMod val="75000"/>
                    <a:lumOff val="25000"/>
                  </a:srgbClr>
                </a:solidFill>
                <a:latin typeface="HarmonyOS Sans SC Medium" panose="00000600000000000000" pitchFamily="2" charset="-122"/>
                <a:ea typeface="HarmonyOS Sans SC Medium" panose="00000600000000000000" pitchFamily="2" charset="-122"/>
              </a:rPr>
              <a:t>疫苗接种后常见的不良反应包括发热、头痛、恶心、疲劳等全身不良反应，以及接种部位疼痛、肿胀、红斑等局部不良反应</a:t>
            </a:r>
            <a:r>
              <a:rPr lang="en-US" altLang="zh-CN" sz="1050" baseline="30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3-4</a:t>
            </a:r>
            <a:r>
              <a:rPr lang="zh-CN" altLang="en-US" sz="1050" dirty="0">
                <a:solidFill>
                  <a:srgbClr val="0C0C0C">
                    <a:lumMod val="75000"/>
                    <a:lumOff val="25000"/>
                  </a:srgbClr>
                </a:solidFill>
                <a:latin typeface="HarmonyOS Sans SC Medium" panose="00000600000000000000" pitchFamily="2" charset="-122"/>
                <a:ea typeface="HarmonyOS Sans SC Medium" panose="00000600000000000000" pitchFamily="2" charset="-122"/>
              </a:rPr>
              <a:t>。境内外多项临床研究的安全性评估结果显示</a:t>
            </a:r>
            <a:r>
              <a:rPr lang="en-US" altLang="zh-CN" sz="1050" baseline="30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a-e, 3-4</a:t>
            </a:r>
            <a:r>
              <a:rPr lang="zh-CN" altLang="en-US" sz="1050" dirty="0">
                <a:solidFill>
                  <a:srgbClr val="0C0C0C">
                    <a:lumMod val="75000"/>
                    <a:lumOff val="25000"/>
                  </a:srgbClr>
                </a:solidFill>
                <a:latin typeface="HarmonyOS Sans SC Medium" panose="00000600000000000000" pitchFamily="2" charset="-122"/>
                <a:ea typeface="HarmonyOS Sans SC Medium" panose="00000600000000000000" pitchFamily="2" charset="-122"/>
              </a:rPr>
              <a:t>，四价与九价</a:t>
            </a:r>
            <a:r>
              <a:rPr lang="en-US" altLang="zh-CN" sz="1050" dirty="0">
                <a:solidFill>
                  <a:srgbClr val="0C0C0C">
                    <a:lumMod val="75000"/>
                    <a:lumOff val="25000"/>
                  </a:srgbClr>
                </a:solidFill>
                <a:latin typeface="HarmonyOS Sans SC Medium" panose="00000600000000000000" pitchFamily="2" charset="-122"/>
                <a:ea typeface="HarmonyOS Sans SC Medium" panose="00000600000000000000" pitchFamily="2" charset="-122"/>
              </a:rPr>
              <a:t>HPV</a:t>
            </a:r>
            <a:r>
              <a:rPr lang="zh-CN" altLang="en-US" sz="1050" dirty="0">
                <a:solidFill>
                  <a:srgbClr val="0C0C0C">
                    <a:lumMod val="75000"/>
                    <a:lumOff val="25000"/>
                  </a:srgbClr>
                </a:solidFill>
                <a:latin typeface="HarmonyOS Sans SC Medium" panose="00000600000000000000" pitchFamily="2" charset="-122"/>
                <a:ea typeface="HarmonyOS Sans SC Medium" panose="00000600000000000000" pitchFamily="2" charset="-122"/>
              </a:rPr>
              <a:t>疫苗的不良反应多为轻至中度，且短期内可自行缓解。</a:t>
            </a:r>
          </a:p>
        </p:txBody>
      </p:sp>
      <p:grpSp>
        <p:nvGrpSpPr>
          <p:cNvPr id="3" name="组合 2">
            <a:extLst>
              <a:ext uri="{FF2B5EF4-FFF2-40B4-BE49-F238E27FC236}">
                <a16:creationId xmlns:a16="http://schemas.microsoft.com/office/drawing/2014/main" id="{9A57C1DB-4E9B-33B3-AD1A-74F73E19B6A6}"/>
              </a:ext>
            </a:extLst>
          </p:cNvPr>
          <p:cNvGrpSpPr/>
          <p:nvPr/>
        </p:nvGrpSpPr>
        <p:grpSpPr>
          <a:xfrm>
            <a:off x="5437369" y="909647"/>
            <a:ext cx="6238694" cy="712590"/>
            <a:chOff x="1" y="909647"/>
            <a:chExt cx="6238694" cy="712590"/>
          </a:xfrm>
        </p:grpSpPr>
        <p:sp>
          <p:nvSpPr>
            <p:cNvPr id="4" name="矩形: 圆角 3">
              <a:extLst>
                <a:ext uri="{FF2B5EF4-FFF2-40B4-BE49-F238E27FC236}">
                  <a16:creationId xmlns:a16="http://schemas.microsoft.com/office/drawing/2014/main" id="{83734F07-2039-5EFB-0F33-A47658C9DB51}"/>
                </a:ext>
              </a:extLst>
            </p:cNvPr>
            <p:cNvSpPr/>
            <p:nvPr/>
          </p:nvSpPr>
          <p:spPr>
            <a:xfrm>
              <a:off x="1" y="909647"/>
              <a:ext cx="6238694" cy="712590"/>
            </a:xfrm>
            <a:prstGeom prst="roundRect">
              <a:avLst/>
            </a:prstGeom>
            <a:solidFill>
              <a:srgbClr val="00877B">
                <a:alpha val="9000"/>
              </a:srgbClr>
            </a:solidFill>
            <a:ln>
              <a:noFill/>
            </a:ln>
            <a:effectLst>
              <a:outerShdw blurRad="76200" dir="13500000" sy="23000" kx="1200000" algn="br" rotWithShape="0">
                <a:prstClr val="black">
                  <a:alpha val="20000"/>
                </a:prstClr>
              </a:outerShdw>
              <a:softEdge rad="0"/>
            </a:effectLst>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nvGrpSpPr>
            <p:cNvPr id="5" name="组合 4">
              <a:extLst>
                <a:ext uri="{FF2B5EF4-FFF2-40B4-BE49-F238E27FC236}">
                  <a16:creationId xmlns:a16="http://schemas.microsoft.com/office/drawing/2014/main" id="{B8341EEA-9354-499F-EE81-3BA0118E4B5B}"/>
                </a:ext>
              </a:extLst>
            </p:cNvPr>
            <p:cNvGrpSpPr>
              <a:grpSpLocks noChangeAspect="1"/>
            </p:cNvGrpSpPr>
            <p:nvPr/>
          </p:nvGrpSpPr>
          <p:grpSpPr>
            <a:xfrm>
              <a:off x="532279" y="976158"/>
              <a:ext cx="301348" cy="312868"/>
              <a:chOff x="7474569" y="2729623"/>
              <a:chExt cx="432004" cy="432000"/>
            </a:xfrm>
            <a:solidFill>
              <a:srgbClr val="00877B"/>
            </a:solidFill>
          </p:grpSpPr>
          <p:sp>
            <p:nvSpPr>
              <p:cNvPr id="8" name="圆角矩形 102">
                <a:extLst>
                  <a:ext uri="{FF2B5EF4-FFF2-40B4-BE49-F238E27FC236}">
                    <a16:creationId xmlns:a16="http://schemas.microsoft.com/office/drawing/2014/main" id="{450608BC-BCFE-6AB1-488A-566F1E2DBE72}"/>
                  </a:ext>
                </a:extLst>
              </p:cNvPr>
              <p:cNvSpPr/>
              <p:nvPr/>
            </p:nvSpPr>
            <p:spPr>
              <a:xfrm>
                <a:off x="7474569" y="2729623"/>
                <a:ext cx="432004" cy="432000"/>
              </a:xfrm>
              <a:prstGeom prst="roundRect">
                <a:avLst>
                  <a:gd name="adj" fmla="val 50000"/>
                </a:avLst>
              </a:prstGeom>
              <a:grp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latin typeface="+mj-ea"/>
                  <a:ea typeface="+mj-ea"/>
                </a:endParaRPr>
              </a:p>
            </p:txBody>
          </p:sp>
          <p:sp>
            <p:nvSpPr>
              <p:cNvPr id="14" name="任意多边形 103">
                <a:extLst>
                  <a:ext uri="{FF2B5EF4-FFF2-40B4-BE49-F238E27FC236}">
                    <a16:creationId xmlns:a16="http://schemas.microsoft.com/office/drawing/2014/main" id="{6BFC6821-CD39-4BDE-0F92-540DCB47D093}"/>
                  </a:ext>
                </a:extLst>
              </p:cNvPr>
              <p:cNvSpPr/>
              <p:nvPr/>
            </p:nvSpPr>
            <p:spPr>
              <a:xfrm>
                <a:off x="7595253" y="2877255"/>
                <a:ext cx="195399" cy="131023"/>
              </a:xfrm>
              <a:custGeom>
                <a:avLst/>
                <a:gdLst>
                  <a:gd name="connsiteX0" fmla="*/ 195400 w 195399"/>
                  <a:gd name="connsiteY0" fmla="*/ 0 h 131023"/>
                  <a:gd name="connsiteX1" fmla="*/ 64376 w 195399"/>
                  <a:gd name="connsiteY1" fmla="*/ 131023 h 131023"/>
                  <a:gd name="connsiteX2" fmla="*/ 0 w 195399"/>
                  <a:gd name="connsiteY2" fmla="*/ 66647 h 131023"/>
                </a:gdLst>
                <a:ahLst/>
                <a:cxnLst>
                  <a:cxn ang="0">
                    <a:pos x="connsiteX0" y="connsiteY0"/>
                  </a:cxn>
                  <a:cxn ang="0">
                    <a:pos x="connsiteX1" y="connsiteY1"/>
                  </a:cxn>
                  <a:cxn ang="0">
                    <a:pos x="connsiteX2" y="connsiteY2"/>
                  </a:cxn>
                </a:cxnLst>
                <a:rect l="l" t="t" r="r" b="b"/>
                <a:pathLst>
                  <a:path w="195399" h="131023">
                    <a:moveTo>
                      <a:pt x="195400" y="0"/>
                    </a:moveTo>
                    <a:lnTo>
                      <a:pt x="64376" y="131023"/>
                    </a:lnTo>
                    <a:lnTo>
                      <a:pt x="0" y="66647"/>
                    </a:lnTo>
                  </a:path>
                </a:pathLst>
              </a:custGeom>
              <a:grpFill/>
              <a:ln w="12700" cap="rnd">
                <a:solidFill>
                  <a:srgbClr val="FFFFFF"/>
                </a:solidFill>
                <a:prstDash val="solid"/>
                <a:miter/>
              </a:ln>
            </p:spPr>
            <p:txBody>
              <a:bodyPr rtlCol="0" anchor="ctr"/>
              <a:lstStyle/>
              <a:p>
                <a:endParaRPr lang="zh-CN" altLang="en-US" dirty="0">
                  <a:latin typeface="+mj-ea"/>
                  <a:ea typeface="+mj-ea"/>
                </a:endParaRPr>
              </a:p>
            </p:txBody>
          </p:sp>
        </p:grpSp>
        <p:sp>
          <p:nvSpPr>
            <p:cNvPr id="7" name="文本框 6">
              <a:extLst>
                <a:ext uri="{FF2B5EF4-FFF2-40B4-BE49-F238E27FC236}">
                  <a16:creationId xmlns:a16="http://schemas.microsoft.com/office/drawing/2014/main" id="{A8C34B82-7A70-BE55-F641-A3761B269FA1}"/>
                </a:ext>
              </a:extLst>
            </p:cNvPr>
            <p:cNvSpPr txBox="1"/>
            <p:nvPr/>
          </p:nvSpPr>
          <p:spPr>
            <a:xfrm>
              <a:off x="863726" y="936108"/>
              <a:ext cx="4370474" cy="659668"/>
            </a:xfrm>
            <a:prstGeom prst="rect">
              <a:avLst/>
            </a:prstGeom>
            <a:noFill/>
          </p:spPr>
          <p:txBody>
            <a:bodyPr wrap="square" anchor="ctr">
              <a:spAutoFit/>
            </a:bodyPr>
            <a:lstStyle/>
            <a:p>
              <a:pPr>
                <a:lnSpc>
                  <a:spcPct val="120000"/>
                </a:lnSpc>
              </a:pPr>
              <a:r>
                <a:rPr lang="zh-CN" altLang="en-US" sz="1600" b="1" dirty="0">
                  <a:solidFill>
                    <a:srgbClr val="00877B"/>
                  </a:solidFill>
                  <a:latin typeface="+mj-ea"/>
                  <a:ea typeface="+mj-ea"/>
                </a:rPr>
                <a:t>真实世界多年监测表明，四价及九价</a:t>
              </a:r>
              <a:r>
                <a:rPr lang="en-US" altLang="zh-CN" sz="1600" b="1" dirty="0">
                  <a:solidFill>
                    <a:srgbClr val="00877B"/>
                  </a:solidFill>
                  <a:latin typeface="+mj-ea"/>
                  <a:ea typeface="+mj-ea"/>
                </a:rPr>
                <a:t>HPV</a:t>
              </a:r>
              <a:r>
                <a:rPr lang="zh-CN" altLang="en-US" sz="1600" b="1" dirty="0">
                  <a:solidFill>
                    <a:srgbClr val="00877B"/>
                  </a:solidFill>
                  <a:latin typeface="+mj-ea"/>
                  <a:ea typeface="+mj-ea"/>
                </a:rPr>
                <a:t>疫苗安全性良好</a:t>
              </a:r>
            </a:p>
          </p:txBody>
        </p:sp>
      </p:grpSp>
      <p:grpSp>
        <p:nvGrpSpPr>
          <p:cNvPr id="15" name="组合 14">
            <a:extLst>
              <a:ext uri="{FF2B5EF4-FFF2-40B4-BE49-F238E27FC236}">
                <a16:creationId xmlns:a16="http://schemas.microsoft.com/office/drawing/2014/main" id="{7F395DA5-8CBF-7BDE-DA67-5EFBD71DDB49}"/>
              </a:ext>
            </a:extLst>
          </p:cNvPr>
          <p:cNvGrpSpPr/>
          <p:nvPr/>
        </p:nvGrpSpPr>
        <p:grpSpPr>
          <a:xfrm>
            <a:off x="0" y="909647"/>
            <a:ext cx="5097439" cy="712590"/>
            <a:chOff x="1" y="909647"/>
            <a:chExt cx="5097439" cy="712590"/>
          </a:xfrm>
        </p:grpSpPr>
        <p:sp>
          <p:nvSpPr>
            <p:cNvPr id="16" name="矩形: 圆角 15">
              <a:extLst>
                <a:ext uri="{FF2B5EF4-FFF2-40B4-BE49-F238E27FC236}">
                  <a16:creationId xmlns:a16="http://schemas.microsoft.com/office/drawing/2014/main" id="{ED651177-D375-CB79-2992-4FBD1A388727}"/>
                </a:ext>
              </a:extLst>
            </p:cNvPr>
            <p:cNvSpPr/>
            <p:nvPr/>
          </p:nvSpPr>
          <p:spPr>
            <a:xfrm>
              <a:off x="1" y="909647"/>
              <a:ext cx="5097439" cy="712590"/>
            </a:xfrm>
            <a:prstGeom prst="roundRect">
              <a:avLst/>
            </a:prstGeom>
            <a:solidFill>
              <a:srgbClr val="00877B">
                <a:alpha val="9000"/>
              </a:srgbClr>
            </a:solidFill>
            <a:ln>
              <a:noFill/>
            </a:ln>
            <a:effectLst>
              <a:outerShdw blurRad="76200" dir="13500000" sy="23000" kx="1200000" algn="br" rotWithShape="0">
                <a:prstClr val="black">
                  <a:alpha val="20000"/>
                </a:prstClr>
              </a:outerShdw>
              <a:softEdge rad="0"/>
            </a:effectLst>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nvGrpSpPr>
            <p:cNvPr id="17" name="组合 16">
              <a:extLst>
                <a:ext uri="{FF2B5EF4-FFF2-40B4-BE49-F238E27FC236}">
                  <a16:creationId xmlns:a16="http://schemas.microsoft.com/office/drawing/2014/main" id="{2F5A8E2D-ABA5-E870-CEE1-2409A0D15014}"/>
                </a:ext>
              </a:extLst>
            </p:cNvPr>
            <p:cNvGrpSpPr>
              <a:grpSpLocks noChangeAspect="1"/>
            </p:cNvGrpSpPr>
            <p:nvPr/>
          </p:nvGrpSpPr>
          <p:grpSpPr>
            <a:xfrm>
              <a:off x="532279" y="976158"/>
              <a:ext cx="301348" cy="312868"/>
              <a:chOff x="7474569" y="2729623"/>
              <a:chExt cx="432004" cy="432000"/>
            </a:xfrm>
            <a:solidFill>
              <a:srgbClr val="00877B"/>
            </a:solidFill>
          </p:grpSpPr>
          <p:sp>
            <p:nvSpPr>
              <p:cNvPr id="19" name="圆角矩形 102">
                <a:extLst>
                  <a:ext uri="{FF2B5EF4-FFF2-40B4-BE49-F238E27FC236}">
                    <a16:creationId xmlns:a16="http://schemas.microsoft.com/office/drawing/2014/main" id="{FF19357F-177B-9849-7940-157E8E9DEFF1}"/>
                  </a:ext>
                </a:extLst>
              </p:cNvPr>
              <p:cNvSpPr/>
              <p:nvPr/>
            </p:nvSpPr>
            <p:spPr>
              <a:xfrm>
                <a:off x="7474569" y="2729623"/>
                <a:ext cx="432004" cy="432000"/>
              </a:xfrm>
              <a:prstGeom prst="roundRect">
                <a:avLst>
                  <a:gd name="adj" fmla="val 50000"/>
                </a:avLst>
              </a:prstGeom>
              <a:grp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latin typeface="+mj-ea"/>
                  <a:ea typeface="+mj-ea"/>
                </a:endParaRPr>
              </a:p>
            </p:txBody>
          </p:sp>
          <p:sp>
            <p:nvSpPr>
              <p:cNvPr id="20" name="任意多边形 103">
                <a:extLst>
                  <a:ext uri="{FF2B5EF4-FFF2-40B4-BE49-F238E27FC236}">
                    <a16:creationId xmlns:a16="http://schemas.microsoft.com/office/drawing/2014/main" id="{38B0AAE5-C729-C0A8-7E68-B2E7BAA97EC2}"/>
                  </a:ext>
                </a:extLst>
              </p:cNvPr>
              <p:cNvSpPr/>
              <p:nvPr/>
            </p:nvSpPr>
            <p:spPr>
              <a:xfrm>
                <a:off x="7595253" y="2877255"/>
                <a:ext cx="195399" cy="131023"/>
              </a:xfrm>
              <a:custGeom>
                <a:avLst/>
                <a:gdLst>
                  <a:gd name="connsiteX0" fmla="*/ 195400 w 195399"/>
                  <a:gd name="connsiteY0" fmla="*/ 0 h 131023"/>
                  <a:gd name="connsiteX1" fmla="*/ 64376 w 195399"/>
                  <a:gd name="connsiteY1" fmla="*/ 131023 h 131023"/>
                  <a:gd name="connsiteX2" fmla="*/ 0 w 195399"/>
                  <a:gd name="connsiteY2" fmla="*/ 66647 h 131023"/>
                </a:gdLst>
                <a:ahLst/>
                <a:cxnLst>
                  <a:cxn ang="0">
                    <a:pos x="connsiteX0" y="connsiteY0"/>
                  </a:cxn>
                  <a:cxn ang="0">
                    <a:pos x="connsiteX1" y="connsiteY1"/>
                  </a:cxn>
                  <a:cxn ang="0">
                    <a:pos x="connsiteX2" y="connsiteY2"/>
                  </a:cxn>
                </a:cxnLst>
                <a:rect l="l" t="t" r="r" b="b"/>
                <a:pathLst>
                  <a:path w="195399" h="131023">
                    <a:moveTo>
                      <a:pt x="195400" y="0"/>
                    </a:moveTo>
                    <a:lnTo>
                      <a:pt x="64376" y="131023"/>
                    </a:lnTo>
                    <a:lnTo>
                      <a:pt x="0" y="66647"/>
                    </a:lnTo>
                  </a:path>
                </a:pathLst>
              </a:custGeom>
              <a:grpFill/>
              <a:ln w="12700" cap="rnd">
                <a:solidFill>
                  <a:srgbClr val="FFFFFF"/>
                </a:solidFill>
                <a:prstDash val="solid"/>
                <a:miter/>
              </a:ln>
            </p:spPr>
            <p:txBody>
              <a:bodyPr rtlCol="0" anchor="ctr"/>
              <a:lstStyle/>
              <a:p>
                <a:endParaRPr lang="zh-CN" altLang="en-US" dirty="0">
                  <a:latin typeface="+mj-ea"/>
                  <a:ea typeface="+mj-ea"/>
                </a:endParaRPr>
              </a:p>
            </p:txBody>
          </p:sp>
        </p:grpSp>
        <p:sp>
          <p:nvSpPr>
            <p:cNvPr id="18" name="文本框 17">
              <a:extLst>
                <a:ext uri="{FF2B5EF4-FFF2-40B4-BE49-F238E27FC236}">
                  <a16:creationId xmlns:a16="http://schemas.microsoft.com/office/drawing/2014/main" id="{EAFB0B57-8816-36DE-F4B0-6ACC60661572}"/>
                </a:ext>
              </a:extLst>
            </p:cNvPr>
            <p:cNvSpPr txBox="1"/>
            <p:nvPr/>
          </p:nvSpPr>
          <p:spPr>
            <a:xfrm>
              <a:off x="863726" y="936108"/>
              <a:ext cx="3777703" cy="659668"/>
            </a:xfrm>
            <a:prstGeom prst="rect">
              <a:avLst/>
            </a:prstGeom>
            <a:noFill/>
          </p:spPr>
          <p:txBody>
            <a:bodyPr wrap="square" anchor="ctr">
              <a:spAutoFit/>
            </a:bodyPr>
            <a:lstStyle/>
            <a:p>
              <a:pPr>
                <a:lnSpc>
                  <a:spcPct val="120000"/>
                </a:lnSpc>
              </a:pPr>
              <a:r>
                <a:rPr lang="en-US" altLang="zh-CN" sz="1600" b="1" dirty="0">
                  <a:solidFill>
                    <a:srgbClr val="00877B"/>
                  </a:solidFill>
                  <a:latin typeface="+mj-ea"/>
                  <a:ea typeface="+mj-ea"/>
                </a:rPr>
                <a:t>HPV </a:t>
              </a:r>
              <a:r>
                <a:rPr lang="zh-CN" altLang="en-US" sz="1600" b="1" dirty="0">
                  <a:solidFill>
                    <a:srgbClr val="00877B"/>
                  </a:solidFill>
                  <a:latin typeface="+mj-ea"/>
                  <a:ea typeface="+mj-ea"/>
                </a:rPr>
                <a:t>疫苗成分无感染或致癌性，生产质控严格</a:t>
              </a:r>
            </a:p>
          </p:txBody>
        </p:sp>
      </p:grpSp>
      <p:sp>
        <p:nvSpPr>
          <p:cNvPr id="9" name="文本框 8">
            <a:extLst>
              <a:ext uri="{FF2B5EF4-FFF2-40B4-BE49-F238E27FC236}">
                <a16:creationId xmlns:a16="http://schemas.microsoft.com/office/drawing/2014/main" id="{6FB3E928-87CD-5450-6972-33D20740C091}"/>
              </a:ext>
            </a:extLst>
          </p:cNvPr>
          <p:cNvSpPr txBox="1"/>
          <p:nvPr/>
        </p:nvSpPr>
        <p:spPr>
          <a:xfrm>
            <a:off x="0" y="5806079"/>
            <a:ext cx="11582400" cy="246221"/>
          </a:xfrm>
          <a:prstGeom prst="rect">
            <a:avLst/>
          </a:prstGeom>
          <a:noFill/>
        </p:spPr>
        <p:txBody>
          <a:bodyPr wrap="square" rtlCol="0" anchor="b">
            <a:spAutoFit/>
          </a:bodyPr>
          <a:lstStyle/>
          <a:p>
            <a:pPr marL="182563" indent="-182563"/>
            <a:r>
              <a:rPr lang="zh-CN" altLang="en-US" sz="500" dirty="0">
                <a:solidFill>
                  <a:schemeClr val="bg1">
                    <a:lumMod val="50000"/>
                  </a:schemeClr>
                </a:solidFill>
              </a:rPr>
              <a:t>四价</a:t>
            </a:r>
            <a:r>
              <a:rPr lang="en-US" altLang="zh-CN" sz="500" dirty="0">
                <a:solidFill>
                  <a:schemeClr val="bg1">
                    <a:lumMod val="50000"/>
                  </a:schemeClr>
                </a:solidFill>
              </a:rPr>
              <a:t>HPV</a:t>
            </a:r>
            <a:r>
              <a:rPr lang="zh-CN" altLang="en-US" sz="500" dirty="0">
                <a:solidFill>
                  <a:schemeClr val="bg1">
                    <a:lumMod val="50000"/>
                  </a:schemeClr>
                </a:solidFill>
              </a:rPr>
              <a:t>疫苗在境内注册临床保护效力研究（</a:t>
            </a:r>
            <a:r>
              <a:rPr lang="en-US" altLang="zh-CN" sz="500" dirty="0">
                <a:solidFill>
                  <a:schemeClr val="bg1">
                    <a:lumMod val="50000"/>
                  </a:schemeClr>
                </a:solidFill>
              </a:rPr>
              <a:t>P041</a:t>
            </a:r>
            <a:r>
              <a:rPr lang="zh-CN" altLang="en-US" sz="500" dirty="0">
                <a:solidFill>
                  <a:schemeClr val="bg1">
                    <a:lumMod val="50000"/>
                  </a:schemeClr>
                </a:solidFill>
              </a:rPr>
              <a:t>）和</a:t>
            </a:r>
            <a:r>
              <a:rPr lang="en-US" altLang="zh-CN" sz="500" dirty="0">
                <a:solidFill>
                  <a:schemeClr val="bg1">
                    <a:lumMod val="50000"/>
                  </a:schemeClr>
                </a:solidFill>
              </a:rPr>
              <a:t>III</a:t>
            </a:r>
            <a:r>
              <a:rPr lang="zh-CN" altLang="en-US" sz="500" dirty="0">
                <a:solidFill>
                  <a:schemeClr val="bg1">
                    <a:lumMod val="50000"/>
                  </a:schemeClr>
                </a:solidFill>
              </a:rPr>
              <a:t>期免疫原性和安全性研究（</a:t>
            </a:r>
            <a:r>
              <a:rPr lang="en-US" altLang="zh-CN" sz="500" dirty="0">
                <a:solidFill>
                  <a:schemeClr val="bg1">
                    <a:lumMod val="50000"/>
                  </a:schemeClr>
                </a:solidFill>
              </a:rPr>
              <a:t>P213</a:t>
            </a:r>
            <a:r>
              <a:rPr lang="zh-CN" altLang="en-US" sz="500" dirty="0">
                <a:solidFill>
                  <a:schemeClr val="bg1">
                    <a:lumMod val="50000"/>
                  </a:schemeClr>
                </a:solidFill>
              </a:rPr>
              <a:t>）中，十分常见</a:t>
            </a:r>
            <a:r>
              <a:rPr lang="en-US" altLang="zh-CN" sz="500" dirty="0">
                <a:solidFill>
                  <a:schemeClr val="bg1">
                    <a:lumMod val="50000"/>
                  </a:schemeClr>
                </a:solidFill>
              </a:rPr>
              <a:t>/</a:t>
            </a:r>
            <a:r>
              <a:rPr lang="zh-CN" altLang="en-US" sz="500" dirty="0">
                <a:solidFill>
                  <a:schemeClr val="bg1">
                    <a:lumMod val="50000"/>
                  </a:schemeClr>
                </a:solidFill>
              </a:rPr>
              <a:t>常见的全身不良反应包括：发热、疲劳、肌痛、头痛、腹泻、恶心。十分常见</a:t>
            </a:r>
            <a:r>
              <a:rPr lang="en-US" altLang="zh-CN" sz="500" dirty="0">
                <a:solidFill>
                  <a:schemeClr val="bg1">
                    <a:lumMod val="50000"/>
                  </a:schemeClr>
                </a:solidFill>
              </a:rPr>
              <a:t>/</a:t>
            </a:r>
            <a:r>
              <a:rPr lang="zh-CN" altLang="en-US" sz="500" dirty="0">
                <a:solidFill>
                  <a:schemeClr val="bg1">
                    <a:lumMod val="50000"/>
                  </a:schemeClr>
                </a:solidFill>
              </a:rPr>
              <a:t>常见的局部不良反应包括：疼痛、红斑、肿胀、硬结、瘙痒。以上大部分不良反应程度为轻至中度，且短期内可自行缓解。其他不良反应详见说明书。</a:t>
            </a:r>
          </a:p>
          <a:p>
            <a:pPr marL="182563" indent="-182563"/>
            <a:r>
              <a:rPr lang="zh-CN" altLang="en-US" sz="500" dirty="0">
                <a:solidFill>
                  <a:schemeClr val="bg1">
                    <a:lumMod val="50000"/>
                  </a:schemeClr>
                </a:solidFill>
              </a:rPr>
              <a:t>九价</a:t>
            </a:r>
            <a:r>
              <a:rPr lang="en-US" altLang="zh-CN" sz="500" dirty="0">
                <a:solidFill>
                  <a:schemeClr val="bg1">
                    <a:lumMod val="50000"/>
                  </a:schemeClr>
                </a:solidFill>
              </a:rPr>
              <a:t>HPV</a:t>
            </a:r>
            <a:r>
              <a:rPr lang="zh-CN" altLang="en-US" sz="500" dirty="0">
                <a:solidFill>
                  <a:schemeClr val="bg1">
                    <a:lumMod val="50000"/>
                  </a:schemeClr>
                </a:solidFill>
              </a:rPr>
              <a:t>疫苗在境内外临床研究中十分常见及常见的不良反应如下：全身不良反应包括头痛、发热、恶心、头晕、疲劳、腹泻及口咽疼痛，接种部位不良反应包括疼痛、肿胀、红斑、瘙痒、瘀青、血肿及硬结。大部分不良反应程度为轻至中度，且短期内可自行缓解。其他不良反应详见说明书。</a:t>
            </a:r>
          </a:p>
        </p:txBody>
      </p:sp>
    </p:spTree>
    <p:extLst>
      <p:ext uri="{BB962C8B-B14F-4D97-AF65-F5344CB8AC3E}">
        <p14:creationId xmlns:p14="http://schemas.microsoft.com/office/powerpoint/2010/main" val="1781860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181946"/>
            <a:ext cx="11582400" cy="634082"/>
          </a:xfrm>
        </p:spPr>
        <p:txBody>
          <a:bodyPr>
            <a:normAutofit/>
          </a:bodyPr>
          <a:lstStyle/>
          <a:p>
            <a:r>
              <a:rPr lang="en-US" altLang="zh-CN" b="1" dirty="0">
                <a:latin typeface="+mj-lt"/>
              </a:rPr>
              <a:t>HPV</a:t>
            </a:r>
            <a:r>
              <a:rPr lang="zh-CN" altLang="en-US" b="1" dirty="0">
                <a:latin typeface="+mj-lt"/>
              </a:rPr>
              <a:t>疫苗在接种程序上需要注意哪些问题？</a:t>
            </a:r>
          </a:p>
        </p:txBody>
      </p:sp>
      <p:sp>
        <p:nvSpPr>
          <p:cNvPr id="6" name="文本框 5"/>
          <p:cNvSpPr txBox="1"/>
          <p:nvPr/>
        </p:nvSpPr>
        <p:spPr>
          <a:xfrm>
            <a:off x="-1" y="6581001"/>
            <a:ext cx="8093414" cy="276999"/>
          </a:xfrm>
          <a:prstGeom prst="rect">
            <a:avLst/>
          </a:prstGeom>
          <a:noFill/>
          <a:effectLst/>
        </p:spPr>
        <p:txBody>
          <a:bodyPr wrap="square" anchor="b">
            <a:spAutoFit/>
          </a:bodyPr>
          <a:lstStyle/>
          <a:p>
            <a:pPr marL="0" indent="0">
              <a:lnSpc>
                <a:spcPct val="100000"/>
              </a:lnSpc>
              <a:spcBef>
                <a:spcPts val="0"/>
              </a:spcBef>
              <a:buNone/>
            </a:pPr>
            <a:r>
              <a:rPr lang="en-US" altLang="zh-CN" sz="600" dirty="0">
                <a:solidFill>
                  <a:schemeClr val="bg1">
                    <a:lumMod val="50000"/>
                  </a:schemeClr>
                </a:solidFill>
                <a:latin typeface="+mn-ea"/>
                <a:cs typeface="微软雅黑" panose="020B0503020204020204" pitchFamily="34" charset="-122"/>
              </a:rPr>
              <a:t>[1] </a:t>
            </a:r>
            <a:r>
              <a:rPr lang="zh-CN" altLang="en-US" sz="600" dirty="0">
                <a:solidFill>
                  <a:schemeClr val="bg1">
                    <a:lumMod val="50000"/>
                  </a:schemeClr>
                </a:solidFill>
                <a:latin typeface="+mn-ea"/>
                <a:cs typeface="微软雅黑" panose="020B0503020204020204" pitchFamily="34" charset="-122"/>
              </a:rPr>
              <a:t>四价人乳头瘤病毒疫苗说明书</a:t>
            </a:r>
            <a:r>
              <a:rPr lang="en-US" altLang="zh-CN" sz="600" dirty="0">
                <a:solidFill>
                  <a:schemeClr val="bg1">
                    <a:lumMod val="50000"/>
                  </a:schemeClr>
                </a:solidFill>
                <a:latin typeface="+mn-ea"/>
                <a:cs typeface="微软雅黑" panose="020B0503020204020204" pitchFamily="34" charset="-122"/>
              </a:rPr>
              <a:t>; [2] </a:t>
            </a:r>
            <a:r>
              <a:rPr lang="zh-CN" altLang="en-US" sz="600" dirty="0">
                <a:solidFill>
                  <a:schemeClr val="bg1">
                    <a:lumMod val="50000"/>
                  </a:schemeClr>
                </a:solidFill>
                <a:latin typeface="+mn-ea"/>
                <a:cs typeface="微软雅黑" panose="020B0503020204020204" pitchFamily="34" charset="-122"/>
              </a:rPr>
              <a:t>九价人乳头瘤病毒疫苗说明书</a:t>
            </a:r>
            <a:r>
              <a:rPr lang="en-US" altLang="zh-CN" sz="600" dirty="0">
                <a:solidFill>
                  <a:schemeClr val="bg1">
                    <a:lumMod val="50000"/>
                  </a:schemeClr>
                </a:solidFill>
                <a:latin typeface="+mn-ea"/>
                <a:cs typeface="微软雅黑" panose="020B0503020204020204" pitchFamily="34" charset="-122"/>
              </a:rPr>
              <a:t>; [3] World Health Organization. Human papillomavirus vaccines WHO position paper, May 2017. </a:t>
            </a:r>
            <a:r>
              <a:rPr lang="en-US" altLang="zh-CN" sz="600" dirty="0" err="1">
                <a:solidFill>
                  <a:schemeClr val="bg1">
                    <a:lumMod val="50000"/>
                  </a:schemeClr>
                </a:solidFill>
                <a:latin typeface="+mn-ea"/>
                <a:cs typeface="微软雅黑" panose="020B0503020204020204" pitchFamily="34" charset="-122"/>
              </a:rPr>
              <a:t>Wkly</a:t>
            </a:r>
            <a:r>
              <a:rPr lang="en-US" altLang="zh-CN" sz="600" dirty="0">
                <a:solidFill>
                  <a:schemeClr val="bg1">
                    <a:lumMod val="50000"/>
                  </a:schemeClr>
                </a:solidFill>
                <a:latin typeface="+mn-ea"/>
                <a:cs typeface="微软雅黑" panose="020B0503020204020204" pitchFamily="34" charset="-122"/>
              </a:rPr>
              <a:t> Epidemiol Rec. 2017; 92(19):241-68; [4]</a:t>
            </a:r>
            <a:r>
              <a:rPr lang="zh-CN" altLang="en-US" sz="600" dirty="0">
                <a:solidFill>
                  <a:schemeClr val="bg1">
                    <a:lumMod val="50000"/>
                  </a:schemeClr>
                </a:solidFill>
                <a:latin typeface="+mn-ea"/>
                <a:cs typeface="微软雅黑" panose="020B0503020204020204" pitchFamily="34" charset="-122"/>
              </a:rPr>
              <a:t>人乳头瘤病毒疫苗临床应用中国专家共识</a:t>
            </a:r>
            <a:r>
              <a:rPr lang="en-US" altLang="zh-CN" sz="600" dirty="0">
                <a:solidFill>
                  <a:schemeClr val="bg1">
                    <a:lumMod val="50000"/>
                  </a:schemeClr>
                </a:solidFill>
                <a:latin typeface="+mn-ea"/>
                <a:cs typeface="微软雅黑" panose="020B0503020204020204" pitchFamily="34" charset="-122"/>
              </a:rPr>
              <a:t>. </a:t>
            </a:r>
            <a:r>
              <a:rPr lang="zh-CN" altLang="en-US" sz="600" dirty="0">
                <a:solidFill>
                  <a:schemeClr val="bg1">
                    <a:lumMod val="50000"/>
                  </a:schemeClr>
                </a:solidFill>
                <a:latin typeface="+mn-ea"/>
                <a:cs typeface="微软雅黑" panose="020B0503020204020204" pitchFamily="34" charset="-122"/>
              </a:rPr>
              <a:t>中国医学前沿杂志</a:t>
            </a:r>
            <a:r>
              <a:rPr lang="en-US" altLang="zh-CN" sz="600" dirty="0">
                <a:solidFill>
                  <a:schemeClr val="bg1">
                    <a:lumMod val="50000"/>
                  </a:schemeClr>
                </a:solidFill>
                <a:latin typeface="+mn-ea"/>
                <a:cs typeface="微软雅黑" panose="020B0503020204020204" pitchFamily="34" charset="-122"/>
              </a:rPr>
              <a:t>(</a:t>
            </a:r>
            <a:r>
              <a:rPr lang="zh-CN" altLang="en-US" sz="600" dirty="0">
                <a:solidFill>
                  <a:schemeClr val="bg1">
                    <a:lumMod val="50000"/>
                  </a:schemeClr>
                </a:solidFill>
                <a:latin typeface="+mn-ea"/>
                <a:cs typeface="微软雅黑" panose="020B0503020204020204" pitchFamily="34" charset="-122"/>
              </a:rPr>
              <a:t>电子版</a:t>
            </a:r>
            <a:r>
              <a:rPr lang="en-US" altLang="zh-CN" sz="600" dirty="0">
                <a:solidFill>
                  <a:schemeClr val="bg1">
                    <a:lumMod val="50000"/>
                  </a:schemeClr>
                </a:solidFill>
                <a:latin typeface="+mn-ea"/>
                <a:cs typeface="微软雅黑" panose="020B0503020204020204" pitchFamily="34" charset="-122"/>
              </a:rPr>
              <a:t>). 2021;13(2):1-12; [5] Crowe E, et al. BMJ. 2014 Mar 4;348:g1458.</a:t>
            </a:r>
          </a:p>
        </p:txBody>
      </p:sp>
      <p:sp>
        <p:nvSpPr>
          <p:cNvPr id="577" name="文本框 576">
            <a:extLst>
              <a:ext uri="{FF2B5EF4-FFF2-40B4-BE49-F238E27FC236}">
                <a16:creationId xmlns:a16="http://schemas.microsoft.com/office/drawing/2014/main" id="{F501E3A1-A238-6E8C-5941-5BBD2CF94699}"/>
              </a:ext>
            </a:extLst>
          </p:cNvPr>
          <p:cNvSpPr txBox="1"/>
          <p:nvPr/>
        </p:nvSpPr>
        <p:spPr>
          <a:xfrm>
            <a:off x="0" y="6270311"/>
            <a:ext cx="11582400" cy="323165"/>
          </a:xfrm>
          <a:prstGeom prst="rect">
            <a:avLst/>
          </a:prstGeom>
          <a:noFill/>
        </p:spPr>
        <p:txBody>
          <a:bodyPr wrap="square" rtlCol="0" anchor="b">
            <a:spAutoFit/>
          </a:bodyPr>
          <a:lstStyle/>
          <a:p>
            <a:pPr marL="182563" indent="-182563"/>
            <a:r>
              <a:rPr lang="zh-CN" altLang="en-US" sz="500" dirty="0">
                <a:solidFill>
                  <a:schemeClr val="bg1">
                    <a:lumMod val="50000"/>
                  </a:schemeClr>
                </a:solidFill>
              </a:rPr>
              <a:t>*</a:t>
            </a:r>
            <a:r>
              <a:rPr lang="en-US" altLang="zh-CN" sz="500" dirty="0">
                <a:solidFill>
                  <a:schemeClr val="bg1">
                    <a:lumMod val="50000"/>
                  </a:schemeClr>
                </a:solidFill>
              </a:rPr>
              <a:t>PPE</a:t>
            </a:r>
            <a:r>
              <a:rPr lang="zh-CN" altLang="en-US" sz="500" dirty="0">
                <a:solidFill>
                  <a:schemeClr val="bg1">
                    <a:lumMod val="50000"/>
                  </a:schemeClr>
                </a:solidFill>
              </a:rPr>
              <a:t>人群（符合方案保护效力人群）包括：在入组后</a:t>
            </a:r>
            <a:r>
              <a:rPr lang="en-US" altLang="zh-CN" sz="500" dirty="0">
                <a:solidFill>
                  <a:schemeClr val="bg1">
                    <a:lumMod val="50000"/>
                  </a:schemeClr>
                </a:solidFill>
              </a:rPr>
              <a:t>1</a:t>
            </a:r>
            <a:r>
              <a:rPr lang="zh-CN" altLang="en-US" sz="500" dirty="0">
                <a:solidFill>
                  <a:schemeClr val="bg1">
                    <a:lumMod val="50000"/>
                  </a:schemeClr>
                </a:solidFill>
              </a:rPr>
              <a:t>年内完成所有</a:t>
            </a:r>
            <a:r>
              <a:rPr lang="en-US" altLang="zh-CN" sz="500" dirty="0">
                <a:solidFill>
                  <a:schemeClr val="bg1">
                    <a:lumMod val="50000"/>
                  </a:schemeClr>
                </a:solidFill>
              </a:rPr>
              <a:t>3</a:t>
            </a:r>
            <a:r>
              <a:rPr lang="zh-CN" altLang="en-US" sz="500" dirty="0">
                <a:solidFill>
                  <a:schemeClr val="bg1">
                    <a:lumMod val="50000"/>
                  </a:schemeClr>
                </a:solidFill>
              </a:rPr>
              <a:t>剂接种；没有严重偏离试验方案并且在试验入组第</a:t>
            </a:r>
            <a:r>
              <a:rPr lang="en-US" altLang="zh-CN" sz="500" dirty="0">
                <a:solidFill>
                  <a:schemeClr val="bg1">
                    <a:lumMod val="50000"/>
                  </a:schemeClr>
                </a:solidFill>
              </a:rPr>
              <a:t>1</a:t>
            </a:r>
            <a:r>
              <a:rPr lang="zh-CN" altLang="en-US" sz="500" dirty="0">
                <a:solidFill>
                  <a:schemeClr val="bg1">
                    <a:lumMod val="50000"/>
                  </a:schemeClr>
                </a:solidFill>
              </a:rPr>
              <a:t>天疫苗相关</a:t>
            </a:r>
            <a:r>
              <a:rPr lang="en-US" altLang="zh-CN" sz="500" dirty="0">
                <a:solidFill>
                  <a:schemeClr val="bg1">
                    <a:lumMod val="50000"/>
                  </a:schemeClr>
                </a:solidFill>
              </a:rPr>
              <a:t>HPV</a:t>
            </a:r>
            <a:r>
              <a:rPr lang="zh-CN" altLang="en-US" sz="500" dirty="0">
                <a:solidFill>
                  <a:schemeClr val="bg1">
                    <a:lumMod val="50000"/>
                  </a:schemeClr>
                </a:solidFill>
              </a:rPr>
              <a:t>血清学阴性并且试验入组第</a:t>
            </a:r>
            <a:r>
              <a:rPr lang="en-US" altLang="zh-CN" sz="500" dirty="0">
                <a:solidFill>
                  <a:schemeClr val="bg1">
                    <a:lumMod val="50000"/>
                  </a:schemeClr>
                </a:solidFill>
              </a:rPr>
              <a:t>1</a:t>
            </a:r>
            <a:r>
              <a:rPr lang="zh-CN" altLang="en-US" sz="500" dirty="0">
                <a:solidFill>
                  <a:schemeClr val="bg1">
                    <a:lumMod val="50000"/>
                  </a:schemeClr>
                </a:solidFill>
              </a:rPr>
              <a:t>天至第</a:t>
            </a:r>
            <a:r>
              <a:rPr lang="en-US" altLang="zh-CN" sz="500" dirty="0">
                <a:solidFill>
                  <a:schemeClr val="bg1">
                    <a:lumMod val="50000"/>
                  </a:schemeClr>
                </a:solidFill>
              </a:rPr>
              <a:t>3</a:t>
            </a:r>
            <a:r>
              <a:rPr lang="zh-CN" altLang="en-US" sz="500" dirty="0">
                <a:solidFill>
                  <a:schemeClr val="bg1">
                    <a:lumMod val="50000"/>
                  </a:schemeClr>
                </a:solidFill>
              </a:rPr>
              <a:t>剂疫苗接种后</a:t>
            </a:r>
            <a:r>
              <a:rPr lang="en-US" altLang="zh-CN" sz="500" dirty="0">
                <a:solidFill>
                  <a:schemeClr val="bg1">
                    <a:lumMod val="50000"/>
                  </a:schemeClr>
                </a:solidFill>
              </a:rPr>
              <a:t>1</a:t>
            </a:r>
            <a:r>
              <a:rPr lang="zh-CN" altLang="en-US" sz="500" dirty="0">
                <a:solidFill>
                  <a:schemeClr val="bg1">
                    <a:lumMod val="50000"/>
                  </a:schemeClr>
                </a:solidFill>
              </a:rPr>
              <a:t>个月对同一</a:t>
            </a:r>
            <a:r>
              <a:rPr lang="en-US" altLang="zh-CN" sz="500" dirty="0">
                <a:solidFill>
                  <a:schemeClr val="bg1">
                    <a:lumMod val="50000"/>
                  </a:schemeClr>
                </a:solidFill>
              </a:rPr>
              <a:t>HPV</a:t>
            </a:r>
            <a:r>
              <a:rPr lang="zh-CN" altLang="en-US" sz="500" dirty="0">
                <a:solidFill>
                  <a:schemeClr val="bg1">
                    <a:lumMod val="50000"/>
                  </a:schemeClr>
                </a:solidFill>
              </a:rPr>
              <a:t>型别</a:t>
            </a:r>
            <a:r>
              <a:rPr lang="en-US" altLang="zh-CN" sz="500" dirty="0">
                <a:solidFill>
                  <a:schemeClr val="bg1">
                    <a:lumMod val="50000"/>
                  </a:schemeClr>
                </a:solidFill>
              </a:rPr>
              <a:t>PCR</a:t>
            </a:r>
            <a:r>
              <a:rPr lang="zh-CN" altLang="en-US" sz="500" dirty="0">
                <a:solidFill>
                  <a:schemeClr val="bg1">
                    <a:lumMod val="50000"/>
                  </a:schemeClr>
                </a:solidFill>
              </a:rPr>
              <a:t>检测持续阴性的受试者，从入组第</a:t>
            </a:r>
            <a:r>
              <a:rPr lang="en-US" altLang="zh-CN" sz="500" dirty="0">
                <a:solidFill>
                  <a:schemeClr val="bg1">
                    <a:lumMod val="50000"/>
                  </a:schemeClr>
                </a:solidFill>
              </a:rPr>
              <a:t>7</a:t>
            </a:r>
            <a:r>
              <a:rPr lang="zh-CN" altLang="en-US" sz="500" dirty="0">
                <a:solidFill>
                  <a:schemeClr val="bg1">
                    <a:lumMod val="50000"/>
                  </a:schemeClr>
                </a:solidFill>
              </a:rPr>
              <a:t>个月后开始评价保护效力。</a:t>
            </a:r>
          </a:p>
          <a:p>
            <a:pPr marL="182563" indent="-182563"/>
            <a:r>
              <a:rPr lang="en-US" altLang="zh-CN" sz="500" dirty="0">
                <a:solidFill>
                  <a:schemeClr val="bg1">
                    <a:lumMod val="50000"/>
                  </a:schemeClr>
                </a:solidFill>
              </a:rPr>
              <a:t>a 	</a:t>
            </a:r>
            <a:r>
              <a:rPr lang="zh-CN" altLang="en-US" sz="500" dirty="0">
                <a:solidFill>
                  <a:schemeClr val="bg1">
                    <a:lumMod val="50000"/>
                  </a:schemeClr>
                </a:solidFill>
              </a:rPr>
              <a:t>一项随机、双盲、安慰剂对照研究，共纳入</a:t>
            </a:r>
            <a:r>
              <a:rPr lang="en-US" altLang="zh-CN" sz="500" dirty="0">
                <a:solidFill>
                  <a:schemeClr val="bg1">
                    <a:lumMod val="50000"/>
                  </a:schemeClr>
                </a:solidFill>
              </a:rPr>
              <a:t>3006</a:t>
            </a:r>
            <a:r>
              <a:rPr lang="zh-CN" altLang="en-US" sz="500" dirty="0">
                <a:solidFill>
                  <a:schemeClr val="bg1">
                    <a:lumMod val="50000"/>
                  </a:schemeClr>
                </a:solidFill>
              </a:rPr>
              <a:t>例</a:t>
            </a:r>
            <a:r>
              <a:rPr lang="en-US" altLang="zh-CN" sz="500" dirty="0">
                <a:solidFill>
                  <a:schemeClr val="bg1">
                    <a:lumMod val="50000"/>
                  </a:schemeClr>
                </a:solidFill>
              </a:rPr>
              <a:t>20-45</a:t>
            </a:r>
            <a:r>
              <a:rPr lang="zh-CN" altLang="en-US" sz="500" dirty="0">
                <a:solidFill>
                  <a:schemeClr val="bg1">
                    <a:lumMod val="50000"/>
                  </a:schemeClr>
                </a:solidFill>
              </a:rPr>
              <a:t>岁中国女性受试者（安慰剂组</a:t>
            </a:r>
            <a:r>
              <a:rPr lang="en-US" altLang="zh-CN" sz="500" dirty="0">
                <a:solidFill>
                  <a:schemeClr val="bg1">
                    <a:lumMod val="50000"/>
                  </a:schemeClr>
                </a:solidFill>
              </a:rPr>
              <a:t>1503</a:t>
            </a:r>
            <a:r>
              <a:rPr lang="zh-CN" altLang="en-US" sz="500" dirty="0">
                <a:solidFill>
                  <a:schemeClr val="bg1">
                    <a:lumMod val="50000"/>
                  </a:schemeClr>
                </a:solidFill>
              </a:rPr>
              <a:t>例，疫苗组</a:t>
            </a:r>
            <a:r>
              <a:rPr lang="en-US" altLang="zh-CN" sz="500" dirty="0">
                <a:solidFill>
                  <a:schemeClr val="bg1">
                    <a:lumMod val="50000"/>
                  </a:schemeClr>
                </a:solidFill>
              </a:rPr>
              <a:t>1503</a:t>
            </a:r>
            <a:r>
              <a:rPr lang="zh-CN" altLang="en-US" sz="500" dirty="0">
                <a:solidFill>
                  <a:schemeClr val="bg1">
                    <a:lumMod val="50000"/>
                  </a:schemeClr>
                </a:solidFill>
              </a:rPr>
              <a:t>例）</a:t>
            </a:r>
            <a:r>
              <a:rPr lang="en-US" altLang="zh-CN" sz="500" dirty="0">
                <a:solidFill>
                  <a:schemeClr val="bg1">
                    <a:lumMod val="50000"/>
                  </a:schemeClr>
                </a:solidFill>
              </a:rPr>
              <a:t>.</a:t>
            </a:r>
            <a:r>
              <a:rPr lang="zh-CN" altLang="en-US" sz="500" dirty="0">
                <a:solidFill>
                  <a:schemeClr val="bg1">
                    <a:lumMod val="50000"/>
                  </a:schemeClr>
                </a:solidFill>
              </a:rPr>
              <a:t>保护效力随访至第</a:t>
            </a:r>
            <a:r>
              <a:rPr lang="en-US" altLang="zh-CN" sz="500" dirty="0">
                <a:solidFill>
                  <a:schemeClr val="bg1">
                    <a:lumMod val="50000"/>
                  </a:schemeClr>
                </a:solidFill>
              </a:rPr>
              <a:t>78</a:t>
            </a:r>
            <a:r>
              <a:rPr lang="zh-CN" altLang="en-US" sz="500" dirty="0">
                <a:solidFill>
                  <a:schemeClr val="bg1">
                    <a:lumMod val="50000"/>
                  </a:schemeClr>
                </a:solidFill>
              </a:rPr>
              <a:t>个月，旨在评估四价</a:t>
            </a:r>
            <a:r>
              <a:rPr lang="en-US" altLang="zh-CN" sz="500" dirty="0">
                <a:solidFill>
                  <a:schemeClr val="bg1">
                    <a:lumMod val="50000"/>
                  </a:schemeClr>
                </a:solidFill>
              </a:rPr>
              <a:t>HPV</a:t>
            </a:r>
            <a:r>
              <a:rPr lang="zh-CN" altLang="en-US" sz="500" dirty="0">
                <a:solidFill>
                  <a:schemeClr val="bg1">
                    <a:lumMod val="50000"/>
                  </a:schemeClr>
                </a:solidFill>
              </a:rPr>
              <a:t>疫苗的保护效力。</a:t>
            </a:r>
          </a:p>
          <a:p>
            <a:pPr marL="182563" indent="-182563"/>
            <a:r>
              <a:rPr lang="en-US" altLang="zh-CN" sz="500" dirty="0">
                <a:solidFill>
                  <a:schemeClr val="bg1">
                    <a:lumMod val="50000"/>
                  </a:schemeClr>
                </a:solidFill>
              </a:rPr>
              <a:t>b 	</a:t>
            </a:r>
            <a:r>
              <a:rPr lang="zh-CN" altLang="en-US" sz="500" dirty="0">
                <a:solidFill>
                  <a:schemeClr val="bg1">
                    <a:lumMod val="50000"/>
                  </a:schemeClr>
                </a:solidFill>
              </a:rPr>
              <a:t>在研究</a:t>
            </a:r>
            <a:r>
              <a:rPr lang="en-US" altLang="zh-CN" sz="500" dirty="0">
                <a:solidFill>
                  <a:schemeClr val="bg1">
                    <a:lumMod val="50000"/>
                  </a:schemeClr>
                </a:solidFill>
              </a:rPr>
              <a:t>P001</a:t>
            </a:r>
            <a:r>
              <a:rPr lang="zh-CN" altLang="en-US" sz="500" dirty="0">
                <a:solidFill>
                  <a:schemeClr val="bg1">
                    <a:lumMod val="50000"/>
                  </a:schemeClr>
                </a:solidFill>
              </a:rPr>
              <a:t>中分析了来自中国香港</a:t>
            </a:r>
            <a:r>
              <a:rPr lang="en-US" altLang="zh-CN" sz="500" dirty="0">
                <a:solidFill>
                  <a:schemeClr val="bg1">
                    <a:lumMod val="50000"/>
                  </a:schemeClr>
                </a:solidFill>
              </a:rPr>
              <a:t>/</a:t>
            </a:r>
            <a:r>
              <a:rPr lang="zh-CN" altLang="en-US" sz="500" dirty="0">
                <a:solidFill>
                  <a:schemeClr val="bg1">
                    <a:lumMod val="50000"/>
                  </a:schemeClr>
                </a:solidFill>
              </a:rPr>
              <a:t>台湾、韩国、日本共</a:t>
            </a:r>
            <a:r>
              <a:rPr lang="en-US" altLang="zh-CN" sz="500" dirty="0">
                <a:solidFill>
                  <a:schemeClr val="bg1">
                    <a:lumMod val="50000"/>
                  </a:schemeClr>
                </a:solidFill>
              </a:rPr>
              <a:t>20</a:t>
            </a:r>
            <a:r>
              <a:rPr lang="zh-CN" altLang="en-US" sz="500" dirty="0">
                <a:solidFill>
                  <a:schemeClr val="bg1">
                    <a:lumMod val="50000"/>
                  </a:schemeClr>
                </a:solidFill>
              </a:rPr>
              <a:t>个研究中心的</a:t>
            </a:r>
            <a:r>
              <a:rPr lang="en-US" altLang="zh-CN" sz="500" dirty="0">
                <a:solidFill>
                  <a:schemeClr val="bg1">
                    <a:lumMod val="50000"/>
                  </a:schemeClr>
                </a:solidFill>
              </a:rPr>
              <a:t>1,252</a:t>
            </a:r>
            <a:r>
              <a:rPr lang="zh-CN" altLang="en-US" sz="500" dirty="0">
                <a:solidFill>
                  <a:schemeClr val="bg1">
                    <a:lumMod val="50000"/>
                  </a:schemeClr>
                </a:solidFill>
              </a:rPr>
              <a:t>名</a:t>
            </a:r>
            <a:r>
              <a:rPr lang="en-US" altLang="zh-CN" sz="500" dirty="0">
                <a:solidFill>
                  <a:schemeClr val="bg1">
                    <a:lumMod val="50000"/>
                  </a:schemeClr>
                </a:solidFill>
              </a:rPr>
              <a:t>16</a:t>
            </a:r>
            <a:r>
              <a:rPr lang="zh-CN" altLang="en-US" sz="500" dirty="0">
                <a:solidFill>
                  <a:schemeClr val="bg1">
                    <a:lumMod val="50000"/>
                  </a:schemeClr>
                </a:solidFill>
              </a:rPr>
              <a:t>～</a:t>
            </a:r>
            <a:r>
              <a:rPr lang="en-US" altLang="zh-CN" sz="500" dirty="0">
                <a:solidFill>
                  <a:schemeClr val="bg1">
                    <a:lumMod val="50000"/>
                  </a:schemeClr>
                </a:solidFill>
              </a:rPr>
              <a:t>26</a:t>
            </a:r>
            <a:r>
              <a:rPr lang="zh-CN" altLang="en-US" sz="500" dirty="0">
                <a:solidFill>
                  <a:schemeClr val="bg1">
                    <a:lumMod val="50000"/>
                  </a:schemeClr>
                </a:solidFill>
              </a:rPr>
              <a:t>岁东亚女性，同时对中国香港和中国台湾两个地区的受试者进行合并分析以评估九价</a:t>
            </a:r>
            <a:r>
              <a:rPr lang="en-US" altLang="zh-CN" sz="500" dirty="0">
                <a:solidFill>
                  <a:schemeClr val="bg1">
                    <a:lumMod val="50000"/>
                  </a:schemeClr>
                </a:solidFill>
              </a:rPr>
              <a:t>HPV</a:t>
            </a:r>
            <a:r>
              <a:rPr lang="zh-CN" altLang="en-US" sz="500" dirty="0">
                <a:solidFill>
                  <a:schemeClr val="bg1">
                    <a:lumMod val="50000"/>
                  </a:schemeClr>
                </a:solidFill>
              </a:rPr>
              <a:t>疫苗在</a:t>
            </a:r>
            <a:r>
              <a:rPr lang="en-US" altLang="zh-CN" sz="500" dirty="0">
                <a:solidFill>
                  <a:schemeClr val="bg1">
                    <a:lumMod val="50000"/>
                  </a:schemeClr>
                </a:solidFill>
              </a:rPr>
              <a:t>16</a:t>
            </a:r>
            <a:r>
              <a:rPr lang="zh-CN" altLang="en-US" sz="500" dirty="0">
                <a:solidFill>
                  <a:schemeClr val="bg1">
                    <a:lumMod val="50000"/>
                  </a:schemeClr>
                </a:solidFill>
              </a:rPr>
              <a:t>～</a:t>
            </a:r>
            <a:r>
              <a:rPr lang="en-US" altLang="zh-CN" sz="500" dirty="0">
                <a:solidFill>
                  <a:schemeClr val="bg1">
                    <a:lumMod val="50000"/>
                  </a:schemeClr>
                </a:solidFill>
              </a:rPr>
              <a:t>26</a:t>
            </a:r>
            <a:r>
              <a:rPr lang="zh-CN" altLang="en-US" sz="500" dirty="0">
                <a:solidFill>
                  <a:schemeClr val="bg1">
                    <a:lumMod val="50000"/>
                  </a:schemeClr>
                </a:solidFill>
              </a:rPr>
              <a:t>岁女性中预防</a:t>
            </a:r>
            <a:r>
              <a:rPr lang="en-US" altLang="zh-CN" sz="500" dirty="0">
                <a:solidFill>
                  <a:schemeClr val="bg1">
                    <a:lumMod val="50000"/>
                  </a:schemeClr>
                </a:solidFill>
              </a:rPr>
              <a:t>HPV 31, 33, 45, 52, 58</a:t>
            </a:r>
            <a:r>
              <a:rPr lang="zh-CN" altLang="en-US" sz="500" dirty="0">
                <a:solidFill>
                  <a:schemeClr val="bg1">
                    <a:lumMod val="50000"/>
                  </a:schemeClr>
                </a:solidFill>
              </a:rPr>
              <a:t>型相关的持续感染和子宫颈癌及其病变的保护效力。</a:t>
            </a:r>
          </a:p>
        </p:txBody>
      </p:sp>
      <p:grpSp>
        <p:nvGrpSpPr>
          <p:cNvPr id="3" name="组合 2">
            <a:extLst>
              <a:ext uri="{FF2B5EF4-FFF2-40B4-BE49-F238E27FC236}">
                <a16:creationId xmlns:a16="http://schemas.microsoft.com/office/drawing/2014/main" id="{9A57C1DB-4E9B-33B3-AD1A-74F73E19B6A6}"/>
              </a:ext>
            </a:extLst>
          </p:cNvPr>
          <p:cNvGrpSpPr/>
          <p:nvPr/>
        </p:nvGrpSpPr>
        <p:grpSpPr>
          <a:xfrm>
            <a:off x="6123173" y="909647"/>
            <a:ext cx="5552890" cy="712590"/>
            <a:chOff x="1" y="909647"/>
            <a:chExt cx="5552890" cy="712590"/>
          </a:xfrm>
        </p:grpSpPr>
        <p:sp>
          <p:nvSpPr>
            <p:cNvPr id="4" name="矩形: 圆角 3">
              <a:extLst>
                <a:ext uri="{FF2B5EF4-FFF2-40B4-BE49-F238E27FC236}">
                  <a16:creationId xmlns:a16="http://schemas.microsoft.com/office/drawing/2014/main" id="{83734F07-2039-5EFB-0F33-A47658C9DB51}"/>
                </a:ext>
              </a:extLst>
            </p:cNvPr>
            <p:cNvSpPr/>
            <p:nvPr/>
          </p:nvSpPr>
          <p:spPr>
            <a:xfrm>
              <a:off x="1" y="909647"/>
              <a:ext cx="5552890" cy="712590"/>
            </a:xfrm>
            <a:prstGeom prst="roundRect">
              <a:avLst/>
            </a:prstGeom>
            <a:solidFill>
              <a:srgbClr val="00877B">
                <a:alpha val="9000"/>
              </a:srgbClr>
            </a:solidFill>
            <a:ln>
              <a:noFill/>
            </a:ln>
            <a:effectLst>
              <a:outerShdw blurRad="76200" dir="13500000" sy="23000" kx="1200000" algn="br" rotWithShape="0">
                <a:prstClr val="black">
                  <a:alpha val="20000"/>
                </a:prstClr>
              </a:outerShdw>
              <a:softEdge rad="0"/>
            </a:effectLst>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nvGrpSpPr>
            <p:cNvPr id="5" name="组合 4">
              <a:extLst>
                <a:ext uri="{FF2B5EF4-FFF2-40B4-BE49-F238E27FC236}">
                  <a16:creationId xmlns:a16="http://schemas.microsoft.com/office/drawing/2014/main" id="{B8341EEA-9354-499F-EE81-3BA0118E4B5B}"/>
                </a:ext>
              </a:extLst>
            </p:cNvPr>
            <p:cNvGrpSpPr>
              <a:grpSpLocks noChangeAspect="1"/>
            </p:cNvGrpSpPr>
            <p:nvPr/>
          </p:nvGrpSpPr>
          <p:grpSpPr>
            <a:xfrm>
              <a:off x="532279" y="976158"/>
              <a:ext cx="301348" cy="312868"/>
              <a:chOff x="7474569" y="2729623"/>
              <a:chExt cx="432004" cy="432000"/>
            </a:xfrm>
            <a:solidFill>
              <a:srgbClr val="00877B"/>
            </a:solidFill>
          </p:grpSpPr>
          <p:sp>
            <p:nvSpPr>
              <p:cNvPr id="8" name="圆角矩形 102">
                <a:extLst>
                  <a:ext uri="{FF2B5EF4-FFF2-40B4-BE49-F238E27FC236}">
                    <a16:creationId xmlns:a16="http://schemas.microsoft.com/office/drawing/2014/main" id="{450608BC-BCFE-6AB1-488A-566F1E2DBE72}"/>
                  </a:ext>
                </a:extLst>
              </p:cNvPr>
              <p:cNvSpPr/>
              <p:nvPr/>
            </p:nvSpPr>
            <p:spPr>
              <a:xfrm>
                <a:off x="7474569" y="2729623"/>
                <a:ext cx="432004" cy="432000"/>
              </a:xfrm>
              <a:prstGeom prst="roundRect">
                <a:avLst>
                  <a:gd name="adj" fmla="val 50000"/>
                </a:avLst>
              </a:prstGeom>
              <a:grp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latin typeface="+mj-ea"/>
                  <a:ea typeface="+mj-ea"/>
                </a:endParaRPr>
              </a:p>
            </p:txBody>
          </p:sp>
          <p:sp>
            <p:nvSpPr>
              <p:cNvPr id="14" name="任意多边形 103">
                <a:extLst>
                  <a:ext uri="{FF2B5EF4-FFF2-40B4-BE49-F238E27FC236}">
                    <a16:creationId xmlns:a16="http://schemas.microsoft.com/office/drawing/2014/main" id="{6BFC6821-CD39-4BDE-0F92-540DCB47D093}"/>
                  </a:ext>
                </a:extLst>
              </p:cNvPr>
              <p:cNvSpPr/>
              <p:nvPr/>
            </p:nvSpPr>
            <p:spPr>
              <a:xfrm>
                <a:off x="7595253" y="2877255"/>
                <a:ext cx="195399" cy="131023"/>
              </a:xfrm>
              <a:custGeom>
                <a:avLst/>
                <a:gdLst>
                  <a:gd name="connsiteX0" fmla="*/ 195400 w 195399"/>
                  <a:gd name="connsiteY0" fmla="*/ 0 h 131023"/>
                  <a:gd name="connsiteX1" fmla="*/ 64376 w 195399"/>
                  <a:gd name="connsiteY1" fmla="*/ 131023 h 131023"/>
                  <a:gd name="connsiteX2" fmla="*/ 0 w 195399"/>
                  <a:gd name="connsiteY2" fmla="*/ 66647 h 131023"/>
                </a:gdLst>
                <a:ahLst/>
                <a:cxnLst>
                  <a:cxn ang="0">
                    <a:pos x="connsiteX0" y="connsiteY0"/>
                  </a:cxn>
                  <a:cxn ang="0">
                    <a:pos x="connsiteX1" y="connsiteY1"/>
                  </a:cxn>
                  <a:cxn ang="0">
                    <a:pos x="connsiteX2" y="connsiteY2"/>
                  </a:cxn>
                </a:cxnLst>
                <a:rect l="l" t="t" r="r" b="b"/>
                <a:pathLst>
                  <a:path w="195399" h="131023">
                    <a:moveTo>
                      <a:pt x="195400" y="0"/>
                    </a:moveTo>
                    <a:lnTo>
                      <a:pt x="64376" y="131023"/>
                    </a:lnTo>
                    <a:lnTo>
                      <a:pt x="0" y="66647"/>
                    </a:lnTo>
                  </a:path>
                </a:pathLst>
              </a:custGeom>
              <a:grpFill/>
              <a:ln w="12700" cap="rnd">
                <a:solidFill>
                  <a:srgbClr val="FFFFFF"/>
                </a:solidFill>
                <a:prstDash val="solid"/>
                <a:miter/>
              </a:ln>
            </p:spPr>
            <p:txBody>
              <a:bodyPr rtlCol="0" anchor="ctr"/>
              <a:lstStyle/>
              <a:p>
                <a:endParaRPr lang="zh-CN" altLang="en-US" dirty="0">
                  <a:latin typeface="+mj-ea"/>
                  <a:ea typeface="+mj-ea"/>
                </a:endParaRPr>
              </a:p>
            </p:txBody>
          </p:sp>
        </p:grpSp>
        <p:sp>
          <p:nvSpPr>
            <p:cNvPr id="7" name="文本框 6">
              <a:extLst>
                <a:ext uri="{FF2B5EF4-FFF2-40B4-BE49-F238E27FC236}">
                  <a16:creationId xmlns:a16="http://schemas.microsoft.com/office/drawing/2014/main" id="{A8C34B82-7A70-BE55-F641-A3761B269FA1}"/>
                </a:ext>
              </a:extLst>
            </p:cNvPr>
            <p:cNvSpPr txBox="1"/>
            <p:nvPr/>
          </p:nvSpPr>
          <p:spPr>
            <a:xfrm>
              <a:off x="863726" y="936108"/>
              <a:ext cx="4370474" cy="659668"/>
            </a:xfrm>
            <a:prstGeom prst="rect">
              <a:avLst/>
            </a:prstGeom>
            <a:noFill/>
          </p:spPr>
          <p:txBody>
            <a:bodyPr wrap="square" anchor="ctr">
              <a:spAutoFit/>
            </a:bodyPr>
            <a:lstStyle/>
            <a:p>
              <a:pPr>
                <a:lnSpc>
                  <a:spcPct val="120000"/>
                </a:lnSpc>
              </a:pPr>
              <a:r>
                <a:rPr lang="zh-CN" altLang="en-US" sz="1600" b="1" dirty="0">
                  <a:solidFill>
                    <a:srgbClr val="00877B"/>
                  </a:solidFill>
                  <a:latin typeface="+mj-ea"/>
                  <a:ea typeface="+mj-ea"/>
                </a:rPr>
                <a:t>为什么中国女性要采用</a:t>
              </a:r>
              <a:r>
                <a:rPr lang="en-US" altLang="zh-CN" sz="1600" b="1" dirty="0">
                  <a:solidFill>
                    <a:srgbClr val="00877B"/>
                  </a:solidFill>
                  <a:latin typeface="+mj-ea"/>
                  <a:ea typeface="+mj-ea"/>
                </a:rPr>
                <a:t>3</a:t>
              </a:r>
              <a:r>
                <a:rPr lang="zh-CN" altLang="en-US" sz="1600" b="1" dirty="0">
                  <a:solidFill>
                    <a:srgbClr val="00877B"/>
                  </a:solidFill>
                  <a:latin typeface="+mj-ea"/>
                  <a:ea typeface="+mj-ea"/>
                </a:rPr>
                <a:t>剂次的四价和九价</a:t>
              </a:r>
              <a:r>
                <a:rPr lang="en-US" altLang="zh-CN" sz="1600" b="1" dirty="0">
                  <a:solidFill>
                    <a:srgbClr val="00877B"/>
                  </a:solidFill>
                  <a:latin typeface="+mj-ea"/>
                  <a:ea typeface="+mj-ea"/>
                </a:rPr>
                <a:t>HPV</a:t>
              </a:r>
              <a:r>
                <a:rPr lang="zh-CN" altLang="en-US" sz="1600" b="1" dirty="0">
                  <a:solidFill>
                    <a:srgbClr val="00877B"/>
                  </a:solidFill>
                  <a:latin typeface="+mj-ea"/>
                  <a:ea typeface="+mj-ea"/>
                </a:rPr>
                <a:t>疫苗接种程序？</a:t>
              </a:r>
            </a:p>
          </p:txBody>
        </p:sp>
      </p:grpSp>
      <p:sp>
        <p:nvSpPr>
          <p:cNvPr id="34" name="文本框 33">
            <a:extLst>
              <a:ext uri="{FF2B5EF4-FFF2-40B4-BE49-F238E27FC236}">
                <a16:creationId xmlns:a16="http://schemas.microsoft.com/office/drawing/2014/main" id="{009995D8-D14D-BB2C-63E4-87AD293D4B32}"/>
              </a:ext>
            </a:extLst>
          </p:cNvPr>
          <p:cNvSpPr txBox="1"/>
          <p:nvPr/>
        </p:nvSpPr>
        <p:spPr>
          <a:xfrm>
            <a:off x="500079" y="1650704"/>
            <a:ext cx="4986322" cy="873957"/>
          </a:xfrm>
          <a:prstGeom prst="rect">
            <a:avLst/>
          </a:prstGeom>
          <a:noFill/>
        </p:spPr>
        <p:txBody>
          <a:bodyPr wrap="square">
            <a:spAutoFit/>
          </a:bodyPr>
          <a:lstStyle/>
          <a:p>
            <a:pPr marL="171450" indent="-171450" defTabSz="457200">
              <a:lnSpc>
                <a:spcPct val="130000"/>
              </a:lnSpc>
              <a:buFont typeface="Arial" panose="020B0604020202020204" pitchFamily="34" charset="0"/>
              <a:buChar char="•"/>
            </a:pPr>
            <a:r>
              <a:rPr lang="zh-CN" altLang="en-US" sz="1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四价及九价</a:t>
            </a:r>
            <a:r>
              <a:rPr lang="en-US" altLang="zh-CN" sz="1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HPV</a:t>
            </a:r>
            <a:r>
              <a:rPr lang="zh-CN" altLang="en-US" sz="1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疫苗的推荐接种程序为：第</a:t>
            </a:r>
            <a:r>
              <a:rPr lang="en-US" altLang="zh-CN" sz="1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0</a:t>
            </a:r>
            <a:r>
              <a:rPr lang="zh-CN" altLang="en-US" sz="1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、第</a:t>
            </a:r>
            <a:r>
              <a:rPr lang="en-US" altLang="zh-CN" sz="1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2</a:t>
            </a:r>
            <a:r>
              <a:rPr lang="zh-CN" altLang="en-US" sz="1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和第</a:t>
            </a:r>
            <a:r>
              <a:rPr lang="en-US" altLang="zh-CN" sz="1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6</a:t>
            </a:r>
            <a:r>
              <a:rPr lang="zh-CN" altLang="en-US" sz="1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个月分别接种</a:t>
            </a:r>
            <a:r>
              <a:rPr lang="en-US" altLang="zh-CN" sz="1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1</a:t>
            </a:r>
            <a:r>
              <a:rPr lang="zh-CN" altLang="en-US" sz="1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剂，共接种</a:t>
            </a:r>
            <a:r>
              <a:rPr lang="en-US" altLang="zh-CN" sz="1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3</a:t>
            </a:r>
            <a:r>
              <a:rPr lang="zh-CN" altLang="en-US" sz="1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剂</a:t>
            </a:r>
            <a:r>
              <a:rPr lang="en-US" altLang="zh-CN" sz="1000" baseline="30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1,2</a:t>
            </a:r>
            <a:r>
              <a:rPr lang="zh-CN" altLang="en-US" sz="1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a:t>
            </a:r>
            <a:endParaRPr lang="en-US" altLang="zh-CN" sz="1000" dirty="0">
              <a:solidFill>
                <a:srgbClr val="0C0C0C">
                  <a:lumMod val="75000"/>
                  <a:lumOff val="25000"/>
                </a:srgbClr>
              </a:solidFill>
              <a:latin typeface="HarmonyOS Sans SC Medium" panose="00000600000000000000" pitchFamily="2" charset="-122"/>
              <a:ea typeface="HarmonyOS Sans SC Medium" panose="00000600000000000000" pitchFamily="2" charset="-122"/>
            </a:endParaRPr>
          </a:p>
          <a:p>
            <a:pPr marL="171450" indent="-171450" defTabSz="457200">
              <a:lnSpc>
                <a:spcPct val="130000"/>
              </a:lnSpc>
              <a:buFont typeface="Arial" panose="020B0604020202020204" pitchFamily="34" charset="0"/>
              <a:buChar char="•"/>
            </a:pPr>
            <a:r>
              <a:rPr lang="zh-CN" altLang="en-US" sz="1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根据四价及九价</a:t>
            </a:r>
            <a:r>
              <a:rPr lang="en-US" altLang="zh-CN" sz="1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HPV</a:t>
            </a:r>
            <a:r>
              <a:rPr lang="zh-CN" altLang="en-US" sz="1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疫苗境外临床研究数据，首剂与第</a:t>
            </a:r>
            <a:r>
              <a:rPr lang="en-US" altLang="zh-CN" sz="1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2</a:t>
            </a:r>
            <a:r>
              <a:rPr lang="zh-CN" altLang="en-US" sz="1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剂的接种间隔至少为</a:t>
            </a:r>
            <a:r>
              <a:rPr lang="en-US" altLang="zh-CN" sz="1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1</a:t>
            </a:r>
            <a:r>
              <a:rPr lang="zh-CN" altLang="en-US" sz="1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个月，而第</a:t>
            </a:r>
            <a:r>
              <a:rPr lang="en-US" altLang="zh-CN" sz="1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2</a:t>
            </a:r>
            <a:r>
              <a:rPr lang="zh-CN" altLang="en-US" sz="1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剂与第</a:t>
            </a:r>
            <a:r>
              <a:rPr lang="en-US" altLang="zh-CN" sz="1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3</a:t>
            </a:r>
            <a:r>
              <a:rPr lang="zh-CN" altLang="en-US" sz="1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剂的接种间隔至少为</a:t>
            </a:r>
            <a:r>
              <a:rPr lang="en-US" altLang="zh-CN" sz="1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3</a:t>
            </a:r>
            <a:r>
              <a:rPr lang="zh-CN" altLang="en-US" sz="1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个月，所有</a:t>
            </a:r>
            <a:r>
              <a:rPr lang="en-US" altLang="zh-CN" sz="1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3</a:t>
            </a:r>
            <a:r>
              <a:rPr lang="zh-CN" altLang="en-US" sz="1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剂应在</a:t>
            </a:r>
            <a:r>
              <a:rPr lang="zh-CN" altLang="en-US" sz="100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一年内完成</a:t>
            </a:r>
            <a:r>
              <a:rPr lang="en-US" altLang="zh-CN" sz="1000" baseline="30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1,2</a:t>
            </a:r>
            <a:r>
              <a:rPr lang="zh-CN" altLang="en-US" sz="1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a:t>
            </a:r>
            <a:endParaRPr lang="zh-CN" altLang="en-US" sz="1000" baseline="30000" dirty="0">
              <a:solidFill>
                <a:srgbClr val="0C0C0C">
                  <a:lumMod val="75000"/>
                  <a:lumOff val="25000"/>
                </a:srgbClr>
              </a:solidFill>
              <a:latin typeface="HarmonyOS Sans SC Medium" panose="00000600000000000000" pitchFamily="2" charset="-122"/>
              <a:ea typeface="HarmonyOS Sans SC Medium" panose="00000600000000000000" pitchFamily="2" charset="-122"/>
            </a:endParaRPr>
          </a:p>
        </p:txBody>
      </p:sp>
      <p:grpSp>
        <p:nvGrpSpPr>
          <p:cNvPr id="35" name="组合 34">
            <a:extLst>
              <a:ext uri="{FF2B5EF4-FFF2-40B4-BE49-F238E27FC236}">
                <a16:creationId xmlns:a16="http://schemas.microsoft.com/office/drawing/2014/main" id="{D7A1E2AB-5C2C-9C6E-D2DF-B45FEE04F985}"/>
              </a:ext>
            </a:extLst>
          </p:cNvPr>
          <p:cNvGrpSpPr/>
          <p:nvPr/>
        </p:nvGrpSpPr>
        <p:grpSpPr>
          <a:xfrm>
            <a:off x="653314" y="2594563"/>
            <a:ext cx="4846530" cy="1315263"/>
            <a:chOff x="776025" y="2906273"/>
            <a:chExt cx="5190052" cy="1408488"/>
          </a:xfrm>
        </p:grpSpPr>
        <p:pic>
          <p:nvPicPr>
            <p:cNvPr id="36" name="图片 35">
              <a:extLst>
                <a:ext uri="{FF2B5EF4-FFF2-40B4-BE49-F238E27FC236}">
                  <a16:creationId xmlns:a16="http://schemas.microsoft.com/office/drawing/2014/main" id="{AFF1B08D-6B49-6DE6-731F-0D6C2780335C}"/>
                </a:ext>
              </a:extLst>
            </p:cNvPr>
            <p:cNvPicPr>
              <a:picLocks noChangeAspect="1"/>
            </p:cNvPicPr>
            <p:nvPr/>
          </p:nvPicPr>
          <p:blipFill>
            <a:blip r:embed="rId3"/>
            <a:stretch>
              <a:fillRect/>
            </a:stretch>
          </p:blipFill>
          <p:spPr>
            <a:xfrm rot="2758984">
              <a:off x="4954447" y="3271813"/>
              <a:ext cx="576418" cy="556483"/>
            </a:xfrm>
            <a:prstGeom prst="rect">
              <a:avLst/>
            </a:prstGeom>
          </p:spPr>
        </p:pic>
        <p:pic>
          <p:nvPicPr>
            <p:cNvPr id="37" name="图片 36">
              <a:extLst>
                <a:ext uri="{FF2B5EF4-FFF2-40B4-BE49-F238E27FC236}">
                  <a16:creationId xmlns:a16="http://schemas.microsoft.com/office/drawing/2014/main" id="{EF64BD15-A931-AD3A-F402-47248D472BD7}"/>
                </a:ext>
              </a:extLst>
            </p:cNvPr>
            <p:cNvPicPr>
              <a:picLocks noChangeAspect="1"/>
            </p:cNvPicPr>
            <p:nvPr/>
          </p:nvPicPr>
          <p:blipFill>
            <a:blip r:embed="rId3"/>
            <a:stretch>
              <a:fillRect/>
            </a:stretch>
          </p:blipFill>
          <p:spPr>
            <a:xfrm rot="2758984">
              <a:off x="1218926" y="3271813"/>
              <a:ext cx="576418" cy="556483"/>
            </a:xfrm>
            <a:prstGeom prst="rect">
              <a:avLst/>
            </a:prstGeom>
          </p:spPr>
        </p:pic>
        <p:pic>
          <p:nvPicPr>
            <p:cNvPr id="38" name="图片 37">
              <a:extLst>
                <a:ext uri="{FF2B5EF4-FFF2-40B4-BE49-F238E27FC236}">
                  <a16:creationId xmlns:a16="http://schemas.microsoft.com/office/drawing/2014/main" id="{5FEACD26-CD0F-14B1-3552-62CFA458AF33}"/>
                </a:ext>
              </a:extLst>
            </p:cNvPr>
            <p:cNvPicPr>
              <a:picLocks noChangeAspect="1"/>
            </p:cNvPicPr>
            <p:nvPr/>
          </p:nvPicPr>
          <p:blipFill>
            <a:blip r:embed="rId3"/>
            <a:stretch>
              <a:fillRect/>
            </a:stretch>
          </p:blipFill>
          <p:spPr>
            <a:xfrm rot="2758984">
              <a:off x="2503021" y="3271813"/>
              <a:ext cx="576418" cy="556483"/>
            </a:xfrm>
            <a:prstGeom prst="rect">
              <a:avLst/>
            </a:prstGeom>
          </p:spPr>
        </p:pic>
        <p:grpSp>
          <p:nvGrpSpPr>
            <p:cNvPr id="39" name="组合 38">
              <a:extLst>
                <a:ext uri="{FF2B5EF4-FFF2-40B4-BE49-F238E27FC236}">
                  <a16:creationId xmlns:a16="http://schemas.microsoft.com/office/drawing/2014/main" id="{4C1BDB9B-3D70-CA94-ABFA-08148DD575E2}"/>
                </a:ext>
              </a:extLst>
            </p:cNvPr>
            <p:cNvGrpSpPr/>
            <p:nvPr/>
          </p:nvGrpSpPr>
          <p:grpSpPr>
            <a:xfrm>
              <a:off x="1012284" y="2972018"/>
              <a:ext cx="4595463" cy="1304745"/>
              <a:chOff x="748248" y="4215280"/>
              <a:chExt cx="5912315" cy="1954105"/>
            </a:xfrm>
          </p:grpSpPr>
          <p:cxnSp>
            <p:nvCxnSpPr>
              <p:cNvPr id="41" name="直接箭头连接符 40">
                <a:extLst>
                  <a:ext uri="{FF2B5EF4-FFF2-40B4-BE49-F238E27FC236}">
                    <a16:creationId xmlns:a16="http://schemas.microsoft.com/office/drawing/2014/main" id="{7E2B3C25-7325-B36C-DC66-A734126BC510}"/>
                  </a:ext>
                </a:extLst>
              </p:cNvPr>
              <p:cNvCxnSpPr>
                <a:cxnSpLocks/>
              </p:cNvCxnSpPr>
              <p:nvPr/>
            </p:nvCxnSpPr>
            <p:spPr>
              <a:xfrm>
                <a:off x="1366621" y="5691384"/>
                <a:ext cx="4832613" cy="7294"/>
              </a:xfrm>
              <a:prstGeom prst="straightConnector1">
                <a:avLst/>
              </a:prstGeom>
              <a:noFill/>
              <a:ln w="28575" cap="flat" cmpd="sng" algn="ctr">
                <a:solidFill>
                  <a:srgbClr val="00877B"/>
                </a:solidFill>
                <a:prstDash val="solid"/>
                <a:miter lim="800000"/>
                <a:headEnd type="none" w="med" len="med"/>
                <a:tailEnd type="none" w="med" len="med"/>
              </a:ln>
              <a:effectLst/>
            </p:spPr>
          </p:cxnSp>
          <p:sp>
            <p:nvSpPr>
              <p:cNvPr id="42" name="文本框 41">
                <a:extLst>
                  <a:ext uri="{FF2B5EF4-FFF2-40B4-BE49-F238E27FC236}">
                    <a16:creationId xmlns:a16="http://schemas.microsoft.com/office/drawing/2014/main" id="{F34063B3-3297-A555-223C-3CE5E18FE2BC}"/>
                  </a:ext>
                </a:extLst>
              </p:cNvPr>
              <p:cNvSpPr txBox="1"/>
              <p:nvPr/>
            </p:nvSpPr>
            <p:spPr>
              <a:xfrm>
                <a:off x="748248" y="4215280"/>
                <a:ext cx="1213662" cy="407242"/>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CN" altLang="en-US" sz="1050" b="1" i="0" u="none" strike="noStrike" kern="0" cap="none" spc="0" normalizeH="0" baseline="0" noProof="0" dirty="0">
                    <a:ln>
                      <a:noFill/>
                    </a:ln>
                    <a:solidFill>
                      <a:srgbClr val="0C0C0C">
                        <a:lumMod val="75000"/>
                        <a:lumOff val="25000"/>
                      </a:srgbClr>
                    </a:solidFill>
                    <a:effectLst/>
                    <a:uLnTx/>
                    <a:uFillTx/>
                    <a:latin typeface="微软雅黑" panose="020B0503020204020204" pitchFamily="34" charset="-122"/>
                    <a:ea typeface="微软雅黑" panose="020B0503020204020204" pitchFamily="34" charset="-122"/>
                  </a:rPr>
                  <a:t>第</a:t>
                </a:r>
                <a:r>
                  <a:rPr kumimoji="0" lang="en-US" altLang="zh-CN" sz="1050" b="1" i="0" u="none" strike="noStrike" kern="0" cap="none" spc="0" normalizeH="0" baseline="0" noProof="0" dirty="0">
                    <a:ln>
                      <a:noFill/>
                    </a:ln>
                    <a:solidFill>
                      <a:srgbClr val="0C0C0C">
                        <a:lumMod val="75000"/>
                        <a:lumOff val="25000"/>
                      </a:srgbClr>
                    </a:solidFill>
                    <a:effectLst/>
                    <a:uLnTx/>
                    <a:uFillTx/>
                    <a:latin typeface="微软雅黑" panose="020B0503020204020204" pitchFamily="34" charset="-122"/>
                    <a:ea typeface="微软雅黑" panose="020B0503020204020204" pitchFamily="34" charset="-122"/>
                  </a:rPr>
                  <a:t>1</a:t>
                </a:r>
                <a:r>
                  <a:rPr kumimoji="0" lang="zh-CN" altLang="en-US" sz="1050" b="1" i="0" u="none" strike="noStrike" kern="0" cap="none" spc="0" normalizeH="0" baseline="0" noProof="0" dirty="0">
                    <a:ln>
                      <a:noFill/>
                    </a:ln>
                    <a:solidFill>
                      <a:srgbClr val="0C0C0C">
                        <a:lumMod val="75000"/>
                        <a:lumOff val="25000"/>
                      </a:srgbClr>
                    </a:solidFill>
                    <a:effectLst/>
                    <a:uLnTx/>
                    <a:uFillTx/>
                    <a:latin typeface="微软雅黑" panose="020B0503020204020204" pitchFamily="34" charset="-122"/>
                    <a:ea typeface="微软雅黑" panose="020B0503020204020204" pitchFamily="34" charset="-122"/>
                  </a:rPr>
                  <a:t>针</a:t>
                </a:r>
              </a:p>
            </p:txBody>
          </p:sp>
          <p:sp>
            <p:nvSpPr>
              <p:cNvPr id="43" name="文本框 42">
                <a:extLst>
                  <a:ext uri="{FF2B5EF4-FFF2-40B4-BE49-F238E27FC236}">
                    <a16:creationId xmlns:a16="http://schemas.microsoft.com/office/drawing/2014/main" id="{A52EA73B-57E6-0E71-098D-59C225B9012D}"/>
                  </a:ext>
                </a:extLst>
              </p:cNvPr>
              <p:cNvSpPr txBox="1"/>
              <p:nvPr/>
            </p:nvSpPr>
            <p:spPr>
              <a:xfrm>
                <a:off x="2558149" y="4215280"/>
                <a:ext cx="945776" cy="407242"/>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CN" altLang="en-US" sz="1050" b="1" i="0" u="none" strike="noStrike" kern="0" cap="none" spc="0" normalizeH="0" baseline="0" noProof="0" dirty="0">
                    <a:ln>
                      <a:noFill/>
                    </a:ln>
                    <a:solidFill>
                      <a:srgbClr val="0C0C0C">
                        <a:lumMod val="75000"/>
                        <a:lumOff val="25000"/>
                      </a:srgbClr>
                    </a:solidFill>
                    <a:effectLst/>
                    <a:uLnTx/>
                    <a:uFillTx/>
                    <a:latin typeface="微软雅黑" panose="020B0503020204020204" pitchFamily="34" charset="-122"/>
                    <a:ea typeface="微软雅黑" panose="020B0503020204020204" pitchFamily="34" charset="-122"/>
                  </a:rPr>
                  <a:t>第</a:t>
                </a:r>
                <a:r>
                  <a:rPr kumimoji="0" lang="en-US" altLang="zh-CN" sz="1050" b="1" i="0" u="none" strike="noStrike" kern="0" cap="none" spc="0" normalizeH="0" baseline="0" noProof="0" dirty="0">
                    <a:ln>
                      <a:noFill/>
                    </a:ln>
                    <a:solidFill>
                      <a:srgbClr val="0C0C0C">
                        <a:lumMod val="75000"/>
                        <a:lumOff val="25000"/>
                      </a:srgbClr>
                    </a:solidFill>
                    <a:effectLst/>
                    <a:uLnTx/>
                    <a:uFillTx/>
                    <a:latin typeface="微软雅黑" panose="020B0503020204020204" pitchFamily="34" charset="-122"/>
                    <a:ea typeface="微软雅黑" panose="020B0503020204020204" pitchFamily="34" charset="-122"/>
                  </a:rPr>
                  <a:t>2</a:t>
                </a:r>
                <a:r>
                  <a:rPr kumimoji="0" lang="zh-CN" altLang="en-US" sz="1050" b="1" i="0" u="none" strike="noStrike" kern="0" cap="none" spc="0" normalizeH="0" baseline="0" noProof="0" dirty="0">
                    <a:ln>
                      <a:noFill/>
                    </a:ln>
                    <a:solidFill>
                      <a:srgbClr val="0C0C0C">
                        <a:lumMod val="75000"/>
                        <a:lumOff val="25000"/>
                      </a:srgbClr>
                    </a:solidFill>
                    <a:effectLst/>
                    <a:uLnTx/>
                    <a:uFillTx/>
                    <a:latin typeface="微软雅黑" panose="020B0503020204020204" pitchFamily="34" charset="-122"/>
                    <a:ea typeface="微软雅黑" panose="020B0503020204020204" pitchFamily="34" charset="-122"/>
                  </a:rPr>
                  <a:t>针</a:t>
                </a:r>
              </a:p>
            </p:txBody>
          </p:sp>
          <p:sp>
            <p:nvSpPr>
              <p:cNvPr id="44" name="文本框 43">
                <a:extLst>
                  <a:ext uri="{FF2B5EF4-FFF2-40B4-BE49-F238E27FC236}">
                    <a16:creationId xmlns:a16="http://schemas.microsoft.com/office/drawing/2014/main" id="{E1530AA8-AB98-8D65-F748-6E4C5DE48E98}"/>
                  </a:ext>
                </a:extLst>
              </p:cNvPr>
              <p:cNvSpPr txBox="1"/>
              <p:nvPr/>
            </p:nvSpPr>
            <p:spPr>
              <a:xfrm>
                <a:off x="5714787" y="4215280"/>
                <a:ext cx="945776" cy="407242"/>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CN" altLang="en-US" sz="1050" b="1" i="0" u="none" strike="noStrike" kern="0" cap="none" spc="0" normalizeH="0" baseline="0" noProof="0" dirty="0">
                    <a:ln>
                      <a:noFill/>
                    </a:ln>
                    <a:solidFill>
                      <a:srgbClr val="0C0C0C">
                        <a:lumMod val="75000"/>
                        <a:lumOff val="25000"/>
                      </a:srgbClr>
                    </a:solidFill>
                    <a:effectLst/>
                    <a:uLnTx/>
                    <a:uFillTx/>
                    <a:latin typeface="微软雅黑" panose="020B0503020204020204" pitchFamily="34" charset="-122"/>
                    <a:ea typeface="微软雅黑" panose="020B0503020204020204" pitchFamily="34" charset="-122"/>
                  </a:rPr>
                  <a:t>第</a:t>
                </a:r>
                <a:r>
                  <a:rPr kumimoji="0" lang="en-US" altLang="zh-CN" sz="1050" b="1" i="0" u="none" strike="noStrike" kern="0" cap="none" spc="0" normalizeH="0" baseline="0" noProof="0" dirty="0">
                    <a:ln>
                      <a:noFill/>
                    </a:ln>
                    <a:solidFill>
                      <a:srgbClr val="0C0C0C">
                        <a:lumMod val="75000"/>
                        <a:lumOff val="25000"/>
                      </a:srgbClr>
                    </a:solidFill>
                    <a:effectLst/>
                    <a:uLnTx/>
                    <a:uFillTx/>
                    <a:latin typeface="微软雅黑" panose="020B0503020204020204" pitchFamily="34" charset="-122"/>
                    <a:ea typeface="微软雅黑" panose="020B0503020204020204" pitchFamily="34" charset="-122"/>
                  </a:rPr>
                  <a:t>3</a:t>
                </a:r>
                <a:r>
                  <a:rPr kumimoji="0" lang="zh-CN" altLang="en-US" sz="1050" b="1" i="0" u="none" strike="noStrike" kern="0" cap="none" spc="0" normalizeH="0" baseline="0" noProof="0" dirty="0">
                    <a:ln>
                      <a:noFill/>
                    </a:ln>
                    <a:solidFill>
                      <a:srgbClr val="0C0C0C">
                        <a:lumMod val="75000"/>
                        <a:lumOff val="25000"/>
                      </a:srgbClr>
                    </a:solidFill>
                    <a:effectLst/>
                    <a:uLnTx/>
                    <a:uFillTx/>
                    <a:latin typeface="微软雅黑" panose="020B0503020204020204" pitchFamily="34" charset="-122"/>
                    <a:ea typeface="微软雅黑" panose="020B0503020204020204" pitchFamily="34" charset="-122"/>
                  </a:rPr>
                  <a:t>针</a:t>
                </a:r>
              </a:p>
            </p:txBody>
          </p:sp>
          <p:sp>
            <p:nvSpPr>
              <p:cNvPr id="45" name="文本框 44">
                <a:extLst>
                  <a:ext uri="{FF2B5EF4-FFF2-40B4-BE49-F238E27FC236}">
                    <a16:creationId xmlns:a16="http://schemas.microsoft.com/office/drawing/2014/main" id="{684A4CFD-37D0-E2A3-1CB8-BBC6FCC33F00}"/>
                  </a:ext>
                </a:extLst>
              </p:cNvPr>
              <p:cNvSpPr txBox="1"/>
              <p:nvPr/>
            </p:nvSpPr>
            <p:spPr>
              <a:xfrm>
                <a:off x="1693859" y="4896169"/>
                <a:ext cx="1019671" cy="40724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zh-CN" altLang="en-US" sz="1050" b="1" i="0" u="none" strike="noStrike" kern="0" cap="none" spc="0" normalizeH="0" baseline="0" noProof="0" dirty="0">
                    <a:ln>
                      <a:noFill/>
                    </a:ln>
                    <a:solidFill>
                      <a:srgbClr val="008080"/>
                    </a:solidFill>
                    <a:effectLst/>
                    <a:uLnTx/>
                    <a:uFillTx/>
                    <a:latin typeface="微软雅黑" panose="020B0503020204020204" pitchFamily="34" charset="-122"/>
                    <a:ea typeface="微软雅黑" panose="020B0503020204020204" pitchFamily="34" charset="-122"/>
                  </a:rPr>
                  <a:t>≥</a:t>
                </a:r>
                <a:r>
                  <a:rPr kumimoji="0" lang="en-US" altLang="zh-CN" sz="1050" b="1" i="0" u="none" strike="noStrike" kern="0" cap="none" spc="0" normalizeH="0" baseline="0" noProof="0" dirty="0">
                    <a:ln>
                      <a:noFill/>
                    </a:ln>
                    <a:solidFill>
                      <a:srgbClr val="008080"/>
                    </a:solidFill>
                    <a:effectLst/>
                    <a:uLnTx/>
                    <a:uFillTx/>
                    <a:latin typeface="微软雅黑" panose="020B0503020204020204" pitchFamily="34" charset="-122"/>
                    <a:ea typeface="微软雅黑" panose="020B0503020204020204" pitchFamily="34" charset="-122"/>
                  </a:rPr>
                  <a:t>1</a:t>
                </a:r>
                <a:r>
                  <a:rPr kumimoji="0" lang="zh-CN" altLang="en-US" sz="1050" b="1" i="0" u="none" strike="noStrike" kern="0" cap="none" spc="0" normalizeH="0" baseline="0" noProof="0" dirty="0">
                    <a:ln>
                      <a:noFill/>
                    </a:ln>
                    <a:solidFill>
                      <a:srgbClr val="008080"/>
                    </a:solidFill>
                    <a:effectLst/>
                    <a:uLnTx/>
                    <a:uFillTx/>
                    <a:latin typeface="微软雅黑" panose="020B0503020204020204" pitchFamily="34" charset="-122"/>
                    <a:ea typeface="微软雅黑" panose="020B0503020204020204" pitchFamily="34" charset="-122"/>
                  </a:rPr>
                  <a:t>个月</a:t>
                </a:r>
              </a:p>
            </p:txBody>
          </p:sp>
          <p:sp>
            <p:nvSpPr>
              <p:cNvPr id="46" name="文本框 45">
                <a:extLst>
                  <a:ext uri="{FF2B5EF4-FFF2-40B4-BE49-F238E27FC236}">
                    <a16:creationId xmlns:a16="http://schemas.microsoft.com/office/drawing/2014/main" id="{F0F08DAD-48E1-54A1-BE8B-86F28B2515F8}"/>
                  </a:ext>
                </a:extLst>
              </p:cNvPr>
              <p:cNvSpPr txBox="1"/>
              <p:nvPr/>
            </p:nvSpPr>
            <p:spPr>
              <a:xfrm>
                <a:off x="4172125" y="4896169"/>
                <a:ext cx="1019671" cy="40724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zh-CN" altLang="en-US" sz="1050" b="1" i="0" u="none" strike="noStrike" kern="0" cap="none" spc="0" normalizeH="0" baseline="0" noProof="0" dirty="0">
                    <a:ln>
                      <a:noFill/>
                    </a:ln>
                    <a:solidFill>
                      <a:srgbClr val="008080"/>
                    </a:solidFill>
                    <a:effectLst/>
                    <a:uLnTx/>
                    <a:uFillTx/>
                    <a:latin typeface="微软雅黑" panose="020B0503020204020204" pitchFamily="34" charset="-122"/>
                    <a:ea typeface="微软雅黑" panose="020B0503020204020204" pitchFamily="34" charset="-122"/>
                  </a:rPr>
                  <a:t>≥</a:t>
                </a:r>
                <a:r>
                  <a:rPr kumimoji="0" lang="en-US" altLang="zh-CN" sz="1050" b="1" i="0" u="none" strike="noStrike" kern="0" cap="none" spc="0" normalizeH="0" baseline="0" noProof="0" dirty="0">
                    <a:ln>
                      <a:noFill/>
                    </a:ln>
                    <a:solidFill>
                      <a:srgbClr val="008080"/>
                    </a:solidFill>
                    <a:effectLst/>
                    <a:uLnTx/>
                    <a:uFillTx/>
                    <a:latin typeface="微软雅黑" panose="020B0503020204020204" pitchFamily="34" charset="-122"/>
                    <a:ea typeface="微软雅黑" panose="020B0503020204020204" pitchFamily="34" charset="-122"/>
                  </a:rPr>
                  <a:t>3</a:t>
                </a:r>
                <a:r>
                  <a:rPr kumimoji="0" lang="zh-CN" altLang="en-US" sz="1050" b="1" i="0" u="none" strike="noStrike" kern="0" cap="none" spc="0" normalizeH="0" baseline="0" noProof="0" dirty="0">
                    <a:ln>
                      <a:noFill/>
                    </a:ln>
                    <a:solidFill>
                      <a:srgbClr val="008080"/>
                    </a:solidFill>
                    <a:effectLst/>
                    <a:uLnTx/>
                    <a:uFillTx/>
                    <a:latin typeface="微软雅黑" panose="020B0503020204020204" pitchFamily="34" charset="-122"/>
                    <a:ea typeface="微软雅黑" panose="020B0503020204020204" pitchFamily="34" charset="-122"/>
                  </a:rPr>
                  <a:t>个月</a:t>
                </a:r>
              </a:p>
            </p:txBody>
          </p:sp>
          <p:sp>
            <p:nvSpPr>
              <p:cNvPr id="47" name="文本框 46">
                <a:extLst>
                  <a:ext uri="{FF2B5EF4-FFF2-40B4-BE49-F238E27FC236}">
                    <a16:creationId xmlns:a16="http://schemas.microsoft.com/office/drawing/2014/main" id="{F9FEAF8D-59DD-89F0-90D2-39717D29C09E}"/>
                  </a:ext>
                </a:extLst>
              </p:cNvPr>
              <p:cNvSpPr txBox="1"/>
              <p:nvPr/>
            </p:nvSpPr>
            <p:spPr>
              <a:xfrm>
                <a:off x="3454096" y="5762143"/>
                <a:ext cx="806769" cy="407242"/>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CN" altLang="en-US" sz="1050" b="1" i="0" u="none" strike="noStrike" kern="0" cap="none" spc="0" normalizeH="0" baseline="0" noProof="0" dirty="0">
                    <a:ln>
                      <a:noFill/>
                    </a:ln>
                    <a:solidFill>
                      <a:srgbClr val="008080"/>
                    </a:solidFill>
                    <a:effectLst/>
                    <a:uLnTx/>
                    <a:uFillTx/>
                    <a:latin typeface="微软雅黑" panose="020B0503020204020204" pitchFamily="34" charset="-122"/>
                    <a:ea typeface="微软雅黑" panose="020B0503020204020204" pitchFamily="34" charset="-122"/>
                  </a:rPr>
                  <a:t>≤</a:t>
                </a:r>
                <a:r>
                  <a:rPr kumimoji="0" lang="en-US" altLang="zh-CN" sz="1050" b="1" i="0" u="none" strike="noStrike" kern="0" cap="none" spc="0" normalizeH="0" baseline="0" noProof="0" dirty="0">
                    <a:ln>
                      <a:noFill/>
                    </a:ln>
                    <a:solidFill>
                      <a:srgbClr val="008080"/>
                    </a:solidFill>
                    <a:effectLst/>
                    <a:uLnTx/>
                    <a:uFillTx/>
                    <a:latin typeface="微软雅黑" panose="020B0503020204020204" pitchFamily="34" charset="-122"/>
                    <a:ea typeface="微软雅黑" panose="020B0503020204020204" pitchFamily="34" charset="-122"/>
                  </a:rPr>
                  <a:t>1</a:t>
                </a:r>
                <a:r>
                  <a:rPr kumimoji="0" lang="zh-CN" altLang="en-US" sz="1050" b="1" i="0" u="none" strike="noStrike" kern="0" cap="none" spc="0" normalizeH="0" baseline="0" noProof="0" dirty="0">
                    <a:ln>
                      <a:noFill/>
                    </a:ln>
                    <a:solidFill>
                      <a:srgbClr val="008080"/>
                    </a:solidFill>
                    <a:effectLst/>
                    <a:uLnTx/>
                    <a:uFillTx/>
                    <a:latin typeface="微软雅黑" panose="020B0503020204020204" pitchFamily="34" charset="-122"/>
                    <a:ea typeface="微软雅黑" panose="020B0503020204020204" pitchFamily="34" charset="-122"/>
                  </a:rPr>
                  <a:t>年</a:t>
                </a:r>
              </a:p>
            </p:txBody>
          </p:sp>
          <p:cxnSp>
            <p:nvCxnSpPr>
              <p:cNvPr id="48" name="直接连接符 47">
                <a:extLst>
                  <a:ext uri="{FF2B5EF4-FFF2-40B4-BE49-F238E27FC236}">
                    <a16:creationId xmlns:a16="http://schemas.microsoft.com/office/drawing/2014/main" id="{9F0BAF39-98D0-26B4-0C7F-1617CE690C3D}"/>
                  </a:ext>
                </a:extLst>
              </p:cNvPr>
              <p:cNvCxnSpPr/>
              <p:nvPr/>
            </p:nvCxnSpPr>
            <p:spPr>
              <a:xfrm>
                <a:off x="1366621" y="5612016"/>
                <a:ext cx="0" cy="94726"/>
              </a:xfrm>
              <a:prstGeom prst="line">
                <a:avLst/>
              </a:prstGeom>
              <a:noFill/>
              <a:ln w="28575" cap="flat" cmpd="sng" algn="ctr">
                <a:solidFill>
                  <a:srgbClr val="00877B"/>
                </a:solidFill>
                <a:prstDash val="solid"/>
                <a:miter lim="800000"/>
              </a:ln>
              <a:effectLst/>
            </p:spPr>
          </p:cxnSp>
          <p:cxnSp>
            <p:nvCxnSpPr>
              <p:cNvPr id="49" name="直接连接符 48">
                <a:extLst>
                  <a:ext uri="{FF2B5EF4-FFF2-40B4-BE49-F238E27FC236}">
                    <a16:creationId xmlns:a16="http://schemas.microsoft.com/office/drawing/2014/main" id="{688CB25D-007A-4D1E-A4A9-D7DBD2056D92}"/>
                  </a:ext>
                </a:extLst>
              </p:cNvPr>
              <p:cNvCxnSpPr>
                <a:cxnSpLocks/>
              </p:cNvCxnSpPr>
              <p:nvPr/>
            </p:nvCxnSpPr>
            <p:spPr>
              <a:xfrm>
                <a:off x="3012325" y="5606538"/>
                <a:ext cx="0" cy="94726"/>
              </a:xfrm>
              <a:prstGeom prst="line">
                <a:avLst/>
              </a:prstGeom>
              <a:noFill/>
              <a:ln w="28575" cap="flat" cmpd="sng" algn="ctr">
                <a:solidFill>
                  <a:srgbClr val="00877B"/>
                </a:solidFill>
                <a:prstDash val="solid"/>
                <a:miter lim="800000"/>
              </a:ln>
              <a:effectLst/>
            </p:spPr>
          </p:cxnSp>
          <p:cxnSp>
            <p:nvCxnSpPr>
              <p:cNvPr id="50" name="直接连接符 49">
                <a:extLst>
                  <a:ext uri="{FF2B5EF4-FFF2-40B4-BE49-F238E27FC236}">
                    <a16:creationId xmlns:a16="http://schemas.microsoft.com/office/drawing/2014/main" id="{43EED007-DF42-6530-C424-2E47D4310C82}"/>
                  </a:ext>
                </a:extLst>
              </p:cNvPr>
              <p:cNvCxnSpPr>
                <a:cxnSpLocks/>
              </p:cNvCxnSpPr>
              <p:nvPr/>
            </p:nvCxnSpPr>
            <p:spPr>
              <a:xfrm>
                <a:off x="6190790" y="5620794"/>
                <a:ext cx="0" cy="94726"/>
              </a:xfrm>
              <a:prstGeom prst="line">
                <a:avLst/>
              </a:prstGeom>
              <a:noFill/>
              <a:ln w="28575" cap="flat" cmpd="sng" algn="ctr">
                <a:solidFill>
                  <a:srgbClr val="00877B"/>
                </a:solidFill>
                <a:prstDash val="solid"/>
                <a:miter lim="800000"/>
              </a:ln>
              <a:effectLst/>
            </p:spPr>
          </p:cxnSp>
        </p:grpSp>
        <p:sp>
          <p:nvSpPr>
            <p:cNvPr id="40" name="矩形: 圆角 39">
              <a:extLst>
                <a:ext uri="{FF2B5EF4-FFF2-40B4-BE49-F238E27FC236}">
                  <a16:creationId xmlns:a16="http://schemas.microsoft.com/office/drawing/2014/main" id="{8EF3D9D1-D94B-8352-DEAE-2E3969CF5961}"/>
                </a:ext>
              </a:extLst>
            </p:cNvPr>
            <p:cNvSpPr/>
            <p:nvPr/>
          </p:nvSpPr>
          <p:spPr>
            <a:xfrm>
              <a:off x="776025" y="2906273"/>
              <a:ext cx="5190052" cy="1408488"/>
            </a:xfrm>
            <a:prstGeom prst="roundRect">
              <a:avLst>
                <a:gd name="adj" fmla="val 6318"/>
              </a:avLst>
            </a:prstGeom>
            <a:noFill/>
            <a:ln w="12700" cap="flat" cmpd="sng" algn="ctr">
              <a:solidFill>
                <a:sysClr val="window" lastClr="FFFFFF">
                  <a:lumMod val="75000"/>
                </a:sysClr>
              </a:solidFill>
              <a:prstDash val="dash"/>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HarmonyOS Sans SC Light"/>
                <a:ea typeface="HarmonyOS Sans SC Light"/>
                <a:cs typeface="+mn-cs"/>
              </a:endParaRPr>
            </a:p>
          </p:txBody>
        </p:sp>
      </p:grpSp>
      <p:sp>
        <p:nvSpPr>
          <p:cNvPr id="449" name="文本框 448">
            <a:extLst>
              <a:ext uri="{FF2B5EF4-FFF2-40B4-BE49-F238E27FC236}">
                <a16:creationId xmlns:a16="http://schemas.microsoft.com/office/drawing/2014/main" id="{36CBC774-71EF-8E4E-B8D1-1A2551A99C98}"/>
              </a:ext>
            </a:extLst>
          </p:cNvPr>
          <p:cNvSpPr txBox="1"/>
          <p:nvPr/>
        </p:nvSpPr>
        <p:spPr>
          <a:xfrm>
            <a:off x="500079" y="4833202"/>
            <a:ext cx="4986322" cy="1434111"/>
          </a:xfrm>
          <a:prstGeom prst="rect">
            <a:avLst/>
          </a:prstGeom>
          <a:noFill/>
        </p:spPr>
        <p:txBody>
          <a:bodyPr wrap="square">
            <a:spAutoFit/>
          </a:bodyPr>
          <a:lstStyle/>
          <a:p>
            <a:pPr marL="171450" indent="-171450" defTabSz="457200">
              <a:lnSpc>
                <a:spcPct val="130000"/>
              </a:lnSpc>
              <a:buFont typeface="Arial" panose="020B0604020202020204" pitchFamily="34" charset="0"/>
              <a:buChar char="•"/>
            </a:pPr>
            <a:r>
              <a:rPr lang="en-US" altLang="zh-CN" sz="1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《HPV</a:t>
            </a:r>
            <a:r>
              <a:rPr lang="zh-CN" altLang="en-US" sz="1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疫苗：</a:t>
            </a:r>
            <a:r>
              <a:rPr lang="en-US" altLang="zh-CN" sz="1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WHO</a:t>
            </a:r>
            <a:r>
              <a:rPr lang="zh-CN" altLang="en-US" sz="1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立场文件</a:t>
            </a:r>
            <a:r>
              <a:rPr lang="en-US" altLang="zh-CN" sz="1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a:t>
            </a:r>
            <a:r>
              <a:rPr lang="zh-CN" altLang="en-US" sz="1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指出，如由于先前使用的</a:t>
            </a:r>
            <a:r>
              <a:rPr lang="en-US" altLang="zh-CN" sz="1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HPV</a:t>
            </a:r>
            <a:r>
              <a:rPr lang="zh-CN" altLang="en-US" sz="1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疫苗种类未知或因其他不可抗力而无法继续使用，则可以使用其他种类疫苗来完成免疫接种</a:t>
            </a:r>
            <a:r>
              <a:rPr lang="en-US" altLang="zh-CN" sz="1000" baseline="30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3</a:t>
            </a:r>
            <a:r>
              <a:rPr lang="zh-CN" altLang="en-US" sz="1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a:t>
            </a:r>
            <a:endParaRPr lang="en-US" altLang="zh-CN" sz="1000" dirty="0">
              <a:solidFill>
                <a:srgbClr val="0C0C0C">
                  <a:lumMod val="75000"/>
                  <a:lumOff val="25000"/>
                </a:srgbClr>
              </a:solidFill>
              <a:latin typeface="HarmonyOS Sans SC Medium" panose="00000600000000000000" pitchFamily="2" charset="-122"/>
              <a:ea typeface="HarmonyOS Sans SC Medium" panose="00000600000000000000" pitchFamily="2" charset="-122"/>
            </a:endParaRPr>
          </a:p>
          <a:p>
            <a:pPr marL="171450" indent="-171450" defTabSz="457200">
              <a:lnSpc>
                <a:spcPct val="130000"/>
              </a:lnSpc>
              <a:buFont typeface="Arial" panose="020B0604020202020204" pitchFamily="34" charset="0"/>
              <a:buChar char="•"/>
            </a:pPr>
            <a:r>
              <a:rPr lang="zh-CN" altLang="en-US" sz="100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目前尚无临床数据支持四价或九价</a:t>
            </a:r>
            <a:r>
              <a:rPr lang="en-US" altLang="zh-CN" sz="100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HPV</a:t>
            </a:r>
            <a:r>
              <a:rPr lang="zh-CN" altLang="en-US" sz="100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疫苗与其他</a:t>
            </a:r>
            <a:r>
              <a:rPr lang="en-US" altLang="zh-CN" sz="100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HPV</a:t>
            </a:r>
            <a:r>
              <a:rPr lang="zh-CN" altLang="en-US" sz="100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疫苗互换使用</a:t>
            </a:r>
            <a:r>
              <a:rPr lang="en-US" altLang="zh-CN" sz="1000" baseline="30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1,2</a:t>
            </a:r>
            <a:r>
              <a:rPr lang="zh-CN" altLang="en-US" sz="1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a:t>
            </a:r>
            <a:endParaRPr lang="en-US" altLang="zh-CN" sz="1000" dirty="0">
              <a:solidFill>
                <a:srgbClr val="0C0C0C">
                  <a:lumMod val="75000"/>
                  <a:lumOff val="25000"/>
                </a:srgbClr>
              </a:solidFill>
              <a:latin typeface="HarmonyOS Sans SC Medium" panose="00000600000000000000" pitchFamily="2" charset="-122"/>
              <a:ea typeface="HarmonyOS Sans SC Medium" panose="00000600000000000000" pitchFamily="2" charset="-122"/>
            </a:endParaRPr>
          </a:p>
          <a:p>
            <a:pPr marL="171450" indent="-171450" defTabSz="457200">
              <a:lnSpc>
                <a:spcPct val="130000"/>
              </a:lnSpc>
              <a:buFont typeface="Arial" panose="020B0604020202020204" pitchFamily="34" charset="0"/>
              <a:buChar char="•"/>
            </a:pPr>
            <a:r>
              <a:rPr lang="zh-CN" altLang="en-US" sz="100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完成</a:t>
            </a:r>
            <a:r>
              <a:rPr lang="en-US" altLang="zh-CN" sz="100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3</a:t>
            </a:r>
            <a:r>
              <a:rPr lang="zh-CN" altLang="en-US" sz="100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剂四价</a:t>
            </a:r>
            <a:r>
              <a:rPr lang="en-US" altLang="zh-CN" sz="100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HPV</a:t>
            </a:r>
            <a:r>
              <a:rPr lang="zh-CN" altLang="en-US" sz="100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疫苗接种后可以接种九价</a:t>
            </a:r>
            <a:r>
              <a:rPr lang="en-US" altLang="zh-CN" sz="100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HPV</a:t>
            </a:r>
            <a:r>
              <a:rPr lang="zh-CN" altLang="en-US" sz="100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疫苗，至少间隔</a:t>
            </a:r>
            <a:r>
              <a:rPr lang="en-US" altLang="zh-CN" sz="100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12</a:t>
            </a:r>
            <a:r>
              <a:rPr lang="zh-CN" altLang="en-US" sz="100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个月。</a:t>
            </a:r>
          </a:p>
          <a:p>
            <a:pPr marL="360000" indent="-171450" defTabSz="457200">
              <a:lnSpc>
                <a:spcPct val="130000"/>
              </a:lnSpc>
              <a:buFont typeface="Arial" panose="020B0604020202020204" pitchFamily="34" charset="0"/>
              <a:buChar char="•"/>
            </a:pPr>
            <a:r>
              <a:rPr lang="zh-CN" altLang="en-US" sz="9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九价</a:t>
            </a:r>
            <a:r>
              <a:rPr lang="en-US" altLang="zh-CN" sz="9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HPV</a:t>
            </a:r>
            <a:r>
              <a:rPr lang="zh-CN" altLang="en-US" sz="9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疫苗说明书</a:t>
            </a:r>
            <a:r>
              <a:rPr lang="en-US" altLang="zh-CN" sz="900" baseline="30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2</a:t>
            </a:r>
            <a:r>
              <a:rPr lang="zh-CN" altLang="en-US" sz="9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指出：如果完成</a:t>
            </a:r>
            <a:r>
              <a:rPr lang="en-US" altLang="zh-CN" sz="9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3</a:t>
            </a:r>
            <a:r>
              <a:rPr lang="zh-CN" altLang="en-US" sz="9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剂四价</a:t>
            </a:r>
            <a:r>
              <a:rPr lang="en-US" altLang="zh-CN" sz="9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HPV</a:t>
            </a:r>
            <a:r>
              <a:rPr lang="zh-CN" altLang="en-US" sz="9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疫苗接种后拟接种九价</a:t>
            </a:r>
            <a:r>
              <a:rPr lang="en-US" altLang="zh-CN" sz="9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HPV</a:t>
            </a:r>
            <a:r>
              <a:rPr lang="zh-CN" altLang="en-US" sz="9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疫苗，则需至少间隔</a:t>
            </a:r>
            <a:r>
              <a:rPr lang="en-US" altLang="zh-CN" sz="9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12</a:t>
            </a:r>
            <a:r>
              <a:rPr lang="zh-CN" altLang="en-US" sz="9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个月后才可开始接种九价</a:t>
            </a:r>
            <a:r>
              <a:rPr lang="en-US" altLang="zh-CN" sz="9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HPV</a:t>
            </a:r>
            <a:r>
              <a:rPr lang="zh-CN" altLang="en-US" sz="9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疫苗，且接种剂次为</a:t>
            </a:r>
            <a:r>
              <a:rPr lang="en-US" altLang="zh-CN" sz="9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3</a:t>
            </a:r>
            <a:r>
              <a:rPr lang="zh-CN" altLang="en-US" sz="9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剂</a:t>
            </a:r>
            <a:r>
              <a:rPr lang="en-US" altLang="zh-CN" sz="900" baseline="30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2</a:t>
            </a:r>
            <a:r>
              <a:rPr lang="zh-CN" altLang="en-US" sz="9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 。</a:t>
            </a:r>
            <a:endParaRPr lang="en-US" altLang="zh-CN" sz="900" dirty="0">
              <a:solidFill>
                <a:srgbClr val="0C0C0C">
                  <a:lumMod val="75000"/>
                  <a:lumOff val="25000"/>
                </a:srgbClr>
              </a:solidFill>
              <a:latin typeface="HarmonyOS Sans SC Medium" panose="00000600000000000000" pitchFamily="2" charset="-122"/>
              <a:ea typeface="HarmonyOS Sans SC Medium" panose="00000600000000000000" pitchFamily="2" charset="-122"/>
            </a:endParaRPr>
          </a:p>
          <a:p>
            <a:pPr marL="171450" indent="-171450" defTabSz="457200">
              <a:lnSpc>
                <a:spcPct val="130000"/>
              </a:lnSpc>
              <a:buFont typeface="Arial" panose="020B0604020202020204" pitchFamily="34" charset="0"/>
              <a:buChar char="•"/>
              <a:defRPr/>
            </a:pPr>
            <a:r>
              <a:rPr lang="zh-CN" altLang="en-US" sz="100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目前尚无证据支持二价</a:t>
            </a:r>
            <a:r>
              <a:rPr lang="en-US" altLang="zh-CN" sz="100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HPV</a:t>
            </a:r>
            <a:r>
              <a:rPr lang="zh-CN" altLang="en-US" sz="100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疫苗全程免疫程序结束后可以接种九价</a:t>
            </a:r>
            <a:r>
              <a:rPr lang="en-US" altLang="zh-CN" sz="100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HPV</a:t>
            </a:r>
            <a:r>
              <a:rPr lang="zh-CN" altLang="en-US" sz="1000" b="1" dirty="0">
                <a:solidFill>
                  <a:srgbClr val="0C0C0C">
                    <a:lumMod val="75000"/>
                    <a:lumOff val="25000"/>
                  </a:srgbClr>
                </a:solidFill>
                <a:ea typeface="HarmonyOS Sans SC Medium" panose="00000600000000000000" pitchFamily="2" charset="-122"/>
              </a:rPr>
              <a:t>疫苗。</a:t>
            </a:r>
          </a:p>
        </p:txBody>
      </p:sp>
      <p:sp>
        <p:nvSpPr>
          <p:cNvPr id="450" name="文本框 449">
            <a:extLst>
              <a:ext uri="{FF2B5EF4-FFF2-40B4-BE49-F238E27FC236}">
                <a16:creationId xmlns:a16="http://schemas.microsoft.com/office/drawing/2014/main" id="{201A3963-7A0D-2188-4414-42DC5C93F997}"/>
              </a:ext>
            </a:extLst>
          </p:cNvPr>
          <p:cNvSpPr txBox="1"/>
          <p:nvPr/>
        </p:nvSpPr>
        <p:spPr>
          <a:xfrm>
            <a:off x="6541994" y="1655301"/>
            <a:ext cx="4986323" cy="702052"/>
          </a:xfrm>
          <a:prstGeom prst="rect">
            <a:avLst/>
          </a:prstGeom>
          <a:noFill/>
        </p:spPr>
        <p:txBody>
          <a:bodyPr wrap="square">
            <a:spAutoFit/>
          </a:bodyPr>
          <a:lstStyle/>
          <a:p>
            <a:pPr marL="171450" indent="-171450" defTabSz="457200">
              <a:lnSpc>
                <a:spcPct val="130000"/>
              </a:lnSpc>
              <a:buFont typeface="Arial" panose="020B0604020202020204" pitchFamily="34" charset="0"/>
              <a:buChar char="•"/>
            </a:pPr>
            <a:r>
              <a:rPr lang="zh-CN" altLang="en-US" sz="1050" dirty="0">
                <a:solidFill>
                  <a:srgbClr val="0C0C0C">
                    <a:lumMod val="75000"/>
                    <a:lumOff val="25000"/>
                  </a:srgbClr>
                </a:solidFill>
                <a:latin typeface="HarmonyOS Sans SC Medium" panose="00000600000000000000" pitchFamily="2" charset="-122"/>
                <a:ea typeface="HarmonyOS Sans SC Medium" panose="00000600000000000000" pitchFamily="2" charset="-122"/>
              </a:rPr>
              <a:t>四价和九价</a:t>
            </a:r>
            <a:r>
              <a:rPr lang="en-US" altLang="zh-CN" sz="1050" dirty="0">
                <a:solidFill>
                  <a:srgbClr val="0C0C0C">
                    <a:lumMod val="75000"/>
                    <a:lumOff val="25000"/>
                  </a:srgbClr>
                </a:solidFill>
                <a:latin typeface="HarmonyOS Sans SC Medium" panose="00000600000000000000" pitchFamily="2" charset="-122"/>
                <a:ea typeface="HarmonyOS Sans SC Medium" panose="00000600000000000000" pitchFamily="2" charset="-122"/>
              </a:rPr>
              <a:t>HPV</a:t>
            </a:r>
            <a:r>
              <a:rPr lang="zh-CN" altLang="en-US" sz="1050" dirty="0">
                <a:solidFill>
                  <a:srgbClr val="0C0C0C">
                    <a:lumMod val="75000"/>
                    <a:lumOff val="25000"/>
                  </a:srgbClr>
                </a:solidFill>
                <a:latin typeface="HarmonyOS Sans SC Medium" panose="00000600000000000000" pitchFamily="2" charset="-122"/>
                <a:ea typeface="HarmonyOS Sans SC Medium" panose="00000600000000000000" pitchFamily="2" charset="-122"/>
              </a:rPr>
              <a:t>疫苗均基于使用了</a:t>
            </a:r>
            <a:r>
              <a:rPr lang="en-US" altLang="zh-CN" sz="1050" dirty="0">
                <a:solidFill>
                  <a:srgbClr val="0C0C0C">
                    <a:lumMod val="75000"/>
                    <a:lumOff val="25000"/>
                  </a:srgbClr>
                </a:solidFill>
                <a:latin typeface="HarmonyOS Sans SC Medium" panose="00000600000000000000" pitchFamily="2" charset="-122"/>
                <a:ea typeface="HarmonyOS Sans SC Medium" panose="00000600000000000000" pitchFamily="2" charset="-122"/>
              </a:rPr>
              <a:t>3</a:t>
            </a:r>
            <a:r>
              <a:rPr lang="zh-CN" altLang="en-US" sz="1050" dirty="0">
                <a:solidFill>
                  <a:srgbClr val="0C0C0C">
                    <a:lumMod val="75000"/>
                    <a:lumOff val="25000"/>
                  </a:srgbClr>
                </a:solidFill>
                <a:latin typeface="HarmonyOS Sans SC Medium" panose="00000600000000000000" pitchFamily="2" charset="-122"/>
                <a:ea typeface="HarmonyOS Sans SC Medium" panose="00000600000000000000" pitchFamily="2" charset="-122"/>
              </a:rPr>
              <a:t>剂次接种程序的</a:t>
            </a:r>
            <a:r>
              <a:rPr lang="en-US" altLang="zh-CN" sz="1050" dirty="0">
                <a:solidFill>
                  <a:srgbClr val="0C0C0C">
                    <a:lumMod val="75000"/>
                    <a:lumOff val="25000"/>
                  </a:srgbClr>
                </a:solidFill>
                <a:latin typeface="HarmonyOS Sans SC Medium" panose="00000600000000000000" pitchFamily="2" charset="-122"/>
                <a:ea typeface="HarmonyOS Sans SC Medium" panose="00000600000000000000" pitchFamily="2" charset="-122"/>
              </a:rPr>
              <a:t>III</a:t>
            </a:r>
            <a:r>
              <a:rPr lang="zh-CN" altLang="en-US" sz="1050" dirty="0">
                <a:solidFill>
                  <a:srgbClr val="0C0C0C">
                    <a:lumMod val="75000"/>
                    <a:lumOff val="25000"/>
                  </a:srgbClr>
                </a:solidFill>
                <a:latin typeface="HarmonyOS Sans SC Medium" panose="00000600000000000000" pitchFamily="2" charset="-122"/>
                <a:ea typeface="HarmonyOS Sans SC Medium" panose="00000600000000000000" pitchFamily="2" charset="-122"/>
              </a:rPr>
              <a:t>期临床研究结果而获批</a:t>
            </a:r>
            <a:r>
              <a:rPr lang="en-US" altLang="zh-CN" sz="1050" baseline="30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3 </a:t>
            </a:r>
            <a:r>
              <a:rPr lang="zh-CN" altLang="en-US" sz="1050" dirty="0">
                <a:solidFill>
                  <a:srgbClr val="0C0C0C">
                    <a:lumMod val="75000"/>
                    <a:lumOff val="25000"/>
                  </a:srgbClr>
                </a:solidFill>
                <a:latin typeface="HarmonyOS Sans SC Medium" panose="00000600000000000000" pitchFamily="2" charset="-122"/>
                <a:ea typeface="HarmonyOS Sans SC Medium" panose="00000600000000000000" pitchFamily="2" charset="-122"/>
              </a:rPr>
              <a:t>。</a:t>
            </a:r>
            <a:endParaRPr lang="en-US" altLang="zh-CN" sz="1050" dirty="0">
              <a:solidFill>
                <a:srgbClr val="0C0C0C">
                  <a:lumMod val="75000"/>
                  <a:lumOff val="25000"/>
                </a:srgbClr>
              </a:solidFill>
              <a:latin typeface="HarmonyOS Sans SC Medium" panose="00000600000000000000" pitchFamily="2" charset="-122"/>
              <a:ea typeface="HarmonyOS Sans SC Medium" panose="00000600000000000000" pitchFamily="2" charset="-122"/>
            </a:endParaRPr>
          </a:p>
          <a:p>
            <a:pPr marL="171450" indent="-171450" defTabSz="457200">
              <a:lnSpc>
                <a:spcPct val="130000"/>
              </a:lnSpc>
              <a:buFont typeface="Arial" panose="020B0604020202020204" pitchFamily="34" charset="0"/>
              <a:buChar char="•"/>
            </a:pPr>
            <a:r>
              <a:rPr lang="zh-CN" altLang="en-US" sz="1050" dirty="0">
                <a:solidFill>
                  <a:srgbClr val="0C0C0C">
                    <a:lumMod val="75000"/>
                    <a:lumOff val="25000"/>
                  </a:srgbClr>
                </a:solidFill>
                <a:latin typeface="HarmonyOS Sans SC Medium" panose="00000600000000000000" pitchFamily="2" charset="-122"/>
                <a:ea typeface="HarmonyOS Sans SC Medium" panose="00000600000000000000" pitchFamily="2" charset="-122"/>
              </a:rPr>
              <a:t>按照说明书完成</a:t>
            </a:r>
            <a:r>
              <a:rPr lang="en-US" altLang="zh-CN" sz="1050" dirty="0">
                <a:solidFill>
                  <a:srgbClr val="0C0C0C">
                    <a:lumMod val="75000"/>
                    <a:lumOff val="25000"/>
                  </a:srgbClr>
                </a:solidFill>
                <a:latin typeface="HarmonyOS Sans SC Medium" panose="00000600000000000000" pitchFamily="2" charset="-122"/>
                <a:ea typeface="HarmonyOS Sans SC Medium" panose="00000600000000000000" pitchFamily="2" charset="-122"/>
              </a:rPr>
              <a:t>3</a:t>
            </a:r>
            <a:r>
              <a:rPr lang="zh-CN" altLang="en-US" sz="1050" dirty="0">
                <a:solidFill>
                  <a:srgbClr val="0C0C0C">
                    <a:lumMod val="75000"/>
                    <a:lumOff val="25000"/>
                  </a:srgbClr>
                </a:solidFill>
                <a:latin typeface="HarmonyOS Sans SC Medium" panose="00000600000000000000" pitchFamily="2" charset="-122"/>
                <a:ea typeface="HarmonyOS Sans SC Medium" panose="00000600000000000000" pitchFamily="2" charset="-122"/>
              </a:rPr>
              <a:t>剂次的四价或九价</a:t>
            </a:r>
            <a:r>
              <a:rPr lang="en-US" altLang="zh-CN" sz="1050" dirty="0">
                <a:solidFill>
                  <a:srgbClr val="0C0C0C">
                    <a:lumMod val="75000"/>
                    <a:lumOff val="25000"/>
                  </a:srgbClr>
                </a:solidFill>
                <a:latin typeface="HarmonyOS Sans SC Medium" panose="00000600000000000000" pitchFamily="2" charset="-122"/>
                <a:ea typeface="HarmonyOS Sans SC Medium" panose="00000600000000000000" pitchFamily="2" charset="-122"/>
              </a:rPr>
              <a:t>HPV</a:t>
            </a:r>
            <a:r>
              <a:rPr lang="zh-CN" altLang="en-US" sz="1050" dirty="0">
                <a:solidFill>
                  <a:srgbClr val="0C0C0C">
                    <a:lumMod val="75000"/>
                    <a:lumOff val="25000"/>
                  </a:srgbClr>
                </a:solidFill>
                <a:latin typeface="HarmonyOS Sans SC Medium" panose="00000600000000000000" pitchFamily="2" charset="-122"/>
                <a:ea typeface="HarmonyOS Sans SC Medium" panose="00000600000000000000" pitchFamily="2" charset="-122"/>
              </a:rPr>
              <a:t>疫苗接种程序可帮助接种女性预防子宫颈癌前病变及子宫颈癌的发生</a:t>
            </a:r>
            <a:r>
              <a:rPr lang="en-US" altLang="zh-CN" sz="1050" baseline="30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1,2</a:t>
            </a:r>
            <a:r>
              <a:rPr lang="zh-CN" altLang="en-US" sz="1050" dirty="0">
                <a:solidFill>
                  <a:srgbClr val="0C0C0C">
                    <a:lumMod val="75000"/>
                    <a:lumOff val="25000"/>
                  </a:srgbClr>
                </a:solidFill>
                <a:latin typeface="HarmonyOS Sans SC Medium" panose="00000600000000000000" pitchFamily="2" charset="-122"/>
                <a:ea typeface="HarmonyOS Sans SC Medium" panose="00000600000000000000" pitchFamily="2" charset="-122"/>
              </a:rPr>
              <a:t>。</a:t>
            </a:r>
            <a:endParaRPr lang="en-US" altLang="zh-CN" sz="1050" dirty="0">
              <a:solidFill>
                <a:srgbClr val="0C0C0C">
                  <a:lumMod val="75000"/>
                  <a:lumOff val="25000"/>
                </a:srgbClr>
              </a:solidFill>
              <a:latin typeface="HarmonyOS Sans SC Medium" panose="00000600000000000000" pitchFamily="2" charset="-122"/>
              <a:ea typeface="HarmonyOS Sans SC Medium" panose="00000600000000000000" pitchFamily="2" charset="-122"/>
            </a:endParaRPr>
          </a:p>
        </p:txBody>
      </p:sp>
      <p:sp>
        <p:nvSpPr>
          <p:cNvPr id="451" name="文本框 450">
            <a:extLst>
              <a:ext uri="{FF2B5EF4-FFF2-40B4-BE49-F238E27FC236}">
                <a16:creationId xmlns:a16="http://schemas.microsoft.com/office/drawing/2014/main" id="{17061513-900B-D5E5-E896-3ECA74E74833}"/>
              </a:ext>
            </a:extLst>
          </p:cNvPr>
          <p:cNvSpPr txBox="1"/>
          <p:nvPr/>
        </p:nvSpPr>
        <p:spPr>
          <a:xfrm>
            <a:off x="6129097" y="2477312"/>
            <a:ext cx="2612076" cy="1022652"/>
          </a:xfrm>
          <a:prstGeom prst="rect">
            <a:avLst/>
          </a:prstGeom>
          <a:noFill/>
        </p:spPr>
        <p:txBody>
          <a:bodyPr wrap="square" rtlCol="0">
            <a:spAutoFit/>
          </a:bodyPr>
          <a:lstStyle/>
          <a:p>
            <a:pPr algn="ctr" defTabSz="457200">
              <a:lnSpc>
                <a:spcPct val="150000"/>
              </a:lnSpc>
            </a:pPr>
            <a:r>
              <a:rPr lang="zh-CN" altLang="en-US" sz="1000" dirty="0">
                <a:solidFill>
                  <a:schemeClr val="bg2"/>
                </a:solidFill>
                <a:latin typeface="HarmonyOS Sans SC Medium" panose="00000600000000000000" pitchFamily="2" charset="-122"/>
                <a:ea typeface="HarmonyOS Sans SC Medium" panose="00000600000000000000" pitchFamily="2" charset="-122"/>
              </a:rPr>
              <a:t>在</a:t>
            </a:r>
            <a:r>
              <a:rPr lang="en-US" altLang="zh-CN" sz="1000" dirty="0">
                <a:solidFill>
                  <a:schemeClr val="bg2"/>
                </a:solidFill>
                <a:latin typeface="HarmonyOS Sans SC Medium" panose="00000600000000000000" pitchFamily="2" charset="-122"/>
                <a:ea typeface="HarmonyOS Sans SC Medium" panose="00000600000000000000" pitchFamily="2" charset="-122"/>
              </a:rPr>
              <a:t>20~45</a:t>
            </a:r>
            <a:r>
              <a:rPr lang="zh-CN" altLang="en-US" sz="1000" dirty="0">
                <a:solidFill>
                  <a:schemeClr val="bg2"/>
                </a:solidFill>
                <a:latin typeface="HarmonyOS Sans SC Medium" panose="00000600000000000000" pitchFamily="2" charset="-122"/>
                <a:ea typeface="HarmonyOS Sans SC Medium" panose="00000600000000000000" pitchFamily="2" charset="-122"/>
              </a:rPr>
              <a:t>岁中国女性</a:t>
            </a:r>
            <a:r>
              <a:rPr lang="en-US" altLang="zh-CN" sz="1000" dirty="0">
                <a:solidFill>
                  <a:schemeClr val="bg2"/>
                </a:solidFill>
                <a:latin typeface="HarmonyOS Sans SC Medium" panose="00000600000000000000" pitchFamily="2" charset="-122"/>
                <a:ea typeface="HarmonyOS Sans SC Medium" panose="00000600000000000000" pitchFamily="2" charset="-122"/>
              </a:rPr>
              <a:t>PPE</a:t>
            </a:r>
            <a:r>
              <a:rPr lang="zh-CN" altLang="en-US" sz="1000" dirty="0">
                <a:solidFill>
                  <a:schemeClr val="bg2"/>
                </a:solidFill>
                <a:latin typeface="HarmonyOS Sans SC Medium" panose="00000600000000000000" pitchFamily="2" charset="-122"/>
                <a:ea typeface="HarmonyOS Sans SC Medium" panose="00000600000000000000" pitchFamily="2" charset="-122"/>
              </a:rPr>
              <a:t>人群*中，</a:t>
            </a:r>
            <a:endParaRPr lang="en-US" altLang="zh-CN" sz="1000" dirty="0">
              <a:solidFill>
                <a:schemeClr val="bg2"/>
              </a:solidFill>
              <a:latin typeface="HarmonyOS Sans SC Medium" panose="00000600000000000000" pitchFamily="2" charset="-122"/>
              <a:ea typeface="HarmonyOS Sans SC Medium" panose="00000600000000000000" pitchFamily="2" charset="-122"/>
            </a:endParaRPr>
          </a:p>
          <a:p>
            <a:pPr algn="ctr" defTabSz="457200">
              <a:lnSpc>
                <a:spcPct val="150000"/>
              </a:lnSpc>
            </a:pPr>
            <a:r>
              <a:rPr lang="zh-CN" altLang="en-US" sz="1050" b="1" dirty="0">
                <a:solidFill>
                  <a:schemeClr val="bg2"/>
                </a:solidFill>
                <a:latin typeface="HarmonyOS Sans SC Medium" panose="00000600000000000000" pitchFamily="2" charset="-122"/>
                <a:ea typeface="HarmonyOS Sans SC Medium" panose="00000600000000000000" pitchFamily="2" charset="-122"/>
              </a:rPr>
              <a:t>完成</a:t>
            </a:r>
            <a:r>
              <a:rPr lang="en-US" altLang="zh-CN" sz="1050" b="1" dirty="0">
                <a:solidFill>
                  <a:schemeClr val="bg2"/>
                </a:solidFill>
                <a:latin typeface="HarmonyOS Sans SC Medium" panose="00000600000000000000" pitchFamily="2" charset="-122"/>
                <a:ea typeface="HarmonyOS Sans SC Medium" panose="00000600000000000000" pitchFamily="2" charset="-122"/>
              </a:rPr>
              <a:t>3</a:t>
            </a:r>
            <a:r>
              <a:rPr lang="zh-CN" altLang="en-US" sz="1050" b="1" dirty="0">
                <a:solidFill>
                  <a:schemeClr val="bg2"/>
                </a:solidFill>
                <a:latin typeface="HarmonyOS Sans SC Medium" panose="00000600000000000000" pitchFamily="2" charset="-122"/>
                <a:ea typeface="HarmonyOS Sans SC Medium" panose="00000600000000000000" pitchFamily="2" charset="-122"/>
              </a:rPr>
              <a:t>剂次四价</a:t>
            </a:r>
            <a:r>
              <a:rPr lang="en-US" altLang="zh-CN" sz="1050" b="1" dirty="0">
                <a:solidFill>
                  <a:schemeClr val="bg2"/>
                </a:solidFill>
                <a:latin typeface="HarmonyOS Sans SC Medium" panose="00000600000000000000" pitchFamily="2" charset="-122"/>
                <a:ea typeface="HarmonyOS Sans SC Medium" panose="00000600000000000000" pitchFamily="2" charset="-122"/>
              </a:rPr>
              <a:t>HPV</a:t>
            </a:r>
            <a:r>
              <a:rPr lang="zh-CN" altLang="en-US" sz="1050" b="1" dirty="0">
                <a:solidFill>
                  <a:schemeClr val="bg2"/>
                </a:solidFill>
                <a:latin typeface="HarmonyOS Sans SC Medium" panose="00000600000000000000" pitchFamily="2" charset="-122"/>
                <a:ea typeface="HarmonyOS Sans SC Medium" panose="00000600000000000000" pitchFamily="2" charset="-122"/>
              </a:rPr>
              <a:t>疫苗接种程序</a:t>
            </a:r>
            <a:endParaRPr lang="en-US" altLang="zh-CN" sz="1050" b="1" dirty="0">
              <a:solidFill>
                <a:schemeClr val="bg2"/>
              </a:solidFill>
              <a:latin typeface="HarmonyOS Sans SC Medium" panose="00000600000000000000" pitchFamily="2" charset="-122"/>
              <a:ea typeface="HarmonyOS Sans SC Medium" panose="00000600000000000000" pitchFamily="2" charset="-122"/>
            </a:endParaRPr>
          </a:p>
          <a:p>
            <a:pPr algn="ctr" defTabSz="457200">
              <a:lnSpc>
                <a:spcPct val="150000"/>
              </a:lnSpc>
            </a:pPr>
            <a:r>
              <a:rPr lang="zh-CN" altLang="en-US" sz="1050" dirty="0">
                <a:solidFill>
                  <a:schemeClr val="bg2"/>
                </a:solidFill>
                <a:latin typeface="HarmonyOS Sans SC Medium" panose="00000600000000000000" pitchFamily="2" charset="-122"/>
                <a:ea typeface="HarmonyOS Sans SC Medium" panose="00000600000000000000" pitchFamily="2" charset="-122"/>
              </a:rPr>
              <a:t>对</a:t>
            </a:r>
            <a:r>
              <a:rPr lang="en-US" altLang="zh-CN" sz="1050" dirty="0">
                <a:solidFill>
                  <a:srgbClr val="0B9187"/>
                </a:solidFill>
                <a:latin typeface="HarmonyOS Sans SC Black"/>
                <a:ea typeface="HarmonyOS Sans SC Black"/>
              </a:rPr>
              <a:t>HPV 16/18</a:t>
            </a:r>
            <a:r>
              <a:rPr lang="zh-CN" altLang="en-US" sz="1050" dirty="0">
                <a:solidFill>
                  <a:srgbClr val="0B9187"/>
                </a:solidFill>
                <a:latin typeface="HarmonyOS Sans SC Black"/>
                <a:ea typeface="HarmonyOS Sans SC Black"/>
              </a:rPr>
              <a:t> 型</a:t>
            </a:r>
            <a:endParaRPr lang="en-US" altLang="zh-CN" sz="1050" dirty="0">
              <a:solidFill>
                <a:srgbClr val="0B9187"/>
              </a:solidFill>
              <a:latin typeface="HarmonyOS Sans SC Black"/>
              <a:ea typeface="HarmonyOS Sans SC Black"/>
            </a:endParaRPr>
          </a:p>
          <a:p>
            <a:pPr algn="ctr" defTabSz="457200">
              <a:lnSpc>
                <a:spcPct val="150000"/>
              </a:lnSpc>
            </a:pPr>
            <a:r>
              <a:rPr lang="zh-CN" altLang="en-US" sz="1050" dirty="0">
                <a:solidFill>
                  <a:srgbClr val="0B9187"/>
                </a:solidFill>
                <a:latin typeface="HarmonyOS Sans SC Black"/>
                <a:ea typeface="HarmonyOS Sans SC Black"/>
              </a:rPr>
              <a:t>相关</a:t>
            </a:r>
            <a:r>
              <a:rPr lang="en-US" altLang="zh-CN" sz="1050" dirty="0">
                <a:solidFill>
                  <a:srgbClr val="0B9187"/>
                </a:solidFill>
                <a:latin typeface="HarmonyOS Sans SC Black"/>
                <a:ea typeface="HarmonyOS Sans SC Black"/>
              </a:rPr>
              <a:t>CIN2+</a:t>
            </a:r>
            <a:r>
              <a:rPr lang="zh-CN" altLang="en-US" sz="1050" dirty="0">
                <a:solidFill>
                  <a:srgbClr val="0B9187"/>
                </a:solidFill>
                <a:latin typeface="HarmonyOS Sans SC Black"/>
                <a:ea typeface="HarmonyOS Sans SC Black"/>
              </a:rPr>
              <a:t>保护效力可达</a:t>
            </a:r>
          </a:p>
        </p:txBody>
      </p:sp>
      <p:grpSp>
        <p:nvGrpSpPr>
          <p:cNvPr id="470" name="组合 469">
            <a:extLst>
              <a:ext uri="{FF2B5EF4-FFF2-40B4-BE49-F238E27FC236}">
                <a16:creationId xmlns:a16="http://schemas.microsoft.com/office/drawing/2014/main" id="{F62A1AC7-3D2A-681C-E25C-D25AC6401EAB}"/>
              </a:ext>
            </a:extLst>
          </p:cNvPr>
          <p:cNvGrpSpPr/>
          <p:nvPr/>
        </p:nvGrpSpPr>
        <p:grpSpPr>
          <a:xfrm>
            <a:off x="1" y="4089876"/>
            <a:ext cx="5690252" cy="712590"/>
            <a:chOff x="2" y="909647"/>
            <a:chExt cx="5690252" cy="712590"/>
          </a:xfrm>
        </p:grpSpPr>
        <p:sp>
          <p:nvSpPr>
            <p:cNvPr id="471" name="矩形: 圆角 470">
              <a:extLst>
                <a:ext uri="{FF2B5EF4-FFF2-40B4-BE49-F238E27FC236}">
                  <a16:creationId xmlns:a16="http://schemas.microsoft.com/office/drawing/2014/main" id="{51F62E50-8377-58C8-1AB0-47FBB6AF0F5A}"/>
                </a:ext>
              </a:extLst>
            </p:cNvPr>
            <p:cNvSpPr/>
            <p:nvPr/>
          </p:nvSpPr>
          <p:spPr>
            <a:xfrm>
              <a:off x="2" y="909647"/>
              <a:ext cx="5690252" cy="712590"/>
            </a:xfrm>
            <a:prstGeom prst="roundRect">
              <a:avLst/>
            </a:prstGeom>
            <a:solidFill>
              <a:srgbClr val="00877B">
                <a:alpha val="9000"/>
              </a:srgbClr>
            </a:solidFill>
            <a:ln>
              <a:noFill/>
            </a:ln>
            <a:effectLst>
              <a:outerShdw blurRad="76200" dir="13500000" sy="23000" kx="1200000" algn="br" rotWithShape="0">
                <a:prstClr val="black">
                  <a:alpha val="20000"/>
                </a:prstClr>
              </a:outerShdw>
              <a:softEdge rad="0"/>
            </a:effectLst>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nvGrpSpPr>
            <p:cNvPr id="472" name="组合 471">
              <a:extLst>
                <a:ext uri="{FF2B5EF4-FFF2-40B4-BE49-F238E27FC236}">
                  <a16:creationId xmlns:a16="http://schemas.microsoft.com/office/drawing/2014/main" id="{D88E328F-DF20-C6FD-3C9F-2A867FCE1BE9}"/>
                </a:ext>
              </a:extLst>
            </p:cNvPr>
            <p:cNvGrpSpPr>
              <a:grpSpLocks noChangeAspect="1"/>
            </p:cNvGrpSpPr>
            <p:nvPr/>
          </p:nvGrpSpPr>
          <p:grpSpPr>
            <a:xfrm>
              <a:off x="532279" y="976158"/>
              <a:ext cx="301348" cy="312868"/>
              <a:chOff x="7474569" y="2729623"/>
              <a:chExt cx="432004" cy="432000"/>
            </a:xfrm>
            <a:solidFill>
              <a:srgbClr val="00877B"/>
            </a:solidFill>
          </p:grpSpPr>
          <p:sp>
            <p:nvSpPr>
              <p:cNvPr id="474" name="圆角矩形 102">
                <a:extLst>
                  <a:ext uri="{FF2B5EF4-FFF2-40B4-BE49-F238E27FC236}">
                    <a16:creationId xmlns:a16="http://schemas.microsoft.com/office/drawing/2014/main" id="{3F15D8B2-B47E-9E9B-5082-FC191884EDD0}"/>
                  </a:ext>
                </a:extLst>
              </p:cNvPr>
              <p:cNvSpPr/>
              <p:nvPr/>
            </p:nvSpPr>
            <p:spPr>
              <a:xfrm>
                <a:off x="7474569" y="2729623"/>
                <a:ext cx="432004" cy="432000"/>
              </a:xfrm>
              <a:prstGeom prst="roundRect">
                <a:avLst>
                  <a:gd name="adj" fmla="val 50000"/>
                </a:avLst>
              </a:prstGeom>
              <a:grp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latin typeface="+mj-ea"/>
                  <a:ea typeface="+mj-ea"/>
                </a:endParaRPr>
              </a:p>
            </p:txBody>
          </p:sp>
          <p:sp>
            <p:nvSpPr>
              <p:cNvPr id="475" name="任意多边形 103">
                <a:extLst>
                  <a:ext uri="{FF2B5EF4-FFF2-40B4-BE49-F238E27FC236}">
                    <a16:creationId xmlns:a16="http://schemas.microsoft.com/office/drawing/2014/main" id="{160E4BED-B864-F3C7-3376-618E06287829}"/>
                  </a:ext>
                </a:extLst>
              </p:cNvPr>
              <p:cNvSpPr/>
              <p:nvPr/>
            </p:nvSpPr>
            <p:spPr>
              <a:xfrm>
                <a:off x="7595253" y="2877255"/>
                <a:ext cx="195399" cy="131023"/>
              </a:xfrm>
              <a:custGeom>
                <a:avLst/>
                <a:gdLst>
                  <a:gd name="connsiteX0" fmla="*/ 195400 w 195399"/>
                  <a:gd name="connsiteY0" fmla="*/ 0 h 131023"/>
                  <a:gd name="connsiteX1" fmla="*/ 64376 w 195399"/>
                  <a:gd name="connsiteY1" fmla="*/ 131023 h 131023"/>
                  <a:gd name="connsiteX2" fmla="*/ 0 w 195399"/>
                  <a:gd name="connsiteY2" fmla="*/ 66647 h 131023"/>
                </a:gdLst>
                <a:ahLst/>
                <a:cxnLst>
                  <a:cxn ang="0">
                    <a:pos x="connsiteX0" y="connsiteY0"/>
                  </a:cxn>
                  <a:cxn ang="0">
                    <a:pos x="connsiteX1" y="connsiteY1"/>
                  </a:cxn>
                  <a:cxn ang="0">
                    <a:pos x="connsiteX2" y="connsiteY2"/>
                  </a:cxn>
                </a:cxnLst>
                <a:rect l="l" t="t" r="r" b="b"/>
                <a:pathLst>
                  <a:path w="195399" h="131023">
                    <a:moveTo>
                      <a:pt x="195400" y="0"/>
                    </a:moveTo>
                    <a:lnTo>
                      <a:pt x="64376" y="131023"/>
                    </a:lnTo>
                    <a:lnTo>
                      <a:pt x="0" y="66647"/>
                    </a:lnTo>
                  </a:path>
                </a:pathLst>
              </a:custGeom>
              <a:grpFill/>
              <a:ln w="12700" cap="rnd">
                <a:solidFill>
                  <a:srgbClr val="FFFFFF"/>
                </a:solidFill>
                <a:prstDash val="solid"/>
                <a:miter/>
              </a:ln>
            </p:spPr>
            <p:txBody>
              <a:bodyPr rtlCol="0" anchor="ctr"/>
              <a:lstStyle/>
              <a:p>
                <a:endParaRPr lang="zh-CN" altLang="en-US" dirty="0">
                  <a:latin typeface="+mj-ea"/>
                  <a:ea typeface="+mj-ea"/>
                </a:endParaRPr>
              </a:p>
            </p:txBody>
          </p:sp>
        </p:grpSp>
        <p:sp>
          <p:nvSpPr>
            <p:cNvPr id="473" name="文本框 472">
              <a:extLst>
                <a:ext uri="{FF2B5EF4-FFF2-40B4-BE49-F238E27FC236}">
                  <a16:creationId xmlns:a16="http://schemas.microsoft.com/office/drawing/2014/main" id="{B153AC71-AA0D-7CAC-F855-B480314111FC}"/>
                </a:ext>
              </a:extLst>
            </p:cNvPr>
            <p:cNvSpPr txBox="1"/>
            <p:nvPr/>
          </p:nvSpPr>
          <p:spPr>
            <a:xfrm>
              <a:off x="863726" y="936108"/>
              <a:ext cx="4542875" cy="659668"/>
            </a:xfrm>
            <a:prstGeom prst="rect">
              <a:avLst/>
            </a:prstGeom>
            <a:noFill/>
          </p:spPr>
          <p:txBody>
            <a:bodyPr wrap="square" anchor="ctr">
              <a:spAutoFit/>
            </a:bodyPr>
            <a:lstStyle/>
            <a:p>
              <a:pPr>
                <a:lnSpc>
                  <a:spcPct val="120000"/>
                </a:lnSpc>
              </a:pPr>
              <a:r>
                <a:rPr lang="zh-CN" altLang="en-US" sz="1600" b="1" dirty="0">
                  <a:solidFill>
                    <a:srgbClr val="00877B"/>
                  </a:solidFill>
                  <a:latin typeface="+mj-ea"/>
                  <a:ea typeface="+mj-ea"/>
                </a:rPr>
                <a:t>完成 </a:t>
              </a:r>
              <a:r>
                <a:rPr lang="en-US" altLang="zh-CN" sz="1600" b="1" dirty="0">
                  <a:solidFill>
                    <a:srgbClr val="00877B"/>
                  </a:solidFill>
                  <a:latin typeface="+mj-ea"/>
                  <a:ea typeface="+mj-ea"/>
                </a:rPr>
                <a:t>HPV </a:t>
              </a:r>
              <a:r>
                <a:rPr lang="zh-CN" altLang="en-US" sz="1600" b="1" dirty="0">
                  <a:solidFill>
                    <a:srgbClr val="00877B"/>
                  </a:solidFill>
                  <a:latin typeface="+mj-ea"/>
                  <a:ea typeface="+mj-ea"/>
                </a:rPr>
                <a:t>疫苗免疫接种时可以混用不同种类 </a:t>
              </a:r>
              <a:r>
                <a:rPr lang="en-US" altLang="zh-CN" sz="1600" b="1" dirty="0">
                  <a:solidFill>
                    <a:srgbClr val="00877B"/>
                  </a:solidFill>
                  <a:latin typeface="+mj-ea"/>
                  <a:ea typeface="+mj-ea"/>
                </a:rPr>
                <a:t>HPV </a:t>
              </a:r>
              <a:r>
                <a:rPr lang="zh-CN" altLang="en-US" sz="1600" b="1" dirty="0">
                  <a:solidFill>
                    <a:srgbClr val="00877B"/>
                  </a:solidFill>
                  <a:latin typeface="+mj-ea"/>
                  <a:ea typeface="+mj-ea"/>
                </a:rPr>
                <a:t>疫苗吗？</a:t>
              </a:r>
            </a:p>
          </p:txBody>
        </p:sp>
      </p:grpSp>
      <p:grpSp>
        <p:nvGrpSpPr>
          <p:cNvPr id="553" name="组合 552">
            <a:extLst>
              <a:ext uri="{FF2B5EF4-FFF2-40B4-BE49-F238E27FC236}">
                <a16:creationId xmlns:a16="http://schemas.microsoft.com/office/drawing/2014/main" id="{8C074DCC-411C-C93D-E4A7-E81459801F02}"/>
              </a:ext>
            </a:extLst>
          </p:cNvPr>
          <p:cNvGrpSpPr/>
          <p:nvPr/>
        </p:nvGrpSpPr>
        <p:grpSpPr>
          <a:xfrm>
            <a:off x="6187872" y="3628539"/>
            <a:ext cx="2494526" cy="1941216"/>
            <a:chOff x="7974499" y="2630672"/>
            <a:chExt cx="3262436" cy="2538794"/>
          </a:xfrm>
        </p:grpSpPr>
        <p:sp>
          <p:nvSpPr>
            <p:cNvPr id="555" name="任意多边形: 形状 554">
              <a:extLst>
                <a:ext uri="{FF2B5EF4-FFF2-40B4-BE49-F238E27FC236}">
                  <a16:creationId xmlns:a16="http://schemas.microsoft.com/office/drawing/2014/main" id="{3C92F6D7-BBAB-8AA5-25E6-55311E5DAD83}"/>
                </a:ext>
              </a:extLst>
            </p:cNvPr>
            <p:cNvSpPr/>
            <p:nvPr/>
          </p:nvSpPr>
          <p:spPr>
            <a:xfrm>
              <a:off x="8519160" y="2630672"/>
              <a:ext cx="2173116" cy="2488896"/>
            </a:xfrm>
            <a:custGeom>
              <a:avLst/>
              <a:gdLst>
                <a:gd name="connsiteX0" fmla="*/ 465284 w 1952132"/>
                <a:gd name="connsiteY0" fmla="*/ 201453 h 2488896"/>
                <a:gd name="connsiteX1" fmla="*/ 982232 w 1952132"/>
                <a:gd name="connsiteY1" fmla="*/ 201453 h 2488896"/>
                <a:gd name="connsiteX2" fmla="*/ 1489053 w 1952132"/>
                <a:gd name="connsiteY2" fmla="*/ 201453 h 2488896"/>
                <a:gd name="connsiteX3" fmla="*/ 1671507 w 1952132"/>
                <a:gd name="connsiteY3" fmla="*/ 373591 h 2488896"/>
                <a:gd name="connsiteX4" fmla="*/ 982232 w 1952132"/>
                <a:gd name="connsiteY4" fmla="*/ 2246829 h 2488896"/>
                <a:gd name="connsiteX5" fmla="*/ 972096 w 1952132"/>
                <a:gd name="connsiteY5" fmla="*/ 2246829 h 2488896"/>
                <a:gd name="connsiteX6" fmla="*/ 282829 w 1952132"/>
                <a:gd name="connsiteY6" fmla="*/ 373591 h 2488896"/>
                <a:gd name="connsiteX7" fmla="*/ 465284 w 1952132"/>
                <a:gd name="connsiteY7" fmla="*/ 201453 h 2488896"/>
                <a:gd name="connsiteX8" fmla="*/ 413923 w 1952132"/>
                <a:gd name="connsiteY8" fmla="*/ 121405 h 2488896"/>
                <a:gd name="connsiteX9" fmla="*/ 211246 w 1952132"/>
                <a:gd name="connsiteY9" fmla="*/ 313642 h 2488896"/>
                <a:gd name="connsiteX10" fmla="*/ 981423 w 1952132"/>
                <a:gd name="connsiteY10" fmla="*/ 2367491 h 2488896"/>
                <a:gd name="connsiteX11" fmla="*/ 1741466 w 1952132"/>
                <a:gd name="connsiteY11" fmla="*/ 313642 h 2488896"/>
                <a:gd name="connsiteX12" fmla="*/ 1532438 w 1952132"/>
                <a:gd name="connsiteY12" fmla="*/ 122001 h 2488896"/>
                <a:gd name="connsiteX13" fmla="*/ 971288 w 1952132"/>
                <a:gd name="connsiteY13" fmla="*/ 121405 h 2488896"/>
                <a:gd name="connsiteX14" fmla="*/ 342991 w 1952132"/>
                <a:gd name="connsiteY14" fmla="*/ 0 h 2488896"/>
                <a:gd name="connsiteX15" fmla="*/ 981423 w 1952132"/>
                <a:gd name="connsiteY15" fmla="*/ 0 h 2488896"/>
                <a:gd name="connsiteX16" fmla="*/ 1609720 w 1952132"/>
                <a:gd name="connsiteY16" fmla="*/ 0 h 2488896"/>
                <a:gd name="connsiteX17" fmla="*/ 1629992 w 1952132"/>
                <a:gd name="connsiteY17" fmla="*/ 40472 h 2488896"/>
                <a:gd name="connsiteX18" fmla="*/ 1802263 w 1952132"/>
                <a:gd name="connsiteY18" fmla="*/ 202349 h 2488896"/>
                <a:gd name="connsiteX19" fmla="*/ 1842804 w 1952132"/>
                <a:gd name="connsiteY19" fmla="*/ 212468 h 2488896"/>
                <a:gd name="connsiteX20" fmla="*/ 1852932 w 1952132"/>
                <a:gd name="connsiteY20" fmla="*/ 252940 h 2488896"/>
                <a:gd name="connsiteX21" fmla="*/ 981423 w 1952132"/>
                <a:gd name="connsiteY21" fmla="*/ 2488896 h 2488896"/>
                <a:gd name="connsiteX22" fmla="*/ 971288 w 1952132"/>
                <a:gd name="connsiteY22" fmla="*/ 2488896 h 2488896"/>
                <a:gd name="connsiteX23" fmla="*/ 99780 w 1952132"/>
                <a:gd name="connsiteY23" fmla="*/ 252940 h 2488896"/>
                <a:gd name="connsiteX24" fmla="*/ 109906 w 1952132"/>
                <a:gd name="connsiteY24" fmla="*/ 212468 h 2488896"/>
                <a:gd name="connsiteX25" fmla="*/ 150449 w 1952132"/>
                <a:gd name="connsiteY25" fmla="*/ 202349 h 2488896"/>
                <a:gd name="connsiteX26" fmla="*/ 322720 w 1952132"/>
                <a:gd name="connsiteY26" fmla="*/ 40472 h 248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52132" h="2488896">
                  <a:moveTo>
                    <a:pt x="465284" y="201453"/>
                  </a:moveTo>
                  <a:lnTo>
                    <a:pt x="982232" y="201453"/>
                  </a:lnTo>
                  <a:lnTo>
                    <a:pt x="1489053" y="201453"/>
                  </a:lnTo>
                  <a:cubicBezTo>
                    <a:pt x="1489053" y="201453"/>
                    <a:pt x="1560009" y="363463"/>
                    <a:pt x="1671507" y="373591"/>
                  </a:cubicBezTo>
                  <a:cubicBezTo>
                    <a:pt x="2036414" y="1791173"/>
                    <a:pt x="1093737" y="2206327"/>
                    <a:pt x="982232" y="2246829"/>
                  </a:cubicBezTo>
                  <a:cubicBezTo>
                    <a:pt x="972096" y="2246829"/>
                    <a:pt x="972096" y="2246829"/>
                    <a:pt x="972096" y="2246829"/>
                  </a:cubicBezTo>
                  <a:cubicBezTo>
                    <a:pt x="860599" y="2206327"/>
                    <a:pt x="-82078" y="1791173"/>
                    <a:pt x="282829" y="373591"/>
                  </a:cubicBezTo>
                  <a:cubicBezTo>
                    <a:pt x="394328" y="363463"/>
                    <a:pt x="465284" y="201453"/>
                    <a:pt x="465284" y="201453"/>
                  </a:cubicBezTo>
                  <a:close/>
                  <a:moveTo>
                    <a:pt x="413923" y="121405"/>
                  </a:moveTo>
                  <a:cubicBezTo>
                    <a:pt x="383525" y="182116"/>
                    <a:pt x="302449" y="283291"/>
                    <a:pt x="211246" y="313642"/>
                  </a:cubicBezTo>
                  <a:cubicBezTo>
                    <a:pt x="-173838" y="1821141"/>
                    <a:pt x="788881" y="2286548"/>
                    <a:pt x="981423" y="2367491"/>
                  </a:cubicBezTo>
                  <a:cubicBezTo>
                    <a:pt x="1163831" y="2286548"/>
                    <a:pt x="2116415" y="1821141"/>
                    <a:pt x="1741466" y="313642"/>
                  </a:cubicBezTo>
                  <a:cubicBezTo>
                    <a:pt x="1640126" y="283291"/>
                    <a:pt x="1562837" y="172591"/>
                    <a:pt x="1532438" y="122001"/>
                  </a:cubicBezTo>
                  <a:lnTo>
                    <a:pt x="971288" y="121405"/>
                  </a:lnTo>
                  <a:close/>
                  <a:moveTo>
                    <a:pt x="342991" y="0"/>
                  </a:moveTo>
                  <a:lnTo>
                    <a:pt x="981423" y="0"/>
                  </a:lnTo>
                  <a:lnTo>
                    <a:pt x="1609720" y="0"/>
                  </a:lnTo>
                  <a:lnTo>
                    <a:pt x="1629992" y="40472"/>
                  </a:lnTo>
                  <a:cubicBezTo>
                    <a:pt x="1650262" y="80942"/>
                    <a:pt x="1721195" y="192229"/>
                    <a:pt x="1802263" y="202349"/>
                  </a:cubicBezTo>
                  <a:lnTo>
                    <a:pt x="1842804" y="212468"/>
                  </a:lnTo>
                  <a:lnTo>
                    <a:pt x="1852932" y="252940"/>
                  </a:lnTo>
                  <a:cubicBezTo>
                    <a:pt x="2319093" y="2043729"/>
                    <a:pt x="991560" y="2488896"/>
                    <a:pt x="981423" y="2488896"/>
                  </a:cubicBezTo>
                  <a:lnTo>
                    <a:pt x="971288" y="2488896"/>
                  </a:lnTo>
                  <a:cubicBezTo>
                    <a:pt x="951017" y="2488896"/>
                    <a:pt x="-366381" y="2043729"/>
                    <a:pt x="99780" y="252940"/>
                  </a:cubicBezTo>
                  <a:lnTo>
                    <a:pt x="109906" y="212468"/>
                  </a:lnTo>
                  <a:lnTo>
                    <a:pt x="150449" y="202349"/>
                  </a:lnTo>
                  <a:cubicBezTo>
                    <a:pt x="231517" y="192229"/>
                    <a:pt x="302449" y="80942"/>
                    <a:pt x="322720" y="40472"/>
                  </a:cubicBezTo>
                  <a:close/>
                </a:path>
              </a:pathLst>
            </a:custGeom>
            <a:solidFill>
              <a:srgbClr val="008080"/>
            </a:solidFill>
            <a:ln w="12700" cap="flat" cmpd="sng" algn="ctr">
              <a:noFill/>
              <a:prstDash val="solid"/>
              <a:miter lim="800000"/>
            </a:ln>
            <a:effectLst/>
          </p:spPr>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sp>
          <p:nvSpPr>
            <p:cNvPr id="556" name="任意多边形: 形状 555">
              <a:extLst>
                <a:ext uri="{FF2B5EF4-FFF2-40B4-BE49-F238E27FC236}">
                  <a16:creationId xmlns:a16="http://schemas.microsoft.com/office/drawing/2014/main" id="{8C68B9C0-25AC-290F-022A-A9281663EEF4}"/>
                </a:ext>
              </a:extLst>
            </p:cNvPr>
            <p:cNvSpPr/>
            <p:nvPr/>
          </p:nvSpPr>
          <p:spPr>
            <a:xfrm>
              <a:off x="7974499" y="4056994"/>
              <a:ext cx="873536" cy="1112472"/>
            </a:xfrm>
            <a:custGeom>
              <a:avLst/>
              <a:gdLst>
                <a:gd name="connsiteX0" fmla="*/ 1105938 w 1597445"/>
                <a:gd name="connsiteY0" fmla="*/ 1792676 h 2034390"/>
                <a:gd name="connsiteX1" fmla="*/ 1297308 w 1597445"/>
                <a:gd name="connsiteY1" fmla="*/ 1895918 h 2034390"/>
                <a:gd name="connsiteX2" fmla="*/ 1048428 w 1597445"/>
                <a:gd name="connsiteY2" fmla="*/ 2032909 h 2034390"/>
                <a:gd name="connsiteX3" fmla="*/ 782390 w 1597445"/>
                <a:gd name="connsiteY3" fmla="*/ 1913044 h 2034390"/>
                <a:gd name="connsiteX4" fmla="*/ 1048428 w 1597445"/>
                <a:gd name="connsiteY4" fmla="*/ 1793178 h 2034390"/>
                <a:gd name="connsiteX5" fmla="*/ 1105938 w 1597445"/>
                <a:gd name="connsiteY5" fmla="*/ 1792676 h 2034390"/>
                <a:gd name="connsiteX6" fmla="*/ 696290 w 1597445"/>
                <a:gd name="connsiteY6" fmla="*/ 1569861 h 2034390"/>
                <a:gd name="connsiteX7" fmla="*/ 936587 w 1597445"/>
                <a:gd name="connsiteY7" fmla="*/ 1698588 h 2034390"/>
                <a:gd name="connsiteX8" fmla="*/ 670548 w 1597445"/>
                <a:gd name="connsiteY8" fmla="*/ 1810157 h 2034390"/>
                <a:gd name="connsiteX9" fmla="*/ 421669 w 1597445"/>
                <a:gd name="connsiteY9" fmla="*/ 1664264 h 2034390"/>
                <a:gd name="connsiteX10" fmla="*/ 696290 w 1597445"/>
                <a:gd name="connsiteY10" fmla="*/ 1569861 h 2034390"/>
                <a:gd name="connsiteX11" fmla="*/ 1254806 w 1597445"/>
                <a:gd name="connsiteY11" fmla="*/ 1279031 h 2034390"/>
                <a:gd name="connsiteX12" fmla="*/ 1460892 w 1597445"/>
                <a:gd name="connsiteY12" fmla="*/ 1484372 h 2034390"/>
                <a:gd name="connsiteX13" fmla="*/ 1417958 w 1597445"/>
                <a:gd name="connsiteY13" fmla="*/ 1758155 h 2034390"/>
                <a:gd name="connsiteX14" fmla="*/ 1229052 w 1597445"/>
                <a:gd name="connsiteY14" fmla="*/ 1561370 h 2034390"/>
                <a:gd name="connsiteX15" fmla="*/ 1254806 w 1597445"/>
                <a:gd name="connsiteY15" fmla="*/ 1279031 h 2034390"/>
                <a:gd name="connsiteX16" fmla="*/ 371633 w 1597445"/>
                <a:gd name="connsiteY16" fmla="*/ 1262739 h 2034390"/>
                <a:gd name="connsiteX17" fmla="*/ 481422 w 1597445"/>
                <a:gd name="connsiteY17" fmla="*/ 1286711 h 2034390"/>
                <a:gd name="connsiteX18" fmla="*/ 670867 w 1597445"/>
                <a:gd name="connsiteY18" fmla="*/ 1483834 h 2034390"/>
                <a:gd name="connsiteX19" fmla="*/ 386700 w 1597445"/>
                <a:gd name="connsiteY19" fmla="*/ 1509542 h 2034390"/>
                <a:gd name="connsiteX20" fmla="*/ 197254 w 1597445"/>
                <a:gd name="connsiteY20" fmla="*/ 1295280 h 2034390"/>
                <a:gd name="connsiteX21" fmla="*/ 281214 w 1597445"/>
                <a:gd name="connsiteY21" fmla="*/ 1268495 h 2034390"/>
                <a:gd name="connsiteX22" fmla="*/ 371633 w 1597445"/>
                <a:gd name="connsiteY22" fmla="*/ 1262739 h 2034390"/>
                <a:gd name="connsiteX23" fmla="*/ 1030997 w 1597445"/>
                <a:gd name="connsiteY23" fmla="*/ 1021577 h 2034390"/>
                <a:gd name="connsiteX24" fmla="*/ 1167889 w 1597445"/>
                <a:gd name="connsiteY24" fmla="*/ 1279032 h 2034390"/>
                <a:gd name="connsiteX25" fmla="*/ 1048109 w 1597445"/>
                <a:gd name="connsiteY25" fmla="*/ 1536494 h 2034390"/>
                <a:gd name="connsiteX26" fmla="*/ 928330 w 1597445"/>
                <a:gd name="connsiteY26" fmla="*/ 1287615 h 2034390"/>
                <a:gd name="connsiteX27" fmla="*/ 1030997 w 1597445"/>
                <a:gd name="connsiteY27" fmla="*/ 1021577 h 2034390"/>
                <a:gd name="connsiteX28" fmla="*/ 113302 w 1597445"/>
                <a:gd name="connsiteY28" fmla="*/ 895235 h 2034390"/>
                <a:gd name="connsiteX29" fmla="*/ 309335 w 1597445"/>
                <a:gd name="connsiteY29" fmla="*/ 953107 h 2034390"/>
                <a:gd name="connsiteX30" fmla="*/ 446453 w 1597445"/>
                <a:gd name="connsiteY30" fmla="*/ 1193171 h 2034390"/>
                <a:gd name="connsiteX31" fmla="*/ 163648 w 1597445"/>
                <a:gd name="connsiteY31" fmla="*/ 1158880 h 2034390"/>
                <a:gd name="connsiteX32" fmla="*/ 26530 w 1597445"/>
                <a:gd name="connsiteY32" fmla="*/ 901670 h 2034390"/>
                <a:gd name="connsiteX33" fmla="*/ 113302 w 1597445"/>
                <a:gd name="connsiteY33" fmla="*/ 895235 h 2034390"/>
                <a:gd name="connsiteX34" fmla="*/ 790261 w 1597445"/>
                <a:gd name="connsiteY34" fmla="*/ 764115 h 2034390"/>
                <a:gd name="connsiteX35" fmla="*/ 901564 w 1597445"/>
                <a:gd name="connsiteY35" fmla="*/ 1038736 h 2034390"/>
                <a:gd name="connsiteX36" fmla="*/ 756010 w 1597445"/>
                <a:gd name="connsiteY36" fmla="*/ 1279032 h 2034390"/>
                <a:gd name="connsiteX37" fmla="*/ 661833 w 1597445"/>
                <a:gd name="connsiteY37" fmla="*/ 1021577 h 2034390"/>
                <a:gd name="connsiteX38" fmla="*/ 790261 w 1597445"/>
                <a:gd name="connsiteY38" fmla="*/ 764115 h 2034390"/>
                <a:gd name="connsiteX39" fmla="*/ 378117 w 1597445"/>
                <a:gd name="connsiteY39" fmla="*/ 592014 h 2034390"/>
                <a:gd name="connsiteX40" fmla="*/ 455402 w 1597445"/>
                <a:gd name="connsiteY40" fmla="*/ 600590 h 2034390"/>
                <a:gd name="connsiteX41" fmla="*/ 1597445 w 1597445"/>
                <a:gd name="connsiteY41" fmla="*/ 1869903 h 2034390"/>
                <a:gd name="connsiteX42" fmla="*/ 1571683 w 1597445"/>
                <a:gd name="connsiteY42" fmla="*/ 1938512 h 2034390"/>
                <a:gd name="connsiteX43" fmla="*/ 378117 w 1597445"/>
                <a:gd name="connsiteY43" fmla="*/ 592014 h 2034390"/>
                <a:gd name="connsiteX44" fmla="*/ 8866 w 1597445"/>
                <a:gd name="connsiteY44" fmla="*/ 463978 h 2034390"/>
                <a:gd name="connsiteX45" fmla="*/ 266355 w 1597445"/>
                <a:gd name="connsiteY45" fmla="*/ 601195 h 2034390"/>
                <a:gd name="connsiteX46" fmla="*/ 326441 w 1597445"/>
                <a:gd name="connsiteY46" fmla="*/ 867060 h 2034390"/>
                <a:gd name="connsiteX47" fmla="*/ 68945 w 1597445"/>
                <a:gd name="connsiteY47" fmla="*/ 746995 h 2034390"/>
                <a:gd name="connsiteX48" fmla="*/ 8866 w 1597445"/>
                <a:gd name="connsiteY48" fmla="*/ 463978 h 2034390"/>
                <a:gd name="connsiteX49" fmla="*/ 678573 w 1597445"/>
                <a:gd name="connsiteY49" fmla="*/ 352457 h 2034390"/>
                <a:gd name="connsiteX50" fmla="*/ 764526 w 1597445"/>
                <a:gd name="connsiteY50" fmla="*/ 635068 h 2034390"/>
                <a:gd name="connsiteX51" fmla="*/ 584016 w 1597445"/>
                <a:gd name="connsiteY51" fmla="*/ 857734 h 2034390"/>
                <a:gd name="connsiteX52" fmla="*/ 515255 w 1597445"/>
                <a:gd name="connsiteY52" fmla="*/ 592248 h 2034390"/>
                <a:gd name="connsiteX53" fmla="*/ 678573 w 1597445"/>
                <a:gd name="connsiteY53" fmla="*/ 352457 h 2034390"/>
                <a:gd name="connsiteX54" fmla="*/ 369601 w 1597445"/>
                <a:gd name="connsiteY54" fmla="*/ 0 h 2034390"/>
                <a:gd name="connsiteX55" fmla="*/ 506446 w 1597445"/>
                <a:gd name="connsiteY55" fmla="*/ 257455 h 2034390"/>
                <a:gd name="connsiteX56" fmla="*/ 403812 w 1597445"/>
                <a:gd name="connsiteY56" fmla="*/ 514917 h 2034390"/>
                <a:gd name="connsiteX57" fmla="*/ 258417 w 1597445"/>
                <a:gd name="connsiteY57" fmla="*/ 274620 h 2034390"/>
                <a:gd name="connsiteX58" fmla="*/ 369601 w 1597445"/>
                <a:gd name="connsiteY58" fmla="*/ 0 h 203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597445" h="2034390">
                  <a:moveTo>
                    <a:pt x="1105938" y="1792676"/>
                  </a:moveTo>
                  <a:cubicBezTo>
                    <a:pt x="1231601" y="1804146"/>
                    <a:pt x="1297308" y="1895918"/>
                    <a:pt x="1297308" y="1895918"/>
                  </a:cubicBezTo>
                  <a:cubicBezTo>
                    <a:pt x="1297308" y="1895918"/>
                    <a:pt x="1211487" y="2024346"/>
                    <a:pt x="1048428" y="2032909"/>
                  </a:cubicBezTo>
                  <a:cubicBezTo>
                    <a:pt x="885376" y="2050035"/>
                    <a:pt x="782390" y="1913044"/>
                    <a:pt x="782390" y="1913044"/>
                  </a:cubicBezTo>
                  <a:cubicBezTo>
                    <a:pt x="782390" y="1913044"/>
                    <a:pt x="876793" y="1801741"/>
                    <a:pt x="1048428" y="1793178"/>
                  </a:cubicBezTo>
                  <a:cubicBezTo>
                    <a:pt x="1068810" y="1791037"/>
                    <a:pt x="1087986" y="1791037"/>
                    <a:pt x="1105938" y="1792676"/>
                  </a:cubicBezTo>
                  <a:close/>
                  <a:moveTo>
                    <a:pt x="696290" y="1569861"/>
                  </a:moveTo>
                  <a:cubicBezTo>
                    <a:pt x="859349" y="1578444"/>
                    <a:pt x="936587" y="1698588"/>
                    <a:pt x="936587" y="1698588"/>
                  </a:cubicBezTo>
                  <a:cubicBezTo>
                    <a:pt x="936587" y="1698588"/>
                    <a:pt x="833600" y="1818740"/>
                    <a:pt x="670548" y="1810157"/>
                  </a:cubicBezTo>
                  <a:cubicBezTo>
                    <a:pt x="507490" y="1810157"/>
                    <a:pt x="421669" y="1664264"/>
                    <a:pt x="421669" y="1664264"/>
                  </a:cubicBezTo>
                  <a:cubicBezTo>
                    <a:pt x="421669" y="1664264"/>
                    <a:pt x="524655" y="1561278"/>
                    <a:pt x="696290" y="1569861"/>
                  </a:cubicBezTo>
                  <a:close/>
                  <a:moveTo>
                    <a:pt x="1254806" y="1279031"/>
                  </a:moveTo>
                  <a:cubicBezTo>
                    <a:pt x="1254806" y="1279031"/>
                    <a:pt x="1409369" y="1321812"/>
                    <a:pt x="1460892" y="1484372"/>
                  </a:cubicBezTo>
                  <a:cubicBezTo>
                    <a:pt x="1503826" y="1638375"/>
                    <a:pt x="1417958" y="1758155"/>
                    <a:pt x="1417958" y="1758155"/>
                  </a:cubicBezTo>
                  <a:cubicBezTo>
                    <a:pt x="1417958" y="1758155"/>
                    <a:pt x="1280568" y="1723930"/>
                    <a:pt x="1229052" y="1561370"/>
                  </a:cubicBezTo>
                  <a:cubicBezTo>
                    <a:pt x="1177528" y="1407366"/>
                    <a:pt x="1254806" y="1279031"/>
                    <a:pt x="1254806" y="1279031"/>
                  </a:cubicBezTo>
                  <a:close/>
                  <a:moveTo>
                    <a:pt x="371633" y="1262739"/>
                  </a:moveTo>
                  <a:cubicBezTo>
                    <a:pt x="405539" y="1264749"/>
                    <a:pt x="442674" y="1271713"/>
                    <a:pt x="481422" y="1286711"/>
                  </a:cubicBezTo>
                  <a:cubicBezTo>
                    <a:pt x="645033" y="1346703"/>
                    <a:pt x="670867" y="1483834"/>
                    <a:pt x="670867" y="1483834"/>
                  </a:cubicBezTo>
                  <a:cubicBezTo>
                    <a:pt x="670867" y="1483834"/>
                    <a:pt x="541701" y="1569535"/>
                    <a:pt x="386700" y="1509542"/>
                  </a:cubicBezTo>
                  <a:cubicBezTo>
                    <a:pt x="231698" y="1458119"/>
                    <a:pt x="197254" y="1295280"/>
                    <a:pt x="197254" y="1295280"/>
                  </a:cubicBezTo>
                  <a:cubicBezTo>
                    <a:pt x="197254" y="1295280"/>
                    <a:pt x="229544" y="1278141"/>
                    <a:pt x="281214" y="1268495"/>
                  </a:cubicBezTo>
                  <a:cubicBezTo>
                    <a:pt x="307049" y="1263675"/>
                    <a:pt x="337726" y="1260730"/>
                    <a:pt x="371633" y="1262739"/>
                  </a:cubicBezTo>
                  <a:close/>
                  <a:moveTo>
                    <a:pt x="1030997" y="1021577"/>
                  </a:moveTo>
                  <a:cubicBezTo>
                    <a:pt x="1030997" y="1021577"/>
                    <a:pt x="1167889" y="1115980"/>
                    <a:pt x="1167889" y="1279032"/>
                  </a:cubicBezTo>
                  <a:cubicBezTo>
                    <a:pt x="1167889" y="1442091"/>
                    <a:pt x="1048109" y="1536494"/>
                    <a:pt x="1048109" y="1536494"/>
                  </a:cubicBezTo>
                  <a:cubicBezTo>
                    <a:pt x="1048109" y="1536494"/>
                    <a:pt x="928330" y="1459256"/>
                    <a:pt x="928330" y="1287615"/>
                  </a:cubicBezTo>
                  <a:cubicBezTo>
                    <a:pt x="928330" y="1124563"/>
                    <a:pt x="1030997" y="1021577"/>
                    <a:pt x="1030997" y="1021577"/>
                  </a:cubicBezTo>
                  <a:close/>
                  <a:moveTo>
                    <a:pt x="113302" y="895235"/>
                  </a:moveTo>
                  <a:cubicBezTo>
                    <a:pt x="165789" y="897382"/>
                    <a:pt x="236492" y="910240"/>
                    <a:pt x="309335" y="953107"/>
                  </a:cubicBezTo>
                  <a:cubicBezTo>
                    <a:pt x="446453" y="1047417"/>
                    <a:pt x="446453" y="1193171"/>
                    <a:pt x="446453" y="1193171"/>
                  </a:cubicBezTo>
                  <a:cubicBezTo>
                    <a:pt x="446453" y="1193171"/>
                    <a:pt x="300766" y="1244614"/>
                    <a:pt x="163648" y="1158880"/>
                  </a:cubicBezTo>
                  <a:cubicBezTo>
                    <a:pt x="26530" y="1064569"/>
                    <a:pt x="26530" y="901670"/>
                    <a:pt x="26530" y="901670"/>
                  </a:cubicBezTo>
                  <a:cubicBezTo>
                    <a:pt x="26530" y="901670"/>
                    <a:pt x="60808" y="893094"/>
                    <a:pt x="113302" y="895235"/>
                  </a:cubicBezTo>
                  <a:close/>
                  <a:moveTo>
                    <a:pt x="790261" y="764115"/>
                  </a:moveTo>
                  <a:cubicBezTo>
                    <a:pt x="790261" y="764115"/>
                    <a:pt x="918690" y="875677"/>
                    <a:pt x="901564" y="1038736"/>
                  </a:cubicBezTo>
                  <a:cubicBezTo>
                    <a:pt x="893002" y="1193211"/>
                    <a:pt x="756010" y="1279032"/>
                    <a:pt x="756010" y="1279032"/>
                  </a:cubicBezTo>
                  <a:cubicBezTo>
                    <a:pt x="756010" y="1279032"/>
                    <a:pt x="644707" y="1193211"/>
                    <a:pt x="661833" y="1021577"/>
                  </a:cubicBezTo>
                  <a:cubicBezTo>
                    <a:pt x="678952" y="858518"/>
                    <a:pt x="790261" y="764115"/>
                    <a:pt x="790261" y="764115"/>
                  </a:cubicBezTo>
                  <a:close/>
                  <a:moveTo>
                    <a:pt x="378117" y="592014"/>
                  </a:moveTo>
                  <a:lnTo>
                    <a:pt x="455402" y="600590"/>
                  </a:lnTo>
                  <a:cubicBezTo>
                    <a:pt x="455402" y="634894"/>
                    <a:pt x="386706" y="1406775"/>
                    <a:pt x="1597445" y="1869903"/>
                  </a:cubicBezTo>
                  <a:lnTo>
                    <a:pt x="1571683" y="1938512"/>
                  </a:lnTo>
                  <a:cubicBezTo>
                    <a:pt x="292250" y="1458231"/>
                    <a:pt x="378117" y="600590"/>
                    <a:pt x="378117" y="592014"/>
                  </a:cubicBezTo>
                  <a:close/>
                  <a:moveTo>
                    <a:pt x="8866" y="463978"/>
                  </a:moveTo>
                  <a:cubicBezTo>
                    <a:pt x="8866" y="463978"/>
                    <a:pt x="154779" y="472554"/>
                    <a:pt x="266355" y="601195"/>
                  </a:cubicBezTo>
                  <a:cubicBezTo>
                    <a:pt x="369355" y="729843"/>
                    <a:pt x="326441" y="867060"/>
                    <a:pt x="326441" y="867060"/>
                  </a:cubicBezTo>
                  <a:cubicBezTo>
                    <a:pt x="326441" y="867060"/>
                    <a:pt x="171945" y="875636"/>
                    <a:pt x="68945" y="746995"/>
                  </a:cubicBezTo>
                  <a:cubicBezTo>
                    <a:pt x="-34048" y="626923"/>
                    <a:pt x="8866" y="463978"/>
                    <a:pt x="8866" y="463978"/>
                  </a:cubicBezTo>
                  <a:close/>
                  <a:moveTo>
                    <a:pt x="678573" y="352457"/>
                  </a:moveTo>
                  <a:cubicBezTo>
                    <a:pt x="678573" y="352457"/>
                    <a:pt x="798910" y="480918"/>
                    <a:pt x="764526" y="635068"/>
                  </a:cubicBezTo>
                  <a:cubicBezTo>
                    <a:pt x="721546" y="797788"/>
                    <a:pt x="584016" y="857734"/>
                    <a:pt x="584016" y="857734"/>
                  </a:cubicBezTo>
                  <a:cubicBezTo>
                    <a:pt x="584016" y="857734"/>
                    <a:pt x="480871" y="754967"/>
                    <a:pt x="515255" y="592248"/>
                  </a:cubicBezTo>
                  <a:cubicBezTo>
                    <a:pt x="558228" y="429535"/>
                    <a:pt x="678573" y="352457"/>
                    <a:pt x="678573" y="352457"/>
                  </a:cubicBezTo>
                  <a:close/>
                  <a:moveTo>
                    <a:pt x="369601" y="0"/>
                  </a:moveTo>
                  <a:cubicBezTo>
                    <a:pt x="369601" y="0"/>
                    <a:pt x="480791" y="94403"/>
                    <a:pt x="506446" y="257455"/>
                  </a:cubicBezTo>
                  <a:cubicBezTo>
                    <a:pt x="523552" y="429096"/>
                    <a:pt x="403812" y="514917"/>
                    <a:pt x="403812" y="514917"/>
                  </a:cubicBezTo>
                  <a:cubicBezTo>
                    <a:pt x="403812" y="514917"/>
                    <a:pt x="275523" y="437679"/>
                    <a:pt x="258417" y="274620"/>
                  </a:cubicBezTo>
                  <a:cubicBezTo>
                    <a:pt x="241312" y="111562"/>
                    <a:pt x="369601" y="0"/>
                    <a:pt x="369601" y="0"/>
                  </a:cubicBezTo>
                  <a:close/>
                </a:path>
              </a:pathLst>
            </a:custGeom>
            <a:solidFill>
              <a:srgbClr val="F68D2E"/>
            </a:solidFill>
            <a:ln w="12700" cap="flat" cmpd="sng" algn="ctr">
              <a:noFill/>
              <a:prstDash val="solid"/>
              <a:miter lim="800000"/>
            </a:ln>
            <a:effectLst/>
          </p:spPr>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sp>
          <p:nvSpPr>
            <p:cNvPr id="557" name="任意多边形: 形状 556">
              <a:extLst>
                <a:ext uri="{FF2B5EF4-FFF2-40B4-BE49-F238E27FC236}">
                  <a16:creationId xmlns:a16="http://schemas.microsoft.com/office/drawing/2014/main" id="{E25B9D8F-F8FD-C1DA-E485-084304FDF034}"/>
                </a:ext>
              </a:extLst>
            </p:cNvPr>
            <p:cNvSpPr/>
            <p:nvPr/>
          </p:nvSpPr>
          <p:spPr>
            <a:xfrm>
              <a:off x="10363399" y="4056994"/>
              <a:ext cx="873536" cy="1112472"/>
            </a:xfrm>
            <a:custGeom>
              <a:avLst/>
              <a:gdLst>
                <a:gd name="connsiteX0" fmla="*/ 492883 w 1597445"/>
                <a:gd name="connsiteY0" fmla="*/ 1792676 h 2034390"/>
                <a:gd name="connsiteX1" fmla="*/ 550393 w 1597445"/>
                <a:gd name="connsiteY1" fmla="*/ 1793178 h 2034390"/>
                <a:gd name="connsiteX2" fmla="*/ 816431 w 1597445"/>
                <a:gd name="connsiteY2" fmla="*/ 1913044 h 2034390"/>
                <a:gd name="connsiteX3" fmla="*/ 550393 w 1597445"/>
                <a:gd name="connsiteY3" fmla="*/ 2032909 h 2034390"/>
                <a:gd name="connsiteX4" fmla="*/ 301513 w 1597445"/>
                <a:gd name="connsiteY4" fmla="*/ 1895918 h 2034390"/>
                <a:gd name="connsiteX5" fmla="*/ 492883 w 1597445"/>
                <a:gd name="connsiteY5" fmla="*/ 1792676 h 2034390"/>
                <a:gd name="connsiteX6" fmla="*/ 902531 w 1597445"/>
                <a:gd name="connsiteY6" fmla="*/ 1569860 h 2034390"/>
                <a:gd name="connsiteX7" fmla="*/ 1177152 w 1597445"/>
                <a:gd name="connsiteY7" fmla="*/ 1664263 h 2034390"/>
                <a:gd name="connsiteX8" fmla="*/ 928273 w 1597445"/>
                <a:gd name="connsiteY8" fmla="*/ 1818739 h 2034390"/>
                <a:gd name="connsiteX9" fmla="*/ 662234 w 1597445"/>
                <a:gd name="connsiteY9" fmla="*/ 1707170 h 2034390"/>
                <a:gd name="connsiteX10" fmla="*/ 902531 w 1597445"/>
                <a:gd name="connsiteY10" fmla="*/ 1569860 h 2034390"/>
                <a:gd name="connsiteX11" fmla="*/ 344094 w 1597445"/>
                <a:gd name="connsiteY11" fmla="*/ 1279031 h 2034390"/>
                <a:gd name="connsiteX12" fmla="*/ 369830 w 1597445"/>
                <a:gd name="connsiteY12" fmla="*/ 1561370 h 2034390"/>
                <a:gd name="connsiteX13" fmla="*/ 181102 w 1597445"/>
                <a:gd name="connsiteY13" fmla="*/ 1758155 h 2034390"/>
                <a:gd name="connsiteX14" fmla="*/ 138208 w 1597445"/>
                <a:gd name="connsiteY14" fmla="*/ 1484372 h 2034390"/>
                <a:gd name="connsiteX15" fmla="*/ 344094 w 1597445"/>
                <a:gd name="connsiteY15" fmla="*/ 1279031 h 2034390"/>
                <a:gd name="connsiteX16" fmla="*/ 1226323 w 1597445"/>
                <a:gd name="connsiteY16" fmla="*/ 1262739 h 2034390"/>
                <a:gd name="connsiteX17" fmla="*/ 1316478 w 1597445"/>
                <a:gd name="connsiteY17" fmla="*/ 1268500 h 2034390"/>
                <a:gd name="connsiteX18" fmla="*/ 1400191 w 1597445"/>
                <a:gd name="connsiteY18" fmla="*/ 1295279 h 2034390"/>
                <a:gd name="connsiteX19" fmla="*/ 1211297 w 1597445"/>
                <a:gd name="connsiteY19" fmla="*/ 1509541 h 2034390"/>
                <a:gd name="connsiteX20" fmla="*/ 927954 w 1597445"/>
                <a:gd name="connsiteY20" fmla="*/ 1483833 h 2034390"/>
                <a:gd name="connsiteX21" fmla="*/ 1116847 w 1597445"/>
                <a:gd name="connsiteY21" fmla="*/ 1286710 h 2034390"/>
                <a:gd name="connsiteX22" fmla="*/ 1226323 w 1597445"/>
                <a:gd name="connsiteY22" fmla="*/ 1262739 h 2034390"/>
                <a:gd name="connsiteX23" fmla="*/ 567232 w 1597445"/>
                <a:gd name="connsiteY23" fmla="*/ 1021577 h 2034390"/>
                <a:gd name="connsiteX24" fmla="*/ 670492 w 1597445"/>
                <a:gd name="connsiteY24" fmla="*/ 1287615 h 2034390"/>
                <a:gd name="connsiteX25" fmla="*/ 550027 w 1597445"/>
                <a:gd name="connsiteY25" fmla="*/ 1536494 h 2034390"/>
                <a:gd name="connsiteX26" fmla="*/ 429556 w 1597445"/>
                <a:gd name="connsiteY26" fmla="*/ 1279032 h 2034390"/>
                <a:gd name="connsiteX27" fmla="*/ 567232 w 1597445"/>
                <a:gd name="connsiteY27" fmla="*/ 1021577 h 2034390"/>
                <a:gd name="connsiteX28" fmla="*/ 1521058 w 1597445"/>
                <a:gd name="connsiteY28" fmla="*/ 895792 h 2034390"/>
                <a:gd name="connsiteX29" fmla="*/ 1572291 w 1597445"/>
                <a:gd name="connsiteY29" fmla="*/ 901670 h 2034390"/>
                <a:gd name="connsiteX30" fmla="*/ 1434721 w 1597445"/>
                <a:gd name="connsiteY30" fmla="*/ 1158880 h 2034390"/>
                <a:gd name="connsiteX31" fmla="*/ 1150992 w 1597445"/>
                <a:gd name="connsiteY31" fmla="*/ 1193171 h 2034390"/>
                <a:gd name="connsiteX32" fmla="*/ 1288562 w 1597445"/>
                <a:gd name="connsiteY32" fmla="*/ 961683 h 2034390"/>
                <a:gd name="connsiteX33" fmla="*/ 1485240 w 1597445"/>
                <a:gd name="connsiteY33" fmla="*/ 896312 h 2034390"/>
                <a:gd name="connsiteX34" fmla="*/ 1521058 w 1597445"/>
                <a:gd name="connsiteY34" fmla="*/ 895792 h 2034390"/>
                <a:gd name="connsiteX35" fmla="*/ 807828 w 1597445"/>
                <a:gd name="connsiteY35" fmla="*/ 764115 h 2034390"/>
                <a:gd name="connsiteX36" fmla="*/ 936902 w 1597445"/>
                <a:gd name="connsiteY36" fmla="*/ 1021577 h 2034390"/>
                <a:gd name="connsiteX37" fmla="*/ 842253 w 1597445"/>
                <a:gd name="connsiteY37" fmla="*/ 1279032 h 2034390"/>
                <a:gd name="connsiteX38" fmla="*/ 695967 w 1597445"/>
                <a:gd name="connsiteY38" fmla="*/ 1038736 h 2034390"/>
                <a:gd name="connsiteX39" fmla="*/ 807828 w 1597445"/>
                <a:gd name="connsiteY39" fmla="*/ 764115 h 2034390"/>
                <a:gd name="connsiteX40" fmla="*/ 1219641 w 1597445"/>
                <a:gd name="connsiteY40" fmla="*/ 592014 h 2034390"/>
                <a:gd name="connsiteX41" fmla="*/ 25768 w 1597445"/>
                <a:gd name="connsiteY41" fmla="*/ 1938512 h 2034390"/>
                <a:gd name="connsiteX42" fmla="*/ 0 w 1597445"/>
                <a:gd name="connsiteY42" fmla="*/ 1869903 h 2034390"/>
                <a:gd name="connsiteX43" fmla="*/ 1142336 w 1597445"/>
                <a:gd name="connsiteY43" fmla="*/ 600590 h 2034390"/>
                <a:gd name="connsiteX44" fmla="*/ 1588579 w 1597445"/>
                <a:gd name="connsiteY44" fmla="*/ 463978 h 2034390"/>
                <a:gd name="connsiteX45" fmla="*/ 1528500 w 1597445"/>
                <a:gd name="connsiteY45" fmla="*/ 746995 h 2034390"/>
                <a:gd name="connsiteX46" fmla="*/ 1271004 w 1597445"/>
                <a:gd name="connsiteY46" fmla="*/ 867060 h 2034390"/>
                <a:gd name="connsiteX47" fmla="*/ 1331090 w 1597445"/>
                <a:gd name="connsiteY47" fmla="*/ 601195 h 2034390"/>
                <a:gd name="connsiteX48" fmla="*/ 1588579 w 1597445"/>
                <a:gd name="connsiteY48" fmla="*/ 463978 h 2034390"/>
                <a:gd name="connsiteX49" fmla="*/ 918872 w 1597445"/>
                <a:gd name="connsiteY49" fmla="*/ 352457 h 2034390"/>
                <a:gd name="connsiteX50" fmla="*/ 1073594 w 1597445"/>
                <a:gd name="connsiteY50" fmla="*/ 592248 h 2034390"/>
                <a:gd name="connsiteX51" fmla="*/ 1013429 w 1597445"/>
                <a:gd name="connsiteY51" fmla="*/ 857734 h 2034390"/>
                <a:gd name="connsiteX52" fmla="*/ 832919 w 1597445"/>
                <a:gd name="connsiteY52" fmla="*/ 635068 h 2034390"/>
                <a:gd name="connsiteX53" fmla="*/ 918872 w 1597445"/>
                <a:gd name="connsiteY53" fmla="*/ 352457 h 2034390"/>
                <a:gd name="connsiteX54" fmla="*/ 1228596 w 1597445"/>
                <a:gd name="connsiteY54" fmla="*/ 0 h 2034390"/>
                <a:gd name="connsiteX55" fmla="*/ 1340324 w 1597445"/>
                <a:gd name="connsiteY55" fmla="*/ 274620 h 2034390"/>
                <a:gd name="connsiteX56" fmla="*/ 1185622 w 1597445"/>
                <a:gd name="connsiteY56" fmla="*/ 514917 h 2034390"/>
                <a:gd name="connsiteX57" fmla="*/ 1091086 w 1597445"/>
                <a:gd name="connsiteY57" fmla="*/ 257455 h 2034390"/>
                <a:gd name="connsiteX58" fmla="*/ 1228596 w 1597445"/>
                <a:gd name="connsiteY58" fmla="*/ 0 h 203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597445" h="2034390">
                  <a:moveTo>
                    <a:pt x="492883" y="1792676"/>
                  </a:moveTo>
                  <a:cubicBezTo>
                    <a:pt x="510835" y="1791037"/>
                    <a:pt x="530011" y="1791037"/>
                    <a:pt x="550393" y="1793178"/>
                  </a:cubicBezTo>
                  <a:cubicBezTo>
                    <a:pt x="722028" y="1801741"/>
                    <a:pt x="816431" y="1913044"/>
                    <a:pt x="816431" y="1913044"/>
                  </a:cubicBezTo>
                  <a:cubicBezTo>
                    <a:pt x="816431" y="1913044"/>
                    <a:pt x="713445" y="2050035"/>
                    <a:pt x="550393" y="2032909"/>
                  </a:cubicBezTo>
                  <a:cubicBezTo>
                    <a:pt x="387334" y="2024346"/>
                    <a:pt x="301513" y="1895918"/>
                    <a:pt x="301513" y="1895918"/>
                  </a:cubicBezTo>
                  <a:cubicBezTo>
                    <a:pt x="301513" y="1895918"/>
                    <a:pt x="367220" y="1804146"/>
                    <a:pt x="492883" y="1792676"/>
                  </a:cubicBezTo>
                  <a:close/>
                  <a:moveTo>
                    <a:pt x="902531" y="1569860"/>
                  </a:moveTo>
                  <a:cubicBezTo>
                    <a:pt x="1074166" y="1561277"/>
                    <a:pt x="1177152" y="1664263"/>
                    <a:pt x="1177152" y="1664263"/>
                  </a:cubicBezTo>
                  <a:cubicBezTo>
                    <a:pt x="1177152" y="1664263"/>
                    <a:pt x="1091332" y="1810156"/>
                    <a:pt x="928273" y="1818739"/>
                  </a:cubicBezTo>
                  <a:cubicBezTo>
                    <a:pt x="765221" y="1818739"/>
                    <a:pt x="662234" y="1707170"/>
                    <a:pt x="662234" y="1707170"/>
                  </a:cubicBezTo>
                  <a:cubicBezTo>
                    <a:pt x="662234" y="1707170"/>
                    <a:pt x="739472" y="1578443"/>
                    <a:pt x="902531" y="1569860"/>
                  </a:cubicBezTo>
                  <a:close/>
                  <a:moveTo>
                    <a:pt x="344094" y="1279031"/>
                  </a:moveTo>
                  <a:cubicBezTo>
                    <a:pt x="344094" y="1279031"/>
                    <a:pt x="421299" y="1407366"/>
                    <a:pt x="369830" y="1561370"/>
                  </a:cubicBezTo>
                  <a:cubicBezTo>
                    <a:pt x="318360" y="1723930"/>
                    <a:pt x="181102" y="1758155"/>
                    <a:pt x="181102" y="1758155"/>
                  </a:cubicBezTo>
                  <a:cubicBezTo>
                    <a:pt x="181102" y="1758155"/>
                    <a:pt x="86738" y="1638375"/>
                    <a:pt x="138208" y="1484372"/>
                  </a:cubicBezTo>
                  <a:cubicBezTo>
                    <a:pt x="189678" y="1330368"/>
                    <a:pt x="344094" y="1279031"/>
                    <a:pt x="344094" y="1279031"/>
                  </a:cubicBezTo>
                  <a:close/>
                  <a:moveTo>
                    <a:pt x="1226323" y="1262739"/>
                  </a:moveTo>
                  <a:cubicBezTo>
                    <a:pt x="1260131" y="1260730"/>
                    <a:pt x="1290720" y="1263677"/>
                    <a:pt x="1316478" y="1268500"/>
                  </a:cubicBezTo>
                  <a:cubicBezTo>
                    <a:pt x="1367994" y="1278140"/>
                    <a:pt x="1400191" y="1295279"/>
                    <a:pt x="1400191" y="1295279"/>
                  </a:cubicBezTo>
                  <a:cubicBezTo>
                    <a:pt x="1400191" y="1295279"/>
                    <a:pt x="1365846" y="1458118"/>
                    <a:pt x="1211297" y="1509541"/>
                  </a:cubicBezTo>
                  <a:cubicBezTo>
                    <a:pt x="1056748" y="1569534"/>
                    <a:pt x="927954" y="1483833"/>
                    <a:pt x="927954" y="1483833"/>
                  </a:cubicBezTo>
                  <a:cubicBezTo>
                    <a:pt x="927954" y="1483833"/>
                    <a:pt x="953715" y="1346702"/>
                    <a:pt x="1116847" y="1286710"/>
                  </a:cubicBezTo>
                  <a:cubicBezTo>
                    <a:pt x="1155486" y="1271712"/>
                    <a:pt x="1192514" y="1264748"/>
                    <a:pt x="1226323" y="1262739"/>
                  </a:cubicBezTo>
                  <a:close/>
                  <a:moveTo>
                    <a:pt x="567232" y="1021577"/>
                  </a:moveTo>
                  <a:cubicBezTo>
                    <a:pt x="567232" y="1021577"/>
                    <a:pt x="670492" y="1124563"/>
                    <a:pt x="670492" y="1287615"/>
                  </a:cubicBezTo>
                  <a:cubicBezTo>
                    <a:pt x="670492" y="1459256"/>
                    <a:pt x="550027" y="1536494"/>
                    <a:pt x="550027" y="1536494"/>
                  </a:cubicBezTo>
                  <a:cubicBezTo>
                    <a:pt x="550027" y="1536494"/>
                    <a:pt x="429556" y="1442091"/>
                    <a:pt x="429556" y="1279032"/>
                  </a:cubicBezTo>
                  <a:cubicBezTo>
                    <a:pt x="429556" y="1115980"/>
                    <a:pt x="567232" y="1021577"/>
                    <a:pt x="567232" y="1021577"/>
                  </a:cubicBezTo>
                  <a:close/>
                  <a:moveTo>
                    <a:pt x="1521058" y="895792"/>
                  </a:moveTo>
                  <a:cubicBezTo>
                    <a:pt x="1552946" y="896846"/>
                    <a:pt x="1572291" y="901670"/>
                    <a:pt x="1572291" y="901670"/>
                  </a:cubicBezTo>
                  <a:cubicBezTo>
                    <a:pt x="1572291" y="901670"/>
                    <a:pt x="1572291" y="1064569"/>
                    <a:pt x="1434721" y="1158880"/>
                  </a:cubicBezTo>
                  <a:cubicBezTo>
                    <a:pt x="1297158" y="1244614"/>
                    <a:pt x="1150992" y="1193171"/>
                    <a:pt x="1150992" y="1193171"/>
                  </a:cubicBezTo>
                  <a:cubicBezTo>
                    <a:pt x="1150992" y="1193171"/>
                    <a:pt x="1150992" y="1047417"/>
                    <a:pt x="1288562" y="961683"/>
                  </a:cubicBezTo>
                  <a:cubicBezTo>
                    <a:pt x="1361645" y="914528"/>
                    <a:pt x="1432574" y="899523"/>
                    <a:pt x="1485240" y="896312"/>
                  </a:cubicBezTo>
                  <a:cubicBezTo>
                    <a:pt x="1498405" y="895508"/>
                    <a:pt x="1510428" y="895440"/>
                    <a:pt x="1521058" y="895792"/>
                  </a:cubicBezTo>
                  <a:close/>
                  <a:moveTo>
                    <a:pt x="807828" y="764115"/>
                  </a:moveTo>
                  <a:cubicBezTo>
                    <a:pt x="807828" y="764115"/>
                    <a:pt x="919697" y="858518"/>
                    <a:pt x="936902" y="1021577"/>
                  </a:cubicBezTo>
                  <a:cubicBezTo>
                    <a:pt x="954114" y="1193211"/>
                    <a:pt x="842253" y="1279032"/>
                    <a:pt x="842253" y="1279032"/>
                  </a:cubicBezTo>
                  <a:cubicBezTo>
                    <a:pt x="842253" y="1279032"/>
                    <a:pt x="704570" y="1201794"/>
                    <a:pt x="695967" y="1038736"/>
                  </a:cubicBezTo>
                  <a:cubicBezTo>
                    <a:pt x="678755" y="875677"/>
                    <a:pt x="807828" y="764115"/>
                    <a:pt x="807828" y="764115"/>
                  </a:cubicBezTo>
                  <a:close/>
                  <a:moveTo>
                    <a:pt x="1219641" y="592014"/>
                  </a:moveTo>
                  <a:cubicBezTo>
                    <a:pt x="1219641" y="600590"/>
                    <a:pt x="1296938" y="1458231"/>
                    <a:pt x="25768" y="1938512"/>
                  </a:cubicBezTo>
                  <a:lnTo>
                    <a:pt x="0" y="1869903"/>
                  </a:lnTo>
                  <a:cubicBezTo>
                    <a:pt x="1211051" y="1406775"/>
                    <a:pt x="1142336" y="634894"/>
                    <a:pt x="1142336" y="600590"/>
                  </a:cubicBezTo>
                  <a:close/>
                  <a:moveTo>
                    <a:pt x="1588579" y="463978"/>
                  </a:moveTo>
                  <a:cubicBezTo>
                    <a:pt x="1588579" y="463978"/>
                    <a:pt x="1631493" y="626923"/>
                    <a:pt x="1528500" y="746995"/>
                  </a:cubicBezTo>
                  <a:cubicBezTo>
                    <a:pt x="1425500" y="875636"/>
                    <a:pt x="1271004" y="867060"/>
                    <a:pt x="1271004" y="867060"/>
                  </a:cubicBezTo>
                  <a:cubicBezTo>
                    <a:pt x="1271004" y="867060"/>
                    <a:pt x="1228090" y="729843"/>
                    <a:pt x="1331090" y="601195"/>
                  </a:cubicBezTo>
                  <a:cubicBezTo>
                    <a:pt x="1442666" y="472554"/>
                    <a:pt x="1588579" y="463978"/>
                    <a:pt x="1588579" y="463978"/>
                  </a:cubicBezTo>
                  <a:close/>
                  <a:moveTo>
                    <a:pt x="918872" y="352457"/>
                  </a:moveTo>
                  <a:cubicBezTo>
                    <a:pt x="918872" y="352457"/>
                    <a:pt x="1039217" y="429535"/>
                    <a:pt x="1073594" y="592248"/>
                  </a:cubicBezTo>
                  <a:cubicBezTo>
                    <a:pt x="1116575" y="754967"/>
                    <a:pt x="1013429" y="857734"/>
                    <a:pt x="1013429" y="857734"/>
                  </a:cubicBezTo>
                  <a:cubicBezTo>
                    <a:pt x="1013429" y="857734"/>
                    <a:pt x="875899" y="797788"/>
                    <a:pt x="832919" y="635068"/>
                  </a:cubicBezTo>
                  <a:cubicBezTo>
                    <a:pt x="798534" y="480918"/>
                    <a:pt x="918872" y="352457"/>
                    <a:pt x="918872" y="352457"/>
                  </a:cubicBezTo>
                  <a:close/>
                  <a:moveTo>
                    <a:pt x="1228596" y="0"/>
                  </a:moveTo>
                  <a:cubicBezTo>
                    <a:pt x="1228596" y="0"/>
                    <a:pt x="1357510" y="111562"/>
                    <a:pt x="1340324" y="274620"/>
                  </a:cubicBezTo>
                  <a:cubicBezTo>
                    <a:pt x="1323132" y="437679"/>
                    <a:pt x="1185622" y="514917"/>
                    <a:pt x="1185622" y="514917"/>
                  </a:cubicBezTo>
                  <a:cubicBezTo>
                    <a:pt x="1185622" y="514917"/>
                    <a:pt x="1073894" y="429096"/>
                    <a:pt x="1091086" y="257455"/>
                  </a:cubicBezTo>
                  <a:cubicBezTo>
                    <a:pt x="1108271" y="94403"/>
                    <a:pt x="1228596" y="0"/>
                    <a:pt x="1228596" y="0"/>
                  </a:cubicBezTo>
                  <a:close/>
                </a:path>
              </a:pathLst>
            </a:custGeom>
            <a:solidFill>
              <a:srgbClr val="F68D2E"/>
            </a:solidFill>
            <a:ln w="12700" cap="flat" cmpd="sng" algn="ctr">
              <a:noFill/>
              <a:prstDash val="solid"/>
              <a:miter lim="800000"/>
            </a:ln>
            <a:effectLst/>
          </p:spPr>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grpSp>
          <p:nvGrpSpPr>
            <p:cNvPr id="559" name="组合 558">
              <a:extLst>
                <a:ext uri="{FF2B5EF4-FFF2-40B4-BE49-F238E27FC236}">
                  <a16:creationId xmlns:a16="http://schemas.microsoft.com/office/drawing/2014/main" id="{FD71DFFD-4BA1-EEAB-8338-F027BD68F69E}"/>
                </a:ext>
              </a:extLst>
            </p:cNvPr>
            <p:cNvGrpSpPr/>
            <p:nvPr/>
          </p:nvGrpSpPr>
          <p:grpSpPr>
            <a:xfrm>
              <a:off x="8887550" y="3119986"/>
              <a:ext cx="1503143" cy="540008"/>
              <a:chOff x="8916591" y="3119986"/>
              <a:chExt cx="1503143" cy="540008"/>
            </a:xfrm>
          </p:grpSpPr>
          <p:sp>
            <p:nvSpPr>
              <p:cNvPr id="561" name="文本框 560">
                <a:extLst>
                  <a:ext uri="{FF2B5EF4-FFF2-40B4-BE49-F238E27FC236}">
                    <a16:creationId xmlns:a16="http://schemas.microsoft.com/office/drawing/2014/main" id="{797F36F5-FFD1-9991-F8EE-A36F0D667EFD}"/>
                  </a:ext>
                </a:extLst>
              </p:cNvPr>
              <p:cNvSpPr txBox="1"/>
              <p:nvPr/>
            </p:nvSpPr>
            <p:spPr>
              <a:xfrm>
                <a:off x="8916591" y="3192433"/>
                <a:ext cx="1174877" cy="467561"/>
              </a:xfrm>
              <a:prstGeom prst="rect">
                <a:avLst/>
              </a:prstGeom>
              <a:noFill/>
            </p:spPr>
            <p:txBody>
              <a:bodyPr wrap="none" rtlCol="0">
                <a:prstTxWarp prst="textPlain">
                  <a:avLst/>
                </a:prstTxWarp>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CN" sz="1800" b="0" i="1" u="none" strike="noStrike" kern="0" cap="none" spc="0" normalizeH="0" baseline="0" noProof="0" dirty="0">
                    <a:ln>
                      <a:noFill/>
                    </a:ln>
                    <a:solidFill>
                      <a:prstClr val="white"/>
                    </a:solidFill>
                    <a:effectLst/>
                    <a:uLnTx/>
                    <a:uFillTx/>
                    <a:latin typeface="Arial Black" panose="020B0A04020102020204" pitchFamily="34" charset="0"/>
                    <a:ea typeface="微软雅黑"/>
                  </a:rPr>
                  <a:t>100%</a:t>
                </a:r>
                <a:endParaRPr kumimoji="0" lang="zh-CN" altLang="en-US" sz="1800" b="0" i="1" u="none" strike="noStrike" kern="0" cap="none" spc="0" normalizeH="0" baseline="0" noProof="0" dirty="0">
                  <a:ln>
                    <a:noFill/>
                  </a:ln>
                  <a:solidFill>
                    <a:prstClr val="white"/>
                  </a:solidFill>
                  <a:effectLst/>
                  <a:uLnTx/>
                  <a:uFillTx/>
                  <a:latin typeface="Arial Black" panose="020B0A04020102020204" pitchFamily="34" charset="0"/>
                  <a:ea typeface="微软雅黑"/>
                </a:endParaRPr>
              </a:p>
            </p:txBody>
          </p:sp>
          <p:sp>
            <p:nvSpPr>
              <p:cNvPr id="562" name="文本框 561">
                <a:extLst>
                  <a:ext uri="{FF2B5EF4-FFF2-40B4-BE49-F238E27FC236}">
                    <a16:creationId xmlns:a16="http://schemas.microsoft.com/office/drawing/2014/main" id="{B30BDD51-374D-4ADC-4153-3B452E6057C9}"/>
                  </a:ext>
                </a:extLst>
              </p:cNvPr>
              <p:cNvSpPr txBox="1"/>
              <p:nvPr/>
            </p:nvSpPr>
            <p:spPr>
              <a:xfrm>
                <a:off x="10131248" y="3119986"/>
                <a:ext cx="288486" cy="221387"/>
              </a:xfrm>
              <a:prstGeom prst="rect">
                <a:avLst/>
              </a:prstGeom>
              <a:noFill/>
            </p:spPr>
            <p:txBody>
              <a:bodyPr wrap="square" lIns="0" tIns="0" rIns="0" bIns="0"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CN" sz="1100" b="1" i="0" u="none" strike="noStrike" kern="0" cap="none" spc="0" normalizeH="0" baseline="0" noProof="0" dirty="0">
                    <a:ln>
                      <a:noFill/>
                    </a:ln>
                    <a:solidFill>
                      <a:prstClr val="white"/>
                    </a:solidFill>
                    <a:effectLst/>
                    <a:uLnTx/>
                    <a:uFillTx/>
                    <a:latin typeface="微软雅黑"/>
                    <a:ea typeface="微软雅黑"/>
                  </a:rPr>
                  <a:t>1</a:t>
                </a:r>
                <a:r>
                  <a:rPr lang="en-US" altLang="zh-CN" sz="1100" b="1" kern="0" dirty="0">
                    <a:solidFill>
                      <a:prstClr val="white"/>
                    </a:solidFill>
                    <a:latin typeface="微软雅黑"/>
                    <a:ea typeface="微软雅黑"/>
                  </a:rPr>
                  <a:t>,a</a:t>
                </a:r>
                <a:endParaRPr kumimoji="0" lang="zh-CN" altLang="en-US" sz="1100" b="1" i="0" u="none" strike="noStrike" kern="0" cap="none" spc="0" normalizeH="0" baseline="0" noProof="0" dirty="0">
                  <a:ln>
                    <a:noFill/>
                  </a:ln>
                  <a:solidFill>
                    <a:prstClr val="white"/>
                  </a:solidFill>
                  <a:effectLst/>
                  <a:uLnTx/>
                  <a:uFillTx/>
                  <a:latin typeface="微软雅黑"/>
                  <a:ea typeface="微软雅黑"/>
                </a:endParaRPr>
              </a:p>
            </p:txBody>
          </p:sp>
        </p:grpSp>
        <p:sp>
          <p:nvSpPr>
            <p:cNvPr id="560" name="文本框 559">
              <a:extLst>
                <a:ext uri="{FF2B5EF4-FFF2-40B4-BE49-F238E27FC236}">
                  <a16:creationId xmlns:a16="http://schemas.microsoft.com/office/drawing/2014/main" id="{B5A7C430-0B72-12AD-0357-2ED0A6F16A73}"/>
                </a:ext>
              </a:extLst>
            </p:cNvPr>
            <p:cNvSpPr txBox="1"/>
            <p:nvPr/>
          </p:nvSpPr>
          <p:spPr>
            <a:xfrm>
              <a:off x="9081021" y="3791086"/>
              <a:ext cx="1046060" cy="563842"/>
            </a:xfrm>
            <a:prstGeom prst="rect">
              <a:avLst/>
            </a:prstGeom>
            <a:noFill/>
          </p:spPr>
          <p:txBody>
            <a:bodyPr wrap="none" lIns="0" tIns="0" rIns="0" bIns="0" rtlCol="0" anchor="ctr">
              <a:spAutoFit/>
            </a:bodyPr>
            <a:lstStyle/>
            <a:p>
              <a:pPr marL="0" marR="0" lvl="0" indent="0" algn="ctr" defTabSz="457200" eaLnBrk="1" fontAlgn="auto" latinLnBrk="0" hangingPunct="1">
                <a:lnSpc>
                  <a:spcPct val="150000"/>
                </a:lnSpc>
                <a:spcBef>
                  <a:spcPts val="0"/>
                </a:spcBef>
                <a:spcAft>
                  <a:spcPts val="0"/>
                </a:spcAft>
                <a:buClrTx/>
                <a:buSzTx/>
                <a:buFontTx/>
                <a:buNone/>
                <a:tabLst/>
                <a:defRPr/>
              </a:pPr>
              <a:r>
                <a:rPr kumimoji="0" lang="en-US" altLang="zh-CN" sz="1050" b="0" i="0" u="none" strike="noStrike" kern="0" cap="none" spc="0" normalizeH="0" baseline="0" noProof="0" dirty="0">
                  <a:ln>
                    <a:noFill/>
                  </a:ln>
                  <a:solidFill>
                    <a:prstClr val="white"/>
                  </a:solidFill>
                  <a:effectLst/>
                  <a:uLnTx/>
                  <a:uFillTx/>
                  <a:latin typeface="微软雅黑"/>
                  <a:ea typeface="微软雅黑"/>
                </a:rPr>
                <a:t>(95% CI: </a:t>
              </a:r>
            </a:p>
            <a:p>
              <a:pPr marL="0" marR="0" lvl="0" indent="0" algn="ctr" defTabSz="457200" eaLnBrk="1" fontAlgn="auto" latinLnBrk="0" hangingPunct="1">
                <a:lnSpc>
                  <a:spcPct val="150000"/>
                </a:lnSpc>
                <a:spcBef>
                  <a:spcPts val="0"/>
                </a:spcBef>
                <a:spcAft>
                  <a:spcPts val="0"/>
                </a:spcAft>
                <a:buClrTx/>
                <a:buSzTx/>
                <a:buFontTx/>
                <a:buNone/>
                <a:tabLst/>
                <a:defRPr/>
              </a:pPr>
              <a:r>
                <a:rPr kumimoji="0" lang="en-US" altLang="zh-CN" sz="1050" b="0" i="0" u="none" strike="noStrike" kern="0" cap="none" spc="0" normalizeH="0" baseline="0" noProof="0" dirty="0">
                  <a:ln>
                    <a:noFill/>
                  </a:ln>
                  <a:solidFill>
                    <a:prstClr val="white"/>
                  </a:solidFill>
                  <a:effectLst/>
                  <a:uLnTx/>
                  <a:uFillTx/>
                  <a:latin typeface="微软雅黑"/>
                  <a:ea typeface="微软雅黑"/>
                </a:rPr>
                <a:t>32.3%-100%)</a:t>
              </a:r>
            </a:p>
          </p:txBody>
        </p:sp>
      </p:grpSp>
      <p:sp>
        <p:nvSpPr>
          <p:cNvPr id="593" name="文本框 592">
            <a:extLst>
              <a:ext uri="{FF2B5EF4-FFF2-40B4-BE49-F238E27FC236}">
                <a16:creationId xmlns:a16="http://schemas.microsoft.com/office/drawing/2014/main" id="{B3F1B6FD-9A09-69F3-1FF4-077A15B43FD5}"/>
              </a:ext>
            </a:extLst>
          </p:cNvPr>
          <p:cNvSpPr txBox="1"/>
          <p:nvPr/>
        </p:nvSpPr>
        <p:spPr>
          <a:xfrm>
            <a:off x="9007369" y="2477312"/>
            <a:ext cx="2785704" cy="966290"/>
          </a:xfrm>
          <a:prstGeom prst="rect">
            <a:avLst/>
          </a:prstGeom>
          <a:noFill/>
        </p:spPr>
        <p:txBody>
          <a:bodyPr wrap="square" rtlCol="0">
            <a:spAutoFit/>
          </a:bodyPr>
          <a:lstStyle/>
          <a:p>
            <a:pPr algn="ctr" defTabSz="457200">
              <a:lnSpc>
                <a:spcPct val="150000"/>
              </a:lnSpc>
            </a:pPr>
            <a:r>
              <a:rPr lang="zh-CN" altLang="en-US" sz="900" dirty="0">
                <a:solidFill>
                  <a:schemeClr val="bg2"/>
                </a:solidFill>
                <a:latin typeface="HarmonyOS Sans SC Medium" panose="00000600000000000000" pitchFamily="2" charset="-122"/>
                <a:ea typeface="HarmonyOS Sans SC Medium" panose="00000600000000000000" pitchFamily="2" charset="-122"/>
              </a:rPr>
              <a:t>在</a:t>
            </a:r>
            <a:r>
              <a:rPr lang="en-US" altLang="zh-CN" sz="900" dirty="0">
                <a:solidFill>
                  <a:schemeClr val="bg2"/>
                </a:solidFill>
                <a:latin typeface="HarmonyOS Sans SC Medium" panose="00000600000000000000" pitchFamily="2" charset="-122"/>
                <a:ea typeface="HarmonyOS Sans SC Medium" panose="00000600000000000000" pitchFamily="2" charset="-122"/>
              </a:rPr>
              <a:t>16~26</a:t>
            </a:r>
            <a:r>
              <a:rPr lang="zh-CN" altLang="en-US" sz="900" dirty="0">
                <a:solidFill>
                  <a:schemeClr val="bg2"/>
                </a:solidFill>
                <a:latin typeface="HarmonyOS Sans SC Medium" panose="00000600000000000000" pitchFamily="2" charset="-122"/>
                <a:ea typeface="HarmonyOS Sans SC Medium" panose="00000600000000000000" pitchFamily="2" charset="-122"/>
              </a:rPr>
              <a:t>岁东亚女性</a:t>
            </a:r>
            <a:r>
              <a:rPr lang="en-US" altLang="zh-CN" sz="900" dirty="0">
                <a:solidFill>
                  <a:schemeClr val="bg2"/>
                </a:solidFill>
                <a:latin typeface="HarmonyOS Sans SC Medium" panose="00000600000000000000" pitchFamily="2" charset="-122"/>
                <a:ea typeface="HarmonyOS Sans SC Medium" panose="00000600000000000000" pitchFamily="2" charset="-122"/>
              </a:rPr>
              <a:t>PPE</a:t>
            </a:r>
            <a:r>
              <a:rPr lang="zh-CN" altLang="en-US" sz="900" dirty="0">
                <a:solidFill>
                  <a:schemeClr val="bg2"/>
                </a:solidFill>
                <a:latin typeface="HarmonyOS Sans SC Medium" panose="00000600000000000000" pitchFamily="2" charset="-122"/>
                <a:ea typeface="HarmonyOS Sans SC Medium" panose="00000600000000000000" pitchFamily="2" charset="-122"/>
              </a:rPr>
              <a:t>人群*中，</a:t>
            </a:r>
            <a:endParaRPr lang="en-US" altLang="zh-CN" sz="900" dirty="0">
              <a:solidFill>
                <a:schemeClr val="bg2"/>
              </a:solidFill>
              <a:latin typeface="HarmonyOS Sans SC Medium" panose="00000600000000000000" pitchFamily="2" charset="-122"/>
              <a:ea typeface="HarmonyOS Sans SC Medium" panose="00000600000000000000" pitchFamily="2" charset="-122"/>
            </a:endParaRPr>
          </a:p>
          <a:p>
            <a:pPr algn="ctr" defTabSz="457200">
              <a:lnSpc>
                <a:spcPct val="150000"/>
              </a:lnSpc>
            </a:pPr>
            <a:r>
              <a:rPr lang="zh-CN" altLang="en-US" sz="1000" b="1" dirty="0">
                <a:solidFill>
                  <a:schemeClr val="bg2"/>
                </a:solidFill>
                <a:latin typeface="HarmonyOS Sans SC Medium" panose="00000600000000000000" pitchFamily="2" charset="-122"/>
                <a:ea typeface="HarmonyOS Sans SC Medium" panose="00000600000000000000" pitchFamily="2" charset="-122"/>
              </a:rPr>
              <a:t>完成</a:t>
            </a:r>
            <a:r>
              <a:rPr lang="en-US" altLang="zh-CN" sz="1000" b="1" dirty="0">
                <a:solidFill>
                  <a:schemeClr val="bg2"/>
                </a:solidFill>
                <a:latin typeface="HarmonyOS Sans SC Medium" panose="00000600000000000000" pitchFamily="2" charset="-122"/>
                <a:ea typeface="HarmonyOS Sans SC Medium" panose="00000600000000000000" pitchFamily="2" charset="-122"/>
              </a:rPr>
              <a:t>3</a:t>
            </a:r>
            <a:r>
              <a:rPr lang="zh-CN" altLang="en-US" sz="1000" b="1" dirty="0">
                <a:solidFill>
                  <a:schemeClr val="bg2"/>
                </a:solidFill>
                <a:latin typeface="HarmonyOS Sans SC Medium" panose="00000600000000000000" pitchFamily="2" charset="-122"/>
                <a:ea typeface="HarmonyOS Sans SC Medium" panose="00000600000000000000" pitchFamily="2" charset="-122"/>
              </a:rPr>
              <a:t>剂次九价</a:t>
            </a:r>
            <a:r>
              <a:rPr lang="en-US" altLang="zh-CN" sz="1000" b="1" dirty="0">
                <a:solidFill>
                  <a:schemeClr val="bg2"/>
                </a:solidFill>
                <a:latin typeface="HarmonyOS Sans SC Medium" panose="00000600000000000000" pitchFamily="2" charset="-122"/>
                <a:ea typeface="HarmonyOS Sans SC Medium" panose="00000600000000000000" pitchFamily="2" charset="-122"/>
              </a:rPr>
              <a:t>HPV</a:t>
            </a:r>
            <a:r>
              <a:rPr lang="zh-CN" altLang="en-US" sz="1000" b="1" dirty="0">
                <a:solidFill>
                  <a:schemeClr val="bg2"/>
                </a:solidFill>
                <a:latin typeface="HarmonyOS Sans SC Medium" panose="00000600000000000000" pitchFamily="2" charset="-122"/>
                <a:ea typeface="HarmonyOS Sans SC Medium" panose="00000600000000000000" pitchFamily="2" charset="-122"/>
              </a:rPr>
              <a:t>疫苗接种程序</a:t>
            </a:r>
            <a:endParaRPr lang="en-US" altLang="zh-CN" sz="1000" b="1" dirty="0">
              <a:solidFill>
                <a:schemeClr val="bg2"/>
              </a:solidFill>
              <a:latin typeface="HarmonyOS Sans SC Medium" panose="00000600000000000000" pitchFamily="2" charset="-122"/>
              <a:ea typeface="HarmonyOS Sans SC Medium" panose="00000600000000000000" pitchFamily="2" charset="-122"/>
            </a:endParaRPr>
          </a:p>
          <a:p>
            <a:pPr algn="ctr" defTabSz="457200">
              <a:lnSpc>
                <a:spcPct val="150000"/>
              </a:lnSpc>
            </a:pPr>
            <a:r>
              <a:rPr lang="zh-CN" altLang="en-US" sz="1000" dirty="0">
                <a:solidFill>
                  <a:srgbClr val="0B9187"/>
                </a:solidFill>
                <a:latin typeface="HarmonyOS Sans SC Medium" panose="00000600000000000000" pitchFamily="2" charset="-122"/>
                <a:ea typeface="HarmonyOS Sans SC Medium" panose="00000600000000000000" pitchFamily="2" charset="-122"/>
              </a:rPr>
              <a:t>对</a:t>
            </a:r>
            <a:r>
              <a:rPr lang="en-US" altLang="zh-CN" sz="1000" dirty="0">
                <a:solidFill>
                  <a:srgbClr val="0B9187"/>
                </a:solidFill>
                <a:latin typeface="HarmonyOS Sans SC Black"/>
                <a:ea typeface="HarmonyOS Sans SC Black"/>
              </a:rPr>
              <a:t>HPV 31/33/45/52/58</a:t>
            </a:r>
            <a:r>
              <a:rPr lang="zh-CN" altLang="en-US" sz="1000" dirty="0">
                <a:solidFill>
                  <a:srgbClr val="0B9187"/>
                </a:solidFill>
                <a:latin typeface="HarmonyOS Sans SC Black"/>
                <a:ea typeface="HarmonyOS Sans SC Black"/>
              </a:rPr>
              <a:t> </a:t>
            </a:r>
            <a:endParaRPr lang="en-US" altLang="zh-CN" sz="1000" dirty="0">
              <a:solidFill>
                <a:srgbClr val="0B9187"/>
              </a:solidFill>
              <a:latin typeface="HarmonyOS Sans SC Black"/>
              <a:ea typeface="HarmonyOS Sans SC Black"/>
            </a:endParaRPr>
          </a:p>
          <a:p>
            <a:pPr algn="ctr" defTabSz="457200">
              <a:lnSpc>
                <a:spcPct val="150000"/>
              </a:lnSpc>
            </a:pPr>
            <a:r>
              <a:rPr lang="zh-CN" altLang="en-US" sz="1000" dirty="0">
                <a:solidFill>
                  <a:srgbClr val="0B9187"/>
                </a:solidFill>
                <a:latin typeface="HarmonyOS Sans SC Black"/>
                <a:ea typeface="HarmonyOS Sans SC Black"/>
              </a:rPr>
              <a:t>型相关</a:t>
            </a:r>
            <a:r>
              <a:rPr lang="en-US" altLang="zh-CN" sz="1000" dirty="0">
                <a:solidFill>
                  <a:srgbClr val="0B9187"/>
                </a:solidFill>
                <a:latin typeface="HarmonyOS Sans SC Black"/>
                <a:ea typeface="HarmonyOS Sans SC Black"/>
              </a:rPr>
              <a:t>CIN1+</a:t>
            </a:r>
            <a:r>
              <a:rPr lang="zh-CN" altLang="en-US" sz="1000" dirty="0">
                <a:solidFill>
                  <a:srgbClr val="0B9187"/>
                </a:solidFill>
                <a:latin typeface="HarmonyOS Sans SC Black"/>
                <a:ea typeface="HarmonyOS Sans SC Black"/>
              </a:rPr>
              <a:t>保护效力可达</a:t>
            </a:r>
          </a:p>
        </p:txBody>
      </p:sp>
      <p:grpSp>
        <p:nvGrpSpPr>
          <p:cNvPr id="594" name="组合 593">
            <a:extLst>
              <a:ext uri="{FF2B5EF4-FFF2-40B4-BE49-F238E27FC236}">
                <a16:creationId xmlns:a16="http://schemas.microsoft.com/office/drawing/2014/main" id="{5E10773C-8A18-EBF5-7A70-15308682B345}"/>
              </a:ext>
            </a:extLst>
          </p:cNvPr>
          <p:cNvGrpSpPr/>
          <p:nvPr/>
        </p:nvGrpSpPr>
        <p:grpSpPr>
          <a:xfrm>
            <a:off x="9152958" y="3628539"/>
            <a:ext cx="2494526" cy="1941216"/>
            <a:chOff x="7974499" y="2630672"/>
            <a:chExt cx="3262436" cy="2538794"/>
          </a:xfrm>
        </p:grpSpPr>
        <p:sp>
          <p:nvSpPr>
            <p:cNvPr id="595" name="任意多边形: 形状 594">
              <a:extLst>
                <a:ext uri="{FF2B5EF4-FFF2-40B4-BE49-F238E27FC236}">
                  <a16:creationId xmlns:a16="http://schemas.microsoft.com/office/drawing/2014/main" id="{697EE026-D66D-EF2D-2DC3-097ABCE995A1}"/>
                </a:ext>
              </a:extLst>
            </p:cNvPr>
            <p:cNvSpPr/>
            <p:nvPr/>
          </p:nvSpPr>
          <p:spPr>
            <a:xfrm>
              <a:off x="8519160" y="2630672"/>
              <a:ext cx="2173116" cy="2488896"/>
            </a:xfrm>
            <a:custGeom>
              <a:avLst/>
              <a:gdLst>
                <a:gd name="connsiteX0" fmla="*/ 465284 w 1952132"/>
                <a:gd name="connsiteY0" fmla="*/ 201453 h 2488896"/>
                <a:gd name="connsiteX1" fmla="*/ 982232 w 1952132"/>
                <a:gd name="connsiteY1" fmla="*/ 201453 h 2488896"/>
                <a:gd name="connsiteX2" fmla="*/ 1489053 w 1952132"/>
                <a:gd name="connsiteY2" fmla="*/ 201453 h 2488896"/>
                <a:gd name="connsiteX3" fmla="*/ 1671507 w 1952132"/>
                <a:gd name="connsiteY3" fmla="*/ 373591 h 2488896"/>
                <a:gd name="connsiteX4" fmla="*/ 982232 w 1952132"/>
                <a:gd name="connsiteY4" fmla="*/ 2246829 h 2488896"/>
                <a:gd name="connsiteX5" fmla="*/ 972096 w 1952132"/>
                <a:gd name="connsiteY5" fmla="*/ 2246829 h 2488896"/>
                <a:gd name="connsiteX6" fmla="*/ 282829 w 1952132"/>
                <a:gd name="connsiteY6" fmla="*/ 373591 h 2488896"/>
                <a:gd name="connsiteX7" fmla="*/ 465284 w 1952132"/>
                <a:gd name="connsiteY7" fmla="*/ 201453 h 2488896"/>
                <a:gd name="connsiteX8" fmla="*/ 413923 w 1952132"/>
                <a:gd name="connsiteY8" fmla="*/ 121405 h 2488896"/>
                <a:gd name="connsiteX9" fmla="*/ 211246 w 1952132"/>
                <a:gd name="connsiteY9" fmla="*/ 313642 h 2488896"/>
                <a:gd name="connsiteX10" fmla="*/ 981423 w 1952132"/>
                <a:gd name="connsiteY10" fmla="*/ 2367491 h 2488896"/>
                <a:gd name="connsiteX11" fmla="*/ 1741466 w 1952132"/>
                <a:gd name="connsiteY11" fmla="*/ 313642 h 2488896"/>
                <a:gd name="connsiteX12" fmla="*/ 1532438 w 1952132"/>
                <a:gd name="connsiteY12" fmla="*/ 122001 h 2488896"/>
                <a:gd name="connsiteX13" fmla="*/ 971288 w 1952132"/>
                <a:gd name="connsiteY13" fmla="*/ 121405 h 2488896"/>
                <a:gd name="connsiteX14" fmla="*/ 342991 w 1952132"/>
                <a:gd name="connsiteY14" fmla="*/ 0 h 2488896"/>
                <a:gd name="connsiteX15" fmla="*/ 981423 w 1952132"/>
                <a:gd name="connsiteY15" fmla="*/ 0 h 2488896"/>
                <a:gd name="connsiteX16" fmla="*/ 1609720 w 1952132"/>
                <a:gd name="connsiteY16" fmla="*/ 0 h 2488896"/>
                <a:gd name="connsiteX17" fmla="*/ 1629992 w 1952132"/>
                <a:gd name="connsiteY17" fmla="*/ 40472 h 2488896"/>
                <a:gd name="connsiteX18" fmla="*/ 1802263 w 1952132"/>
                <a:gd name="connsiteY18" fmla="*/ 202349 h 2488896"/>
                <a:gd name="connsiteX19" fmla="*/ 1842804 w 1952132"/>
                <a:gd name="connsiteY19" fmla="*/ 212468 h 2488896"/>
                <a:gd name="connsiteX20" fmla="*/ 1852932 w 1952132"/>
                <a:gd name="connsiteY20" fmla="*/ 252940 h 2488896"/>
                <a:gd name="connsiteX21" fmla="*/ 981423 w 1952132"/>
                <a:gd name="connsiteY21" fmla="*/ 2488896 h 2488896"/>
                <a:gd name="connsiteX22" fmla="*/ 971288 w 1952132"/>
                <a:gd name="connsiteY22" fmla="*/ 2488896 h 2488896"/>
                <a:gd name="connsiteX23" fmla="*/ 99780 w 1952132"/>
                <a:gd name="connsiteY23" fmla="*/ 252940 h 2488896"/>
                <a:gd name="connsiteX24" fmla="*/ 109906 w 1952132"/>
                <a:gd name="connsiteY24" fmla="*/ 212468 h 2488896"/>
                <a:gd name="connsiteX25" fmla="*/ 150449 w 1952132"/>
                <a:gd name="connsiteY25" fmla="*/ 202349 h 2488896"/>
                <a:gd name="connsiteX26" fmla="*/ 322720 w 1952132"/>
                <a:gd name="connsiteY26" fmla="*/ 40472 h 248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52132" h="2488896">
                  <a:moveTo>
                    <a:pt x="465284" y="201453"/>
                  </a:moveTo>
                  <a:lnTo>
                    <a:pt x="982232" y="201453"/>
                  </a:lnTo>
                  <a:lnTo>
                    <a:pt x="1489053" y="201453"/>
                  </a:lnTo>
                  <a:cubicBezTo>
                    <a:pt x="1489053" y="201453"/>
                    <a:pt x="1560009" y="363463"/>
                    <a:pt x="1671507" y="373591"/>
                  </a:cubicBezTo>
                  <a:cubicBezTo>
                    <a:pt x="2036414" y="1791173"/>
                    <a:pt x="1093737" y="2206327"/>
                    <a:pt x="982232" y="2246829"/>
                  </a:cubicBezTo>
                  <a:cubicBezTo>
                    <a:pt x="972096" y="2246829"/>
                    <a:pt x="972096" y="2246829"/>
                    <a:pt x="972096" y="2246829"/>
                  </a:cubicBezTo>
                  <a:cubicBezTo>
                    <a:pt x="860599" y="2206327"/>
                    <a:pt x="-82078" y="1791173"/>
                    <a:pt x="282829" y="373591"/>
                  </a:cubicBezTo>
                  <a:cubicBezTo>
                    <a:pt x="394328" y="363463"/>
                    <a:pt x="465284" y="201453"/>
                    <a:pt x="465284" y="201453"/>
                  </a:cubicBezTo>
                  <a:close/>
                  <a:moveTo>
                    <a:pt x="413923" y="121405"/>
                  </a:moveTo>
                  <a:cubicBezTo>
                    <a:pt x="383525" y="182116"/>
                    <a:pt x="302449" y="283291"/>
                    <a:pt x="211246" y="313642"/>
                  </a:cubicBezTo>
                  <a:cubicBezTo>
                    <a:pt x="-173838" y="1821141"/>
                    <a:pt x="788881" y="2286548"/>
                    <a:pt x="981423" y="2367491"/>
                  </a:cubicBezTo>
                  <a:cubicBezTo>
                    <a:pt x="1163831" y="2286548"/>
                    <a:pt x="2116415" y="1821141"/>
                    <a:pt x="1741466" y="313642"/>
                  </a:cubicBezTo>
                  <a:cubicBezTo>
                    <a:pt x="1640126" y="283291"/>
                    <a:pt x="1562837" y="172591"/>
                    <a:pt x="1532438" y="122001"/>
                  </a:cubicBezTo>
                  <a:lnTo>
                    <a:pt x="971288" y="121405"/>
                  </a:lnTo>
                  <a:close/>
                  <a:moveTo>
                    <a:pt x="342991" y="0"/>
                  </a:moveTo>
                  <a:lnTo>
                    <a:pt x="981423" y="0"/>
                  </a:lnTo>
                  <a:lnTo>
                    <a:pt x="1609720" y="0"/>
                  </a:lnTo>
                  <a:lnTo>
                    <a:pt x="1629992" y="40472"/>
                  </a:lnTo>
                  <a:cubicBezTo>
                    <a:pt x="1650262" y="80942"/>
                    <a:pt x="1721195" y="192229"/>
                    <a:pt x="1802263" y="202349"/>
                  </a:cubicBezTo>
                  <a:lnTo>
                    <a:pt x="1842804" y="212468"/>
                  </a:lnTo>
                  <a:lnTo>
                    <a:pt x="1852932" y="252940"/>
                  </a:lnTo>
                  <a:cubicBezTo>
                    <a:pt x="2319093" y="2043729"/>
                    <a:pt x="991560" y="2488896"/>
                    <a:pt x="981423" y="2488896"/>
                  </a:cubicBezTo>
                  <a:lnTo>
                    <a:pt x="971288" y="2488896"/>
                  </a:lnTo>
                  <a:cubicBezTo>
                    <a:pt x="951017" y="2488896"/>
                    <a:pt x="-366381" y="2043729"/>
                    <a:pt x="99780" y="252940"/>
                  </a:cubicBezTo>
                  <a:lnTo>
                    <a:pt x="109906" y="212468"/>
                  </a:lnTo>
                  <a:lnTo>
                    <a:pt x="150449" y="202349"/>
                  </a:lnTo>
                  <a:cubicBezTo>
                    <a:pt x="231517" y="192229"/>
                    <a:pt x="302449" y="80942"/>
                    <a:pt x="322720" y="40472"/>
                  </a:cubicBezTo>
                  <a:close/>
                </a:path>
              </a:pathLst>
            </a:custGeom>
            <a:solidFill>
              <a:srgbClr val="008080"/>
            </a:solidFill>
            <a:ln w="12700" cap="flat" cmpd="sng" algn="ctr">
              <a:noFill/>
              <a:prstDash val="solid"/>
              <a:miter lim="800000"/>
            </a:ln>
            <a:effectLst/>
          </p:spPr>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sp>
          <p:nvSpPr>
            <p:cNvPr id="596" name="任意多边形: 形状 595">
              <a:extLst>
                <a:ext uri="{FF2B5EF4-FFF2-40B4-BE49-F238E27FC236}">
                  <a16:creationId xmlns:a16="http://schemas.microsoft.com/office/drawing/2014/main" id="{62138899-9330-84E7-FA7B-5EEBF9DDAAB6}"/>
                </a:ext>
              </a:extLst>
            </p:cNvPr>
            <p:cNvSpPr/>
            <p:nvPr/>
          </p:nvSpPr>
          <p:spPr>
            <a:xfrm>
              <a:off x="7974499" y="4056994"/>
              <a:ext cx="873536" cy="1112472"/>
            </a:xfrm>
            <a:custGeom>
              <a:avLst/>
              <a:gdLst>
                <a:gd name="connsiteX0" fmla="*/ 1105938 w 1597445"/>
                <a:gd name="connsiteY0" fmla="*/ 1792676 h 2034390"/>
                <a:gd name="connsiteX1" fmla="*/ 1297308 w 1597445"/>
                <a:gd name="connsiteY1" fmla="*/ 1895918 h 2034390"/>
                <a:gd name="connsiteX2" fmla="*/ 1048428 w 1597445"/>
                <a:gd name="connsiteY2" fmla="*/ 2032909 h 2034390"/>
                <a:gd name="connsiteX3" fmla="*/ 782390 w 1597445"/>
                <a:gd name="connsiteY3" fmla="*/ 1913044 h 2034390"/>
                <a:gd name="connsiteX4" fmla="*/ 1048428 w 1597445"/>
                <a:gd name="connsiteY4" fmla="*/ 1793178 h 2034390"/>
                <a:gd name="connsiteX5" fmla="*/ 1105938 w 1597445"/>
                <a:gd name="connsiteY5" fmla="*/ 1792676 h 2034390"/>
                <a:gd name="connsiteX6" fmla="*/ 696290 w 1597445"/>
                <a:gd name="connsiteY6" fmla="*/ 1569861 h 2034390"/>
                <a:gd name="connsiteX7" fmla="*/ 936587 w 1597445"/>
                <a:gd name="connsiteY7" fmla="*/ 1698588 h 2034390"/>
                <a:gd name="connsiteX8" fmla="*/ 670548 w 1597445"/>
                <a:gd name="connsiteY8" fmla="*/ 1810157 h 2034390"/>
                <a:gd name="connsiteX9" fmla="*/ 421669 w 1597445"/>
                <a:gd name="connsiteY9" fmla="*/ 1664264 h 2034390"/>
                <a:gd name="connsiteX10" fmla="*/ 696290 w 1597445"/>
                <a:gd name="connsiteY10" fmla="*/ 1569861 h 2034390"/>
                <a:gd name="connsiteX11" fmla="*/ 1254806 w 1597445"/>
                <a:gd name="connsiteY11" fmla="*/ 1279031 h 2034390"/>
                <a:gd name="connsiteX12" fmla="*/ 1460892 w 1597445"/>
                <a:gd name="connsiteY12" fmla="*/ 1484372 h 2034390"/>
                <a:gd name="connsiteX13" fmla="*/ 1417958 w 1597445"/>
                <a:gd name="connsiteY13" fmla="*/ 1758155 h 2034390"/>
                <a:gd name="connsiteX14" fmla="*/ 1229052 w 1597445"/>
                <a:gd name="connsiteY14" fmla="*/ 1561370 h 2034390"/>
                <a:gd name="connsiteX15" fmla="*/ 1254806 w 1597445"/>
                <a:gd name="connsiteY15" fmla="*/ 1279031 h 2034390"/>
                <a:gd name="connsiteX16" fmla="*/ 371633 w 1597445"/>
                <a:gd name="connsiteY16" fmla="*/ 1262739 h 2034390"/>
                <a:gd name="connsiteX17" fmla="*/ 481422 w 1597445"/>
                <a:gd name="connsiteY17" fmla="*/ 1286711 h 2034390"/>
                <a:gd name="connsiteX18" fmla="*/ 670867 w 1597445"/>
                <a:gd name="connsiteY18" fmla="*/ 1483834 h 2034390"/>
                <a:gd name="connsiteX19" fmla="*/ 386700 w 1597445"/>
                <a:gd name="connsiteY19" fmla="*/ 1509542 h 2034390"/>
                <a:gd name="connsiteX20" fmla="*/ 197254 w 1597445"/>
                <a:gd name="connsiteY20" fmla="*/ 1295280 h 2034390"/>
                <a:gd name="connsiteX21" fmla="*/ 281214 w 1597445"/>
                <a:gd name="connsiteY21" fmla="*/ 1268495 h 2034390"/>
                <a:gd name="connsiteX22" fmla="*/ 371633 w 1597445"/>
                <a:gd name="connsiteY22" fmla="*/ 1262739 h 2034390"/>
                <a:gd name="connsiteX23" fmla="*/ 1030997 w 1597445"/>
                <a:gd name="connsiteY23" fmla="*/ 1021577 h 2034390"/>
                <a:gd name="connsiteX24" fmla="*/ 1167889 w 1597445"/>
                <a:gd name="connsiteY24" fmla="*/ 1279032 h 2034390"/>
                <a:gd name="connsiteX25" fmla="*/ 1048109 w 1597445"/>
                <a:gd name="connsiteY25" fmla="*/ 1536494 h 2034390"/>
                <a:gd name="connsiteX26" fmla="*/ 928330 w 1597445"/>
                <a:gd name="connsiteY26" fmla="*/ 1287615 h 2034390"/>
                <a:gd name="connsiteX27" fmla="*/ 1030997 w 1597445"/>
                <a:gd name="connsiteY27" fmla="*/ 1021577 h 2034390"/>
                <a:gd name="connsiteX28" fmla="*/ 113302 w 1597445"/>
                <a:gd name="connsiteY28" fmla="*/ 895235 h 2034390"/>
                <a:gd name="connsiteX29" fmla="*/ 309335 w 1597445"/>
                <a:gd name="connsiteY29" fmla="*/ 953107 h 2034390"/>
                <a:gd name="connsiteX30" fmla="*/ 446453 w 1597445"/>
                <a:gd name="connsiteY30" fmla="*/ 1193171 h 2034390"/>
                <a:gd name="connsiteX31" fmla="*/ 163648 w 1597445"/>
                <a:gd name="connsiteY31" fmla="*/ 1158880 h 2034390"/>
                <a:gd name="connsiteX32" fmla="*/ 26530 w 1597445"/>
                <a:gd name="connsiteY32" fmla="*/ 901670 h 2034390"/>
                <a:gd name="connsiteX33" fmla="*/ 113302 w 1597445"/>
                <a:gd name="connsiteY33" fmla="*/ 895235 h 2034390"/>
                <a:gd name="connsiteX34" fmla="*/ 790261 w 1597445"/>
                <a:gd name="connsiteY34" fmla="*/ 764115 h 2034390"/>
                <a:gd name="connsiteX35" fmla="*/ 901564 w 1597445"/>
                <a:gd name="connsiteY35" fmla="*/ 1038736 h 2034390"/>
                <a:gd name="connsiteX36" fmla="*/ 756010 w 1597445"/>
                <a:gd name="connsiteY36" fmla="*/ 1279032 h 2034390"/>
                <a:gd name="connsiteX37" fmla="*/ 661833 w 1597445"/>
                <a:gd name="connsiteY37" fmla="*/ 1021577 h 2034390"/>
                <a:gd name="connsiteX38" fmla="*/ 790261 w 1597445"/>
                <a:gd name="connsiteY38" fmla="*/ 764115 h 2034390"/>
                <a:gd name="connsiteX39" fmla="*/ 378117 w 1597445"/>
                <a:gd name="connsiteY39" fmla="*/ 592014 h 2034390"/>
                <a:gd name="connsiteX40" fmla="*/ 455402 w 1597445"/>
                <a:gd name="connsiteY40" fmla="*/ 600590 h 2034390"/>
                <a:gd name="connsiteX41" fmla="*/ 1597445 w 1597445"/>
                <a:gd name="connsiteY41" fmla="*/ 1869903 h 2034390"/>
                <a:gd name="connsiteX42" fmla="*/ 1571683 w 1597445"/>
                <a:gd name="connsiteY42" fmla="*/ 1938512 h 2034390"/>
                <a:gd name="connsiteX43" fmla="*/ 378117 w 1597445"/>
                <a:gd name="connsiteY43" fmla="*/ 592014 h 2034390"/>
                <a:gd name="connsiteX44" fmla="*/ 8866 w 1597445"/>
                <a:gd name="connsiteY44" fmla="*/ 463978 h 2034390"/>
                <a:gd name="connsiteX45" fmla="*/ 266355 w 1597445"/>
                <a:gd name="connsiteY45" fmla="*/ 601195 h 2034390"/>
                <a:gd name="connsiteX46" fmla="*/ 326441 w 1597445"/>
                <a:gd name="connsiteY46" fmla="*/ 867060 h 2034390"/>
                <a:gd name="connsiteX47" fmla="*/ 68945 w 1597445"/>
                <a:gd name="connsiteY47" fmla="*/ 746995 h 2034390"/>
                <a:gd name="connsiteX48" fmla="*/ 8866 w 1597445"/>
                <a:gd name="connsiteY48" fmla="*/ 463978 h 2034390"/>
                <a:gd name="connsiteX49" fmla="*/ 678573 w 1597445"/>
                <a:gd name="connsiteY49" fmla="*/ 352457 h 2034390"/>
                <a:gd name="connsiteX50" fmla="*/ 764526 w 1597445"/>
                <a:gd name="connsiteY50" fmla="*/ 635068 h 2034390"/>
                <a:gd name="connsiteX51" fmla="*/ 584016 w 1597445"/>
                <a:gd name="connsiteY51" fmla="*/ 857734 h 2034390"/>
                <a:gd name="connsiteX52" fmla="*/ 515255 w 1597445"/>
                <a:gd name="connsiteY52" fmla="*/ 592248 h 2034390"/>
                <a:gd name="connsiteX53" fmla="*/ 678573 w 1597445"/>
                <a:gd name="connsiteY53" fmla="*/ 352457 h 2034390"/>
                <a:gd name="connsiteX54" fmla="*/ 369601 w 1597445"/>
                <a:gd name="connsiteY54" fmla="*/ 0 h 2034390"/>
                <a:gd name="connsiteX55" fmla="*/ 506446 w 1597445"/>
                <a:gd name="connsiteY55" fmla="*/ 257455 h 2034390"/>
                <a:gd name="connsiteX56" fmla="*/ 403812 w 1597445"/>
                <a:gd name="connsiteY56" fmla="*/ 514917 h 2034390"/>
                <a:gd name="connsiteX57" fmla="*/ 258417 w 1597445"/>
                <a:gd name="connsiteY57" fmla="*/ 274620 h 2034390"/>
                <a:gd name="connsiteX58" fmla="*/ 369601 w 1597445"/>
                <a:gd name="connsiteY58" fmla="*/ 0 h 203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597445" h="2034390">
                  <a:moveTo>
                    <a:pt x="1105938" y="1792676"/>
                  </a:moveTo>
                  <a:cubicBezTo>
                    <a:pt x="1231601" y="1804146"/>
                    <a:pt x="1297308" y="1895918"/>
                    <a:pt x="1297308" y="1895918"/>
                  </a:cubicBezTo>
                  <a:cubicBezTo>
                    <a:pt x="1297308" y="1895918"/>
                    <a:pt x="1211487" y="2024346"/>
                    <a:pt x="1048428" y="2032909"/>
                  </a:cubicBezTo>
                  <a:cubicBezTo>
                    <a:pt x="885376" y="2050035"/>
                    <a:pt x="782390" y="1913044"/>
                    <a:pt x="782390" y="1913044"/>
                  </a:cubicBezTo>
                  <a:cubicBezTo>
                    <a:pt x="782390" y="1913044"/>
                    <a:pt x="876793" y="1801741"/>
                    <a:pt x="1048428" y="1793178"/>
                  </a:cubicBezTo>
                  <a:cubicBezTo>
                    <a:pt x="1068810" y="1791037"/>
                    <a:pt x="1087986" y="1791037"/>
                    <a:pt x="1105938" y="1792676"/>
                  </a:cubicBezTo>
                  <a:close/>
                  <a:moveTo>
                    <a:pt x="696290" y="1569861"/>
                  </a:moveTo>
                  <a:cubicBezTo>
                    <a:pt x="859349" y="1578444"/>
                    <a:pt x="936587" y="1698588"/>
                    <a:pt x="936587" y="1698588"/>
                  </a:cubicBezTo>
                  <a:cubicBezTo>
                    <a:pt x="936587" y="1698588"/>
                    <a:pt x="833600" y="1818740"/>
                    <a:pt x="670548" y="1810157"/>
                  </a:cubicBezTo>
                  <a:cubicBezTo>
                    <a:pt x="507490" y="1810157"/>
                    <a:pt x="421669" y="1664264"/>
                    <a:pt x="421669" y="1664264"/>
                  </a:cubicBezTo>
                  <a:cubicBezTo>
                    <a:pt x="421669" y="1664264"/>
                    <a:pt x="524655" y="1561278"/>
                    <a:pt x="696290" y="1569861"/>
                  </a:cubicBezTo>
                  <a:close/>
                  <a:moveTo>
                    <a:pt x="1254806" y="1279031"/>
                  </a:moveTo>
                  <a:cubicBezTo>
                    <a:pt x="1254806" y="1279031"/>
                    <a:pt x="1409369" y="1321812"/>
                    <a:pt x="1460892" y="1484372"/>
                  </a:cubicBezTo>
                  <a:cubicBezTo>
                    <a:pt x="1503826" y="1638375"/>
                    <a:pt x="1417958" y="1758155"/>
                    <a:pt x="1417958" y="1758155"/>
                  </a:cubicBezTo>
                  <a:cubicBezTo>
                    <a:pt x="1417958" y="1758155"/>
                    <a:pt x="1280568" y="1723930"/>
                    <a:pt x="1229052" y="1561370"/>
                  </a:cubicBezTo>
                  <a:cubicBezTo>
                    <a:pt x="1177528" y="1407366"/>
                    <a:pt x="1254806" y="1279031"/>
                    <a:pt x="1254806" y="1279031"/>
                  </a:cubicBezTo>
                  <a:close/>
                  <a:moveTo>
                    <a:pt x="371633" y="1262739"/>
                  </a:moveTo>
                  <a:cubicBezTo>
                    <a:pt x="405539" y="1264749"/>
                    <a:pt x="442674" y="1271713"/>
                    <a:pt x="481422" y="1286711"/>
                  </a:cubicBezTo>
                  <a:cubicBezTo>
                    <a:pt x="645033" y="1346703"/>
                    <a:pt x="670867" y="1483834"/>
                    <a:pt x="670867" y="1483834"/>
                  </a:cubicBezTo>
                  <a:cubicBezTo>
                    <a:pt x="670867" y="1483834"/>
                    <a:pt x="541701" y="1569535"/>
                    <a:pt x="386700" y="1509542"/>
                  </a:cubicBezTo>
                  <a:cubicBezTo>
                    <a:pt x="231698" y="1458119"/>
                    <a:pt x="197254" y="1295280"/>
                    <a:pt x="197254" y="1295280"/>
                  </a:cubicBezTo>
                  <a:cubicBezTo>
                    <a:pt x="197254" y="1295280"/>
                    <a:pt x="229544" y="1278141"/>
                    <a:pt x="281214" y="1268495"/>
                  </a:cubicBezTo>
                  <a:cubicBezTo>
                    <a:pt x="307049" y="1263675"/>
                    <a:pt x="337726" y="1260730"/>
                    <a:pt x="371633" y="1262739"/>
                  </a:cubicBezTo>
                  <a:close/>
                  <a:moveTo>
                    <a:pt x="1030997" y="1021577"/>
                  </a:moveTo>
                  <a:cubicBezTo>
                    <a:pt x="1030997" y="1021577"/>
                    <a:pt x="1167889" y="1115980"/>
                    <a:pt x="1167889" y="1279032"/>
                  </a:cubicBezTo>
                  <a:cubicBezTo>
                    <a:pt x="1167889" y="1442091"/>
                    <a:pt x="1048109" y="1536494"/>
                    <a:pt x="1048109" y="1536494"/>
                  </a:cubicBezTo>
                  <a:cubicBezTo>
                    <a:pt x="1048109" y="1536494"/>
                    <a:pt x="928330" y="1459256"/>
                    <a:pt x="928330" y="1287615"/>
                  </a:cubicBezTo>
                  <a:cubicBezTo>
                    <a:pt x="928330" y="1124563"/>
                    <a:pt x="1030997" y="1021577"/>
                    <a:pt x="1030997" y="1021577"/>
                  </a:cubicBezTo>
                  <a:close/>
                  <a:moveTo>
                    <a:pt x="113302" y="895235"/>
                  </a:moveTo>
                  <a:cubicBezTo>
                    <a:pt x="165789" y="897382"/>
                    <a:pt x="236492" y="910240"/>
                    <a:pt x="309335" y="953107"/>
                  </a:cubicBezTo>
                  <a:cubicBezTo>
                    <a:pt x="446453" y="1047417"/>
                    <a:pt x="446453" y="1193171"/>
                    <a:pt x="446453" y="1193171"/>
                  </a:cubicBezTo>
                  <a:cubicBezTo>
                    <a:pt x="446453" y="1193171"/>
                    <a:pt x="300766" y="1244614"/>
                    <a:pt x="163648" y="1158880"/>
                  </a:cubicBezTo>
                  <a:cubicBezTo>
                    <a:pt x="26530" y="1064569"/>
                    <a:pt x="26530" y="901670"/>
                    <a:pt x="26530" y="901670"/>
                  </a:cubicBezTo>
                  <a:cubicBezTo>
                    <a:pt x="26530" y="901670"/>
                    <a:pt x="60808" y="893094"/>
                    <a:pt x="113302" y="895235"/>
                  </a:cubicBezTo>
                  <a:close/>
                  <a:moveTo>
                    <a:pt x="790261" y="764115"/>
                  </a:moveTo>
                  <a:cubicBezTo>
                    <a:pt x="790261" y="764115"/>
                    <a:pt x="918690" y="875677"/>
                    <a:pt x="901564" y="1038736"/>
                  </a:cubicBezTo>
                  <a:cubicBezTo>
                    <a:pt x="893002" y="1193211"/>
                    <a:pt x="756010" y="1279032"/>
                    <a:pt x="756010" y="1279032"/>
                  </a:cubicBezTo>
                  <a:cubicBezTo>
                    <a:pt x="756010" y="1279032"/>
                    <a:pt x="644707" y="1193211"/>
                    <a:pt x="661833" y="1021577"/>
                  </a:cubicBezTo>
                  <a:cubicBezTo>
                    <a:pt x="678952" y="858518"/>
                    <a:pt x="790261" y="764115"/>
                    <a:pt x="790261" y="764115"/>
                  </a:cubicBezTo>
                  <a:close/>
                  <a:moveTo>
                    <a:pt x="378117" y="592014"/>
                  </a:moveTo>
                  <a:lnTo>
                    <a:pt x="455402" y="600590"/>
                  </a:lnTo>
                  <a:cubicBezTo>
                    <a:pt x="455402" y="634894"/>
                    <a:pt x="386706" y="1406775"/>
                    <a:pt x="1597445" y="1869903"/>
                  </a:cubicBezTo>
                  <a:lnTo>
                    <a:pt x="1571683" y="1938512"/>
                  </a:lnTo>
                  <a:cubicBezTo>
                    <a:pt x="292250" y="1458231"/>
                    <a:pt x="378117" y="600590"/>
                    <a:pt x="378117" y="592014"/>
                  </a:cubicBezTo>
                  <a:close/>
                  <a:moveTo>
                    <a:pt x="8866" y="463978"/>
                  </a:moveTo>
                  <a:cubicBezTo>
                    <a:pt x="8866" y="463978"/>
                    <a:pt x="154779" y="472554"/>
                    <a:pt x="266355" y="601195"/>
                  </a:cubicBezTo>
                  <a:cubicBezTo>
                    <a:pt x="369355" y="729843"/>
                    <a:pt x="326441" y="867060"/>
                    <a:pt x="326441" y="867060"/>
                  </a:cubicBezTo>
                  <a:cubicBezTo>
                    <a:pt x="326441" y="867060"/>
                    <a:pt x="171945" y="875636"/>
                    <a:pt x="68945" y="746995"/>
                  </a:cubicBezTo>
                  <a:cubicBezTo>
                    <a:pt x="-34048" y="626923"/>
                    <a:pt x="8866" y="463978"/>
                    <a:pt x="8866" y="463978"/>
                  </a:cubicBezTo>
                  <a:close/>
                  <a:moveTo>
                    <a:pt x="678573" y="352457"/>
                  </a:moveTo>
                  <a:cubicBezTo>
                    <a:pt x="678573" y="352457"/>
                    <a:pt x="798910" y="480918"/>
                    <a:pt x="764526" y="635068"/>
                  </a:cubicBezTo>
                  <a:cubicBezTo>
                    <a:pt x="721546" y="797788"/>
                    <a:pt x="584016" y="857734"/>
                    <a:pt x="584016" y="857734"/>
                  </a:cubicBezTo>
                  <a:cubicBezTo>
                    <a:pt x="584016" y="857734"/>
                    <a:pt x="480871" y="754967"/>
                    <a:pt x="515255" y="592248"/>
                  </a:cubicBezTo>
                  <a:cubicBezTo>
                    <a:pt x="558228" y="429535"/>
                    <a:pt x="678573" y="352457"/>
                    <a:pt x="678573" y="352457"/>
                  </a:cubicBezTo>
                  <a:close/>
                  <a:moveTo>
                    <a:pt x="369601" y="0"/>
                  </a:moveTo>
                  <a:cubicBezTo>
                    <a:pt x="369601" y="0"/>
                    <a:pt x="480791" y="94403"/>
                    <a:pt x="506446" y="257455"/>
                  </a:cubicBezTo>
                  <a:cubicBezTo>
                    <a:pt x="523552" y="429096"/>
                    <a:pt x="403812" y="514917"/>
                    <a:pt x="403812" y="514917"/>
                  </a:cubicBezTo>
                  <a:cubicBezTo>
                    <a:pt x="403812" y="514917"/>
                    <a:pt x="275523" y="437679"/>
                    <a:pt x="258417" y="274620"/>
                  </a:cubicBezTo>
                  <a:cubicBezTo>
                    <a:pt x="241312" y="111562"/>
                    <a:pt x="369601" y="0"/>
                    <a:pt x="369601" y="0"/>
                  </a:cubicBezTo>
                  <a:close/>
                </a:path>
              </a:pathLst>
            </a:custGeom>
            <a:solidFill>
              <a:srgbClr val="F68D2E"/>
            </a:solidFill>
            <a:ln w="12700" cap="flat" cmpd="sng" algn="ctr">
              <a:noFill/>
              <a:prstDash val="solid"/>
              <a:miter lim="800000"/>
            </a:ln>
            <a:effectLst/>
          </p:spPr>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sp>
          <p:nvSpPr>
            <p:cNvPr id="597" name="任意多边形: 形状 596">
              <a:extLst>
                <a:ext uri="{FF2B5EF4-FFF2-40B4-BE49-F238E27FC236}">
                  <a16:creationId xmlns:a16="http://schemas.microsoft.com/office/drawing/2014/main" id="{9DE6303E-A81A-4B01-178C-70CE2FF7282D}"/>
                </a:ext>
              </a:extLst>
            </p:cNvPr>
            <p:cNvSpPr/>
            <p:nvPr/>
          </p:nvSpPr>
          <p:spPr>
            <a:xfrm>
              <a:off x="10363399" y="4056994"/>
              <a:ext cx="873536" cy="1112472"/>
            </a:xfrm>
            <a:custGeom>
              <a:avLst/>
              <a:gdLst>
                <a:gd name="connsiteX0" fmla="*/ 492883 w 1597445"/>
                <a:gd name="connsiteY0" fmla="*/ 1792676 h 2034390"/>
                <a:gd name="connsiteX1" fmla="*/ 550393 w 1597445"/>
                <a:gd name="connsiteY1" fmla="*/ 1793178 h 2034390"/>
                <a:gd name="connsiteX2" fmla="*/ 816431 w 1597445"/>
                <a:gd name="connsiteY2" fmla="*/ 1913044 h 2034390"/>
                <a:gd name="connsiteX3" fmla="*/ 550393 w 1597445"/>
                <a:gd name="connsiteY3" fmla="*/ 2032909 h 2034390"/>
                <a:gd name="connsiteX4" fmla="*/ 301513 w 1597445"/>
                <a:gd name="connsiteY4" fmla="*/ 1895918 h 2034390"/>
                <a:gd name="connsiteX5" fmla="*/ 492883 w 1597445"/>
                <a:gd name="connsiteY5" fmla="*/ 1792676 h 2034390"/>
                <a:gd name="connsiteX6" fmla="*/ 902531 w 1597445"/>
                <a:gd name="connsiteY6" fmla="*/ 1569860 h 2034390"/>
                <a:gd name="connsiteX7" fmla="*/ 1177152 w 1597445"/>
                <a:gd name="connsiteY7" fmla="*/ 1664263 h 2034390"/>
                <a:gd name="connsiteX8" fmla="*/ 928273 w 1597445"/>
                <a:gd name="connsiteY8" fmla="*/ 1818739 h 2034390"/>
                <a:gd name="connsiteX9" fmla="*/ 662234 w 1597445"/>
                <a:gd name="connsiteY9" fmla="*/ 1707170 h 2034390"/>
                <a:gd name="connsiteX10" fmla="*/ 902531 w 1597445"/>
                <a:gd name="connsiteY10" fmla="*/ 1569860 h 2034390"/>
                <a:gd name="connsiteX11" fmla="*/ 344094 w 1597445"/>
                <a:gd name="connsiteY11" fmla="*/ 1279031 h 2034390"/>
                <a:gd name="connsiteX12" fmla="*/ 369830 w 1597445"/>
                <a:gd name="connsiteY12" fmla="*/ 1561370 h 2034390"/>
                <a:gd name="connsiteX13" fmla="*/ 181102 w 1597445"/>
                <a:gd name="connsiteY13" fmla="*/ 1758155 h 2034390"/>
                <a:gd name="connsiteX14" fmla="*/ 138208 w 1597445"/>
                <a:gd name="connsiteY14" fmla="*/ 1484372 h 2034390"/>
                <a:gd name="connsiteX15" fmla="*/ 344094 w 1597445"/>
                <a:gd name="connsiteY15" fmla="*/ 1279031 h 2034390"/>
                <a:gd name="connsiteX16" fmla="*/ 1226323 w 1597445"/>
                <a:gd name="connsiteY16" fmla="*/ 1262739 h 2034390"/>
                <a:gd name="connsiteX17" fmla="*/ 1316478 w 1597445"/>
                <a:gd name="connsiteY17" fmla="*/ 1268500 h 2034390"/>
                <a:gd name="connsiteX18" fmla="*/ 1400191 w 1597445"/>
                <a:gd name="connsiteY18" fmla="*/ 1295279 h 2034390"/>
                <a:gd name="connsiteX19" fmla="*/ 1211297 w 1597445"/>
                <a:gd name="connsiteY19" fmla="*/ 1509541 h 2034390"/>
                <a:gd name="connsiteX20" fmla="*/ 927954 w 1597445"/>
                <a:gd name="connsiteY20" fmla="*/ 1483833 h 2034390"/>
                <a:gd name="connsiteX21" fmla="*/ 1116847 w 1597445"/>
                <a:gd name="connsiteY21" fmla="*/ 1286710 h 2034390"/>
                <a:gd name="connsiteX22" fmla="*/ 1226323 w 1597445"/>
                <a:gd name="connsiteY22" fmla="*/ 1262739 h 2034390"/>
                <a:gd name="connsiteX23" fmla="*/ 567232 w 1597445"/>
                <a:gd name="connsiteY23" fmla="*/ 1021577 h 2034390"/>
                <a:gd name="connsiteX24" fmla="*/ 670492 w 1597445"/>
                <a:gd name="connsiteY24" fmla="*/ 1287615 h 2034390"/>
                <a:gd name="connsiteX25" fmla="*/ 550027 w 1597445"/>
                <a:gd name="connsiteY25" fmla="*/ 1536494 h 2034390"/>
                <a:gd name="connsiteX26" fmla="*/ 429556 w 1597445"/>
                <a:gd name="connsiteY26" fmla="*/ 1279032 h 2034390"/>
                <a:gd name="connsiteX27" fmla="*/ 567232 w 1597445"/>
                <a:gd name="connsiteY27" fmla="*/ 1021577 h 2034390"/>
                <a:gd name="connsiteX28" fmla="*/ 1521058 w 1597445"/>
                <a:gd name="connsiteY28" fmla="*/ 895792 h 2034390"/>
                <a:gd name="connsiteX29" fmla="*/ 1572291 w 1597445"/>
                <a:gd name="connsiteY29" fmla="*/ 901670 h 2034390"/>
                <a:gd name="connsiteX30" fmla="*/ 1434721 w 1597445"/>
                <a:gd name="connsiteY30" fmla="*/ 1158880 h 2034390"/>
                <a:gd name="connsiteX31" fmla="*/ 1150992 w 1597445"/>
                <a:gd name="connsiteY31" fmla="*/ 1193171 h 2034390"/>
                <a:gd name="connsiteX32" fmla="*/ 1288562 w 1597445"/>
                <a:gd name="connsiteY32" fmla="*/ 961683 h 2034390"/>
                <a:gd name="connsiteX33" fmla="*/ 1485240 w 1597445"/>
                <a:gd name="connsiteY33" fmla="*/ 896312 h 2034390"/>
                <a:gd name="connsiteX34" fmla="*/ 1521058 w 1597445"/>
                <a:gd name="connsiteY34" fmla="*/ 895792 h 2034390"/>
                <a:gd name="connsiteX35" fmla="*/ 807828 w 1597445"/>
                <a:gd name="connsiteY35" fmla="*/ 764115 h 2034390"/>
                <a:gd name="connsiteX36" fmla="*/ 936902 w 1597445"/>
                <a:gd name="connsiteY36" fmla="*/ 1021577 h 2034390"/>
                <a:gd name="connsiteX37" fmla="*/ 842253 w 1597445"/>
                <a:gd name="connsiteY37" fmla="*/ 1279032 h 2034390"/>
                <a:gd name="connsiteX38" fmla="*/ 695967 w 1597445"/>
                <a:gd name="connsiteY38" fmla="*/ 1038736 h 2034390"/>
                <a:gd name="connsiteX39" fmla="*/ 807828 w 1597445"/>
                <a:gd name="connsiteY39" fmla="*/ 764115 h 2034390"/>
                <a:gd name="connsiteX40" fmla="*/ 1219641 w 1597445"/>
                <a:gd name="connsiteY40" fmla="*/ 592014 h 2034390"/>
                <a:gd name="connsiteX41" fmla="*/ 25768 w 1597445"/>
                <a:gd name="connsiteY41" fmla="*/ 1938512 h 2034390"/>
                <a:gd name="connsiteX42" fmla="*/ 0 w 1597445"/>
                <a:gd name="connsiteY42" fmla="*/ 1869903 h 2034390"/>
                <a:gd name="connsiteX43" fmla="*/ 1142336 w 1597445"/>
                <a:gd name="connsiteY43" fmla="*/ 600590 h 2034390"/>
                <a:gd name="connsiteX44" fmla="*/ 1588579 w 1597445"/>
                <a:gd name="connsiteY44" fmla="*/ 463978 h 2034390"/>
                <a:gd name="connsiteX45" fmla="*/ 1528500 w 1597445"/>
                <a:gd name="connsiteY45" fmla="*/ 746995 h 2034390"/>
                <a:gd name="connsiteX46" fmla="*/ 1271004 w 1597445"/>
                <a:gd name="connsiteY46" fmla="*/ 867060 h 2034390"/>
                <a:gd name="connsiteX47" fmla="*/ 1331090 w 1597445"/>
                <a:gd name="connsiteY47" fmla="*/ 601195 h 2034390"/>
                <a:gd name="connsiteX48" fmla="*/ 1588579 w 1597445"/>
                <a:gd name="connsiteY48" fmla="*/ 463978 h 2034390"/>
                <a:gd name="connsiteX49" fmla="*/ 918872 w 1597445"/>
                <a:gd name="connsiteY49" fmla="*/ 352457 h 2034390"/>
                <a:gd name="connsiteX50" fmla="*/ 1073594 w 1597445"/>
                <a:gd name="connsiteY50" fmla="*/ 592248 h 2034390"/>
                <a:gd name="connsiteX51" fmla="*/ 1013429 w 1597445"/>
                <a:gd name="connsiteY51" fmla="*/ 857734 h 2034390"/>
                <a:gd name="connsiteX52" fmla="*/ 832919 w 1597445"/>
                <a:gd name="connsiteY52" fmla="*/ 635068 h 2034390"/>
                <a:gd name="connsiteX53" fmla="*/ 918872 w 1597445"/>
                <a:gd name="connsiteY53" fmla="*/ 352457 h 2034390"/>
                <a:gd name="connsiteX54" fmla="*/ 1228596 w 1597445"/>
                <a:gd name="connsiteY54" fmla="*/ 0 h 2034390"/>
                <a:gd name="connsiteX55" fmla="*/ 1340324 w 1597445"/>
                <a:gd name="connsiteY55" fmla="*/ 274620 h 2034390"/>
                <a:gd name="connsiteX56" fmla="*/ 1185622 w 1597445"/>
                <a:gd name="connsiteY56" fmla="*/ 514917 h 2034390"/>
                <a:gd name="connsiteX57" fmla="*/ 1091086 w 1597445"/>
                <a:gd name="connsiteY57" fmla="*/ 257455 h 2034390"/>
                <a:gd name="connsiteX58" fmla="*/ 1228596 w 1597445"/>
                <a:gd name="connsiteY58" fmla="*/ 0 h 203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597445" h="2034390">
                  <a:moveTo>
                    <a:pt x="492883" y="1792676"/>
                  </a:moveTo>
                  <a:cubicBezTo>
                    <a:pt x="510835" y="1791037"/>
                    <a:pt x="530011" y="1791037"/>
                    <a:pt x="550393" y="1793178"/>
                  </a:cubicBezTo>
                  <a:cubicBezTo>
                    <a:pt x="722028" y="1801741"/>
                    <a:pt x="816431" y="1913044"/>
                    <a:pt x="816431" y="1913044"/>
                  </a:cubicBezTo>
                  <a:cubicBezTo>
                    <a:pt x="816431" y="1913044"/>
                    <a:pt x="713445" y="2050035"/>
                    <a:pt x="550393" y="2032909"/>
                  </a:cubicBezTo>
                  <a:cubicBezTo>
                    <a:pt x="387334" y="2024346"/>
                    <a:pt x="301513" y="1895918"/>
                    <a:pt x="301513" y="1895918"/>
                  </a:cubicBezTo>
                  <a:cubicBezTo>
                    <a:pt x="301513" y="1895918"/>
                    <a:pt x="367220" y="1804146"/>
                    <a:pt x="492883" y="1792676"/>
                  </a:cubicBezTo>
                  <a:close/>
                  <a:moveTo>
                    <a:pt x="902531" y="1569860"/>
                  </a:moveTo>
                  <a:cubicBezTo>
                    <a:pt x="1074166" y="1561277"/>
                    <a:pt x="1177152" y="1664263"/>
                    <a:pt x="1177152" y="1664263"/>
                  </a:cubicBezTo>
                  <a:cubicBezTo>
                    <a:pt x="1177152" y="1664263"/>
                    <a:pt x="1091332" y="1810156"/>
                    <a:pt x="928273" y="1818739"/>
                  </a:cubicBezTo>
                  <a:cubicBezTo>
                    <a:pt x="765221" y="1818739"/>
                    <a:pt x="662234" y="1707170"/>
                    <a:pt x="662234" y="1707170"/>
                  </a:cubicBezTo>
                  <a:cubicBezTo>
                    <a:pt x="662234" y="1707170"/>
                    <a:pt x="739472" y="1578443"/>
                    <a:pt x="902531" y="1569860"/>
                  </a:cubicBezTo>
                  <a:close/>
                  <a:moveTo>
                    <a:pt x="344094" y="1279031"/>
                  </a:moveTo>
                  <a:cubicBezTo>
                    <a:pt x="344094" y="1279031"/>
                    <a:pt x="421299" y="1407366"/>
                    <a:pt x="369830" y="1561370"/>
                  </a:cubicBezTo>
                  <a:cubicBezTo>
                    <a:pt x="318360" y="1723930"/>
                    <a:pt x="181102" y="1758155"/>
                    <a:pt x="181102" y="1758155"/>
                  </a:cubicBezTo>
                  <a:cubicBezTo>
                    <a:pt x="181102" y="1758155"/>
                    <a:pt x="86738" y="1638375"/>
                    <a:pt x="138208" y="1484372"/>
                  </a:cubicBezTo>
                  <a:cubicBezTo>
                    <a:pt x="189678" y="1330368"/>
                    <a:pt x="344094" y="1279031"/>
                    <a:pt x="344094" y="1279031"/>
                  </a:cubicBezTo>
                  <a:close/>
                  <a:moveTo>
                    <a:pt x="1226323" y="1262739"/>
                  </a:moveTo>
                  <a:cubicBezTo>
                    <a:pt x="1260131" y="1260730"/>
                    <a:pt x="1290720" y="1263677"/>
                    <a:pt x="1316478" y="1268500"/>
                  </a:cubicBezTo>
                  <a:cubicBezTo>
                    <a:pt x="1367994" y="1278140"/>
                    <a:pt x="1400191" y="1295279"/>
                    <a:pt x="1400191" y="1295279"/>
                  </a:cubicBezTo>
                  <a:cubicBezTo>
                    <a:pt x="1400191" y="1295279"/>
                    <a:pt x="1365846" y="1458118"/>
                    <a:pt x="1211297" y="1509541"/>
                  </a:cubicBezTo>
                  <a:cubicBezTo>
                    <a:pt x="1056748" y="1569534"/>
                    <a:pt x="927954" y="1483833"/>
                    <a:pt x="927954" y="1483833"/>
                  </a:cubicBezTo>
                  <a:cubicBezTo>
                    <a:pt x="927954" y="1483833"/>
                    <a:pt x="953715" y="1346702"/>
                    <a:pt x="1116847" y="1286710"/>
                  </a:cubicBezTo>
                  <a:cubicBezTo>
                    <a:pt x="1155486" y="1271712"/>
                    <a:pt x="1192514" y="1264748"/>
                    <a:pt x="1226323" y="1262739"/>
                  </a:cubicBezTo>
                  <a:close/>
                  <a:moveTo>
                    <a:pt x="567232" y="1021577"/>
                  </a:moveTo>
                  <a:cubicBezTo>
                    <a:pt x="567232" y="1021577"/>
                    <a:pt x="670492" y="1124563"/>
                    <a:pt x="670492" y="1287615"/>
                  </a:cubicBezTo>
                  <a:cubicBezTo>
                    <a:pt x="670492" y="1459256"/>
                    <a:pt x="550027" y="1536494"/>
                    <a:pt x="550027" y="1536494"/>
                  </a:cubicBezTo>
                  <a:cubicBezTo>
                    <a:pt x="550027" y="1536494"/>
                    <a:pt x="429556" y="1442091"/>
                    <a:pt x="429556" y="1279032"/>
                  </a:cubicBezTo>
                  <a:cubicBezTo>
                    <a:pt x="429556" y="1115980"/>
                    <a:pt x="567232" y="1021577"/>
                    <a:pt x="567232" y="1021577"/>
                  </a:cubicBezTo>
                  <a:close/>
                  <a:moveTo>
                    <a:pt x="1521058" y="895792"/>
                  </a:moveTo>
                  <a:cubicBezTo>
                    <a:pt x="1552946" y="896846"/>
                    <a:pt x="1572291" y="901670"/>
                    <a:pt x="1572291" y="901670"/>
                  </a:cubicBezTo>
                  <a:cubicBezTo>
                    <a:pt x="1572291" y="901670"/>
                    <a:pt x="1572291" y="1064569"/>
                    <a:pt x="1434721" y="1158880"/>
                  </a:cubicBezTo>
                  <a:cubicBezTo>
                    <a:pt x="1297158" y="1244614"/>
                    <a:pt x="1150992" y="1193171"/>
                    <a:pt x="1150992" y="1193171"/>
                  </a:cubicBezTo>
                  <a:cubicBezTo>
                    <a:pt x="1150992" y="1193171"/>
                    <a:pt x="1150992" y="1047417"/>
                    <a:pt x="1288562" y="961683"/>
                  </a:cubicBezTo>
                  <a:cubicBezTo>
                    <a:pt x="1361645" y="914528"/>
                    <a:pt x="1432574" y="899523"/>
                    <a:pt x="1485240" y="896312"/>
                  </a:cubicBezTo>
                  <a:cubicBezTo>
                    <a:pt x="1498405" y="895508"/>
                    <a:pt x="1510428" y="895440"/>
                    <a:pt x="1521058" y="895792"/>
                  </a:cubicBezTo>
                  <a:close/>
                  <a:moveTo>
                    <a:pt x="807828" y="764115"/>
                  </a:moveTo>
                  <a:cubicBezTo>
                    <a:pt x="807828" y="764115"/>
                    <a:pt x="919697" y="858518"/>
                    <a:pt x="936902" y="1021577"/>
                  </a:cubicBezTo>
                  <a:cubicBezTo>
                    <a:pt x="954114" y="1193211"/>
                    <a:pt x="842253" y="1279032"/>
                    <a:pt x="842253" y="1279032"/>
                  </a:cubicBezTo>
                  <a:cubicBezTo>
                    <a:pt x="842253" y="1279032"/>
                    <a:pt x="704570" y="1201794"/>
                    <a:pt x="695967" y="1038736"/>
                  </a:cubicBezTo>
                  <a:cubicBezTo>
                    <a:pt x="678755" y="875677"/>
                    <a:pt x="807828" y="764115"/>
                    <a:pt x="807828" y="764115"/>
                  </a:cubicBezTo>
                  <a:close/>
                  <a:moveTo>
                    <a:pt x="1219641" y="592014"/>
                  </a:moveTo>
                  <a:cubicBezTo>
                    <a:pt x="1219641" y="600590"/>
                    <a:pt x="1296938" y="1458231"/>
                    <a:pt x="25768" y="1938512"/>
                  </a:cubicBezTo>
                  <a:lnTo>
                    <a:pt x="0" y="1869903"/>
                  </a:lnTo>
                  <a:cubicBezTo>
                    <a:pt x="1211051" y="1406775"/>
                    <a:pt x="1142336" y="634894"/>
                    <a:pt x="1142336" y="600590"/>
                  </a:cubicBezTo>
                  <a:close/>
                  <a:moveTo>
                    <a:pt x="1588579" y="463978"/>
                  </a:moveTo>
                  <a:cubicBezTo>
                    <a:pt x="1588579" y="463978"/>
                    <a:pt x="1631493" y="626923"/>
                    <a:pt x="1528500" y="746995"/>
                  </a:cubicBezTo>
                  <a:cubicBezTo>
                    <a:pt x="1425500" y="875636"/>
                    <a:pt x="1271004" y="867060"/>
                    <a:pt x="1271004" y="867060"/>
                  </a:cubicBezTo>
                  <a:cubicBezTo>
                    <a:pt x="1271004" y="867060"/>
                    <a:pt x="1228090" y="729843"/>
                    <a:pt x="1331090" y="601195"/>
                  </a:cubicBezTo>
                  <a:cubicBezTo>
                    <a:pt x="1442666" y="472554"/>
                    <a:pt x="1588579" y="463978"/>
                    <a:pt x="1588579" y="463978"/>
                  </a:cubicBezTo>
                  <a:close/>
                  <a:moveTo>
                    <a:pt x="918872" y="352457"/>
                  </a:moveTo>
                  <a:cubicBezTo>
                    <a:pt x="918872" y="352457"/>
                    <a:pt x="1039217" y="429535"/>
                    <a:pt x="1073594" y="592248"/>
                  </a:cubicBezTo>
                  <a:cubicBezTo>
                    <a:pt x="1116575" y="754967"/>
                    <a:pt x="1013429" y="857734"/>
                    <a:pt x="1013429" y="857734"/>
                  </a:cubicBezTo>
                  <a:cubicBezTo>
                    <a:pt x="1013429" y="857734"/>
                    <a:pt x="875899" y="797788"/>
                    <a:pt x="832919" y="635068"/>
                  </a:cubicBezTo>
                  <a:cubicBezTo>
                    <a:pt x="798534" y="480918"/>
                    <a:pt x="918872" y="352457"/>
                    <a:pt x="918872" y="352457"/>
                  </a:cubicBezTo>
                  <a:close/>
                  <a:moveTo>
                    <a:pt x="1228596" y="0"/>
                  </a:moveTo>
                  <a:cubicBezTo>
                    <a:pt x="1228596" y="0"/>
                    <a:pt x="1357510" y="111562"/>
                    <a:pt x="1340324" y="274620"/>
                  </a:cubicBezTo>
                  <a:cubicBezTo>
                    <a:pt x="1323132" y="437679"/>
                    <a:pt x="1185622" y="514917"/>
                    <a:pt x="1185622" y="514917"/>
                  </a:cubicBezTo>
                  <a:cubicBezTo>
                    <a:pt x="1185622" y="514917"/>
                    <a:pt x="1073894" y="429096"/>
                    <a:pt x="1091086" y="257455"/>
                  </a:cubicBezTo>
                  <a:cubicBezTo>
                    <a:pt x="1108271" y="94403"/>
                    <a:pt x="1228596" y="0"/>
                    <a:pt x="1228596" y="0"/>
                  </a:cubicBezTo>
                  <a:close/>
                </a:path>
              </a:pathLst>
            </a:custGeom>
            <a:solidFill>
              <a:srgbClr val="F68D2E"/>
            </a:solidFill>
            <a:ln w="12700" cap="flat" cmpd="sng" algn="ctr">
              <a:noFill/>
              <a:prstDash val="solid"/>
              <a:miter lim="800000"/>
            </a:ln>
            <a:effectLst/>
          </p:spPr>
          <p:txBody>
            <a:bodyPr wrap="square" rtlCol="0" anchor="ctr">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grpSp>
          <p:nvGrpSpPr>
            <p:cNvPr id="598" name="组合 597">
              <a:extLst>
                <a:ext uri="{FF2B5EF4-FFF2-40B4-BE49-F238E27FC236}">
                  <a16:creationId xmlns:a16="http://schemas.microsoft.com/office/drawing/2014/main" id="{CE475DC6-4BE5-5318-54BB-07037B6AB797}"/>
                </a:ext>
              </a:extLst>
            </p:cNvPr>
            <p:cNvGrpSpPr/>
            <p:nvPr/>
          </p:nvGrpSpPr>
          <p:grpSpPr>
            <a:xfrm>
              <a:off x="8887550" y="3119986"/>
              <a:ext cx="1543266" cy="540008"/>
              <a:chOff x="8916591" y="3119986"/>
              <a:chExt cx="1543266" cy="540008"/>
            </a:xfrm>
          </p:grpSpPr>
          <p:sp>
            <p:nvSpPr>
              <p:cNvPr id="600" name="文本框 599">
                <a:extLst>
                  <a:ext uri="{FF2B5EF4-FFF2-40B4-BE49-F238E27FC236}">
                    <a16:creationId xmlns:a16="http://schemas.microsoft.com/office/drawing/2014/main" id="{4A424E17-00A4-CE8B-06B4-E3883034B9CE}"/>
                  </a:ext>
                </a:extLst>
              </p:cNvPr>
              <p:cNvSpPr txBox="1"/>
              <p:nvPr/>
            </p:nvSpPr>
            <p:spPr>
              <a:xfrm>
                <a:off x="8916591" y="3192433"/>
                <a:ext cx="1174877" cy="467561"/>
              </a:xfrm>
              <a:prstGeom prst="rect">
                <a:avLst/>
              </a:prstGeom>
              <a:noFill/>
            </p:spPr>
            <p:txBody>
              <a:bodyPr wrap="none" rtlCol="0">
                <a:prstTxWarp prst="textPlain">
                  <a:avLst/>
                </a:prstTxWarp>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CN" sz="1800" b="0" i="1" u="none" strike="noStrike" kern="0" cap="none" spc="0" normalizeH="0" baseline="0" noProof="0" dirty="0">
                    <a:ln>
                      <a:noFill/>
                    </a:ln>
                    <a:solidFill>
                      <a:prstClr val="white"/>
                    </a:solidFill>
                    <a:effectLst/>
                    <a:uLnTx/>
                    <a:uFillTx/>
                    <a:latin typeface="Arial Black" panose="020B0A04020102020204" pitchFamily="34" charset="0"/>
                    <a:ea typeface="微软雅黑"/>
                  </a:rPr>
                  <a:t>100%</a:t>
                </a:r>
                <a:endParaRPr kumimoji="0" lang="zh-CN" altLang="en-US" sz="1800" b="0" i="1" u="none" strike="noStrike" kern="0" cap="none" spc="0" normalizeH="0" baseline="0" noProof="0" dirty="0">
                  <a:ln>
                    <a:noFill/>
                  </a:ln>
                  <a:solidFill>
                    <a:prstClr val="white"/>
                  </a:solidFill>
                  <a:effectLst/>
                  <a:uLnTx/>
                  <a:uFillTx/>
                  <a:latin typeface="Arial Black" panose="020B0A04020102020204" pitchFamily="34" charset="0"/>
                  <a:ea typeface="微软雅黑"/>
                </a:endParaRPr>
              </a:p>
            </p:txBody>
          </p:sp>
          <p:sp>
            <p:nvSpPr>
              <p:cNvPr id="601" name="文本框 600">
                <a:extLst>
                  <a:ext uri="{FF2B5EF4-FFF2-40B4-BE49-F238E27FC236}">
                    <a16:creationId xmlns:a16="http://schemas.microsoft.com/office/drawing/2014/main" id="{3DDB867C-0204-F19F-6619-C429BFED9BD4}"/>
                  </a:ext>
                </a:extLst>
              </p:cNvPr>
              <p:cNvSpPr txBox="1"/>
              <p:nvPr/>
            </p:nvSpPr>
            <p:spPr>
              <a:xfrm>
                <a:off x="10131248" y="3119986"/>
                <a:ext cx="328609" cy="221387"/>
              </a:xfrm>
              <a:prstGeom prst="rect">
                <a:avLst/>
              </a:prstGeom>
              <a:noFill/>
            </p:spPr>
            <p:txBody>
              <a:bodyPr wrap="square" lIns="0" tIns="0" rIns="0" bIns="0"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lang="en-US" altLang="zh-CN" sz="1100" b="1" kern="0" dirty="0">
                    <a:solidFill>
                      <a:prstClr val="white"/>
                    </a:solidFill>
                    <a:latin typeface="微软雅黑"/>
                    <a:ea typeface="微软雅黑"/>
                  </a:rPr>
                  <a:t>2,b</a:t>
                </a:r>
                <a:endParaRPr kumimoji="0" lang="zh-CN" altLang="en-US" sz="1100" b="1" i="0" u="none" strike="noStrike" kern="0" cap="none" spc="0" normalizeH="0" baseline="0" noProof="0" dirty="0">
                  <a:ln>
                    <a:noFill/>
                  </a:ln>
                  <a:solidFill>
                    <a:prstClr val="white"/>
                  </a:solidFill>
                  <a:effectLst/>
                  <a:uLnTx/>
                  <a:uFillTx/>
                  <a:latin typeface="微软雅黑"/>
                  <a:ea typeface="微软雅黑"/>
                </a:endParaRPr>
              </a:p>
            </p:txBody>
          </p:sp>
        </p:grpSp>
        <p:sp>
          <p:nvSpPr>
            <p:cNvPr id="599" name="文本框 598">
              <a:extLst>
                <a:ext uri="{FF2B5EF4-FFF2-40B4-BE49-F238E27FC236}">
                  <a16:creationId xmlns:a16="http://schemas.microsoft.com/office/drawing/2014/main" id="{4A6AC25A-776E-D12A-6638-5EE0608D554C}"/>
                </a:ext>
              </a:extLst>
            </p:cNvPr>
            <p:cNvSpPr txBox="1"/>
            <p:nvPr/>
          </p:nvSpPr>
          <p:spPr>
            <a:xfrm>
              <a:off x="9065503" y="3782722"/>
              <a:ext cx="1077096" cy="580571"/>
            </a:xfrm>
            <a:prstGeom prst="rect">
              <a:avLst/>
            </a:prstGeom>
            <a:noFill/>
          </p:spPr>
          <p:txBody>
            <a:bodyPr wrap="none" lIns="0" tIns="0" rIns="0" bIns="0" rtlCol="0" anchor="ctr">
              <a:spAutoFit/>
            </a:bodyPr>
            <a:lstStyle/>
            <a:p>
              <a:pPr marL="0" marR="0" lvl="0" indent="0" algn="ctr" defTabSz="457200" eaLnBrk="1" fontAlgn="auto" latinLnBrk="0" hangingPunct="1">
                <a:lnSpc>
                  <a:spcPct val="150000"/>
                </a:lnSpc>
                <a:spcBef>
                  <a:spcPts val="0"/>
                </a:spcBef>
                <a:spcAft>
                  <a:spcPts val="0"/>
                </a:spcAft>
                <a:buClrTx/>
                <a:buSzTx/>
                <a:buFontTx/>
                <a:buNone/>
                <a:tabLst/>
                <a:defRPr/>
              </a:pPr>
              <a:r>
                <a:rPr kumimoji="0" lang="en-US" altLang="zh-CN" sz="1050" b="0" i="0" u="none" strike="noStrike" kern="0" cap="none" spc="0" normalizeH="0" baseline="0" noProof="0" dirty="0">
                  <a:ln>
                    <a:noFill/>
                  </a:ln>
                  <a:solidFill>
                    <a:prstClr val="white"/>
                  </a:solidFill>
                  <a:effectLst/>
                  <a:uLnTx/>
                  <a:uFillTx/>
                  <a:latin typeface="微软雅黑"/>
                  <a:ea typeface="微软雅黑"/>
                </a:rPr>
                <a:t>(95% CI: </a:t>
              </a:r>
            </a:p>
            <a:p>
              <a:pPr marL="0" marR="0" lvl="0" indent="0" algn="ctr" defTabSz="457200" eaLnBrk="1" fontAlgn="auto" latinLnBrk="0" hangingPunct="1">
                <a:lnSpc>
                  <a:spcPct val="150000"/>
                </a:lnSpc>
                <a:spcBef>
                  <a:spcPts val="0"/>
                </a:spcBef>
                <a:spcAft>
                  <a:spcPts val="0"/>
                </a:spcAft>
                <a:buClrTx/>
                <a:buSzTx/>
                <a:buFontTx/>
                <a:buNone/>
                <a:tabLst/>
                <a:defRPr/>
              </a:pPr>
              <a:r>
                <a:rPr kumimoji="0" lang="en-US" altLang="zh-CN" sz="1050" b="0" i="0" u="none" strike="noStrike" kern="0" cap="none" spc="0" normalizeH="0" baseline="0" noProof="0" dirty="0">
                  <a:ln>
                    <a:noFill/>
                  </a:ln>
                  <a:solidFill>
                    <a:prstClr val="white"/>
                  </a:solidFill>
                  <a:effectLst/>
                  <a:uLnTx/>
                  <a:uFillTx/>
                  <a:latin typeface="微软雅黑"/>
                  <a:ea typeface="微软雅黑"/>
                </a:rPr>
                <a:t>33.5%-100%)</a:t>
              </a:r>
            </a:p>
          </p:txBody>
        </p:sp>
      </p:grpSp>
      <p:sp>
        <p:nvSpPr>
          <p:cNvPr id="603" name="文本框 602">
            <a:extLst>
              <a:ext uri="{FF2B5EF4-FFF2-40B4-BE49-F238E27FC236}">
                <a16:creationId xmlns:a16="http://schemas.microsoft.com/office/drawing/2014/main" id="{4647B19E-F527-E8F5-CE8E-3ECB4ABB51AB}"/>
              </a:ext>
            </a:extLst>
          </p:cNvPr>
          <p:cNvSpPr txBox="1"/>
          <p:nvPr/>
        </p:nvSpPr>
        <p:spPr>
          <a:xfrm>
            <a:off x="6546733" y="5897555"/>
            <a:ext cx="4965709" cy="276999"/>
          </a:xfrm>
          <a:prstGeom prst="rect">
            <a:avLst/>
          </a:prstGeom>
          <a:noFill/>
        </p:spPr>
        <p:txBody>
          <a:bodyPr wrap="square" rtlCol="0">
            <a:spAutoFit/>
          </a:bodyPr>
          <a:lstStyle/>
          <a:p>
            <a:pPr defTabSz="457200"/>
            <a:r>
              <a:rPr lang="zh-CN" altLang="en-US" sz="600" dirty="0">
                <a:solidFill>
                  <a:srgbClr val="0C0C0C">
                    <a:lumMod val="75000"/>
                    <a:lumOff val="25000"/>
                  </a:srgbClr>
                </a:solidFill>
                <a:latin typeface="HarmonyOS Sans SC Black"/>
                <a:ea typeface="HarmonyOS Sans SC Black"/>
              </a:rPr>
              <a:t>与任何疫苗一样，无法确保四价及九价</a:t>
            </a:r>
            <a:r>
              <a:rPr lang="en-US" altLang="zh-CN" sz="600" dirty="0">
                <a:solidFill>
                  <a:srgbClr val="0C0C0C">
                    <a:lumMod val="75000"/>
                    <a:lumOff val="25000"/>
                  </a:srgbClr>
                </a:solidFill>
                <a:latin typeface="HarmonyOS Sans SC Black"/>
                <a:ea typeface="HarmonyOS Sans SC Black"/>
              </a:rPr>
              <a:t>HPV</a:t>
            </a:r>
            <a:r>
              <a:rPr lang="zh-CN" altLang="en-US" sz="600" dirty="0">
                <a:solidFill>
                  <a:srgbClr val="0C0C0C">
                    <a:lumMod val="75000"/>
                    <a:lumOff val="25000"/>
                  </a:srgbClr>
                </a:solidFill>
                <a:latin typeface="HarmonyOS Sans SC Black"/>
                <a:ea typeface="HarmonyOS Sans SC Black"/>
              </a:rPr>
              <a:t>疫苗对所有接种者均产生保护作用。四价及九价</a:t>
            </a:r>
            <a:r>
              <a:rPr lang="en-US" altLang="zh-CN" sz="600" dirty="0">
                <a:solidFill>
                  <a:srgbClr val="0C0C0C">
                    <a:lumMod val="75000"/>
                    <a:lumOff val="25000"/>
                  </a:srgbClr>
                </a:solidFill>
                <a:latin typeface="HarmonyOS Sans SC Black"/>
                <a:ea typeface="HarmonyOS Sans SC Black"/>
              </a:rPr>
              <a:t>HPV</a:t>
            </a:r>
            <a:r>
              <a:rPr lang="zh-CN" altLang="en-US" sz="600" dirty="0">
                <a:solidFill>
                  <a:srgbClr val="0C0C0C">
                    <a:lumMod val="75000"/>
                    <a:lumOff val="25000"/>
                  </a:srgbClr>
                </a:solidFill>
                <a:latin typeface="HarmonyOS Sans SC Black"/>
                <a:ea typeface="HarmonyOS Sans SC Black"/>
              </a:rPr>
              <a:t>疫苗不能预防所有高危型</a:t>
            </a:r>
            <a:r>
              <a:rPr lang="en-US" altLang="zh-CN" sz="600" dirty="0">
                <a:solidFill>
                  <a:srgbClr val="0C0C0C">
                    <a:lumMod val="75000"/>
                    <a:lumOff val="25000"/>
                  </a:srgbClr>
                </a:solidFill>
                <a:latin typeface="HarmonyOS Sans SC Black"/>
                <a:ea typeface="HarmonyOS Sans SC Black"/>
              </a:rPr>
              <a:t>HPV</a:t>
            </a:r>
            <a:r>
              <a:rPr lang="zh-CN" altLang="en-US" sz="600" dirty="0">
                <a:solidFill>
                  <a:srgbClr val="0C0C0C">
                    <a:lumMod val="75000"/>
                    <a:lumOff val="25000"/>
                  </a:srgbClr>
                </a:solidFill>
                <a:latin typeface="HarmonyOS Sans SC Black"/>
                <a:ea typeface="HarmonyOS Sans SC Black"/>
              </a:rPr>
              <a:t>感染所致病变。尚未证实四价及九价</a:t>
            </a:r>
            <a:r>
              <a:rPr lang="en-US" altLang="zh-CN" sz="600" dirty="0">
                <a:solidFill>
                  <a:srgbClr val="0C0C0C">
                    <a:lumMod val="75000"/>
                    <a:lumOff val="25000"/>
                  </a:srgbClr>
                </a:solidFill>
                <a:latin typeface="HarmonyOS Sans SC Black"/>
                <a:ea typeface="HarmonyOS Sans SC Black"/>
              </a:rPr>
              <a:t>HPV</a:t>
            </a:r>
            <a:r>
              <a:rPr lang="zh-CN" altLang="en-US" sz="600" dirty="0">
                <a:solidFill>
                  <a:srgbClr val="0C0C0C">
                    <a:lumMod val="75000"/>
                    <a:lumOff val="25000"/>
                  </a:srgbClr>
                </a:solidFill>
                <a:latin typeface="HarmonyOS Sans SC Black"/>
                <a:ea typeface="HarmonyOS Sans SC Black"/>
              </a:rPr>
              <a:t>疫苗能预防疫苗不包含的</a:t>
            </a:r>
            <a:r>
              <a:rPr lang="en-US" altLang="zh-CN" sz="600" dirty="0">
                <a:solidFill>
                  <a:srgbClr val="0C0C0C">
                    <a:lumMod val="75000"/>
                    <a:lumOff val="25000"/>
                  </a:srgbClr>
                </a:solidFill>
                <a:latin typeface="HarmonyOS Sans SC Black"/>
                <a:ea typeface="HarmonyOS Sans SC Black"/>
              </a:rPr>
              <a:t>HPV</a:t>
            </a:r>
            <a:r>
              <a:rPr lang="zh-CN" altLang="en-US" sz="600" dirty="0">
                <a:solidFill>
                  <a:srgbClr val="0C0C0C">
                    <a:lumMod val="75000"/>
                    <a:lumOff val="25000"/>
                  </a:srgbClr>
                </a:solidFill>
                <a:latin typeface="HarmonyOS Sans SC Black"/>
                <a:ea typeface="HarmonyOS Sans SC Black"/>
              </a:rPr>
              <a:t>型别感染导致的病变以及非</a:t>
            </a:r>
            <a:r>
              <a:rPr lang="en-US" altLang="zh-CN" sz="600" dirty="0">
                <a:solidFill>
                  <a:srgbClr val="0C0C0C">
                    <a:lumMod val="75000"/>
                    <a:lumOff val="25000"/>
                  </a:srgbClr>
                </a:solidFill>
                <a:latin typeface="HarmonyOS Sans SC Black"/>
                <a:ea typeface="HarmonyOS Sans SC Black"/>
              </a:rPr>
              <a:t>HPV</a:t>
            </a:r>
            <a:r>
              <a:rPr lang="zh-CN" altLang="en-US" sz="600" dirty="0">
                <a:solidFill>
                  <a:srgbClr val="0C0C0C">
                    <a:lumMod val="75000"/>
                    <a:lumOff val="25000"/>
                  </a:srgbClr>
                </a:solidFill>
                <a:latin typeface="HarmonyOS Sans SC Black"/>
                <a:ea typeface="HarmonyOS Sans SC Black"/>
              </a:rPr>
              <a:t>引起的疾病。</a:t>
            </a:r>
          </a:p>
        </p:txBody>
      </p:sp>
      <p:grpSp>
        <p:nvGrpSpPr>
          <p:cNvPr id="604" name="组合 603">
            <a:extLst>
              <a:ext uri="{FF2B5EF4-FFF2-40B4-BE49-F238E27FC236}">
                <a16:creationId xmlns:a16="http://schemas.microsoft.com/office/drawing/2014/main" id="{8D0623CD-187D-F7D5-A8C1-1A2F485262DD}"/>
              </a:ext>
            </a:extLst>
          </p:cNvPr>
          <p:cNvGrpSpPr/>
          <p:nvPr/>
        </p:nvGrpSpPr>
        <p:grpSpPr>
          <a:xfrm>
            <a:off x="0" y="909647"/>
            <a:ext cx="5552890" cy="712590"/>
            <a:chOff x="1" y="909647"/>
            <a:chExt cx="5552890" cy="712590"/>
          </a:xfrm>
        </p:grpSpPr>
        <p:sp>
          <p:nvSpPr>
            <p:cNvPr id="605" name="矩形: 圆角 604">
              <a:extLst>
                <a:ext uri="{FF2B5EF4-FFF2-40B4-BE49-F238E27FC236}">
                  <a16:creationId xmlns:a16="http://schemas.microsoft.com/office/drawing/2014/main" id="{70881897-DA72-ACAB-C890-0AB18314DCC2}"/>
                </a:ext>
              </a:extLst>
            </p:cNvPr>
            <p:cNvSpPr/>
            <p:nvPr/>
          </p:nvSpPr>
          <p:spPr>
            <a:xfrm>
              <a:off x="1" y="909647"/>
              <a:ext cx="5552890" cy="712590"/>
            </a:xfrm>
            <a:prstGeom prst="roundRect">
              <a:avLst/>
            </a:prstGeom>
            <a:solidFill>
              <a:srgbClr val="00877B">
                <a:alpha val="9000"/>
              </a:srgbClr>
            </a:solidFill>
            <a:ln>
              <a:noFill/>
            </a:ln>
            <a:effectLst>
              <a:outerShdw blurRad="76200" dir="13500000" sy="23000" kx="1200000" algn="br" rotWithShape="0">
                <a:prstClr val="black">
                  <a:alpha val="20000"/>
                </a:prstClr>
              </a:outerShdw>
              <a:softEdge rad="0"/>
            </a:effectLst>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nvGrpSpPr>
            <p:cNvPr id="606" name="组合 605">
              <a:extLst>
                <a:ext uri="{FF2B5EF4-FFF2-40B4-BE49-F238E27FC236}">
                  <a16:creationId xmlns:a16="http://schemas.microsoft.com/office/drawing/2014/main" id="{BDD39535-54F5-D0BB-8876-A2813BB54779}"/>
                </a:ext>
              </a:extLst>
            </p:cNvPr>
            <p:cNvGrpSpPr>
              <a:grpSpLocks noChangeAspect="1"/>
            </p:cNvGrpSpPr>
            <p:nvPr/>
          </p:nvGrpSpPr>
          <p:grpSpPr>
            <a:xfrm>
              <a:off x="532279" y="976158"/>
              <a:ext cx="301348" cy="312868"/>
              <a:chOff x="7474569" y="2729623"/>
              <a:chExt cx="432004" cy="432000"/>
            </a:xfrm>
            <a:solidFill>
              <a:srgbClr val="00877B"/>
            </a:solidFill>
          </p:grpSpPr>
          <p:sp>
            <p:nvSpPr>
              <p:cNvPr id="608" name="圆角矩形 102">
                <a:extLst>
                  <a:ext uri="{FF2B5EF4-FFF2-40B4-BE49-F238E27FC236}">
                    <a16:creationId xmlns:a16="http://schemas.microsoft.com/office/drawing/2014/main" id="{7DB1C867-F887-2709-2CCF-55D8B014E631}"/>
                  </a:ext>
                </a:extLst>
              </p:cNvPr>
              <p:cNvSpPr/>
              <p:nvPr/>
            </p:nvSpPr>
            <p:spPr>
              <a:xfrm>
                <a:off x="7474569" y="2729623"/>
                <a:ext cx="432004" cy="432000"/>
              </a:xfrm>
              <a:prstGeom prst="roundRect">
                <a:avLst>
                  <a:gd name="adj" fmla="val 50000"/>
                </a:avLst>
              </a:prstGeom>
              <a:grp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latin typeface="+mj-ea"/>
                  <a:ea typeface="+mj-ea"/>
                </a:endParaRPr>
              </a:p>
            </p:txBody>
          </p:sp>
          <p:sp>
            <p:nvSpPr>
              <p:cNvPr id="609" name="任意多边形 103">
                <a:extLst>
                  <a:ext uri="{FF2B5EF4-FFF2-40B4-BE49-F238E27FC236}">
                    <a16:creationId xmlns:a16="http://schemas.microsoft.com/office/drawing/2014/main" id="{3C5BA265-49E1-1006-2877-7A9F1400BB0D}"/>
                  </a:ext>
                </a:extLst>
              </p:cNvPr>
              <p:cNvSpPr/>
              <p:nvPr/>
            </p:nvSpPr>
            <p:spPr>
              <a:xfrm>
                <a:off x="7595253" y="2877255"/>
                <a:ext cx="195399" cy="131023"/>
              </a:xfrm>
              <a:custGeom>
                <a:avLst/>
                <a:gdLst>
                  <a:gd name="connsiteX0" fmla="*/ 195400 w 195399"/>
                  <a:gd name="connsiteY0" fmla="*/ 0 h 131023"/>
                  <a:gd name="connsiteX1" fmla="*/ 64376 w 195399"/>
                  <a:gd name="connsiteY1" fmla="*/ 131023 h 131023"/>
                  <a:gd name="connsiteX2" fmla="*/ 0 w 195399"/>
                  <a:gd name="connsiteY2" fmla="*/ 66647 h 131023"/>
                </a:gdLst>
                <a:ahLst/>
                <a:cxnLst>
                  <a:cxn ang="0">
                    <a:pos x="connsiteX0" y="connsiteY0"/>
                  </a:cxn>
                  <a:cxn ang="0">
                    <a:pos x="connsiteX1" y="connsiteY1"/>
                  </a:cxn>
                  <a:cxn ang="0">
                    <a:pos x="connsiteX2" y="connsiteY2"/>
                  </a:cxn>
                </a:cxnLst>
                <a:rect l="l" t="t" r="r" b="b"/>
                <a:pathLst>
                  <a:path w="195399" h="131023">
                    <a:moveTo>
                      <a:pt x="195400" y="0"/>
                    </a:moveTo>
                    <a:lnTo>
                      <a:pt x="64376" y="131023"/>
                    </a:lnTo>
                    <a:lnTo>
                      <a:pt x="0" y="66647"/>
                    </a:lnTo>
                  </a:path>
                </a:pathLst>
              </a:custGeom>
              <a:grpFill/>
              <a:ln w="12700" cap="rnd">
                <a:solidFill>
                  <a:srgbClr val="FFFFFF"/>
                </a:solidFill>
                <a:prstDash val="solid"/>
                <a:miter/>
              </a:ln>
            </p:spPr>
            <p:txBody>
              <a:bodyPr rtlCol="0" anchor="ctr"/>
              <a:lstStyle/>
              <a:p>
                <a:endParaRPr lang="zh-CN" altLang="en-US" dirty="0">
                  <a:latin typeface="+mj-ea"/>
                  <a:ea typeface="+mj-ea"/>
                </a:endParaRPr>
              </a:p>
            </p:txBody>
          </p:sp>
        </p:grpSp>
        <p:sp>
          <p:nvSpPr>
            <p:cNvPr id="607" name="文本框 606">
              <a:extLst>
                <a:ext uri="{FF2B5EF4-FFF2-40B4-BE49-F238E27FC236}">
                  <a16:creationId xmlns:a16="http://schemas.microsoft.com/office/drawing/2014/main" id="{9448CA4E-9390-7FBF-6386-A734FEB979D4}"/>
                </a:ext>
              </a:extLst>
            </p:cNvPr>
            <p:cNvSpPr txBox="1"/>
            <p:nvPr/>
          </p:nvSpPr>
          <p:spPr>
            <a:xfrm>
              <a:off x="863726" y="936108"/>
              <a:ext cx="4370474" cy="659668"/>
            </a:xfrm>
            <a:prstGeom prst="rect">
              <a:avLst/>
            </a:prstGeom>
            <a:noFill/>
          </p:spPr>
          <p:txBody>
            <a:bodyPr wrap="square" anchor="ctr">
              <a:spAutoFit/>
            </a:bodyPr>
            <a:lstStyle/>
            <a:p>
              <a:pPr>
                <a:lnSpc>
                  <a:spcPct val="120000"/>
                </a:lnSpc>
              </a:pPr>
              <a:r>
                <a:rPr lang="zh-CN" altLang="en-US" sz="1600" b="1" dirty="0">
                  <a:solidFill>
                    <a:srgbClr val="00877B"/>
                  </a:solidFill>
                  <a:latin typeface="+mj-ea"/>
                  <a:ea typeface="+mj-ea"/>
                </a:rPr>
                <a:t>如果错过了某一次接种的时间，应如何完成后续接种？</a:t>
              </a:r>
            </a:p>
          </p:txBody>
        </p:sp>
      </p:grpSp>
    </p:spTree>
    <p:extLst>
      <p:ext uri="{BB962C8B-B14F-4D97-AF65-F5344CB8AC3E}">
        <p14:creationId xmlns:p14="http://schemas.microsoft.com/office/powerpoint/2010/main" val="3069796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181946"/>
            <a:ext cx="11582400" cy="634082"/>
          </a:xfrm>
        </p:spPr>
        <p:txBody>
          <a:bodyPr>
            <a:normAutofit/>
          </a:bodyPr>
          <a:lstStyle/>
          <a:p>
            <a:r>
              <a:rPr lang="zh-CN" altLang="en-US" b="1" dirty="0">
                <a:latin typeface="+mj-lt"/>
              </a:rPr>
              <a:t>中国女性为什么要特别预防</a:t>
            </a:r>
            <a:r>
              <a:rPr lang="en-US" altLang="zh-CN" b="1" dirty="0">
                <a:latin typeface="+mj-lt"/>
              </a:rPr>
              <a:t>HPV52/58</a:t>
            </a:r>
            <a:r>
              <a:rPr lang="zh-CN" altLang="en-US" b="1" dirty="0">
                <a:latin typeface="+mj-lt"/>
              </a:rPr>
              <a:t>型感染？</a:t>
            </a:r>
          </a:p>
        </p:txBody>
      </p:sp>
      <p:sp>
        <p:nvSpPr>
          <p:cNvPr id="6" name="文本框 5"/>
          <p:cNvSpPr txBox="1"/>
          <p:nvPr/>
        </p:nvSpPr>
        <p:spPr>
          <a:xfrm>
            <a:off x="-1" y="6581001"/>
            <a:ext cx="8093414" cy="276999"/>
          </a:xfrm>
          <a:prstGeom prst="rect">
            <a:avLst/>
          </a:prstGeom>
          <a:noFill/>
          <a:effectLst/>
        </p:spPr>
        <p:txBody>
          <a:bodyPr wrap="square" anchor="b">
            <a:spAutoFit/>
          </a:bodyPr>
          <a:lstStyle/>
          <a:p>
            <a:pPr marL="0" indent="0">
              <a:lnSpc>
                <a:spcPct val="100000"/>
              </a:lnSpc>
              <a:spcBef>
                <a:spcPts val="0"/>
              </a:spcBef>
              <a:buNone/>
            </a:pPr>
            <a:r>
              <a:rPr lang="en-US" altLang="zh-CN" sz="600" dirty="0">
                <a:solidFill>
                  <a:schemeClr val="bg1">
                    <a:lumMod val="50000"/>
                  </a:schemeClr>
                </a:solidFill>
                <a:latin typeface="+mn-ea"/>
                <a:cs typeface="微软雅黑" panose="020B0503020204020204" pitchFamily="34" charset="-122"/>
              </a:rPr>
              <a:t>[1] ICO HPV Information Centre. Human Papillomavirus and Related Diseases Report, China. 2021-10-22; [2] ICO HPV Information Centre. Human Papillomavirus and Related Diseases Report, World. 2021-10-22; [3]</a:t>
            </a:r>
            <a:r>
              <a:rPr lang="zh-CN" altLang="en-US" sz="600" dirty="0">
                <a:solidFill>
                  <a:schemeClr val="bg1">
                    <a:lumMod val="50000"/>
                  </a:schemeClr>
                </a:solidFill>
                <a:latin typeface="+mn-ea"/>
                <a:cs typeface="微软雅黑" panose="020B0503020204020204" pitchFamily="34" charset="-122"/>
              </a:rPr>
              <a:t>人乳头瘤病毒疫苗临床应用中国专家共识</a:t>
            </a:r>
            <a:r>
              <a:rPr lang="en-US" altLang="zh-CN" sz="600" dirty="0">
                <a:solidFill>
                  <a:schemeClr val="bg1">
                    <a:lumMod val="50000"/>
                  </a:schemeClr>
                </a:solidFill>
                <a:latin typeface="+mn-ea"/>
                <a:cs typeface="微软雅黑" panose="020B0503020204020204" pitchFamily="34" charset="-122"/>
              </a:rPr>
              <a:t>. </a:t>
            </a:r>
            <a:r>
              <a:rPr lang="zh-CN" altLang="en-US" sz="600" dirty="0">
                <a:solidFill>
                  <a:schemeClr val="bg1">
                    <a:lumMod val="50000"/>
                  </a:schemeClr>
                </a:solidFill>
                <a:latin typeface="+mn-ea"/>
                <a:cs typeface="微软雅黑" panose="020B0503020204020204" pitchFamily="34" charset="-122"/>
              </a:rPr>
              <a:t>中国医学前沿杂志</a:t>
            </a:r>
            <a:r>
              <a:rPr lang="en-US" altLang="zh-CN" sz="600" dirty="0">
                <a:solidFill>
                  <a:schemeClr val="bg1">
                    <a:lumMod val="50000"/>
                  </a:schemeClr>
                </a:solidFill>
                <a:latin typeface="+mn-ea"/>
                <a:cs typeface="微软雅黑" panose="020B0503020204020204" pitchFamily="34" charset="-122"/>
              </a:rPr>
              <a:t>(</a:t>
            </a:r>
            <a:r>
              <a:rPr lang="zh-CN" altLang="en-US" sz="600" dirty="0">
                <a:solidFill>
                  <a:schemeClr val="bg1">
                    <a:lumMod val="50000"/>
                  </a:schemeClr>
                </a:solidFill>
                <a:latin typeface="+mn-ea"/>
                <a:cs typeface="微软雅黑" panose="020B0503020204020204" pitchFamily="34" charset="-122"/>
              </a:rPr>
              <a:t>电子版</a:t>
            </a:r>
            <a:r>
              <a:rPr lang="en-US" altLang="zh-CN" sz="600" dirty="0">
                <a:solidFill>
                  <a:schemeClr val="bg1">
                    <a:lumMod val="50000"/>
                  </a:schemeClr>
                </a:solidFill>
                <a:latin typeface="+mn-ea"/>
                <a:cs typeface="微软雅黑" panose="020B0503020204020204" pitchFamily="34" charset="-122"/>
              </a:rPr>
              <a:t>). 2021;13(2):1-12.</a:t>
            </a:r>
          </a:p>
        </p:txBody>
      </p:sp>
      <p:grpSp>
        <p:nvGrpSpPr>
          <p:cNvPr id="3" name="组合 2">
            <a:extLst>
              <a:ext uri="{FF2B5EF4-FFF2-40B4-BE49-F238E27FC236}">
                <a16:creationId xmlns:a16="http://schemas.microsoft.com/office/drawing/2014/main" id="{9A57C1DB-4E9B-33B3-AD1A-74F73E19B6A6}"/>
              </a:ext>
            </a:extLst>
          </p:cNvPr>
          <p:cNvGrpSpPr/>
          <p:nvPr/>
        </p:nvGrpSpPr>
        <p:grpSpPr>
          <a:xfrm>
            <a:off x="6123173" y="909647"/>
            <a:ext cx="5552890" cy="712590"/>
            <a:chOff x="1" y="909647"/>
            <a:chExt cx="5552890" cy="712590"/>
          </a:xfrm>
        </p:grpSpPr>
        <p:sp>
          <p:nvSpPr>
            <p:cNvPr id="4" name="矩形: 圆角 3">
              <a:extLst>
                <a:ext uri="{FF2B5EF4-FFF2-40B4-BE49-F238E27FC236}">
                  <a16:creationId xmlns:a16="http://schemas.microsoft.com/office/drawing/2014/main" id="{83734F07-2039-5EFB-0F33-A47658C9DB51}"/>
                </a:ext>
              </a:extLst>
            </p:cNvPr>
            <p:cNvSpPr/>
            <p:nvPr/>
          </p:nvSpPr>
          <p:spPr>
            <a:xfrm>
              <a:off x="1" y="909647"/>
              <a:ext cx="5552890" cy="712590"/>
            </a:xfrm>
            <a:prstGeom prst="roundRect">
              <a:avLst/>
            </a:prstGeom>
            <a:solidFill>
              <a:srgbClr val="00877B">
                <a:alpha val="9000"/>
              </a:srgbClr>
            </a:solidFill>
            <a:ln>
              <a:noFill/>
            </a:ln>
            <a:effectLst>
              <a:outerShdw blurRad="76200" dir="13500000" sy="23000" kx="1200000" algn="br" rotWithShape="0">
                <a:prstClr val="black">
                  <a:alpha val="20000"/>
                </a:prstClr>
              </a:outerShdw>
              <a:softEdge rad="0"/>
            </a:effectLst>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nvGrpSpPr>
            <p:cNvPr id="5" name="组合 4">
              <a:extLst>
                <a:ext uri="{FF2B5EF4-FFF2-40B4-BE49-F238E27FC236}">
                  <a16:creationId xmlns:a16="http://schemas.microsoft.com/office/drawing/2014/main" id="{B8341EEA-9354-499F-EE81-3BA0118E4B5B}"/>
                </a:ext>
              </a:extLst>
            </p:cNvPr>
            <p:cNvGrpSpPr>
              <a:grpSpLocks noChangeAspect="1"/>
            </p:cNvGrpSpPr>
            <p:nvPr/>
          </p:nvGrpSpPr>
          <p:grpSpPr>
            <a:xfrm>
              <a:off x="532279" y="976158"/>
              <a:ext cx="301348" cy="312868"/>
              <a:chOff x="7474569" y="2729623"/>
              <a:chExt cx="432004" cy="432000"/>
            </a:xfrm>
            <a:solidFill>
              <a:srgbClr val="00877B"/>
            </a:solidFill>
          </p:grpSpPr>
          <p:sp>
            <p:nvSpPr>
              <p:cNvPr id="8" name="圆角矩形 102">
                <a:extLst>
                  <a:ext uri="{FF2B5EF4-FFF2-40B4-BE49-F238E27FC236}">
                    <a16:creationId xmlns:a16="http://schemas.microsoft.com/office/drawing/2014/main" id="{450608BC-BCFE-6AB1-488A-566F1E2DBE72}"/>
                  </a:ext>
                </a:extLst>
              </p:cNvPr>
              <p:cNvSpPr/>
              <p:nvPr/>
            </p:nvSpPr>
            <p:spPr>
              <a:xfrm>
                <a:off x="7474569" y="2729623"/>
                <a:ext cx="432004" cy="432000"/>
              </a:xfrm>
              <a:prstGeom prst="roundRect">
                <a:avLst>
                  <a:gd name="adj" fmla="val 50000"/>
                </a:avLst>
              </a:prstGeom>
              <a:grp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latin typeface="+mj-ea"/>
                  <a:ea typeface="+mj-ea"/>
                </a:endParaRPr>
              </a:p>
            </p:txBody>
          </p:sp>
          <p:sp>
            <p:nvSpPr>
              <p:cNvPr id="14" name="任意多边形 103">
                <a:extLst>
                  <a:ext uri="{FF2B5EF4-FFF2-40B4-BE49-F238E27FC236}">
                    <a16:creationId xmlns:a16="http://schemas.microsoft.com/office/drawing/2014/main" id="{6BFC6821-CD39-4BDE-0F92-540DCB47D093}"/>
                  </a:ext>
                </a:extLst>
              </p:cNvPr>
              <p:cNvSpPr/>
              <p:nvPr/>
            </p:nvSpPr>
            <p:spPr>
              <a:xfrm>
                <a:off x="7595253" y="2877255"/>
                <a:ext cx="195399" cy="131023"/>
              </a:xfrm>
              <a:custGeom>
                <a:avLst/>
                <a:gdLst>
                  <a:gd name="connsiteX0" fmla="*/ 195400 w 195399"/>
                  <a:gd name="connsiteY0" fmla="*/ 0 h 131023"/>
                  <a:gd name="connsiteX1" fmla="*/ 64376 w 195399"/>
                  <a:gd name="connsiteY1" fmla="*/ 131023 h 131023"/>
                  <a:gd name="connsiteX2" fmla="*/ 0 w 195399"/>
                  <a:gd name="connsiteY2" fmla="*/ 66647 h 131023"/>
                </a:gdLst>
                <a:ahLst/>
                <a:cxnLst>
                  <a:cxn ang="0">
                    <a:pos x="connsiteX0" y="connsiteY0"/>
                  </a:cxn>
                  <a:cxn ang="0">
                    <a:pos x="connsiteX1" y="connsiteY1"/>
                  </a:cxn>
                  <a:cxn ang="0">
                    <a:pos x="connsiteX2" y="connsiteY2"/>
                  </a:cxn>
                </a:cxnLst>
                <a:rect l="l" t="t" r="r" b="b"/>
                <a:pathLst>
                  <a:path w="195399" h="131023">
                    <a:moveTo>
                      <a:pt x="195400" y="0"/>
                    </a:moveTo>
                    <a:lnTo>
                      <a:pt x="64376" y="131023"/>
                    </a:lnTo>
                    <a:lnTo>
                      <a:pt x="0" y="66647"/>
                    </a:lnTo>
                  </a:path>
                </a:pathLst>
              </a:custGeom>
              <a:grpFill/>
              <a:ln w="12700" cap="rnd">
                <a:solidFill>
                  <a:srgbClr val="FFFFFF"/>
                </a:solidFill>
                <a:prstDash val="solid"/>
                <a:miter/>
              </a:ln>
            </p:spPr>
            <p:txBody>
              <a:bodyPr rtlCol="0" anchor="ctr"/>
              <a:lstStyle/>
              <a:p>
                <a:endParaRPr lang="zh-CN" altLang="en-US" dirty="0">
                  <a:latin typeface="+mj-ea"/>
                  <a:ea typeface="+mj-ea"/>
                </a:endParaRPr>
              </a:p>
            </p:txBody>
          </p:sp>
        </p:grpSp>
        <p:sp>
          <p:nvSpPr>
            <p:cNvPr id="7" name="文本框 6">
              <a:extLst>
                <a:ext uri="{FF2B5EF4-FFF2-40B4-BE49-F238E27FC236}">
                  <a16:creationId xmlns:a16="http://schemas.microsoft.com/office/drawing/2014/main" id="{A8C34B82-7A70-BE55-F641-A3761B269FA1}"/>
                </a:ext>
              </a:extLst>
            </p:cNvPr>
            <p:cNvSpPr txBox="1"/>
            <p:nvPr/>
          </p:nvSpPr>
          <p:spPr>
            <a:xfrm>
              <a:off x="863726" y="936108"/>
              <a:ext cx="4370474" cy="659668"/>
            </a:xfrm>
            <a:prstGeom prst="rect">
              <a:avLst/>
            </a:prstGeom>
            <a:noFill/>
          </p:spPr>
          <p:txBody>
            <a:bodyPr wrap="square" anchor="ctr">
              <a:spAutoFit/>
            </a:bodyPr>
            <a:lstStyle/>
            <a:p>
              <a:pPr>
                <a:lnSpc>
                  <a:spcPct val="120000"/>
                </a:lnSpc>
              </a:pPr>
              <a:r>
                <a:rPr lang="zh-CN" altLang="en-US" sz="1600" b="1" dirty="0">
                  <a:solidFill>
                    <a:srgbClr val="00877B"/>
                  </a:solidFill>
                  <a:latin typeface="+mj-ea"/>
                  <a:ea typeface="+mj-ea"/>
                </a:rPr>
                <a:t>在中国 </a:t>
              </a:r>
              <a:r>
                <a:rPr lang="en-US" altLang="zh-CN" sz="1600" b="1" dirty="0">
                  <a:solidFill>
                    <a:srgbClr val="00877B"/>
                  </a:solidFill>
                  <a:latin typeface="+mj-ea"/>
                  <a:ea typeface="+mj-ea"/>
                </a:rPr>
                <a:t>HPV 52/58 </a:t>
              </a:r>
              <a:r>
                <a:rPr lang="zh-CN" altLang="en-US" sz="1600" b="1" dirty="0">
                  <a:solidFill>
                    <a:srgbClr val="00877B"/>
                  </a:solidFill>
                  <a:latin typeface="+mj-ea"/>
                  <a:ea typeface="+mj-ea"/>
                </a:rPr>
                <a:t>型导致</a:t>
              </a:r>
              <a:r>
                <a:rPr lang="en-US" altLang="zh-CN" sz="1600" b="1" dirty="0">
                  <a:solidFill>
                    <a:srgbClr val="00877B"/>
                  </a:solidFill>
                  <a:latin typeface="+mj-ea"/>
                  <a:ea typeface="+mj-ea"/>
                </a:rPr>
                <a:t>14.7%</a:t>
              </a:r>
              <a:r>
                <a:rPr lang="zh-CN" altLang="en-US" sz="1600" b="1" dirty="0">
                  <a:solidFill>
                    <a:srgbClr val="00877B"/>
                  </a:solidFill>
                  <a:latin typeface="+mj-ea"/>
                  <a:ea typeface="+mj-ea"/>
                </a:rPr>
                <a:t>的子宫颈癌，高于全球平均水平</a:t>
              </a:r>
            </a:p>
          </p:txBody>
        </p:sp>
      </p:grpSp>
      <p:grpSp>
        <p:nvGrpSpPr>
          <p:cNvPr id="9" name="组合 8">
            <a:extLst>
              <a:ext uri="{FF2B5EF4-FFF2-40B4-BE49-F238E27FC236}">
                <a16:creationId xmlns:a16="http://schemas.microsoft.com/office/drawing/2014/main" id="{3713A75C-3806-159A-1218-E7B9B6BBDE7B}"/>
              </a:ext>
            </a:extLst>
          </p:cNvPr>
          <p:cNvGrpSpPr/>
          <p:nvPr/>
        </p:nvGrpSpPr>
        <p:grpSpPr>
          <a:xfrm>
            <a:off x="0" y="909647"/>
            <a:ext cx="5552890" cy="712590"/>
            <a:chOff x="1" y="909647"/>
            <a:chExt cx="5552890" cy="712590"/>
          </a:xfrm>
        </p:grpSpPr>
        <p:sp>
          <p:nvSpPr>
            <p:cNvPr id="10" name="矩形: 圆角 9">
              <a:extLst>
                <a:ext uri="{FF2B5EF4-FFF2-40B4-BE49-F238E27FC236}">
                  <a16:creationId xmlns:a16="http://schemas.microsoft.com/office/drawing/2014/main" id="{59EE4E7C-621B-F8D3-DFC8-32985098CA8C}"/>
                </a:ext>
              </a:extLst>
            </p:cNvPr>
            <p:cNvSpPr/>
            <p:nvPr/>
          </p:nvSpPr>
          <p:spPr>
            <a:xfrm>
              <a:off x="1" y="909647"/>
              <a:ext cx="5552890" cy="712590"/>
            </a:xfrm>
            <a:prstGeom prst="roundRect">
              <a:avLst/>
            </a:prstGeom>
            <a:solidFill>
              <a:srgbClr val="00877B">
                <a:alpha val="9000"/>
              </a:srgbClr>
            </a:solidFill>
            <a:ln>
              <a:noFill/>
            </a:ln>
            <a:effectLst>
              <a:outerShdw blurRad="76200" dir="13500000" sy="23000" kx="1200000" algn="br" rotWithShape="0">
                <a:prstClr val="black">
                  <a:alpha val="20000"/>
                </a:prstClr>
              </a:outerShdw>
              <a:softEdge rad="0"/>
            </a:effectLst>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nvGrpSpPr>
            <p:cNvPr id="11" name="组合 10">
              <a:extLst>
                <a:ext uri="{FF2B5EF4-FFF2-40B4-BE49-F238E27FC236}">
                  <a16:creationId xmlns:a16="http://schemas.microsoft.com/office/drawing/2014/main" id="{36739932-CB63-30CE-D1AB-2B5E7B510302}"/>
                </a:ext>
              </a:extLst>
            </p:cNvPr>
            <p:cNvGrpSpPr>
              <a:grpSpLocks noChangeAspect="1"/>
            </p:cNvGrpSpPr>
            <p:nvPr/>
          </p:nvGrpSpPr>
          <p:grpSpPr>
            <a:xfrm>
              <a:off x="532279" y="976158"/>
              <a:ext cx="301348" cy="312868"/>
              <a:chOff x="7474569" y="2729623"/>
              <a:chExt cx="432004" cy="432000"/>
            </a:xfrm>
            <a:solidFill>
              <a:srgbClr val="00877B"/>
            </a:solidFill>
          </p:grpSpPr>
          <p:sp>
            <p:nvSpPr>
              <p:cNvPr id="13" name="圆角矩形 102">
                <a:extLst>
                  <a:ext uri="{FF2B5EF4-FFF2-40B4-BE49-F238E27FC236}">
                    <a16:creationId xmlns:a16="http://schemas.microsoft.com/office/drawing/2014/main" id="{ABAEEEB4-86E4-9098-ECDE-B35FBBF1143F}"/>
                  </a:ext>
                </a:extLst>
              </p:cNvPr>
              <p:cNvSpPr/>
              <p:nvPr/>
            </p:nvSpPr>
            <p:spPr>
              <a:xfrm>
                <a:off x="7474569" y="2729623"/>
                <a:ext cx="432004" cy="432000"/>
              </a:xfrm>
              <a:prstGeom prst="roundRect">
                <a:avLst>
                  <a:gd name="adj" fmla="val 50000"/>
                </a:avLst>
              </a:prstGeom>
              <a:grp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latin typeface="+mj-ea"/>
                  <a:ea typeface="+mj-ea"/>
                </a:endParaRPr>
              </a:p>
            </p:txBody>
          </p:sp>
          <p:sp>
            <p:nvSpPr>
              <p:cNvPr id="15" name="任意多边形 103">
                <a:extLst>
                  <a:ext uri="{FF2B5EF4-FFF2-40B4-BE49-F238E27FC236}">
                    <a16:creationId xmlns:a16="http://schemas.microsoft.com/office/drawing/2014/main" id="{023C80E0-2432-C79A-AF8E-B747FFB2E360}"/>
                  </a:ext>
                </a:extLst>
              </p:cNvPr>
              <p:cNvSpPr/>
              <p:nvPr/>
            </p:nvSpPr>
            <p:spPr>
              <a:xfrm>
                <a:off x="7595253" y="2877255"/>
                <a:ext cx="195399" cy="131023"/>
              </a:xfrm>
              <a:custGeom>
                <a:avLst/>
                <a:gdLst>
                  <a:gd name="connsiteX0" fmla="*/ 195400 w 195399"/>
                  <a:gd name="connsiteY0" fmla="*/ 0 h 131023"/>
                  <a:gd name="connsiteX1" fmla="*/ 64376 w 195399"/>
                  <a:gd name="connsiteY1" fmla="*/ 131023 h 131023"/>
                  <a:gd name="connsiteX2" fmla="*/ 0 w 195399"/>
                  <a:gd name="connsiteY2" fmla="*/ 66647 h 131023"/>
                </a:gdLst>
                <a:ahLst/>
                <a:cxnLst>
                  <a:cxn ang="0">
                    <a:pos x="connsiteX0" y="connsiteY0"/>
                  </a:cxn>
                  <a:cxn ang="0">
                    <a:pos x="connsiteX1" y="connsiteY1"/>
                  </a:cxn>
                  <a:cxn ang="0">
                    <a:pos x="connsiteX2" y="connsiteY2"/>
                  </a:cxn>
                </a:cxnLst>
                <a:rect l="l" t="t" r="r" b="b"/>
                <a:pathLst>
                  <a:path w="195399" h="131023">
                    <a:moveTo>
                      <a:pt x="195400" y="0"/>
                    </a:moveTo>
                    <a:lnTo>
                      <a:pt x="64376" y="131023"/>
                    </a:lnTo>
                    <a:lnTo>
                      <a:pt x="0" y="66647"/>
                    </a:lnTo>
                  </a:path>
                </a:pathLst>
              </a:custGeom>
              <a:grpFill/>
              <a:ln w="12700" cap="rnd">
                <a:solidFill>
                  <a:srgbClr val="FFFFFF"/>
                </a:solidFill>
                <a:prstDash val="solid"/>
                <a:miter/>
              </a:ln>
            </p:spPr>
            <p:txBody>
              <a:bodyPr rtlCol="0" anchor="ctr"/>
              <a:lstStyle/>
              <a:p>
                <a:endParaRPr lang="zh-CN" altLang="en-US" dirty="0">
                  <a:latin typeface="+mj-ea"/>
                  <a:ea typeface="+mj-ea"/>
                </a:endParaRPr>
              </a:p>
            </p:txBody>
          </p:sp>
        </p:grpSp>
        <p:sp>
          <p:nvSpPr>
            <p:cNvPr id="12" name="文本框 11">
              <a:extLst>
                <a:ext uri="{FF2B5EF4-FFF2-40B4-BE49-F238E27FC236}">
                  <a16:creationId xmlns:a16="http://schemas.microsoft.com/office/drawing/2014/main" id="{7472FB94-65ED-C76A-9537-5B025002FCF1}"/>
                </a:ext>
              </a:extLst>
            </p:cNvPr>
            <p:cNvSpPr txBox="1"/>
            <p:nvPr/>
          </p:nvSpPr>
          <p:spPr>
            <a:xfrm>
              <a:off x="863726" y="936108"/>
              <a:ext cx="4370474" cy="659668"/>
            </a:xfrm>
            <a:prstGeom prst="rect">
              <a:avLst/>
            </a:prstGeom>
            <a:noFill/>
          </p:spPr>
          <p:txBody>
            <a:bodyPr wrap="square" anchor="ctr">
              <a:spAutoFit/>
            </a:bodyPr>
            <a:lstStyle/>
            <a:p>
              <a:pPr>
                <a:lnSpc>
                  <a:spcPct val="120000"/>
                </a:lnSpc>
              </a:pPr>
              <a:r>
                <a:rPr lang="zh-CN" altLang="en-US" sz="1600" b="1" dirty="0">
                  <a:solidFill>
                    <a:srgbClr val="00877B"/>
                  </a:solidFill>
                  <a:latin typeface="+mj-ea"/>
                  <a:ea typeface="+mj-ea"/>
                </a:rPr>
                <a:t>中国女性中最常见的 </a:t>
              </a:r>
              <a:r>
                <a:rPr lang="en-US" altLang="zh-CN" sz="1600" b="1" dirty="0">
                  <a:solidFill>
                    <a:srgbClr val="00877B"/>
                  </a:solidFill>
                  <a:latin typeface="+mj-ea"/>
                  <a:ea typeface="+mj-ea"/>
                </a:rPr>
                <a:t>3 </a:t>
              </a:r>
              <a:r>
                <a:rPr lang="zh-CN" altLang="en-US" sz="1600" b="1" dirty="0">
                  <a:solidFill>
                    <a:srgbClr val="00877B"/>
                  </a:solidFill>
                  <a:latin typeface="+mj-ea"/>
                  <a:ea typeface="+mj-ea"/>
                </a:rPr>
                <a:t>种 </a:t>
              </a:r>
              <a:r>
                <a:rPr lang="en-US" altLang="zh-CN" sz="1600" b="1" dirty="0">
                  <a:solidFill>
                    <a:srgbClr val="00877B"/>
                  </a:solidFill>
                  <a:latin typeface="+mj-ea"/>
                  <a:ea typeface="+mj-ea"/>
                </a:rPr>
                <a:t>HPV </a:t>
              </a:r>
              <a:r>
                <a:rPr lang="zh-CN" altLang="en-US" sz="1600" b="1" dirty="0">
                  <a:solidFill>
                    <a:srgbClr val="00877B"/>
                  </a:solidFill>
                  <a:latin typeface="+mj-ea"/>
                  <a:ea typeface="+mj-ea"/>
                </a:rPr>
                <a:t>型别为 </a:t>
              </a:r>
              <a:r>
                <a:rPr lang="en-US" altLang="zh-CN" sz="1600" b="1" dirty="0">
                  <a:solidFill>
                    <a:srgbClr val="00877B"/>
                  </a:solidFill>
                  <a:latin typeface="+mj-ea"/>
                  <a:ea typeface="+mj-ea"/>
                </a:rPr>
                <a:t>HPV 52</a:t>
              </a:r>
              <a:r>
                <a:rPr lang="zh-CN" altLang="en-US" sz="1600" b="1" dirty="0">
                  <a:solidFill>
                    <a:srgbClr val="00877B"/>
                  </a:solidFill>
                  <a:latin typeface="+mj-ea"/>
                  <a:ea typeface="+mj-ea"/>
                </a:rPr>
                <a:t>、</a:t>
              </a:r>
              <a:r>
                <a:rPr lang="en-US" altLang="zh-CN" sz="1600" b="1" dirty="0">
                  <a:solidFill>
                    <a:srgbClr val="00877B"/>
                  </a:solidFill>
                  <a:latin typeface="+mj-ea"/>
                  <a:ea typeface="+mj-ea"/>
                </a:rPr>
                <a:t>16</a:t>
              </a:r>
              <a:r>
                <a:rPr lang="zh-CN" altLang="en-US" sz="1600" b="1" dirty="0">
                  <a:solidFill>
                    <a:srgbClr val="00877B"/>
                  </a:solidFill>
                  <a:latin typeface="+mj-ea"/>
                  <a:ea typeface="+mj-ea"/>
                </a:rPr>
                <a:t>、</a:t>
              </a:r>
              <a:r>
                <a:rPr lang="en-US" altLang="zh-CN" sz="1600" b="1" dirty="0">
                  <a:solidFill>
                    <a:srgbClr val="00877B"/>
                  </a:solidFill>
                  <a:latin typeface="+mj-ea"/>
                  <a:ea typeface="+mj-ea"/>
                </a:rPr>
                <a:t>58</a:t>
              </a:r>
              <a:r>
                <a:rPr lang="zh-CN" altLang="en-US" sz="1600" b="1" dirty="0">
                  <a:solidFill>
                    <a:srgbClr val="00877B"/>
                  </a:solidFill>
                  <a:latin typeface="+mj-ea"/>
                  <a:ea typeface="+mj-ea"/>
                </a:rPr>
                <a:t>型</a:t>
              </a:r>
            </a:p>
          </p:txBody>
        </p:sp>
      </p:grpSp>
      <p:graphicFrame>
        <p:nvGraphicFramePr>
          <p:cNvPr id="24" name="图表 23">
            <a:extLst>
              <a:ext uri="{FF2B5EF4-FFF2-40B4-BE49-F238E27FC236}">
                <a16:creationId xmlns:a16="http://schemas.microsoft.com/office/drawing/2014/main" id="{52F31E96-420F-69D0-810B-A9FBC146BD4E}"/>
              </a:ext>
            </a:extLst>
          </p:cNvPr>
          <p:cNvGraphicFramePr/>
          <p:nvPr>
            <p:extLst>
              <p:ext uri="{D42A27DB-BD31-4B8C-83A1-F6EECF244321}">
                <p14:modId xmlns:p14="http://schemas.microsoft.com/office/powerpoint/2010/main" val="4191919441"/>
              </p:ext>
            </p:extLst>
          </p:nvPr>
        </p:nvGraphicFramePr>
        <p:xfrm>
          <a:off x="517442" y="2270165"/>
          <a:ext cx="5132565" cy="2554061"/>
        </p:xfrm>
        <a:graphic>
          <a:graphicData uri="http://schemas.openxmlformats.org/drawingml/2006/chart">
            <c:chart xmlns:c="http://schemas.openxmlformats.org/drawingml/2006/chart" xmlns:r="http://schemas.openxmlformats.org/officeDocument/2006/relationships" r:id="rId3"/>
          </a:graphicData>
        </a:graphic>
      </p:graphicFrame>
      <p:sp>
        <p:nvSpPr>
          <p:cNvPr id="25" name="文本框 24">
            <a:extLst>
              <a:ext uri="{FF2B5EF4-FFF2-40B4-BE49-F238E27FC236}">
                <a16:creationId xmlns:a16="http://schemas.microsoft.com/office/drawing/2014/main" id="{C9EC6104-061E-BD12-6955-7D0FAF20E08C}"/>
              </a:ext>
            </a:extLst>
          </p:cNvPr>
          <p:cNvSpPr txBox="1"/>
          <p:nvPr/>
        </p:nvSpPr>
        <p:spPr>
          <a:xfrm>
            <a:off x="517443" y="5115278"/>
            <a:ext cx="5287040" cy="1168781"/>
          </a:xfrm>
          <a:prstGeom prst="rect">
            <a:avLst/>
          </a:prstGeom>
          <a:noFill/>
        </p:spPr>
        <p:txBody>
          <a:bodyPr wrap="square">
            <a:spAutoFit/>
          </a:bodyPr>
          <a:lstStyle/>
          <a:p>
            <a:pPr defTabSz="457200">
              <a:lnSpc>
                <a:spcPct val="150000"/>
              </a:lnSpc>
            </a:pPr>
            <a:r>
              <a:rPr lang="zh-CN" altLang="en-US" sz="12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根据</a:t>
            </a:r>
            <a:r>
              <a:rPr lang="en-US" altLang="zh-CN" sz="12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2021</a:t>
            </a:r>
            <a:r>
              <a:rPr lang="zh-CN" altLang="en-US" sz="12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年</a:t>
            </a:r>
            <a:r>
              <a:rPr lang="en-US" altLang="zh-CN" sz="12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ICO/IARC</a:t>
            </a:r>
            <a:r>
              <a:rPr lang="zh-CN" altLang="en-US" sz="12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中国</a:t>
            </a:r>
            <a:r>
              <a:rPr lang="en-US" altLang="zh-CN" sz="12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HPV</a:t>
            </a:r>
            <a:r>
              <a:rPr lang="zh-CN" altLang="en-US" sz="12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和相关疾病报告</a:t>
            </a:r>
            <a:r>
              <a:rPr lang="en-US" altLang="zh-CN" sz="1200" baseline="30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1</a:t>
            </a:r>
            <a:r>
              <a:rPr lang="zh-CN" altLang="en-US" sz="12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a:t>
            </a:r>
            <a:endParaRPr lang="en-US" altLang="zh-CN" sz="1200" dirty="0">
              <a:solidFill>
                <a:srgbClr val="0C0C0C">
                  <a:lumMod val="75000"/>
                  <a:lumOff val="25000"/>
                </a:srgbClr>
              </a:solidFill>
              <a:latin typeface="HarmonyOS Sans SC Medium" panose="00000600000000000000" pitchFamily="2" charset="-122"/>
              <a:ea typeface="HarmonyOS Sans SC Medium" panose="00000600000000000000" pitchFamily="2" charset="-122"/>
            </a:endParaRPr>
          </a:p>
          <a:p>
            <a:pPr marL="171450" indent="-171450" defTabSz="457200">
              <a:lnSpc>
                <a:spcPct val="150000"/>
              </a:lnSpc>
              <a:buFont typeface="Arial" panose="020B0604020202020204" pitchFamily="34" charset="0"/>
              <a:buChar char="•"/>
            </a:pPr>
            <a:r>
              <a:rPr lang="zh-CN" altLang="en-US" sz="12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中国</a:t>
            </a:r>
            <a:r>
              <a:rPr lang="zh-CN" altLang="en-US" sz="120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低级别鳞状上皮内病变 </a:t>
            </a:r>
            <a:r>
              <a:rPr lang="en-US" altLang="zh-CN" sz="120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(LSIL) </a:t>
            </a:r>
            <a:r>
              <a:rPr lang="zh-CN" altLang="en-US" sz="12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和</a:t>
            </a:r>
            <a:r>
              <a:rPr lang="zh-CN" altLang="en-US" sz="120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高级别鳞状上皮内病变 </a:t>
            </a:r>
            <a:r>
              <a:rPr lang="en-US" altLang="zh-CN" sz="120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(HSIL) </a:t>
            </a:r>
            <a:r>
              <a:rPr lang="zh-CN" altLang="en-US" sz="12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女性中最常见的</a:t>
            </a:r>
            <a:r>
              <a:rPr lang="en-US" altLang="zh-CN" sz="12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3</a:t>
            </a:r>
            <a:r>
              <a:rPr lang="zh-CN" altLang="en-US" sz="12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种</a:t>
            </a:r>
            <a:r>
              <a:rPr lang="en-US" altLang="zh-CN" sz="12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HPV</a:t>
            </a:r>
            <a:r>
              <a:rPr lang="zh-CN" altLang="en-US" sz="12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型别均为</a:t>
            </a:r>
            <a:r>
              <a:rPr lang="en-US" altLang="zh-CN" sz="120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52</a:t>
            </a:r>
            <a:r>
              <a:rPr lang="zh-CN" altLang="en-US" sz="120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a:t>
            </a:r>
            <a:r>
              <a:rPr lang="en-US" altLang="zh-CN" sz="120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16</a:t>
            </a:r>
            <a:r>
              <a:rPr lang="zh-CN" altLang="en-US" sz="120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a:t>
            </a:r>
            <a:r>
              <a:rPr lang="en-US" altLang="zh-CN" sz="120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58</a:t>
            </a:r>
            <a:r>
              <a:rPr lang="zh-CN" altLang="en-US" sz="12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型。</a:t>
            </a:r>
            <a:endParaRPr lang="en-US" altLang="zh-CN" sz="1200" dirty="0">
              <a:solidFill>
                <a:srgbClr val="0C0C0C">
                  <a:lumMod val="75000"/>
                  <a:lumOff val="25000"/>
                </a:srgbClr>
              </a:solidFill>
              <a:latin typeface="HarmonyOS Sans SC Medium" panose="00000600000000000000" pitchFamily="2" charset="-122"/>
              <a:ea typeface="HarmonyOS Sans SC Medium" panose="00000600000000000000" pitchFamily="2" charset="-122"/>
            </a:endParaRPr>
          </a:p>
          <a:p>
            <a:pPr marL="171450" indent="-171450" defTabSz="457200">
              <a:lnSpc>
                <a:spcPct val="150000"/>
              </a:lnSpc>
              <a:buFont typeface="Arial" panose="020B0604020202020204" pitchFamily="34" charset="0"/>
              <a:buChar char="•"/>
            </a:pPr>
            <a:r>
              <a:rPr lang="zh-CN" altLang="en-US" sz="12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中国子宫颈癌患者中最常见的</a:t>
            </a:r>
            <a:r>
              <a:rPr lang="en-US" altLang="zh-CN" sz="12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HPV</a:t>
            </a:r>
            <a:r>
              <a:rPr lang="zh-CN" altLang="en-US" sz="12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型别依次为</a:t>
            </a:r>
            <a:r>
              <a:rPr lang="en-US" altLang="zh-CN" sz="12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HPV16</a:t>
            </a:r>
            <a:r>
              <a:rPr lang="zh-CN" altLang="en-US" sz="12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a:t>
            </a:r>
            <a:r>
              <a:rPr lang="en-US" altLang="zh-CN" sz="12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18</a:t>
            </a:r>
            <a:r>
              <a:rPr lang="zh-CN" altLang="en-US" sz="12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a:t>
            </a:r>
            <a:r>
              <a:rPr lang="en-US" altLang="zh-CN" sz="12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58</a:t>
            </a:r>
            <a:r>
              <a:rPr lang="zh-CN" altLang="en-US" sz="12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a:t>
            </a:r>
            <a:r>
              <a:rPr lang="en-US" altLang="zh-CN" sz="12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52</a:t>
            </a:r>
            <a:r>
              <a:rPr lang="zh-CN" altLang="en-US" sz="12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型。</a:t>
            </a:r>
          </a:p>
        </p:txBody>
      </p:sp>
      <p:sp>
        <p:nvSpPr>
          <p:cNvPr id="26" name="文本框 25">
            <a:extLst>
              <a:ext uri="{FF2B5EF4-FFF2-40B4-BE49-F238E27FC236}">
                <a16:creationId xmlns:a16="http://schemas.microsoft.com/office/drawing/2014/main" id="{3C4B689D-531D-8DA2-3AFB-4BC98D9E97DF}"/>
              </a:ext>
            </a:extLst>
          </p:cNvPr>
          <p:cNvSpPr txBox="1"/>
          <p:nvPr/>
        </p:nvSpPr>
        <p:spPr>
          <a:xfrm>
            <a:off x="807874" y="1702182"/>
            <a:ext cx="4426325" cy="430887"/>
          </a:xfrm>
          <a:prstGeom prst="rect">
            <a:avLst/>
          </a:prstGeom>
          <a:noFill/>
        </p:spPr>
        <p:txBody>
          <a:bodyPr wrap="square">
            <a:spAutoFit/>
          </a:bodyPr>
          <a:lstStyle/>
          <a:p>
            <a:pPr algn="ctr" defTabSz="457200"/>
            <a:r>
              <a:rPr lang="en-US" altLang="zh-CN" sz="11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2021</a:t>
            </a:r>
            <a:r>
              <a:rPr lang="zh-CN" altLang="en-US" sz="11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年</a:t>
            </a:r>
            <a:r>
              <a:rPr lang="en-US" altLang="zh-CN" sz="11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ICO/IARC</a:t>
            </a:r>
            <a:r>
              <a:rPr lang="zh-CN" altLang="en-US" sz="11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中国</a:t>
            </a:r>
            <a:r>
              <a:rPr lang="en-US" altLang="zh-CN" sz="11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HPV</a:t>
            </a:r>
            <a:r>
              <a:rPr lang="zh-CN" altLang="en-US" sz="11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和相关疾病报告显示，</a:t>
            </a:r>
          </a:p>
          <a:p>
            <a:pPr algn="ctr" defTabSz="457200"/>
            <a:r>
              <a:rPr lang="zh-CN" altLang="en-US" sz="11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中国宫颈细胞学正常女性中最常见的</a:t>
            </a:r>
            <a:r>
              <a:rPr lang="en-US" altLang="zh-CN" sz="11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3</a:t>
            </a:r>
            <a:r>
              <a:rPr lang="zh-CN" altLang="en-US" sz="11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种</a:t>
            </a:r>
            <a:r>
              <a:rPr lang="en-US" altLang="zh-CN" sz="11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HPV</a:t>
            </a:r>
            <a:r>
              <a:rPr lang="zh-CN" altLang="en-US" sz="11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型别为</a:t>
            </a:r>
            <a:r>
              <a:rPr lang="en-US" altLang="zh-CN" sz="11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HPV52/16/58</a:t>
            </a:r>
            <a:r>
              <a:rPr lang="en-US" altLang="zh-CN" sz="1100" baseline="30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1</a:t>
            </a:r>
          </a:p>
        </p:txBody>
      </p:sp>
      <p:sp>
        <p:nvSpPr>
          <p:cNvPr id="55" name="文本框 54">
            <a:extLst>
              <a:ext uri="{FF2B5EF4-FFF2-40B4-BE49-F238E27FC236}">
                <a16:creationId xmlns:a16="http://schemas.microsoft.com/office/drawing/2014/main" id="{574A5ED7-045A-702F-4478-C638C43DAC71}"/>
              </a:ext>
            </a:extLst>
          </p:cNvPr>
          <p:cNvSpPr txBox="1"/>
          <p:nvPr/>
        </p:nvSpPr>
        <p:spPr>
          <a:xfrm>
            <a:off x="6159469" y="1809903"/>
            <a:ext cx="5515089" cy="646331"/>
          </a:xfrm>
          <a:prstGeom prst="rect">
            <a:avLst/>
          </a:prstGeom>
          <a:noFill/>
        </p:spPr>
        <p:txBody>
          <a:bodyPr wrap="square">
            <a:spAutoFit/>
          </a:bodyPr>
          <a:lstStyle/>
          <a:p>
            <a:pPr defTabSz="457200"/>
            <a:r>
              <a:rPr lang="en-US" altLang="zh-CN" sz="12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2021</a:t>
            </a:r>
            <a:r>
              <a:rPr lang="zh-CN" altLang="en-US" sz="12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年</a:t>
            </a:r>
            <a:r>
              <a:rPr lang="en-US" altLang="zh-CN" sz="12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ICO/IARC</a:t>
            </a:r>
            <a:r>
              <a:rPr lang="zh-CN" altLang="en-US" sz="12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中国</a:t>
            </a:r>
            <a:r>
              <a:rPr lang="en-US" altLang="zh-CN" sz="12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HPV</a:t>
            </a:r>
            <a:r>
              <a:rPr lang="zh-CN" altLang="en-US" sz="12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和相关疾病报告显示，在中国，</a:t>
            </a:r>
            <a:r>
              <a:rPr lang="en-US" altLang="zh-CN" sz="12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HPV16/18</a:t>
            </a:r>
            <a:r>
              <a:rPr lang="zh-CN" altLang="en-US" sz="12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型导致约</a:t>
            </a:r>
            <a:r>
              <a:rPr lang="en-US" altLang="zh-CN" sz="12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69%</a:t>
            </a:r>
            <a:r>
              <a:rPr lang="zh-CN" altLang="en-US" sz="12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的子宫颈癌，</a:t>
            </a:r>
            <a:r>
              <a:rPr lang="en-US" altLang="zh-CN" sz="120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HPV 52/58</a:t>
            </a:r>
            <a:r>
              <a:rPr lang="zh-CN" altLang="en-US" sz="120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型则导致约</a:t>
            </a:r>
            <a:r>
              <a:rPr lang="en-US" altLang="zh-CN" sz="120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14.7%</a:t>
            </a:r>
            <a:r>
              <a:rPr lang="zh-CN" altLang="en-US" sz="120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的子宫颈癌，显著高于全球</a:t>
            </a:r>
            <a:r>
              <a:rPr lang="en-US" altLang="zh-CN" sz="120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7.4%</a:t>
            </a:r>
            <a:r>
              <a:rPr lang="zh-CN" altLang="en-US" sz="120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的平均水平</a:t>
            </a:r>
            <a:r>
              <a:rPr lang="en-US" altLang="zh-CN" sz="1200" baseline="30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1,2</a:t>
            </a:r>
            <a:r>
              <a:rPr lang="zh-CN" altLang="en-US" sz="12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a:t>
            </a:r>
          </a:p>
        </p:txBody>
      </p:sp>
      <p:sp>
        <p:nvSpPr>
          <p:cNvPr id="56" name="文本框 55">
            <a:extLst>
              <a:ext uri="{FF2B5EF4-FFF2-40B4-BE49-F238E27FC236}">
                <a16:creationId xmlns:a16="http://schemas.microsoft.com/office/drawing/2014/main" id="{A8517E0F-1FAF-AAF4-C3CD-F59FD952BBCA}"/>
              </a:ext>
            </a:extLst>
          </p:cNvPr>
          <p:cNvSpPr txBox="1"/>
          <p:nvPr/>
        </p:nvSpPr>
        <p:spPr>
          <a:xfrm>
            <a:off x="6181165" y="2681015"/>
            <a:ext cx="2197766" cy="253916"/>
          </a:xfrm>
          <a:prstGeom prst="rect">
            <a:avLst/>
          </a:prstGeom>
          <a:solidFill>
            <a:srgbClr val="72B3A3">
              <a:lumMod val="20000"/>
              <a:lumOff val="80000"/>
            </a:srgbClr>
          </a:solidFill>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CN" altLang="en-US" sz="1050" b="0" i="0" u="none" strike="noStrike" kern="0" cap="none" spc="0" normalizeH="0" baseline="0" noProof="0" dirty="0">
                <a:ln>
                  <a:noFill/>
                </a:ln>
                <a:solidFill>
                  <a:srgbClr val="0C0C0C">
                    <a:lumMod val="75000"/>
                    <a:lumOff val="25000"/>
                  </a:srgbClr>
                </a:solidFill>
                <a:effectLst/>
                <a:uLnTx/>
                <a:uFillTx/>
                <a:latin typeface="HarmonyOS Sans SC Medium" panose="00000600000000000000" pitchFamily="2" charset="-122"/>
                <a:ea typeface="HarmonyOS Sans SC Medium" panose="00000600000000000000" pitchFamily="2" charset="-122"/>
              </a:rPr>
              <a:t>中国子宫颈癌患者</a:t>
            </a:r>
            <a:r>
              <a:rPr kumimoji="0" lang="en-US" altLang="zh-CN" sz="1050" b="0" i="0" u="none" strike="noStrike" kern="0" cap="none" spc="0" normalizeH="0" baseline="0" noProof="0" dirty="0">
                <a:ln>
                  <a:noFill/>
                </a:ln>
                <a:solidFill>
                  <a:srgbClr val="0C0C0C">
                    <a:lumMod val="75000"/>
                    <a:lumOff val="25000"/>
                  </a:srgbClr>
                </a:solidFill>
                <a:effectLst/>
                <a:uLnTx/>
                <a:uFillTx/>
                <a:latin typeface="HarmonyOS Sans SC Medium" panose="00000600000000000000" pitchFamily="2" charset="-122"/>
                <a:ea typeface="HarmonyOS Sans SC Medium" panose="00000600000000000000" pitchFamily="2" charset="-122"/>
              </a:rPr>
              <a:t>HPV</a:t>
            </a:r>
            <a:r>
              <a:rPr kumimoji="0" lang="zh-CN" altLang="en-US" sz="1050" b="0" i="0" u="none" strike="noStrike" kern="0" cap="none" spc="0" normalizeH="0" baseline="0" noProof="0" dirty="0">
                <a:ln>
                  <a:noFill/>
                </a:ln>
                <a:solidFill>
                  <a:srgbClr val="0C0C0C">
                    <a:lumMod val="75000"/>
                    <a:lumOff val="25000"/>
                  </a:srgbClr>
                </a:solidFill>
                <a:effectLst/>
                <a:uLnTx/>
                <a:uFillTx/>
                <a:latin typeface="HarmonyOS Sans SC Medium" panose="00000600000000000000" pitchFamily="2" charset="-122"/>
                <a:ea typeface="HarmonyOS Sans SC Medium" panose="00000600000000000000" pitchFamily="2" charset="-122"/>
              </a:rPr>
              <a:t>感染率</a:t>
            </a:r>
          </a:p>
        </p:txBody>
      </p:sp>
      <p:sp>
        <p:nvSpPr>
          <p:cNvPr id="57" name="文本框 56">
            <a:extLst>
              <a:ext uri="{FF2B5EF4-FFF2-40B4-BE49-F238E27FC236}">
                <a16:creationId xmlns:a16="http://schemas.microsoft.com/office/drawing/2014/main" id="{29259C56-3D89-43BA-6333-034094CF1E81}"/>
              </a:ext>
            </a:extLst>
          </p:cNvPr>
          <p:cNvSpPr txBox="1"/>
          <p:nvPr/>
        </p:nvSpPr>
        <p:spPr>
          <a:xfrm>
            <a:off x="9415755" y="2681015"/>
            <a:ext cx="2197766" cy="253916"/>
          </a:xfrm>
          <a:prstGeom prst="rect">
            <a:avLst/>
          </a:prstGeom>
          <a:solidFill>
            <a:srgbClr val="72B3A3">
              <a:lumMod val="20000"/>
              <a:lumOff val="80000"/>
            </a:srgbClr>
          </a:solidFill>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CN" altLang="en-US" sz="1050" b="0" i="0" u="none" strike="noStrike" kern="0" cap="none" spc="0" normalizeH="0" baseline="0" noProof="0" dirty="0">
                <a:ln>
                  <a:noFill/>
                </a:ln>
                <a:solidFill>
                  <a:srgbClr val="0C0C0C">
                    <a:lumMod val="75000"/>
                    <a:lumOff val="25000"/>
                  </a:srgbClr>
                </a:solidFill>
                <a:effectLst/>
                <a:uLnTx/>
                <a:uFillTx/>
                <a:latin typeface="HarmonyOS Sans SC Medium" panose="00000600000000000000" pitchFamily="2" charset="-122"/>
                <a:ea typeface="HarmonyOS Sans SC Medium" panose="00000600000000000000" pitchFamily="2" charset="-122"/>
              </a:rPr>
              <a:t>全球子宫颈癌患者</a:t>
            </a:r>
            <a:r>
              <a:rPr kumimoji="0" lang="en-US" altLang="zh-CN" sz="1050" b="0" i="0" u="none" strike="noStrike" kern="0" cap="none" spc="0" normalizeH="0" baseline="0" noProof="0" dirty="0">
                <a:ln>
                  <a:noFill/>
                </a:ln>
                <a:solidFill>
                  <a:srgbClr val="0C0C0C">
                    <a:lumMod val="75000"/>
                    <a:lumOff val="25000"/>
                  </a:srgbClr>
                </a:solidFill>
                <a:effectLst/>
                <a:uLnTx/>
                <a:uFillTx/>
                <a:latin typeface="HarmonyOS Sans SC Medium" panose="00000600000000000000" pitchFamily="2" charset="-122"/>
                <a:ea typeface="HarmonyOS Sans SC Medium" panose="00000600000000000000" pitchFamily="2" charset="-122"/>
              </a:rPr>
              <a:t>HPV</a:t>
            </a:r>
            <a:r>
              <a:rPr kumimoji="0" lang="zh-CN" altLang="en-US" sz="1050" b="0" i="0" u="none" strike="noStrike" kern="0" cap="none" spc="0" normalizeH="0" baseline="0" noProof="0" dirty="0">
                <a:ln>
                  <a:noFill/>
                </a:ln>
                <a:solidFill>
                  <a:srgbClr val="0C0C0C">
                    <a:lumMod val="75000"/>
                    <a:lumOff val="25000"/>
                  </a:srgbClr>
                </a:solidFill>
                <a:effectLst/>
                <a:uLnTx/>
                <a:uFillTx/>
                <a:latin typeface="HarmonyOS Sans SC Medium" panose="00000600000000000000" pitchFamily="2" charset="-122"/>
                <a:ea typeface="HarmonyOS Sans SC Medium" panose="00000600000000000000" pitchFamily="2" charset="-122"/>
              </a:rPr>
              <a:t>感染率</a:t>
            </a:r>
          </a:p>
        </p:txBody>
      </p:sp>
      <p:grpSp>
        <p:nvGrpSpPr>
          <p:cNvPr id="455" name="组合 454">
            <a:extLst>
              <a:ext uri="{FF2B5EF4-FFF2-40B4-BE49-F238E27FC236}">
                <a16:creationId xmlns:a16="http://schemas.microsoft.com/office/drawing/2014/main" id="{AB3BED08-E05F-A4E2-7CD5-DD945D49CCD6}"/>
              </a:ext>
            </a:extLst>
          </p:cNvPr>
          <p:cNvGrpSpPr/>
          <p:nvPr/>
        </p:nvGrpSpPr>
        <p:grpSpPr>
          <a:xfrm>
            <a:off x="5739329" y="2940137"/>
            <a:ext cx="6024036" cy="2036851"/>
            <a:chOff x="6132700" y="2874290"/>
            <a:chExt cx="5359215" cy="1812060"/>
          </a:xfrm>
        </p:grpSpPr>
        <p:graphicFrame>
          <p:nvGraphicFramePr>
            <p:cNvPr id="53" name="图表 52">
              <a:extLst>
                <a:ext uri="{FF2B5EF4-FFF2-40B4-BE49-F238E27FC236}">
                  <a16:creationId xmlns:a16="http://schemas.microsoft.com/office/drawing/2014/main" id="{AFD7EBD3-C0A9-DF79-525E-FB1FFFBFF0F3}"/>
                </a:ext>
              </a:extLst>
            </p:cNvPr>
            <p:cNvGraphicFramePr/>
            <p:nvPr>
              <p:extLst>
                <p:ext uri="{D42A27DB-BD31-4B8C-83A1-F6EECF244321}">
                  <p14:modId xmlns:p14="http://schemas.microsoft.com/office/powerpoint/2010/main" val="1311021791"/>
                </p:ext>
              </p:extLst>
            </p:nvPr>
          </p:nvGraphicFramePr>
          <p:xfrm>
            <a:off x="9312551" y="2882931"/>
            <a:ext cx="2179364" cy="17481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4" name="图表 53">
              <a:extLst>
                <a:ext uri="{FF2B5EF4-FFF2-40B4-BE49-F238E27FC236}">
                  <a16:creationId xmlns:a16="http://schemas.microsoft.com/office/drawing/2014/main" id="{FC30FFBC-A126-25D5-46E9-151396261E96}"/>
                </a:ext>
              </a:extLst>
            </p:cNvPr>
            <p:cNvGraphicFramePr/>
            <p:nvPr>
              <p:extLst>
                <p:ext uri="{D42A27DB-BD31-4B8C-83A1-F6EECF244321}">
                  <p14:modId xmlns:p14="http://schemas.microsoft.com/office/powerpoint/2010/main" val="1282388676"/>
                </p:ext>
              </p:extLst>
            </p:nvPr>
          </p:nvGraphicFramePr>
          <p:xfrm>
            <a:off x="6132700" y="2874290"/>
            <a:ext cx="2422861" cy="1812060"/>
          </p:xfrm>
          <a:graphic>
            <a:graphicData uri="http://schemas.openxmlformats.org/drawingml/2006/chart">
              <c:chart xmlns:c="http://schemas.openxmlformats.org/drawingml/2006/chart" xmlns:r="http://schemas.openxmlformats.org/officeDocument/2006/relationships" r:id="rId5"/>
            </a:graphicData>
          </a:graphic>
        </p:graphicFrame>
        <p:sp>
          <p:nvSpPr>
            <p:cNvPr id="58" name="Rectangle 4">
              <a:extLst>
                <a:ext uri="{FF2B5EF4-FFF2-40B4-BE49-F238E27FC236}">
                  <a16:creationId xmlns:a16="http://schemas.microsoft.com/office/drawing/2014/main" id="{319D8839-CC35-DF60-C282-551C04ED370C}"/>
                </a:ext>
              </a:extLst>
            </p:cNvPr>
            <p:cNvSpPr/>
            <p:nvPr/>
          </p:nvSpPr>
          <p:spPr>
            <a:xfrm>
              <a:off x="9034186" y="3645734"/>
              <a:ext cx="623379" cy="383334"/>
            </a:xfrm>
            <a:prstGeom prst="rect">
              <a:avLst/>
            </a:prstGeom>
            <a:noFill/>
          </p:spPr>
          <p:txBody>
            <a:bodyPr wrap="square">
              <a:spAutoFit/>
            </a:bodyPr>
            <a:lstStyle/>
            <a:p>
              <a:pPr algn="ctr" defTabSz="457200"/>
              <a:r>
                <a:rPr lang="zh-CN" altLang="en-US" sz="1100" b="1" dirty="0">
                  <a:solidFill>
                    <a:srgbClr val="008080"/>
                  </a:solidFill>
                  <a:latin typeface="微软雅黑" panose="020B0503020204020204" charset="-122"/>
                  <a:ea typeface="微软雅黑" panose="020B0503020204020204" charset="-122"/>
                </a:rPr>
                <a:t>全球</a:t>
              </a:r>
              <a:endParaRPr lang="en-US" altLang="zh-CN" sz="1100" b="1" dirty="0">
                <a:solidFill>
                  <a:srgbClr val="008080"/>
                </a:solidFill>
                <a:latin typeface="微软雅黑" panose="020B0503020204020204" charset="-122"/>
                <a:ea typeface="微软雅黑" panose="020B0503020204020204" charset="-122"/>
              </a:endParaRPr>
            </a:p>
            <a:p>
              <a:pPr algn="ctr" defTabSz="457200"/>
              <a:r>
                <a:rPr lang="en-US" altLang="zh-CN" sz="1100" b="1" dirty="0">
                  <a:solidFill>
                    <a:srgbClr val="008080"/>
                  </a:solidFill>
                  <a:latin typeface="微软雅黑" panose="020B0503020204020204" charset="-122"/>
                  <a:ea typeface="微软雅黑" panose="020B0503020204020204" charset="-122"/>
                </a:rPr>
                <a:t>7.4%</a:t>
              </a:r>
              <a:endParaRPr lang="zh-CN" altLang="en-US" sz="1100" b="1" dirty="0">
                <a:solidFill>
                  <a:srgbClr val="008080"/>
                </a:solidFill>
                <a:latin typeface="微软雅黑" panose="020B0503020204020204" charset="-122"/>
                <a:ea typeface="微软雅黑" panose="020B0503020204020204" charset="-122"/>
              </a:endParaRPr>
            </a:p>
          </p:txBody>
        </p:sp>
        <p:sp>
          <p:nvSpPr>
            <p:cNvPr id="59" name="Rectangle 4">
              <a:extLst>
                <a:ext uri="{FF2B5EF4-FFF2-40B4-BE49-F238E27FC236}">
                  <a16:creationId xmlns:a16="http://schemas.microsoft.com/office/drawing/2014/main" id="{97F94662-2644-12CC-91D3-CB64A0DED5E9}"/>
                </a:ext>
              </a:extLst>
            </p:cNvPr>
            <p:cNvSpPr/>
            <p:nvPr/>
          </p:nvSpPr>
          <p:spPr>
            <a:xfrm>
              <a:off x="8505850" y="3228811"/>
              <a:ext cx="822327" cy="253916"/>
            </a:xfrm>
            <a:prstGeom prst="rect">
              <a:avLst/>
            </a:prstGeom>
            <a:solidFill>
              <a:srgbClr val="008080"/>
            </a:solidFill>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105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rPr>
                <a:t>52+58</a:t>
              </a:r>
              <a:r>
                <a:rPr kumimoji="0" lang="zh-CN" altLang="en-US" sz="105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rPr>
                <a:t>型</a:t>
              </a:r>
              <a:endParaRPr kumimoji="0" lang="en-US" altLang="zh-CN" sz="105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60" name="Rectangle 4">
              <a:extLst>
                <a:ext uri="{FF2B5EF4-FFF2-40B4-BE49-F238E27FC236}">
                  <a16:creationId xmlns:a16="http://schemas.microsoft.com/office/drawing/2014/main" id="{7A003D7D-C03A-13A1-CFAC-7AEFA84211D1}"/>
                </a:ext>
              </a:extLst>
            </p:cNvPr>
            <p:cNvSpPr/>
            <p:nvPr/>
          </p:nvSpPr>
          <p:spPr>
            <a:xfrm>
              <a:off x="8117744" y="3645734"/>
              <a:ext cx="648159" cy="383334"/>
            </a:xfrm>
            <a:prstGeom prst="rect">
              <a:avLst/>
            </a:prstGeom>
            <a:noFill/>
          </p:spPr>
          <p:txBody>
            <a:bodyPr wrap="square">
              <a:spAutoFit/>
            </a:bodyPr>
            <a:lstStyle/>
            <a:p>
              <a:pPr algn="ctr" defTabSz="457200"/>
              <a:r>
                <a:rPr lang="zh-CN" altLang="en-US" sz="1100" b="1" dirty="0">
                  <a:solidFill>
                    <a:srgbClr val="008080"/>
                  </a:solidFill>
                  <a:latin typeface="微软雅黑" panose="020B0503020204020204" charset="-122"/>
                  <a:ea typeface="微软雅黑" panose="020B0503020204020204" charset="-122"/>
                </a:rPr>
                <a:t>中国</a:t>
              </a:r>
              <a:endParaRPr lang="en-US" altLang="zh-CN" sz="1100" b="1" dirty="0">
                <a:solidFill>
                  <a:srgbClr val="008080"/>
                </a:solidFill>
                <a:latin typeface="微软雅黑" panose="020B0503020204020204" charset="-122"/>
                <a:ea typeface="微软雅黑" panose="020B0503020204020204" charset="-122"/>
              </a:endParaRPr>
            </a:p>
            <a:p>
              <a:pPr algn="ctr" defTabSz="457200"/>
              <a:r>
                <a:rPr lang="en-US" altLang="zh-CN" sz="1100" b="1" dirty="0">
                  <a:solidFill>
                    <a:srgbClr val="008080"/>
                  </a:solidFill>
                  <a:latin typeface="微软雅黑" panose="020B0503020204020204" charset="-122"/>
                  <a:ea typeface="微软雅黑" panose="020B0503020204020204" charset="-122"/>
                </a:rPr>
                <a:t>14.7%</a:t>
              </a:r>
              <a:endParaRPr lang="zh-CN" altLang="en-US" sz="1100" b="1" dirty="0">
                <a:solidFill>
                  <a:srgbClr val="008080"/>
                </a:solidFill>
                <a:latin typeface="微软雅黑" panose="020B0503020204020204" charset="-122"/>
                <a:ea typeface="微软雅黑" panose="020B0503020204020204" charset="-122"/>
              </a:endParaRPr>
            </a:p>
          </p:txBody>
        </p:sp>
        <p:sp>
          <p:nvSpPr>
            <p:cNvPr id="61" name="Rectangle 4">
              <a:extLst>
                <a:ext uri="{FF2B5EF4-FFF2-40B4-BE49-F238E27FC236}">
                  <a16:creationId xmlns:a16="http://schemas.microsoft.com/office/drawing/2014/main" id="{2FB46F28-5E37-954A-C299-E6343C2B101F}"/>
                </a:ext>
              </a:extLst>
            </p:cNvPr>
            <p:cNvSpPr/>
            <p:nvPr/>
          </p:nvSpPr>
          <p:spPr>
            <a:xfrm>
              <a:off x="8706450" y="3639138"/>
              <a:ext cx="474873" cy="369332"/>
            </a:xfrm>
            <a:prstGeom prst="rect">
              <a:avLst/>
            </a:prstGeom>
            <a:noFill/>
          </p:spPr>
          <p:txBody>
            <a:bodyPr wrap="square">
              <a:spAutoFit/>
            </a:bodyPr>
            <a:lstStyle/>
            <a:p>
              <a:pPr defTabSz="457200"/>
              <a:r>
                <a:rPr lang="zh-CN" altLang="en-US" sz="2000" b="1" dirty="0">
                  <a:solidFill>
                    <a:srgbClr val="008080"/>
                  </a:solidFill>
                  <a:latin typeface="微软雅黑" panose="020B0503020204020204" charset="-122"/>
                  <a:ea typeface="微软雅黑" panose="020B0503020204020204" charset="-122"/>
                </a:rPr>
                <a:t>＞</a:t>
              </a:r>
            </a:p>
          </p:txBody>
        </p:sp>
      </p:grpSp>
      <p:grpSp>
        <p:nvGrpSpPr>
          <p:cNvPr id="62" name="组合 61">
            <a:extLst>
              <a:ext uri="{FF2B5EF4-FFF2-40B4-BE49-F238E27FC236}">
                <a16:creationId xmlns:a16="http://schemas.microsoft.com/office/drawing/2014/main" id="{C8588808-7C5F-AA47-C11F-052E97555F34}"/>
              </a:ext>
            </a:extLst>
          </p:cNvPr>
          <p:cNvGrpSpPr/>
          <p:nvPr/>
        </p:nvGrpSpPr>
        <p:grpSpPr>
          <a:xfrm>
            <a:off x="6123173" y="5310197"/>
            <a:ext cx="5552890" cy="712590"/>
            <a:chOff x="1" y="909647"/>
            <a:chExt cx="5552890" cy="712590"/>
          </a:xfrm>
        </p:grpSpPr>
        <p:sp>
          <p:nvSpPr>
            <p:cNvPr id="63" name="矩形: 圆角 62">
              <a:extLst>
                <a:ext uri="{FF2B5EF4-FFF2-40B4-BE49-F238E27FC236}">
                  <a16:creationId xmlns:a16="http://schemas.microsoft.com/office/drawing/2014/main" id="{9102FB6A-610E-8EA2-6633-CD5C428409C3}"/>
                </a:ext>
              </a:extLst>
            </p:cNvPr>
            <p:cNvSpPr/>
            <p:nvPr/>
          </p:nvSpPr>
          <p:spPr>
            <a:xfrm>
              <a:off x="1" y="909647"/>
              <a:ext cx="5552890" cy="712590"/>
            </a:xfrm>
            <a:prstGeom prst="roundRect">
              <a:avLst/>
            </a:prstGeom>
            <a:solidFill>
              <a:srgbClr val="00877B">
                <a:alpha val="9000"/>
              </a:srgbClr>
            </a:solidFill>
            <a:ln>
              <a:noFill/>
            </a:ln>
            <a:effectLst>
              <a:outerShdw blurRad="76200" dir="13500000" sy="23000" kx="1200000" algn="br" rotWithShape="0">
                <a:prstClr val="black">
                  <a:alpha val="20000"/>
                </a:prstClr>
              </a:outerShdw>
              <a:softEdge rad="0"/>
            </a:effectLst>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nvGrpSpPr>
            <p:cNvPr id="448" name="组合 447">
              <a:extLst>
                <a:ext uri="{FF2B5EF4-FFF2-40B4-BE49-F238E27FC236}">
                  <a16:creationId xmlns:a16="http://schemas.microsoft.com/office/drawing/2014/main" id="{CDCCD283-3630-12B3-FB3D-F1B3CA4E0797}"/>
                </a:ext>
              </a:extLst>
            </p:cNvPr>
            <p:cNvGrpSpPr>
              <a:grpSpLocks noChangeAspect="1"/>
            </p:cNvGrpSpPr>
            <p:nvPr/>
          </p:nvGrpSpPr>
          <p:grpSpPr>
            <a:xfrm>
              <a:off x="532279" y="976158"/>
              <a:ext cx="301348" cy="312868"/>
              <a:chOff x="7474569" y="2729623"/>
              <a:chExt cx="432004" cy="432000"/>
            </a:xfrm>
            <a:solidFill>
              <a:srgbClr val="00877B"/>
            </a:solidFill>
          </p:grpSpPr>
          <p:sp>
            <p:nvSpPr>
              <p:cNvPr id="453" name="圆角矩形 102">
                <a:extLst>
                  <a:ext uri="{FF2B5EF4-FFF2-40B4-BE49-F238E27FC236}">
                    <a16:creationId xmlns:a16="http://schemas.microsoft.com/office/drawing/2014/main" id="{E04D439B-B049-5BE6-0BAE-F5BE47245E57}"/>
                  </a:ext>
                </a:extLst>
              </p:cNvPr>
              <p:cNvSpPr/>
              <p:nvPr/>
            </p:nvSpPr>
            <p:spPr>
              <a:xfrm>
                <a:off x="7474569" y="2729623"/>
                <a:ext cx="432004" cy="432000"/>
              </a:xfrm>
              <a:prstGeom prst="roundRect">
                <a:avLst>
                  <a:gd name="adj" fmla="val 50000"/>
                </a:avLst>
              </a:prstGeom>
              <a:grp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latin typeface="+mj-ea"/>
                  <a:ea typeface="+mj-ea"/>
                </a:endParaRPr>
              </a:p>
            </p:txBody>
          </p:sp>
          <p:sp>
            <p:nvSpPr>
              <p:cNvPr id="454" name="任意多边形 103">
                <a:extLst>
                  <a:ext uri="{FF2B5EF4-FFF2-40B4-BE49-F238E27FC236}">
                    <a16:creationId xmlns:a16="http://schemas.microsoft.com/office/drawing/2014/main" id="{6E0AD211-8DE9-6FCC-9BA8-61589088F2FB}"/>
                  </a:ext>
                </a:extLst>
              </p:cNvPr>
              <p:cNvSpPr/>
              <p:nvPr/>
            </p:nvSpPr>
            <p:spPr>
              <a:xfrm>
                <a:off x="7595253" y="2877255"/>
                <a:ext cx="195399" cy="131023"/>
              </a:xfrm>
              <a:custGeom>
                <a:avLst/>
                <a:gdLst>
                  <a:gd name="connsiteX0" fmla="*/ 195400 w 195399"/>
                  <a:gd name="connsiteY0" fmla="*/ 0 h 131023"/>
                  <a:gd name="connsiteX1" fmla="*/ 64376 w 195399"/>
                  <a:gd name="connsiteY1" fmla="*/ 131023 h 131023"/>
                  <a:gd name="connsiteX2" fmla="*/ 0 w 195399"/>
                  <a:gd name="connsiteY2" fmla="*/ 66647 h 131023"/>
                </a:gdLst>
                <a:ahLst/>
                <a:cxnLst>
                  <a:cxn ang="0">
                    <a:pos x="connsiteX0" y="connsiteY0"/>
                  </a:cxn>
                  <a:cxn ang="0">
                    <a:pos x="connsiteX1" y="connsiteY1"/>
                  </a:cxn>
                  <a:cxn ang="0">
                    <a:pos x="connsiteX2" y="connsiteY2"/>
                  </a:cxn>
                </a:cxnLst>
                <a:rect l="l" t="t" r="r" b="b"/>
                <a:pathLst>
                  <a:path w="195399" h="131023">
                    <a:moveTo>
                      <a:pt x="195400" y="0"/>
                    </a:moveTo>
                    <a:lnTo>
                      <a:pt x="64376" y="131023"/>
                    </a:lnTo>
                    <a:lnTo>
                      <a:pt x="0" y="66647"/>
                    </a:lnTo>
                  </a:path>
                </a:pathLst>
              </a:custGeom>
              <a:grpFill/>
              <a:ln w="12700" cap="rnd">
                <a:solidFill>
                  <a:srgbClr val="FFFFFF"/>
                </a:solidFill>
                <a:prstDash val="solid"/>
                <a:miter/>
              </a:ln>
            </p:spPr>
            <p:txBody>
              <a:bodyPr rtlCol="0" anchor="ctr"/>
              <a:lstStyle/>
              <a:p>
                <a:endParaRPr lang="zh-CN" altLang="en-US" dirty="0">
                  <a:latin typeface="+mj-ea"/>
                  <a:ea typeface="+mj-ea"/>
                </a:endParaRPr>
              </a:p>
            </p:txBody>
          </p:sp>
        </p:grpSp>
        <p:sp>
          <p:nvSpPr>
            <p:cNvPr id="452" name="文本框 451">
              <a:extLst>
                <a:ext uri="{FF2B5EF4-FFF2-40B4-BE49-F238E27FC236}">
                  <a16:creationId xmlns:a16="http://schemas.microsoft.com/office/drawing/2014/main" id="{564ADBAE-8D0F-9403-16C7-4FF441F583BF}"/>
                </a:ext>
              </a:extLst>
            </p:cNvPr>
            <p:cNvSpPr txBox="1"/>
            <p:nvPr/>
          </p:nvSpPr>
          <p:spPr>
            <a:xfrm>
              <a:off x="863726" y="936108"/>
              <a:ext cx="4370474" cy="659668"/>
            </a:xfrm>
            <a:prstGeom prst="rect">
              <a:avLst/>
            </a:prstGeom>
            <a:noFill/>
          </p:spPr>
          <p:txBody>
            <a:bodyPr wrap="square" anchor="ctr">
              <a:spAutoFit/>
            </a:bodyPr>
            <a:lstStyle/>
            <a:p>
              <a:pPr>
                <a:lnSpc>
                  <a:spcPct val="120000"/>
                </a:lnSpc>
              </a:pPr>
              <a:r>
                <a:rPr lang="zh-CN" altLang="en-US" sz="1600" b="1" dirty="0">
                  <a:solidFill>
                    <a:srgbClr val="00877B"/>
                  </a:solidFill>
                  <a:latin typeface="+mj-ea"/>
                  <a:ea typeface="+mj-ea"/>
                </a:rPr>
                <a:t>九价</a:t>
              </a:r>
              <a:r>
                <a:rPr lang="en-US" altLang="zh-CN" sz="1600" b="1" dirty="0">
                  <a:solidFill>
                    <a:srgbClr val="00877B"/>
                  </a:solidFill>
                  <a:latin typeface="+mj-ea"/>
                  <a:ea typeface="+mj-ea"/>
                </a:rPr>
                <a:t>HPV</a:t>
              </a:r>
              <a:r>
                <a:rPr lang="zh-CN" altLang="en-US" sz="1600" b="1" dirty="0">
                  <a:solidFill>
                    <a:srgbClr val="00877B"/>
                  </a:solidFill>
                  <a:latin typeface="+mj-ea"/>
                  <a:ea typeface="+mj-ea"/>
                </a:rPr>
                <a:t>疫苗是中国境内目前已获批的唯一可以预防</a:t>
              </a:r>
              <a:r>
                <a:rPr lang="en-US" altLang="zh-CN" sz="1600" b="1" dirty="0">
                  <a:solidFill>
                    <a:srgbClr val="00877B"/>
                  </a:solidFill>
                  <a:latin typeface="+mj-ea"/>
                  <a:ea typeface="+mj-ea"/>
                </a:rPr>
                <a:t>HPV 52/58 </a:t>
              </a:r>
              <a:r>
                <a:rPr lang="zh-CN" altLang="en-US" sz="1600" b="1" dirty="0">
                  <a:solidFill>
                    <a:srgbClr val="00877B"/>
                  </a:solidFill>
                  <a:latin typeface="+mj-ea"/>
                  <a:ea typeface="+mj-ea"/>
                </a:rPr>
                <a:t>型感染的</a:t>
              </a:r>
              <a:r>
                <a:rPr lang="en-US" altLang="zh-CN" sz="1600" b="1" dirty="0">
                  <a:solidFill>
                    <a:srgbClr val="00877B"/>
                  </a:solidFill>
                  <a:latin typeface="+mj-ea"/>
                  <a:ea typeface="+mj-ea"/>
                </a:rPr>
                <a:t>HPV</a:t>
              </a:r>
              <a:r>
                <a:rPr lang="zh-CN" altLang="en-US" sz="1600" b="1" dirty="0">
                  <a:solidFill>
                    <a:srgbClr val="00877B"/>
                  </a:solidFill>
                  <a:latin typeface="+mj-ea"/>
                  <a:ea typeface="+mj-ea"/>
                </a:rPr>
                <a:t>疫苗</a:t>
              </a:r>
              <a:r>
                <a:rPr lang="en-US" altLang="zh-CN" sz="1600" b="1" baseline="30000" dirty="0">
                  <a:solidFill>
                    <a:srgbClr val="00877B"/>
                  </a:solidFill>
                  <a:latin typeface="+mj-ea"/>
                  <a:ea typeface="+mj-ea"/>
                </a:rPr>
                <a:t>3</a:t>
              </a:r>
            </a:p>
          </p:txBody>
        </p:sp>
      </p:grpSp>
    </p:spTree>
    <p:extLst>
      <p:ext uri="{BB962C8B-B14F-4D97-AF65-F5344CB8AC3E}">
        <p14:creationId xmlns:p14="http://schemas.microsoft.com/office/powerpoint/2010/main" val="1818857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181946"/>
            <a:ext cx="11582400" cy="634082"/>
          </a:xfrm>
        </p:spPr>
        <p:txBody>
          <a:bodyPr>
            <a:normAutofit/>
          </a:bodyPr>
          <a:lstStyle/>
          <a:p>
            <a:r>
              <a:rPr lang="en-US" altLang="zh-CN" b="1" dirty="0">
                <a:latin typeface="+mj-lt"/>
              </a:rPr>
              <a:t>HPV</a:t>
            </a:r>
            <a:r>
              <a:rPr lang="zh-CN" altLang="en-US" b="1" dirty="0">
                <a:latin typeface="+mj-lt"/>
              </a:rPr>
              <a:t>疫苗的交叉保护能带来额外获益吗？</a:t>
            </a:r>
          </a:p>
        </p:txBody>
      </p:sp>
      <p:sp>
        <p:nvSpPr>
          <p:cNvPr id="6" name="文本框 5"/>
          <p:cNvSpPr txBox="1"/>
          <p:nvPr/>
        </p:nvSpPr>
        <p:spPr>
          <a:xfrm>
            <a:off x="-1" y="6396335"/>
            <a:ext cx="8093414" cy="461665"/>
          </a:xfrm>
          <a:prstGeom prst="rect">
            <a:avLst/>
          </a:prstGeom>
          <a:noFill/>
          <a:effectLst/>
        </p:spPr>
        <p:txBody>
          <a:bodyPr wrap="square" anchor="b">
            <a:spAutoFit/>
          </a:bodyPr>
          <a:lstStyle/>
          <a:p>
            <a:pPr marL="0" indent="0">
              <a:lnSpc>
                <a:spcPct val="100000"/>
              </a:lnSpc>
              <a:spcBef>
                <a:spcPts val="0"/>
              </a:spcBef>
              <a:buNone/>
            </a:pPr>
            <a:r>
              <a:rPr lang="en-US" altLang="zh-CN" sz="600" dirty="0">
                <a:solidFill>
                  <a:schemeClr val="bg1">
                    <a:lumMod val="50000"/>
                  </a:schemeClr>
                </a:solidFill>
                <a:latin typeface="+mn-ea"/>
                <a:cs typeface="微软雅黑" panose="020B0503020204020204" pitchFamily="34" charset="-122"/>
              </a:rPr>
              <a:t>[1] </a:t>
            </a:r>
            <a:r>
              <a:rPr lang="en-US" altLang="zh-CN" sz="600" dirty="0" err="1">
                <a:solidFill>
                  <a:schemeClr val="bg1">
                    <a:lumMod val="50000"/>
                  </a:schemeClr>
                </a:solidFill>
                <a:latin typeface="+mn-ea"/>
                <a:cs typeface="微软雅黑" panose="020B0503020204020204" pitchFamily="34" charset="-122"/>
              </a:rPr>
              <a:t>Vojtek</a:t>
            </a:r>
            <a:r>
              <a:rPr lang="en-US" altLang="zh-CN" sz="600" dirty="0">
                <a:solidFill>
                  <a:schemeClr val="bg1">
                    <a:lumMod val="50000"/>
                  </a:schemeClr>
                </a:solidFill>
                <a:latin typeface="+mn-ea"/>
                <a:cs typeface="微软雅黑" panose="020B0503020204020204" pitchFamily="34" charset="-122"/>
              </a:rPr>
              <a:t> I, et al. Vaccine. 2019 Jan 21;37(4)539-549; [2] </a:t>
            </a:r>
            <a:r>
              <a:rPr lang="en-US" altLang="zh-CN" sz="600" dirty="0" err="1">
                <a:solidFill>
                  <a:schemeClr val="bg1">
                    <a:lumMod val="50000"/>
                  </a:schemeClr>
                </a:solidFill>
                <a:latin typeface="+mn-ea"/>
                <a:cs typeface="微软雅黑" panose="020B0503020204020204" pitchFamily="34" charset="-122"/>
              </a:rPr>
              <a:t>Lehtinen</a:t>
            </a:r>
            <a:r>
              <a:rPr lang="en-US" altLang="zh-CN" sz="600" dirty="0">
                <a:solidFill>
                  <a:schemeClr val="bg1">
                    <a:lumMod val="50000"/>
                  </a:schemeClr>
                </a:solidFill>
                <a:latin typeface="+mn-ea"/>
                <a:cs typeface="微软雅黑" panose="020B0503020204020204" pitchFamily="34" charset="-122"/>
              </a:rPr>
              <a:t> M, et al. Lancet Oncol. 2012;13:89–99; [3] Wheeler CM et al. Lancet Oncol. 2012;13:100–110; [4] </a:t>
            </a:r>
            <a:r>
              <a:rPr lang="en-US" altLang="zh-CN" sz="600" dirty="0" err="1">
                <a:solidFill>
                  <a:schemeClr val="bg1">
                    <a:lumMod val="50000"/>
                  </a:schemeClr>
                </a:solidFill>
                <a:latin typeface="+mn-ea"/>
                <a:cs typeface="微软雅黑" panose="020B0503020204020204" pitchFamily="34" charset="-122"/>
              </a:rPr>
              <a:t>Woestenberg</a:t>
            </a:r>
            <a:r>
              <a:rPr lang="en-US" altLang="zh-CN" sz="600" dirty="0">
                <a:solidFill>
                  <a:schemeClr val="bg1">
                    <a:lumMod val="50000"/>
                  </a:schemeClr>
                </a:solidFill>
                <a:latin typeface="+mn-ea"/>
                <a:cs typeface="微软雅黑" panose="020B0503020204020204" pitchFamily="34" charset="-122"/>
              </a:rPr>
              <a:t> PJ, et al. The Journal of Infectious Diseases. 2018;217:213–22; [5] Kavanagh K, et al. Lancet Infect Dis 2017;17: 1293–302; [6] </a:t>
            </a:r>
            <a:r>
              <a:rPr lang="en-US" altLang="zh-CN" sz="600" dirty="0" err="1">
                <a:solidFill>
                  <a:schemeClr val="bg1">
                    <a:lumMod val="50000"/>
                  </a:schemeClr>
                </a:solidFill>
                <a:latin typeface="+mn-ea"/>
                <a:cs typeface="微软雅黑" panose="020B0503020204020204" pitchFamily="34" charset="-122"/>
              </a:rPr>
              <a:t>Tanton</a:t>
            </a:r>
            <a:r>
              <a:rPr lang="en-US" altLang="zh-CN" sz="600" dirty="0">
                <a:solidFill>
                  <a:schemeClr val="bg1">
                    <a:lumMod val="50000"/>
                  </a:schemeClr>
                </a:solidFill>
                <a:latin typeface="+mn-ea"/>
                <a:cs typeface="微软雅黑" panose="020B0503020204020204" pitchFamily="34" charset="-122"/>
              </a:rPr>
              <a:t> C et al. Papillomavirus Res. 2017;3:36-41; [7] Mesher D, et al. </a:t>
            </a:r>
            <a:r>
              <a:rPr lang="en-US" altLang="zh-CN" sz="600" dirty="0" err="1">
                <a:solidFill>
                  <a:schemeClr val="bg1">
                    <a:lumMod val="50000"/>
                  </a:schemeClr>
                </a:solidFill>
                <a:latin typeface="+mn-ea"/>
                <a:cs typeface="微软雅黑" panose="020B0503020204020204" pitchFamily="34" charset="-122"/>
              </a:rPr>
              <a:t>Emerg</a:t>
            </a:r>
            <a:r>
              <a:rPr lang="en-US" altLang="zh-CN" sz="600" dirty="0">
                <a:solidFill>
                  <a:schemeClr val="bg1">
                    <a:lumMod val="50000"/>
                  </a:schemeClr>
                </a:solidFill>
                <a:latin typeface="+mn-ea"/>
                <a:cs typeface="微软雅黑" panose="020B0503020204020204" pitchFamily="34" charset="-122"/>
              </a:rPr>
              <a:t> Infect Dis. 2016 Oct;22(10):1732-40; [8] Kavanagh K, et al. British Journal of Cancer.2014; 110:2804–2811; [9] Mesher D, et al. BMJ Open 2016;6: e009915. Doi:10.1136/bmjopen-2015-009915; [10] </a:t>
            </a:r>
            <a:r>
              <a:rPr lang="zh-CN" altLang="en-US" sz="600" dirty="0">
                <a:solidFill>
                  <a:schemeClr val="bg1">
                    <a:lumMod val="50000"/>
                  </a:schemeClr>
                </a:solidFill>
                <a:latin typeface="+mn-ea"/>
                <a:cs typeface="微软雅黑" panose="020B0503020204020204" pitchFamily="34" charset="-122"/>
              </a:rPr>
              <a:t>九价人乳头瘤病毒疫苗说明书</a:t>
            </a:r>
            <a:r>
              <a:rPr lang="en-US" altLang="zh-CN" sz="600" dirty="0">
                <a:solidFill>
                  <a:schemeClr val="bg1">
                    <a:lumMod val="50000"/>
                  </a:schemeClr>
                </a:solidFill>
                <a:latin typeface="+mn-ea"/>
                <a:cs typeface="微软雅黑" panose="020B0503020204020204" pitchFamily="34" charset="-122"/>
              </a:rPr>
              <a:t>; [11] </a:t>
            </a:r>
            <a:r>
              <a:rPr lang="en-US" altLang="zh-CN" sz="600" dirty="0" err="1">
                <a:solidFill>
                  <a:schemeClr val="bg1">
                    <a:lumMod val="50000"/>
                  </a:schemeClr>
                </a:solidFill>
                <a:latin typeface="+mn-ea"/>
                <a:cs typeface="微软雅黑" panose="020B0503020204020204" pitchFamily="34" charset="-122"/>
              </a:rPr>
              <a:t>Kjaer</a:t>
            </a:r>
            <a:r>
              <a:rPr lang="en-US" altLang="zh-CN" sz="600" dirty="0">
                <a:solidFill>
                  <a:schemeClr val="bg1">
                    <a:lumMod val="50000"/>
                  </a:schemeClr>
                </a:solidFill>
                <a:latin typeface="+mn-ea"/>
                <a:cs typeface="微软雅黑" panose="020B0503020204020204" pitchFamily="34" charset="-122"/>
              </a:rPr>
              <a:t> SK, et al. Hum </a:t>
            </a:r>
            <a:r>
              <a:rPr lang="en-US" altLang="zh-CN" sz="600" dirty="0" err="1">
                <a:solidFill>
                  <a:schemeClr val="bg1">
                    <a:lumMod val="50000"/>
                  </a:schemeClr>
                </a:solidFill>
                <a:latin typeface="+mn-ea"/>
                <a:cs typeface="微软雅黑" panose="020B0503020204020204" pitchFamily="34" charset="-122"/>
              </a:rPr>
              <a:t>Vaccin</a:t>
            </a:r>
            <a:r>
              <a:rPr lang="en-US" altLang="zh-CN" sz="600" dirty="0">
                <a:solidFill>
                  <a:schemeClr val="bg1">
                    <a:lumMod val="50000"/>
                  </a:schemeClr>
                </a:solidFill>
                <a:latin typeface="+mn-ea"/>
                <a:cs typeface="微软雅黑" panose="020B0503020204020204" pitchFamily="34" charset="-122"/>
              </a:rPr>
              <a:t> </a:t>
            </a:r>
            <a:r>
              <a:rPr lang="en-US" altLang="zh-CN" sz="600" dirty="0" err="1">
                <a:solidFill>
                  <a:schemeClr val="bg1">
                    <a:lumMod val="50000"/>
                  </a:schemeClr>
                </a:solidFill>
                <a:latin typeface="+mn-ea"/>
                <a:cs typeface="微软雅黑" panose="020B0503020204020204" pitchFamily="34" charset="-122"/>
              </a:rPr>
              <a:t>Immunother</a:t>
            </a:r>
            <a:r>
              <a:rPr lang="en-US" altLang="zh-CN" sz="600" dirty="0">
                <a:solidFill>
                  <a:schemeClr val="bg1">
                    <a:lumMod val="50000"/>
                  </a:schemeClr>
                </a:solidFill>
                <a:latin typeface="+mn-ea"/>
                <a:cs typeface="微软雅黑" panose="020B0503020204020204" pitchFamily="34" charset="-122"/>
              </a:rPr>
              <a:t>. 2021 Apr 3;17(4):943-49; [12] </a:t>
            </a:r>
            <a:r>
              <a:rPr lang="zh-CN" altLang="en-US" sz="600" dirty="0">
                <a:solidFill>
                  <a:schemeClr val="bg1">
                    <a:lumMod val="50000"/>
                  </a:schemeClr>
                </a:solidFill>
                <a:latin typeface="+mn-ea"/>
                <a:cs typeface="微软雅黑" panose="020B0503020204020204" pitchFamily="34" charset="-122"/>
              </a:rPr>
              <a:t>四价人乳头瘤病毒疫苗说明书</a:t>
            </a:r>
            <a:r>
              <a:rPr lang="en-US" altLang="zh-CN" sz="600" dirty="0">
                <a:solidFill>
                  <a:schemeClr val="bg1">
                    <a:lumMod val="50000"/>
                  </a:schemeClr>
                </a:solidFill>
                <a:latin typeface="+mn-ea"/>
                <a:cs typeface="微软雅黑" panose="020B0503020204020204" pitchFamily="34" charset="-122"/>
              </a:rPr>
              <a:t>; [13] </a:t>
            </a:r>
            <a:r>
              <a:rPr lang="zh-CN" altLang="en-US" sz="600" dirty="0">
                <a:solidFill>
                  <a:schemeClr val="bg1">
                    <a:lumMod val="50000"/>
                  </a:schemeClr>
                </a:solidFill>
                <a:latin typeface="+mn-ea"/>
                <a:cs typeface="微软雅黑" panose="020B0503020204020204" pitchFamily="34" charset="-122"/>
              </a:rPr>
              <a:t>国产双价</a:t>
            </a:r>
            <a:r>
              <a:rPr lang="en-US" altLang="zh-CN" sz="600" dirty="0">
                <a:solidFill>
                  <a:schemeClr val="bg1">
                    <a:lumMod val="50000"/>
                  </a:schemeClr>
                </a:solidFill>
                <a:latin typeface="+mn-ea"/>
                <a:cs typeface="微软雅黑" panose="020B0503020204020204" pitchFamily="34" charset="-122"/>
              </a:rPr>
              <a:t>HPV</a:t>
            </a:r>
            <a:r>
              <a:rPr lang="zh-CN" altLang="en-US" sz="600" dirty="0">
                <a:solidFill>
                  <a:schemeClr val="bg1">
                    <a:lumMod val="50000"/>
                  </a:schemeClr>
                </a:solidFill>
                <a:latin typeface="+mn-ea"/>
                <a:cs typeface="微软雅黑" panose="020B0503020204020204" pitchFamily="34" charset="-122"/>
              </a:rPr>
              <a:t>疫苗（大肠杆菌）说明书</a:t>
            </a:r>
            <a:r>
              <a:rPr lang="en-US" altLang="zh-CN" sz="600" dirty="0">
                <a:solidFill>
                  <a:schemeClr val="bg1">
                    <a:lumMod val="50000"/>
                  </a:schemeClr>
                </a:solidFill>
                <a:latin typeface="+mn-ea"/>
                <a:cs typeface="微软雅黑" panose="020B0503020204020204" pitchFamily="34" charset="-122"/>
              </a:rPr>
              <a:t>; [14] </a:t>
            </a:r>
            <a:r>
              <a:rPr lang="zh-CN" altLang="en-US" sz="600" dirty="0">
                <a:solidFill>
                  <a:schemeClr val="bg1">
                    <a:lumMod val="50000"/>
                  </a:schemeClr>
                </a:solidFill>
                <a:latin typeface="+mn-ea"/>
                <a:cs typeface="微软雅黑" panose="020B0503020204020204" pitchFamily="34" charset="-122"/>
              </a:rPr>
              <a:t>国产双价</a:t>
            </a:r>
            <a:r>
              <a:rPr lang="en-US" altLang="zh-CN" sz="600" dirty="0">
                <a:solidFill>
                  <a:schemeClr val="bg1">
                    <a:lumMod val="50000"/>
                  </a:schemeClr>
                </a:solidFill>
                <a:latin typeface="+mn-ea"/>
                <a:cs typeface="微软雅黑" panose="020B0503020204020204" pitchFamily="34" charset="-122"/>
              </a:rPr>
              <a:t>HPV</a:t>
            </a:r>
            <a:r>
              <a:rPr lang="zh-CN" altLang="en-US" sz="600" dirty="0">
                <a:solidFill>
                  <a:schemeClr val="bg1">
                    <a:lumMod val="50000"/>
                  </a:schemeClr>
                </a:solidFill>
                <a:latin typeface="+mn-ea"/>
                <a:cs typeface="微软雅黑" panose="020B0503020204020204" pitchFamily="34" charset="-122"/>
              </a:rPr>
              <a:t>疫苗（毕赤酵母）说明书</a:t>
            </a:r>
            <a:r>
              <a:rPr lang="en-US" altLang="zh-CN" sz="600" dirty="0">
                <a:solidFill>
                  <a:schemeClr val="bg1">
                    <a:lumMod val="50000"/>
                  </a:schemeClr>
                </a:solidFill>
                <a:latin typeface="+mn-ea"/>
                <a:cs typeface="微软雅黑" panose="020B0503020204020204" pitchFamily="34" charset="-122"/>
              </a:rPr>
              <a:t>; [15]</a:t>
            </a:r>
            <a:r>
              <a:rPr lang="zh-CN" altLang="en-US" sz="600" dirty="0">
                <a:solidFill>
                  <a:schemeClr val="bg1">
                    <a:lumMod val="50000"/>
                  </a:schemeClr>
                </a:solidFill>
                <a:latin typeface="+mn-ea"/>
                <a:cs typeface="微软雅黑" panose="020B0503020204020204" pitchFamily="34" charset="-122"/>
              </a:rPr>
              <a:t>双价人乳头瘤病毒吸附疫苗说明书</a:t>
            </a:r>
            <a:r>
              <a:rPr lang="en-US" altLang="zh-CN" sz="600" dirty="0">
                <a:solidFill>
                  <a:schemeClr val="bg1">
                    <a:lumMod val="50000"/>
                  </a:schemeClr>
                </a:solidFill>
                <a:latin typeface="+mn-ea"/>
                <a:cs typeface="微软雅黑" panose="020B0503020204020204" pitchFamily="34" charset="-122"/>
              </a:rPr>
              <a:t>.</a:t>
            </a:r>
          </a:p>
        </p:txBody>
      </p:sp>
      <p:grpSp>
        <p:nvGrpSpPr>
          <p:cNvPr id="16" name="组合 15">
            <a:extLst>
              <a:ext uri="{FF2B5EF4-FFF2-40B4-BE49-F238E27FC236}">
                <a16:creationId xmlns:a16="http://schemas.microsoft.com/office/drawing/2014/main" id="{B9046734-2007-B92A-1B48-107892DF3559}"/>
              </a:ext>
            </a:extLst>
          </p:cNvPr>
          <p:cNvGrpSpPr/>
          <p:nvPr/>
        </p:nvGrpSpPr>
        <p:grpSpPr>
          <a:xfrm>
            <a:off x="1" y="909647"/>
            <a:ext cx="5690252" cy="553998"/>
            <a:chOff x="1" y="909647"/>
            <a:chExt cx="5690252" cy="553998"/>
          </a:xfrm>
        </p:grpSpPr>
        <p:sp>
          <p:nvSpPr>
            <p:cNvPr id="17" name="矩形: 圆角 16">
              <a:extLst>
                <a:ext uri="{FF2B5EF4-FFF2-40B4-BE49-F238E27FC236}">
                  <a16:creationId xmlns:a16="http://schemas.microsoft.com/office/drawing/2014/main" id="{79B8BCD6-B16D-1AF2-6A0C-01C2B614A10D}"/>
                </a:ext>
              </a:extLst>
            </p:cNvPr>
            <p:cNvSpPr/>
            <p:nvPr/>
          </p:nvSpPr>
          <p:spPr>
            <a:xfrm>
              <a:off x="1" y="909647"/>
              <a:ext cx="5690252" cy="553998"/>
            </a:xfrm>
            <a:prstGeom prst="roundRect">
              <a:avLst/>
            </a:prstGeom>
            <a:solidFill>
              <a:srgbClr val="00877B">
                <a:alpha val="9000"/>
              </a:srgbClr>
            </a:solidFill>
            <a:ln>
              <a:noFill/>
            </a:ln>
            <a:effectLst>
              <a:outerShdw blurRad="76200" dir="13500000" sy="23000" kx="1200000" algn="br" rotWithShape="0">
                <a:prstClr val="black">
                  <a:alpha val="20000"/>
                </a:prstClr>
              </a:outerShdw>
              <a:softEdge rad="0"/>
            </a:effectLst>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nvGrpSpPr>
            <p:cNvPr id="18" name="组合 17">
              <a:extLst>
                <a:ext uri="{FF2B5EF4-FFF2-40B4-BE49-F238E27FC236}">
                  <a16:creationId xmlns:a16="http://schemas.microsoft.com/office/drawing/2014/main" id="{4D730392-50E2-47EC-18F7-F25E2EE32071}"/>
                </a:ext>
              </a:extLst>
            </p:cNvPr>
            <p:cNvGrpSpPr>
              <a:grpSpLocks noChangeAspect="1"/>
            </p:cNvGrpSpPr>
            <p:nvPr/>
          </p:nvGrpSpPr>
          <p:grpSpPr>
            <a:xfrm>
              <a:off x="532278" y="1030212"/>
              <a:ext cx="301348" cy="312868"/>
              <a:chOff x="7474569" y="2913746"/>
              <a:chExt cx="432004" cy="432000"/>
            </a:xfrm>
            <a:solidFill>
              <a:srgbClr val="00877B"/>
            </a:solidFill>
          </p:grpSpPr>
          <p:sp>
            <p:nvSpPr>
              <p:cNvPr id="20" name="圆角矩形 102">
                <a:extLst>
                  <a:ext uri="{FF2B5EF4-FFF2-40B4-BE49-F238E27FC236}">
                    <a16:creationId xmlns:a16="http://schemas.microsoft.com/office/drawing/2014/main" id="{ACAC6284-3D6B-06EC-8EAF-BDBB493A04E0}"/>
                  </a:ext>
                </a:extLst>
              </p:cNvPr>
              <p:cNvSpPr/>
              <p:nvPr/>
            </p:nvSpPr>
            <p:spPr>
              <a:xfrm>
                <a:off x="7474569" y="2913746"/>
                <a:ext cx="432004" cy="432000"/>
              </a:xfrm>
              <a:prstGeom prst="roundRect">
                <a:avLst>
                  <a:gd name="adj" fmla="val 50000"/>
                </a:avLst>
              </a:prstGeom>
              <a:grp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latin typeface="+mj-ea"/>
                  <a:ea typeface="+mj-ea"/>
                </a:endParaRPr>
              </a:p>
            </p:txBody>
          </p:sp>
          <p:sp>
            <p:nvSpPr>
              <p:cNvPr id="21" name="任意多边形 103">
                <a:extLst>
                  <a:ext uri="{FF2B5EF4-FFF2-40B4-BE49-F238E27FC236}">
                    <a16:creationId xmlns:a16="http://schemas.microsoft.com/office/drawing/2014/main" id="{2B673B16-18BD-BFBE-2EF7-CA7EB6276126}"/>
                  </a:ext>
                </a:extLst>
              </p:cNvPr>
              <p:cNvSpPr/>
              <p:nvPr/>
            </p:nvSpPr>
            <p:spPr>
              <a:xfrm>
                <a:off x="7595253" y="3064238"/>
                <a:ext cx="195399" cy="131023"/>
              </a:xfrm>
              <a:custGeom>
                <a:avLst/>
                <a:gdLst>
                  <a:gd name="connsiteX0" fmla="*/ 195400 w 195399"/>
                  <a:gd name="connsiteY0" fmla="*/ 0 h 131023"/>
                  <a:gd name="connsiteX1" fmla="*/ 64376 w 195399"/>
                  <a:gd name="connsiteY1" fmla="*/ 131023 h 131023"/>
                  <a:gd name="connsiteX2" fmla="*/ 0 w 195399"/>
                  <a:gd name="connsiteY2" fmla="*/ 66647 h 131023"/>
                </a:gdLst>
                <a:ahLst/>
                <a:cxnLst>
                  <a:cxn ang="0">
                    <a:pos x="connsiteX0" y="connsiteY0"/>
                  </a:cxn>
                  <a:cxn ang="0">
                    <a:pos x="connsiteX1" y="connsiteY1"/>
                  </a:cxn>
                  <a:cxn ang="0">
                    <a:pos x="connsiteX2" y="connsiteY2"/>
                  </a:cxn>
                </a:cxnLst>
                <a:rect l="l" t="t" r="r" b="b"/>
                <a:pathLst>
                  <a:path w="195399" h="131023">
                    <a:moveTo>
                      <a:pt x="195400" y="0"/>
                    </a:moveTo>
                    <a:lnTo>
                      <a:pt x="64376" y="131023"/>
                    </a:lnTo>
                    <a:lnTo>
                      <a:pt x="0" y="66647"/>
                    </a:lnTo>
                  </a:path>
                </a:pathLst>
              </a:custGeom>
              <a:grpFill/>
              <a:ln w="12700" cap="rnd">
                <a:solidFill>
                  <a:srgbClr val="FFFFFF"/>
                </a:solidFill>
                <a:prstDash val="solid"/>
                <a:miter/>
              </a:ln>
            </p:spPr>
            <p:txBody>
              <a:bodyPr rtlCol="0" anchor="ctr"/>
              <a:lstStyle/>
              <a:p>
                <a:endParaRPr lang="zh-CN" altLang="en-US" dirty="0">
                  <a:latin typeface="+mj-ea"/>
                  <a:ea typeface="+mj-ea"/>
                </a:endParaRPr>
              </a:p>
            </p:txBody>
          </p:sp>
        </p:grpSp>
        <p:sp>
          <p:nvSpPr>
            <p:cNvPr id="19" name="文本框 18">
              <a:extLst>
                <a:ext uri="{FF2B5EF4-FFF2-40B4-BE49-F238E27FC236}">
                  <a16:creationId xmlns:a16="http://schemas.microsoft.com/office/drawing/2014/main" id="{9572BB10-5361-28AA-3976-2C50A422ECBC}"/>
                </a:ext>
              </a:extLst>
            </p:cNvPr>
            <p:cNvSpPr txBox="1"/>
            <p:nvPr/>
          </p:nvSpPr>
          <p:spPr>
            <a:xfrm>
              <a:off x="863725" y="1004545"/>
              <a:ext cx="4233714" cy="364202"/>
            </a:xfrm>
            <a:prstGeom prst="rect">
              <a:avLst/>
            </a:prstGeom>
            <a:noFill/>
          </p:spPr>
          <p:txBody>
            <a:bodyPr wrap="square" anchor="ctr">
              <a:spAutoFit/>
            </a:bodyPr>
            <a:lstStyle/>
            <a:p>
              <a:pPr>
                <a:lnSpc>
                  <a:spcPct val="120000"/>
                </a:lnSpc>
              </a:pPr>
              <a:r>
                <a:rPr lang="zh-CN" altLang="en-US" sz="1600" b="1" dirty="0">
                  <a:solidFill>
                    <a:srgbClr val="00877B"/>
                  </a:solidFill>
                  <a:latin typeface="+mj-ea"/>
                  <a:ea typeface="+mj-ea"/>
                </a:rPr>
                <a:t>交叉保护有 “三不”</a:t>
              </a:r>
            </a:p>
          </p:txBody>
        </p:sp>
      </p:grpSp>
      <p:sp>
        <p:nvSpPr>
          <p:cNvPr id="456" name="文本框 455">
            <a:extLst>
              <a:ext uri="{FF2B5EF4-FFF2-40B4-BE49-F238E27FC236}">
                <a16:creationId xmlns:a16="http://schemas.microsoft.com/office/drawing/2014/main" id="{A76D4B7C-7FBD-3495-E90B-D333AE185836}"/>
              </a:ext>
            </a:extLst>
          </p:cNvPr>
          <p:cNvSpPr txBox="1"/>
          <p:nvPr/>
        </p:nvSpPr>
        <p:spPr>
          <a:xfrm>
            <a:off x="490618" y="1581235"/>
            <a:ext cx="5018098" cy="549446"/>
          </a:xfrm>
          <a:prstGeom prst="rect">
            <a:avLst/>
          </a:prstGeom>
          <a:noFill/>
        </p:spPr>
        <p:txBody>
          <a:bodyPr wrap="square">
            <a:spAutoFit/>
          </a:bodyPr>
          <a:lstStyle>
            <a:defPPr>
              <a:defRPr lang="en-US"/>
            </a:defPPr>
            <a:lvl1pPr>
              <a:defRPr>
                <a:solidFill>
                  <a:schemeClr val="tx2"/>
                </a:solidFill>
                <a:latin typeface="+mj-ea"/>
                <a:ea typeface="+mj-ea"/>
              </a:defRPr>
            </a:lvl1pPr>
          </a:lstStyle>
          <a:p>
            <a:pPr marL="171450" indent="-171450" defTabSz="457200">
              <a:lnSpc>
                <a:spcPct val="150000"/>
              </a:lnSpc>
              <a:buFont typeface="Arial" panose="020B0604020202020204" pitchFamily="34" charset="0"/>
              <a:buChar char="•"/>
            </a:pPr>
            <a:r>
              <a:rPr lang="zh-CN" altLang="en-US" sz="1050" dirty="0">
                <a:solidFill>
                  <a:srgbClr val="0C0C0C">
                    <a:lumMod val="75000"/>
                    <a:lumOff val="25000"/>
                  </a:srgbClr>
                </a:solidFill>
                <a:latin typeface="HarmonyOS Sans SC Medium" panose="00000600000000000000" pitchFamily="2" charset="-122"/>
                <a:ea typeface="HarmonyOS Sans SC Medium" panose="00000600000000000000" pitchFamily="2" charset="-122"/>
              </a:rPr>
              <a:t>交叉保护：</a:t>
            </a:r>
            <a:endParaRPr lang="en-US" altLang="zh-CN" sz="1050" dirty="0">
              <a:solidFill>
                <a:srgbClr val="0C0C0C">
                  <a:lumMod val="75000"/>
                  <a:lumOff val="25000"/>
                </a:srgbClr>
              </a:solidFill>
              <a:latin typeface="HarmonyOS Sans SC Medium" panose="00000600000000000000" pitchFamily="2" charset="-122"/>
              <a:ea typeface="HarmonyOS Sans SC Medium" panose="00000600000000000000" pitchFamily="2" charset="-122"/>
            </a:endParaRPr>
          </a:p>
          <a:p>
            <a:pPr marL="180975" defTabSz="457200">
              <a:lnSpc>
                <a:spcPct val="150000"/>
              </a:lnSpc>
            </a:pPr>
            <a:r>
              <a:rPr lang="zh-CN" altLang="en-US" sz="1050" dirty="0">
                <a:solidFill>
                  <a:srgbClr val="0C0C0C">
                    <a:lumMod val="75000"/>
                    <a:lumOff val="25000"/>
                  </a:srgbClr>
                </a:solidFill>
                <a:latin typeface="HarmonyOS Sans SC Medium" panose="00000600000000000000" pitchFamily="2" charset="-122"/>
                <a:ea typeface="HarmonyOS Sans SC Medium" panose="00000600000000000000" pitchFamily="2" charset="-122"/>
              </a:rPr>
              <a:t>疫苗所诱导产生的</a:t>
            </a:r>
            <a:r>
              <a:rPr lang="zh-CN" altLang="en-US" sz="105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针对疫苗所覆盖抗原型别以外的感染</a:t>
            </a:r>
            <a:r>
              <a:rPr lang="en-US" altLang="zh-CN" sz="105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a:t>
            </a:r>
            <a:r>
              <a:rPr lang="zh-CN" altLang="en-US" sz="105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疾病的保护作用</a:t>
            </a:r>
            <a:r>
              <a:rPr lang="en-US" altLang="zh-CN" sz="1050" b="1" baseline="30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1</a:t>
            </a:r>
            <a:r>
              <a:rPr lang="zh-CN" altLang="en-US" sz="1050" b="1" dirty="0">
                <a:solidFill>
                  <a:srgbClr val="0C0C0C">
                    <a:lumMod val="75000"/>
                    <a:lumOff val="25000"/>
                  </a:srgbClr>
                </a:solidFill>
                <a:latin typeface="HarmonyOS Sans SC Medium" panose="00000600000000000000" pitchFamily="2" charset="-122"/>
                <a:ea typeface="HarmonyOS Sans SC Medium" panose="00000600000000000000" pitchFamily="2" charset="-122"/>
              </a:rPr>
              <a:t>。</a:t>
            </a:r>
          </a:p>
        </p:txBody>
      </p:sp>
      <p:grpSp>
        <p:nvGrpSpPr>
          <p:cNvPr id="540" name="组合 539">
            <a:extLst>
              <a:ext uri="{FF2B5EF4-FFF2-40B4-BE49-F238E27FC236}">
                <a16:creationId xmlns:a16="http://schemas.microsoft.com/office/drawing/2014/main" id="{DFAFC50E-6003-5578-FA16-9CE35340A315}"/>
              </a:ext>
            </a:extLst>
          </p:cNvPr>
          <p:cNvGrpSpPr/>
          <p:nvPr/>
        </p:nvGrpSpPr>
        <p:grpSpPr>
          <a:xfrm>
            <a:off x="495635" y="2422943"/>
            <a:ext cx="4918949" cy="1843028"/>
            <a:chOff x="771304" y="2106485"/>
            <a:chExt cx="5354451" cy="1443719"/>
          </a:xfrm>
        </p:grpSpPr>
        <p:grpSp>
          <p:nvGrpSpPr>
            <p:cNvPr id="44" name="组合 43">
              <a:extLst>
                <a:ext uri="{FF2B5EF4-FFF2-40B4-BE49-F238E27FC236}">
                  <a16:creationId xmlns:a16="http://schemas.microsoft.com/office/drawing/2014/main" id="{02C0C814-3DE8-1EBB-DC8E-A34933C9A3CC}"/>
                </a:ext>
              </a:extLst>
            </p:cNvPr>
            <p:cNvGrpSpPr/>
            <p:nvPr/>
          </p:nvGrpSpPr>
          <p:grpSpPr>
            <a:xfrm>
              <a:off x="2592087" y="2114103"/>
              <a:ext cx="1650807" cy="1430028"/>
              <a:chOff x="761658" y="2233974"/>
              <a:chExt cx="1650807" cy="1571060"/>
            </a:xfrm>
          </p:grpSpPr>
          <p:grpSp>
            <p:nvGrpSpPr>
              <p:cNvPr id="45" name="组合 44">
                <a:extLst>
                  <a:ext uri="{FF2B5EF4-FFF2-40B4-BE49-F238E27FC236}">
                    <a16:creationId xmlns:a16="http://schemas.microsoft.com/office/drawing/2014/main" id="{A43435B3-D97B-4244-14C1-12812D84B8F3}"/>
                  </a:ext>
                </a:extLst>
              </p:cNvPr>
              <p:cNvGrpSpPr/>
              <p:nvPr/>
            </p:nvGrpSpPr>
            <p:grpSpPr>
              <a:xfrm>
                <a:off x="761658" y="2556679"/>
                <a:ext cx="1650807" cy="1248355"/>
                <a:chOff x="449766" y="6968601"/>
                <a:chExt cx="1365860" cy="498571"/>
              </a:xfrm>
            </p:grpSpPr>
            <p:sp>
              <p:nvSpPr>
                <p:cNvPr id="47" name="矩形: 圆角 46">
                  <a:extLst>
                    <a:ext uri="{FF2B5EF4-FFF2-40B4-BE49-F238E27FC236}">
                      <a16:creationId xmlns:a16="http://schemas.microsoft.com/office/drawing/2014/main" id="{7E94D88F-D98E-534E-444A-66F5B785B16B}"/>
                    </a:ext>
                  </a:extLst>
                </p:cNvPr>
                <p:cNvSpPr/>
                <p:nvPr/>
              </p:nvSpPr>
              <p:spPr>
                <a:xfrm>
                  <a:off x="457747" y="6968601"/>
                  <a:ext cx="1357879" cy="498571"/>
                </a:xfrm>
                <a:prstGeom prst="roundRect">
                  <a:avLst>
                    <a:gd name="adj" fmla="val 10505"/>
                  </a:avLst>
                </a:prstGeom>
                <a:solidFill>
                  <a:sysClr val="window" lastClr="FFFFFF"/>
                </a:solidFill>
                <a:ln w="12700" cap="flat" cmpd="sng" algn="ctr">
                  <a:solidFill>
                    <a:srgbClr val="068F85"/>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panose="020B0502040204020203" charset="-122"/>
                    <a:ea typeface="微软雅黑 Light" panose="020B0502040204020203" charset="-122"/>
                    <a:cs typeface="+mn-cs"/>
                  </a:endParaRPr>
                </a:p>
              </p:txBody>
            </p:sp>
            <p:sp>
              <p:nvSpPr>
                <p:cNvPr id="48" name="文本框 47">
                  <a:extLst>
                    <a:ext uri="{FF2B5EF4-FFF2-40B4-BE49-F238E27FC236}">
                      <a16:creationId xmlns:a16="http://schemas.microsoft.com/office/drawing/2014/main" id="{EDD8E8A8-375B-01CD-9349-74F4E1A25A40}"/>
                    </a:ext>
                  </a:extLst>
                </p:cNvPr>
                <p:cNvSpPr txBox="1"/>
                <p:nvPr/>
              </p:nvSpPr>
              <p:spPr>
                <a:xfrm>
                  <a:off x="484782" y="7170616"/>
                  <a:ext cx="1314874" cy="253094"/>
                </a:xfrm>
                <a:prstGeom prst="rect">
                  <a:avLst/>
                </a:prstGeom>
                <a:noFill/>
              </p:spPr>
              <p:txBody>
                <a:bodyPr wrap="square" rtlCol="0">
                  <a:spAutoFit/>
                </a:bodyPr>
                <a:lstStyle/>
                <a:p>
                  <a:pPr marL="0" marR="0" lvl="0" indent="0" algn="ctr" defTabSz="457200" eaLnBrk="1" fontAlgn="auto" latinLnBrk="0" hangingPunct="1">
                    <a:lnSpc>
                      <a:spcPct val="120000"/>
                    </a:lnSpc>
                    <a:spcBef>
                      <a:spcPts val="600"/>
                    </a:spcBef>
                    <a:spcAft>
                      <a:spcPts val="0"/>
                    </a:spcAft>
                    <a:buClr>
                      <a:srgbClr val="008080"/>
                    </a:buClr>
                    <a:buSzTx/>
                    <a:buFontTx/>
                    <a:buNone/>
                    <a:tabLst/>
                    <a:defRPr/>
                  </a:pPr>
                  <a:r>
                    <a:rPr kumimoji="0" lang="zh-CN" altLang="en-US" sz="900" b="0" i="0" u="none" strike="noStrike" kern="0" cap="none" spc="0" normalizeH="0" baseline="0" noProof="0" dirty="0">
                      <a:ln>
                        <a:noFill/>
                      </a:ln>
                      <a:solidFill>
                        <a:srgbClr val="0C0C0C">
                          <a:lumMod val="75000"/>
                          <a:lumOff val="25000"/>
                        </a:srgbClr>
                      </a:solidFill>
                      <a:effectLst/>
                      <a:uLnTx/>
                      <a:uFillTx/>
                    </a:rPr>
                    <a:t>与疫苗型别的保护效力相比，交叉保护效力不持久，且会随时间减退</a:t>
                  </a:r>
                  <a:r>
                    <a:rPr kumimoji="0" lang="en-US" altLang="zh-CN" sz="900" b="0" i="0" u="none" strike="noStrike" kern="0" cap="none" spc="0" normalizeH="0" baseline="30000" noProof="0" dirty="0">
                      <a:ln>
                        <a:noFill/>
                      </a:ln>
                      <a:solidFill>
                        <a:srgbClr val="0C0C0C">
                          <a:lumMod val="75000"/>
                          <a:lumOff val="25000"/>
                        </a:srgbClr>
                      </a:solidFill>
                      <a:effectLst/>
                      <a:uLnTx/>
                      <a:uFillTx/>
                    </a:rPr>
                    <a:t>2,3</a:t>
                  </a:r>
                </a:p>
              </p:txBody>
            </p:sp>
            <p:sp>
              <p:nvSpPr>
                <p:cNvPr id="49" name="文本框 48">
                  <a:extLst>
                    <a:ext uri="{FF2B5EF4-FFF2-40B4-BE49-F238E27FC236}">
                      <a16:creationId xmlns:a16="http://schemas.microsoft.com/office/drawing/2014/main" id="{2F5AE819-BFB3-887A-3AD9-B075EEB5AB05}"/>
                    </a:ext>
                  </a:extLst>
                </p:cNvPr>
                <p:cNvSpPr txBox="1"/>
                <p:nvPr/>
              </p:nvSpPr>
              <p:spPr>
                <a:xfrm>
                  <a:off x="449766" y="7024244"/>
                  <a:ext cx="1357879" cy="122921"/>
                </a:xfrm>
                <a:prstGeom prst="rect">
                  <a:avLst/>
                </a:prstGeom>
                <a:noFill/>
              </p:spPr>
              <p:txBody>
                <a:bodyPr wrap="square" rtlCol="0">
                  <a:spAutoFit/>
                </a:bodyPr>
                <a:lstStyle/>
                <a:p>
                  <a:pPr marL="0" marR="0" lvl="0" indent="0" algn="ctr" defTabSz="457200" eaLnBrk="1" fontAlgn="auto" latinLnBrk="0" hangingPunct="1">
                    <a:lnSpc>
                      <a:spcPct val="100000"/>
                    </a:lnSpc>
                    <a:spcBef>
                      <a:spcPts val="600"/>
                    </a:spcBef>
                    <a:spcAft>
                      <a:spcPts val="0"/>
                    </a:spcAft>
                    <a:buClr>
                      <a:srgbClr val="008080"/>
                    </a:buClr>
                    <a:buSzTx/>
                    <a:buFontTx/>
                    <a:buNone/>
                    <a:tabLst/>
                    <a:defRPr/>
                  </a:pPr>
                  <a:r>
                    <a:rPr kumimoji="0" lang="zh-CN" altLang="en-US" sz="1400" b="1" i="0" u="none" strike="noStrike" kern="0" cap="none" spc="0" normalizeH="0" baseline="0" noProof="0" dirty="0">
                      <a:ln>
                        <a:noFill/>
                      </a:ln>
                      <a:solidFill>
                        <a:srgbClr val="0C0C0C">
                          <a:lumMod val="75000"/>
                          <a:lumOff val="25000"/>
                        </a:srgbClr>
                      </a:solidFill>
                      <a:effectLst/>
                      <a:uLnTx/>
                      <a:uFillTx/>
                    </a:rPr>
                    <a:t>保护效力不持久</a:t>
                  </a:r>
                  <a:endParaRPr kumimoji="0" lang="en-US" altLang="zh-CN" sz="1400" b="1" i="0" u="none" strike="noStrike" kern="0" cap="none" spc="0" normalizeH="0" baseline="0" noProof="0" dirty="0">
                    <a:ln>
                      <a:noFill/>
                    </a:ln>
                    <a:solidFill>
                      <a:srgbClr val="0C0C0C">
                        <a:lumMod val="75000"/>
                        <a:lumOff val="25000"/>
                      </a:srgbClr>
                    </a:solidFill>
                    <a:effectLst/>
                    <a:uLnTx/>
                    <a:uFillTx/>
                  </a:endParaRPr>
                </a:p>
              </p:txBody>
            </p:sp>
          </p:grpSp>
          <p:sp>
            <p:nvSpPr>
              <p:cNvPr id="46" name="文本框 45">
                <a:extLst>
                  <a:ext uri="{FF2B5EF4-FFF2-40B4-BE49-F238E27FC236}">
                    <a16:creationId xmlns:a16="http://schemas.microsoft.com/office/drawing/2014/main" id="{726EB585-5AE8-0297-CC55-BDEE146DEB19}"/>
                  </a:ext>
                </a:extLst>
              </p:cNvPr>
              <p:cNvSpPr txBox="1"/>
              <p:nvPr/>
            </p:nvSpPr>
            <p:spPr>
              <a:xfrm>
                <a:off x="1151024" y="2233974"/>
                <a:ext cx="877163" cy="338554"/>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a:ln>
                      <a:noFill/>
                    </a:ln>
                    <a:solidFill>
                      <a:srgbClr val="0B9187"/>
                    </a:solidFill>
                    <a:effectLst/>
                    <a:uLnTx/>
                    <a:uFillTx/>
                  </a:rPr>
                  <a:t>不持久</a:t>
                </a:r>
              </a:p>
            </p:txBody>
          </p:sp>
        </p:grpSp>
        <p:grpSp>
          <p:nvGrpSpPr>
            <p:cNvPr id="50" name="组合 49">
              <a:extLst>
                <a:ext uri="{FF2B5EF4-FFF2-40B4-BE49-F238E27FC236}">
                  <a16:creationId xmlns:a16="http://schemas.microsoft.com/office/drawing/2014/main" id="{5AC5CE00-FC4E-CD54-3C12-70AA2805F4C4}"/>
                </a:ext>
              </a:extLst>
            </p:cNvPr>
            <p:cNvGrpSpPr/>
            <p:nvPr/>
          </p:nvGrpSpPr>
          <p:grpSpPr>
            <a:xfrm>
              <a:off x="4474494" y="2106489"/>
              <a:ext cx="1651261" cy="1443715"/>
              <a:chOff x="771304" y="2226295"/>
              <a:chExt cx="1651261" cy="1612290"/>
            </a:xfrm>
          </p:grpSpPr>
          <p:grpSp>
            <p:nvGrpSpPr>
              <p:cNvPr id="51" name="组合 50">
                <a:extLst>
                  <a:ext uri="{FF2B5EF4-FFF2-40B4-BE49-F238E27FC236}">
                    <a16:creationId xmlns:a16="http://schemas.microsoft.com/office/drawing/2014/main" id="{A4BBF574-D82B-2B4A-ACB8-6237519247F6}"/>
                  </a:ext>
                </a:extLst>
              </p:cNvPr>
              <p:cNvGrpSpPr/>
              <p:nvPr/>
            </p:nvGrpSpPr>
            <p:grpSpPr>
              <a:xfrm>
                <a:off x="771304" y="2556704"/>
                <a:ext cx="1651261" cy="1281881"/>
                <a:chOff x="457747" y="6968601"/>
                <a:chExt cx="1366236" cy="511960"/>
              </a:xfrm>
            </p:grpSpPr>
            <p:sp>
              <p:nvSpPr>
                <p:cNvPr id="449" name="矩形: 圆角 448">
                  <a:extLst>
                    <a:ext uri="{FF2B5EF4-FFF2-40B4-BE49-F238E27FC236}">
                      <a16:creationId xmlns:a16="http://schemas.microsoft.com/office/drawing/2014/main" id="{2CAA92D5-1B04-0ED9-FCFA-1FF738031DBC}"/>
                    </a:ext>
                  </a:extLst>
                </p:cNvPr>
                <p:cNvSpPr/>
                <p:nvPr/>
              </p:nvSpPr>
              <p:spPr>
                <a:xfrm>
                  <a:off x="457747" y="6968601"/>
                  <a:ext cx="1357879" cy="511960"/>
                </a:xfrm>
                <a:prstGeom prst="roundRect">
                  <a:avLst>
                    <a:gd name="adj" fmla="val 10505"/>
                  </a:avLst>
                </a:prstGeom>
                <a:solidFill>
                  <a:sysClr val="window" lastClr="FFFFFF"/>
                </a:solidFill>
                <a:ln w="12700" cap="flat" cmpd="sng" algn="ctr">
                  <a:solidFill>
                    <a:srgbClr val="068F85"/>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panose="020B0502040204020203" charset="-122"/>
                    <a:ea typeface="微软雅黑 Light" panose="020B0502040204020203" charset="-122"/>
                    <a:cs typeface="+mn-cs"/>
                  </a:endParaRPr>
                </a:p>
              </p:txBody>
            </p:sp>
            <p:sp>
              <p:nvSpPr>
                <p:cNvPr id="450" name="文本框 449">
                  <a:extLst>
                    <a:ext uri="{FF2B5EF4-FFF2-40B4-BE49-F238E27FC236}">
                      <a16:creationId xmlns:a16="http://schemas.microsoft.com/office/drawing/2014/main" id="{E94B3E5C-FF43-E737-4D88-C30B24BBF40C}"/>
                    </a:ext>
                  </a:extLst>
                </p:cNvPr>
                <p:cNvSpPr txBox="1"/>
                <p:nvPr/>
              </p:nvSpPr>
              <p:spPr>
                <a:xfrm>
                  <a:off x="502706" y="7146456"/>
                  <a:ext cx="1266034" cy="331401"/>
                </a:xfrm>
                <a:prstGeom prst="rect">
                  <a:avLst/>
                </a:prstGeom>
                <a:noFill/>
              </p:spPr>
              <p:txBody>
                <a:bodyPr wrap="square" rtlCol="0">
                  <a:spAutoFit/>
                </a:bodyPr>
                <a:lstStyle/>
                <a:p>
                  <a:pPr marL="0" marR="0" lvl="0" indent="0" algn="ctr" defTabSz="457200" eaLnBrk="1" fontAlgn="auto" latinLnBrk="0" hangingPunct="1">
                    <a:lnSpc>
                      <a:spcPct val="120000"/>
                    </a:lnSpc>
                    <a:spcBef>
                      <a:spcPts val="600"/>
                    </a:spcBef>
                    <a:spcAft>
                      <a:spcPts val="0"/>
                    </a:spcAft>
                    <a:buClr>
                      <a:srgbClr val="008080"/>
                    </a:buClr>
                    <a:buSzTx/>
                    <a:buFontTx/>
                    <a:buNone/>
                    <a:tabLst/>
                    <a:defRPr/>
                  </a:pPr>
                  <a:r>
                    <a:rPr kumimoji="0" lang="zh-CN" altLang="en-US" sz="900" b="0" i="0" u="none" strike="noStrike" kern="0" cap="none" spc="0" normalizeH="0" baseline="0" noProof="0" dirty="0">
                      <a:ln>
                        <a:noFill/>
                      </a:ln>
                      <a:solidFill>
                        <a:srgbClr val="0C0C0C">
                          <a:lumMod val="75000"/>
                          <a:lumOff val="25000"/>
                        </a:srgbClr>
                      </a:solidFill>
                      <a:effectLst/>
                      <a:uLnTx/>
                      <a:uFillTx/>
                    </a:rPr>
                    <a:t>与疫苗型别的保护效力相比，对非疫苗型别的保护效力较低，且在不同研究中结果不一致</a:t>
                  </a:r>
                  <a:r>
                    <a:rPr kumimoji="0" lang="en-US" altLang="zh-CN" sz="900" b="0" i="0" u="none" strike="noStrike" kern="0" cap="none" spc="0" normalizeH="0" baseline="30000" noProof="0" dirty="0">
                      <a:ln>
                        <a:noFill/>
                      </a:ln>
                      <a:solidFill>
                        <a:srgbClr val="0C0C0C">
                          <a:lumMod val="75000"/>
                          <a:lumOff val="25000"/>
                        </a:srgbClr>
                      </a:solidFill>
                      <a:effectLst/>
                      <a:uLnTx/>
                      <a:uFillTx/>
                    </a:rPr>
                    <a:t>4-9</a:t>
                  </a:r>
                </a:p>
              </p:txBody>
            </p:sp>
            <p:sp>
              <p:nvSpPr>
                <p:cNvPr id="451" name="文本框 450">
                  <a:extLst>
                    <a:ext uri="{FF2B5EF4-FFF2-40B4-BE49-F238E27FC236}">
                      <a16:creationId xmlns:a16="http://schemas.microsoft.com/office/drawing/2014/main" id="{7B0B476F-6315-E9DC-0AA4-2DC875B1A9FB}"/>
                    </a:ext>
                  </a:extLst>
                </p:cNvPr>
                <p:cNvSpPr txBox="1"/>
                <p:nvPr/>
              </p:nvSpPr>
              <p:spPr>
                <a:xfrm>
                  <a:off x="466104" y="7026802"/>
                  <a:ext cx="1357879" cy="122921"/>
                </a:xfrm>
                <a:prstGeom prst="rect">
                  <a:avLst/>
                </a:prstGeom>
                <a:noFill/>
              </p:spPr>
              <p:txBody>
                <a:bodyPr wrap="square" rtlCol="0">
                  <a:spAutoFit/>
                </a:bodyPr>
                <a:lstStyle/>
                <a:p>
                  <a:pPr marL="0" marR="0" lvl="0" indent="0" algn="ctr" defTabSz="457200" eaLnBrk="1" fontAlgn="auto" latinLnBrk="0" hangingPunct="1">
                    <a:lnSpc>
                      <a:spcPct val="100000"/>
                    </a:lnSpc>
                    <a:spcBef>
                      <a:spcPts val="600"/>
                    </a:spcBef>
                    <a:spcAft>
                      <a:spcPts val="0"/>
                    </a:spcAft>
                    <a:buClr>
                      <a:srgbClr val="008080"/>
                    </a:buClr>
                    <a:buSzTx/>
                    <a:buFontTx/>
                    <a:buNone/>
                    <a:tabLst/>
                    <a:defRPr/>
                  </a:pPr>
                  <a:r>
                    <a:rPr kumimoji="0" lang="zh-CN" altLang="en-US" sz="1400" b="1" i="0" u="none" strike="noStrike" kern="0" cap="none" spc="0" normalizeH="0" baseline="0" noProof="0" dirty="0">
                      <a:ln>
                        <a:noFill/>
                      </a:ln>
                      <a:solidFill>
                        <a:srgbClr val="0C0C0C">
                          <a:lumMod val="75000"/>
                          <a:lumOff val="25000"/>
                        </a:srgbClr>
                      </a:solidFill>
                      <a:effectLst/>
                      <a:uLnTx/>
                      <a:uFillTx/>
                    </a:rPr>
                    <a:t>研究结果不一致</a:t>
                  </a:r>
                  <a:endParaRPr kumimoji="0" lang="en-US" altLang="zh-CN" sz="1400" b="1" i="0" u="none" strike="noStrike" kern="0" cap="none" spc="0" normalizeH="0" baseline="0" noProof="0" dirty="0">
                    <a:ln>
                      <a:noFill/>
                    </a:ln>
                    <a:solidFill>
                      <a:srgbClr val="0C0C0C">
                        <a:lumMod val="75000"/>
                        <a:lumOff val="25000"/>
                      </a:srgbClr>
                    </a:solidFill>
                    <a:effectLst/>
                    <a:uLnTx/>
                    <a:uFillTx/>
                  </a:endParaRPr>
                </a:p>
              </p:txBody>
            </p:sp>
          </p:grpSp>
          <p:sp>
            <p:nvSpPr>
              <p:cNvPr id="52" name="文本框 51">
                <a:extLst>
                  <a:ext uri="{FF2B5EF4-FFF2-40B4-BE49-F238E27FC236}">
                    <a16:creationId xmlns:a16="http://schemas.microsoft.com/office/drawing/2014/main" id="{2793F7A4-04DD-C2C0-8E83-06F3E9826737}"/>
                  </a:ext>
                </a:extLst>
              </p:cNvPr>
              <p:cNvSpPr txBox="1"/>
              <p:nvPr/>
            </p:nvSpPr>
            <p:spPr>
              <a:xfrm>
                <a:off x="1234844" y="2226295"/>
                <a:ext cx="723275" cy="343715"/>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a:ln>
                      <a:noFill/>
                    </a:ln>
                    <a:solidFill>
                      <a:srgbClr val="0B9187"/>
                    </a:solidFill>
                    <a:effectLst/>
                    <a:uLnTx/>
                    <a:uFillTx/>
                  </a:rPr>
                  <a:t>不一致</a:t>
                </a:r>
              </a:p>
            </p:txBody>
          </p:sp>
        </p:grpSp>
        <p:grpSp>
          <p:nvGrpSpPr>
            <p:cNvPr id="457" name="组合 456">
              <a:extLst>
                <a:ext uri="{FF2B5EF4-FFF2-40B4-BE49-F238E27FC236}">
                  <a16:creationId xmlns:a16="http://schemas.microsoft.com/office/drawing/2014/main" id="{976C5AA9-E2C0-7690-E58F-F0052756163D}"/>
                </a:ext>
              </a:extLst>
            </p:cNvPr>
            <p:cNvGrpSpPr/>
            <p:nvPr/>
          </p:nvGrpSpPr>
          <p:grpSpPr>
            <a:xfrm>
              <a:off x="771304" y="2106485"/>
              <a:ext cx="1668949" cy="1420319"/>
              <a:chOff x="771304" y="2226150"/>
              <a:chExt cx="1668949" cy="1580843"/>
            </a:xfrm>
          </p:grpSpPr>
          <p:grpSp>
            <p:nvGrpSpPr>
              <p:cNvPr id="458" name="组合 457">
                <a:extLst>
                  <a:ext uri="{FF2B5EF4-FFF2-40B4-BE49-F238E27FC236}">
                    <a16:creationId xmlns:a16="http://schemas.microsoft.com/office/drawing/2014/main" id="{38803359-E10F-5279-D710-43CF738EC6B0}"/>
                  </a:ext>
                </a:extLst>
              </p:cNvPr>
              <p:cNvGrpSpPr/>
              <p:nvPr/>
            </p:nvGrpSpPr>
            <p:grpSpPr>
              <a:xfrm>
                <a:off x="771304" y="2556689"/>
                <a:ext cx="1668949" cy="1250304"/>
                <a:chOff x="457747" y="6968600"/>
                <a:chExt cx="1380871" cy="499349"/>
              </a:xfrm>
            </p:grpSpPr>
            <p:sp>
              <p:nvSpPr>
                <p:cNvPr id="460" name="矩形: 圆角 459">
                  <a:extLst>
                    <a:ext uri="{FF2B5EF4-FFF2-40B4-BE49-F238E27FC236}">
                      <a16:creationId xmlns:a16="http://schemas.microsoft.com/office/drawing/2014/main" id="{12798283-CEAE-22C5-92F3-78B47C30161F}"/>
                    </a:ext>
                  </a:extLst>
                </p:cNvPr>
                <p:cNvSpPr/>
                <p:nvPr/>
              </p:nvSpPr>
              <p:spPr>
                <a:xfrm>
                  <a:off x="457747" y="6968600"/>
                  <a:ext cx="1357879" cy="499349"/>
                </a:xfrm>
                <a:prstGeom prst="roundRect">
                  <a:avLst>
                    <a:gd name="adj" fmla="val 10505"/>
                  </a:avLst>
                </a:prstGeom>
                <a:solidFill>
                  <a:sysClr val="window" lastClr="FFFFFF"/>
                </a:solidFill>
                <a:ln w="12700" cap="flat" cmpd="sng" algn="ctr">
                  <a:solidFill>
                    <a:srgbClr val="068F85"/>
                  </a:solid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Light" panose="020B0502040204020203" charset="-122"/>
                    <a:ea typeface="微软雅黑 Light" panose="020B0502040204020203" charset="-122"/>
                    <a:cs typeface="+mn-cs"/>
                  </a:endParaRPr>
                </a:p>
              </p:txBody>
            </p:sp>
            <p:sp>
              <p:nvSpPr>
                <p:cNvPr id="461" name="文本框 460">
                  <a:extLst>
                    <a:ext uri="{FF2B5EF4-FFF2-40B4-BE49-F238E27FC236}">
                      <a16:creationId xmlns:a16="http://schemas.microsoft.com/office/drawing/2014/main" id="{081F6EE4-A2C6-DC86-4215-69503D055ECB}"/>
                    </a:ext>
                  </a:extLst>
                </p:cNvPr>
                <p:cNvSpPr txBox="1"/>
                <p:nvPr/>
              </p:nvSpPr>
              <p:spPr>
                <a:xfrm>
                  <a:off x="480739" y="7024140"/>
                  <a:ext cx="1357879" cy="122921"/>
                </a:xfrm>
                <a:prstGeom prst="rect">
                  <a:avLst/>
                </a:prstGeom>
                <a:noFill/>
              </p:spPr>
              <p:txBody>
                <a:bodyPr wrap="square" rtlCol="0">
                  <a:spAutoFit/>
                </a:bodyPr>
                <a:lstStyle/>
                <a:p>
                  <a:pPr marL="0" marR="0" lvl="0" indent="0" algn="ctr" defTabSz="457200" eaLnBrk="1" fontAlgn="auto" latinLnBrk="0" hangingPunct="1">
                    <a:lnSpc>
                      <a:spcPct val="100000"/>
                    </a:lnSpc>
                    <a:spcBef>
                      <a:spcPts val="600"/>
                    </a:spcBef>
                    <a:spcAft>
                      <a:spcPts val="0"/>
                    </a:spcAft>
                    <a:buClr>
                      <a:srgbClr val="008080"/>
                    </a:buClr>
                    <a:buSzTx/>
                    <a:buFontTx/>
                    <a:buNone/>
                    <a:tabLst/>
                    <a:defRPr/>
                  </a:pPr>
                  <a:r>
                    <a:rPr kumimoji="0" lang="zh-CN" altLang="en-US" sz="1400" b="1" i="0" u="none" strike="noStrike" kern="0" cap="none" spc="0" normalizeH="0" baseline="0" noProof="0" dirty="0">
                      <a:ln>
                        <a:noFill/>
                      </a:ln>
                      <a:solidFill>
                        <a:srgbClr val="0C0C0C">
                          <a:lumMod val="75000"/>
                          <a:lumOff val="25000"/>
                        </a:srgbClr>
                      </a:solidFill>
                      <a:effectLst/>
                      <a:uLnTx/>
                      <a:uFillTx/>
                    </a:rPr>
                    <a:t>机制不明确</a:t>
                  </a:r>
                  <a:endParaRPr kumimoji="0" lang="en-US" altLang="zh-CN" sz="1400" b="1" i="0" u="none" strike="noStrike" kern="0" cap="none" spc="0" normalizeH="0" baseline="0" noProof="0" dirty="0">
                    <a:ln>
                      <a:noFill/>
                    </a:ln>
                    <a:solidFill>
                      <a:srgbClr val="0C0C0C">
                        <a:lumMod val="75000"/>
                        <a:lumOff val="25000"/>
                      </a:srgbClr>
                    </a:solidFill>
                    <a:effectLst/>
                    <a:uLnTx/>
                    <a:uFillTx/>
                  </a:endParaRPr>
                </a:p>
              </p:txBody>
            </p:sp>
            <p:sp>
              <p:nvSpPr>
                <p:cNvPr id="462" name="文本框 461">
                  <a:extLst>
                    <a:ext uri="{FF2B5EF4-FFF2-40B4-BE49-F238E27FC236}">
                      <a16:creationId xmlns:a16="http://schemas.microsoft.com/office/drawing/2014/main" id="{1DA221F5-9C55-C3B2-2EB2-29C6F8E129CC}"/>
                    </a:ext>
                  </a:extLst>
                </p:cNvPr>
                <p:cNvSpPr txBox="1"/>
                <p:nvPr/>
              </p:nvSpPr>
              <p:spPr>
                <a:xfrm>
                  <a:off x="505240" y="7200964"/>
                  <a:ext cx="1262893" cy="183586"/>
                </a:xfrm>
                <a:prstGeom prst="rect">
                  <a:avLst/>
                </a:prstGeom>
                <a:noFill/>
              </p:spPr>
              <p:txBody>
                <a:bodyPr wrap="square" rtlCol="0">
                  <a:spAutoFit/>
                </a:bodyPr>
                <a:lstStyle/>
                <a:p>
                  <a:pPr marL="0" marR="0" lvl="0" indent="0" algn="ctr" defTabSz="457200" eaLnBrk="1" fontAlgn="auto" latinLnBrk="0" hangingPunct="1">
                    <a:lnSpc>
                      <a:spcPct val="120000"/>
                    </a:lnSpc>
                    <a:spcBef>
                      <a:spcPts val="600"/>
                    </a:spcBef>
                    <a:spcAft>
                      <a:spcPts val="0"/>
                    </a:spcAft>
                    <a:buClr>
                      <a:srgbClr val="008080"/>
                    </a:buClr>
                    <a:buSzTx/>
                    <a:buFontTx/>
                    <a:buNone/>
                    <a:tabLst/>
                    <a:defRPr/>
                  </a:pPr>
                  <a:r>
                    <a:rPr kumimoji="0" lang="zh-CN" altLang="en-US" sz="900" b="0" i="0" u="none" strike="noStrike" kern="0" cap="none" spc="0" normalizeH="0" baseline="0" noProof="0" dirty="0">
                      <a:ln>
                        <a:noFill/>
                      </a:ln>
                      <a:solidFill>
                        <a:srgbClr val="0C0C0C">
                          <a:lumMod val="75000"/>
                          <a:lumOff val="25000"/>
                        </a:srgbClr>
                      </a:solidFill>
                      <a:effectLst/>
                      <a:uLnTx/>
                      <a:uFillTx/>
                    </a:rPr>
                    <a:t>目前</a:t>
                  </a:r>
                  <a:r>
                    <a:rPr kumimoji="0" lang="en-US" altLang="zh-CN" sz="900" b="0" i="0" u="none" strike="noStrike" kern="0" cap="none" spc="0" normalizeH="0" baseline="0" noProof="0" dirty="0">
                      <a:ln>
                        <a:noFill/>
                      </a:ln>
                      <a:solidFill>
                        <a:srgbClr val="0C0C0C">
                          <a:lumMod val="75000"/>
                          <a:lumOff val="25000"/>
                        </a:srgbClr>
                      </a:solidFill>
                      <a:effectLst/>
                      <a:uLnTx/>
                      <a:uFillTx/>
                    </a:rPr>
                    <a:t>HPV</a:t>
                  </a:r>
                  <a:r>
                    <a:rPr kumimoji="0" lang="zh-CN" altLang="en-US" sz="900" b="0" i="0" u="none" strike="noStrike" kern="0" cap="none" spc="0" normalizeH="0" baseline="0" noProof="0" dirty="0">
                      <a:ln>
                        <a:noFill/>
                      </a:ln>
                      <a:solidFill>
                        <a:srgbClr val="0C0C0C">
                          <a:lumMod val="75000"/>
                          <a:lumOff val="25000"/>
                        </a:srgbClr>
                      </a:solidFill>
                      <a:effectLst/>
                      <a:uLnTx/>
                      <a:uFillTx/>
                    </a:rPr>
                    <a:t>疫苗交叉保护机制尚不确定</a:t>
                  </a:r>
                  <a:endParaRPr kumimoji="0" lang="en-US" altLang="zh-CN" sz="900" b="0" i="0" u="none" strike="noStrike" kern="0" cap="none" spc="0" normalizeH="0" baseline="0" noProof="0" dirty="0">
                    <a:ln>
                      <a:noFill/>
                    </a:ln>
                    <a:solidFill>
                      <a:srgbClr val="0C0C0C">
                        <a:lumMod val="75000"/>
                        <a:lumOff val="25000"/>
                      </a:srgbClr>
                    </a:solidFill>
                    <a:effectLst/>
                    <a:uLnTx/>
                    <a:uFillTx/>
                  </a:endParaRPr>
                </a:p>
              </p:txBody>
            </p:sp>
          </p:grpSp>
          <p:sp>
            <p:nvSpPr>
              <p:cNvPr id="459" name="文本框 458">
                <a:extLst>
                  <a:ext uri="{FF2B5EF4-FFF2-40B4-BE49-F238E27FC236}">
                    <a16:creationId xmlns:a16="http://schemas.microsoft.com/office/drawing/2014/main" id="{82374B74-1073-AB0C-544A-78922438C2AF}"/>
                  </a:ext>
                </a:extLst>
              </p:cNvPr>
              <p:cNvSpPr txBox="1"/>
              <p:nvPr/>
            </p:nvSpPr>
            <p:spPr>
              <a:xfrm>
                <a:off x="1238654" y="2226150"/>
                <a:ext cx="723275" cy="342562"/>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a:ln>
                      <a:noFill/>
                    </a:ln>
                    <a:solidFill>
                      <a:srgbClr val="0B9187"/>
                    </a:solidFill>
                    <a:effectLst/>
                    <a:uLnTx/>
                    <a:uFillTx/>
                  </a:rPr>
                  <a:t>不确定</a:t>
                </a:r>
              </a:p>
            </p:txBody>
          </p:sp>
        </p:grpSp>
      </p:grpSp>
      <p:sp>
        <p:nvSpPr>
          <p:cNvPr id="464" name="文本框 463">
            <a:extLst>
              <a:ext uri="{FF2B5EF4-FFF2-40B4-BE49-F238E27FC236}">
                <a16:creationId xmlns:a16="http://schemas.microsoft.com/office/drawing/2014/main" id="{14420B78-D6E8-3B02-FB38-05674916F1CA}"/>
              </a:ext>
            </a:extLst>
          </p:cNvPr>
          <p:cNvSpPr txBox="1"/>
          <p:nvPr/>
        </p:nvSpPr>
        <p:spPr>
          <a:xfrm>
            <a:off x="0" y="5812938"/>
            <a:ext cx="11582400" cy="630942"/>
          </a:xfrm>
          <a:prstGeom prst="rect">
            <a:avLst/>
          </a:prstGeom>
          <a:noFill/>
        </p:spPr>
        <p:txBody>
          <a:bodyPr wrap="square" rtlCol="0" anchor="b">
            <a:spAutoFit/>
          </a:bodyPr>
          <a:lstStyle/>
          <a:p>
            <a:pPr indent="-182563"/>
            <a:r>
              <a:rPr lang="zh-CN" altLang="en-US" sz="500" dirty="0">
                <a:solidFill>
                  <a:schemeClr val="bg1">
                    <a:lumMod val="50000"/>
                  </a:schemeClr>
                </a:solidFill>
              </a:rPr>
              <a:t>*</a:t>
            </a:r>
            <a:r>
              <a:rPr lang="en-US" altLang="zh-CN" sz="500" dirty="0">
                <a:solidFill>
                  <a:schemeClr val="bg1">
                    <a:lumMod val="50000"/>
                  </a:schemeClr>
                </a:solidFill>
              </a:rPr>
              <a:t>PPI</a:t>
            </a:r>
            <a:r>
              <a:rPr lang="zh-CN" altLang="en-US" sz="500" dirty="0">
                <a:solidFill>
                  <a:schemeClr val="bg1">
                    <a:lumMod val="50000"/>
                  </a:schemeClr>
                </a:solidFill>
              </a:rPr>
              <a:t>人群（符合方案免疫原性人群）包括：在预先设定的时间窗内按照方案接种了所有</a:t>
            </a:r>
            <a:r>
              <a:rPr lang="en-US" altLang="zh-CN" sz="500" dirty="0">
                <a:solidFill>
                  <a:schemeClr val="bg1">
                    <a:lumMod val="50000"/>
                  </a:schemeClr>
                </a:solidFill>
              </a:rPr>
              <a:t>3</a:t>
            </a:r>
            <a:r>
              <a:rPr lang="zh-CN" altLang="en-US" sz="500" dirty="0">
                <a:solidFill>
                  <a:schemeClr val="bg1">
                    <a:lumMod val="50000"/>
                  </a:schemeClr>
                </a:solidFill>
              </a:rPr>
              <a:t>剂疫苗，第</a:t>
            </a:r>
            <a:r>
              <a:rPr lang="en-US" altLang="zh-CN" sz="500" dirty="0">
                <a:solidFill>
                  <a:schemeClr val="bg1">
                    <a:lumMod val="50000"/>
                  </a:schemeClr>
                </a:solidFill>
              </a:rPr>
              <a:t>1</a:t>
            </a:r>
            <a:r>
              <a:rPr lang="zh-CN" altLang="en-US" sz="500" dirty="0">
                <a:solidFill>
                  <a:schemeClr val="bg1">
                    <a:lumMod val="50000"/>
                  </a:schemeClr>
                </a:solidFill>
              </a:rPr>
              <a:t>天对需要分析的疫苗型别血清学阴性（</a:t>
            </a:r>
            <a:r>
              <a:rPr lang="en-US" altLang="zh-CN" sz="500" dirty="0">
                <a:solidFill>
                  <a:schemeClr val="bg1">
                    <a:lumMod val="50000"/>
                  </a:schemeClr>
                </a:solidFill>
              </a:rPr>
              <a:t>HPV6/11</a:t>
            </a:r>
            <a:r>
              <a:rPr lang="zh-CN" altLang="en-US" sz="500" dirty="0">
                <a:solidFill>
                  <a:schemeClr val="bg1">
                    <a:lumMod val="50000"/>
                  </a:schemeClr>
                </a:solidFill>
              </a:rPr>
              <a:t>相关分析中</a:t>
            </a:r>
            <a:r>
              <a:rPr lang="en-US" altLang="zh-CN" sz="500" dirty="0">
                <a:solidFill>
                  <a:schemeClr val="bg1">
                    <a:lumMod val="50000"/>
                  </a:schemeClr>
                </a:solidFill>
              </a:rPr>
              <a:t>HPV6/11</a:t>
            </a:r>
            <a:r>
              <a:rPr lang="zh-CN" altLang="en-US" sz="500" dirty="0">
                <a:solidFill>
                  <a:schemeClr val="bg1">
                    <a:lumMod val="50000"/>
                  </a:schemeClr>
                </a:solidFill>
              </a:rPr>
              <a:t>血清学阴性），</a:t>
            </a:r>
            <a:r>
              <a:rPr lang="en-US" altLang="zh-CN" sz="500" dirty="0">
                <a:solidFill>
                  <a:schemeClr val="bg1">
                    <a:lumMod val="50000"/>
                  </a:schemeClr>
                </a:solidFill>
              </a:rPr>
              <a:t>3</a:t>
            </a:r>
            <a:r>
              <a:rPr lang="zh-CN" altLang="en-US" sz="500" dirty="0">
                <a:solidFill>
                  <a:schemeClr val="bg1">
                    <a:lumMod val="50000"/>
                  </a:schemeClr>
                </a:solidFill>
              </a:rPr>
              <a:t>剂接种后在可接受时间范围内提供血清样本，没有偏离试验方案以致可能干扰免疫应答评估的受试者。</a:t>
            </a:r>
            <a:endParaRPr lang="en-US" altLang="zh-CN" sz="500" dirty="0">
              <a:solidFill>
                <a:schemeClr val="bg1">
                  <a:lumMod val="50000"/>
                </a:schemeClr>
              </a:solidFill>
            </a:endParaRPr>
          </a:p>
          <a:p>
            <a:pPr indent="-182563"/>
            <a:r>
              <a:rPr lang="zh-CN" altLang="en-US" sz="500" dirty="0">
                <a:solidFill>
                  <a:schemeClr val="bg1">
                    <a:lumMod val="50000"/>
                  </a:schemeClr>
                </a:solidFill>
              </a:rPr>
              <a:t>*</a:t>
            </a:r>
            <a:r>
              <a:rPr lang="en-US" altLang="zh-CN" sz="500" dirty="0">
                <a:solidFill>
                  <a:schemeClr val="bg1">
                    <a:lumMod val="50000"/>
                  </a:schemeClr>
                </a:solidFill>
              </a:rPr>
              <a:t>PPE</a:t>
            </a:r>
            <a:r>
              <a:rPr lang="zh-CN" altLang="en-US" sz="500" dirty="0">
                <a:solidFill>
                  <a:schemeClr val="bg1">
                    <a:lumMod val="50000"/>
                  </a:schemeClr>
                </a:solidFill>
              </a:rPr>
              <a:t>人群（符合方案保护效力人群）包括：在入组后</a:t>
            </a:r>
            <a:r>
              <a:rPr lang="en-US" altLang="zh-CN" sz="500" dirty="0">
                <a:solidFill>
                  <a:schemeClr val="bg1">
                    <a:lumMod val="50000"/>
                  </a:schemeClr>
                </a:solidFill>
              </a:rPr>
              <a:t>1</a:t>
            </a:r>
            <a:r>
              <a:rPr lang="zh-CN" altLang="en-US" sz="500" dirty="0">
                <a:solidFill>
                  <a:schemeClr val="bg1">
                    <a:lumMod val="50000"/>
                  </a:schemeClr>
                </a:solidFill>
              </a:rPr>
              <a:t>年内完成所有</a:t>
            </a:r>
            <a:r>
              <a:rPr lang="en-US" altLang="zh-CN" sz="500" dirty="0">
                <a:solidFill>
                  <a:schemeClr val="bg1">
                    <a:lumMod val="50000"/>
                  </a:schemeClr>
                </a:solidFill>
              </a:rPr>
              <a:t>3</a:t>
            </a:r>
            <a:r>
              <a:rPr lang="zh-CN" altLang="en-US" sz="500" dirty="0">
                <a:solidFill>
                  <a:schemeClr val="bg1">
                    <a:lumMod val="50000"/>
                  </a:schemeClr>
                </a:solidFill>
              </a:rPr>
              <a:t>剂接种；没有严重偏离试验方案并且在试验入组第</a:t>
            </a:r>
            <a:r>
              <a:rPr lang="en-US" altLang="zh-CN" sz="500" dirty="0">
                <a:solidFill>
                  <a:schemeClr val="bg1">
                    <a:lumMod val="50000"/>
                  </a:schemeClr>
                </a:solidFill>
              </a:rPr>
              <a:t>1</a:t>
            </a:r>
            <a:r>
              <a:rPr lang="zh-CN" altLang="en-US" sz="500" dirty="0">
                <a:solidFill>
                  <a:schemeClr val="bg1">
                    <a:lumMod val="50000"/>
                  </a:schemeClr>
                </a:solidFill>
              </a:rPr>
              <a:t>天疫苗相关</a:t>
            </a:r>
            <a:r>
              <a:rPr lang="en-US" altLang="zh-CN" sz="500" dirty="0">
                <a:solidFill>
                  <a:schemeClr val="bg1">
                    <a:lumMod val="50000"/>
                  </a:schemeClr>
                </a:solidFill>
              </a:rPr>
              <a:t>HPV</a:t>
            </a:r>
            <a:r>
              <a:rPr lang="zh-CN" altLang="en-US" sz="500" dirty="0">
                <a:solidFill>
                  <a:schemeClr val="bg1">
                    <a:lumMod val="50000"/>
                  </a:schemeClr>
                </a:solidFill>
              </a:rPr>
              <a:t>血清学阴性并且试验入组第</a:t>
            </a:r>
            <a:r>
              <a:rPr lang="en-US" altLang="zh-CN" sz="500" dirty="0">
                <a:solidFill>
                  <a:schemeClr val="bg1">
                    <a:lumMod val="50000"/>
                  </a:schemeClr>
                </a:solidFill>
              </a:rPr>
              <a:t>1</a:t>
            </a:r>
            <a:r>
              <a:rPr lang="zh-CN" altLang="en-US" sz="500" dirty="0">
                <a:solidFill>
                  <a:schemeClr val="bg1">
                    <a:lumMod val="50000"/>
                  </a:schemeClr>
                </a:solidFill>
              </a:rPr>
              <a:t>天至第</a:t>
            </a:r>
            <a:r>
              <a:rPr lang="en-US" altLang="zh-CN" sz="500" dirty="0">
                <a:solidFill>
                  <a:schemeClr val="bg1">
                    <a:lumMod val="50000"/>
                  </a:schemeClr>
                </a:solidFill>
              </a:rPr>
              <a:t>3</a:t>
            </a:r>
            <a:r>
              <a:rPr lang="zh-CN" altLang="en-US" sz="500" dirty="0">
                <a:solidFill>
                  <a:schemeClr val="bg1">
                    <a:lumMod val="50000"/>
                  </a:schemeClr>
                </a:solidFill>
              </a:rPr>
              <a:t>剂疫苗接种后</a:t>
            </a:r>
            <a:r>
              <a:rPr lang="en-US" altLang="zh-CN" sz="500" dirty="0">
                <a:solidFill>
                  <a:schemeClr val="bg1">
                    <a:lumMod val="50000"/>
                  </a:schemeClr>
                </a:solidFill>
              </a:rPr>
              <a:t>1</a:t>
            </a:r>
            <a:r>
              <a:rPr lang="zh-CN" altLang="en-US" sz="500" dirty="0">
                <a:solidFill>
                  <a:schemeClr val="bg1">
                    <a:lumMod val="50000"/>
                  </a:schemeClr>
                </a:solidFill>
              </a:rPr>
              <a:t>个月对同一</a:t>
            </a:r>
            <a:r>
              <a:rPr lang="en-US" altLang="zh-CN" sz="500" dirty="0">
                <a:solidFill>
                  <a:schemeClr val="bg1">
                    <a:lumMod val="50000"/>
                  </a:schemeClr>
                </a:solidFill>
              </a:rPr>
              <a:t>HPV</a:t>
            </a:r>
            <a:r>
              <a:rPr lang="zh-CN" altLang="en-US" sz="500" dirty="0">
                <a:solidFill>
                  <a:schemeClr val="bg1">
                    <a:lumMod val="50000"/>
                  </a:schemeClr>
                </a:solidFill>
              </a:rPr>
              <a:t>型别</a:t>
            </a:r>
            <a:r>
              <a:rPr lang="en-US" altLang="zh-CN" sz="500" dirty="0">
                <a:solidFill>
                  <a:schemeClr val="bg1">
                    <a:lumMod val="50000"/>
                  </a:schemeClr>
                </a:solidFill>
              </a:rPr>
              <a:t>PCR</a:t>
            </a:r>
            <a:r>
              <a:rPr lang="zh-CN" altLang="en-US" sz="500" dirty="0">
                <a:solidFill>
                  <a:schemeClr val="bg1">
                    <a:lumMod val="50000"/>
                  </a:schemeClr>
                </a:solidFill>
              </a:rPr>
              <a:t>检测持续阴性的受试者，从入组第</a:t>
            </a:r>
            <a:r>
              <a:rPr lang="en-US" altLang="zh-CN" sz="500" dirty="0">
                <a:solidFill>
                  <a:schemeClr val="bg1">
                    <a:lumMod val="50000"/>
                  </a:schemeClr>
                </a:solidFill>
              </a:rPr>
              <a:t>7</a:t>
            </a:r>
            <a:r>
              <a:rPr lang="zh-CN" altLang="en-US" sz="500" dirty="0">
                <a:solidFill>
                  <a:schemeClr val="bg1">
                    <a:lumMod val="50000"/>
                  </a:schemeClr>
                </a:solidFill>
              </a:rPr>
              <a:t>个月后开始评价保护效力。</a:t>
            </a:r>
          </a:p>
          <a:p>
            <a:pPr marL="182563" indent="-182563"/>
            <a:r>
              <a:rPr lang="en-US" altLang="zh-CN" sz="500" dirty="0">
                <a:solidFill>
                  <a:schemeClr val="bg1">
                    <a:lumMod val="50000"/>
                  </a:schemeClr>
                </a:solidFill>
              </a:rPr>
              <a:t>a 	</a:t>
            </a:r>
            <a:r>
              <a:rPr lang="zh-CN" altLang="en-US" sz="500" dirty="0">
                <a:solidFill>
                  <a:schemeClr val="bg1">
                    <a:lumMod val="50000"/>
                  </a:schemeClr>
                </a:solidFill>
              </a:rPr>
              <a:t>一项中国境内开放标签</a:t>
            </a:r>
            <a:r>
              <a:rPr lang="en-US" altLang="zh-CN" sz="500" dirty="0">
                <a:solidFill>
                  <a:schemeClr val="bg1">
                    <a:lumMod val="50000"/>
                  </a:schemeClr>
                </a:solidFill>
              </a:rPr>
              <a:t>III</a:t>
            </a:r>
            <a:r>
              <a:rPr lang="zh-CN" altLang="en-US" sz="500" dirty="0">
                <a:solidFill>
                  <a:schemeClr val="bg1">
                    <a:lumMod val="50000"/>
                  </a:schemeClr>
                </a:solidFill>
              </a:rPr>
              <a:t>期研究（</a:t>
            </a:r>
            <a:r>
              <a:rPr lang="en-US" altLang="zh-CN" sz="500" dirty="0">
                <a:solidFill>
                  <a:schemeClr val="bg1">
                    <a:lumMod val="50000"/>
                  </a:schemeClr>
                </a:solidFill>
              </a:rPr>
              <a:t>P024</a:t>
            </a:r>
            <a:r>
              <a:rPr lang="zh-CN" altLang="en-US" sz="500" dirty="0">
                <a:solidFill>
                  <a:schemeClr val="bg1">
                    <a:lumMod val="50000"/>
                  </a:schemeClr>
                </a:solidFill>
              </a:rPr>
              <a:t>研究），共纳入</a:t>
            </a:r>
            <a:r>
              <a:rPr lang="en-US" altLang="zh-CN" sz="500" dirty="0">
                <a:solidFill>
                  <a:schemeClr val="bg1">
                    <a:lumMod val="50000"/>
                  </a:schemeClr>
                </a:solidFill>
              </a:rPr>
              <a:t>690</a:t>
            </a:r>
            <a:r>
              <a:rPr lang="zh-CN" altLang="en-US" sz="500" dirty="0">
                <a:solidFill>
                  <a:schemeClr val="bg1">
                    <a:lumMod val="50000"/>
                  </a:schemeClr>
                </a:solidFill>
              </a:rPr>
              <a:t>名</a:t>
            </a:r>
            <a:r>
              <a:rPr lang="en-US" altLang="zh-CN" sz="500" dirty="0">
                <a:solidFill>
                  <a:schemeClr val="bg1">
                    <a:lumMod val="50000"/>
                  </a:schemeClr>
                </a:solidFill>
              </a:rPr>
              <a:t>9-19</a:t>
            </a:r>
            <a:r>
              <a:rPr lang="zh-CN" altLang="en-US" sz="500" dirty="0">
                <a:solidFill>
                  <a:schemeClr val="bg1">
                    <a:lumMod val="50000"/>
                  </a:schemeClr>
                </a:solidFill>
              </a:rPr>
              <a:t>岁女孩、</a:t>
            </a:r>
            <a:r>
              <a:rPr lang="en-US" altLang="zh-CN" sz="500" dirty="0">
                <a:solidFill>
                  <a:schemeClr val="bg1">
                    <a:lumMod val="50000"/>
                  </a:schemeClr>
                </a:solidFill>
              </a:rPr>
              <a:t>650</a:t>
            </a:r>
            <a:r>
              <a:rPr lang="zh-CN" altLang="en-US" sz="500" dirty="0">
                <a:solidFill>
                  <a:schemeClr val="bg1">
                    <a:lumMod val="50000"/>
                  </a:schemeClr>
                </a:solidFill>
              </a:rPr>
              <a:t>名</a:t>
            </a:r>
            <a:r>
              <a:rPr lang="en-US" altLang="zh-CN" sz="500" dirty="0">
                <a:solidFill>
                  <a:schemeClr val="bg1">
                    <a:lumMod val="50000"/>
                  </a:schemeClr>
                </a:solidFill>
              </a:rPr>
              <a:t>20-26</a:t>
            </a:r>
            <a:r>
              <a:rPr lang="zh-CN" altLang="en-US" sz="500" dirty="0">
                <a:solidFill>
                  <a:schemeClr val="bg1">
                    <a:lumMod val="50000"/>
                  </a:schemeClr>
                </a:solidFill>
              </a:rPr>
              <a:t>岁女性、</a:t>
            </a:r>
            <a:r>
              <a:rPr lang="en-US" altLang="zh-CN" sz="500" dirty="0">
                <a:solidFill>
                  <a:schemeClr val="bg1">
                    <a:lumMod val="50000"/>
                  </a:schemeClr>
                </a:solidFill>
              </a:rPr>
              <a:t>650</a:t>
            </a:r>
            <a:r>
              <a:rPr lang="zh-CN" altLang="en-US" sz="500" dirty="0">
                <a:solidFill>
                  <a:schemeClr val="bg1">
                    <a:lumMod val="50000"/>
                  </a:schemeClr>
                </a:solidFill>
              </a:rPr>
              <a:t>名</a:t>
            </a:r>
            <a:r>
              <a:rPr lang="en-US" altLang="zh-CN" sz="500" dirty="0">
                <a:solidFill>
                  <a:schemeClr val="bg1">
                    <a:lumMod val="50000"/>
                  </a:schemeClr>
                </a:solidFill>
              </a:rPr>
              <a:t>27-45</a:t>
            </a:r>
            <a:r>
              <a:rPr lang="zh-CN" altLang="en-US" sz="500" dirty="0">
                <a:solidFill>
                  <a:schemeClr val="bg1">
                    <a:lumMod val="50000"/>
                  </a:schemeClr>
                </a:solidFill>
              </a:rPr>
              <a:t>岁女性，受试者分别接种</a:t>
            </a:r>
            <a:r>
              <a:rPr lang="en-US" altLang="zh-CN" sz="500" dirty="0">
                <a:solidFill>
                  <a:schemeClr val="bg1">
                    <a:lumMod val="50000"/>
                  </a:schemeClr>
                </a:solidFill>
              </a:rPr>
              <a:t>3</a:t>
            </a:r>
            <a:r>
              <a:rPr lang="zh-CN" altLang="en-US" sz="500" dirty="0">
                <a:solidFill>
                  <a:schemeClr val="bg1">
                    <a:lumMod val="50000"/>
                  </a:schemeClr>
                </a:solidFill>
              </a:rPr>
              <a:t>剂九价</a:t>
            </a:r>
            <a:r>
              <a:rPr lang="en-US" altLang="zh-CN" sz="500" dirty="0">
                <a:solidFill>
                  <a:schemeClr val="bg1">
                    <a:lumMod val="50000"/>
                  </a:schemeClr>
                </a:solidFill>
              </a:rPr>
              <a:t>HPV</a:t>
            </a:r>
            <a:r>
              <a:rPr lang="zh-CN" altLang="en-US" sz="500" dirty="0">
                <a:solidFill>
                  <a:schemeClr val="bg1">
                    <a:lumMod val="50000"/>
                  </a:schemeClr>
                </a:solidFill>
              </a:rPr>
              <a:t>疫苗，在第</a:t>
            </a:r>
            <a:r>
              <a:rPr lang="en-US" altLang="zh-CN" sz="500" dirty="0">
                <a:solidFill>
                  <a:schemeClr val="bg1">
                    <a:lumMod val="50000"/>
                  </a:schemeClr>
                </a:solidFill>
              </a:rPr>
              <a:t>1</a:t>
            </a:r>
            <a:r>
              <a:rPr lang="zh-CN" altLang="en-US" sz="500" dirty="0">
                <a:solidFill>
                  <a:schemeClr val="bg1">
                    <a:lumMod val="50000"/>
                  </a:schemeClr>
                </a:solidFill>
              </a:rPr>
              <a:t>天和</a:t>
            </a:r>
            <a:r>
              <a:rPr lang="en-US" altLang="zh-CN" sz="500" dirty="0">
                <a:solidFill>
                  <a:schemeClr val="bg1">
                    <a:lumMod val="50000"/>
                  </a:schemeClr>
                </a:solidFill>
              </a:rPr>
              <a:t>3</a:t>
            </a:r>
            <a:r>
              <a:rPr lang="zh-CN" altLang="en-US" sz="500" dirty="0">
                <a:solidFill>
                  <a:schemeClr val="bg1">
                    <a:lumMod val="50000"/>
                  </a:schemeClr>
                </a:solidFill>
              </a:rPr>
              <a:t>剂接种后</a:t>
            </a:r>
            <a:r>
              <a:rPr lang="en-US" altLang="zh-CN" sz="500" dirty="0">
                <a:solidFill>
                  <a:schemeClr val="bg1">
                    <a:lumMod val="50000"/>
                  </a:schemeClr>
                </a:solidFill>
              </a:rPr>
              <a:t>1</a:t>
            </a:r>
            <a:r>
              <a:rPr lang="zh-CN" altLang="en-US" sz="500" dirty="0">
                <a:solidFill>
                  <a:schemeClr val="bg1">
                    <a:lumMod val="50000"/>
                  </a:schemeClr>
                </a:solidFill>
              </a:rPr>
              <a:t>个月进行血清学检测，旨在评估九价</a:t>
            </a:r>
            <a:r>
              <a:rPr lang="en-US" altLang="zh-CN" sz="500" dirty="0">
                <a:solidFill>
                  <a:schemeClr val="bg1">
                    <a:lumMod val="50000"/>
                  </a:schemeClr>
                </a:solidFill>
              </a:rPr>
              <a:t>HPV</a:t>
            </a:r>
            <a:r>
              <a:rPr lang="zh-CN" altLang="en-US" sz="500" dirty="0">
                <a:solidFill>
                  <a:schemeClr val="bg1">
                    <a:lumMod val="50000"/>
                  </a:schemeClr>
                </a:solidFill>
              </a:rPr>
              <a:t>疫苗在</a:t>
            </a:r>
            <a:r>
              <a:rPr lang="en-US" altLang="zh-CN" sz="500" dirty="0">
                <a:solidFill>
                  <a:schemeClr val="bg1">
                    <a:lumMod val="50000"/>
                  </a:schemeClr>
                </a:solidFill>
              </a:rPr>
              <a:t>9-19</a:t>
            </a:r>
            <a:r>
              <a:rPr lang="zh-CN" altLang="en-US" sz="500" dirty="0">
                <a:solidFill>
                  <a:schemeClr val="bg1">
                    <a:lumMod val="50000"/>
                  </a:schemeClr>
                </a:solidFill>
              </a:rPr>
              <a:t>岁女孩和</a:t>
            </a:r>
            <a:r>
              <a:rPr lang="en-US" altLang="zh-CN" sz="500" dirty="0">
                <a:solidFill>
                  <a:schemeClr val="bg1">
                    <a:lumMod val="50000"/>
                  </a:schemeClr>
                </a:solidFill>
              </a:rPr>
              <a:t>27-45</a:t>
            </a:r>
            <a:r>
              <a:rPr lang="zh-CN" altLang="en-US" sz="500" dirty="0">
                <a:solidFill>
                  <a:schemeClr val="bg1">
                    <a:lumMod val="50000"/>
                  </a:schemeClr>
                </a:solidFill>
              </a:rPr>
              <a:t>岁女性中的免疫原性非劣效于于</a:t>
            </a:r>
            <a:r>
              <a:rPr lang="en-US" altLang="zh-CN" sz="500" dirty="0">
                <a:solidFill>
                  <a:schemeClr val="bg1">
                    <a:lumMod val="50000"/>
                  </a:schemeClr>
                </a:solidFill>
              </a:rPr>
              <a:t>20-26</a:t>
            </a:r>
            <a:r>
              <a:rPr lang="zh-CN" altLang="en-US" sz="500" dirty="0">
                <a:solidFill>
                  <a:schemeClr val="bg1">
                    <a:lumMod val="50000"/>
                  </a:schemeClr>
                </a:solidFill>
              </a:rPr>
              <a:t>岁女性。</a:t>
            </a:r>
          </a:p>
          <a:p>
            <a:pPr marL="182563" indent="-182563"/>
            <a:r>
              <a:rPr lang="en-US" altLang="zh-CN" sz="500" dirty="0">
                <a:solidFill>
                  <a:schemeClr val="bg1">
                    <a:lumMod val="50000"/>
                  </a:schemeClr>
                </a:solidFill>
              </a:rPr>
              <a:t>b 	</a:t>
            </a:r>
            <a:r>
              <a:rPr lang="zh-CN" altLang="en-US" sz="500" dirty="0">
                <a:solidFill>
                  <a:schemeClr val="bg1">
                    <a:lumMod val="50000"/>
                  </a:schemeClr>
                </a:solidFill>
              </a:rPr>
              <a:t>研究</a:t>
            </a:r>
            <a:r>
              <a:rPr lang="en-US" altLang="zh-CN" sz="500" dirty="0">
                <a:solidFill>
                  <a:schemeClr val="bg1">
                    <a:lumMod val="50000"/>
                  </a:schemeClr>
                </a:solidFill>
              </a:rPr>
              <a:t>P002</a:t>
            </a:r>
            <a:r>
              <a:rPr lang="zh-CN" altLang="en-US" sz="500" dirty="0">
                <a:solidFill>
                  <a:schemeClr val="bg1">
                    <a:lumMod val="50000"/>
                  </a:schemeClr>
                </a:solidFill>
              </a:rPr>
              <a:t>为一项国际多中心的非劣效性免疫桥接研究，共纳入</a:t>
            </a:r>
            <a:r>
              <a:rPr lang="en-US" altLang="zh-CN" sz="500" dirty="0">
                <a:solidFill>
                  <a:schemeClr val="bg1">
                    <a:lumMod val="50000"/>
                  </a:schemeClr>
                </a:solidFill>
              </a:rPr>
              <a:t>1935</a:t>
            </a:r>
            <a:r>
              <a:rPr lang="zh-CN" altLang="en-US" sz="500" dirty="0">
                <a:solidFill>
                  <a:schemeClr val="bg1">
                    <a:lumMod val="50000"/>
                  </a:schemeClr>
                </a:solidFill>
              </a:rPr>
              <a:t>例</a:t>
            </a:r>
            <a:r>
              <a:rPr lang="en-US" altLang="zh-CN" sz="500" dirty="0">
                <a:solidFill>
                  <a:schemeClr val="bg1">
                    <a:lumMod val="50000"/>
                  </a:schemeClr>
                </a:solidFill>
              </a:rPr>
              <a:t>9-15</a:t>
            </a:r>
            <a:r>
              <a:rPr lang="zh-CN" altLang="en-US" sz="500" dirty="0">
                <a:solidFill>
                  <a:schemeClr val="bg1">
                    <a:lumMod val="50000"/>
                  </a:schemeClr>
                </a:solidFill>
              </a:rPr>
              <a:t>岁女孩、</a:t>
            </a:r>
            <a:r>
              <a:rPr lang="en-US" altLang="zh-CN" sz="500" dirty="0">
                <a:solidFill>
                  <a:schemeClr val="bg1">
                    <a:lumMod val="50000"/>
                  </a:schemeClr>
                </a:solidFill>
              </a:rPr>
              <a:t>470</a:t>
            </a:r>
            <a:r>
              <a:rPr lang="zh-CN" altLang="en-US" sz="500" dirty="0">
                <a:solidFill>
                  <a:schemeClr val="bg1">
                    <a:lumMod val="50000"/>
                  </a:schemeClr>
                </a:solidFill>
              </a:rPr>
              <a:t>例</a:t>
            </a:r>
            <a:r>
              <a:rPr lang="en-US" altLang="zh-CN" sz="500" dirty="0">
                <a:solidFill>
                  <a:schemeClr val="bg1">
                    <a:lumMod val="50000"/>
                  </a:schemeClr>
                </a:solidFill>
              </a:rPr>
              <a:t>16-26</a:t>
            </a:r>
            <a:r>
              <a:rPr lang="zh-CN" altLang="en-US" sz="500" dirty="0">
                <a:solidFill>
                  <a:schemeClr val="bg1">
                    <a:lumMod val="50000"/>
                  </a:schemeClr>
                </a:solidFill>
              </a:rPr>
              <a:t>岁女性，受试者分别于第</a:t>
            </a:r>
            <a:r>
              <a:rPr lang="en-US" altLang="zh-CN" sz="500" dirty="0">
                <a:solidFill>
                  <a:schemeClr val="bg1">
                    <a:lumMod val="50000"/>
                  </a:schemeClr>
                </a:solidFill>
              </a:rPr>
              <a:t>1</a:t>
            </a:r>
            <a:r>
              <a:rPr lang="zh-CN" altLang="en-US" sz="500" dirty="0">
                <a:solidFill>
                  <a:schemeClr val="bg1">
                    <a:lumMod val="50000"/>
                  </a:schemeClr>
                </a:solidFill>
              </a:rPr>
              <a:t>天、第</a:t>
            </a:r>
            <a:r>
              <a:rPr lang="en-US" altLang="zh-CN" sz="500" dirty="0">
                <a:solidFill>
                  <a:schemeClr val="bg1">
                    <a:lumMod val="50000"/>
                  </a:schemeClr>
                </a:solidFill>
              </a:rPr>
              <a:t>2</a:t>
            </a:r>
            <a:r>
              <a:rPr lang="zh-CN" altLang="en-US" sz="500" dirty="0">
                <a:solidFill>
                  <a:schemeClr val="bg1">
                    <a:lumMod val="50000"/>
                  </a:schemeClr>
                </a:solidFill>
              </a:rPr>
              <a:t>和第</a:t>
            </a:r>
            <a:r>
              <a:rPr lang="en-US" altLang="zh-CN" sz="500" dirty="0">
                <a:solidFill>
                  <a:schemeClr val="bg1">
                    <a:lumMod val="50000"/>
                  </a:schemeClr>
                </a:solidFill>
              </a:rPr>
              <a:t>6</a:t>
            </a:r>
            <a:r>
              <a:rPr lang="zh-CN" altLang="en-US" sz="500" dirty="0">
                <a:solidFill>
                  <a:schemeClr val="bg1">
                    <a:lumMod val="50000"/>
                  </a:schemeClr>
                </a:solidFill>
              </a:rPr>
              <a:t>个月接种</a:t>
            </a:r>
            <a:r>
              <a:rPr lang="en-US" altLang="zh-CN" sz="500" dirty="0">
                <a:solidFill>
                  <a:schemeClr val="bg1">
                    <a:lumMod val="50000"/>
                  </a:schemeClr>
                </a:solidFill>
              </a:rPr>
              <a:t>1</a:t>
            </a:r>
            <a:r>
              <a:rPr lang="zh-CN" altLang="en-US" sz="500" dirty="0">
                <a:solidFill>
                  <a:schemeClr val="bg1">
                    <a:lumMod val="50000"/>
                  </a:schemeClr>
                </a:solidFill>
              </a:rPr>
              <a:t>剂九价</a:t>
            </a:r>
            <a:r>
              <a:rPr lang="en-US" altLang="zh-CN" sz="500" dirty="0">
                <a:solidFill>
                  <a:schemeClr val="bg1">
                    <a:lumMod val="50000"/>
                  </a:schemeClr>
                </a:solidFill>
              </a:rPr>
              <a:t>HPV</a:t>
            </a:r>
            <a:r>
              <a:rPr lang="zh-CN" altLang="en-US" sz="500" dirty="0">
                <a:solidFill>
                  <a:schemeClr val="bg1">
                    <a:lumMod val="50000"/>
                  </a:schemeClr>
                </a:solidFill>
              </a:rPr>
              <a:t>疫苗，在第</a:t>
            </a:r>
            <a:r>
              <a:rPr lang="en-US" altLang="zh-CN" sz="500" dirty="0">
                <a:solidFill>
                  <a:schemeClr val="bg1">
                    <a:lumMod val="50000"/>
                  </a:schemeClr>
                </a:solidFill>
              </a:rPr>
              <a:t>1</a:t>
            </a:r>
            <a:r>
              <a:rPr lang="zh-CN" altLang="en-US" sz="500" dirty="0">
                <a:solidFill>
                  <a:schemeClr val="bg1">
                    <a:lumMod val="50000"/>
                  </a:schemeClr>
                </a:solidFill>
              </a:rPr>
              <a:t>天和第</a:t>
            </a:r>
            <a:r>
              <a:rPr lang="en-US" altLang="zh-CN" sz="500" dirty="0">
                <a:solidFill>
                  <a:schemeClr val="bg1">
                    <a:lumMod val="50000"/>
                  </a:schemeClr>
                </a:solidFill>
              </a:rPr>
              <a:t>7</a:t>
            </a:r>
            <a:r>
              <a:rPr lang="zh-CN" altLang="en-US" sz="500" dirty="0">
                <a:solidFill>
                  <a:schemeClr val="bg1">
                    <a:lumMod val="50000"/>
                  </a:schemeClr>
                </a:solidFill>
              </a:rPr>
              <a:t>个月对进行血清学检测，旨在评估九价</a:t>
            </a:r>
            <a:r>
              <a:rPr lang="en-US" altLang="zh-CN" sz="500" dirty="0">
                <a:solidFill>
                  <a:schemeClr val="bg1">
                    <a:lumMod val="50000"/>
                  </a:schemeClr>
                </a:solidFill>
              </a:rPr>
              <a:t>HPV</a:t>
            </a:r>
            <a:r>
              <a:rPr lang="zh-CN" altLang="en-US" sz="500" dirty="0">
                <a:solidFill>
                  <a:schemeClr val="bg1">
                    <a:lumMod val="50000"/>
                  </a:schemeClr>
                </a:solidFill>
              </a:rPr>
              <a:t>疫苗在</a:t>
            </a:r>
            <a:r>
              <a:rPr lang="en-US" altLang="zh-CN" sz="500" dirty="0">
                <a:solidFill>
                  <a:schemeClr val="bg1">
                    <a:lumMod val="50000"/>
                  </a:schemeClr>
                </a:solidFill>
              </a:rPr>
              <a:t>9-15</a:t>
            </a:r>
            <a:r>
              <a:rPr lang="zh-CN" altLang="en-US" sz="500" dirty="0">
                <a:solidFill>
                  <a:schemeClr val="bg1">
                    <a:lumMod val="50000"/>
                  </a:schemeClr>
                </a:solidFill>
              </a:rPr>
              <a:t>岁女孩中的免疫原性是否非劣效于</a:t>
            </a:r>
            <a:r>
              <a:rPr lang="en-US" altLang="zh-CN" sz="500" dirty="0">
                <a:solidFill>
                  <a:schemeClr val="bg1">
                    <a:lumMod val="50000"/>
                  </a:schemeClr>
                </a:solidFill>
              </a:rPr>
              <a:t>16-26</a:t>
            </a:r>
            <a:r>
              <a:rPr lang="zh-CN" altLang="en-US" sz="500" dirty="0">
                <a:solidFill>
                  <a:schemeClr val="bg1">
                    <a:lumMod val="50000"/>
                  </a:schemeClr>
                </a:solidFill>
              </a:rPr>
              <a:t>岁女性。本研究为研究</a:t>
            </a:r>
            <a:r>
              <a:rPr lang="en-US" altLang="zh-CN" sz="500" dirty="0">
                <a:solidFill>
                  <a:schemeClr val="bg1">
                    <a:lumMod val="50000"/>
                  </a:schemeClr>
                </a:solidFill>
              </a:rPr>
              <a:t>P002</a:t>
            </a:r>
            <a:r>
              <a:rPr lang="zh-CN" altLang="en-US" sz="500" dirty="0">
                <a:solidFill>
                  <a:schemeClr val="bg1">
                    <a:lumMod val="50000"/>
                  </a:schemeClr>
                </a:solidFill>
              </a:rPr>
              <a:t>的长期随访研究，在入组年龄为</a:t>
            </a:r>
            <a:r>
              <a:rPr lang="en-US" altLang="zh-CN" sz="500" dirty="0">
                <a:solidFill>
                  <a:schemeClr val="bg1">
                    <a:lumMod val="50000"/>
                  </a:schemeClr>
                </a:solidFill>
              </a:rPr>
              <a:t>9~15</a:t>
            </a:r>
            <a:r>
              <a:rPr lang="zh-CN" altLang="en-US" sz="500" dirty="0">
                <a:solidFill>
                  <a:schemeClr val="bg1">
                    <a:lumMod val="50000"/>
                  </a:schemeClr>
                </a:solidFill>
              </a:rPr>
              <a:t>岁的女性人群中（</a:t>
            </a:r>
            <a:r>
              <a:rPr lang="en-US" altLang="zh-CN" sz="500" dirty="0">
                <a:solidFill>
                  <a:schemeClr val="bg1">
                    <a:lumMod val="50000"/>
                  </a:schemeClr>
                </a:solidFill>
              </a:rPr>
              <a:t>n=872</a:t>
            </a:r>
            <a:r>
              <a:rPr lang="zh-CN" altLang="en-US" sz="500" dirty="0">
                <a:solidFill>
                  <a:schemeClr val="bg1">
                    <a:lumMod val="50000"/>
                  </a:schemeClr>
                </a:solidFill>
              </a:rPr>
              <a:t>），随访至第</a:t>
            </a:r>
            <a:r>
              <a:rPr lang="en-US" altLang="zh-CN" sz="500" dirty="0">
                <a:solidFill>
                  <a:schemeClr val="bg1">
                    <a:lumMod val="50000"/>
                  </a:schemeClr>
                </a:solidFill>
              </a:rPr>
              <a:t>3</a:t>
            </a:r>
            <a:r>
              <a:rPr lang="zh-CN" altLang="en-US" sz="500" dirty="0">
                <a:solidFill>
                  <a:schemeClr val="bg1">
                    <a:lumMod val="50000"/>
                  </a:schemeClr>
                </a:solidFill>
              </a:rPr>
              <a:t>剂之后</a:t>
            </a:r>
            <a:r>
              <a:rPr lang="en-US" altLang="zh-CN" sz="500" dirty="0">
                <a:solidFill>
                  <a:schemeClr val="bg1">
                    <a:lumMod val="50000"/>
                  </a:schemeClr>
                </a:solidFill>
              </a:rPr>
              <a:t>11.0</a:t>
            </a:r>
            <a:r>
              <a:rPr lang="zh-CN" altLang="en-US" sz="500" dirty="0">
                <a:solidFill>
                  <a:schemeClr val="bg1">
                    <a:lumMod val="50000"/>
                  </a:schemeClr>
                </a:solidFill>
              </a:rPr>
              <a:t>年（中位随访时间：</a:t>
            </a:r>
            <a:r>
              <a:rPr lang="en-US" altLang="zh-CN" sz="500" dirty="0">
                <a:solidFill>
                  <a:schemeClr val="bg1">
                    <a:lumMod val="50000"/>
                  </a:schemeClr>
                </a:solidFill>
              </a:rPr>
              <a:t>10.0</a:t>
            </a:r>
            <a:r>
              <a:rPr lang="zh-CN" altLang="en-US" sz="500" dirty="0">
                <a:solidFill>
                  <a:schemeClr val="bg1">
                    <a:lumMod val="50000"/>
                  </a:schemeClr>
                </a:solidFill>
              </a:rPr>
              <a:t>年），以评价九价</a:t>
            </a:r>
            <a:r>
              <a:rPr lang="en-US" altLang="zh-CN" sz="500" dirty="0">
                <a:solidFill>
                  <a:schemeClr val="bg1">
                    <a:lumMod val="50000"/>
                  </a:schemeClr>
                </a:solidFill>
              </a:rPr>
              <a:t>HPV</a:t>
            </a:r>
            <a:r>
              <a:rPr lang="zh-CN" altLang="en-US" sz="500" dirty="0">
                <a:solidFill>
                  <a:schemeClr val="bg1">
                    <a:lumMod val="50000"/>
                  </a:schemeClr>
                </a:solidFill>
              </a:rPr>
              <a:t>疫苗的长期保护效果、免疫原性和安全性。</a:t>
            </a:r>
            <a:endParaRPr lang="en-US" altLang="zh-CN" sz="500" dirty="0">
              <a:solidFill>
                <a:schemeClr val="bg1">
                  <a:lumMod val="50000"/>
                </a:schemeClr>
              </a:solidFill>
            </a:endParaRPr>
          </a:p>
          <a:p>
            <a:pPr marL="182563" indent="-182563"/>
            <a:r>
              <a:rPr lang="en-US" altLang="zh-CN" sz="500" dirty="0">
                <a:solidFill>
                  <a:schemeClr val="bg1">
                    <a:lumMod val="50000"/>
                  </a:schemeClr>
                </a:solidFill>
              </a:rPr>
              <a:t>c 	</a:t>
            </a:r>
            <a:r>
              <a:rPr lang="zh-CN" altLang="en-US" sz="500" dirty="0">
                <a:solidFill>
                  <a:schemeClr val="bg1">
                    <a:lumMod val="50000"/>
                  </a:schemeClr>
                </a:solidFill>
              </a:rPr>
              <a:t>研究</a:t>
            </a:r>
            <a:r>
              <a:rPr lang="en-US" altLang="zh-CN" sz="500" dirty="0">
                <a:solidFill>
                  <a:schemeClr val="bg1">
                    <a:lumMod val="50000"/>
                  </a:schemeClr>
                </a:solidFill>
              </a:rPr>
              <a:t>P001</a:t>
            </a:r>
            <a:r>
              <a:rPr lang="zh-CN" altLang="en-US" sz="500" dirty="0">
                <a:solidFill>
                  <a:schemeClr val="bg1">
                    <a:lumMod val="50000"/>
                  </a:schemeClr>
                </a:solidFill>
              </a:rPr>
              <a:t>为一项多中心、随机、双盲、以四价</a:t>
            </a:r>
            <a:r>
              <a:rPr lang="en-US" altLang="zh-CN" sz="500" dirty="0">
                <a:solidFill>
                  <a:schemeClr val="bg1">
                    <a:lumMod val="50000"/>
                  </a:schemeClr>
                </a:solidFill>
              </a:rPr>
              <a:t>HPV</a:t>
            </a:r>
            <a:r>
              <a:rPr lang="zh-CN" altLang="en-US" sz="500" dirty="0">
                <a:solidFill>
                  <a:schemeClr val="bg1">
                    <a:lumMod val="50000"/>
                  </a:schemeClr>
                </a:solidFill>
              </a:rPr>
              <a:t>疫苗作为阳性对照、剂量探索的保护效力、免疫原性和安全性研究，共纳入</a:t>
            </a:r>
            <a:r>
              <a:rPr lang="en-US" altLang="zh-CN" sz="500" dirty="0">
                <a:solidFill>
                  <a:schemeClr val="bg1">
                    <a:lumMod val="50000"/>
                  </a:schemeClr>
                </a:solidFill>
              </a:rPr>
              <a:t>14215</a:t>
            </a:r>
            <a:r>
              <a:rPr lang="zh-CN" altLang="en-US" sz="500" dirty="0">
                <a:solidFill>
                  <a:schemeClr val="bg1">
                    <a:lumMod val="50000"/>
                  </a:schemeClr>
                </a:solidFill>
              </a:rPr>
              <a:t>名</a:t>
            </a:r>
            <a:r>
              <a:rPr lang="en-US" altLang="zh-CN" sz="500" dirty="0">
                <a:solidFill>
                  <a:schemeClr val="bg1">
                    <a:lumMod val="50000"/>
                  </a:schemeClr>
                </a:solidFill>
              </a:rPr>
              <a:t>16</a:t>
            </a:r>
            <a:r>
              <a:rPr lang="zh-CN" altLang="en-US" sz="500" dirty="0">
                <a:solidFill>
                  <a:schemeClr val="bg1">
                    <a:lumMod val="50000"/>
                  </a:schemeClr>
                </a:solidFill>
              </a:rPr>
              <a:t>～</a:t>
            </a:r>
            <a:r>
              <a:rPr lang="en-US" altLang="zh-CN" sz="500" dirty="0">
                <a:solidFill>
                  <a:schemeClr val="bg1">
                    <a:lumMod val="50000"/>
                  </a:schemeClr>
                </a:solidFill>
              </a:rPr>
              <a:t>26</a:t>
            </a:r>
            <a:r>
              <a:rPr lang="zh-CN" altLang="en-US" sz="500" dirty="0">
                <a:solidFill>
                  <a:schemeClr val="bg1">
                    <a:lumMod val="50000"/>
                  </a:schemeClr>
                </a:solidFill>
              </a:rPr>
              <a:t>岁女性受试者（九价</a:t>
            </a:r>
            <a:r>
              <a:rPr lang="en-US" altLang="zh-CN" sz="500" dirty="0">
                <a:solidFill>
                  <a:schemeClr val="bg1">
                    <a:lumMod val="50000"/>
                  </a:schemeClr>
                </a:solidFill>
              </a:rPr>
              <a:t>HPV</a:t>
            </a:r>
            <a:r>
              <a:rPr lang="zh-CN" altLang="en-US" sz="500" dirty="0">
                <a:solidFill>
                  <a:schemeClr val="bg1">
                    <a:lumMod val="50000"/>
                  </a:schemeClr>
                </a:solidFill>
              </a:rPr>
              <a:t>疫苗组</a:t>
            </a:r>
            <a:r>
              <a:rPr lang="en-US" altLang="zh-CN" sz="500" dirty="0">
                <a:solidFill>
                  <a:schemeClr val="bg1">
                    <a:lumMod val="50000"/>
                  </a:schemeClr>
                </a:solidFill>
              </a:rPr>
              <a:t>7106</a:t>
            </a:r>
            <a:r>
              <a:rPr lang="zh-CN" altLang="en-US" sz="500" dirty="0">
                <a:solidFill>
                  <a:schemeClr val="bg1">
                    <a:lumMod val="50000"/>
                  </a:schemeClr>
                </a:solidFill>
              </a:rPr>
              <a:t>例，四价</a:t>
            </a:r>
            <a:r>
              <a:rPr lang="en-US" altLang="zh-CN" sz="500" dirty="0">
                <a:solidFill>
                  <a:schemeClr val="bg1">
                    <a:lumMod val="50000"/>
                  </a:schemeClr>
                </a:solidFill>
              </a:rPr>
              <a:t>HPV</a:t>
            </a:r>
            <a:r>
              <a:rPr lang="zh-CN" altLang="en-US" sz="500" dirty="0">
                <a:solidFill>
                  <a:schemeClr val="bg1">
                    <a:lumMod val="50000"/>
                  </a:schemeClr>
                </a:solidFill>
              </a:rPr>
              <a:t>疫苗组</a:t>
            </a:r>
            <a:r>
              <a:rPr lang="en-US" altLang="zh-CN" sz="500" dirty="0">
                <a:solidFill>
                  <a:schemeClr val="bg1">
                    <a:lumMod val="50000"/>
                  </a:schemeClr>
                </a:solidFill>
              </a:rPr>
              <a:t>7109</a:t>
            </a:r>
            <a:r>
              <a:rPr lang="zh-CN" altLang="en-US" sz="500" dirty="0">
                <a:solidFill>
                  <a:schemeClr val="bg1">
                    <a:lumMod val="50000"/>
                  </a:schemeClr>
                </a:solidFill>
              </a:rPr>
              <a:t>例），分别于第</a:t>
            </a:r>
            <a:r>
              <a:rPr lang="en-US" altLang="zh-CN" sz="500" dirty="0">
                <a:solidFill>
                  <a:schemeClr val="bg1">
                    <a:lumMod val="50000"/>
                  </a:schemeClr>
                </a:solidFill>
              </a:rPr>
              <a:t>1</a:t>
            </a:r>
            <a:r>
              <a:rPr lang="zh-CN" altLang="en-US" sz="500" dirty="0">
                <a:solidFill>
                  <a:schemeClr val="bg1">
                    <a:lumMod val="50000"/>
                  </a:schemeClr>
                </a:solidFill>
              </a:rPr>
              <a:t>天、第</a:t>
            </a:r>
            <a:r>
              <a:rPr lang="en-US" altLang="zh-CN" sz="500" dirty="0">
                <a:solidFill>
                  <a:schemeClr val="bg1">
                    <a:lumMod val="50000"/>
                  </a:schemeClr>
                </a:solidFill>
              </a:rPr>
              <a:t>2</a:t>
            </a:r>
            <a:r>
              <a:rPr lang="zh-CN" altLang="en-US" sz="500" dirty="0">
                <a:solidFill>
                  <a:schemeClr val="bg1">
                    <a:lumMod val="50000"/>
                  </a:schemeClr>
                </a:solidFill>
              </a:rPr>
              <a:t>和第</a:t>
            </a:r>
            <a:r>
              <a:rPr lang="en-US" altLang="zh-CN" sz="500" dirty="0">
                <a:solidFill>
                  <a:schemeClr val="bg1">
                    <a:lumMod val="50000"/>
                  </a:schemeClr>
                </a:solidFill>
              </a:rPr>
              <a:t>6</a:t>
            </a:r>
            <a:r>
              <a:rPr lang="zh-CN" altLang="en-US" sz="500" dirty="0">
                <a:solidFill>
                  <a:schemeClr val="bg1">
                    <a:lumMod val="50000"/>
                  </a:schemeClr>
                </a:solidFill>
              </a:rPr>
              <a:t>个月接种</a:t>
            </a:r>
            <a:r>
              <a:rPr lang="en-US" altLang="zh-CN" sz="500" dirty="0">
                <a:solidFill>
                  <a:schemeClr val="bg1">
                    <a:lumMod val="50000"/>
                  </a:schemeClr>
                </a:solidFill>
              </a:rPr>
              <a:t>1</a:t>
            </a:r>
            <a:r>
              <a:rPr lang="zh-CN" altLang="en-US" sz="500" dirty="0">
                <a:solidFill>
                  <a:schemeClr val="bg1">
                    <a:lumMod val="50000"/>
                  </a:schemeClr>
                </a:solidFill>
              </a:rPr>
              <a:t>剂九价</a:t>
            </a:r>
            <a:r>
              <a:rPr lang="en-US" altLang="zh-CN" sz="500" dirty="0">
                <a:solidFill>
                  <a:schemeClr val="bg1">
                    <a:lumMod val="50000"/>
                  </a:schemeClr>
                </a:solidFill>
              </a:rPr>
              <a:t>HPV</a:t>
            </a:r>
            <a:r>
              <a:rPr lang="zh-CN" altLang="en-US" sz="500" dirty="0">
                <a:solidFill>
                  <a:schemeClr val="bg1">
                    <a:lumMod val="50000"/>
                  </a:schemeClr>
                </a:solidFill>
              </a:rPr>
              <a:t>疫苗或四价</a:t>
            </a:r>
            <a:r>
              <a:rPr lang="en-US" altLang="zh-CN" sz="500" dirty="0">
                <a:solidFill>
                  <a:schemeClr val="bg1">
                    <a:lumMod val="50000"/>
                  </a:schemeClr>
                </a:solidFill>
              </a:rPr>
              <a:t>HPV</a:t>
            </a:r>
            <a:r>
              <a:rPr lang="zh-CN" altLang="en-US" sz="500" dirty="0">
                <a:solidFill>
                  <a:schemeClr val="bg1">
                    <a:lumMod val="50000"/>
                  </a:schemeClr>
                </a:solidFill>
              </a:rPr>
              <a:t>疫苗，受试者保护效力随访至第</a:t>
            </a:r>
            <a:r>
              <a:rPr lang="en-US" altLang="zh-CN" sz="500" dirty="0">
                <a:solidFill>
                  <a:schemeClr val="bg1">
                    <a:lumMod val="50000"/>
                  </a:schemeClr>
                </a:solidFill>
              </a:rPr>
              <a:t>3</a:t>
            </a:r>
            <a:r>
              <a:rPr lang="zh-CN" altLang="en-US" sz="500" dirty="0">
                <a:solidFill>
                  <a:schemeClr val="bg1">
                    <a:lumMod val="50000"/>
                  </a:schemeClr>
                </a:solidFill>
              </a:rPr>
              <a:t>剂之后</a:t>
            </a:r>
            <a:r>
              <a:rPr lang="en-US" altLang="zh-CN" sz="500" dirty="0">
                <a:solidFill>
                  <a:schemeClr val="bg1">
                    <a:lumMod val="50000"/>
                  </a:schemeClr>
                </a:solidFill>
              </a:rPr>
              <a:t>5.6</a:t>
            </a:r>
            <a:r>
              <a:rPr lang="zh-CN" altLang="en-US" sz="500" dirty="0">
                <a:solidFill>
                  <a:schemeClr val="bg1">
                    <a:lumMod val="50000"/>
                  </a:schemeClr>
                </a:solidFill>
              </a:rPr>
              <a:t>年（中位随访时间：</a:t>
            </a:r>
            <a:r>
              <a:rPr lang="en-US" altLang="zh-CN" sz="500" dirty="0">
                <a:solidFill>
                  <a:schemeClr val="bg1">
                    <a:lumMod val="50000"/>
                  </a:schemeClr>
                </a:solidFill>
              </a:rPr>
              <a:t>3.5</a:t>
            </a:r>
            <a:r>
              <a:rPr lang="zh-CN" altLang="en-US" sz="500" dirty="0">
                <a:solidFill>
                  <a:schemeClr val="bg1">
                    <a:lumMod val="50000"/>
                  </a:schemeClr>
                </a:solidFill>
              </a:rPr>
              <a:t>年）。本研究为研究</a:t>
            </a:r>
            <a:r>
              <a:rPr lang="en-US" altLang="zh-CN" sz="500" dirty="0">
                <a:solidFill>
                  <a:schemeClr val="bg1">
                    <a:lumMod val="50000"/>
                  </a:schemeClr>
                </a:solidFill>
              </a:rPr>
              <a:t>P001</a:t>
            </a:r>
            <a:r>
              <a:rPr lang="zh-CN" altLang="en-US" sz="500" dirty="0">
                <a:solidFill>
                  <a:schemeClr val="bg1">
                    <a:lumMod val="50000"/>
                  </a:schemeClr>
                </a:solidFill>
              </a:rPr>
              <a:t>的长期随访研究，在入组年龄为</a:t>
            </a:r>
            <a:r>
              <a:rPr lang="en-US" altLang="zh-CN" sz="500" dirty="0">
                <a:solidFill>
                  <a:schemeClr val="bg1">
                    <a:lumMod val="50000"/>
                  </a:schemeClr>
                </a:solidFill>
              </a:rPr>
              <a:t>16~26</a:t>
            </a:r>
            <a:r>
              <a:rPr lang="zh-CN" altLang="en-US" sz="500" dirty="0">
                <a:solidFill>
                  <a:schemeClr val="bg1">
                    <a:lumMod val="50000"/>
                  </a:schemeClr>
                </a:solidFill>
              </a:rPr>
              <a:t>岁的女性人群中（</a:t>
            </a:r>
            <a:r>
              <a:rPr lang="en-US" altLang="zh-CN" sz="500" dirty="0">
                <a:solidFill>
                  <a:schemeClr val="bg1">
                    <a:lumMod val="50000"/>
                  </a:schemeClr>
                </a:solidFill>
              </a:rPr>
              <a:t>n=1,797</a:t>
            </a:r>
            <a:r>
              <a:rPr lang="zh-CN" altLang="en-US" sz="500" dirty="0">
                <a:solidFill>
                  <a:schemeClr val="bg1">
                    <a:lumMod val="50000"/>
                  </a:schemeClr>
                </a:solidFill>
              </a:rPr>
              <a:t>），随访至第</a:t>
            </a:r>
            <a:r>
              <a:rPr lang="en-US" altLang="zh-CN" sz="500" dirty="0">
                <a:solidFill>
                  <a:schemeClr val="bg1">
                    <a:lumMod val="50000"/>
                  </a:schemeClr>
                </a:solidFill>
              </a:rPr>
              <a:t>3</a:t>
            </a:r>
            <a:r>
              <a:rPr lang="zh-CN" altLang="en-US" sz="500" dirty="0">
                <a:solidFill>
                  <a:schemeClr val="bg1">
                    <a:lumMod val="50000"/>
                  </a:schemeClr>
                </a:solidFill>
              </a:rPr>
              <a:t>剂之后长达</a:t>
            </a:r>
            <a:r>
              <a:rPr lang="en-US" altLang="zh-CN" sz="500" dirty="0">
                <a:solidFill>
                  <a:schemeClr val="bg1">
                    <a:lumMod val="50000"/>
                  </a:schemeClr>
                </a:solidFill>
              </a:rPr>
              <a:t>9.5</a:t>
            </a:r>
            <a:r>
              <a:rPr lang="zh-CN" altLang="en-US" sz="500" dirty="0">
                <a:solidFill>
                  <a:schemeClr val="bg1">
                    <a:lumMod val="50000"/>
                  </a:schemeClr>
                </a:solidFill>
              </a:rPr>
              <a:t>年（中位随访时间：</a:t>
            </a:r>
            <a:r>
              <a:rPr lang="en-US" altLang="zh-CN" sz="500" dirty="0">
                <a:solidFill>
                  <a:schemeClr val="bg1">
                    <a:lumMod val="50000"/>
                  </a:schemeClr>
                </a:solidFill>
              </a:rPr>
              <a:t>6.3</a:t>
            </a:r>
            <a:r>
              <a:rPr lang="zh-CN" altLang="en-US" sz="500" dirty="0">
                <a:solidFill>
                  <a:schemeClr val="bg1">
                    <a:lumMod val="50000"/>
                  </a:schemeClr>
                </a:solidFill>
              </a:rPr>
              <a:t>年），以评价九价</a:t>
            </a:r>
            <a:r>
              <a:rPr lang="en-US" altLang="zh-CN" sz="500" dirty="0">
                <a:solidFill>
                  <a:schemeClr val="bg1">
                    <a:lumMod val="50000"/>
                  </a:schemeClr>
                </a:solidFill>
              </a:rPr>
              <a:t>HPV</a:t>
            </a:r>
            <a:r>
              <a:rPr lang="zh-CN" altLang="en-US" sz="500" dirty="0">
                <a:solidFill>
                  <a:schemeClr val="bg1">
                    <a:lumMod val="50000"/>
                  </a:schemeClr>
                </a:solidFill>
              </a:rPr>
              <a:t>疫苗的长期保护效力、免疫原性和安全性。</a:t>
            </a:r>
          </a:p>
        </p:txBody>
      </p:sp>
      <p:sp>
        <p:nvSpPr>
          <p:cNvPr id="502" name="文本框 501">
            <a:extLst>
              <a:ext uri="{FF2B5EF4-FFF2-40B4-BE49-F238E27FC236}">
                <a16:creationId xmlns:a16="http://schemas.microsoft.com/office/drawing/2014/main" id="{B1176843-6835-CD10-47D8-C62BC740981F}"/>
              </a:ext>
            </a:extLst>
          </p:cNvPr>
          <p:cNvSpPr txBox="1"/>
          <p:nvPr/>
        </p:nvSpPr>
        <p:spPr>
          <a:xfrm>
            <a:off x="6912735" y="4741361"/>
            <a:ext cx="1818484" cy="630942"/>
          </a:xfrm>
          <a:prstGeom prst="rect">
            <a:avLst/>
          </a:prstGeom>
          <a:noFill/>
        </p:spPr>
        <p:txBody>
          <a:bodyPr wrap="square">
            <a:spAutoFit/>
          </a:bodyPr>
          <a:lstStyle>
            <a:defPPr>
              <a:defRPr lang="en-US"/>
            </a:defPPr>
            <a:lvl1pPr>
              <a:defRPr>
                <a:solidFill>
                  <a:schemeClr val="tx2"/>
                </a:solidFill>
                <a:latin typeface="+mj-ea"/>
                <a:ea typeface="+mj-ea"/>
              </a:defRPr>
            </a:lvl1pPr>
          </a:lstStyle>
          <a:p>
            <a:pPr marL="171450" indent="-171450" defTabSz="457200">
              <a:buFont typeface="Arial" panose="020B0604020202020204" pitchFamily="34" charset="0"/>
              <a:buChar char="•"/>
            </a:pPr>
            <a:r>
              <a:rPr lang="zh-CN" altLang="en-US"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一项中国境内</a:t>
            </a:r>
            <a:r>
              <a:rPr lang="en-US" altLang="zh-CN"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III</a:t>
            </a:r>
            <a:r>
              <a:rPr lang="zh-CN" altLang="en-US"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期临床研究结果显示</a:t>
            </a:r>
            <a:r>
              <a:rPr lang="en-US" altLang="zh-CN" sz="700" baseline="30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a,10</a:t>
            </a:r>
            <a:r>
              <a:rPr lang="zh-CN" altLang="en-US"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，中国</a:t>
            </a:r>
            <a:r>
              <a:rPr lang="en-US" altLang="zh-CN"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16~26</a:t>
            </a:r>
            <a:r>
              <a:rPr lang="zh-CN" altLang="en-US"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岁</a:t>
            </a:r>
            <a:r>
              <a:rPr lang="en-US" altLang="zh-CN"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PPI</a:t>
            </a:r>
            <a:r>
              <a:rPr lang="zh-CN" altLang="en-US"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女性*接种</a:t>
            </a:r>
            <a:r>
              <a:rPr lang="en-US" altLang="zh-CN"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3</a:t>
            </a:r>
            <a:r>
              <a:rPr lang="zh-CN" altLang="en-US"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剂九价</a:t>
            </a:r>
            <a:r>
              <a:rPr lang="en-US" altLang="zh-CN"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HPV</a:t>
            </a:r>
            <a:r>
              <a:rPr lang="zh-CN" altLang="en-US"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疫苗后</a:t>
            </a:r>
            <a:r>
              <a:rPr lang="en-US" altLang="zh-CN"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1</a:t>
            </a:r>
            <a:r>
              <a:rPr lang="zh-CN" altLang="en-US"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个月</a:t>
            </a:r>
            <a:r>
              <a:rPr lang="en-US" altLang="zh-CN"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HPV6/11/16/ 18/31/33/45/52/58</a:t>
            </a:r>
            <a:r>
              <a:rPr lang="zh-CN" altLang="en-US"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型血清抗体阳转率在</a:t>
            </a:r>
            <a:r>
              <a:rPr lang="en-US" altLang="zh-CN"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99.8</a:t>
            </a:r>
            <a:r>
              <a:rPr lang="zh-CN" altLang="en-US"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a:t>
            </a:r>
            <a:r>
              <a:rPr lang="en-US" altLang="zh-CN"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100%</a:t>
            </a:r>
            <a:r>
              <a:rPr lang="zh-CN" altLang="en-US"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之间。</a:t>
            </a:r>
            <a:endParaRPr lang="en-US" altLang="zh-CN" sz="700" dirty="0">
              <a:solidFill>
                <a:srgbClr val="0C0C0C">
                  <a:lumMod val="75000"/>
                  <a:lumOff val="25000"/>
                </a:srgbClr>
              </a:solidFill>
              <a:latin typeface="HarmonyOS Sans SC Medium" panose="00000600000000000000" pitchFamily="2" charset="-122"/>
              <a:ea typeface="HarmonyOS Sans SC Medium" panose="00000600000000000000" pitchFamily="2" charset="-122"/>
            </a:endParaRPr>
          </a:p>
        </p:txBody>
      </p:sp>
      <p:sp>
        <p:nvSpPr>
          <p:cNvPr id="503" name="文本框 502">
            <a:extLst>
              <a:ext uri="{FF2B5EF4-FFF2-40B4-BE49-F238E27FC236}">
                <a16:creationId xmlns:a16="http://schemas.microsoft.com/office/drawing/2014/main" id="{483C48FD-6772-B851-2D56-7D923BAF21F1}"/>
              </a:ext>
            </a:extLst>
          </p:cNvPr>
          <p:cNvSpPr txBox="1"/>
          <p:nvPr/>
        </p:nvSpPr>
        <p:spPr>
          <a:xfrm>
            <a:off x="6152029" y="5401591"/>
            <a:ext cx="5522163" cy="369332"/>
          </a:xfrm>
          <a:prstGeom prst="rect">
            <a:avLst/>
          </a:prstGeom>
          <a:noFill/>
        </p:spPr>
        <p:txBody>
          <a:bodyPr wrap="square" rtlCol="0">
            <a:spAutoFit/>
          </a:bodyPr>
          <a:lstStyle/>
          <a:p>
            <a:pPr defTabSz="457200"/>
            <a:r>
              <a:rPr lang="en-US" altLang="zh-CN" sz="600" dirty="0">
                <a:solidFill>
                  <a:srgbClr val="0C0C0C">
                    <a:lumMod val="75000"/>
                    <a:lumOff val="25000"/>
                  </a:srgbClr>
                </a:solidFill>
                <a:latin typeface="HarmonyOS Sans SC Black"/>
                <a:ea typeface="HarmonyOS Sans SC Black"/>
              </a:rPr>
              <a:t>#</a:t>
            </a:r>
            <a:r>
              <a:rPr lang="zh-CN" altLang="en-US" sz="600" dirty="0">
                <a:solidFill>
                  <a:srgbClr val="0C0C0C">
                    <a:lumMod val="75000"/>
                    <a:lumOff val="25000"/>
                  </a:srgbClr>
                </a:solidFill>
                <a:latin typeface="HarmonyOS Sans SC Black"/>
                <a:ea typeface="HarmonyOS Sans SC Black"/>
              </a:rPr>
              <a:t>疫苗覆盖型别包括</a:t>
            </a:r>
            <a:r>
              <a:rPr lang="en-US" altLang="zh-CN" sz="600" dirty="0">
                <a:solidFill>
                  <a:srgbClr val="0C0C0C">
                    <a:lumMod val="75000"/>
                    <a:lumOff val="25000"/>
                  </a:srgbClr>
                </a:solidFill>
                <a:latin typeface="HarmonyOS Sans SC Black"/>
                <a:ea typeface="HarmonyOS Sans SC Black"/>
              </a:rPr>
              <a:t>HPV6/11/16/18/31/33/45/52/58</a:t>
            </a:r>
            <a:r>
              <a:rPr lang="zh-CN" altLang="en-US" sz="600" dirty="0">
                <a:solidFill>
                  <a:srgbClr val="0C0C0C">
                    <a:lumMod val="75000"/>
                    <a:lumOff val="25000"/>
                  </a:srgbClr>
                </a:solidFill>
                <a:latin typeface="HarmonyOS Sans SC Black"/>
                <a:ea typeface="HarmonyOS Sans SC Black"/>
              </a:rPr>
              <a:t>型</a:t>
            </a:r>
            <a:endParaRPr lang="en-US" altLang="zh-CN" sz="600" dirty="0">
              <a:solidFill>
                <a:srgbClr val="0C0C0C">
                  <a:lumMod val="75000"/>
                  <a:lumOff val="25000"/>
                </a:srgbClr>
              </a:solidFill>
              <a:latin typeface="HarmonyOS Sans SC Black"/>
              <a:ea typeface="HarmonyOS Sans SC Black"/>
            </a:endParaRPr>
          </a:p>
          <a:p>
            <a:pPr defTabSz="457200"/>
            <a:r>
              <a:rPr lang="zh-CN" altLang="en-US" sz="600" dirty="0">
                <a:solidFill>
                  <a:srgbClr val="0C0C0C">
                    <a:lumMod val="75000"/>
                    <a:lumOff val="25000"/>
                  </a:srgbClr>
                </a:solidFill>
                <a:latin typeface="HarmonyOS Sans SC Black"/>
                <a:ea typeface="HarmonyOS Sans SC Black"/>
              </a:rPr>
              <a:t>注：与任何疫苗一样，无法确保本品对所有接种者均产生保护作用。本品不能预防所有高危型</a:t>
            </a:r>
            <a:r>
              <a:rPr lang="en-US" altLang="zh-CN" sz="600" dirty="0">
                <a:solidFill>
                  <a:srgbClr val="0C0C0C">
                    <a:lumMod val="75000"/>
                    <a:lumOff val="25000"/>
                  </a:srgbClr>
                </a:solidFill>
                <a:latin typeface="HarmonyOS Sans SC Black"/>
                <a:ea typeface="HarmonyOS Sans SC Black"/>
              </a:rPr>
              <a:t>HPV</a:t>
            </a:r>
            <a:r>
              <a:rPr lang="zh-CN" altLang="en-US" sz="600" dirty="0">
                <a:solidFill>
                  <a:srgbClr val="0C0C0C">
                    <a:lumMod val="75000"/>
                    <a:lumOff val="25000"/>
                  </a:srgbClr>
                </a:solidFill>
                <a:latin typeface="HarmonyOS Sans SC Black"/>
                <a:ea typeface="HarmonyOS Sans SC Black"/>
              </a:rPr>
              <a:t>感染所致病变。尚未证实本品能预防疫苗不包含的</a:t>
            </a:r>
            <a:r>
              <a:rPr lang="en-US" altLang="zh-CN" sz="600" dirty="0">
                <a:solidFill>
                  <a:srgbClr val="0C0C0C">
                    <a:lumMod val="75000"/>
                    <a:lumOff val="25000"/>
                  </a:srgbClr>
                </a:solidFill>
                <a:latin typeface="HarmonyOS Sans SC Black"/>
                <a:ea typeface="HarmonyOS Sans SC Black"/>
              </a:rPr>
              <a:t>HPV</a:t>
            </a:r>
            <a:r>
              <a:rPr lang="zh-CN" altLang="en-US" sz="600" dirty="0">
                <a:solidFill>
                  <a:srgbClr val="0C0C0C">
                    <a:lumMod val="75000"/>
                    <a:lumOff val="25000"/>
                  </a:srgbClr>
                </a:solidFill>
                <a:latin typeface="HarmonyOS Sans SC Black"/>
                <a:ea typeface="HarmonyOS Sans SC Black"/>
              </a:rPr>
              <a:t>型别感染导致的病变以及非</a:t>
            </a:r>
            <a:r>
              <a:rPr lang="en-US" altLang="zh-CN" sz="600" dirty="0">
                <a:solidFill>
                  <a:srgbClr val="0C0C0C">
                    <a:lumMod val="75000"/>
                    <a:lumOff val="25000"/>
                  </a:srgbClr>
                </a:solidFill>
                <a:latin typeface="HarmonyOS Sans SC Black"/>
                <a:ea typeface="HarmonyOS Sans SC Black"/>
              </a:rPr>
              <a:t>HPV</a:t>
            </a:r>
            <a:r>
              <a:rPr lang="zh-CN" altLang="en-US" sz="600" dirty="0">
                <a:solidFill>
                  <a:srgbClr val="0C0C0C">
                    <a:lumMod val="75000"/>
                    <a:lumOff val="25000"/>
                  </a:srgbClr>
                </a:solidFill>
                <a:latin typeface="HarmonyOS Sans SC Black"/>
                <a:ea typeface="HarmonyOS Sans SC Black"/>
              </a:rPr>
              <a:t>引起的疾病。</a:t>
            </a:r>
          </a:p>
        </p:txBody>
      </p:sp>
      <p:grpSp>
        <p:nvGrpSpPr>
          <p:cNvPr id="504" name="组合 503">
            <a:extLst>
              <a:ext uri="{FF2B5EF4-FFF2-40B4-BE49-F238E27FC236}">
                <a16:creationId xmlns:a16="http://schemas.microsoft.com/office/drawing/2014/main" id="{42BF8077-8FEF-2C6F-0FF2-DF67E7F83AA0}"/>
              </a:ext>
            </a:extLst>
          </p:cNvPr>
          <p:cNvGrpSpPr/>
          <p:nvPr/>
        </p:nvGrpSpPr>
        <p:grpSpPr>
          <a:xfrm>
            <a:off x="8830279" y="3548058"/>
            <a:ext cx="2750821" cy="1188000"/>
            <a:chOff x="3652666" y="4119223"/>
            <a:chExt cx="2805128" cy="1263760"/>
          </a:xfrm>
        </p:grpSpPr>
        <p:sp>
          <p:nvSpPr>
            <p:cNvPr id="505" name="矩形 504">
              <a:extLst>
                <a:ext uri="{FF2B5EF4-FFF2-40B4-BE49-F238E27FC236}">
                  <a16:creationId xmlns:a16="http://schemas.microsoft.com/office/drawing/2014/main" id="{57E7F7B7-4CB6-BEAB-916E-448962290FAB}"/>
                </a:ext>
              </a:extLst>
            </p:cNvPr>
            <p:cNvSpPr/>
            <p:nvPr/>
          </p:nvSpPr>
          <p:spPr>
            <a:xfrm flipH="1">
              <a:off x="3652666" y="4649509"/>
              <a:ext cx="2668038" cy="695661"/>
            </a:xfrm>
            <a:prstGeom prst="rect">
              <a:avLst/>
            </a:prstGeom>
            <a:gradFill>
              <a:gsLst>
                <a:gs pos="0">
                  <a:srgbClr val="72B3A3">
                    <a:lumMod val="20000"/>
                    <a:lumOff val="80000"/>
                    <a:alpha val="0"/>
                  </a:srgbClr>
                </a:gs>
                <a:gs pos="100000">
                  <a:srgbClr val="72B3A3">
                    <a:lumMod val="40000"/>
                    <a:lumOff val="60000"/>
                  </a:srgbClr>
                </a:gs>
              </a:gsLst>
              <a:lin ang="0" scaled="0"/>
            </a:gra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软雅黑"/>
                <a:ea typeface="微软雅黑"/>
              </a:endParaRPr>
            </a:p>
          </p:txBody>
        </p:sp>
        <p:sp>
          <p:nvSpPr>
            <p:cNvPr id="506" name="文本框 505">
              <a:extLst>
                <a:ext uri="{FF2B5EF4-FFF2-40B4-BE49-F238E27FC236}">
                  <a16:creationId xmlns:a16="http://schemas.microsoft.com/office/drawing/2014/main" id="{5A6FE35A-C189-521B-A952-D022C18AF630}"/>
                </a:ext>
              </a:extLst>
            </p:cNvPr>
            <p:cNvSpPr txBox="1"/>
            <p:nvPr/>
          </p:nvSpPr>
          <p:spPr>
            <a:xfrm>
              <a:off x="4521132" y="4119223"/>
              <a:ext cx="1936662" cy="245552"/>
            </a:xfrm>
            <a:prstGeom prst="rect">
              <a:avLst/>
            </a:prstGeom>
            <a:solidFill>
              <a:srgbClr val="1A5762"/>
            </a:solidFill>
          </p:spPr>
          <p:txBody>
            <a:bodyPr wrap="square" lIns="91440" tIns="45720" rIns="91440" bIns="45720"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900" b="1" i="0" u="none" strike="noStrike" kern="0" cap="none" spc="0" normalizeH="0" baseline="0" noProof="0" dirty="0">
                  <a:ln>
                    <a:noFill/>
                  </a:ln>
                  <a:solidFill>
                    <a:prstClr val="white"/>
                  </a:solidFill>
                  <a:effectLst/>
                  <a:uLnTx/>
                  <a:uFillTx/>
                  <a:cs typeface="+mn-ea"/>
                  <a:sym typeface="+mn-lt"/>
                </a:rPr>
                <a:t>16~26</a:t>
              </a:r>
              <a:r>
                <a:rPr kumimoji="0" lang="zh-CN" altLang="en-US" sz="900" b="1" i="0" u="none" strike="noStrike" kern="0" cap="none" spc="0" normalizeH="0" baseline="0" noProof="0" dirty="0">
                  <a:ln>
                    <a:noFill/>
                  </a:ln>
                  <a:solidFill>
                    <a:prstClr val="white"/>
                  </a:solidFill>
                  <a:effectLst/>
                  <a:uLnTx/>
                  <a:uFillTx/>
                  <a:cs typeface="+mn-ea"/>
                  <a:sym typeface="+mn-lt"/>
                </a:rPr>
                <a:t>岁女性接种九价</a:t>
              </a:r>
              <a:r>
                <a:rPr kumimoji="0" lang="en-US" altLang="zh-CN" sz="900" b="1" i="0" u="none" strike="noStrike" kern="0" cap="none" spc="0" normalizeH="0" baseline="0" noProof="0" dirty="0">
                  <a:ln>
                    <a:noFill/>
                  </a:ln>
                  <a:solidFill>
                    <a:prstClr val="white"/>
                  </a:solidFill>
                  <a:effectLst/>
                  <a:uLnTx/>
                  <a:uFillTx/>
                  <a:cs typeface="+mn-ea"/>
                  <a:sym typeface="+mn-lt"/>
                </a:rPr>
                <a:t>HPV</a:t>
              </a:r>
              <a:r>
                <a:rPr kumimoji="0" lang="zh-CN" altLang="en-US" sz="900" b="1" i="0" u="none" strike="noStrike" kern="0" cap="none" spc="0" normalizeH="0" baseline="0" noProof="0" dirty="0">
                  <a:ln>
                    <a:noFill/>
                  </a:ln>
                  <a:solidFill>
                    <a:prstClr val="white"/>
                  </a:solidFill>
                  <a:effectLst/>
                  <a:uLnTx/>
                  <a:uFillTx/>
                  <a:cs typeface="+mn-ea"/>
                  <a:sym typeface="+mn-lt"/>
                </a:rPr>
                <a:t>疫苗</a:t>
              </a:r>
              <a:r>
                <a:rPr kumimoji="0" lang="en-US" altLang="zh-CN" sz="900" b="1" i="0" u="none" strike="noStrike" kern="0" cap="none" spc="0" normalizeH="0" baseline="30000" noProof="0" dirty="0">
                  <a:ln>
                    <a:noFill/>
                  </a:ln>
                  <a:solidFill>
                    <a:prstClr val="white"/>
                  </a:solidFill>
                  <a:effectLst/>
                  <a:uLnTx/>
                  <a:uFillTx/>
                  <a:cs typeface="+mn-ea"/>
                  <a:sym typeface="+mn-lt"/>
                </a:rPr>
                <a:t>c,11</a:t>
              </a:r>
              <a:endParaRPr kumimoji="0" lang="zh-CN" altLang="en-US" sz="900" b="1" i="0" u="none" strike="noStrike" kern="0" cap="none" spc="0" normalizeH="0" baseline="30000" noProof="0" dirty="0">
                <a:ln>
                  <a:noFill/>
                </a:ln>
                <a:solidFill>
                  <a:prstClr val="white"/>
                </a:solidFill>
                <a:effectLst/>
                <a:uLnTx/>
                <a:uFillTx/>
                <a:cs typeface="+mn-ea"/>
                <a:sym typeface="+mn-lt"/>
              </a:endParaRPr>
            </a:p>
          </p:txBody>
        </p:sp>
        <p:sp>
          <p:nvSpPr>
            <p:cNvPr id="507" name="文本框 506">
              <a:extLst>
                <a:ext uri="{FF2B5EF4-FFF2-40B4-BE49-F238E27FC236}">
                  <a16:creationId xmlns:a16="http://schemas.microsoft.com/office/drawing/2014/main" id="{6EE629F6-E704-7B08-477F-65AA667B2B31}"/>
                </a:ext>
              </a:extLst>
            </p:cNvPr>
            <p:cNvSpPr txBox="1"/>
            <p:nvPr/>
          </p:nvSpPr>
          <p:spPr>
            <a:xfrm>
              <a:off x="3664338" y="4157494"/>
              <a:ext cx="777128" cy="446906"/>
            </a:xfrm>
            <a:prstGeom prst="rect">
              <a:avLst/>
            </a:prstGeom>
            <a:noFill/>
          </p:spPr>
          <p:txBody>
            <a:bodyPr wrap="none" rtlCol="0">
              <a:prstTxWarp prst="textPlain">
                <a:avLst>
                  <a:gd name="adj" fmla="val 43317"/>
                </a:avLst>
              </a:prstTxWarp>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300" normalizeH="0" baseline="0" noProof="0" dirty="0">
                  <a:ln>
                    <a:noFill/>
                  </a:ln>
                  <a:solidFill>
                    <a:srgbClr val="1A5762"/>
                  </a:solidFill>
                  <a:effectLst/>
                  <a:uLnTx/>
                  <a:uFillTx/>
                  <a:cs typeface="+mn-ea"/>
                  <a:sym typeface="+mn-lt"/>
                </a:rPr>
                <a:t>9 .  5</a:t>
              </a:r>
              <a:endParaRPr kumimoji="0" lang="zh-CN" altLang="en-US" sz="1800" b="1" i="0" u="none" strike="noStrike" kern="0" cap="none" spc="-300" normalizeH="0" baseline="0" noProof="0" dirty="0">
                <a:ln>
                  <a:noFill/>
                </a:ln>
                <a:solidFill>
                  <a:srgbClr val="1A5762"/>
                </a:solidFill>
                <a:effectLst/>
                <a:uLnTx/>
                <a:uFillTx/>
                <a:cs typeface="+mn-ea"/>
                <a:sym typeface="+mn-lt"/>
              </a:endParaRPr>
            </a:p>
          </p:txBody>
        </p:sp>
        <p:sp>
          <p:nvSpPr>
            <p:cNvPr id="508" name="文本框 507">
              <a:extLst>
                <a:ext uri="{FF2B5EF4-FFF2-40B4-BE49-F238E27FC236}">
                  <a16:creationId xmlns:a16="http://schemas.microsoft.com/office/drawing/2014/main" id="{20DA9E2A-73BD-A425-C48E-E8F93C9F9D9B}"/>
                </a:ext>
              </a:extLst>
            </p:cNvPr>
            <p:cNvSpPr txBox="1"/>
            <p:nvPr/>
          </p:nvSpPr>
          <p:spPr>
            <a:xfrm>
              <a:off x="4529373" y="4453571"/>
              <a:ext cx="864538" cy="174283"/>
            </a:xfrm>
            <a:prstGeom prst="rect">
              <a:avLst/>
            </a:prstGeom>
            <a:noFill/>
          </p:spPr>
          <p:txBody>
            <a:bodyPr wrap="none" rtlCol="0">
              <a:prstTxWarp prst="textPlain">
                <a:avLst>
                  <a:gd name="adj" fmla="val 49573"/>
                </a:avLst>
              </a:prstTxWarp>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a:ln>
                    <a:noFill/>
                  </a:ln>
                  <a:solidFill>
                    <a:srgbClr val="1A5762"/>
                  </a:solidFill>
                  <a:effectLst/>
                  <a:uLnTx/>
                  <a:uFillTx/>
                  <a:cs typeface="+mn-ea"/>
                  <a:sym typeface="+mn-lt"/>
                </a:rPr>
                <a:t>年长期随访</a:t>
              </a:r>
            </a:p>
          </p:txBody>
        </p:sp>
        <p:sp>
          <p:nvSpPr>
            <p:cNvPr id="509" name="文本框 508">
              <a:extLst>
                <a:ext uri="{FF2B5EF4-FFF2-40B4-BE49-F238E27FC236}">
                  <a16:creationId xmlns:a16="http://schemas.microsoft.com/office/drawing/2014/main" id="{1878C157-0E2C-0C76-3ECB-BFCD836BED68}"/>
                </a:ext>
              </a:extLst>
            </p:cNvPr>
            <p:cNvSpPr txBox="1"/>
            <p:nvPr/>
          </p:nvSpPr>
          <p:spPr>
            <a:xfrm>
              <a:off x="3893506" y="4832795"/>
              <a:ext cx="1032334" cy="550188"/>
            </a:xfrm>
            <a:prstGeom prst="rect">
              <a:avLst/>
            </a:prstGeom>
            <a:noFill/>
          </p:spPr>
          <p:txBody>
            <a:bodyPr wrap="none" lIns="0" tIns="0" rIns="0" bIns="0" anchor="ctr">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1A5762"/>
                  </a:solidFill>
                  <a:effectLst/>
                  <a:uLnTx/>
                  <a:uFillTx/>
                  <a:cs typeface="+mn-ea"/>
                  <a:sym typeface="+mn-lt"/>
                </a:rPr>
                <a:t>100</a:t>
              </a:r>
              <a:r>
                <a:rPr kumimoji="0" lang="en-US" altLang="zh-CN" sz="3600" b="0" i="0" u="none" strike="noStrike" kern="0" cap="none" spc="0" normalizeH="0" baseline="0" noProof="0" dirty="0">
                  <a:ln>
                    <a:noFill/>
                  </a:ln>
                  <a:solidFill>
                    <a:srgbClr val="1A5762"/>
                  </a:solidFill>
                  <a:effectLst/>
                  <a:uLnTx/>
                  <a:uFillTx/>
                  <a:cs typeface="+mn-ea"/>
                  <a:sym typeface="+mn-lt"/>
                </a:rPr>
                <a:t>%</a:t>
              </a:r>
              <a:endParaRPr kumimoji="0" lang="en-US" altLang="zh-CN" sz="3200" b="0" i="0" u="none" strike="noStrike" kern="0" cap="none" spc="0" normalizeH="0" baseline="0" noProof="0" dirty="0">
                <a:ln>
                  <a:noFill/>
                </a:ln>
                <a:solidFill>
                  <a:srgbClr val="1A5762"/>
                </a:solidFill>
                <a:effectLst/>
                <a:uLnTx/>
                <a:uFillTx/>
                <a:cs typeface="+mn-ea"/>
                <a:sym typeface="+mn-lt"/>
              </a:endParaRPr>
            </a:p>
          </p:txBody>
        </p:sp>
        <p:sp>
          <p:nvSpPr>
            <p:cNvPr id="510" name="文本框 509">
              <a:extLst>
                <a:ext uri="{FF2B5EF4-FFF2-40B4-BE49-F238E27FC236}">
                  <a16:creationId xmlns:a16="http://schemas.microsoft.com/office/drawing/2014/main" id="{FAADF062-4499-B3FC-4D62-0055297F1611}"/>
                </a:ext>
              </a:extLst>
            </p:cNvPr>
            <p:cNvSpPr txBox="1"/>
            <p:nvPr/>
          </p:nvSpPr>
          <p:spPr>
            <a:xfrm>
              <a:off x="3767418" y="4691728"/>
              <a:ext cx="2400015" cy="392885"/>
            </a:xfrm>
            <a:prstGeom prst="rect">
              <a:avLst/>
            </a:prstGeom>
            <a:noFill/>
          </p:spPr>
          <p:txBody>
            <a:bodyPr wrap="square" rtlCol="0">
              <a:sp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en-US" altLang="zh-CN" sz="900" b="0" i="0" u="none" strike="noStrike" kern="0" cap="none" spc="0" normalizeH="0" baseline="0" noProof="0" dirty="0">
                  <a:ln>
                    <a:noFill/>
                  </a:ln>
                  <a:solidFill>
                    <a:prstClr val="white">
                      <a:lumMod val="50000"/>
                    </a:prstClr>
                  </a:solidFill>
                  <a:effectLst/>
                  <a:uLnTx/>
                  <a:uFillTx/>
                  <a:cs typeface="+mn-ea"/>
                  <a:sym typeface="+mn-lt"/>
                </a:rPr>
                <a:t>HPV 6/11/16/18/31/33/45/52/58 </a:t>
              </a:r>
              <a:r>
                <a:rPr kumimoji="0" lang="zh-CN" altLang="en-US" sz="900" b="0" i="0" u="none" strike="noStrike" kern="0" cap="none" spc="0" normalizeH="0" baseline="0" noProof="0" dirty="0">
                  <a:ln>
                    <a:noFill/>
                  </a:ln>
                  <a:solidFill>
                    <a:prstClr val="white">
                      <a:lumMod val="50000"/>
                    </a:prstClr>
                  </a:solidFill>
                  <a:effectLst/>
                  <a:uLnTx/>
                  <a:uFillTx/>
                  <a:cs typeface="+mn-ea"/>
                  <a:sym typeface="+mn-lt"/>
                </a:rPr>
                <a:t>型相关</a:t>
              </a:r>
              <a:r>
                <a:rPr kumimoji="0" lang="en-US" altLang="zh-CN" sz="900" b="0" i="0" u="none" strike="noStrike" kern="0" cap="none" spc="0" normalizeH="0" baseline="0" noProof="0" dirty="0">
                  <a:ln>
                    <a:noFill/>
                  </a:ln>
                  <a:solidFill>
                    <a:prstClr val="white">
                      <a:lumMod val="50000"/>
                    </a:prstClr>
                  </a:solidFill>
                  <a:effectLst/>
                  <a:uLnTx/>
                  <a:uFillTx/>
                  <a:cs typeface="+mn-ea"/>
                  <a:sym typeface="+mn-lt"/>
                </a:rPr>
                <a:t>CIN1+</a:t>
              </a:r>
              <a:r>
                <a:rPr kumimoji="0" lang="zh-CN" altLang="en-US" sz="900" b="0" i="0" u="none" strike="noStrike" kern="0" cap="none" spc="0" normalizeH="0" baseline="0" noProof="0" dirty="0">
                  <a:ln>
                    <a:noFill/>
                  </a:ln>
                  <a:solidFill>
                    <a:prstClr val="white">
                      <a:lumMod val="50000"/>
                    </a:prstClr>
                  </a:solidFill>
                  <a:effectLst/>
                  <a:uLnTx/>
                  <a:uFillTx/>
                  <a:cs typeface="+mn-ea"/>
                  <a:sym typeface="+mn-lt"/>
                </a:rPr>
                <a:t> 保护效力</a:t>
              </a:r>
            </a:p>
          </p:txBody>
        </p:sp>
        <p:sp>
          <p:nvSpPr>
            <p:cNvPr id="511" name="文本框 510">
              <a:extLst>
                <a:ext uri="{FF2B5EF4-FFF2-40B4-BE49-F238E27FC236}">
                  <a16:creationId xmlns:a16="http://schemas.microsoft.com/office/drawing/2014/main" id="{6B232B5F-51E8-4816-6ABB-08ACC2C200B5}"/>
                </a:ext>
              </a:extLst>
            </p:cNvPr>
            <p:cNvSpPr txBox="1"/>
            <p:nvPr/>
          </p:nvSpPr>
          <p:spPr>
            <a:xfrm>
              <a:off x="5130238" y="5094432"/>
              <a:ext cx="868070" cy="246221"/>
            </a:xfrm>
            <a:prstGeom prst="rect">
              <a:avLst/>
            </a:prstGeom>
            <a:noFill/>
          </p:spPr>
          <p:txBody>
            <a:bodyPr wrap="square" rtlCol="0">
              <a:sp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en-US" altLang="zh-CN" sz="1000" b="0" i="0" u="none" strike="noStrike" kern="0" cap="none" spc="0" normalizeH="0" baseline="0" noProof="0" dirty="0">
                  <a:ln>
                    <a:noFill/>
                  </a:ln>
                  <a:solidFill>
                    <a:prstClr val="white">
                      <a:lumMod val="50000"/>
                    </a:prstClr>
                  </a:solidFill>
                  <a:effectLst/>
                  <a:uLnTx/>
                  <a:uFillTx/>
                  <a:cs typeface="+mn-ea"/>
                  <a:sym typeface="+mn-lt"/>
                </a:rPr>
                <a:t>0 / 1,797</a:t>
              </a:r>
            </a:p>
          </p:txBody>
        </p:sp>
        <p:sp>
          <p:nvSpPr>
            <p:cNvPr id="512" name="椭圆 511">
              <a:extLst>
                <a:ext uri="{FF2B5EF4-FFF2-40B4-BE49-F238E27FC236}">
                  <a16:creationId xmlns:a16="http://schemas.microsoft.com/office/drawing/2014/main" id="{87DBB869-50F5-EE4E-37B6-48610688E275}"/>
                </a:ext>
              </a:extLst>
            </p:cNvPr>
            <p:cNvSpPr/>
            <p:nvPr/>
          </p:nvSpPr>
          <p:spPr>
            <a:xfrm>
              <a:off x="5377242" y="5297697"/>
              <a:ext cx="72000" cy="72000"/>
            </a:xfrm>
            <a:prstGeom prst="ellipse">
              <a:avLst/>
            </a:prstGeom>
            <a:solidFill>
              <a:srgbClr val="72B3A3">
                <a:lumMod val="20000"/>
                <a:lumOff val="8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HarmonyOS Sans SC Light"/>
                <a:ea typeface="HarmonyOS Sans SC Light"/>
                <a:cs typeface="+mn-ea"/>
                <a:sym typeface="+mn-lt"/>
              </a:endParaRPr>
            </a:p>
          </p:txBody>
        </p:sp>
      </p:grpSp>
      <p:sp>
        <p:nvSpPr>
          <p:cNvPr id="513" name="文本框 512">
            <a:extLst>
              <a:ext uri="{FF2B5EF4-FFF2-40B4-BE49-F238E27FC236}">
                <a16:creationId xmlns:a16="http://schemas.microsoft.com/office/drawing/2014/main" id="{3F165972-3823-D49E-D4DE-D3370BEB6F4D}"/>
              </a:ext>
            </a:extLst>
          </p:cNvPr>
          <p:cNvSpPr txBox="1"/>
          <p:nvPr/>
        </p:nvSpPr>
        <p:spPr>
          <a:xfrm>
            <a:off x="5582842" y="4049909"/>
            <a:ext cx="1851620" cy="446276"/>
          </a:xfrm>
          <a:prstGeom prst="rect">
            <a:avLst/>
          </a:prstGeom>
          <a:noFill/>
        </p:spPr>
        <p:txBody>
          <a:bodyPr wrap="square" lIns="91440" tIns="45720" rIns="91440" bIns="45720" rtlCol="0">
            <a:spAutoFit/>
          </a:bodyPr>
          <a:lstStyle/>
          <a:p>
            <a:pPr algn="ctr" defTabSz="457200"/>
            <a:r>
              <a:rPr lang="en-US" altLang="zh-CN" sz="1400" b="1" dirty="0">
                <a:solidFill>
                  <a:srgbClr val="1A5762"/>
                </a:solidFill>
                <a:cs typeface="+mn-ea"/>
                <a:sym typeface="+mn-lt"/>
              </a:rPr>
              <a:t>16~26</a:t>
            </a:r>
            <a:r>
              <a:rPr lang="zh-CN" altLang="en-US" sz="1400" b="1" dirty="0">
                <a:solidFill>
                  <a:srgbClr val="1A5762"/>
                </a:solidFill>
                <a:cs typeface="+mn-ea"/>
                <a:sym typeface="+mn-lt"/>
              </a:rPr>
              <a:t>岁女性</a:t>
            </a:r>
            <a:endParaRPr lang="en-US" altLang="zh-CN" sz="1400" b="1" dirty="0">
              <a:solidFill>
                <a:srgbClr val="1A5762"/>
              </a:solidFill>
              <a:cs typeface="+mn-ea"/>
              <a:sym typeface="+mn-lt"/>
            </a:endParaRPr>
          </a:p>
          <a:p>
            <a:pPr algn="ctr" defTabSz="457200"/>
            <a:r>
              <a:rPr lang="zh-CN" altLang="en-US" sz="900" b="1" dirty="0">
                <a:solidFill>
                  <a:srgbClr val="1A5762"/>
                </a:solidFill>
                <a:cs typeface="+mn-ea"/>
                <a:sym typeface="+mn-lt"/>
              </a:rPr>
              <a:t>接种九价</a:t>
            </a:r>
            <a:r>
              <a:rPr lang="en-US" altLang="zh-CN" sz="900" b="1" dirty="0">
                <a:solidFill>
                  <a:srgbClr val="1A5762"/>
                </a:solidFill>
                <a:cs typeface="+mn-ea"/>
                <a:sym typeface="+mn-lt"/>
              </a:rPr>
              <a:t>HPV</a:t>
            </a:r>
            <a:r>
              <a:rPr lang="zh-CN" altLang="en-US" sz="900" b="1" dirty="0">
                <a:solidFill>
                  <a:srgbClr val="1A5762"/>
                </a:solidFill>
                <a:cs typeface="+mn-ea"/>
                <a:sym typeface="+mn-lt"/>
              </a:rPr>
              <a:t>疫苗</a:t>
            </a:r>
            <a:endParaRPr lang="zh-CN" altLang="en-US" sz="900" b="1" baseline="30000" dirty="0">
              <a:solidFill>
                <a:srgbClr val="1A5762"/>
              </a:solidFill>
              <a:cs typeface="+mn-ea"/>
              <a:sym typeface="+mn-lt"/>
            </a:endParaRPr>
          </a:p>
        </p:txBody>
      </p:sp>
      <p:sp>
        <p:nvSpPr>
          <p:cNvPr id="514" name="文本框 513">
            <a:extLst>
              <a:ext uri="{FF2B5EF4-FFF2-40B4-BE49-F238E27FC236}">
                <a16:creationId xmlns:a16="http://schemas.microsoft.com/office/drawing/2014/main" id="{616C155C-9DF6-483B-889C-03B03C81B3DA}"/>
              </a:ext>
            </a:extLst>
          </p:cNvPr>
          <p:cNvSpPr txBox="1"/>
          <p:nvPr/>
        </p:nvSpPr>
        <p:spPr>
          <a:xfrm>
            <a:off x="5529417" y="1996221"/>
            <a:ext cx="1851620" cy="446276"/>
          </a:xfrm>
          <a:prstGeom prst="rect">
            <a:avLst/>
          </a:prstGeom>
          <a:noFill/>
        </p:spPr>
        <p:txBody>
          <a:bodyPr wrap="square" lIns="91440" tIns="45720" rIns="91440" bIns="45720" rtlCol="0">
            <a:spAutoFit/>
          </a:bodyPr>
          <a:lstStyle/>
          <a:p>
            <a:pPr algn="ctr" defTabSz="457200"/>
            <a:r>
              <a:rPr lang="en-US" altLang="zh-CN" sz="1400" b="1" dirty="0">
                <a:solidFill>
                  <a:srgbClr val="1A5762"/>
                </a:solidFill>
                <a:cs typeface="+mn-ea"/>
                <a:sym typeface="+mn-lt"/>
              </a:rPr>
              <a:t>9~15</a:t>
            </a:r>
            <a:r>
              <a:rPr lang="zh-CN" altLang="en-US" sz="1400" b="1" dirty="0">
                <a:solidFill>
                  <a:srgbClr val="1A5762"/>
                </a:solidFill>
                <a:cs typeface="+mn-ea"/>
                <a:sym typeface="+mn-lt"/>
              </a:rPr>
              <a:t>岁女孩</a:t>
            </a:r>
            <a:endParaRPr lang="en-US" altLang="zh-CN" sz="1400" b="1" dirty="0">
              <a:solidFill>
                <a:srgbClr val="1A5762"/>
              </a:solidFill>
              <a:cs typeface="+mn-ea"/>
              <a:sym typeface="+mn-lt"/>
            </a:endParaRPr>
          </a:p>
          <a:p>
            <a:pPr algn="ctr" defTabSz="457200"/>
            <a:r>
              <a:rPr lang="zh-CN" altLang="en-US" sz="900" b="1" dirty="0">
                <a:solidFill>
                  <a:srgbClr val="1A5762"/>
                </a:solidFill>
                <a:cs typeface="+mn-ea"/>
                <a:sym typeface="+mn-lt"/>
              </a:rPr>
              <a:t>接种九价</a:t>
            </a:r>
            <a:r>
              <a:rPr lang="en-US" altLang="zh-CN" sz="900" b="1" dirty="0">
                <a:solidFill>
                  <a:srgbClr val="1A5762"/>
                </a:solidFill>
                <a:cs typeface="+mn-ea"/>
                <a:sym typeface="+mn-lt"/>
              </a:rPr>
              <a:t>HPV</a:t>
            </a:r>
            <a:r>
              <a:rPr lang="zh-CN" altLang="en-US" sz="900" b="1" dirty="0">
                <a:solidFill>
                  <a:srgbClr val="1A5762"/>
                </a:solidFill>
                <a:cs typeface="+mn-ea"/>
                <a:sym typeface="+mn-lt"/>
              </a:rPr>
              <a:t>疫苗</a:t>
            </a:r>
            <a:endParaRPr lang="zh-CN" altLang="en-US" sz="900" b="1" baseline="30000" dirty="0">
              <a:solidFill>
                <a:srgbClr val="1A5762"/>
              </a:solidFill>
              <a:cs typeface="+mn-ea"/>
              <a:sym typeface="+mn-lt"/>
            </a:endParaRPr>
          </a:p>
        </p:txBody>
      </p:sp>
      <p:grpSp>
        <p:nvGrpSpPr>
          <p:cNvPr id="515" name="组合 514">
            <a:extLst>
              <a:ext uri="{FF2B5EF4-FFF2-40B4-BE49-F238E27FC236}">
                <a16:creationId xmlns:a16="http://schemas.microsoft.com/office/drawing/2014/main" id="{D56DBC8F-FC91-2871-065B-F0DC264682AC}"/>
              </a:ext>
            </a:extLst>
          </p:cNvPr>
          <p:cNvGrpSpPr/>
          <p:nvPr/>
        </p:nvGrpSpPr>
        <p:grpSpPr>
          <a:xfrm>
            <a:off x="7251050" y="3532823"/>
            <a:ext cx="1272811" cy="1235859"/>
            <a:chOff x="2078818" y="6064942"/>
            <a:chExt cx="1272811" cy="1235859"/>
          </a:xfrm>
        </p:grpSpPr>
        <p:sp>
          <p:nvSpPr>
            <p:cNvPr id="516" name="任意多边形 209">
              <a:extLst>
                <a:ext uri="{FF2B5EF4-FFF2-40B4-BE49-F238E27FC236}">
                  <a16:creationId xmlns:a16="http://schemas.microsoft.com/office/drawing/2014/main" id="{843A8B46-6B44-A5CE-9F7B-8B23A0B8D64F}"/>
                </a:ext>
              </a:extLst>
            </p:cNvPr>
            <p:cNvSpPr/>
            <p:nvPr/>
          </p:nvSpPr>
          <p:spPr>
            <a:xfrm>
              <a:off x="2195287" y="6064942"/>
              <a:ext cx="1047516" cy="1204676"/>
            </a:xfrm>
            <a:custGeom>
              <a:avLst/>
              <a:gdLst>
                <a:gd name="connsiteX0" fmla="*/ 961005 w 1952859"/>
                <a:gd name="connsiteY0" fmla="*/ 0 h 2076580"/>
                <a:gd name="connsiteX1" fmla="*/ 972037 w 1952859"/>
                <a:gd name="connsiteY1" fmla="*/ 0 h 2076580"/>
                <a:gd name="connsiteX2" fmla="*/ 1944499 w 1952859"/>
                <a:gd name="connsiteY2" fmla="*/ 358048 h 2076580"/>
                <a:gd name="connsiteX3" fmla="*/ 1710388 w 1952859"/>
                <a:gd name="connsiteY3" fmla="*/ 1615027 h 2076580"/>
                <a:gd name="connsiteX4" fmla="*/ 984854 w 1952859"/>
                <a:gd name="connsiteY4" fmla="*/ 2073821 h 2076580"/>
                <a:gd name="connsiteX5" fmla="*/ 959058 w 1952859"/>
                <a:gd name="connsiteY5" fmla="*/ 2073009 h 2076580"/>
                <a:gd name="connsiteX6" fmla="*/ 240663 w 1952859"/>
                <a:gd name="connsiteY6" fmla="*/ 1615027 h 2076580"/>
                <a:gd name="connsiteX7" fmla="*/ 6714 w 1952859"/>
                <a:gd name="connsiteY7" fmla="*/ 358048 h 2076580"/>
                <a:gd name="connsiteX8" fmla="*/ 961005 w 1952859"/>
                <a:gd name="connsiteY8" fmla="*/ 0 h 2076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2859" h="2076580">
                  <a:moveTo>
                    <a:pt x="961005" y="0"/>
                  </a:moveTo>
                  <a:lnTo>
                    <a:pt x="972037" y="0"/>
                  </a:lnTo>
                  <a:cubicBezTo>
                    <a:pt x="972037" y="0"/>
                    <a:pt x="1635109" y="346854"/>
                    <a:pt x="1944499" y="358048"/>
                  </a:cubicBezTo>
                  <a:cubicBezTo>
                    <a:pt x="1969808" y="491727"/>
                    <a:pt x="1949853" y="1249516"/>
                    <a:pt x="1710388" y="1615027"/>
                  </a:cubicBezTo>
                  <a:cubicBezTo>
                    <a:pt x="1537279" y="1857564"/>
                    <a:pt x="1155530" y="2009739"/>
                    <a:pt x="984854" y="2073821"/>
                  </a:cubicBezTo>
                  <a:cubicBezTo>
                    <a:pt x="967332" y="2080472"/>
                    <a:pt x="959058" y="2073009"/>
                    <a:pt x="959058" y="2073009"/>
                  </a:cubicBezTo>
                  <a:cubicBezTo>
                    <a:pt x="826995" y="2024015"/>
                    <a:pt x="384569" y="1831445"/>
                    <a:pt x="240663" y="1615027"/>
                  </a:cubicBezTo>
                  <a:cubicBezTo>
                    <a:pt x="23425" y="1294293"/>
                    <a:pt x="-19082" y="488645"/>
                    <a:pt x="6714" y="358048"/>
                  </a:cubicBezTo>
                  <a:cubicBezTo>
                    <a:pt x="316104" y="346854"/>
                    <a:pt x="961005" y="0"/>
                    <a:pt x="961005" y="0"/>
                  </a:cubicBezTo>
                  <a:close/>
                </a:path>
              </a:pathLst>
            </a:custGeom>
            <a:solidFill>
              <a:srgbClr val="008080"/>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17" name="任意多边形: 形状 516">
              <a:extLst>
                <a:ext uri="{FF2B5EF4-FFF2-40B4-BE49-F238E27FC236}">
                  <a16:creationId xmlns:a16="http://schemas.microsoft.com/office/drawing/2014/main" id="{79866CF5-D52D-BD27-BF40-80C54A0339C2}"/>
                </a:ext>
              </a:extLst>
            </p:cNvPr>
            <p:cNvSpPr/>
            <p:nvPr/>
          </p:nvSpPr>
          <p:spPr>
            <a:xfrm>
              <a:off x="3027629" y="6832801"/>
              <a:ext cx="324000" cy="468000"/>
            </a:xfrm>
            <a:custGeom>
              <a:avLst/>
              <a:gdLst>
                <a:gd name="connsiteX0" fmla="*/ 492883 w 1597445"/>
                <a:gd name="connsiteY0" fmla="*/ 1792676 h 2034390"/>
                <a:gd name="connsiteX1" fmla="*/ 550393 w 1597445"/>
                <a:gd name="connsiteY1" fmla="*/ 1793178 h 2034390"/>
                <a:gd name="connsiteX2" fmla="*/ 816431 w 1597445"/>
                <a:gd name="connsiteY2" fmla="*/ 1913044 h 2034390"/>
                <a:gd name="connsiteX3" fmla="*/ 550393 w 1597445"/>
                <a:gd name="connsiteY3" fmla="*/ 2032909 h 2034390"/>
                <a:gd name="connsiteX4" fmla="*/ 301513 w 1597445"/>
                <a:gd name="connsiteY4" fmla="*/ 1895918 h 2034390"/>
                <a:gd name="connsiteX5" fmla="*/ 492883 w 1597445"/>
                <a:gd name="connsiteY5" fmla="*/ 1792676 h 2034390"/>
                <a:gd name="connsiteX6" fmla="*/ 902531 w 1597445"/>
                <a:gd name="connsiteY6" fmla="*/ 1569860 h 2034390"/>
                <a:gd name="connsiteX7" fmla="*/ 1177152 w 1597445"/>
                <a:gd name="connsiteY7" fmla="*/ 1664263 h 2034390"/>
                <a:gd name="connsiteX8" fmla="*/ 928273 w 1597445"/>
                <a:gd name="connsiteY8" fmla="*/ 1818739 h 2034390"/>
                <a:gd name="connsiteX9" fmla="*/ 662234 w 1597445"/>
                <a:gd name="connsiteY9" fmla="*/ 1707170 h 2034390"/>
                <a:gd name="connsiteX10" fmla="*/ 902531 w 1597445"/>
                <a:gd name="connsiteY10" fmla="*/ 1569860 h 2034390"/>
                <a:gd name="connsiteX11" fmla="*/ 344094 w 1597445"/>
                <a:gd name="connsiteY11" fmla="*/ 1279031 h 2034390"/>
                <a:gd name="connsiteX12" fmla="*/ 369830 w 1597445"/>
                <a:gd name="connsiteY12" fmla="*/ 1561370 h 2034390"/>
                <a:gd name="connsiteX13" fmla="*/ 181102 w 1597445"/>
                <a:gd name="connsiteY13" fmla="*/ 1758155 h 2034390"/>
                <a:gd name="connsiteX14" fmla="*/ 138208 w 1597445"/>
                <a:gd name="connsiteY14" fmla="*/ 1484372 h 2034390"/>
                <a:gd name="connsiteX15" fmla="*/ 344094 w 1597445"/>
                <a:gd name="connsiteY15" fmla="*/ 1279031 h 2034390"/>
                <a:gd name="connsiteX16" fmla="*/ 1226323 w 1597445"/>
                <a:gd name="connsiteY16" fmla="*/ 1262739 h 2034390"/>
                <a:gd name="connsiteX17" fmla="*/ 1316478 w 1597445"/>
                <a:gd name="connsiteY17" fmla="*/ 1268500 h 2034390"/>
                <a:gd name="connsiteX18" fmla="*/ 1400191 w 1597445"/>
                <a:gd name="connsiteY18" fmla="*/ 1295279 h 2034390"/>
                <a:gd name="connsiteX19" fmla="*/ 1211297 w 1597445"/>
                <a:gd name="connsiteY19" fmla="*/ 1509541 h 2034390"/>
                <a:gd name="connsiteX20" fmla="*/ 927954 w 1597445"/>
                <a:gd name="connsiteY20" fmla="*/ 1483833 h 2034390"/>
                <a:gd name="connsiteX21" fmla="*/ 1116847 w 1597445"/>
                <a:gd name="connsiteY21" fmla="*/ 1286710 h 2034390"/>
                <a:gd name="connsiteX22" fmla="*/ 1226323 w 1597445"/>
                <a:gd name="connsiteY22" fmla="*/ 1262739 h 2034390"/>
                <a:gd name="connsiteX23" fmla="*/ 567232 w 1597445"/>
                <a:gd name="connsiteY23" fmla="*/ 1021577 h 2034390"/>
                <a:gd name="connsiteX24" fmla="*/ 670492 w 1597445"/>
                <a:gd name="connsiteY24" fmla="*/ 1287615 h 2034390"/>
                <a:gd name="connsiteX25" fmla="*/ 550027 w 1597445"/>
                <a:gd name="connsiteY25" fmla="*/ 1536494 h 2034390"/>
                <a:gd name="connsiteX26" fmla="*/ 429556 w 1597445"/>
                <a:gd name="connsiteY26" fmla="*/ 1279032 h 2034390"/>
                <a:gd name="connsiteX27" fmla="*/ 567232 w 1597445"/>
                <a:gd name="connsiteY27" fmla="*/ 1021577 h 2034390"/>
                <a:gd name="connsiteX28" fmla="*/ 1521058 w 1597445"/>
                <a:gd name="connsiteY28" fmla="*/ 895792 h 2034390"/>
                <a:gd name="connsiteX29" fmla="*/ 1572291 w 1597445"/>
                <a:gd name="connsiteY29" fmla="*/ 901670 h 2034390"/>
                <a:gd name="connsiteX30" fmla="*/ 1434721 w 1597445"/>
                <a:gd name="connsiteY30" fmla="*/ 1158880 h 2034390"/>
                <a:gd name="connsiteX31" fmla="*/ 1150992 w 1597445"/>
                <a:gd name="connsiteY31" fmla="*/ 1193171 h 2034390"/>
                <a:gd name="connsiteX32" fmla="*/ 1288562 w 1597445"/>
                <a:gd name="connsiteY32" fmla="*/ 961683 h 2034390"/>
                <a:gd name="connsiteX33" fmla="*/ 1485240 w 1597445"/>
                <a:gd name="connsiteY33" fmla="*/ 896312 h 2034390"/>
                <a:gd name="connsiteX34" fmla="*/ 1521058 w 1597445"/>
                <a:gd name="connsiteY34" fmla="*/ 895792 h 2034390"/>
                <a:gd name="connsiteX35" fmla="*/ 807828 w 1597445"/>
                <a:gd name="connsiteY35" fmla="*/ 764115 h 2034390"/>
                <a:gd name="connsiteX36" fmla="*/ 936902 w 1597445"/>
                <a:gd name="connsiteY36" fmla="*/ 1021577 h 2034390"/>
                <a:gd name="connsiteX37" fmla="*/ 842253 w 1597445"/>
                <a:gd name="connsiteY37" fmla="*/ 1279032 h 2034390"/>
                <a:gd name="connsiteX38" fmla="*/ 695967 w 1597445"/>
                <a:gd name="connsiteY38" fmla="*/ 1038736 h 2034390"/>
                <a:gd name="connsiteX39" fmla="*/ 807828 w 1597445"/>
                <a:gd name="connsiteY39" fmla="*/ 764115 h 2034390"/>
                <a:gd name="connsiteX40" fmla="*/ 1219641 w 1597445"/>
                <a:gd name="connsiteY40" fmla="*/ 592014 h 2034390"/>
                <a:gd name="connsiteX41" fmla="*/ 25768 w 1597445"/>
                <a:gd name="connsiteY41" fmla="*/ 1938512 h 2034390"/>
                <a:gd name="connsiteX42" fmla="*/ 0 w 1597445"/>
                <a:gd name="connsiteY42" fmla="*/ 1869903 h 2034390"/>
                <a:gd name="connsiteX43" fmla="*/ 1142336 w 1597445"/>
                <a:gd name="connsiteY43" fmla="*/ 600590 h 2034390"/>
                <a:gd name="connsiteX44" fmla="*/ 1588579 w 1597445"/>
                <a:gd name="connsiteY44" fmla="*/ 463978 h 2034390"/>
                <a:gd name="connsiteX45" fmla="*/ 1528500 w 1597445"/>
                <a:gd name="connsiteY45" fmla="*/ 746995 h 2034390"/>
                <a:gd name="connsiteX46" fmla="*/ 1271004 w 1597445"/>
                <a:gd name="connsiteY46" fmla="*/ 867060 h 2034390"/>
                <a:gd name="connsiteX47" fmla="*/ 1331090 w 1597445"/>
                <a:gd name="connsiteY47" fmla="*/ 601195 h 2034390"/>
                <a:gd name="connsiteX48" fmla="*/ 1588579 w 1597445"/>
                <a:gd name="connsiteY48" fmla="*/ 463978 h 2034390"/>
                <a:gd name="connsiteX49" fmla="*/ 918872 w 1597445"/>
                <a:gd name="connsiteY49" fmla="*/ 352457 h 2034390"/>
                <a:gd name="connsiteX50" fmla="*/ 1073594 w 1597445"/>
                <a:gd name="connsiteY50" fmla="*/ 592248 h 2034390"/>
                <a:gd name="connsiteX51" fmla="*/ 1013429 w 1597445"/>
                <a:gd name="connsiteY51" fmla="*/ 857734 h 2034390"/>
                <a:gd name="connsiteX52" fmla="*/ 832919 w 1597445"/>
                <a:gd name="connsiteY52" fmla="*/ 635068 h 2034390"/>
                <a:gd name="connsiteX53" fmla="*/ 918872 w 1597445"/>
                <a:gd name="connsiteY53" fmla="*/ 352457 h 2034390"/>
                <a:gd name="connsiteX54" fmla="*/ 1228596 w 1597445"/>
                <a:gd name="connsiteY54" fmla="*/ 0 h 2034390"/>
                <a:gd name="connsiteX55" fmla="*/ 1340324 w 1597445"/>
                <a:gd name="connsiteY55" fmla="*/ 274620 h 2034390"/>
                <a:gd name="connsiteX56" fmla="*/ 1185622 w 1597445"/>
                <a:gd name="connsiteY56" fmla="*/ 514917 h 2034390"/>
                <a:gd name="connsiteX57" fmla="*/ 1091086 w 1597445"/>
                <a:gd name="connsiteY57" fmla="*/ 257455 h 2034390"/>
                <a:gd name="connsiteX58" fmla="*/ 1228596 w 1597445"/>
                <a:gd name="connsiteY58" fmla="*/ 0 h 203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597445" h="2034390">
                  <a:moveTo>
                    <a:pt x="492883" y="1792676"/>
                  </a:moveTo>
                  <a:cubicBezTo>
                    <a:pt x="510835" y="1791037"/>
                    <a:pt x="530011" y="1791037"/>
                    <a:pt x="550393" y="1793178"/>
                  </a:cubicBezTo>
                  <a:cubicBezTo>
                    <a:pt x="722028" y="1801741"/>
                    <a:pt x="816431" y="1913044"/>
                    <a:pt x="816431" y="1913044"/>
                  </a:cubicBezTo>
                  <a:cubicBezTo>
                    <a:pt x="816431" y="1913044"/>
                    <a:pt x="713445" y="2050035"/>
                    <a:pt x="550393" y="2032909"/>
                  </a:cubicBezTo>
                  <a:cubicBezTo>
                    <a:pt x="387334" y="2024346"/>
                    <a:pt x="301513" y="1895918"/>
                    <a:pt x="301513" y="1895918"/>
                  </a:cubicBezTo>
                  <a:cubicBezTo>
                    <a:pt x="301513" y="1895918"/>
                    <a:pt x="367220" y="1804146"/>
                    <a:pt x="492883" y="1792676"/>
                  </a:cubicBezTo>
                  <a:close/>
                  <a:moveTo>
                    <a:pt x="902531" y="1569860"/>
                  </a:moveTo>
                  <a:cubicBezTo>
                    <a:pt x="1074166" y="1561277"/>
                    <a:pt x="1177152" y="1664263"/>
                    <a:pt x="1177152" y="1664263"/>
                  </a:cubicBezTo>
                  <a:cubicBezTo>
                    <a:pt x="1177152" y="1664263"/>
                    <a:pt x="1091332" y="1810156"/>
                    <a:pt x="928273" y="1818739"/>
                  </a:cubicBezTo>
                  <a:cubicBezTo>
                    <a:pt x="765221" y="1818739"/>
                    <a:pt x="662234" y="1707170"/>
                    <a:pt x="662234" y="1707170"/>
                  </a:cubicBezTo>
                  <a:cubicBezTo>
                    <a:pt x="662234" y="1707170"/>
                    <a:pt x="739472" y="1578443"/>
                    <a:pt x="902531" y="1569860"/>
                  </a:cubicBezTo>
                  <a:close/>
                  <a:moveTo>
                    <a:pt x="344094" y="1279031"/>
                  </a:moveTo>
                  <a:cubicBezTo>
                    <a:pt x="344094" y="1279031"/>
                    <a:pt x="421299" y="1407366"/>
                    <a:pt x="369830" y="1561370"/>
                  </a:cubicBezTo>
                  <a:cubicBezTo>
                    <a:pt x="318360" y="1723930"/>
                    <a:pt x="181102" y="1758155"/>
                    <a:pt x="181102" y="1758155"/>
                  </a:cubicBezTo>
                  <a:cubicBezTo>
                    <a:pt x="181102" y="1758155"/>
                    <a:pt x="86738" y="1638375"/>
                    <a:pt x="138208" y="1484372"/>
                  </a:cubicBezTo>
                  <a:cubicBezTo>
                    <a:pt x="189678" y="1330368"/>
                    <a:pt x="344094" y="1279031"/>
                    <a:pt x="344094" y="1279031"/>
                  </a:cubicBezTo>
                  <a:close/>
                  <a:moveTo>
                    <a:pt x="1226323" y="1262739"/>
                  </a:moveTo>
                  <a:cubicBezTo>
                    <a:pt x="1260131" y="1260730"/>
                    <a:pt x="1290720" y="1263677"/>
                    <a:pt x="1316478" y="1268500"/>
                  </a:cubicBezTo>
                  <a:cubicBezTo>
                    <a:pt x="1367994" y="1278140"/>
                    <a:pt x="1400191" y="1295279"/>
                    <a:pt x="1400191" y="1295279"/>
                  </a:cubicBezTo>
                  <a:cubicBezTo>
                    <a:pt x="1400191" y="1295279"/>
                    <a:pt x="1365846" y="1458118"/>
                    <a:pt x="1211297" y="1509541"/>
                  </a:cubicBezTo>
                  <a:cubicBezTo>
                    <a:pt x="1056748" y="1569534"/>
                    <a:pt x="927954" y="1483833"/>
                    <a:pt x="927954" y="1483833"/>
                  </a:cubicBezTo>
                  <a:cubicBezTo>
                    <a:pt x="927954" y="1483833"/>
                    <a:pt x="953715" y="1346702"/>
                    <a:pt x="1116847" y="1286710"/>
                  </a:cubicBezTo>
                  <a:cubicBezTo>
                    <a:pt x="1155486" y="1271712"/>
                    <a:pt x="1192514" y="1264748"/>
                    <a:pt x="1226323" y="1262739"/>
                  </a:cubicBezTo>
                  <a:close/>
                  <a:moveTo>
                    <a:pt x="567232" y="1021577"/>
                  </a:moveTo>
                  <a:cubicBezTo>
                    <a:pt x="567232" y="1021577"/>
                    <a:pt x="670492" y="1124563"/>
                    <a:pt x="670492" y="1287615"/>
                  </a:cubicBezTo>
                  <a:cubicBezTo>
                    <a:pt x="670492" y="1459256"/>
                    <a:pt x="550027" y="1536494"/>
                    <a:pt x="550027" y="1536494"/>
                  </a:cubicBezTo>
                  <a:cubicBezTo>
                    <a:pt x="550027" y="1536494"/>
                    <a:pt x="429556" y="1442091"/>
                    <a:pt x="429556" y="1279032"/>
                  </a:cubicBezTo>
                  <a:cubicBezTo>
                    <a:pt x="429556" y="1115980"/>
                    <a:pt x="567232" y="1021577"/>
                    <a:pt x="567232" y="1021577"/>
                  </a:cubicBezTo>
                  <a:close/>
                  <a:moveTo>
                    <a:pt x="1521058" y="895792"/>
                  </a:moveTo>
                  <a:cubicBezTo>
                    <a:pt x="1552946" y="896846"/>
                    <a:pt x="1572291" y="901670"/>
                    <a:pt x="1572291" y="901670"/>
                  </a:cubicBezTo>
                  <a:cubicBezTo>
                    <a:pt x="1572291" y="901670"/>
                    <a:pt x="1572291" y="1064569"/>
                    <a:pt x="1434721" y="1158880"/>
                  </a:cubicBezTo>
                  <a:cubicBezTo>
                    <a:pt x="1297158" y="1244614"/>
                    <a:pt x="1150992" y="1193171"/>
                    <a:pt x="1150992" y="1193171"/>
                  </a:cubicBezTo>
                  <a:cubicBezTo>
                    <a:pt x="1150992" y="1193171"/>
                    <a:pt x="1150992" y="1047417"/>
                    <a:pt x="1288562" y="961683"/>
                  </a:cubicBezTo>
                  <a:cubicBezTo>
                    <a:pt x="1361645" y="914528"/>
                    <a:pt x="1432574" y="899523"/>
                    <a:pt x="1485240" y="896312"/>
                  </a:cubicBezTo>
                  <a:cubicBezTo>
                    <a:pt x="1498405" y="895508"/>
                    <a:pt x="1510428" y="895440"/>
                    <a:pt x="1521058" y="895792"/>
                  </a:cubicBezTo>
                  <a:close/>
                  <a:moveTo>
                    <a:pt x="807828" y="764115"/>
                  </a:moveTo>
                  <a:cubicBezTo>
                    <a:pt x="807828" y="764115"/>
                    <a:pt x="919697" y="858518"/>
                    <a:pt x="936902" y="1021577"/>
                  </a:cubicBezTo>
                  <a:cubicBezTo>
                    <a:pt x="954114" y="1193211"/>
                    <a:pt x="842253" y="1279032"/>
                    <a:pt x="842253" y="1279032"/>
                  </a:cubicBezTo>
                  <a:cubicBezTo>
                    <a:pt x="842253" y="1279032"/>
                    <a:pt x="704570" y="1201794"/>
                    <a:pt x="695967" y="1038736"/>
                  </a:cubicBezTo>
                  <a:cubicBezTo>
                    <a:pt x="678755" y="875677"/>
                    <a:pt x="807828" y="764115"/>
                    <a:pt x="807828" y="764115"/>
                  </a:cubicBezTo>
                  <a:close/>
                  <a:moveTo>
                    <a:pt x="1219641" y="592014"/>
                  </a:moveTo>
                  <a:cubicBezTo>
                    <a:pt x="1219641" y="600590"/>
                    <a:pt x="1296938" y="1458231"/>
                    <a:pt x="25768" y="1938512"/>
                  </a:cubicBezTo>
                  <a:lnTo>
                    <a:pt x="0" y="1869903"/>
                  </a:lnTo>
                  <a:cubicBezTo>
                    <a:pt x="1211051" y="1406775"/>
                    <a:pt x="1142336" y="634894"/>
                    <a:pt x="1142336" y="600590"/>
                  </a:cubicBezTo>
                  <a:close/>
                  <a:moveTo>
                    <a:pt x="1588579" y="463978"/>
                  </a:moveTo>
                  <a:cubicBezTo>
                    <a:pt x="1588579" y="463978"/>
                    <a:pt x="1631493" y="626923"/>
                    <a:pt x="1528500" y="746995"/>
                  </a:cubicBezTo>
                  <a:cubicBezTo>
                    <a:pt x="1425500" y="875636"/>
                    <a:pt x="1271004" y="867060"/>
                    <a:pt x="1271004" y="867060"/>
                  </a:cubicBezTo>
                  <a:cubicBezTo>
                    <a:pt x="1271004" y="867060"/>
                    <a:pt x="1228090" y="729843"/>
                    <a:pt x="1331090" y="601195"/>
                  </a:cubicBezTo>
                  <a:cubicBezTo>
                    <a:pt x="1442666" y="472554"/>
                    <a:pt x="1588579" y="463978"/>
                    <a:pt x="1588579" y="463978"/>
                  </a:cubicBezTo>
                  <a:close/>
                  <a:moveTo>
                    <a:pt x="918872" y="352457"/>
                  </a:moveTo>
                  <a:cubicBezTo>
                    <a:pt x="918872" y="352457"/>
                    <a:pt x="1039217" y="429535"/>
                    <a:pt x="1073594" y="592248"/>
                  </a:cubicBezTo>
                  <a:cubicBezTo>
                    <a:pt x="1116575" y="754967"/>
                    <a:pt x="1013429" y="857734"/>
                    <a:pt x="1013429" y="857734"/>
                  </a:cubicBezTo>
                  <a:cubicBezTo>
                    <a:pt x="1013429" y="857734"/>
                    <a:pt x="875899" y="797788"/>
                    <a:pt x="832919" y="635068"/>
                  </a:cubicBezTo>
                  <a:cubicBezTo>
                    <a:pt x="798534" y="480918"/>
                    <a:pt x="918872" y="352457"/>
                    <a:pt x="918872" y="352457"/>
                  </a:cubicBezTo>
                  <a:close/>
                  <a:moveTo>
                    <a:pt x="1228596" y="0"/>
                  </a:moveTo>
                  <a:cubicBezTo>
                    <a:pt x="1228596" y="0"/>
                    <a:pt x="1357510" y="111562"/>
                    <a:pt x="1340324" y="274620"/>
                  </a:cubicBezTo>
                  <a:cubicBezTo>
                    <a:pt x="1323132" y="437679"/>
                    <a:pt x="1185622" y="514917"/>
                    <a:pt x="1185622" y="514917"/>
                  </a:cubicBezTo>
                  <a:cubicBezTo>
                    <a:pt x="1185622" y="514917"/>
                    <a:pt x="1073894" y="429096"/>
                    <a:pt x="1091086" y="257455"/>
                  </a:cubicBezTo>
                  <a:cubicBezTo>
                    <a:pt x="1108271" y="94403"/>
                    <a:pt x="1228596" y="0"/>
                    <a:pt x="1228596" y="0"/>
                  </a:cubicBezTo>
                  <a:close/>
                </a:path>
              </a:pathLst>
            </a:custGeom>
            <a:solidFill>
              <a:srgbClr val="72B3A3"/>
            </a:solidFill>
            <a:ln w="12700" cap="flat" cmpd="sng" algn="ctr">
              <a:noFill/>
              <a:prstDash val="solid"/>
              <a:miter lim="800000"/>
            </a:ln>
            <a:effectLst/>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sp>
          <p:nvSpPr>
            <p:cNvPr id="518" name="任意多边形: 形状 517">
              <a:extLst>
                <a:ext uri="{FF2B5EF4-FFF2-40B4-BE49-F238E27FC236}">
                  <a16:creationId xmlns:a16="http://schemas.microsoft.com/office/drawing/2014/main" id="{F0AC296D-52AE-9A06-1C84-C9346E9AF5A1}"/>
                </a:ext>
              </a:extLst>
            </p:cNvPr>
            <p:cNvSpPr/>
            <p:nvPr/>
          </p:nvSpPr>
          <p:spPr>
            <a:xfrm flipH="1">
              <a:off x="2078818" y="6832801"/>
              <a:ext cx="324000" cy="468000"/>
            </a:xfrm>
            <a:custGeom>
              <a:avLst/>
              <a:gdLst>
                <a:gd name="connsiteX0" fmla="*/ 492883 w 1597445"/>
                <a:gd name="connsiteY0" fmla="*/ 1792676 h 2034390"/>
                <a:gd name="connsiteX1" fmla="*/ 550393 w 1597445"/>
                <a:gd name="connsiteY1" fmla="*/ 1793178 h 2034390"/>
                <a:gd name="connsiteX2" fmla="*/ 816431 w 1597445"/>
                <a:gd name="connsiteY2" fmla="*/ 1913044 h 2034390"/>
                <a:gd name="connsiteX3" fmla="*/ 550393 w 1597445"/>
                <a:gd name="connsiteY3" fmla="*/ 2032909 h 2034390"/>
                <a:gd name="connsiteX4" fmla="*/ 301513 w 1597445"/>
                <a:gd name="connsiteY4" fmla="*/ 1895918 h 2034390"/>
                <a:gd name="connsiteX5" fmla="*/ 492883 w 1597445"/>
                <a:gd name="connsiteY5" fmla="*/ 1792676 h 2034390"/>
                <a:gd name="connsiteX6" fmla="*/ 902531 w 1597445"/>
                <a:gd name="connsiteY6" fmla="*/ 1569860 h 2034390"/>
                <a:gd name="connsiteX7" fmla="*/ 1177152 w 1597445"/>
                <a:gd name="connsiteY7" fmla="*/ 1664263 h 2034390"/>
                <a:gd name="connsiteX8" fmla="*/ 928273 w 1597445"/>
                <a:gd name="connsiteY8" fmla="*/ 1818739 h 2034390"/>
                <a:gd name="connsiteX9" fmla="*/ 662234 w 1597445"/>
                <a:gd name="connsiteY9" fmla="*/ 1707170 h 2034390"/>
                <a:gd name="connsiteX10" fmla="*/ 902531 w 1597445"/>
                <a:gd name="connsiteY10" fmla="*/ 1569860 h 2034390"/>
                <a:gd name="connsiteX11" fmla="*/ 344094 w 1597445"/>
                <a:gd name="connsiteY11" fmla="*/ 1279031 h 2034390"/>
                <a:gd name="connsiteX12" fmla="*/ 369830 w 1597445"/>
                <a:gd name="connsiteY12" fmla="*/ 1561370 h 2034390"/>
                <a:gd name="connsiteX13" fmla="*/ 181102 w 1597445"/>
                <a:gd name="connsiteY13" fmla="*/ 1758155 h 2034390"/>
                <a:gd name="connsiteX14" fmla="*/ 138208 w 1597445"/>
                <a:gd name="connsiteY14" fmla="*/ 1484372 h 2034390"/>
                <a:gd name="connsiteX15" fmla="*/ 344094 w 1597445"/>
                <a:gd name="connsiteY15" fmla="*/ 1279031 h 2034390"/>
                <a:gd name="connsiteX16" fmla="*/ 1226323 w 1597445"/>
                <a:gd name="connsiteY16" fmla="*/ 1262739 h 2034390"/>
                <a:gd name="connsiteX17" fmla="*/ 1316478 w 1597445"/>
                <a:gd name="connsiteY17" fmla="*/ 1268500 h 2034390"/>
                <a:gd name="connsiteX18" fmla="*/ 1400191 w 1597445"/>
                <a:gd name="connsiteY18" fmla="*/ 1295279 h 2034390"/>
                <a:gd name="connsiteX19" fmla="*/ 1211297 w 1597445"/>
                <a:gd name="connsiteY19" fmla="*/ 1509541 h 2034390"/>
                <a:gd name="connsiteX20" fmla="*/ 927954 w 1597445"/>
                <a:gd name="connsiteY20" fmla="*/ 1483833 h 2034390"/>
                <a:gd name="connsiteX21" fmla="*/ 1116847 w 1597445"/>
                <a:gd name="connsiteY21" fmla="*/ 1286710 h 2034390"/>
                <a:gd name="connsiteX22" fmla="*/ 1226323 w 1597445"/>
                <a:gd name="connsiteY22" fmla="*/ 1262739 h 2034390"/>
                <a:gd name="connsiteX23" fmla="*/ 567232 w 1597445"/>
                <a:gd name="connsiteY23" fmla="*/ 1021577 h 2034390"/>
                <a:gd name="connsiteX24" fmla="*/ 670492 w 1597445"/>
                <a:gd name="connsiteY24" fmla="*/ 1287615 h 2034390"/>
                <a:gd name="connsiteX25" fmla="*/ 550027 w 1597445"/>
                <a:gd name="connsiteY25" fmla="*/ 1536494 h 2034390"/>
                <a:gd name="connsiteX26" fmla="*/ 429556 w 1597445"/>
                <a:gd name="connsiteY26" fmla="*/ 1279032 h 2034390"/>
                <a:gd name="connsiteX27" fmla="*/ 567232 w 1597445"/>
                <a:gd name="connsiteY27" fmla="*/ 1021577 h 2034390"/>
                <a:gd name="connsiteX28" fmla="*/ 1521058 w 1597445"/>
                <a:gd name="connsiteY28" fmla="*/ 895792 h 2034390"/>
                <a:gd name="connsiteX29" fmla="*/ 1572291 w 1597445"/>
                <a:gd name="connsiteY29" fmla="*/ 901670 h 2034390"/>
                <a:gd name="connsiteX30" fmla="*/ 1434721 w 1597445"/>
                <a:gd name="connsiteY30" fmla="*/ 1158880 h 2034390"/>
                <a:gd name="connsiteX31" fmla="*/ 1150992 w 1597445"/>
                <a:gd name="connsiteY31" fmla="*/ 1193171 h 2034390"/>
                <a:gd name="connsiteX32" fmla="*/ 1288562 w 1597445"/>
                <a:gd name="connsiteY32" fmla="*/ 961683 h 2034390"/>
                <a:gd name="connsiteX33" fmla="*/ 1485240 w 1597445"/>
                <a:gd name="connsiteY33" fmla="*/ 896312 h 2034390"/>
                <a:gd name="connsiteX34" fmla="*/ 1521058 w 1597445"/>
                <a:gd name="connsiteY34" fmla="*/ 895792 h 2034390"/>
                <a:gd name="connsiteX35" fmla="*/ 807828 w 1597445"/>
                <a:gd name="connsiteY35" fmla="*/ 764115 h 2034390"/>
                <a:gd name="connsiteX36" fmla="*/ 936902 w 1597445"/>
                <a:gd name="connsiteY36" fmla="*/ 1021577 h 2034390"/>
                <a:gd name="connsiteX37" fmla="*/ 842253 w 1597445"/>
                <a:gd name="connsiteY37" fmla="*/ 1279032 h 2034390"/>
                <a:gd name="connsiteX38" fmla="*/ 695967 w 1597445"/>
                <a:gd name="connsiteY38" fmla="*/ 1038736 h 2034390"/>
                <a:gd name="connsiteX39" fmla="*/ 807828 w 1597445"/>
                <a:gd name="connsiteY39" fmla="*/ 764115 h 2034390"/>
                <a:gd name="connsiteX40" fmla="*/ 1219641 w 1597445"/>
                <a:gd name="connsiteY40" fmla="*/ 592014 h 2034390"/>
                <a:gd name="connsiteX41" fmla="*/ 25768 w 1597445"/>
                <a:gd name="connsiteY41" fmla="*/ 1938512 h 2034390"/>
                <a:gd name="connsiteX42" fmla="*/ 0 w 1597445"/>
                <a:gd name="connsiteY42" fmla="*/ 1869903 h 2034390"/>
                <a:gd name="connsiteX43" fmla="*/ 1142336 w 1597445"/>
                <a:gd name="connsiteY43" fmla="*/ 600590 h 2034390"/>
                <a:gd name="connsiteX44" fmla="*/ 1588579 w 1597445"/>
                <a:gd name="connsiteY44" fmla="*/ 463978 h 2034390"/>
                <a:gd name="connsiteX45" fmla="*/ 1528500 w 1597445"/>
                <a:gd name="connsiteY45" fmla="*/ 746995 h 2034390"/>
                <a:gd name="connsiteX46" fmla="*/ 1271004 w 1597445"/>
                <a:gd name="connsiteY46" fmla="*/ 867060 h 2034390"/>
                <a:gd name="connsiteX47" fmla="*/ 1331090 w 1597445"/>
                <a:gd name="connsiteY47" fmla="*/ 601195 h 2034390"/>
                <a:gd name="connsiteX48" fmla="*/ 1588579 w 1597445"/>
                <a:gd name="connsiteY48" fmla="*/ 463978 h 2034390"/>
                <a:gd name="connsiteX49" fmla="*/ 918872 w 1597445"/>
                <a:gd name="connsiteY49" fmla="*/ 352457 h 2034390"/>
                <a:gd name="connsiteX50" fmla="*/ 1073594 w 1597445"/>
                <a:gd name="connsiteY50" fmla="*/ 592248 h 2034390"/>
                <a:gd name="connsiteX51" fmla="*/ 1013429 w 1597445"/>
                <a:gd name="connsiteY51" fmla="*/ 857734 h 2034390"/>
                <a:gd name="connsiteX52" fmla="*/ 832919 w 1597445"/>
                <a:gd name="connsiteY52" fmla="*/ 635068 h 2034390"/>
                <a:gd name="connsiteX53" fmla="*/ 918872 w 1597445"/>
                <a:gd name="connsiteY53" fmla="*/ 352457 h 2034390"/>
                <a:gd name="connsiteX54" fmla="*/ 1228596 w 1597445"/>
                <a:gd name="connsiteY54" fmla="*/ 0 h 2034390"/>
                <a:gd name="connsiteX55" fmla="*/ 1340324 w 1597445"/>
                <a:gd name="connsiteY55" fmla="*/ 274620 h 2034390"/>
                <a:gd name="connsiteX56" fmla="*/ 1185622 w 1597445"/>
                <a:gd name="connsiteY56" fmla="*/ 514917 h 2034390"/>
                <a:gd name="connsiteX57" fmla="*/ 1091086 w 1597445"/>
                <a:gd name="connsiteY57" fmla="*/ 257455 h 2034390"/>
                <a:gd name="connsiteX58" fmla="*/ 1228596 w 1597445"/>
                <a:gd name="connsiteY58" fmla="*/ 0 h 203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597445" h="2034390">
                  <a:moveTo>
                    <a:pt x="492883" y="1792676"/>
                  </a:moveTo>
                  <a:cubicBezTo>
                    <a:pt x="510835" y="1791037"/>
                    <a:pt x="530011" y="1791037"/>
                    <a:pt x="550393" y="1793178"/>
                  </a:cubicBezTo>
                  <a:cubicBezTo>
                    <a:pt x="722028" y="1801741"/>
                    <a:pt x="816431" y="1913044"/>
                    <a:pt x="816431" y="1913044"/>
                  </a:cubicBezTo>
                  <a:cubicBezTo>
                    <a:pt x="816431" y="1913044"/>
                    <a:pt x="713445" y="2050035"/>
                    <a:pt x="550393" y="2032909"/>
                  </a:cubicBezTo>
                  <a:cubicBezTo>
                    <a:pt x="387334" y="2024346"/>
                    <a:pt x="301513" y="1895918"/>
                    <a:pt x="301513" y="1895918"/>
                  </a:cubicBezTo>
                  <a:cubicBezTo>
                    <a:pt x="301513" y="1895918"/>
                    <a:pt x="367220" y="1804146"/>
                    <a:pt x="492883" y="1792676"/>
                  </a:cubicBezTo>
                  <a:close/>
                  <a:moveTo>
                    <a:pt x="902531" y="1569860"/>
                  </a:moveTo>
                  <a:cubicBezTo>
                    <a:pt x="1074166" y="1561277"/>
                    <a:pt x="1177152" y="1664263"/>
                    <a:pt x="1177152" y="1664263"/>
                  </a:cubicBezTo>
                  <a:cubicBezTo>
                    <a:pt x="1177152" y="1664263"/>
                    <a:pt x="1091332" y="1810156"/>
                    <a:pt x="928273" y="1818739"/>
                  </a:cubicBezTo>
                  <a:cubicBezTo>
                    <a:pt x="765221" y="1818739"/>
                    <a:pt x="662234" y="1707170"/>
                    <a:pt x="662234" y="1707170"/>
                  </a:cubicBezTo>
                  <a:cubicBezTo>
                    <a:pt x="662234" y="1707170"/>
                    <a:pt x="739472" y="1578443"/>
                    <a:pt x="902531" y="1569860"/>
                  </a:cubicBezTo>
                  <a:close/>
                  <a:moveTo>
                    <a:pt x="344094" y="1279031"/>
                  </a:moveTo>
                  <a:cubicBezTo>
                    <a:pt x="344094" y="1279031"/>
                    <a:pt x="421299" y="1407366"/>
                    <a:pt x="369830" y="1561370"/>
                  </a:cubicBezTo>
                  <a:cubicBezTo>
                    <a:pt x="318360" y="1723930"/>
                    <a:pt x="181102" y="1758155"/>
                    <a:pt x="181102" y="1758155"/>
                  </a:cubicBezTo>
                  <a:cubicBezTo>
                    <a:pt x="181102" y="1758155"/>
                    <a:pt x="86738" y="1638375"/>
                    <a:pt x="138208" y="1484372"/>
                  </a:cubicBezTo>
                  <a:cubicBezTo>
                    <a:pt x="189678" y="1330368"/>
                    <a:pt x="344094" y="1279031"/>
                    <a:pt x="344094" y="1279031"/>
                  </a:cubicBezTo>
                  <a:close/>
                  <a:moveTo>
                    <a:pt x="1226323" y="1262739"/>
                  </a:moveTo>
                  <a:cubicBezTo>
                    <a:pt x="1260131" y="1260730"/>
                    <a:pt x="1290720" y="1263677"/>
                    <a:pt x="1316478" y="1268500"/>
                  </a:cubicBezTo>
                  <a:cubicBezTo>
                    <a:pt x="1367994" y="1278140"/>
                    <a:pt x="1400191" y="1295279"/>
                    <a:pt x="1400191" y="1295279"/>
                  </a:cubicBezTo>
                  <a:cubicBezTo>
                    <a:pt x="1400191" y="1295279"/>
                    <a:pt x="1365846" y="1458118"/>
                    <a:pt x="1211297" y="1509541"/>
                  </a:cubicBezTo>
                  <a:cubicBezTo>
                    <a:pt x="1056748" y="1569534"/>
                    <a:pt x="927954" y="1483833"/>
                    <a:pt x="927954" y="1483833"/>
                  </a:cubicBezTo>
                  <a:cubicBezTo>
                    <a:pt x="927954" y="1483833"/>
                    <a:pt x="953715" y="1346702"/>
                    <a:pt x="1116847" y="1286710"/>
                  </a:cubicBezTo>
                  <a:cubicBezTo>
                    <a:pt x="1155486" y="1271712"/>
                    <a:pt x="1192514" y="1264748"/>
                    <a:pt x="1226323" y="1262739"/>
                  </a:cubicBezTo>
                  <a:close/>
                  <a:moveTo>
                    <a:pt x="567232" y="1021577"/>
                  </a:moveTo>
                  <a:cubicBezTo>
                    <a:pt x="567232" y="1021577"/>
                    <a:pt x="670492" y="1124563"/>
                    <a:pt x="670492" y="1287615"/>
                  </a:cubicBezTo>
                  <a:cubicBezTo>
                    <a:pt x="670492" y="1459256"/>
                    <a:pt x="550027" y="1536494"/>
                    <a:pt x="550027" y="1536494"/>
                  </a:cubicBezTo>
                  <a:cubicBezTo>
                    <a:pt x="550027" y="1536494"/>
                    <a:pt x="429556" y="1442091"/>
                    <a:pt x="429556" y="1279032"/>
                  </a:cubicBezTo>
                  <a:cubicBezTo>
                    <a:pt x="429556" y="1115980"/>
                    <a:pt x="567232" y="1021577"/>
                    <a:pt x="567232" y="1021577"/>
                  </a:cubicBezTo>
                  <a:close/>
                  <a:moveTo>
                    <a:pt x="1521058" y="895792"/>
                  </a:moveTo>
                  <a:cubicBezTo>
                    <a:pt x="1552946" y="896846"/>
                    <a:pt x="1572291" y="901670"/>
                    <a:pt x="1572291" y="901670"/>
                  </a:cubicBezTo>
                  <a:cubicBezTo>
                    <a:pt x="1572291" y="901670"/>
                    <a:pt x="1572291" y="1064569"/>
                    <a:pt x="1434721" y="1158880"/>
                  </a:cubicBezTo>
                  <a:cubicBezTo>
                    <a:pt x="1297158" y="1244614"/>
                    <a:pt x="1150992" y="1193171"/>
                    <a:pt x="1150992" y="1193171"/>
                  </a:cubicBezTo>
                  <a:cubicBezTo>
                    <a:pt x="1150992" y="1193171"/>
                    <a:pt x="1150992" y="1047417"/>
                    <a:pt x="1288562" y="961683"/>
                  </a:cubicBezTo>
                  <a:cubicBezTo>
                    <a:pt x="1361645" y="914528"/>
                    <a:pt x="1432574" y="899523"/>
                    <a:pt x="1485240" y="896312"/>
                  </a:cubicBezTo>
                  <a:cubicBezTo>
                    <a:pt x="1498405" y="895508"/>
                    <a:pt x="1510428" y="895440"/>
                    <a:pt x="1521058" y="895792"/>
                  </a:cubicBezTo>
                  <a:close/>
                  <a:moveTo>
                    <a:pt x="807828" y="764115"/>
                  </a:moveTo>
                  <a:cubicBezTo>
                    <a:pt x="807828" y="764115"/>
                    <a:pt x="919697" y="858518"/>
                    <a:pt x="936902" y="1021577"/>
                  </a:cubicBezTo>
                  <a:cubicBezTo>
                    <a:pt x="954114" y="1193211"/>
                    <a:pt x="842253" y="1279032"/>
                    <a:pt x="842253" y="1279032"/>
                  </a:cubicBezTo>
                  <a:cubicBezTo>
                    <a:pt x="842253" y="1279032"/>
                    <a:pt x="704570" y="1201794"/>
                    <a:pt x="695967" y="1038736"/>
                  </a:cubicBezTo>
                  <a:cubicBezTo>
                    <a:pt x="678755" y="875677"/>
                    <a:pt x="807828" y="764115"/>
                    <a:pt x="807828" y="764115"/>
                  </a:cubicBezTo>
                  <a:close/>
                  <a:moveTo>
                    <a:pt x="1219641" y="592014"/>
                  </a:moveTo>
                  <a:cubicBezTo>
                    <a:pt x="1219641" y="600590"/>
                    <a:pt x="1296938" y="1458231"/>
                    <a:pt x="25768" y="1938512"/>
                  </a:cubicBezTo>
                  <a:lnTo>
                    <a:pt x="0" y="1869903"/>
                  </a:lnTo>
                  <a:cubicBezTo>
                    <a:pt x="1211051" y="1406775"/>
                    <a:pt x="1142336" y="634894"/>
                    <a:pt x="1142336" y="600590"/>
                  </a:cubicBezTo>
                  <a:close/>
                  <a:moveTo>
                    <a:pt x="1588579" y="463978"/>
                  </a:moveTo>
                  <a:cubicBezTo>
                    <a:pt x="1588579" y="463978"/>
                    <a:pt x="1631493" y="626923"/>
                    <a:pt x="1528500" y="746995"/>
                  </a:cubicBezTo>
                  <a:cubicBezTo>
                    <a:pt x="1425500" y="875636"/>
                    <a:pt x="1271004" y="867060"/>
                    <a:pt x="1271004" y="867060"/>
                  </a:cubicBezTo>
                  <a:cubicBezTo>
                    <a:pt x="1271004" y="867060"/>
                    <a:pt x="1228090" y="729843"/>
                    <a:pt x="1331090" y="601195"/>
                  </a:cubicBezTo>
                  <a:cubicBezTo>
                    <a:pt x="1442666" y="472554"/>
                    <a:pt x="1588579" y="463978"/>
                    <a:pt x="1588579" y="463978"/>
                  </a:cubicBezTo>
                  <a:close/>
                  <a:moveTo>
                    <a:pt x="918872" y="352457"/>
                  </a:moveTo>
                  <a:cubicBezTo>
                    <a:pt x="918872" y="352457"/>
                    <a:pt x="1039217" y="429535"/>
                    <a:pt x="1073594" y="592248"/>
                  </a:cubicBezTo>
                  <a:cubicBezTo>
                    <a:pt x="1116575" y="754967"/>
                    <a:pt x="1013429" y="857734"/>
                    <a:pt x="1013429" y="857734"/>
                  </a:cubicBezTo>
                  <a:cubicBezTo>
                    <a:pt x="1013429" y="857734"/>
                    <a:pt x="875899" y="797788"/>
                    <a:pt x="832919" y="635068"/>
                  </a:cubicBezTo>
                  <a:cubicBezTo>
                    <a:pt x="798534" y="480918"/>
                    <a:pt x="918872" y="352457"/>
                    <a:pt x="918872" y="352457"/>
                  </a:cubicBezTo>
                  <a:close/>
                  <a:moveTo>
                    <a:pt x="1228596" y="0"/>
                  </a:moveTo>
                  <a:cubicBezTo>
                    <a:pt x="1228596" y="0"/>
                    <a:pt x="1357510" y="111562"/>
                    <a:pt x="1340324" y="274620"/>
                  </a:cubicBezTo>
                  <a:cubicBezTo>
                    <a:pt x="1323132" y="437679"/>
                    <a:pt x="1185622" y="514917"/>
                    <a:pt x="1185622" y="514917"/>
                  </a:cubicBezTo>
                  <a:cubicBezTo>
                    <a:pt x="1185622" y="514917"/>
                    <a:pt x="1073894" y="429096"/>
                    <a:pt x="1091086" y="257455"/>
                  </a:cubicBezTo>
                  <a:cubicBezTo>
                    <a:pt x="1108271" y="94403"/>
                    <a:pt x="1228596" y="0"/>
                    <a:pt x="1228596" y="0"/>
                  </a:cubicBezTo>
                  <a:close/>
                </a:path>
              </a:pathLst>
            </a:custGeom>
            <a:solidFill>
              <a:srgbClr val="72B3A3"/>
            </a:solidFill>
            <a:ln w="12700" cap="flat" cmpd="sng" algn="ctr">
              <a:noFill/>
              <a:prstDash val="solid"/>
              <a:miter lim="800000"/>
            </a:ln>
            <a:effectLst/>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sp>
          <p:nvSpPr>
            <p:cNvPr id="519" name="文本框 518">
              <a:extLst>
                <a:ext uri="{FF2B5EF4-FFF2-40B4-BE49-F238E27FC236}">
                  <a16:creationId xmlns:a16="http://schemas.microsoft.com/office/drawing/2014/main" id="{D2474B00-DCE5-DD95-62EE-0FEB53455892}"/>
                </a:ext>
              </a:extLst>
            </p:cNvPr>
            <p:cNvSpPr txBox="1"/>
            <p:nvPr/>
          </p:nvSpPr>
          <p:spPr>
            <a:xfrm>
              <a:off x="2189589" y="6762280"/>
              <a:ext cx="995785" cy="369332"/>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a:ln>
                    <a:noFill/>
                  </a:ln>
                  <a:solidFill>
                    <a:srgbClr val="FAFAFA"/>
                  </a:solidFill>
                  <a:effectLst/>
                  <a:uLnTx/>
                  <a:uFillTx/>
                </a:rPr>
                <a:t>＞</a:t>
              </a:r>
              <a:r>
                <a:rPr kumimoji="0" lang="en-US" altLang="zh-CN" sz="1800" b="1" i="0" u="none" strike="noStrike" kern="0" cap="none" spc="0" normalizeH="0" baseline="0" noProof="0" dirty="0">
                  <a:ln>
                    <a:noFill/>
                  </a:ln>
                  <a:solidFill>
                    <a:srgbClr val="FAFAFA"/>
                  </a:solidFill>
                  <a:effectLst/>
                  <a:uLnTx/>
                  <a:uFillTx/>
                </a:rPr>
                <a:t>99.8%</a:t>
              </a:r>
              <a:endParaRPr kumimoji="0" lang="zh-CN" altLang="en-US" sz="1800" b="1" i="0" u="none" strike="noStrike" kern="0" cap="none" spc="0" normalizeH="0" baseline="0" noProof="0" dirty="0">
                <a:ln>
                  <a:noFill/>
                </a:ln>
                <a:solidFill>
                  <a:srgbClr val="FAFAFA"/>
                </a:solidFill>
                <a:effectLst/>
                <a:uLnTx/>
                <a:uFillTx/>
              </a:endParaRPr>
            </a:p>
          </p:txBody>
        </p:sp>
        <p:sp>
          <p:nvSpPr>
            <p:cNvPr id="520" name="文本框 519">
              <a:extLst>
                <a:ext uri="{FF2B5EF4-FFF2-40B4-BE49-F238E27FC236}">
                  <a16:creationId xmlns:a16="http://schemas.microsoft.com/office/drawing/2014/main" id="{9AC405CC-2A03-7F11-F99E-77BC3338BE68}"/>
                </a:ext>
              </a:extLst>
            </p:cNvPr>
            <p:cNvSpPr txBox="1"/>
            <p:nvPr/>
          </p:nvSpPr>
          <p:spPr>
            <a:xfrm>
              <a:off x="2102588" y="6368738"/>
              <a:ext cx="1231427" cy="400110"/>
            </a:xfrm>
            <a:prstGeom prst="rect">
              <a:avLst/>
            </a:prstGeom>
            <a:solidFill>
              <a:sysClr val="window" lastClr="FFFFFF"/>
            </a:solid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CN" altLang="en-US" sz="1000" b="0" i="0" u="none" strike="noStrike" kern="0" cap="none" spc="0" normalizeH="0" baseline="0" noProof="0" dirty="0">
                  <a:ln>
                    <a:noFill/>
                  </a:ln>
                  <a:solidFill>
                    <a:srgbClr val="1A5762"/>
                  </a:solidFill>
                  <a:effectLst/>
                  <a:uLnTx/>
                  <a:uFillTx/>
                </a:rPr>
                <a:t>疫苗覆盖型别</a:t>
              </a:r>
              <a:r>
                <a:rPr kumimoji="0" lang="en-US" altLang="zh-CN" sz="1000" b="0" i="0" u="none" strike="noStrike" kern="0" cap="none" spc="0" normalizeH="0" baseline="30000" noProof="0" dirty="0">
                  <a:ln>
                    <a:noFill/>
                  </a:ln>
                  <a:solidFill>
                    <a:srgbClr val="1A5762"/>
                  </a:solidFill>
                  <a:effectLst/>
                  <a:uLnTx/>
                  <a:uFillTx/>
                </a:rPr>
                <a:t>#</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zh-CN" altLang="en-US" sz="1000" b="0" i="0" u="none" strike="noStrike" kern="0" cap="none" spc="0" normalizeH="0" baseline="0" noProof="0" dirty="0">
                  <a:ln>
                    <a:noFill/>
                  </a:ln>
                  <a:solidFill>
                    <a:srgbClr val="1A5762"/>
                  </a:solidFill>
                  <a:effectLst/>
                  <a:uLnTx/>
                  <a:uFillTx/>
                </a:rPr>
                <a:t>血清抗体阳转率</a:t>
              </a:r>
              <a:r>
                <a:rPr kumimoji="0" lang="en-US" altLang="zh-CN" sz="1000" b="0" i="0" u="none" strike="noStrike" kern="0" cap="none" spc="0" normalizeH="0" baseline="30000" noProof="0" dirty="0">
                  <a:ln>
                    <a:noFill/>
                  </a:ln>
                  <a:solidFill>
                    <a:srgbClr val="1A5762"/>
                  </a:solidFill>
                  <a:effectLst/>
                  <a:uLnTx/>
                  <a:uFillTx/>
                </a:rPr>
                <a:t>a,10</a:t>
              </a:r>
              <a:endParaRPr kumimoji="0" lang="zh-CN" altLang="en-US" sz="1000" b="0" i="0" u="none" strike="noStrike" kern="0" cap="none" spc="0" normalizeH="0" baseline="0" noProof="0" dirty="0">
                <a:ln>
                  <a:noFill/>
                </a:ln>
                <a:solidFill>
                  <a:srgbClr val="1A5762"/>
                </a:solidFill>
                <a:effectLst/>
                <a:uLnTx/>
                <a:uFillTx/>
              </a:endParaRPr>
            </a:p>
          </p:txBody>
        </p:sp>
      </p:grpSp>
      <p:grpSp>
        <p:nvGrpSpPr>
          <p:cNvPr id="521" name="组合 520">
            <a:extLst>
              <a:ext uri="{FF2B5EF4-FFF2-40B4-BE49-F238E27FC236}">
                <a16:creationId xmlns:a16="http://schemas.microsoft.com/office/drawing/2014/main" id="{46F4E139-5BDC-A3FC-3DA8-1A5E46570F9D}"/>
              </a:ext>
            </a:extLst>
          </p:cNvPr>
          <p:cNvGrpSpPr/>
          <p:nvPr/>
        </p:nvGrpSpPr>
        <p:grpSpPr>
          <a:xfrm>
            <a:off x="7251050" y="1658255"/>
            <a:ext cx="1272811" cy="1235859"/>
            <a:chOff x="2078818" y="6064942"/>
            <a:chExt cx="1272811" cy="1235859"/>
          </a:xfrm>
        </p:grpSpPr>
        <p:sp>
          <p:nvSpPr>
            <p:cNvPr id="522" name="任意多边形 209">
              <a:extLst>
                <a:ext uri="{FF2B5EF4-FFF2-40B4-BE49-F238E27FC236}">
                  <a16:creationId xmlns:a16="http://schemas.microsoft.com/office/drawing/2014/main" id="{BEF74039-95AD-3D44-0049-DA56284B42AF}"/>
                </a:ext>
              </a:extLst>
            </p:cNvPr>
            <p:cNvSpPr/>
            <p:nvPr/>
          </p:nvSpPr>
          <p:spPr>
            <a:xfrm>
              <a:off x="2195287" y="6064942"/>
              <a:ext cx="1047516" cy="1204676"/>
            </a:xfrm>
            <a:custGeom>
              <a:avLst/>
              <a:gdLst>
                <a:gd name="connsiteX0" fmla="*/ 961005 w 1952859"/>
                <a:gd name="connsiteY0" fmla="*/ 0 h 2076580"/>
                <a:gd name="connsiteX1" fmla="*/ 972037 w 1952859"/>
                <a:gd name="connsiteY1" fmla="*/ 0 h 2076580"/>
                <a:gd name="connsiteX2" fmla="*/ 1944499 w 1952859"/>
                <a:gd name="connsiteY2" fmla="*/ 358048 h 2076580"/>
                <a:gd name="connsiteX3" fmla="*/ 1710388 w 1952859"/>
                <a:gd name="connsiteY3" fmla="*/ 1615027 h 2076580"/>
                <a:gd name="connsiteX4" fmla="*/ 984854 w 1952859"/>
                <a:gd name="connsiteY4" fmla="*/ 2073821 h 2076580"/>
                <a:gd name="connsiteX5" fmla="*/ 959058 w 1952859"/>
                <a:gd name="connsiteY5" fmla="*/ 2073009 h 2076580"/>
                <a:gd name="connsiteX6" fmla="*/ 240663 w 1952859"/>
                <a:gd name="connsiteY6" fmla="*/ 1615027 h 2076580"/>
                <a:gd name="connsiteX7" fmla="*/ 6714 w 1952859"/>
                <a:gd name="connsiteY7" fmla="*/ 358048 h 2076580"/>
                <a:gd name="connsiteX8" fmla="*/ 961005 w 1952859"/>
                <a:gd name="connsiteY8" fmla="*/ 0 h 2076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2859" h="2076580">
                  <a:moveTo>
                    <a:pt x="961005" y="0"/>
                  </a:moveTo>
                  <a:lnTo>
                    <a:pt x="972037" y="0"/>
                  </a:lnTo>
                  <a:cubicBezTo>
                    <a:pt x="972037" y="0"/>
                    <a:pt x="1635109" y="346854"/>
                    <a:pt x="1944499" y="358048"/>
                  </a:cubicBezTo>
                  <a:cubicBezTo>
                    <a:pt x="1969808" y="491727"/>
                    <a:pt x="1949853" y="1249516"/>
                    <a:pt x="1710388" y="1615027"/>
                  </a:cubicBezTo>
                  <a:cubicBezTo>
                    <a:pt x="1537279" y="1857564"/>
                    <a:pt x="1155530" y="2009739"/>
                    <a:pt x="984854" y="2073821"/>
                  </a:cubicBezTo>
                  <a:cubicBezTo>
                    <a:pt x="967332" y="2080472"/>
                    <a:pt x="959058" y="2073009"/>
                    <a:pt x="959058" y="2073009"/>
                  </a:cubicBezTo>
                  <a:cubicBezTo>
                    <a:pt x="826995" y="2024015"/>
                    <a:pt x="384569" y="1831445"/>
                    <a:pt x="240663" y="1615027"/>
                  </a:cubicBezTo>
                  <a:cubicBezTo>
                    <a:pt x="23425" y="1294293"/>
                    <a:pt x="-19082" y="488645"/>
                    <a:pt x="6714" y="358048"/>
                  </a:cubicBezTo>
                  <a:cubicBezTo>
                    <a:pt x="316104" y="346854"/>
                    <a:pt x="961005" y="0"/>
                    <a:pt x="961005" y="0"/>
                  </a:cubicBezTo>
                  <a:close/>
                </a:path>
              </a:pathLst>
            </a:custGeom>
            <a:solidFill>
              <a:srgbClr val="008080"/>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23" name="任意多边形: 形状 522">
              <a:extLst>
                <a:ext uri="{FF2B5EF4-FFF2-40B4-BE49-F238E27FC236}">
                  <a16:creationId xmlns:a16="http://schemas.microsoft.com/office/drawing/2014/main" id="{99A9DC20-4593-C28D-3A17-8A4F758DF510}"/>
                </a:ext>
              </a:extLst>
            </p:cNvPr>
            <p:cNvSpPr/>
            <p:nvPr/>
          </p:nvSpPr>
          <p:spPr>
            <a:xfrm>
              <a:off x="3027629" y="6832801"/>
              <a:ext cx="324000" cy="468000"/>
            </a:xfrm>
            <a:custGeom>
              <a:avLst/>
              <a:gdLst>
                <a:gd name="connsiteX0" fmla="*/ 492883 w 1597445"/>
                <a:gd name="connsiteY0" fmla="*/ 1792676 h 2034390"/>
                <a:gd name="connsiteX1" fmla="*/ 550393 w 1597445"/>
                <a:gd name="connsiteY1" fmla="*/ 1793178 h 2034390"/>
                <a:gd name="connsiteX2" fmla="*/ 816431 w 1597445"/>
                <a:gd name="connsiteY2" fmla="*/ 1913044 h 2034390"/>
                <a:gd name="connsiteX3" fmla="*/ 550393 w 1597445"/>
                <a:gd name="connsiteY3" fmla="*/ 2032909 h 2034390"/>
                <a:gd name="connsiteX4" fmla="*/ 301513 w 1597445"/>
                <a:gd name="connsiteY4" fmla="*/ 1895918 h 2034390"/>
                <a:gd name="connsiteX5" fmla="*/ 492883 w 1597445"/>
                <a:gd name="connsiteY5" fmla="*/ 1792676 h 2034390"/>
                <a:gd name="connsiteX6" fmla="*/ 902531 w 1597445"/>
                <a:gd name="connsiteY6" fmla="*/ 1569860 h 2034390"/>
                <a:gd name="connsiteX7" fmla="*/ 1177152 w 1597445"/>
                <a:gd name="connsiteY7" fmla="*/ 1664263 h 2034390"/>
                <a:gd name="connsiteX8" fmla="*/ 928273 w 1597445"/>
                <a:gd name="connsiteY8" fmla="*/ 1818739 h 2034390"/>
                <a:gd name="connsiteX9" fmla="*/ 662234 w 1597445"/>
                <a:gd name="connsiteY9" fmla="*/ 1707170 h 2034390"/>
                <a:gd name="connsiteX10" fmla="*/ 902531 w 1597445"/>
                <a:gd name="connsiteY10" fmla="*/ 1569860 h 2034390"/>
                <a:gd name="connsiteX11" fmla="*/ 344094 w 1597445"/>
                <a:gd name="connsiteY11" fmla="*/ 1279031 h 2034390"/>
                <a:gd name="connsiteX12" fmla="*/ 369830 w 1597445"/>
                <a:gd name="connsiteY12" fmla="*/ 1561370 h 2034390"/>
                <a:gd name="connsiteX13" fmla="*/ 181102 w 1597445"/>
                <a:gd name="connsiteY13" fmla="*/ 1758155 h 2034390"/>
                <a:gd name="connsiteX14" fmla="*/ 138208 w 1597445"/>
                <a:gd name="connsiteY14" fmla="*/ 1484372 h 2034390"/>
                <a:gd name="connsiteX15" fmla="*/ 344094 w 1597445"/>
                <a:gd name="connsiteY15" fmla="*/ 1279031 h 2034390"/>
                <a:gd name="connsiteX16" fmla="*/ 1226323 w 1597445"/>
                <a:gd name="connsiteY16" fmla="*/ 1262739 h 2034390"/>
                <a:gd name="connsiteX17" fmla="*/ 1316478 w 1597445"/>
                <a:gd name="connsiteY17" fmla="*/ 1268500 h 2034390"/>
                <a:gd name="connsiteX18" fmla="*/ 1400191 w 1597445"/>
                <a:gd name="connsiteY18" fmla="*/ 1295279 h 2034390"/>
                <a:gd name="connsiteX19" fmla="*/ 1211297 w 1597445"/>
                <a:gd name="connsiteY19" fmla="*/ 1509541 h 2034390"/>
                <a:gd name="connsiteX20" fmla="*/ 927954 w 1597445"/>
                <a:gd name="connsiteY20" fmla="*/ 1483833 h 2034390"/>
                <a:gd name="connsiteX21" fmla="*/ 1116847 w 1597445"/>
                <a:gd name="connsiteY21" fmla="*/ 1286710 h 2034390"/>
                <a:gd name="connsiteX22" fmla="*/ 1226323 w 1597445"/>
                <a:gd name="connsiteY22" fmla="*/ 1262739 h 2034390"/>
                <a:gd name="connsiteX23" fmla="*/ 567232 w 1597445"/>
                <a:gd name="connsiteY23" fmla="*/ 1021577 h 2034390"/>
                <a:gd name="connsiteX24" fmla="*/ 670492 w 1597445"/>
                <a:gd name="connsiteY24" fmla="*/ 1287615 h 2034390"/>
                <a:gd name="connsiteX25" fmla="*/ 550027 w 1597445"/>
                <a:gd name="connsiteY25" fmla="*/ 1536494 h 2034390"/>
                <a:gd name="connsiteX26" fmla="*/ 429556 w 1597445"/>
                <a:gd name="connsiteY26" fmla="*/ 1279032 h 2034390"/>
                <a:gd name="connsiteX27" fmla="*/ 567232 w 1597445"/>
                <a:gd name="connsiteY27" fmla="*/ 1021577 h 2034390"/>
                <a:gd name="connsiteX28" fmla="*/ 1521058 w 1597445"/>
                <a:gd name="connsiteY28" fmla="*/ 895792 h 2034390"/>
                <a:gd name="connsiteX29" fmla="*/ 1572291 w 1597445"/>
                <a:gd name="connsiteY29" fmla="*/ 901670 h 2034390"/>
                <a:gd name="connsiteX30" fmla="*/ 1434721 w 1597445"/>
                <a:gd name="connsiteY30" fmla="*/ 1158880 h 2034390"/>
                <a:gd name="connsiteX31" fmla="*/ 1150992 w 1597445"/>
                <a:gd name="connsiteY31" fmla="*/ 1193171 h 2034390"/>
                <a:gd name="connsiteX32" fmla="*/ 1288562 w 1597445"/>
                <a:gd name="connsiteY32" fmla="*/ 961683 h 2034390"/>
                <a:gd name="connsiteX33" fmla="*/ 1485240 w 1597445"/>
                <a:gd name="connsiteY33" fmla="*/ 896312 h 2034390"/>
                <a:gd name="connsiteX34" fmla="*/ 1521058 w 1597445"/>
                <a:gd name="connsiteY34" fmla="*/ 895792 h 2034390"/>
                <a:gd name="connsiteX35" fmla="*/ 807828 w 1597445"/>
                <a:gd name="connsiteY35" fmla="*/ 764115 h 2034390"/>
                <a:gd name="connsiteX36" fmla="*/ 936902 w 1597445"/>
                <a:gd name="connsiteY36" fmla="*/ 1021577 h 2034390"/>
                <a:gd name="connsiteX37" fmla="*/ 842253 w 1597445"/>
                <a:gd name="connsiteY37" fmla="*/ 1279032 h 2034390"/>
                <a:gd name="connsiteX38" fmla="*/ 695967 w 1597445"/>
                <a:gd name="connsiteY38" fmla="*/ 1038736 h 2034390"/>
                <a:gd name="connsiteX39" fmla="*/ 807828 w 1597445"/>
                <a:gd name="connsiteY39" fmla="*/ 764115 h 2034390"/>
                <a:gd name="connsiteX40" fmla="*/ 1219641 w 1597445"/>
                <a:gd name="connsiteY40" fmla="*/ 592014 h 2034390"/>
                <a:gd name="connsiteX41" fmla="*/ 25768 w 1597445"/>
                <a:gd name="connsiteY41" fmla="*/ 1938512 h 2034390"/>
                <a:gd name="connsiteX42" fmla="*/ 0 w 1597445"/>
                <a:gd name="connsiteY42" fmla="*/ 1869903 h 2034390"/>
                <a:gd name="connsiteX43" fmla="*/ 1142336 w 1597445"/>
                <a:gd name="connsiteY43" fmla="*/ 600590 h 2034390"/>
                <a:gd name="connsiteX44" fmla="*/ 1588579 w 1597445"/>
                <a:gd name="connsiteY44" fmla="*/ 463978 h 2034390"/>
                <a:gd name="connsiteX45" fmla="*/ 1528500 w 1597445"/>
                <a:gd name="connsiteY45" fmla="*/ 746995 h 2034390"/>
                <a:gd name="connsiteX46" fmla="*/ 1271004 w 1597445"/>
                <a:gd name="connsiteY46" fmla="*/ 867060 h 2034390"/>
                <a:gd name="connsiteX47" fmla="*/ 1331090 w 1597445"/>
                <a:gd name="connsiteY47" fmla="*/ 601195 h 2034390"/>
                <a:gd name="connsiteX48" fmla="*/ 1588579 w 1597445"/>
                <a:gd name="connsiteY48" fmla="*/ 463978 h 2034390"/>
                <a:gd name="connsiteX49" fmla="*/ 918872 w 1597445"/>
                <a:gd name="connsiteY49" fmla="*/ 352457 h 2034390"/>
                <a:gd name="connsiteX50" fmla="*/ 1073594 w 1597445"/>
                <a:gd name="connsiteY50" fmla="*/ 592248 h 2034390"/>
                <a:gd name="connsiteX51" fmla="*/ 1013429 w 1597445"/>
                <a:gd name="connsiteY51" fmla="*/ 857734 h 2034390"/>
                <a:gd name="connsiteX52" fmla="*/ 832919 w 1597445"/>
                <a:gd name="connsiteY52" fmla="*/ 635068 h 2034390"/>
                <a:gd name="connsiteX53" fmla="*/ 918872 w 1597445"/>
                <a:gd name="connsiteY53" fmla="*/ 352457 h 2034390"/>
                <a:gd name="connsiteX54" fmla="*/ 1228596 w 1597445"/>
                <a:gd name="connsiteY54" fmla="*/ 0 h 2034390"/>
                <a:gd name="connsiteX55" fmla="*/ 1340324 w 1597445"/>
                <a:gd name="connsiteY55" fmla="*/ 274620 h 2034390"/>
                <a:gd name="connsiteX56" fmla="*/ 1185622 w 1597445"/>
                <a:gd name="connsiteY56" fmla="*/ 514917 h 2034390"/>
                <a:gd name="connsiteX57" fmla="*/ 1091086 w 1597445"/>
                <a:gd name="connsiteY57" fmla="*/ 257455 h 2034390"/>
                <a:gd name="connsiteX58" fmla="*/ 1228596 w 1597445"/>
                <a:gd name="connsiteY58" fmla="*/ 0 h 203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597445" h="2034390">
                  <a:moveTo>
                    <a:pt x="492883" y="1792676"/>
                  </a:moveTo>
                  <a:cubicBezTo>
                    <a:pt x="510835" y="1791037"/>
                    <a:pt x="530011" y="1791037"/>
                    <a:pt x="550393" y="1793178"/>
                  </a:cubicBezTo>
                  <a:cubicBezTo>
                    <a:pt x="722028" y="1801741"/>
                    <a:pt x="816431" y="1913044"/>
                    <a:pt x="816431" y="1913044"/>
                  </a:cubicBezTo>
                  <a:cubicBezTo>
                    <a:pt x="816431" y="1913044"/>
                    <a:pt x="713445" y="2050035"/>
                    <a:pt x="550393" y="2032909"/>
                  </a:cubicBezTo>
                  <a:cubicBezTo>
                    <a:pt x="387334" y="2024346"/>
                    <a:pt x="301513" y="1895918"/>
                    <a:pt x="301513" y="1895918"/>
                  </a:cubicBezTo>
                  <a:cubicBezTo>
                    <a:pt x="301513" y="1895918"/>
                    <a:pt x="367220" y="1804146"/>
                    <a:pt x="492883" y="1792676"/>
                  </a:cubicBezTo>
                  <a:close/>
                  <a:moveTo>
                    <a:pt x="902531" y="1569860"/>
                  </a:moveTo>
                  <a:cubicBezTo>
                    <a:pt x="1074166" y="1561277"/>
                    <a:pt x="1177152" y="1664263"/>
                    <a:pt x="1177152" y="1664263"/>
                  </a:cubicBezTo>
                  <a:cubicBezTo>
                    <a:pt x="1177152" y="1664263"/>
                    <a:pt x="1091332" y="1810156"/>
                    <a:pt x="928273" y="1818739"/>
                  </a:cubicBezTo>
                  <a:cubicBezTo>
                    <a:pt x="765221" y="1818739"/>
                    <a:pt x="662234" y="1707170"/>
                    <a:pt x="662234" y="1707170"/>
                  </a:cubicBezTo>
                  <a:cubicBezTo>
                    <a:pt x="662234" y="1707170"/>
                    <a:pt x="739472" y="1578443"/>
                    <a:pt x="902531" y="1569860"/>
                  </a:cubicBezTo>
                  <a:close/>
                  <a:moveTo>
                    <a:pt x="344094" y="1279031"/>
                  </a:moveTo>
                  <a:cubicBezTo>
                    <a:pt x="344094" y="1279031"/>
                    <a:pt x="421299" y="1407366"/>
                    <a:pt x="369830" y="1561370"/>
                  </a:cubicBezTo>
                  <a:cubicBezTo>
                    <a:pt x="318360" y="1723930"/>
                    <a:pt x="181102" y="1758155"/>
                    <a:pt x="181102" y="1758155"/>
                  </a:cubicBezTo>
                  <a:cubicBezTo>
                    <a:pt x="181102" y="1758155"/>
                    <a:pt x="86738" y="1638375"/>
                    <a:pt x="138208" y="1484372"/>
                  </a:cubicBezTo>
                  <a:cubicBezTo>
                    <a:pt x="189678" y="1330368"/>
                    <a:pt x="344094" y="1279031"/>
                    <a:pt x="344094" y="1279031"/>
                  </a:cubicBezTo>
                  <a:close/>
                  <a:moveTo>
                    <a:pt x="1226323" y="1262739"/>
                  </a:moveTo>
                  <a:cubicBezTo>
                    <a:pt x="1260131" y="1260730"/>
                    <a:pt x="1290720" y="1263677"/>
                    <a:pt x="1316478" y="1268500"/>
                  </a:cubicBezTo>
                  <a:cubicBezTo>
                    <a:pt x="1367994" y="1278140"/>
                    <a:pt x="1400191" y="1295279"/>
                    <a:pt x="1400191" y="1295279"/>
                  </a:cubicBezTo>
                  <a:cubicBezTo>
                    <a:pt x="1400191" y="1295279"/>
                    <a:pt x="1365846" y="1458118"/>
                    <a:pt x="1211297" y="1509541"/>
                  </a:cubicBezTo>
                  <a:cubicBezTo>
                    <a:pt x="1056748" y="1569534"/>
                    <a:pt x="927954" y="1483833"/>
                    <a:pt x="927954" y="1483833"/>
                  </a:cubicBezTo>
                  <a:cubicBezTo>
                    <a:pt x="927954" y="1483833"/>
                    <a:pt x="953715" y="1346702"/>
                    <a:pt x="1116847" y="1286710"/>
                  </a:cubicBezTo>
                  <a:cubicBezTo>
                    <a:pt x="1155486" y="1271712"/>
                    <a:pt x="1192514" y="1264748"/>
                    <a:pt x="1226323" y="1262739"/>
                  </a:cubicBezTo>
                  <a:close/>
                  <a:moveTo>
                    <a:pt x="567232" y="1021577"/>
                  </a:moveTo>
                  <a:cubicBezTo>
                    <a:pt x="567232" y="1021577"/>
                    <a:pt x="670492" y="1124563"/>
                    <a:pt x="670492" y="1287615"/>
                  </a:cubicBezTo>
                  <a:cubicBezTo>
                    <a:pt x="670492" y="1459256"/>
                    <a:pt x="550027" y="1536494"/>
                    <a:pt x="550027" y="1536494"/>
                  </a:cubicBezTo>
                  <a:cubicBezTo>
                    <a:pt x="550027" y="1536494"/>
                    <a:pt x="429556" y="1442091"/>
                    <a:pt x="429556" y="1279032"/>
                  </a:cubicBezTo>
                  <a:cubicBezTo>
                    <a:pt x="429556" y="1115980"/>
                    <a:pt x="567232" y="1021577"/>
                    <a:pt x="567232" y="1021577"/>
                  </a:cubicBezTo>
                  <a:close/>
                  <a:moveTo>
                    <a:pt x="1521058" y="895792"/>
                  </a:moveTo>
                  <a:cubicBezTo>
                    <a:pt x="1552946" y="896846"/>
                    <a:pt x="1572291" y="901670"/>
                    <a:pt x="1572291" y="901670"/>
                  </a:cubicBezTo>
                  <a:cubicBezTo>
                    <a:pt x="1572291" y="901670"/>
                    <a:pt x="1572291" y="1064569"/>
                    <a:pt x="1434721" y="1158880"/>
                  </a:cubicBezTo>
                  <a:cubicBezTo>
                    <a:pt x="1297158" y="1244614"/>
                    <a:pt x="1150992" y="1193171"/>
                    <a:pt x="1150992" y="1193171"/>
                  </a:cubicBezTo>
                  <a:cubicBezTo>
                    <a:pt x="1150992" y="1193171"/>
                    <a:pt x="1150992" y="1047417"/>
                    <a:pt x="1288562" y="961683"/>
                  </a:cubicBezTo>
                  <a:cubicBezTo>
                    <a:pt x="1361645" y="914528"/>
                    <a:pt x="1432574" y="899523"/>
                    <a:pt x="1485240" y="896312"/>
                  </a:cubicBezTo>
                  <a:cubicBezTo>
                    <a:pt x="1498405" y="895508"/>
                    <a:pt x="1510428" y="895440"/>
                    <a:pt x="1521058" y="895792"/>
                  </a:cubicBezTo>
                  <a:close/>
                  <a:moveTo>
                    <a:pt x="807828" y="764115"/>
                  </a:moveTo>
                  <a:cubicBezTo>
                    <a:pt x="807828" y="764115"/>
                    <a:pt x="919697" y="858518"/>
                    <a:pt x="936902" y="1021577"/>
                  </a:cubicBezTo>
                  <a:cubicBezTo>
                    <a:pt x="954114" y="1193211"/>
                    <a:pt x="842253" y="1279032"/>
                    <a:pt x="842253" y="1279032"/>
                  </a:cubicBezTo>
                  <a:cubicBezTo>
                    <a:pt x="842253" y="1279032"/>
                    <a:pt x="704570" y="1201794"/>
                    <a:pt x="695967" y="1038736"/>
                  </a:cubicBezTo>
                  <a:cubicBezTo>
                    <a:pt x="678755" y="875677"/>
                    <a:pt x="807828" y="764115"/>
                    <a:pt x="807828" y="764115"/>
                  </a:cubicBezTo>
                  <a:close/>
                  <a:moveTo>
                    <a:pt x="1219641" y="592014"/>
                  </a:moveTo>
                  <a:cubicBezTo>
                    <a:pt x="1219641" y="600590"/>
                    <a:pt x="1296938" y="1458231"/>
                    <a:pt x="25768" y="1938512"/>
                  </a:cubicBezTo>
                  <a:lnTo>
                    <a:pt x="0" y="1869903"/>
                  </a:lnTo>
                  <a:cubicBezTo>
                    <a:pt x="1211051" y="1406775"/>
                    <a:pt x="1142336" y="634894"/>
                    <a:pt x="1142336" y="600590"/>
                  </a:cubicBezTo>
                  <a:close/>
                  <a:moveTo>
                    <a:pt x="1588579" y="463978"/>
                  </a:moveTo>
                  <a:cubicBezTo>
                    <a:pt x="1588579" y="463978"/>
                    <a:pt x="1631493" y="626923"/>
                    <a:pt x="1528500" y="746995"/>
                  </a:cubicBezTo>
                  <a:cubicBezTo>
                    <a:pt x="1425500" y="875636"/>
                    <a:pt x="1271004" y="867060"/>
                    <a:pt x="1271004" y="867060"/>
                  </a:cubicBezTo>
                  <a:cubicBezTo>
                    <a:pt x="1271004" y="867060"/>
                    <a:pt x="1228090" y="729843"/>
                    <a:pt x="1331090" y="601195"/>
                  </a:cubicBezTo>
                  <a:cubicBezTo>
                    <a:pt x="1442666" y="472554"/>
                    <a:pt x="1588579" y="463978"/>
                    <a:pt x="1588579" y="463978"/>
                  </a:cubicBezTo>
                  <a:close/>
                  <a:moveTo>
                    <a:pt x="918872" y="352457"/>
                  </a:moveTo>
                  <a:cubicBezTo>
                    <a:pt x="918872" y="352457"/>
                    <a:pt x="1039217" y="429535"/>
                    <a:pt x="1073594" y="592248"/>
                  </a:cubicBezTo>
                  <a:cubicBezTo>
                    <a:pt x="1116575" y="754967"/>
                    <a:pt x="1013429" y="857734"/>
                    <a:pt x="1013429" y="857734"/>
                  </a:cubicBezTo>
                  <a:cubicBezTo>
                    <a:pt x="1013429" y="857734"/>
                    <a:pt x="875899" y="797788"/>
                    <a:pt x="832919" y="635068"/>
                  </a:cubicBezTo>
                  <a:cubicBezTo>
                    <a:pt x="798534" y="480918"/>
                    <a:pt x="918872" y="352457"/>
                    <a:pt x="918872" y="352457"/>
                  </a:cubicBezTo>
                  <a:close/>
                  <a:moveTo>
                    <a:pt x="1228596" y="0"/>
                  </a:moveTo>
                  <a:cubicBezTo>
                    <a:pt x="1228596" y="0"/>
                    <a:pt x="1357510" y="111562"/>
                    <a:pt x="1340324" y="274620"/>
                  </a:cubicBezTo>
                  <a:cubicBezTo>
                    <a:pt x="1323132" y="437679"/>
                    <a:pt x="1185622" y="514917"/>
                    <a:pt x="1185622" y="514917"/>
                  </a:cubicBezTo>
                  <a:cubicBezTo>
                    <a:pt x="1185622" y="514917"/>
                    <a:pt x="1073894" y="429096"/>
                    <a:pt x="1091086" y="257455"/>
                  </a:cubicBezTo>
                  <a:cubicBezTo>
                    <a:pt x="1108271" y="94403"/>
                    <a:pt x="1228596" y="0"/>
                    <a:pt x="1228596" y="0"/>
                  </a:cubicBezTo>
                  <a:close/>
                </a:path>
              </a:pathLst>
            </a:custGeom>
            <a:solidFill>
              <a:srgbClr val="72B3A3"/>
            </a:solidFill>
            <a:ln w="12700" cap="flat" cmpd="sng" algn="ctr">
              <a:noFill/>
              <a:prstDash val="solid"/>
              <a:miter lim="800000"/>
            </a:ln>
            <a:effectLst/>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sp>
          <p:nvSpPr>
            <p:cNvPr id="524" name="任意多边形: 形状 523">
              <a:extLst>
                <a:ext uri="{FF2B5EF4-FFF2-40B4-BE49-F238E27FC236}">
                  <a16:creationId xmlns:a16="http://schemas.microsoft.com/office/drawing/2014/main" id="{3239DF23-A3D4-998D-3135-F923404C14E6}"/>
                </a:ext>
              </a:extLst>
            </p:cNvPr>
            <p:cNvSpPr/>
            <p:nvPr/>
          </p:nvSpPr>
          <p:spPr>
            <a:xfrm flipH="1">
              <a:off x="2078818" y="6832801"/>
              <a:ext cx="324000" cy="468000"/>
            </a:xfrm>
            <a:custGeom>
              <a:avLst/>
              <a:gdLst>
                <a:gd name="connsiteX0" fmla="*/ 492883 w 1597445"/>
                <a:gd name="connsiteY0" fmla="*/ 1792676 h 2034390"/>
                <a:gd name="connsiteX1" fmla="*/ 550393 w 1597445"/>
                <a:gd name="connsiteY1" fmla="*/ 1793178 h 2034390"/>
                <a:gd name="connsiteX2" fmla="*/ 816431 w 1597445"/>
                <a:gd name="connsiteY2" fmla="*/ 1913044 h 2034390"/>
                <a:gd name="connsiteX3" fmla="*/ 550393 w 1597445"/>
                <a:gd name="connsiteY3" fmla="*/ 2032909 h 2034390"/>
                <a:gd name="connsiteX4" fmla="*/ 301513 w 1597445"/>
                <a:gd name="connsiteY4" fmla="*/ 1895918 h 2034390"/>
                <a:gd name="connsiteX5" fmla="*/ 492883 w 1597445"/>
                <a:gd name="connsiteY5" fmla="*/ 1792676 h 2034390"/>
                <a:gd name="connsiteX6" fmla="*/ 902531 w 1597445"/>
                <a:gd name="connsiteY6" fmla="*/ 1569860 h 2034390"/>
                <a:gd name="connsiteX7" fmla="*/ 1177152 w 1597445"/>
                <a:gd name="connsiteY7" fmla="*/ 1664263 h 2034390"/>
                <a:gd name="connsiteX8" fmla="*/ 928273 w 1597445"/>
                <a:gd name="connsiteY8" fmla="*/ 1818739 h 2034390"/>
                <a:gd name="connsiteX9" fmla="*/ 662234 w 1597445"/>
                <a:gd name="connsiteY9" fmla="*/ 1707170 h 2034390"/>
                <a:gd name="connsiteX10" fmla="*/ 902531 w 1597445"/>
                <a:gd name="connsiteY10" fmla="*/ 1569860 h 2034390"/>
                <a:gd name="connsiteX11" fmla="*/ 344094 w 1597445"/>
                <a:gd name="connsiteY11" fmla="*/ 1279031 h 2034390"/>
                <a:gd name="connsiteX12" fmla="*/ 369830 w 1597445"/>
                <a:gd name="connsiteY12" fmla="*/ 1561370 h 2034390"/>
                <a:gd name="connsiteX13" fmla="*/ 181102 w 1597445"/>
                <a:gd name="connsiteY13" fmla="*/ 1758155 h 2034390"/>
                <a:gd name="connsiteX14" fmla="*/ 138208 w 1597445"/>
                <a:gd name="connsiteY14" fmla="*/ 1484372 h 2034390"/>
                <a:gd name="connsiteX15" fmla="*/ 344094 w 1597445"/>
                <a:gd name="connsiteY15" fmla="*/ 1279031 h 2034390"/>
                <a:gd name="connsiteX16" fmla="*/ 1226323 w 1597445"/>
                <a:gd name="connsiteY16" fmla="*/ 1262739 h 2034390"/>
                <a:gd name="connsiteX17" fmla="*/ 1316478 w 1597445"/>
                <a:gd name="connsiteY17" fmla="*/ 1268500 h 2034390"/>
                <a:gd name="connsiteX18" fmla="*/ 1400191 w 1597445"/>
                <a:gd name="connsiteY18" fmla="*/ 1295279 h 2034390"/>
                <a:gd name="connsiteX19" fmla="*/ 1211297 w 1597445"/>
                <a:gd name="connsiteY19" fmla="*/ 1509541 h 2034390"/>
                <a:gd name="connsiteX20" fmla="*/ 927954 w 1597445"/>
                <a:gd name="connsiteY20" fmla="*/ 1483833 h 2034390"/>
                <a:gd name="connsiteX21" fmla="*/ 1116847 w 1597445"/>
                <a:gd name="connsiteY21" fmla="*/ 1286710 h 2034390"/>
                <a:gd name="connsiteX22" fmla="*/ 1226323 w 1597445"/>
                <a:gd name="connsiteY22" fmla="*/ 1262739 h 2034390"/>
                <a:gd name="connsiteX23" fmla="*/ 567232 w 1597445"/>
                <a:gd name="connsiteY23" fmla="*/ 1021577 h 2034390"/>
                <a:gd name="connsiteX24" fmla="*/ 670492 w 1597445"/>
                <a:gd name="connsiteY24" fmla="*/ 1287615 h 2034390"/>
                <a:gd name="connsiteX25" fmla="*/ 550027 w 1597445"/>
                <a:gd name="connsiteY25" fmla="*/ 1536494 h 2034390"/>
                <a:gd name="connsiteX26" fmla="*/ 429556 w 1597445"/>
                <a:gd name="connsiteY26" fmla="*/ 1279032 h 2034390"/>
                <a:gd name="connsiteX27" fmla="*/ 567232 w 1597445"/>
                <a:gd name="connsiteY27" fmla="*/ 1021577 h 2034390"/>
                <a:gd name="connsiteX28" fmla="*/ 1521058 w 1597445"/>
                <a:gd name="connsiteY28" fmla="*/ 895792 h 2034390"/>
                <a:gd name="connsiteX29" fmla="*/ 1572291 w 1597445"/>
                <a:gd name="connsiteY29" fmla="*/ 901670 h 2034390"/>
                <a:gd name="connsiteX30" fmla="*/ 1434721 w 1597445"/>
                <a:gd name="connsiteY30" fmla="*/ 1158880 h 2034390"/>
                <a:gd name="connsiteX31" fmla="*/ 1150992 w 1597445"/>
                <a:gd name="connsiteY31" fmla="*/ 1193171 h 2034390"/>
                <a:gd name="connsiteX32" fmla="*/ 1288562 w 1597445"/>
                <a:gd name="connsiteY32" fmla="*/ 961683 h 2034390"/>
                <a:gd name="connsiteX33" fmla="*/ 1485240 w 1597445"/>
                <a:gd name="connsiteY33" fmla="*/ 896312 h 2034390"/>
                <a:gd name="connsiteX34" fmla="*/ 1521058 w 1597445"/>
                <a:gd name="connsiteY34" fmla="*/ 895792 h 2034390"/>
                <a:gd name="connsiteX35" fmla="*/ 807828 w 1597445"/>
                <a:gd name="connsiteY35" fmla="*/ 764115 h 2034390"/>
                <a:gd name="connsiteX36" fmla="*/ 936902 w 1597445"/>
                <a:gd name="connsiteY36" fmla="*/ 1021577 h 2034390"/>
                <a:gd name="connsiteX37" fmla="*/ 842253 w 1597445"/>
                <a:gd name="connsiteY37" fmla="*/ 1279032 h 2034390"/>
                <a:gd name="connsiteX38" fmla="*/ 695967 w 1597445"/>
                <a:gd name="connsiteY38" fmla="*/ 1038736 h 2034390"/>
                <a:gd name="connsiteX39" fmla="*/ 807828 w 1597445"/>
                <a:gd name="connsiteY39" fmla="*/ 764115 h 2034390"/>
                <a:gd name="connsiteX40" fmla="*/ 1219641 w 1597445"/>
                <a:gd name="connsiteY40" fmla="*/ 592014 h 2034390"/>
                <a:gd name="connsiteX41" fmla="*/ 25768 w 1597445"/>
                <a:gd name="connsiteY41" fmla="*/ 1938512 h 2034390"/>
                <a:gd name="connsiteX42" fmla="*/ 0 w 1597445"/>
                <a:gd name="connsiteY42" fmla="*/ 1869903 h 2034390"/>
                <a:gd name="connsiteX43" fmla="*/ 1142336 w 1597445"/>
                <a:gd name="connsiteY43" fmla="*/ 600590 h 2034390"/>
                <a:gd name="connsiteX44" fmla="*/ 1588579 w 1597445"/>
                <a:gd name="connsiteY44" fmla="*/ 463978 h 2034390"/>
                <a:gd name="connsiteX45" fmla="*/ 1528500 w 1597445"/>
                <a:gd name="connsiteY45" fmla="*/ 746995 h 2034390"/>
                <a:gd name="connsiteX46" fmla="*/ 1271004 w 1597445"/>
                <a:gd name="connsiteY46" fmla="*/ 867060 h 2034390"/>
                <a:gd name="connsiteX47" fmla="*/ 1331090 w 1597445"/>
                <a:gd name="connsiteY47" fmla="*/ 601195 h 2034390"/>
                <a:gd name="connsiteX48" fmla="*/ 1588579 w 1597445"/>
                <a:gd name="connsiteY48" fmla="*/ 463978 h 2034390"/>
                <a:gd name="connsiteX49" fmla="*/ 918872 w 1597445"/>
                <a:gd name="connsiteY49" fmla="*/ 352457 h 2034390"/>
                <a:gd name="connsiteX50" fmla="*/ 1073594 w 1597445"/>
                <a:gd name="connsiteY50" fmla="*/ 592248 h 2034390"/>
                <a:gd name="connsiteX51" fmla="*/ 1013429 w 1597445"/>
                <a:gd name="connsiteY51" fmla="*/ 857734 h 2034390"/>
                <a:gd name="connsiteX52" fmla="*/ 832919 w 1597445"/>
                <a:gd name="connsiteY52" fmla="*/ 635068 h 2034390"/>
                <a:gd name="connsiteX53" fmla="*/ 918872 w 1597445"/>
                <a:gd name="connsiteY53" fmla="*/ 352457 h 2034390"/>
                <a:gd name="connsiteX54" fmla="*/ 1228596 w 1597445"/>
                <a:gd name="connsiteY54" fmla="*/ 0 h 2034390"/>
                <a:gd name="connsiteX55" fmla="*/ 1340324 w 1597445"/>
                <a:gd name="connsiteY55" fmla="*/ 274620 h 2034390"/>
                <a:gd name="connsiteX56" fmla="*/ 1185622 w 1597445"/>
                <a:gd name="connsiteY56" fmla="*/ 514917 h 2034390"/>
                <a:gd name="connsiteX57" fmla="*/ 1091086 w 1597445"/>
                <a:gd name="connsiteY57" fmla="*/ 257455 h 2034390"/>
                <a:gd name="connsiteX58" fmla="*/ 1228596 w 1597445"/>
                <a:gd name="connsiteY58" fmla="*/ 0 h 203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597445" h="2034390">
                  <a:moveTo>
                    <a:pt x="492883" y="1792676"/>
                  </a:moveTo>
                  <a:cubicBezTo>
                    <a:pt x="510835" y="1791037"/>
                    <a:pt x="530011" y="1791037"/>
                    <a:pt x="550393" y="1793178"/>
                  </a:cubicBezTo>
                  <a:cubicBezTo>
                    <a:pt x="722028" y="1801741"/>
                    <a:pt x="816431" y="1913044"/>
                    <a:pt x="816431" y="1913044"/>
                  </a:cubicBezTo>
                  <a:cubicBezTo>
                    <a:pt x="816431" y="1913044"/>
                    <a:pt x="713445" y="2050035"/>
                    <a:pt x="550393" y="2032909"/>
                  </a:cubicBezTo>
                  <a:cubicBezTo>
                    <a:pt x="387334" y="2024346"/>
                    <a:pt x="301513" y="1895918"/>
                    <a:pt x="301513" y="1895918"/>
                  </a:cubicBezTo>
                  <a:cubicBezTo>
                    <a:pt x="301513" y="1895918"/>
                    <a:pt x="367220" y="1804146"/>
                    <a:pt x="492883" y="1792676"/>
                  </a:cubicBezTo>
                  <a:close/>
                  <a:moveTo>
                    <a:pt x="902531" y="1569860"/>
                  </a:moveTo>
                  <a:cubicBezTo>
                    <a:pt x="1074166" y="1561277"/>
                    <a:pt x="1177152" y="1664263"/>
                    <a:pt x="1177152" y="1664263"/>
                  </a:cubicBezTo>
                  <a:cubicBezTo>
                    <a:pt x="1177152" y="1664263"/>
                    <a:pt x="1091332" y="1810156"/>
                    <a:pt x="928273" y="1818739"/>
                  </a:cubicBezTo>
                  <a:cubicBezTo>
                    <a:pt x="765221" y="1818739"/>
                    <a:pt x="662234" y="1707170"/>
                    <a:pt x="662234" y="1707170"/>
                  </a:cubicBezTo>
                  <a:cubicBezTo>
                    <a:pt x="662234" y="1707170"/>
                    <a:pt x="739472" y="1578443"/>
                    <a:pt x="902531" y="1569860"/>
                  </a:cubicBezTo>
                  <a:close/>
                  <a:moveTo>
                    <a:pt x="344094" y="1279031"/>
                  </a:moveTo>
                  <a:cubicBezTo>
                    <a:pt x="344094" y="1279031"/>
                    <a:pt x="421299" y="1407366"/>
                    <a:pt x="369830" y="1561370"/>
                  </a:cubicBezTo>
                  <a:cubicBezTo>
                    <a:pt x="318360" y="1723930"/>
                    <a:pt x="181102" y="1758155"/>
                    <a:pt x="181102" y="1758155"/>
                  </a:cubicBezTo>
                  <a:cubicBezTo>
                    <a:pt x="181102" y="1758155"/>
                    <a:pt x="86738" y="1638375"/>
                    <a:pt x="138208" y="1484372"/>
                  </a:cubicBezTo>
                  <a:cubicBezTo>
                    <a:pt x="189678" y="1330368"/>
                    <a:pt x="344094" y="1279031"/>
                    <a:pt x="344094" y="1279031"/>
                  </a:cubicBezTo>
                  <a:close/>
                  <a:moveTo>
                    <a:pt x="1226323" y="1262739"/>
                  </a:moveTo>
                  <a:cubicBezTo>
                    <a:pt x="1260131" y="1260730"/>
                    <a:pt x="1290720" y="1263677"/>
                    <a:pt x="1316478" y="1268500"/>
                  </a:cubicBezTo>
                  <a:cubicBezTo>
                    <a:pt x="1367994" y="1278140"/>
                    <a:pt x="1400191" y="1295279"/>
                    <a:pt x="1400191" y="1295279"/>
                  </a:cubicBezTo>
                  <a:cubicBezTo>
                    <a:pt x="1400191" y="1295279"/>
                    <a:pt x="1365846" y="1458118"/>
                    <a:pt x="1211297" y="1509541"/>
                  </a:cubicBezTo>
                  <a:cubicBezTo>
                    <a:pt x="1056748" y="1569534"/>
                    <a:pt x="927954" y="1483833"/>
                    <a:pt x="927954" y="1483833"/>
                  </a:cubicBezTo>
                  <a:cubicBezTo>
                    <a:pt x="927954" y="1483833"/>
                    <a:pt x="953715" y="1346702"/>
                    <a:pt x="1116847" y="1286710"/>
                  </a:cubicBezTo>
                  <a:cubicBezTo>
                    <a:pt x="1155486" y="1271712"/>
                    <a:pt x="1192514" y="1264748"/>
                    <a:pt x="1226323" y="1262739"/>
                  </a:cubicBezTo>
                  <a:close/>
                  <a:moveTo>
                    <a:pt x="567232" y="1021577"/>
                  </a:moveTo>
                  <a:cubicBezTo>
                    <a:pt x="567232" y="1021577"/>
                    <a:pt x="670492" y="1124563"/>
                    <a:pt x="670492" y="1287615"/>
                  </a:cubicBezTo>
                  <a:cubicBezTo>
                    <a:pt x="670492" y="1459256"/>
                    <a:pt x="550027" y="1536494"/>
                    <a:pt x="550027" y="1536494"/>
                  </a:cubicBezTo>
                  <a:cubicBezTo>
                    <a:pt x="550027" y="1536494"/>
                    <a:pt x="429556" y="1442091"/>
                    <a:pt x="429556" y="1279032"/>
                  </a:cubicBezTo>
                  <a:cubicBezTo>
                    <a:pt x="429556" y="1115980"/>
                    <a:pt x="567232" y="1021577"/>
                    <a:pt x="567232" y="1021577"/>
                  </a:cubicBezTo>
                  <a:close/>
                  <a:moveTo>
                    <a:pt x="1521058" y="895792"/>
                  </a:moveTo>
                  <a:cubicBezTo>
                    <a:pt x="1552946" y="896846"/>
                    <a:pt x="1572291" y="901670"/>
                    <a:pt x="1572291" y="901670"/>
                  </a:cubicBezTo>
                  <a:cubicBezTo>
                    <a:pt x="1572291" y="901670"/>
                    <a:pt x="1572291" y="1064569"/>
                    <a:pt x="1434721" y="1158880"/>
                  </a:cubicBezTo>
                  <a:cubicBezTo>
                    <a:pt x="1297158" y="1244614"/>
                    <a:pt x="1150992" y="1193171"/>
                    <a:pt x="1150992" y="1193171"/>
                  </a:cubicBezTo>
                  <a:cubicBezTo>
                    <a:pt x="1150992" y="1193171"/>
                    <a:pt x="1150992" y="1047417"/>
                    <a:pt x="1288562" y="961683"/>
                  </a:cubicBezTo>
                  <a:cubicBezTo>
                    <a:pt x="1361645" y="914528"/>
                    <a:pt x="1432574" y="899523"/>
                    <a:pt x="1485240" y="896312"/>
                  </a:cubicBezTo>
                  <a:cubicBezTo>
                    <a:pt x="1498405" y="895508"/>
                    <a:pt x="1510428" y="895440"/>
                    <a:pt x="1521058" y="895792"/>
                  </a:cubicBezTo>
                  <a:close/>
                  <a:moveTo>
                    <a:pt x="807828" y="764115"/>
                  </a:moveTo>
                  <a:cubicBezTo>
                    <a:pt x="807828" y="764115"/>
                    <a:pt x="919697" y="858518"/>
                    <a:pt x="936902" y="1021577"/>
                  </a:cubicBezTo>
                  <a:cubicBezTo>
                    <a:pt x="954114" y="1193211"/>
                    <a:pt x="842253" y="1279032"/>
                    <a:pt x="842253" y="1279032"/>
                  </a:cubicBezTo>
                  <a:cubicBezTo>
                    <a:pt x="842253" y="1279032"/>
                    <a:pt x="704570" y="1201794"/>
                    <a:pt x="695967" y="1038736"/>
                  </a:cubicBezTo>
                  <a:cubicBezTo>
                    <a:pt x="678755" y="875677"/>
                    <a:pt x="807828" y="764115"/>
                    <a:pt x="807828" y="764115"/>
                  </a:cubicBezTo>
                  <a:close/>
                  <a:moveTo>
                    <a:pt x="1219641" y="592014"/>
                  </a:moveTo>
                  <a:cubicBezTo>
                    <a:pt x="1219641" y="600590"/>
                    <a:pt x="1296938" y="1458231"/>
                    <a:pt x="25768" y="1938512"/>
                  </a:cubicBezTo>
                  <a:lnTo>
                    <a:pt x="0" y="1869903"/>
                  </a:lnTo>
                  <a:cubicBezTo>
                    <a:pt x="1211051" y="1406775"/>
                    <a:pt x="1142336" y="634894"/>
                    <a:pt x="1142336" y="600590"/>
                  </a:cubicBezTo>
                  <a:close/>
                  <a:moveTo>
                    <a:pt x="1588579" y="463978"/>
                  </a:moveTo>
                  <a:cubicBezTo>
                    <a:pt x="1588579" y="463978"/>
                    <a:pt x="1631493" y="626923"/>
                    <a:pt x="1528500" y="746995"/>
                  </a:cubicBezTo>
                  <a:cubicBezTo>
                    <a:pt x="1425500" y="875636"/>
                    <a:pt x="1271004" y="867060"/>
                    <a:pt x="1271004" y="867060"/>
                  </a:cubicBezTo>
                  <a:cubicBezTo>
                    <a:pt x="1271004" y="867060"/>
                    <a:pt x="1228090" y="729843"/>
                    <a:pt x="1331090" y="601195"/>
                  </a:cubicBezTo>
                  <a:cubicBezTo>
                    <a:pt x="1442666" y="472554"/>
                    <a:pt x="1588579" y="463978"/>
                    <a:pt x="1588579" y="463978"/>
                  </a:cubicBezTo>
                  <a:close/>
                  <a:moveTo>
                    <a:pt x="918872" y="352457"/>
                  </a:moveTo>
                  <a:cubicBezTo>
                    <a:pt x="918872" y="352457"/>
                    <a:pt x="1039217" y="429535"/>
                    <a:pt x="1073594" y="592248"/>
                  </a:cubicBezTo>
                  <a:cubicBezTo>
                    <a:pt x="1116575" y="754967"/>
                    <a:pt x="1013429" y="857734"/>
                    <a:pt x="1013429" y="857734"/>
                  </a:cubicBezTo>
                  <a:cubicBezTo>
                    <a:pt x="1013429" y="857734"/>
                    <a:pt x="875899" y="797788"/>
                    <a:pt x="832919" y="635068"/>
                  </a:cubicBezTo>
                  <a:cubicBezTo>
                    <a:pt x="798534" y="480918"/>
                    <a:pt x="918872" y="352457"/>
                    <a:pt x="918872" y="352457"/>
                  </a:cubicBezTo>
                  <a:close/>
                  <a:moveTo>
                    <a:pt x="1228596" y="0"/>
                  </a:moveTo>
                  <a:cubicBezTo>
                    <a:pt x="1228596" y="0"/>
                    <a:pt x="1357510" y="111562"/>
                    <a:pt x="1340324" y="274620"/>
                  </a:cubicBezTo>
                  <a:cubicBezTo>
                    <a:pt x="1323132" y="437679"/>
                    <a:pt x="1185622" y="514917"/>
                    <a:pt x="1185622" y="514917"/>
                  </a:cubicBezTo>
                  <a:cubicBezTo>
                    <a:pt x="1185622" y="514917"/>
                    <a:pt x="1073894" y="429096"/>
                    <a:pt x="1091086" y="257455"/>
                  </a:cubicBezTo>
                  <a:cubicBezTo>
                    <a:pt x="1108271" y="94403"/>
                    <a:pt x="1228596" y="0"/>
                    <a:pt x="1228596" y="0"/>
                  </a:cubicBezTo>
                  <a:close/>
                </a:path>
              </a:pathLst>
            </a:custGeom>
            <a:solidFill>
              <a:srgbClr val="72B3A3"/>
            </a:solidFill>
            <a:ln w="12700" cap="flat" cmpd="sng" algn="ctr">
              <a:noFill/>
              <a:prstDash val="solid"/>
              <a:miter lim="800000"/>
            </a:ln>
            <a:effectLst/>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a:ea typeface="微软雅黑"/>
                <a:cs typeface="+mn-cs"/>
              </a:endParaRPr>
            </a:p>
          </p:txBody>
        </p:sp>
        <p:sp>
          <p:nvSpPr>
            <p:cNvPr id="525" name="文本框 524">
              <a:extLst>
                <a:ext uri="{FF2B5EF4-FFF2-40B4-BE49-F238E27FC236}">
                  <a16:creationId xmlns:a16="http://schemas.microsoft.com/office/drawing/2014/main" id="{E75CC873-42A2-7625-0183-7C038D740265}"/>
                </a:ext>
              </a:extLst>
            </p:cNvPr>
            <p:cNvSpPr txBox="1"/>
            <p:nvPr/>
          </p:nvSpPr>
          <p:spPr>
            <a:xfrm>
              <a:off x="2366281" y="6762280"/>
              <a:ext cx="704039" cy="369332"/>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FAFAFA"/>
                  </a:solidFill>
                  <a:effectLst/>
                  <a:uLnTx/>
                  <a:uFillTx/>
                </a:rPr>
                <a:t>100%</a:t>
              </a:r>
              <a:endParaRPr kumimoji="0" lang="zh-CN" altLang="en-US" sz="1800" b="1" i="0" u="none" strike="noStrike" kern="0" cap="none" spc="0" normalizeH="0" baseline="0" noProof="0" dirty="0">
                <a:ln>
                  <a:noFill/>
                </a:ln>
                <a:solidFill>
                  <a:srgbClr val="FAFAFA"/>
                </a:solidFill>
                <a:effectLst/>
                <a:uLnTx/>
                <a:uFillTx/>
              </a:endParaRPr>
            </a:p>
          </p:txBody>
        </p:sp>
        <p:sp>
          <p:nvSpPr>
            <p:cNvPr id="526" name="文本框 525">
              <a:extLst>
                <a:ext uri="{FF2B5EF4-FFF2-40B4-BE49-F238E27FC236}">
                  <a16:creationId xmlns:a16="http://schemas.microsoft.com/office/drawing/2014/main" id="{6AA330AB-50CF-A384-5854-925C549A3D36}"/>
                </a:ext>
              </a:extLst>
            </p:cNvPr>
            <p:cNvSpPr txBox="1"/>
            <p:nvPr/>
          </p:nvSpPr>
          <p:spPr>
            <a:xfrm>
              <a:off x="2102589" y="6368738"/>
              <a:ext cx="1231426" cy="400110"/>
            </a:xfrm>
            <a:prstGeom prst="rect">
              <a:avLst/>
            </a:prstGeom>
            <a:solidFill>
              <a:sysClr val="window" lastClr="FFFFFF"/>
            </a:solid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CN" altLang="en-US" sz="1000" b="0" i="0" u="none" strike="noStrike" kern="0" cap="none" spc="0" normalizeH="0" baseline="0" noProof="0" dirty="0">
                  <a:ln>
                    <a:noFill/>
                  </a:ln>
                  <a:solidFill>
                    <a:srgbClr val="1A5762"/>
                  </a:solidFill>
                  <a:effectLst/>
                  <a:uLnTx/>
                  <a:uFillTx/>
                </a:rPr>
                <a:t>疫苗覆盖型别</a:t>
              </a:r>
              <a:r>
                <a:rPr kumimoji="0" lang="en-US" altLang="zh-CN" sz="1000" b="0" i="0" u="none" strike="noStrike" kern="0" cap="none" spc="0" normalizeH="0" baseline="30000" noProof="0" dirty="0">
                  <a:ln>
                    <a:noFill/>
                  </a:ln>
                  <a:solidFill>
                    <a:srgbClr val="1A5762"/>
                  </a:solidFill>
                  <a:effectLst/>
                  <a:uLnTx/>
                  <a:uFillTx/>
                </a:rPr>
                <a:t>#</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zh-CN" altLang="en-US" sz="1000" b="0" i="0" u="none" strike="noStrike" kern="0" cap="none" spc="0" normalizeH="0" baseline="0" noProof="0" dirty="0">
                  <a:ln>
                    <a:noFill/>
                  </a:ln>
                  <a:solidFill>
                    <a:srgbClr val="1A5762"/>
                  </a:solidFill>
                  <a:effectLst/>
                  <a:uLnTx/>
                  <a:uFillTx/>
                </a:rPr>
                <a:t>血清抗体阳转率</a:t>
              </a:r>
              <a:r>
                <a:rPr kumimoji="0" lang="en-US" altLang="zh-CN" sz="1000" b="0" i="0" u="none" strike="noStrike" kern="0" cap="none" spc="0" normalizeH="0" baseline="30000" noProof="0" dirty="0">
                  <a:ln>
                    <a:noFill/>
                  </a:ln>
                  <a:solidFill>
                    <a:srgbClr val="1A5762"/>
                  </a:solidFill>
                  <a:effectLst/>
                  <a:uLnTx/>
                  <a:uFillTx/>
                </a:rPr>
                <a:t>a,10</a:t>
              </a:r>
              <a:endParaRPr kumimoji="0" lang="zh-CN" altLang="en-US" sz="1000" b="0" i="0" u="none" strike="noStrike" kern="0" cap="none" spc="0" normalizeH="0" baseline="30000" noProof="0" dirty="0">
                <a:ln>
                  <a:noFill/>
                </a:ln>
                <a:solidFill>
                  <a:srgbClr val="1A5762"/>
                </a:solidFill>
                <a:effectLst/>
                <a:uLnTx/>
                <a:uFillTx/>
              </a:endParaRPr>
            </a:p>
          </p:txBody>
        </p:sp>
      </p:grpSp>
      <p:sp>
        <p:nvSpPr>
          <p:cNvPr id="527" name="文本框 526">
            <a:extLst>
              <a:ext uri="{FF2B5EF4-FFF2-40B4-BE49-F238E27FC236}">
                <a16:creationId xmlns:a16="http://schemas.microsoft.com/office/drawing/2014/main" id="{380705B6-327E-5CC2-9BFA-B1D2D404C65A}"/>
              </a:ext>
            </a:extLst>
          </p:cNvPr>
          <p:cNvSpPr txBox="1"/>
          <p:nvPr/>
        </p:nvSpPr>
        <p:spPr>
          <a:xfrm>
            <a:off x="6867722" y="2920608"/>
            <a:ext cx="1955661" cy="523220"/>
          </a:xfrm>
          <a:prstGeom prst="rect">
            <a:avLst/>
          </a:prstGeom>
          <a:noFill/>
        </p:spPr>
        <p:txBody>
          <a:bodyPr wrap="square">
            <a:spAutoFit/>
          </a:bodyPr>
          <a:lstStyle>
            <a:defPPr>
              <a:defRPr lang="en-US"/>
            </a:defPPr>
            <a:lvl1pPr>
              <a:defRPr>
                <a:solidFill>
                  <a:schemeClr val="tx2"/>
                </a:solidFill>
                <a:latin typeface="+mj-ea"/>
                <a:ea typeface="+mj-ea"/>
              </a:defRPr>
            </a:lvl1pPr>
          </a:lstStyle>
          <a:p>
            <a:pPr marL="171450" indent="-171450" defTabSz="457200">
              <a:buFont typeface="Arial" panose="020B0604020202020204" pitchFamily="34" charset="0"/>
              <a:buChar char="•"/>
            </a:pPr>
            <a:r>
              <a:rPr lang="zh-CN" altLang="en-US"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一项中国境内</a:t>
            </a:r>
            <a:r>
              <a:rPr lang="en-US" altLang="zh-CN"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III</a:t>
            </a:r>
            <a:r>
              <a:rPr lang="zh-CN" altLang="en-US"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期临床研究结果显示</a:t>
            </a:r>
            <a:r>
              <a:rPr lang="en-US" altLang="zh-CN" sz="700" baseline="30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a,10</a:t>
            </a:r>
            <a:r>
              <a:rPr lang="zh-CN" altLang="en-US"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，中国</a:t>
            </a:r>
            <a:r>
              <a:rPr lang="en-US" altLang="zh-CN"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9~15</a:t>
            </a:r>
            <a:r>
              <a:rPr lang="zh-CN" altLang="en-US"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岁</a:t>
            </a:r>
            <a:r>
              <a:rPr lang="en-US" altLang="zh-CN"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PPI</a:t>
            </a:r>
            <a:r>
              <a:rPr lang="zh-CN" altLang="en-US"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女性*接种</a:t>
            </a:r>
            <a:r>
              <a:rPr lang="en-US" altLang="zh-CN"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3</a:t>
            </a:r>
            <a:r>
              <a:rPr lang="zh-CN" altLang="en-US"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剂九价</a:t>
            </a:r>
            <a:r>
              <a:rPr lang="en-US" altLang="zh-CN"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HPV</a:t>
            </a:r>
            <a:r>
              <a:rPr lang="zh-CN" altLang="en-US"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疫苗后</a:t>
            </a:r>
            <a:r>
              <a:rPr lang="en-US" altLang="zh-CN"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1</a:t>
            </a:r>
            <a:r>
              <a:rPr lang="zh-CN" altLang="en-US"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个月</a:t>
            </a:r>
            <a:r>
              <a:rPr lang="en-US" altLang="zh-CN"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HPV6/11/16/18/31/33/ 45/52/58</a:t>
            </a:r>
            <a:r>
              <a:rPr lang="zh-CN" altLang="en-US"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型血清抗体阳转率均达</a:t>
            </a:r>
            <a:r>
              <a:rPr lang="en-US" altLang="zh-CN"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100%</a:t>
            </a:r>
            <a:r>
              <a:rPr lang="zh-CN" altLang="en-US"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a:t>
            </a:r>
            <a:endParaRPr lang="en-US" altLang="zh-CN" sz="700" dirty="0">
              <a:solidFill>
                <a:srgbClr val="0C0C0C">
                  <a:lumMod val="75000"/>
                  <a:lumOff val="25000"/>
                </a:srgbClr>
              </a:solidFill>
              <a:latin typeface="HarmonyOS Sans SC Medium" panose="00000600000000000000" pitchFamily="2" charset="-122"/>
              <a:ea typeface="HarmonyOS Sans SC Medium" panose="00000600000000000000" pitchFamily="2" charset="-122"/>
            </a:endParaRPr>
          </a:p>
        </p:txBody>
      </p:sp>
      <p:grpSp>
        <p:nvGrpSpPr>
          <p:cNvPr id="528" name="组合 527">
            <a:extLst>
              <a:ext uri="{FF2B5EF4-FFF2-40B4-BE49-F238E27FC236}">
                <a16:creationId xmlns:a16="http://schemas.microsoft.com/office/drawing/2014/main" id="{15C98CAD-8F5F-90A6-832C-F4B10D175B9D}"/>
              </a:ext>
            </a:extLst>
          </p:cNvPr>
          <p:cNvGrpSpPr/>
          <p:nvPr/>
        </p:nvGrpSpPr>
        <p:grpSpPr>
          <a:xfrm>
            <a:off x="8843397" y="1704220"/>
            <a:ext cx="2737702" cy="1188000"/>
            <a:chOff x="3652666" y="4119223"/>
            <a:chExt cx="2737702" cy="1263760"/>
          </a:xfrm>
        </p:grpSpPr>
        <p:sp>
          <p:nvSpPr>
            <p:cNvPr id="529" name="矩形 528">
              <a:extLst>
                <a:ext uri="{FF2B5EF4-FFF2-40B4-BE49-F238E27FC236}">
                  <a16:creationId xmlns:a16="http://schemas.microsoft.com/office/drawing/2014/main" id="{394DFA4B-0B10-13B6-6DC5-3411519B7D24}"/>
                </a:ext>
              </a:extLst>
            </p:cNvPr>
            <p:cNvSpPr/>
            <p:nvPr/>
          </p:nvSpPr>
          <p:spPr>
            <a:xfrm flipH="1">
              <a:off x="3652666" y="4649508"/>
              <a:ext cx="2668038" cy="694470"/>
            </a:xfrm>
            <a:prstGeom prst="rect">
              <a:avLst/>
            </a:prstGeom>
            <a:gradFill>
              <a:gsLst>
                <a:gs pos="0">
                  <a:srgbClr val="72B3A3">
                    <a:lumMod val="20000"/>
                    <a:lumOff val="80000"/>
                    <a:alpha val="0"/>
                  </a:srgbClr>
                </a:gs>
                <a:gs pos="100000">
                  <a:srgbClr val="72B3A3">
                    <a:lumMod val="40000"/>
                    <a:lumOff val="60000"/>
                  </a:srgbClr>
                </a:gs>
              </a:gsLst>
              <a:lin ang="0" scaled="0"/>
            </a:gra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软雅黑"/>
                <a:ea typeface="微软雅黑"/>
              </a:endParaRPr>
            </a:p>
          </p:txBody>
        </p:sp>
        <p:sp>
          <p:nvSpPr>
            <p:cNvPr id="530" name="文本框 529">
              <a:extLst>
                <a:ext uri="{FF2B5EF4-FFF2-40B4-BE49-F238E27FC236}">
                  <a16:creationId xmlns:a16="http://schemas.microsoft.com/office/drawing/2014/main" id="{013EA84A-67B4-6D02-C113-82FAC1BB6CFA}"/>
                </a:ext>
              </a:extLst>
            </p:cNvPr>
            <p:cNvSpPr txBox="1"/>
            <p:nvPr/>
          </p:nvSpPr>
          <p:spPr>
            <a:xfrm>
              <a:off x="4456652" y="4119223"/>
              <a:ext cx="1933716" cy="245552"/>
            </a:xfrm>
            <a:prstGeom prst="rect">
              <a:avLst/>
            </a:prstGeom>
            <a:solidFill>
              <a:srgbClr val="1A5762"/>
            </a:solidFill>
          </p:spPr>
          <p:txBody>
            <a:bodyPr wrap="square" lIns="91440" tIns="45720" rIns="91440" bIns="45720"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CN" sz="900" b="1" i="0" u="none" strike="noStrike" kern="0" cap="none" spc="0" normalizeH="0" baseline="0" noProof="0" dirty="0">
                  <a:ln>
                    <a:noFill/>
                  </a:ln>
                  <a:solidFill>
                    <a:prstClr val="white"/>
                  </a:solidFill>
                  <a:effectLst/>
                  <a:uLnTx/>
                  <a:uFillTx/>
                  <a:cs typeface="+mn-ea"/>
                  <a:sym typeface="+mn-lt"/>
                </a:rPr>
                <a:t>9~15</a:t>
              </a:r>
              <a:r>
                <a:rPr kumimoji="0" lang="zh-CN" altLang="en-US" sz="900" b="1" i="0" u="none" strike="noStrike" kern="0" cap="none" spc="0" normalizeH="0" baseline="0" noProof="0" dirty="0">
                  <a:ln>
                    <a:noFill/>
                  </a:ln>
                  <a:solidFill>
                    <a:prstClr val="white"/>
                  </a:solidFill>
                  <a:effectLst/>
                  <a:uLnTx/>
                  <a:uFillTx/>
                  <a:cs typeface="+mn-ea"/>
                  <a:sym typeface="+mn-lt"/>
                </a:rPr>
                <a:t>岁女孩接种九价</a:t>
              </a:r>
              <a:r>
                <a:rPr kumimoji="0" lang="en-US" altLang="zh-CN" sz="900" b="1" i="0" u="none" strike="noStrike" kern="0" cap="none" spc="0" normalizeH="0" baseline="0" noProof="0" dirty="0">
                  <a:ln>
                    <a:noFill/>
                  </a:ln>
                  <a:solidFill>
                    <a:prstClr val="white"/>
                  </a:solidFill>
                  <a:effectLst/>
                  <a:uLnTx/>
                  <a:uFillTx/>
                  <a:cs typeface="+mn-ea"/>
                  <a:sym typeface="+mn-lt"/>
                </a:rPr>
                <a:t>HPV</a:t>
              </a:r>
              <a:r>
                <a:rPr kumimoji="0" lang="zh-CN" altLang="en-US" sz="900" b="1" i="0" u="none" strike="noStrike" kern="0" cap="none" spc="0" normalizeH="0" baseline="0" noProof="0" dirty="0">
                  <a:ln>
                    <a:noFill/>
                  </a:ln>
                  <a:solidFill>
                    <a:prstClr val="white"/>
                  </a:solidFill>
                  <a:effectLst/>
                  <a:uLnTx/>
                  <a:uFillTx/>
                  <a:cs typeface="+mn-ea"/>
                  <a:sym typeface="+mn-lt"/>
                </a:rPr>
                <a:t>疫苗</a:t>
              </a:r>
              <a:r>
                <a:rPr kumimoji="0" lang="en-US" altLang="zh-CN" sz="900" b="1" i="0" u="none" strike="noStrike" kern="0" cap="none" spc="0" normalizeH="0" baseline="30000" noProof="0" dirty="0">
                  <a:ln>
                    <a:noFill/>
                  </a:ln>
                  <a:solidFill>
                    <a:prstClr val="white"/>
                  </a:solidFill>
                  <a:effectLst/>
                  <a:uLnTx/>
                  <a:uFillTx/>
                  <a:cs typeface="+mn-ea"/>
                  <a:sym typeface="+mn-lt"/>
                </a:rPr>
                <a:t>b,10</a:t>
              </a:r>
              <a:endParaRPr kumimoji="0" lang="zh-CN" altLang="en-US" sz="900" b="1" i="0" u="none" strike="noStrike" kern="0" cap="none" spc="0" normalizeH="0" baseline="30000" noProof="0" dirty="0">
                <a:ln>
                  <a:noFill/>
                </a:ln>
                <a:solidFill>
                  <a:prstClr val="white"/>
                </a:solidFill>
                <a:effectLst/>
                <a:uLnTx/>
                <a:uFillTx/>
                <a:cs typeface="+mn-ea"/>
                <a:sym typeface="+mn-lt"/>
              </a:endParaRPr>
            </a:p>
          </p:txBody>
        </p:sp>
        <p:sp>
          <p:nvSpPr>
            <p:cNvPr id="531" name="文本框 530">
              <a:extLst>
                <a:ext uri="{FF2B5EF4-FFF2-40B4-BE49-F238E27FC236}">
                  <a16:creationId xmlns:a16="http://schemas.microsoft.com/office/drawing/2014/main" id="{02C8588D-D8E3-3AB1-F10D-5EB17AE23F32}"/>
                </a:ext>
              </a:extLst>
            </p:cNvPr>
            <p:cNvSpPr txBox="1"/>
            <p:nvPr/>
          </p:nvSpPr>
          <p:spPr>
            <a:xfrm>
              <a:off x="3664339" y="4157494"/>
              <a:ext cx="651600" cy="446906"/>
            </a:xfrm>
            <a:prstGeom prst="rect">
              <a:avLst/>
            </a:prstGeom>
            <a:noFill/>
          </p:spPr>
          <p:txBody>
            <a:bodyPr wrap="none" rtlCol="0">
              <a:prstTxWarp prst="textPlain">
                <a:avLst>
                  <a:gd name="adj" fmla="val 43317"/>
                </a:avLst>
              </a:prstTxWarp>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300" normalizeH="0" baseline="0" noProof="0" dirty="0">
                  <a:ln>
                    <a:noFill/>
                  </a:ln>
                  <a:solidFill>
                    <a:srgbClr val="1A5762"/>
                  </a:solidFill>
                  <a:effectLst/>
                  <a:uLnTx/>
                  <a:uFillTx/>
                  <a:cs typeface="+mn-ea"/>
                  <a:sym typeface="+mn-lt"/>
                </a:rPr>
                <a:t>11</a:t>
              </a:r>
              <a:endParaRPr kumimoji="0" lang="zh-CN" altLang="en-US" sz="1800" b="1" i="0" u="none" strike="noStrike" kern="0" cap="none" spc="-300" normalizeH="0" baseline="0" noProof="0" dirty="0">
                <a:ln>
                  <a:noFill/>
                </a:ln>
                <a:solidFill>
                  <a:srgbClr val="1A5762"/>
                </a:solidFill>
                <a:effectLst/>
                <a:uLnTx/>
                <a:uFillTx/>
                <a:cs typeface="+mn-ea"/>
                <a:sym typeface="+mn-lt"/>
              </a:endParaRPr>
            </a:p>
          </p:txBody>
        </p:sp>
        <p:sp>
          <p:nvSpPr>
            <p:cNvPr id="532" name="文本框 531">
              <a:extLst>
                <a:ext uri="{FF2B5EF4-FFF2-40B4-BE49-F238E27FC236}">
                  <a16:creationId xmlns:a16="http://schemas.microsoft.com/office/drawing/2014/main" id="{030F6E40-1C50-279D-8FBA-00C278E94287}"/>
                </a:ext>
              </a:extLst>
            </p:cNvPr>
            <p:cNvSpPr txBox="1"/>
            <p:nvPr/>
          </p:nvSpPr>
          <p:spPr>
            <a:xfrm>
              <a:off x="4435584" y="4453571"/>
              <a:ext cx="864538" cy="174283"/>
            </a:xfrm>
            <a:prstGeom prst="rect">
              <a:avLst/>
            </a:prstGeom>
            <a:noFill/>
          </p:spPr>
          <p:txBody>
            <a:bodyPr wrap="none" rtlCol="0">
              <a:prstTxWarp prst="textPlain">
                <a:avLst>
                  <a:gd name="adj" fmla="val 49573"/>
                </a:avLst>
              </a:prstTxWarp>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a:ln>
                    <a:noFill/>
                  </a:ln>
                  <a:solidFill>
                    <a:srgbClr val="1A5762"/>
                  </a:solidFill>
                  <a:effectLst/>
                  <a:uLnTx/>
                  <a:uFillTx/>
                  <a:cs typeface="+mn-ea"/>
                  <a:sym typeface="+mn-lt"/>
                </a:rPr>
                <a:t>年长期随访</a:t>
              </a:r>
            </a:p>
          </p:txBody>
        </p:sp>
        <p:sp>
          <p:nvSpPr>
            <p:cNvPr id="533" name="文本框 532">
              <a:extLst>
                <a:ext uri="{FF2B5EF4-FFF2-40B4-BE49-F238E27FC236}">
                  <a16:creationId xmlns:a16="http://schemas.microsoft.com/office/drawing/2014/main" id="{F320C493-9202-37F1-51AE-77DE1BFA71AB}"/>
                </a:ext>
              </a:extLst>
            </p:cNvPr>
            <p:cNvSpPr txBox="1"/>
            <p:nvPr/>
          </p:nvSpPr>
          <p:spPr>
            <a:xfrm>
              <a:off x="3882319" y="4832795"/>
              <a:ext cx="1032334" cy="550188"/>
            </a:xfrm>
            <a:prstGeom prst="rect">
              <a:avLst/>
            </a:prstGeom>
            <a:noFill/>
          </p:spPr>
          <p:txBody>
            <a:bodyPr wrap="none" lIns="0" tIns="0" rIns="0" bIns="0" anchor="ctr">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1A5762"/>
                  </a:solidFill>
                  <a:effectLst/>
                  <a:uLnTx/>
                  <a:uFillTx/>
                  <a:cs typeface="+mn-ea"/>
                  <a:sym typeface="+mn-lt"/>
                </a:rPr>
                <a:t>100</a:t>
              </a:r>
              <a:r>
                <a:rPr kumimoji="0" lang="en-US" altLang="zh-CN" sz="3600" b="0" i="0" u="none" strike="noStrike" kern="0" cap="none" spc="0" normalizeH="0" baseline="0" noProof="0" dirty="0">
                  <a:ln>
                    <a:noFill/>
                  </a:ln>
                  <a:solidFill>
                    <a:srgbClr val="1A5762"/>
                  </a:solidFill>
                  <a:effectLst/>
                  <a:uLnTx/>
                  <a:uFillTx/>
                  <a:cs typeface="+mn-ea"/>
                  <a:sym typeface="+mn-lt"/>
                </a:rPr>
                <a:t>%</a:t>
              </a:r>
              <a:endParaRPr kumimoji="0" lang="en-US" altLang="zh-CN" sz="3200" b="0" i="0" u="none" strike="noStrike" kern="0" cap="none" spc="0" normalizeH="0" baseline="0" noProof="0" dirty="0">
                <a:ln>
                  <a:noFill/>
                </a:ln>
                <a:solidFill>
                  <a:srgbClr val="1A5762"/>
                </a:solidFill>
                <a:effectLst/>
                <a:uLnTx/>
                <a:uFillTx/>
                <a:cs typeface="+mn-ea"/>
                <a:sym typeface="+mn-lt"/>
              </a:endParaRPr>
            </a:p>
          </p:txBody>
        </p:sp>
        <p:sp>
          <p:nvSpPr>
            <p:cNvPr id="534" name="文本框 533">
              <a:extLst>
                <a:ext uri="{FF2B5EF4-FFF2-40B4-BE49-F238E27FC236}">
                  <a16:creationId xmlns:a16="http://schemas.microsoft.com/office/drawing/2014/main" id="{F090E408-5B37-C8A8-FF73-C9F6D0C69A74}"/>
                </a:ext>
              </a:extLst>
            </p:cNvPr>
            <p:cNvSpPr txBox="1"/>
            <p:nvPr/>
          </p:nvSpPr>
          <p:spPr>
            <a:xfrm>
              <a:off x="3767418" y="4691728"/>
              <a:ext cx="2400015" cy="392885"/>
            </a:xfrm>
            <a:prstGeom prst="rect">
              <a:avLst/>
            </a:prstGeom>
            <a:noFill/>
          </p:spPr>
          <p:txBody>
            <a:bodyPr wrap="square" rtlCol="0">
              <a:sp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en-US" altLang="zh-CN" sz="900" b="0" i="0" u="none" strike="noStrike" kern="0" cap="none" spc="0" normalizeH="0" baseline="0" noProof="0" dirty="0">
                  <a:ln>
                    <a:noFill/>
                  </a:ln>
                  <a:solidFill>
                    <a:prstClr val="white">
                      <a:lumMod val="50000"/>
                    </a:prstClr>
                  </a:solidFill>
                  <a:effectLst/>
                  <a:uLnTx/>
                  <a:uFillTx/>
                  <a:cs typeface="+mn-ea"/>
                  <a:sym typeface="+mn-lt"/>
                </a:rPr>
                <a:t>HPV 6/11/16/18/31/33/45/52/58 </a:t>
              </a:r>
              <a:r>
                <a:rPr kumimoji="0" lang="zh-CN" altLang="en-US" sz="900" b="0" i="0" u="none" strike="noStrike" kern="0" cap="none" spc="0" normalizeH="0" baseline="0" noProof="0" dirty="0">
                  <a:ln>
                    <a:noFill/>
                  </a:ln>
                  <a:solidFill>
                    <a:prstClr val="white">
                      <a:lumMod val="50000"/>
                    </a:prstClr>
                  </a:solidFill>
                  <a:effectLst/>
                  <a:uLnTx/>
                  <a:uFillTx/>
                  <a:cs typeface="+mn-ea"/>
                  <a:sym typeface="+mn-lt"/>
                </a:rPr>
                <a:t>型相关</a:t>
              </a:r>
              <a:endParaRPr kumimoji="0" lang="en-US" altLang="zh-CN" sz="900" b="0" i="0" u="none" strike="noStrike" kern="0" cap="none" spc="0" normalizeH="0" baseline="0" noProof="0" dirty="0">
                <a:ln>
                  <a:noFill/>
                </a:ln>
                <a:solidFill>
                  <a:prstClr val="white">
                    <a:lumMod val="50000"/>
                  </a:prstClr>
                </a:solidFill>
                <a:effectLst/>
                <a:uLnTx/>
                <a:uFillTx/>
                <a:cs typeface="+mn-ea"/>
                <a:sym typeface="+mn-lt"/>
              </a:endParaRPr>
            </a:p>
            <a:p>
              <a:pPr marL="0" marR="0" lvl="0" indent="0" algn="r" defTabSz="457200" eaLnBrk="1" fontAlgn="auto" latinLnBrk="0" hangingPunct="1">
                <a:lnSpc>
                  <a:spcPct val="100000"/>
                </a:lnSpc>
                <a:spcBef>
                  <a:spcPts val="0"/>
                </a:spcBef>
                <a:spcAft>
                  <a:spcPts val="0"/>
                </a:spcAft>
                <a:buClrTx/>
                <a:buSzTx/>
                <a:buFontTx/>
                <a:buNone/>
                <a:tabLst/>
                <a:defRPr/>
              </a:pPr>
              <a:r>
                <a:rPr kumimoji="0" lang="en-US" altLang="zh-CN" sz="900" b="0" i="0" u="none" strike="noStrike" kern="0" cap="none" spc="0" normalizeH="0" baseline="0" noProof="0" dirty="0">
                  <a:ln>
                    <a:noFill/>
                  </a:ln>
                  <a:solidFill>
                    <a:prstClr val="white">
                      <a:lumMod val="50000"/>
                    </a:prstClr>
                  </a:solidFill>
                  <a:effectLst/>
                  <a:uLnTx/>
                  <a:uFillTx/>
                  <a:cs typeface="+mn-ea"/>
                  <a:sym typeface="+mn-lt"/>
                </a:rPr>
                <a:t>CIN2+ </a:t>
              </a:r>
              <a:r>
                <a:rPr kumimoji="0" lang="zh-CN" altLang="en-US" sz="900" b="0" i="0" u="none" strike="noStrike" kern="0" cap="none" spc="0" normalizeH="0" baseline="0" noProof="0" dirty="0">
                  <a:ln>
                    <a:noFill/>
                  </a:ln>
                  <a:solidFill>
                    <a:prstClr val="white">
                      <a:lumMod val="50000"/>
                    </a:prstClr>
                  </a:solidFill>
                  <a:effectLst/>
                  <a:uLnTx/>
                  <a:uFillTx/>
                  <a:cs typeface="+mn-ea"/>
                  <a:sym typeface="+mn-lt"/>
                </a:rPr>
                <a:t>保护效力</a:t>
              </a:r>
            </a:p>
          </p:txBody>
        </p:sp>
        <p:sp>
          <p:nvSpPr>
            <p:cNvPr id="535" name="文本框 534">
              <a:extLst>
                <a:ext uri="{FF2B5EF4-FFF2-40B4-BE49-F238E27FC236}">
                  <a16:creationId xmlns:a16="http://schemas.microsoft.com/office/drawing/2014/main" id="{D16D8478-493B-BA17-10E8-3D6BBBE31058}"/>
                </a:ext>
              </a:extLst>
            </p:cNvPr>
            <p:cNvSpPr txBox="1"/>
            <p:nvPr/>
          </p:nvSpPr>
          <p:spPr>
            <a:xfrm>
              <a:off x="5020955" y="5094432"/>
              <a:ext cx="868070" cy="246221"/>
            </a:xfrm>
            <a:prstGeom prst="rect">
              <a:avLst/>
            </a:prstGeom>
            <a:noFill/>
          </p:spPr>
          <p:txBody>
            <a:bodyPr wrap="square" rtlCol="0">
              <a:sp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en-US" altLang="zh-CN" sz="1000" b="0" i="0" u="none" strike="noStrike" kern="0" cap="none" spc="0" normalizeH="0" baseline="0" noProof="0" dirty="0">
                  <a:ln>
                    <a:noFill/>
                  </a:ln>
                  <a:solidFill>
                    <a:prstClr val="white">
                      <a:lumMod val="50000"/>
                    </a:prstClr>
                  </a:solidFill>
                  <a:effectLst/>
                  <a:uLnTx/>
                  <a:uFillTx/>
                  <a:cs typeface="+mn-ea"/>
                  <a:sym typeface="+mn-lt"/>
                </a:rPr>
                <a:t>0 / 872</a:t>
              </a:r>
            </a:p>
          </p:txBody>
        </p:sp>
        <p:sp>
          <p:nvSpPr>
            <p:cNvPr id="536" name="椭圆 535">
              <a:extLst>
                <a:ext uri="{FF2B5EF4-FFF2-40B4-BE49-F238E27FC236}">
                  <a16:creationId xmlns:a16="http://schemas.microsoft.com/office/drawing/2014/main" id="{D442AF74-C04D-0110-9319-E9C349F59B8E}"/>
                </a:ext>
              </a:extLst>
            </p:cNvPr>
            <p:cNvSpPr/>
            <p:nvPr/>
          </p:nvSpPr>
          <p:spPr>
            <a:xfrm>
              <a:off x="5377242" y="5297697"/>
              <a:ext cx="72000" cy="72000"/>
            </a:xfrm>
            <a:prstGeom prst="ellipse">
              <a:avLst/>
            </a:prstGeom>
            <a:solidFill>
              <a:srgbClr val="72B3A3">
                <a:lumMod val="20000"/>
                <a:lumOff val="8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HarmonyOS Sans SC Light"/>
                <a:ea typeface="HarmonyOS Sans SC Light"/>
                <a:cs typeface="+mn-ea"/>
                <a:sym typeface="+mn-lt"/>
              </a:endParaRPr>
            </a:p>
          </p:txBody>
        </p:sp>
      </p:grpSp>
      <p:sp>
        <p:nvSpPr>
          <p:cNvPr id="537" name="文本框 536">
            <a:extLst>
              <a:ext uri="{FF2B5EF4-FFF2-40B4-BE49-F238E27FC236}">
                <a16:creationId xmlns:a16="http://schemas.microsoft.com/office/drawing/2014/main" id="{F7A30A3B-C4FC-561D-911C-B2F96092BF14}"/>
              </a:ext>
            </a:extLst>
          </p:cNvPr>
          <p:cNvSpPr txBox="1"/>
          <p:nvPr/>
        </p:nvSpPr>
        <p:spPr>
          <a:xfrm>
            <a:off x="8842370" y="2920608"/>
            <a:ext cx="2833693" cy="523220"/>
          </a:xfrm>
          <a:prstGeom prst="rect">
            <a:avLst/>
          </a:prstGeom>
          <a:noFill/>
        </p:spPr>
        <p:txBody>
          <a:bodyPr wrap="square">
            <a:spAutoFit/>
          </a:bodyPr>
          <a:lstStyle>
            <a:defPPr>
              <a:defRPr lang="en-US"/>
            </a:defPPr>
            <a:lvl1pPr>
              <a:defRPr>
                <a:solidFill>
                  <a:schemeClr val="tx2"/>
                </a:solidFill>
                <a:latin typeface="+mj-ea"/>
                <a:ea typeface="+mj-ea"/>
              </a:defRPr>
            </a:lvl1pPr>
          </a:lstStyle>
          <a:p>
            <a:pPr marL="171450" indent="-171450" defTabSz="457200">
              <a:buFont typeface="Arial" panose="020B0604020202020204" pitchFamily="34" charset="0"/>
              <a:buChar char="•"/>
            </a:pPr>
            <a:r>
              <a:rPr lang="zh-CN" altLang="en-US"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一项对</a:t>
            </a:r>
            <a:r>
              <a:rPr lang="en-US" altLang="zh-CN"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872</a:t>
            </a:r>
            <a:r>
              <a:rPr lang="zh-CN" altLang="en-US"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名</a:t>
            </a:r>
            <a:r>
              <a:rPr lang="en-US" altLang="zh-CN"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PPE</a:t>
            </a:r>
            <a:r>
              <a:rPr lang="zh-CN" altLang="en-US"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人群的长期随访研究显示</a:t>
            </a:r>
            <a:r>
              <a:rPr lang="en-US" altLang="zh-CN" sz="700" baseline="30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b,10</a:t>
            </a:r>
            <a:r>
              <a:rPr lang="zh-CN" altLang="en-US"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a:t>
            </a:r>
            <a:r>
              <a:rPr lang="en-US" altLang="zh-CN"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9-15</a:t>
            </a:r>
            <a:r>
              <a:rPr lang="zh-CN" altLang="en-US"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岁</a:t>
            </a:r>
            <a:r>
              <a:rPr lang="en-US" altLang="zh-CN"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PPE</a:t>
            </a:r>
            <a:r>
              <a:rPr lang="zh-CN" altLang="en-US"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人群**中，接种了</a:t>
            </a:r>
            <a:r>
              <a:rPr lang="en-US" altLang="zh-CN"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3</a:t>
            </a:r>
            <a:r>
              <a:rPr lang="zh-CN" altLang="en-US"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剂九价</a:t>
            </a:r>
            <a:r>
              <a:rPr lang="en-US" altLang="zh-CN"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HPV</a:t>
            </a:r>
            <a:r>
              <a:rPr lang="zh-CN" altLang="en-US"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疫苗后随访</a:t>
            </a:r>
            <a:r>
              <a:rPr lang="en-US" altLang="zh-CN"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11</a:t>
            </a:r>
            <a:r>
              <a:rPr lang="zh-CN" altLang="en-US"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年（中位随访时间</a:t>
            </a:r>
            <a:r>
              <a:rPr lang="en-US" altLang="zh-CN"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10</a:t>
            </a:r>
            <a:r>
              <a:rPr lang="zh-CN" altLang="en-US"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年），发生</a:t>
            </a:r>
            <a:r>
              <a:rPr lang="en-US" altLang="zh-CN"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HPV6/11/16/18/31/33/45/52/58</a:t>
            </a:r>
            <a:r>
              <a:rPr lang="zh-CN" altLang="en-US"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型相关</a:t>
            </a:r>
            <a:r>
              <a:rPr lang="en-US" altLang="zh-CN"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CIN2+</a:t>
            </a:r>
            <a:r>
              <a:rPr lang="zh-CN" altLang="en-US"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的病例数为</a:t>
            </a:r>
            <a:r>
              <a:rPr lang="en-US" altLang="zh-CN"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0</a:t>
            </a:r>
            <a:r>
              <a:rPr lang="zh-CN" altLang="en-US"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，保护效力达</a:t>
            </a:r>
            <a:r>
              <a:rPr lang="en-US" altLang="zh-CN"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100%</a:t>
            </a:r>
            <a:r>
              <a:rPr lang="zh-CN" altLang="en-US"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a:t>
            </a:r>
            <a:endParaRPr lang="en-US" altLang="zh-CN" sz="700" dirty="0">
              <a:solidFill>
                <a:srgbClr val="0C0C0C">
                  <a:lumMod val="75000"/>
                  <a:lumOff val="25000"/>
                </a:srgbClr>
              </a:solidFill>
              <a:latin typeface="HarmonyOS Sans SC Medium" panose="00000600000000000000" pitchFamily="2" charset="-122"/>
              <a:ea typeface="HarmonyOS Sans SC Medium" panose="00000600000000000000" pitchFamily="2" charset="-122"/>
            </a:endParaRPr>
          </a:p>
        </p:txBody>
      </p:sp>
      <p:sp>
        <p:nvSpPr>
          <p:cNvPr id="538" name="文本框 537">
            <a:extLst>
              <a:ext uri="{FF2B5EF4-FFF2-40B4-BE49-F238E27FC236}">
                <a16:creationId xmlns:a16="http://schemas.microsoft.com/office/drawing/2014/main" id="{9EA83A4F-044B-94F0-90AE-4AB7168B4887}"/>
              </a:ext>
            </a:extLst>
          </p:cNvPr>
          <p:cNvSpPr txBox="1"/>
          <p:nvPr/>
        </p:nvSpPr>
        <p:spPr>
          <a:xfrm>
            <a:off x="8842370" y="4820916"/>
            <a:ext cx="2833693" cy="523220"/>
          </a:xfrm>
          <a:prstGeom prst="rect">
            <a:avLst/>
          </a:prstGeom>
          <a:noFill/>
        </p:spPr>
        <p:txBody>
          <a:bodyPr wrap="square">
            <a:spAutoFit/>
          </a:bodyPr>
          <a:lstStyle>
            <a:defPPr>
              <a:defRPr lang="en-US"/>
            </a:defPPr>
            <a:lvl1pPr>
              <a:defRPr>
                <a:solidFill>
                  <a:schemeClr val="tx2"/>
                </a:solidFill>
                <a:latin typeface="+mj-ea"/>
                <a:ea typeface="+mj-ea"/>
              </a:defRPr>
            </a:lvl1pPr>
          </a:lstStyle>
          <a:p>
            <a:pPr marL="171450" indent="-171450" defTabSz="457200">
              <a:buFont typeface="Arial" panose="020B0604020202020204" pitchFamily="34" charset="0"/>
              <a:buChar char="•"/>
            </a:pPr>
            <a:r>
              <a:rPr lang="zh-CN" altLang="en-US"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一项对</a:t>
            </a:r>
            <a:r>
              <a:rPr lang="en-US" altLang="zh-CN"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2029</a:t>
            </a:r>
            <a:r>
              <a:rPr lang="zh-CN" altLang="en-US"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名北欧</a:t>
            </a:r>
            <a:r>
              <a:rPr lang="en-US" altLang="zh-CN"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PPE</a:t>
            </a:r>
            <a:r>
              <a:rPr lang="zh-CN" altLang="en-US"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人群的长期随访研究显示</a:t>
            </a:r>
            <a:r>
              <a:rPr lang="en-US" altLang="zh-CN" sz="700" baseline="300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b,11</a:t>
            </a:r>
            <a:r>
              <a:rPr lang="zh-CN" altLang="en-US"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a:t>
            </a:r>
            <a:r>
              <a:rPr lang="en-US" altLang="zh-CN"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16-26</a:t>
            </a:r>
            <a:r>
              <a:rPr lang="zh-CN" altLang="en-US"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岁</a:t>
            </a:r>
            <a:r>
              <a:rPr lang="en-US" altLang="zh-CN"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PPE</a:t>
            </a:r>
            <a:r>
              <a:rPr lang="zh-CN" altLang="en-US"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人群**中，接种了</a:t>
            </a:r>
            <a:r>
              <a:rPr lang="en-US" altLang="zh-CN"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3</a:t>
            </a:r>
            <a:r>
              <a:rPr lang="zh-CN" altLang="en-US"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剂九价</a:t>
            </a:r>
            <a:r>
              <a:rPr lang="en-US" altLang="zh-CN"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HPV</a:t>
            </a:r>
            <a:r>
              <a:rPr lang="zh-CN" altLang="en-US"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疫苗后随访</a:t>
            </a:r>
            <a:r>
              <a:rPr lang="en-US" altLang="zh-CN"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9.5</a:t>
            </a:r>
            <a:r>
              <a:rPr lang="zh-CN" altLang="en-US"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年（中位随访时间</a:t>
            </a:r>
            <a:r>
              <a:rPr lang="en-US" altLang="zh-CN"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6.3</a:t>
            </a:r>
            <a:r>
              <a:rPr lang="zh-CN" altLang="en-US"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年），发生</a:t>
            </a:r>
            <a:r>
              <a:rPr lang="en-US" altLang="zh-CN"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HPV6/11/16/18/31/33/45/52/58</a:t>
            </a:r>
            <a:r>
              <a:rPr lang="zh-CN" altLang="en-US"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型相关</a:t>
            </a:r>
            <a:r>
              <a:rPr lang="en-US" altLang="zh-CN"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CIN1+</a:t>
            </a:r>
            <a:r>
              <a:rPr lang="zh-CN" altLang="en-US"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的病例数为</a:t>
            </a:r>
            <a:r>
              <a:rPr lang="en-US" altLang="zh-CN"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0</a:t>
            </a:r>
            <a:r>
              <a:rPr lang="zh-CN" altLang="en-US"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，保护效力达</a:t>
            </a:r>
            <a:r>
              <a:rPr lang="en-US" altLang="zh-CN"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100%</a:t>
            </a:r>
            <a:r>
              <a:rPr lang="zh-CN" altLang="en-US" sz="700" dirty="0">
                <a:solidFill>
                  <a:srgbClr val="0C0C0C">
                    <a:lumMod val="75000"/>
                    <a:lumOff val="25000"/>
                  </a:srgbClr>
                </a:solidFill>
                <a:latin typeface="HarmonyOS Sans SC Medium" panose="00000600000000000000" pitchFamily="2" charset="-122"/>
                <a:ea typeface="HarmonyOS Sans SC Medium" panose="00000600000000000000" pitchFamily="2" charset="-122"/>
              </a:rPr>
              <a:t>。</a:t>
            </a:r>
            <a:endParaRPr lang="en-US" altLang="zh-CN" sz="700" dirty="0">
              <a:solidFill>
                <a:srgbClr val="0C0C0C">
                  <a:lumMod val="75000"/>
                  <a:lumOff val="25000"/>
                </a:srgbClr>
              </a:solidFill>
              <a:latin typeface="HarmonyOS Sans SC Medium" panose="00000600000000000000" pitchFamily="2" charset="-122"/>
              <a:ea typeface="HarmonyOS Sans SC Medium" panose="00000600000000000000" pitchFamily="2" charset="-122"/>
            </a:endParaRPr>
          </a:p>
        </p:txBody>
      </p:sp>
      <p:grpSp>
        <p:nvGrpSpPr>
          <p:cNvPr id="541" name="组合 540">
            <a:extLst>
              <a:ext uri="{FF2B5EF4-FFF2-40B4-BE49-F238E27FC236}">
                <a16:creationId xmlns:a16="http://schemas.microsoft.com/office/drawing/2014/main" id="{42588E32-1679-E91A-E569-1C2F22E837B0}"/>
              </a:ext>
            </a:extLst>
          </p:cNvPr>
          <p:cNvGrpSpPr/>
          <p:nvPr/>
        </p:nvGrpSpPr>
        <p:grpSpPr>
          <a:xfrm>
            <a:off x="5983941" y="909647"/>
            <a:ext cx="5690252" cy="553998"/>
            <a:chOff x="1" y="909647"/>
            <a:chExt cx="5690252" cy="553998"/>
          </a:xfrm>
        </p:grpSpPr>
        <p:sp>
          <p:nvSpPr>
            <p:cNvPr id="542" name="矩形: 圆角 541">
              <a:extLst>
                <a:ext uri="{FF2B5EF4-FFF2-40B4-BE49-F238E27FC236}">
                  <a16:creationId xmlns:a16="http://schemas.microsoft.com/office/drawing/2014/main" id="{126E7427-8C5B-A287-CB75-781057BCDA90}"/>
                </a:ext>
              </a:extLst>
            </p:cNvPr>
            <p:cNvSpPr/>
            <p:nvPr/>
          </p:nvSpPr>
          <p:spPr>
            <a:xfrm>
              <a:off x="1" y="909647"/>
              <a:ext cx="5690252" cy="553998"/>
            </a:xfrm>
            <a:prstGeom prst="roundRect">
              <a:avLst/>
            </a:prstGeom>
            <a:solidFill>
              <a:srgbClr val="00877B">
                <a:alpha val="9000"/>
              </a:srgbClr>
            </a:solidFill>
            <a:ln>
              <a:noFill/>
            </a:ln>
            <a:effectLst>
              <a:outerShdw blurRad="76200" dir="13500000" sy="23000" kx="1200000" algn="br" rotWithShape="0">
                <a:prstClr val="black">
                  <a:alpha val="20000"/>
                </a:prstClr>
              </a:outerShdw>
              <a:softEdge rad="0"/>
            </a:effectLst>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nvGrpSpPr>
            <p:cNvPr id="543" name="组合 542">
              <a:extLst>
                <a:ext uri="{FF2B5EF4-FFF2-40B4-BE49-F238E27FC236}">
                  <a16:creationId xmlns:a16="http://schemas.microsoft.com/office/drawing/2014/main" id="{8FCD6D43-6C86-3AAF-DE79-5AECFC6E8462}"/>
                </a:ext>
              </a:extLst>
            </p:cNvPr>
            <p:cNvGrpSpPr>
              <a:grpSpLocks noChangeAspect="1"/>
            </p:cNvGrpSpPr>
            <p:nvPr/>
          </p:nvGrpSpPr>
          <p:grpSpPr>
            <a:xfrm>
              <a:off x="532278" y="1030212"/>
              <a:ext cx="301348" cy="312868"/>
              <a:chOff x="7474569" y="2913746"/>
              <a:chExt cx="432004" cy="432000"/>
            </a:xfrm>
            <a:solidFill>
              <a:srgbClr val="00877B"/>
            </a:solidFill>
          </p:grpSpPr>
          <p:sp>
            <p:nvSpPr>
              <p:cNvPr id="545" name="圆角矩形 102">
                <a:extLst>
                  <a:ext uri="{FF2B5EF4-FFF2-40B4-BE49-F238E27FC236}">
                    <a16:creationId xmlns:a16="http://schemas.microsoft.com/office/drawing/2014/main" id="{3398D074-56CB-5046-9153-14297258E459}"/>
                  </a:ext>
                </a:extLst>
              </p:cNvPr>
              <p:cNvSpPr/>
              <p:nvPr/>
            </p:nvSpPr>
            <p:spPr>
              <a:xfrm>
                <a:off x="7474569" y="2913746"/>
                <a:ext cx="432004" cy="432000"/>
              </a:xfrm>
              <a:prstGeom prst="roundRect">
                <a:avLst>
                  <a:gd name="adj" fmla="val 50000"/>
                </a:avLst>
              </a:prstGeom>
              <a:grp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latin typeface="+mj-ea"/>
                  <a:ea typeface="+mj-ea"/>
                </a:endParaRPr>
              </a:p>
            </p:txBody>
          </p:sp>
          <p:sp>
            <p:nvSpPr>
              <p:cNvPr id="546" name="任意多边形 103">
                <a:extLst>
                  <a:ext uri="{FF2B5EF4-FFF2-40B4-BE49-F238E27FC236}">
                    <a16:creationId xmlns:a16="http://schemas.microsoft.com/office/drawing/2014/main" id="{D8C31F09-5460-EA13-589D-D813C6DE3C17}"/>
                  </a:ext>
                </a:extLst>
              </p:cNvPr>
              <p:cNvSpPr/>
              <p:nvPr/>
            </p:nvSpPr>
            <p:spPr>
              <a:xfrm>
                <a:off x="7595253" y="3064238"/>
                <a:ext cx="195399" cy="131023"/>
              </a:xfrm>
              <a:custGeom>
                <a:avLst/>
                <a:gdLst>
                  <a:gd name="connsiteX0" fmla="*/ 195400 w 195399"/>
                  <a:gd name="connsiteY0" fmla="*/ 0 h 131023"/>
                  <a:gd name="connsiteX1" fmla="*/ 64376 w 195399"/>
                  <a:gd name="connsiteY1" fmla="*/ 131023 h 131023"/>
                  <a:gd name="connsiteX2" fmla="*/ 0 w 195399"/>
                  <a:gd name="connsiteY2" fmla="*/ 66647 h 131023"/>
                </a:gdLst>
                <a:ahLst/>
                <a:cxnLst>
                  <a:cxn ang="0">
                    <a:pos x="connsiteX0" y="connsiteY0"/>
                  </a:cxn>
                  <a:cxn ang="0">
                    <a:pos x="connsiteX1" y="connsiteY1"/>
                  </a:cxn>
                  <a:cxn ang="0">
                    <a:pos x="connsiteX2" y="connsiteY2"/>
                  </a:cxn>
                </a:cxnLst>
                <a:rect l="l" t="t" r="r" b="b"/>
                <a:pathLst>
                  <a:path w="195399" h="131023">
                    <a:moveTo>
                      <a:pt x="195400" y="0"/>
                    </a:moveTo>
                    <a:lnTo>
                      <a:pt x="64376" y="131023"/>
                    </a:lnTo>
                    <a:lnTo>
                      <a:pt x="0" y="66647"/>
                    </a:lnTo>
                  </a:path>
                </a:pathLst>
              </a:custGeom>
              <a:grpFill/>
              <a:ln w="12700" cap="rnd">
                <a:solidFill>
                  <a:srgbClr val="FFFFFF"/>
                </a:solidFill>
                <a:prstDash val="solid"/>
                <a:miter/>
              </a:ln>
            </p:spPr>
            <p:txBody>
              <a:bodyPr rtlCol="0" anchor="ctr"/>
              <a:lstStyle/>
              <a:p>
                <a:endParaRPr lang="zh-CN" altLang="en-US" dirty="0">
                  <a:latin typeface="+mj-ea"/>
                  <a:ea typeface="+mj-ea"/>
                </a:endParaRPr>
              </a:p>
            </p:txBody>
          </p:sp>
        </p:grpSp>
        <p:sp>
          <p:nvSpPr>
            <p:cNvPr id="544" name="文本框 543">
              <a:extLst>
                <a:ext uri="{FF2B5EF4-FFF2-40B4-BE49-F238E27FC236}">
                  <a16:creationId xmlns:a16="http://schemas.microsoft.com/office/drawing/2014/main" id="{9B6688F1-BB19-713C-FA88-05ADD5F6A2AC}"/>
                </a:ext>
              </a:extLst>
            </p:cNvPr>
            <p:cNvSpPr txBox="1"/>
            <p:nvPr/>
          </p:nvSpPr>
          <p:spPr>
            <a:xfrm>
              <a:off x="863725" y="1004545"/>
              <a:ext cx="4233714" cy="364202"/>
            </a:xfrm>
            <a:prstGeom prst="rect">
              <a:avLst/>
            </a:prstGeom>
            <a:noFill/>
          </p:spPr>
          <p:txBody>
            <a:bodyPr wrap="square" anchor="ctr">
              <a:spAutoFit/>
            </a:bodyPr>
            <a:lstStyle/>
            <a:p>
              <a:pPr>
                <a:lnSpc>
                  <a:spcPct val="120000"/>
                </a:lnSpc>
              </a:pPr>
              <a:r>
                <a:rPr lang="zh-CN" altLang="en-US" sz="1600" b="1" dirty="0">
                  <a:solidFill>
                    <a:srgbClr val="00877B"/>
                  </a:solidFill>
                  <a:latin typeface="+mj-ea"/>
                  <a:ea typeface="+mj-ea"/>
                </a:rPr>
                <a:t>九价</a:t>
              </a:r>
              <a:r>
                <a:rPr lang="en-US" altLang="zh-CN" sz="1600" b="1" dirty="0">
                  <a:solidFill>
                    <a:srgbClr val="00877B"/>
                  </a:solidFill>
                  <a:latin typeface="+mj-ea"/>
                  <a:ea typeface="+mj-ea"/>
                </a:rPr>
                <a:t>HPV</a:t>
              </a:r>
              <a:r>
                <a:rPr lang="zh-CN" altLang="en-US" sz="1600" b="1" dirty="0">
                  <a:solidFill>
                    <a:srgbClr val="00877B"/>
                  </a:solidFill>
                  <a:latin typeface="+mj-ea"/>
                  <a:ea typeface="+mj-ea"/>
                </a:rPr>
                <a:t>疫苗能够提供持久有效的保护</a:t>
              </a:r>
              <a:r>
                <a:rPr lang="en-US" altLang="zh-CN" sz="1600" b="1" baseline="30000" dirty="0">
                  <a:solidFill>
                    <a:srgbClr val="00877B"/>
                  </a:solidFill>
                  <a:latin typeface="+mj-ea"/>
                  <a:ea typeface="+mj-ea"/>
                </a:rPr>
                <a:t>11 </a:t>
              </a:r>
            </a:p>
          </p:txBody>
        </p:sp>
      </p:grpSp>
      <p:grpSp>
        <p:nvGrpSpPr>
          <p:cNvPr id="547" name="组合 546">
            <a:extLst>
              <a:ext uri="{FF2B5EF4-FFF2-40B4-BE49-F238E27FC236}">
                <a16:creationId xmlns:a16="http://schemas.microsoft.com/office/drawing/2014/main" id="{5CD0FF5F-C4D5-0EE8-96C5-07E3B3366BFE}"/>
              </a:ext>
            </a:extLst>
          </p:cNvPr>
          <p:cNvGrpSpPr/>
          <p:nvPr/>
        </p:nvGrpSpPr>
        <p:grpSpPr>
          <a:xfrm>
            <a:off x="1" y="4647931"/>
            <a:ext cx="5690252" cy="840403"/>
            <a:chOff x="1" y="909646"/>
            <a:chExt cx="5690252" cy="840403"/>
          </a:xfrm>
        </p:grpSpPr>
        <p:sp>
          <p:nvSpPr>
            <p:cNvPr id="548" name="矩形: 圆角 547">
              <a:extLst>
                <a:ext uri="{FF2B5EF4-FFF2-40B4-BE49-F238E27FC236}">
                  <a16:creationId xmlns:a16="http://schemas.microsoft.com/office/drawing/2014/main" id="{83C3EBBF-8A94-CCF2-F93D-29C9DEB6FA6A}"/>
                </a:ext>
              </a:extLst>
            </p:cNvPr>
            <p:cNvSpPr/>
            <p:nvPr/>
          </p:nvSpPr>
          <p:spPr>
            <a:xfrm>
              <a:off x="1" y="909646"/>
              <a:ext cx="5690252" cy="840403"/>
            </a:xfrm>
            <a:prstGeom prst="roundRect">
              <a:avLst/>
            </a:prstGeom>
            <a:solidFill>
              <a:srgbClr val="00877B">
                <a:alpha val="9000"/>
              </a:srgbClr>
            </a:solidFill>
            <a:ln>
              <a:noFill/>
            </a:ln>
            <a:effectLst>
              <a:outerShdw blurRad="76200" dir="13500000" sy="23000" kx="1200000" algn="br" rotWithShape="0">
                <a:prstClr val="black">
                  <a:alpha val="20000"/>
                </a:prstClr>
              </a:outerShdw>
              <a:softEdge rad="0"/>
            </a:effectLst>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nvGrpSpPr>
            <p:cNvPr id="549" name="组合 548">
              <a:extLst>
                <a:ext uri="{FF2B5EF4-FFF2-40B4-BE49-F238E27FC236}">
                  <a16:creationId xmlns:a16="http://schemas.microsoft.com/office/drawing/2014/main" id="{2D20360F-0785-A3BB-26C4-FF1C7231A5C4}"/>
                </a:ext>
              </a:extLst>
            </p:cNvPr>
            <p:cNvGrpSpPr>
              <a:grpSpLocks noChangeAspect="1"/>
            </p:cNvGrpSpPr>
            <p:nvPr/>
          </p:nvGrpSpPr>
          <p:grpSpPr>
            <a:xfrm>
              <a:off x="532278" y="1030212"/>
              <a:ext cx="301348" cy="312868"/>
              <a:chOff x="7474569" y="2913746"/>
              <a:chExt cx="432004" cy="432000"/>
            </a:xfrm>
            <a:solidFill>
              <a:srgbClr val="00877B"/>
            </a:solidFill>
          </p:grpSpPr>
          <p:sp>
            <p:nvSpPr>
              <p:cNvPr id="551" name="圆角矩形 102">
                <a:extLst>
                  <a:ext uri="{FF2B5EF4-FFF2-40B4-BE49-F238E27FC236}">
                    <a16:creationId xmlns:a16="http://schemas.microsoft.com/office/drawing/2014/main" id="{581B4B5A-A53F-F094-8F14-AE3088428459}"/>
                  </a:ext>
                </a:extLst>
              </p:cNvPr>
              <p:cNvSpPr/>
              <p:nvPr/>
            </p:nvSpPr>
            <p:spPr>
              <a:xfrm>
                <a:off x="7474569" y="2913746"/>
                <a:ext cx="432004" cy="432000"/>
              </a:xfrm>
              <a:prstGeom prst="roundRect">
                <a:avLst>
                  <a:gd name="adj" fmla="val 50000"/>
                </a:avLst>
              </a:prstGeom>
              <a:grp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latin typeface="+mj-ea"/>
                  <a:ea typeface="+mj-ea"/>
                </a:endParaRPr>
              </a:p>
            </p:txBody>
          </p:sp>
          <p:sp>
            <p:nvSpPr>
              <p:cNvPr id="552" name="任意多边形 103">
                <a:extLst>
                  <a:ext uri="{FF2B5EF4-FFF2-40B4-BE49-F238E27FC236}">
                    <a16:creationId xmlns:a16="http://schemas.microsoft.com/office/drawing/2014/main" id="{AEDE617C-D20A-E4EB-553F-2999D0F00025}"/>
                  </a:ext>
                </a:extLst>
              </p:cNvPr>
              <p:cNvSpPr/>
              <p:nvPr/>
            </p:nvSpPr>
            <p:spPr>
              <a:xfrm>
                <a:off x="7595253" y="3064238"/>
                <a:ext cx="195399" cy="131023"/>
              </a:xfrm>
              <a:custGeom>
                <a:avLst/>
                <a:gdLst>
                  <a:gd name="connsiteX0" fmla="*/ 195400 w 195399"/>
                  <a:gd name="connsiteY0" fmla="*/ 0 h 131023"/>
                  <a:gd name="connsiteX1" fmla="*/ 64376 w 195399"/>
                  <a:gd name="connsiteY1" fmla="*/ 131023 h 131023"/>
                  <a:gd name="connsiteX2" fmla="*/ 0 w 195399"/>
                  <a:gd name="connsiteY2" fmla="*/ 66647 h 131023"/>
                </a:gdLst>
                <a:ahLst/>
                <a:cxnLst>
                  <a:cxn ang="0">
                    <a:pos x="connsiteX0" y="connsiteY0"/>
                  </a:cxn>
                  <a:cxn ang="0">
                    <a:pos x="connsiteX1" y="connsiteY1"/>
                  </a:cxn>
                  <a:cxn ang="0">
                    <a:pos x="connsiteX2" y="connsiteY2"/>
                  </a:cxn>
                </a:cxnLst>
                <a:rect l="l" t="t" r="r" b="b"/>
                <a:pathLst>
                  <a:path w="195399" h="131023">
                    <a:moveTo>
                      <a:pt x="195400" y="0"/>
                    </a:moveTo>
                    <a:lnTo>
                      <a:pt x="64376" y="131023"/>
                    </a:lnTo>
                    <a:lnTo>
                      <a:pt x="0" y="66647"/>
                    </a:lnTo>
                  </a:path>
                </a:pathLst>
              </a:custGeom>
              <a:grpFill/>
              <a:ln w="12700" cap="rnd">
                <a:solidFill>
                  <a:srgbClr val="FFFFFF"/>
                </a:solidFill>
                <a:prstDash val="solid"/>
                <a:miter/>
              </a:ln>
            </p:spPr>
            <p:txBody>
              <a:bodyPr rtlCol="0" anchor="ctr"/>
              <a:lstStyle/>
              <a:p>
                <a:endParaRPr lang="zh-CN" altLang="en-US" dirty="0">
                  <a:latin typeface="+mj-ea"/>
                  <a:ea typeface="+mj-ea"/>
                </a:endParaRPr>
              </a:p>
            </p:txBody>
          </p:sp>
        </p:grpSp>
        <p:sp>
          <p:nvSpPr>
            <p:cNvPr id="550" name="文本框 549">
              <a:extLst>
                <a:ext uri="{FF2B5EF4-FFF2-40B4-BE49-F238E27FC236}">
                  <a16:creationId xmlns:a16="http://schemas.microsoft.com/office/drawing/2014/main" id="{5AA42C69-70FD-5E69-889A-F1A83FAEF3F7}"/>
                </a:ext>
              </a:extLst>
            </p:cNvPr>
            <p:cNvSpPr txBox="1"/>
            <p:nvPr/>
          </p:nvSpPr>
          <p:spPr>
            <a:xfrm>
              <a:off x="863725" y="1004545"/>
              <a:ext cx="4233714" cy="659668"/>
            </a:xfrm>
            <a:prstGeom prst="rect">
              <a:avLst/>
            </a:prstGeom>
            <a:noFill/>
          </p:spPr>
          <p:txBody>
            <a:bodyPr wrap="square" anchor="t">
              <a:spAutoFit/>
            </a:bodyPr>
            <a:lstStyle/>
            <a:p>
              <a:pPr>
                <a:lnSpc>
                  <a:spcPct val="120000"/>
                </a:lnSpc>
              </a:pPr>
              <a:r>
                <a:rPr lang="zh-CN" altLang="en-US" sz="1600" b="1" dirty="0">
                  <a:solidFill>
                    <a:srgbClr val="00877B"/>
                  </a:solidFill>
                  <a:latin typeface="+mj-ea"/>
                  <a:ea typeface="+mj-ea"/>
                </a:rPr>
                <a:t>中国境内尚无任何</a:t>
              </a:r>
              <a:r>
                <a:rPr lang="en-US" altLang="zh-CN" sz="1600" b="1" dirty="0">
                  <a:solidFill>
                    <a:srgbClr val="00877B"/>
                  </a:solidFill>
                  <a:latin typeface="+mj-ea"/>
                  <a:ea typeface="+mj-ea"/>
                </a:rPr>
                <a:t>HPV</a:t>
              </a:r>
              <a:r>
                <a:rPr lang="zh-CN" altLang="en-US" sz="1600" b="1" dirty="0">
                  <a:solidFill>
                    <a:srgbClr val="00877B"/>
                  </a:solidFill>
                  <a:latin typeface="+mj-ea"/>
                  <a:ea typeface="+mj-ea"/>
                </a:rPr>
                <a:t>疫苗对非疫苗型别的交叉保护获批成为适应症</a:t>
              </a:r>
              <a:r>
                <a:rPr lang="en-US" altLang="zh-CN" sz="1600" b="1" baseline="30000" dirty="0">
                  <a:solidFill>
                    <a:srgbClr val="00877B"/>
                  </a:solidFill>
                  <a:latin typeface="+mj-ea"/>
                  <a:ea typeface="+mj-ea"/>
                </a:rPr>
                <a:t>10,12-15</a:t>
              </a:r>
            </a:p>
          </p:txBody>
        </p:sp>
      </p:grpSp>
    </p:spTree>
    <p:extLst>
      <p:ext uri="{BB962C8B-B14F-4D97-AF65-F5344CB8AC3E}">
        <p14:creationId xmlns:p14="http://schemas.microsoft.com/office/powerpoint/2010/main" val="33383277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COMMONDATA" val="eyJoZGlkIjoiMWJlNmY0NWU5YTJkODZjMGUzOTBhMzRiOWU2Nzc1Yzcif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自定义 24">
      <a:dk1>
        <a:srgbClr val="37424A"/>
      </a:dk1>
      <a:lt1>
        <a:sysClr val="window" lastClr="FFFFFF"/>
      </a:lt1>
      <a:dk2>
        <a:srgbClr val="005E5D"/>
      </a:dk2>
      <a:lt2>
        <a:srgbClr val="5F5F5F"/>
      </a:lt2>
      <a:accent1>
        <a:srgbClr val="00877C"/>
      </a:accent1>
      <a:accent2>
        <a:srgbClr val="6ECEB2"/>
      </a:accent2>
      <a:accent3>
        <a:srgbClr val="66203A"/>
      </a:accent3>
      <a:accent4>
        <a:srgbClr val="F68D2E"/>
      </a:accent4>
      <a:accent5>
        <a:srgbClr val="FBE122"/>
      </a:accent5>
      <a:accent6>
        <a:srgbClr val="BFB8AF"/>
      </a:accent6>
      <a:hlink>
        <a:srgbClr val="37424A"/>
      </a:hlink>
      <a:folHlink>
        <a:srgbClr val="00877C"/>
      </a:folHlink>
    </a:clrScheme>
    <a:fontScheme name="鸿蒙">
      <a:majorFont>
        <a:latin typeface="HarmonyOS Sans SC Black"/>
        <a:ea typeface="HarmonyOS Sans SC Black"/>
        <a:cs typeface=""/>
      </a:majorFont>
      <a:minorFont>
        <a:latin typeface="HarmonyOS Sans SC Light"/>
        <a:ea typeface="HarmonyOS Sans SC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9525">
          <a:solidFill>
            <a:schemeClr val="accent6">
              <a:lumMod val="50000"/>
            </a:schemeClr>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6">
              <a:lumMod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chor="ctr">
        <a:spAutoFit/>
      </a:bodyPr>
      <a:lstStyle>
        <a:defPPr algn="ctr">
          <a:defRPr sz="1200" dirty="0" smtClean="0">
            <a:effectLs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SD">
    <a:dk1>
      <a:srgbClr val="0C0C0C"/>
    </a:dk1>
    <a:lt1>
      <a:sysClr val="window" lastClr="FFFFFF"/>
    </a:lt1>
    <a:dk2>
      <a:srgbClr val="343434"/>
    </a:dk2>
    <a:lt2>
      <a:srgbClr val="E7E6E6"/>
    </a:lt2>
    <a:accent1>
      <a:srgbClr val="008080"/>
    </a:accent1>
    <a:accent2>
      <a:srgbClr val="72B3A3"/>
    </a:accent2>
    <a:accent3>
      <a:srgbClr val="285F76"/>
    </a:accent3>
    <a:accent4>
      <a:srgbClr val="87B902"/>
    </a:accent4>
    <a:accent5>
      <a:srgbClr val="F68D2E"/>
    </a:accent5>
    <a:accent6>
      <a:srgbClr val="661F47"/>
    </a:accent6>
    <a:hlink>
      <a:srgbClr val="0563C1"/>
    </a:hlink>
    <a:folHlink>
      <a:srgbClr val="954F72"/>
    </a:folHlink>
  </a:clrScheme>
  <a:fontScheme name="Harmony">
    <a:majorFont>
      <a:latin typeface="HarmonyOS Sans SC Black"/>
      <a:ea typeface="HarmonyOS Sans SC Black"/>
      <a:cs typeface=""/>
    </a:majorFont>
    <a:minorFont>
      <a:latin typeface="HarmonyOS Sans SC Light"/>
      <a:ea typeface="HarmonyOS Sans SC Light"/>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MSD">
    <a:dk1>
      <a:srgbClr val="0C0C0C"/>
    </a:dk1>
    <a:lt1>
      <a:sysClr val="window" lastClr="FFFFFF"/>
    </a:lt1>
    <a:dk2>
      <a:srgbClr val="343434"/>
    </a:dk2>
    <a:lt2>
      <a:srgbClr val="E7E6E6"/>
    </a:lt2>
    <a:accent1>
      <a:srgbClr val="008080"/>
    </a:accent1>
    <a:accent2>
      <a:srgbClr val="72B3A3"/>
    </a:accent2>
    <a:accent3>
      <a:srgbClr val="285F76"/>
    </a:accent3>
    <a:accent4>
      <a:srgbClr val="87B902"/>
    </a:accent4>
    <a:accent5>
      <a:srgbClr val="F68D2E"/>
    </a:accent5>
    <a:accent6>
      <a:srgbClr val="661F47"/>
    </a:accent6>
    <a:hlink>
      <a:srgbClr val="0563C1"/>
    </a:hlink>
    <a:folHlink>
      <a:srgbClr val="954F72"/>
    </a:folHlink>
  </a:clrScheme>
  <a:fontScheme name="Harmony">
    <a:majorFont>
      <a:latin typeface="HarmonyOS Sans SC Black"/>
      <a:ea typeface="HarmonyOS Sans SC Black"/>
      <a:cs typeface=""/>
    </a:majorFont>
    <a:minorFont>
      <a:latin typeface="HarmonyOS Sans SC Light"/>
      <a:ea typeface="HarmonyOS Sans SC Light"/>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MSD">
    <a:dk1>
      <a:srgbClr val="0C0C0C"/>
    </a:dk1>
    <a:lt1>
      <a:sysClr val="window" lastClr="FFFFFF"/>
    </a:lt1>
    <a:dk2>
      <a:srgbClr val="343434"/>
    </a:dk2>
    <a:lt2>
      <a:srgbClr val="E7E6E6"/>
    </a:lt2>
    <a:accent1>
      <a:srgbClr val="008080"/>
    </a:accent1>
    <a:accent2>
      <a:srgbClr val="72B3A3"/>
    </a:accent2>
    <a:accent3>
      <a:srgbClr val="285F76"/>
    </a:accent3>
    <a:accent4>
      <a:srgbClr val="87B902"/>
    </a:accent4>
    <a:accent5>
      <a:srgbClr val="F68D2E"/>
    </a:accent5>
    <a:accent6>
      <a:srgbClr val="661F47"/>
    </a:accent6>
    <a:hlink>
      <a:srgbClr val="0563C1"/>
    </a:hlink>
    <a:folHlink>
      <a:srgbClr val="954F72"/>
    </a:folHlink>
  </a:clrScheme>
  <a:fontScheme name="Harmony">
    <a:majorFont>
      <a:latin typeface="HarmonyOS Sans SC Black"/>
      <a:ea typeface="HarmonyOS Sans SC Black"/>
      <a:cs typeface=""/>
    </a:majorFont>
    <a:minorFont>
      <a:latin typeface="HarmonyOS Sans SC Light"/>
      <a:ea typeface="HarmonyOS Sans SC Light"/>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MSD">
    <a:dk1>
      <a:srgbClr val="0C0C0C"/>
    </a:dk1>
    <a:lt1>
      <a:sysClr val="window" lastClr="FFFFFF"/>
    </a:lt1>
    <a:dk2>
      <a:srgbClr val="343434"/>
    </a:dk2>
    <a:lt2>
      <a:srgbClr val="E7E6E6"/>
    </a:lt2>
    <a:accent1>
      <a:srgbClr val="008080"/>
    </a:accent1>
    <a:accent2>
      <a:srgbClr val="72B3A3"/>
    </a:accent2>
    <a:accent3>
      <a:srgbClr val="285F76"/>
    </a:accent3>
    <a:accent4>
      <a:srgbClr val="87B902"/>
    </a:accent4>
    <a:accent5>
      <a:srgbClr val="F68D2E"/>
    </a:accent5>
    <a:accent6>
      <a:srgbClr val="661F47"/>
    </a:accent6>
    <a:hlink>
      <a:srgbClr val="0563C1"/>
    </a:hlink>
    <a:folHlink>
      <a:srgbClr val="954F72"/>
    </a:folHlink>
  </a:clrScheme>
  <a:fontScheme name="Harmony">
    <a:majorFont>
      <a:latin typeface="HarmonyOS Sans SC Black"/>
      <a:ea typeface="HarmonyOS Sans SC Black"/>
      <a:cs typeface=""/>
    </a:majorFont>
    <a:minorFont>
      <a:latin typeface="HarmonyOS Sans SC Light"/>
      <a:ea typeface="HarmonyOS Sans SC Light"/>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MSD">
    <a:dk1>
      <a:srgbClr val="0C0C0C"/>
    </a:dk1>
    <a:lt1>
      <a:sysClr val="window" lastClr="FFFFFF"/>
    </a:lt1>
    <a:dk2>
      <a:srgbClr val="343434"/>
    </a:dk2>
    <a:lt2>
      <a:srgbClr val="E7E6E6"/>
    </a:lt2>
    <a:accent1>
      <a:srgbClr val="008080"/>
    </a:accent1>
    <a:accent2>
      <a:srgbClr val="72B3A3"/>
    </a:accent2>
    <a:accent3>
      <a:srgbClr val="285F76"/>
    </a:accent3>
    <a:accent4>
      <a:srgbClr val="87B902"/>
    </a:accent4>
    <a:accent5>
      <a:srgbClr val="F68D2E"/>
    </a:accent5>
    <a:accent6>
      <a:srgbClr val="661F47"/>
    </a:accent6>
    <a:hlink>
      <a:srgbClr val="0563C1"/>
    </a:hlink>
    <a:folHlink>
      <a:srgbClr val="954F72"/>
    </a:folHlink>
  </a:clrScheme>
  <a:fontScheme name="Harmony">
    <a:majorFont>
      <a:latin typeface="HarmonyOS Sans SC Black"/>
      <a:ea typeface="HarmonyOS Sans SC Black"/>
      <a:cs typeface=""/>
    </a:majorFont>
    <a:minorFont>
      <a:latin typeface="HarmonyOS Sans SC Light"/>
      <a:ea typeface="HarmonyOS Sans SC Light"/>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MSD">
    <a:dk1>
      <a:srgbClr val="0C0C0C"/>
    </a:dk1>
    <a:lt1>
      <a:sysClr val="window" lastClr="FFFFFF"/>
    </a:lt1>
    <a:dk2>
      <a:srgbClr val="343434"/>
    </a:dk2>
    <a:lt2>
      <a:srgbClr val="E7E6E6"/>
    </a:lt2>
    <a:accent1>
      <a:srgbClr val="008080"/>
    </a:accent1>
    <a:accent2>
      <a:srgbClr val="72B3A3"/>
    </a:accent2>
    <a:accent3>
      <a:srgbClr val="285F76"/>
    </a:accent3>
    <a:accent4>
      <a:srgbClr val="87B902"/>
    </a:accent4>
    <a:accent5>
      <a:srgbClr val="F68D2E"/>
    </a:accent5>
    <a:accent6>
      <a:srgbClr val="661F47"/>
    </a:accent6>
    <a:hlink>
      <a:srgbClr val="0563C1"/>
    </a:hlink>
    <a:folHlink>
      <a:srgbClr val="954F72"/>
    </a:folHlink>
  </a:clrScheme>
  <a:fontScheme name="Harmony">
    <a:majorFont>
      <a:latin typeface="HarmonyOS Sans SC Black"/>
      <a:ea typeface="HarmonyOS Sans SC Black"/>
      <a:cs typeface=""/>
    </a:majorFont>
    <a:minorFont>
      <a:latin typeface="HarmonyOS Sans SC Light"/>
      <a:ea typeface="HarmonyOS Sans SC Light"/>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MSD">
    <a:dk1>
      <a:srgbClr val="0C0C0C"/>
    </a:dk1>
    <a:lt1>
      <a:sysClr val="window" lastClr="FFFFFF"/>
    </a:lt1>
    <a:dk2>
      <a:srgbClr val="343434"/>
    </a:dk2>
    <a:lt2>
      <a:srgbClr val="E7E6E6"/>
    </a:lt2>
    <a:accent1>
      <a:srgbClr val="008080"/>
    </a:accent1>
    <a:accent2>
      <a:srgbClr val="72B3A3"/>
    </a:accent2>
    <a:accent3>
      <a:srgbClr val="285F76"/>
    </a:accent3>
    <a:accent4>
      <a:srgbClr val="87B902"/>
    </a:accent4>
    <a:accent5>
      <a:srgbClr val="F68D2E"/>
    </a:accent5>
    <a:accent6>
      <a:srgbClr val="661F47"/>
    </a:accent6>
    <a:hlink>
      <a:srgbClr val="0563C1"/>
    </a:hlink>
    <a:folHlink>
      <a:srgbClr val="954F72"/>
    </a:folHlink>
  </a:clrScheme>
  <a:fontScheme name="Harmony">
    <a:majorFont>
      <a:latin typeface="HarmonyOS Sans SC Black"/>
      <a:ea typeface="HarmonyOS Sans SC Black"/>
      <a:cs typeface=""/>
    </a:majorFont>
    <a:minorFont>
      <a:latin typeface="HarmonyOS Sans SC Light"/>
      <a:ea typeface="HarmonyOS Sans SC Light"/>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MSD">
    <a:dk1>
      <a:srgbClr val="0C0C0C"/>
    </a:dk1>
    <a:lt1>
      <a:sysClr val="window" lastClr="FFFFFF"/>
    </a:lt1>
    <a:dk2>
      <a:srgbClr val="343434"/>
    </a:dk2>
    <a:lt2>
      <a:srgbClr val="E7E6E6"/>
    </a:lt2>
    <a:accent1>
      <a:srgbClr val="008080"/>
    </a:accent1>
    <a:accent2>
      <a:srgbClr val="72B3A3"/>
    </a:accent2>
    <a:accent3>
      <a:srgbClr val="285F76"/>
    </a:accent3>
    <a:accent4>
      <a:srgbClr val="87B902"/>
    </a:accent4>
    <a:accent5>
      <a:srgbClr val="F68D2E"/>
    </a:accent5>
    <a:accent6>
      <a:srgbClr val="661F47"/>
    </a:accent6>
    <a:hlink>
      <a:srgbClr val="0563C1"/>
    </a:hlink>
    <a:folHlink>
      <a:srgbClr val="954F72"/>
    </a:folHlink>
  </a:clrScheme>
  <a:fontScheme name="Harmony">
    <a:majorFont>
      <a:latin typeface="HarmonyOS Sans SC Black"/>
      <a:ea typeface="HarmonyOS Sans SC Black"/>
      <a:cs typeface=""/>
    </a:majorFont>
    <a:minorFont>
      <a:latin typeface="HarmonyOS Sans SC Light"/>
      <a:ea typeface="HarmonyOS Sans SC Light"/>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74773A0EE7D354494729E228AA4EA05" ma:contentTypeVersion="2" ma:contentTypeDescription="Create a new document." ma:contentTypeScope="" ma:versionID="b2bff63e81f651f62b627b802aca0af1">
  <xsd:schema xmlns:xsd="http://www.w3.org/2001/XMLSchema" xmlns:xs="http://www.w3.org/2001/XMLSchema" xmlns:p="http://schemas.microsoft.com/office/2006/metadata/properties" xmlns:ns2="f9d21466-32cd-4a1c-ab38-03f3423513b2" xmlns:ns3="1c1ceafa-b663-49d3-bd92-4184f16c3307" targetNamespace="http://schemas.microsoft.com/office/2006/metadata/properties" ma:root="true" ma:fieldsID="9263f9aac0d18fbf3ef9fa839dbf5435" ns2:_="" ns3:_="">
    <xsd:import namespace="f9d21466-32cd-4a1c-ab38-03f3423513b2"/>
    <xsd:import namespace="1c1ceafa-b663-49d3-bd92-4184f16c3307"/>
    <xsd:element name="properties">
      <xsd:complexType>
        <xsd:sequence>
          <xsd:element name="documentManagement">
            <xsd:complexType>
              <xsd:all>
                <xsd:element ref="ns2:Sensitivity_x0020_Classification"/>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d21466-32cd-4a1c-ab38-03f3423513b2" elementFormDefault="qualified">
    <xsd:import namespace="http://schemas.microsoft.com/office/2006/documentManagement/types"/>
    <xsd:import namespace="http://schemas.microsoft.com/office/infopath/2007/PartnerControls"/>
    <xsd:element name="Sensitivity_x0020_Classification" ma:index="8" ma:displayName="Sensitivity Classification" ma:description="**[INFO_URL]**" ma:internalName="Sensitivity_x0020_Classification">
      <xsd:simpleType>
        <xsd:restriction base="dms:Choice">
          <xsd:enumeration value="Sensitive (highest)"/>
          <xsd:enumeration value="Confidential"/>
          <xsd:enumeration value="Proprietary"/>
          <xsd:enumeration value="Public"/>
        </xsd:restriction>
      </xsd:simpleType>
    </xsd:element>
  </xsd:schema>
  <xsd:schema xmlns:xsd="http://www.w3.org/2001/XMLSchema" xmlns:xs="http://www.w3.org/2001/XMLSchema" xmlns:dms="http://schemas.microsoft.com/office/2006/documentManagement/types" xmlns:pc="http://schemas.microsoft.com/office/infopath/2007/PartnerControls" targetNamespace="1c1ceafa-b663-49d3-bd92-4184f16c3307"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ensitivity_x0020_Classification xmlns="f9d21466-32cd-4a1c-ab38-03f3423513b2">Public</Sensitivity_x0020_Classification>
  </documentManagement>
</p:properties>
</file>

<file path=customXml/itemProps1.xml><?xml version="1.0" encoding="utf-8"?>
<ds:datastoreItem xmlns:ds="http://schemas.openxmlformats.org/officeDocument/2006/customXml" ds:itemID="{C0B22DC9-B513-4E13-87AE-E9412A00EFBF}"/>
</file>

<file path=customXml/itemProps2.xml><?xml version="1.0" encoding="utf-8"?>
<ds:datastoreItem xmlns:ds="http://schemas.openxmlformats.org/officeDocument/2006/customXml" ds:itemID="{0C864293-70AE-4DE8-A980-E38A04A77A40}"/>
</file>

<file path=customXml/itemProps3.xml><?xml version="1.0" encoding="utf-8"?>
<ds:datastoreItem xmlns:ds="http://schemas.openxmlformats.org/officeDocument/2006/customXml" ds:itemID="{6B25C6E8-3F14-4D0C-8DC3-1089E7E57486}"/>
</file>

<file path=docProps/app.xml><?xml version="1.0" encoding="utf-8"?>
<Properties xmlns="http://schemas.openxmlformats.org/officeDocument/2006/extended-properties" xmlns:vt="http://schemas.openxmlformats.org/officeDocument/2006/docPropsVTypes">
  <TotalTime>2586</TotalTime>
  <Words>11859</Words>
  <Application>Microsoft Office PowerPoint</Application>
  <PresentationFormat>宽屏</PresentationFormat>
  <Paragraphs>575</Paragraphs>
  <Slides>12</Slides>
  <Notes>11</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1</vt:i4>
      </vt:variant>
      <vt:variant>
        <vt:lpstr>幻灯片标题</vt:lpstr>
      </vt:variant>
      <vt:variant>
        <vt:i4>12</vt:i4>
      </vt:variant>
    </vt:vector>
  </HeadingPairs>
  <TitlesOfParts>
    <vt:vector size="22" baseType="lpstr">
      <vt:lpstr>HarmonyOS Sans SC Light</vt:lpstr>
      <vt:lpstr>等线</vt:lpstr>
      <vt:lpstr>HarmonyOS Sans SC Medium</vt:lpstr>
      <vt:lpstr>HarmonyOS Sans SC Black</vt:lpstr>
      <vt:lpstr>微软雅黑</vt:lpstr>
      <vt:lpstr>微软雅黑 Light</vt:lpstr>
      <vt:lpstr>Arial Black</vt:lpstr>
      <vt:lpstr>Arial</vt:lpstr>
      <vt:lpstr>Office Theme</vt:lpstr>
      <vt:lpstr>think-cell 幻灯片</vt:lpstr>
      <vt:lpstr>HPV疫苗能保护多久?</vt:lpstr>
      <vt:lpstr>青少年女性为什么要接种HPV疫苗？</vt:lpstr>
      <vt:lpstr>HPV的型别意味着什么？</vt:lpstr>
      <vt:lpstr>HPV疫苗的评价标准是什么？</vt:lpstr>
      <vt:lpstr>能否通过免疫原性来判断HPV疫苗的有效性？</vt:lpstr>
      <vt:lpstr>HPV疫苗安全性如何？</vt:lpstr>
      <vt:lpstr>HPV疫苗在接种程序上需要注意哪些问题？</vt:lpstr>
      <vt:lpstr>中国女性为什么要特别预防HPV52/58型感染？</vt:lpstr>
      <vt:lpstr>HPV疫苗的交叉保护能带来额外获益吗？</vt:lpstr>
      <vt:lpstr>二价或四价HPV疫苗到底能预防69%还是84.5%的子宫颈癌？</vt:lpstr>
      <vt:lpstr>佳达修®简明处方信息</vt:lpstr>
      <vt:lpstr>佳达修®9简明处方信息</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童日娟Jean.Tong</dc:creator>
  <cp:lastModifiedBy>k K</cp:lastModifiedBy>
  <cp:revision>803</cp:revision>
  <dcterms:created xsi:type="dcterms:W3CDTF">2022-05-10T00:54:00Z</dcterms:created>
  <dcterms:modified xsi:type="dcterms:W3CDTF">2023-11-29T06:12:44Z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MSIP_Label_e81acc0d-dcc4-4dc9-a2c5-be70b05a2fe6_Enabled">
    <vt:lpwstr>true</vt:lpwstr>
  </property>
  <property fmtid="{D5CDD505-2E9C-101B-9397-08002B2CF9AE}" pid="4" name="MSIP_Label_e81acc0d-dcc4-4dc9-a2c5-be70b05a2fe6_SetDate">
    <vt:lpwstr>2022-08-27T17:35:17Z</vt:lpwstr>
  </property>
  <property fmtid="{D5CDD505-2E9C-101B-9397-08002B2CF9AE}" pid="5" name="MSIP_Label_e81acc0d-dcc4-4dc9-a2c5-be70b05a2fe6_Method">
    <vt:lpwstr>Privileged</vt:lpwstr>
  </property>
  <property fmtid="{D5CDD505-2E9C-101B-9397-08002B2CF9AE}" pid="6" name="MSIP_Label_e81acc0d-dcc4-4dc9-a2c5-be70b05a2fe6_Name">
    <vt:lpwstr>e81acc0d-dcc4-4dc9-a2c5-be70b05a2fe6</vt:lpwstr>
  </property>
  <property fmtid="{D5CDD505-2E9C-101B-9397-08002B2CF9AE}" pid="7" name="MSIP_Label_e81acc0d-dcc4-4dc9-a2c5-be70b05a2fe6_SiteId">
    <vt:lpwstr>a00de4ec-48a8-43a6-be74-e31274e2060d</vt:lpwstr>
  </property>
  <property fmtid="{D5CDD505-2E9C-101B-9397-08002B2CF9AE}" pid="8" name="MSIP_Label_e81acc0d-dcc4-4dc9-a2c5-be70b05a2fe6_ActionId">
    <vt:lpwstr>943f084e-1c81-4082-8b59-4ef2f42d4c2a</vt:lpwstr>
  </property>
  <property fmtid="{D5CDD505-2E9C-101B-9397-08002B2CF9AE}" pid="9" name="MSIP_Label_e81acc0d-dcc4-4dc9-a2c5-be70b05a2fe6_ContentBits">
    <vt:lpwstr>0</vt:lpwstr>
  </property>
  <property fmtid="{D5CDD505-2E9C-101B-9397-08002B2CF9AE}" pid="10" name="MerckAIPLabel">
    <vt:lpwstr>NotClassified</vt:lpwstr>
  </property>
  <property fmtid="{D5CDD505-2E9C-101B-9397-08002B2CF9AE}" pid="11" name="MerckAIPDataExchange">
    <vt:lpwstr>!MRKMIP@NotClassified</vt:lpwstr>
  </property>
  <property fmtid="{D5CDD505-2E9C-101B-9397-08002B2CF9AE}" pid="12" name="ICV">
    <vt:lpwstr>D6E1999B9C544FEA955B386308EB7660</vt:lpwstr>
  </property>
  <property fmtid="{D5CDD505-2E9C-101B-9397-08002B2CF9AE}" pid="13" name="KSOProductBuildVer">
    <vt:lpwstr>2052-11.1.0.12358</vt:lpwstr>
  </property>
  <property fmtid="{D5CDD505-2E9C-101B-9397-08002B2CF9AE}" pid="14" name="ContentTypeId">
    <vt:lpwstr>0x010100C74773A0EE7D354494729E228AA4EA05</vt:lpwstr>
  </property>
</Properties>
</file>