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30" r:id="rId2"/>
    <p:sldId id="334" r:id="rId3"/>
    <p:sldId id="339" r:id="rId4"/>
    <p:sldId id="348" r:id="rId5"/>
    <p:sldId id="345" r:id="rId6"/>
    <p:sldId id="346" r:id="rId7"/>
    <p:sldId id="336" r:id="rId8"/>
    <p:sldId id="337" r:id="rId9"/>
    <p:sldId id="335" r:id="rId10"/>
    <p:sldId id="347" r:id="rId11"/>
    <p:sldId id="333" r:id="rId12"/>
    <p:sldId id="287"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o, Xiao Meng" initials="ZXM" lastIdx="77" clrIdx="0"/>
  <p:cmAuthor id="2" name="Shi Gill" initials="SG" lastIdx="15" clrIdx="1"/>
  <p:cmAuthor id="3" name="Zhang, Xingxing (Vicky)" initials="ZX(" lastIdx="16" clrIdx="2"/>
  <p:cmAuthor id="4" name="童日娟Jean.Tong" initials="童日娟Jean.Tong" lastIdx="3" clrIdx="3"/>
  <p:cmAuthor id="5" name="Feng, Li" initials="FL" lastIdx="1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B18F"/>
    <a:srgbClr val="1F8C87"/>
    <a:srgbClr val="DFEEEA"/>
    <a:srgbClr val="155462"/>
    <a:srgbClr val="CFE1E7"/>
    <a:srgbClr val="BFBFBF"/>
    <a:srgbClr val="FFFFFF"/>
    <a:srgbClr val="00877C"/>
    <a:srgbClr val="D9D9D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786" autoAdjust="0"/>
    <p:restoredTop sz="94947" autoAdjust="0"/>
  </p:normalViewPr>
  <p:slideViewPr>
    <p:cSldViewPr snapToGrid="0">
      <p:cViewPr>
        <p:scale>
          <a:sx n="200" d="100"/>
          <a:sy n="200" d="100"/>
        </p:scale>
        <p:origin x="-4032" y="-2076"/>
      </p:cViewPr>
      <p:guideLst/>
    </p:cSldViewPr>
  </p:slideViewPr>
  <p:outlineViewPr>
    <p:cViewPr>
      <p:scale>
        <a:sx n="33" d="100"/>
        <a:sy n="33" d="100"/>
      </p:scale>
      <p:origin x="0" y="-86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tags" Target="tags/tag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 K" userId="7f45d5078fe2360d" providerId="LiveId" clId="{1945AC4A-3F27-4BA5-9B26-8D8532B583E8}"/>
    <pc:docChg chg="custSel modSld">
      <pc:chgData name="k K" userId="7f45d5078fe2360d" providerId="LiveId" clId="{1945AC4A-3F27-4BA5-9B26-8D8532B583E8}" dt="2023-11-23T08:37:00.801" v="1"/>
      <pc:docMkLst>
        <pc:docMk/>
      </pc:docMkLst>
      <pc:sldChg chg="addSp delSp modSp mod">
        <pc:chgData name="k K" userId="7f45d5078fe2360d" providerId="LiveId" clId="{1945AC4A-3F27-4BA5-9B26-8D8532B583E8}" dt="2023-11-23T08:37:00.801" v="1"/>
        <pc:sldMkLst>
          <pc:docMk/>
          <pc:sldMk cId="0" sldId="287"/>
        </pc:sldMkLst>
        <pc:spChg chg="del">
          <ac:chgData name="k K" userId="7f45d5078fe2360d" providerId="LiveId" clId="{1945AC4A-3F27-4BA5-9B26-8D8532B583E8}" dt="2023-11-23T08:37:00.377" v="0" actId="478"/>
          <ac:spMkLst>
            <pc:docMk/>
            <pc:sldMk cId="0" sldId="287"/>
            <ac:spMk id="3" creationId="{00000000-0000-0000-0000-000000000000}"/>
          </ac:spMkLst>
        </pc:spChg>
        <pc:spChg chg="add mod">
          <ac:chgData name="k K" userId="7f45d5078fe2360d" providerId="LiveId" clId="{1945AC4A-3F27-4BA5-9B26-8D8532B583E8}" dt="2023-11-23T08:37:00.801" v="1"/>
          <ac:spMkLst>
            <pc:docMk/>
            <pc:sldMk cId="0" sldId="287"/>
            <ac:spMk id="4" creationId="{B9A9ED54-C325-500C-BE23-D3FE54F472A5}"/>
          </ac:spMkLst>
        </pc:spChg>
        <pc:spChg chg="del">
          <ac:chgData name="k K" userId="7f45d5078fe2360d" providerId="LiveId" clId="{1945AC4A-3F27-4BA5-9B26-8D8532B583E8}" dt="2023-11-23T08:37:00.377" v="0" actId="478"/>
          <ac:spMkLst>
            <pc:docMk/>
            <pc:sldMk cId="0" sldId="287"/>
            <ac:spMk id="6" creationId="{00000000-0000-0000-0000-000000000000}"/>
          </ac:spMkLst>
        </pc:spChg>
      </pc:sldChg>
    </pc:docChg>
  </pc:docChgLst>
  <pc:docChgLst>
    <pc:chgData name="k K" userId="7f45d5078fe2360d" providerId="LiveId" clId="{0203A804-59AC-4599-A7BD-B7DADC476E46}"/>
    <pc:docChg chg="modMainMaster">
      <pc:chgData name="k K" userId="7f45d5078fe2360d" providerId="LiveId" clId="{0203A804-59AC-4599-A7BD-B7DADC476E46}" dt="2023-11-29T06:13:19.670" v="8" actId="20577"/>
      <pc:docMkLst>
        <pc:docMk/>
      </pc:docMkLst>
      <pc:sldMasterChg chg="delSldLayout modSldLayout">
        <pc:chgData name="k K" userId="7f45d5078fe2360d" providerId="LiveId" clId="{0203A804-59AC-4599-A7BD-B7DADC476E46}" dt="2023-11-29T06:13:19.670" v="8" actId="20577"/>
        <pc:sldMasterMkLst>
          <pc:docMk/>
          <pc:sldMasterMk cId="0" sldId="2147483648"/>
        </pc:sldMasterMkLst>
        <pc:sldLayoutChg chg="del">
          <pc:chgData name="k K" userId="7f45d5078fe2360d" providerId="LiveId" clId="{0203A804-59AC-4599-A7BD-B7DADC476E46}" dt="2023-11-29T06:13:10.297" v="6" actId="2696"/>
          <pc:sldLayoutMkLst>
            <pc:docMk/>
            <pc:sldMasterMk cId="0" sldId="2147483648"/>
            <pc:sldLayoutMk cId="0" sldId="2147483649"/>
          </pc:sldLayoutMkLst>
        </pc:sldLayoutChg>
        <pc:sldLayoutChg chg="del">
          <pc:chgData name="k K" userId="7f45d5078fe2360d" providerId="LiveId" clId="{0203A804-59AC-4599-A7BD-B7DADC476E46}" dt="2023-11-29T06:13:06.379" v="0" actId="2696"/>
          <pc:sldLayoutMkLst>
            <pc:docMk/>
            <pc:sldMasterMk cId="0" sldId="2147483648"/>
            <pc:sldLayoutMk cId="0" sldId="2147483650"/>
          </pc:sldLayoutMkLst>
        </pc:sldLayoutChg>
        <pc:sldLayoutChg chg="del">
          <pc:chgData name="k K" userId="7f45d5078fe2360d" providerId="LiveId" clId="{0203A804-59AC-4599-A7BD-B7DADC476E46}" dt="2023-11-29T06:13:06.576" v="1" actId="2696"/>
          <pc:sldLayoutMkLst>
            <pc:docMk/>
            <pc:sldMasterMk cId="0" sldId="2147483648"/>
            <pc:sldLayoutMk cId="0" sldId="2147483651"/>
          </pc:sldLayoutMkLst>
        </pc:sldLayoutChg>
        <pc:sldLayoutChg chg="del">
          <pc:chgData name="k K" userId="7f45d5078fe2360d" providerId="LiveId" clId="{0203A804-59AC-4599-A7BD-B7DADC476E46}" dt="2023-11-29T06:13:06.768" v="2" actId="2696"/>
          <pc:sldLayoutMkLst>
            <pc:docMk/>
            <pc:sldMasterMk cId="0" sldId="2147483648"/>
            <pc:sldLayoutMk cId="0" sldId="2147483652"/>
          </pc:sldLayoutMkLst>
        </pc:sldLayoutChg>
        <pc:sldLayoutChg chg="del">
          <pc:chgData name="k K" userId="7f45d5078fe2360d" providerId="LiveId" clId="{0203A804-59AC-4599-A7BD-B7DADC476E46}" dt="2023-11-29T06:13:09.384" v="5" actId="2696"/>
          <pc:sldLayoutMkLst>
            <pc:docMk/>
            <pc:sldMasterMk cId="0" sldId="2147483648"/>
            <pc:sldLayoutMk cId="0" sldId="2147483653"/>
          </pc:sldLayoutMkLst>
        </pc:sldLayoutChg>
        <pc:sldLayoutChg chg="modSp mod">
          <pc:chgData name="k K" userId="7f45d5078fe2360d" providerId="LiveId" clId="{0203A804-59AC-4599-A7BD-B7DADC476E46}" dt="2023-11-29T06:13:19.670" v="8" actId="20577"/>
          <pc:sldLayoutMkLst>
            <pc:docMk/>
            <pc:sldMasterMk cId="0" sldId="2147483648"/>
            <pc:sldLayoutMk cId="0" sldId="2147483654"/>
          </pc:sldLayoutMkLst>
          <pc:spChg chg="mod">
            <ac:chgData name="k K" userId="7f45d5078fe2360d" providerId="LiveId" clId="{0203A804-59AC-4599-A7BD-B7DADC476E46}" dt="2023-11-29T06:13:19.670" v="8" actId="20577"/>
            <ac:spMkLst>
              <pc:docMk/>
              <pc:sldMasterMk cId="0" sldId="2147483648"/>
              <pc:sldLayoutMk cId="0" sldId="2147483654"/>
              <ac:spMk id="10" creationId="{00000000-0000-0000-0000-000000000000}"/>
            </ac:spMkLst>
          </pc:spChg>
        </pc:sldLayoutChg>
        <pc:sldLayoutChg chg="del">
          <pc:chgData name="k K" userId="7f45d5078fe2360d" providerId="LiveId" clId="{0203A804-59AC-4599-A7BD-B7DADC476E46}" dt="2023-11-29T06:13:08.348" v="3" actId="2696"/>
          <pc:sldLayoutMkLst>
            <pc:docMk/>
            <pc:sldMasterMk cId="0" sldId="2147483648"/>
            <pc:sldLayoutMk cId="0" sldId="2147483655"/>
          </pc:sldLayoutMkLst>
        </pc:sldLayoutChg>
        <pc:sldLayoutChg chg="del">
          <pc:chgData name="k K" userId="7f45d5078fe2360d" providerId="LiveId" clId="{0203A804-59AC-4599-A7BD-B7DADC476E46}" dt="2023-11-29T06:13:08.543" v="4" actId="2696"/>
          <pc:sldLayoutMkLst>
            <pc:docMk/>
            <pc:sldMasterMk cId="0" sldId="2147483648"/>
            <pc:sldLayoutMk cId="0" sldId="2147483656"/>
          </pc:sldLayoutMkLst>
        </pc:sldLayoutChg>
      </pc:sldMaster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421445946292978"/>
          <c:y val="4.9180659124858903E-2"/>
          <c:w val="0.61444802054947489"/>
          <c:h val="0.79886378191199803"/>
        </c:manualLayout>
      </c:layout>
      <c:barChart>
        <c:barDir val="col"/>
        <c:grouping val="clustered"/>
        <c:varyColors val="0"/>
        <c:ser>
          <c:idx val="0"/>
          <c:order val="0"/>
          <c:tx>
            <c:strRef>
              <c:f>Sheet1!$B$1</c:f>
              <c:strCache>
                <c:ptCount val="1"/>
                <c:pt idx="0">
                  <c:v>安慰剂(n=1237)</c:v>
                </c:pt>
              </c:strCache>
            </c:strRef>
          </c:tx>
          <c:spPr>
            <a:solidFill>
              <a:schemeClr val="bg1">
                <a:lumMod val="75000"/>
              </a:schemeClr>
            </a:solidFill>
          </c:spPr>
          <c:invertIfNegative val="0"/>
          <c:dPt>
            <c:idx val="0"/>
            <c:invertIfNegative val="0"/>
            <c:bubble3D val="0"/>
            <c:extLst>
              <c:ext xmlns:c16="http://schemas.microsoft.com/office/drawing/2014/chart" uri="{C3380CC4-5D6E-409C-BE32-E72D297353CC}">
                <c16:uniqueId val="{00000000-88FA-46D0-A3C2-F5365EB0CE4D}"/>
              </c:ext>
            </c:extLst>
          </c:dPt>
          <c:dLbls>
            <c:spPr>
              <a:noFill/>
              <a:ln>
                <a:noFill/>
              </a:ln>
              <a:effectLst/>
            </c:spPr>
            <c:txPr>
              <a:bodyPr rot="0" vert="horz"/>
              <a:lstStyle/>
              <a:p>
                <a:pPr>
                  <a:defRPr sz="800"/>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numRef>
              <c:f>Sheet1!$A$2</c:f>
              <c:numCache>
                <c:formatCode>General</c:formatCode>
                <c:ptCount val="1"/>
              </c:numCache>
            </c:numRef>
          </c:cat>
          <c:val>
            <c:numRef>
              <c:f>Sheet1!$B$2</c:f>
              <c:numCache>
                <c:formatCode>General</c:formatCode>
                <c:ptCount val="1"/>
                <c:pt idx="0">
                  <c:v>7</c:v>
                </c:pt>
              </c:numCache>
            </c:numRef>
          </c:val>
          <c:extLst>
            <c:ext xmlns:c16="http://schemas.microsoft.com/office/drawing/2014/chart" uri="{C3380CC4-5D6E-409C-BE32-E72D297353CC}">
              <c16:uniqueId val="{00000001-88FA-46D0-A3C2-F5365EB0CE4D}"/>
            </c:ext>
          </c:extLst>
        </c:ser>
        <c:ser>
          <c:idx val="1"/>
          <c:order val="1"/>
          <c:tx>
            <c:strRef>
              <c:f>Sheet1!$C$1</c:f>
              <c:strCache>
                <c:ptCount val="1"/>
                <c:pt idx="0">
                  <c:v>四价HPV疫苗(n=1265)</c:v>
                </c:pt>
              </c:strCache>
            </c:strRef>
          </c:tx>
          <c:spPr>
            <a:solidFill>
              <a:srgbClr val="00535E"/>
            </a:solidFill>
            <a:ln>
              <a:noFill/>
            </a:ln>
            <a:effectLst/>
          </c:spPr>
          <c:invertIfNegative val="0"/>
          <c:dLbls>
            <c:dLbl>
              <c:idx val="0"/>
              <c:tx>
                <c:rich>
                  <a:bodyPr/>
                  <a:lstStyle/>
                  <a:p>
                    <a:r>
                      <a:rPr lang="en-US"/>
                      <a:t>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88FA-46D0-A3C2-F5365EB0CE4D}"/>
                </c:ext>
              </c:extLst>
            </c:dLbl>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numRef>
              <c:f>Sheet1!$A$2</c:f>
              <c:numCache>
                <c:formatCode>General</c:formatCode>
                <c:ptCount val="1"/>
              </c:numCache>
            </c:numRef>
          </c:cat>
          <c:val>
            <c:numRef>
              <c:f>Sheet1!$C$2</c:f>
              <c:numCache>
                <c:formatCode>General</c:formatCode>
                <c:ptCount val="1"/>
                <c:pt idx="0">
                  <c:v>0</c:v>
                </c:pt>
              </c:numCache>
            </c:numRef>
          </c:val>
          <c:extLst>
            <c:ext xmlns:c16="http://schemas.microsoft.com/office/drawing/2014/chart" uri="{C3380CC4-5D6E-409C-BE32-E72D297353CC}">
              <c16:uniqueId val="{00000003-88FA-46D0-A3C2-F5365EB0CE4D}"/>
            </c:ext>
          </c:extLst>
        </c:ser>
        <c:dLbls>
          <c:showLegendKey val="0"/>
          <c:showVal val="0"/>
          <c:showCatName val="0"/>
          <c:showSerName val="0"/>
          <c:showPercent val="0"/>
          <c:showBubbleSize val="0"/>
        </c:dLbls>
        <c:gapWidth val="300"/>
        <c:overlap val="-100"/>
        <c:axId val="347005312"/>
        <c:axId val="347006848"/>
      </c:barChart>
      <c:catAx>
        <c:axId val="3470053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vert="horz"/>
          <a:lstStyle/>
          <a:p>
            <a:pPr>
              <a:defRPr/>
            </a:pPr>
            <a:endParaRPr lang="zh-CN"/>
          </a:p>
        </c:txPr>
        <c:crossAx val="347006848"/>
        <c:crosses val="autoZero"/>
        <c:auto val="1"/>
        <c:lblAlgn val="ctr"/>
        <c:lblOffset val="100"/>
        <c:noMultiLvlLbl val="0"/>
      </c:catAx>
      <c:valAx>
        <c:axId val="347006848"/>
        <c:scaling>
          <c:orientation val="minMax"/>
        </c:scaling>
        <c:delete val="0"/>
        <c:axPos val="l"/>
        <c:numFmt formatCode="General" sourceLinked="1"/>
        <c:majorTickMark val="out"/>
        <c:minorTickMark val="none"/>
        <c:tickLblPos val="nextTo"/>
        <c:spPr>
          <a:noFill/>
          <a:ln w="6350" cap="flat" cmpd="sng" algn="ctr">
            <a:solidFill>
              <a:schemeClr val="bg1">
                <a:lumMod val="75000"/>
              </a:schemeClr>
            </a:solidFill>
            <a:prstDash val="solid"/>
            <a:round/>
          </a:ln>
          <a:effectLst/>
        </c:spPr>
        <c:txPr>
          <a:bodyPr rot="-60000000" vert="horz"/>
          <a:lstStyle/>
          <a:p>
            <a:pPr>
              <a:defRPr sz="700"/>
            </a:pPr>
            <a:endParaRPr lang="zh-CN"/>
          </a:p>
        </c:txPr>
        <c:crossAx val="347005312"/>
        <c:crosses val="autoZero"/>
        <c:crossBetween val="between"/>
        <c:majorUnit val="2"/>
      </c:valAx>
      <c:spPr>
        <a:noFill/>
        <a:ln>
          <a:noFill/>
        </a:ln>
        <a:effectLst/>
      </c:spPr>
    </c:plotArea>
    <c:legend>
      <c:legendPos val="b"/>
      <c:layout>
        <c:manualLayout>
          <c:xMode val="edge"/>
          <c:yMode val="edge"/>
          <c:x val="0.53070129955875212"/>
          <c:y val="5.4855905326419652E-2"/>
          <c:w val="0.37094247808950398"/>
          <c:h val="0.16640283513423618"/>
        </c:manualLayout>
      </c:layout>
      <c:overlay val="0"/>
      <c:spPr>
        <a:noFill/>
        <a:ln>
          <a:noFill/>
        </a:ln>
        <a:effectLst/>
      </c:spPr>
      <c:txPr>
        <a:bodyPr rot="0" vert="horz"/>
        <a:lstStyle/>
        <a:p>
          <a:pPr>
            <a:defRPr sz="700"/>
          </a:pPr>
          <a:endParaRPr lang="zh-CN"/>
        </a:p>
      </c:txPr>
    </c:legend>
    <c:plotVisOnly val="1"/>
    <c:dispBlanksAs val="gap"/>
    <c:showDLblsOverMax val="0"/>
  </c:chart>
  <c:spPr>
    <a:noFill/>
    <a:ln>
      <a:noFill/>
    </a:ln>
    <a:effectLst/>
  </c:spPr>
  <c:txPr>
    <a:bodyPr/>
    <a:lstStyle/>
    <a:p>
      <a:pPr>
        <a:defRPr lang="zh-CN">
          <a:latin typeface="+mn-lt"/>
          <a:ea typeface="+mn-ea"/>
          <a:cs typeface="+mn-ea"/>
          <a:sym typeface="+mn-lt"/>
        </a:defRPr>
      </a:pPr>
      <a:endParaRPr lang="zh-CN"/>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不良事件发生率（%）</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BF31-4A69-A63E-65BAADA71B54}"/>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ea"/>
                    <a:sym typeface="+mn-lt"/>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未感染者
(n=144)</c:v>
                </c:pt>
                <c:pt idx="1">
                  <c:v>HIV感染者
(n=127)</c:v>
                </c:pt>
              </c:strCache>
            </c:strRef>
          </c:cat>
          <c:val>
            <c:numRef>
              <c:f>Sheet1!$B$2:$B$3</c:f>
              <c:numCache>
                <c:formatCode>0.0%</c:formatCode>
                <c:ptCount val="2"/>
                <c:pt idx="0">
                  <c:v>3.5000000000000003E-2</c:v>
                </c:pt>
                <c:pt idx="1">
                  <c:v>3.1E-2</c:v>
                </c:pt>
              </c:numCache>
            </c:numRef>
          </c:val>
          <c:extLst>
            <c:ext xmlns:c16="http://schemas.microsoft.com/office/drawing/2014/chart" uri="{C3380CC4-5D6E-409C-BE32-E72D297353CC}">
              <c16:uniqueId val="{00000002-BF31-4A69-A63E-65BAADA71B54}"/>
            </c:ext>
          </c:extLst>
        </c:ser>
        <c:dLbls>
          <c:showLegendKey val="0"/>
          <c:showVal val="0"/>
          <c:showCatName val="0"/>
          <c:showSerName val="0"/>
          <c:showPercent val="0"/>
          <c:showBubbleSize val="0"/>
        </c:dLbls>
        <c:gapWidth val="219"/>
        <c:overlap val="-27"/>
        <c:axId val="1958930127"/>
        <c:axId val="1958923055"/>
      </c:barChart>
      <c:catAx>
        <c:axId val="1958930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ea"/>
                <a:sym typeface="+mn-lt"/>
              </a:defRPr>
            </a:pPr>
            <a:endParaRPr lang="zh-CN"/>
          </a:p>
        </c:txPr>
        <c:crossAx val="1958923055"/>
        <c:crosses val="autoZero"/>
        <c:auto val="1"/>
        <c:lblAlgn val="ctr"/>
        <c:lblOffset val="100"/>
        <c:noMultiLvlLbl val="0"/>
      </c:catAx>
      <c:valAx>
        <c:axId val="1958923055"/>
        <c:scaling>
          <c:orientation val="minMax"/>
          <c:max val="5.000000000000001E-2"/>
          <c:min val="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ea"/>
                    <a:sym typeface="+mn-lt"/>
                  </a:defRPr>
                </a:pPr>
                <a:r>
                  <a:rPr lang="zh-CN"/>
                  <a:t>不良事件发生率</a:t>
                </a:r>
                <a:r>
                  <a:rPr lang="en-US"/>
                  <a:t>, %</a:t>
                </a:r>
                <a:endParaRPr lang="zh-CN"/>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ea"/>
                  <a:sym typeface="+mn-lt"/>
                </a:defRPr>
              </a:pPr>
              <a:endParaRPr lang="zh-CN"/>
            </a:p>
          </c:txPr>
        </c:title>
        <c:numFmt formatCode="0.0%" sourceLinked="1"/>
        <c:majorTickMark val="none"/>
        <c:minorTickMark val="none"/>
        <c:tickLblPos val="nextTo"/>
        <c:spPr>
          <a:noFill/>
          <a:ln>
            <a:solidFill>
              <a:schemeClr val="tx1">
                <a:lumMod val="25000"/>
                <a:lumOff val="75000"/>
              </a:schemeClr>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ea"/>
                <a:sym typeface="+mn-lt"/>
              </a:defRPr>
            </a:pPr>
            <a:endParaRPr lang="zh-CN"/>
          </a:p>
        </c:txPr>
        <c:crossAx val="19589301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mn-lt"/>
          <a:ea typeface="+mn-ea"/>
          <a:cs typeface="+mn-ea"/>
          <a:sym typeface="+mn-lt"/>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占比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E19-45EF-9439-1A273A015B1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E19-45EF-9439-1A273A015B1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E19-45EF-9439-1A273A015B1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E19-45EF-9439-1A273A015B1F}"/>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ea"/>
                    <a:sym typeface="+mn-lt"/>
                  </a:defRPr>
                </a:pPr>
                <a:endParaRPr lang="zh-CN"/>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感染1种</c:v>
                </c:pt>
                <c:pt idx="1">
                  <c:v>感染2种</c:v>
                </c:pt>
                <c:pt idx="2">
                  <c:v>感染3种</c:v>
                </c:pt>
                <c:pt idx="3">
                  <c:v>感染≥4种</c:v>
                </c:pt>
              </c:strCache>
            </c:strRef>
          </c:cat>
          <c:val>
            <c:numRef>
              <c:f>Sheet1!$B$2:$B$5</c:f>
              <c:numCache>
                <c:formatCode>0.0%</c:formatCode>
                <c:ptCount val="4"/>
                <c:pt idx="0">
                  <c:v>0.752</c:v>
                </c:pt>
                <c:pt idx="1">
                  <c:v>0.18099999999999999</c:v>
                </c:pt>
                <c:pt idx="2">
                  <c:v>4.7E-2</c:v>
                </c:pt>
                <c:pt idx="3">
                  <c:v>1.9E-2</c:v>
                </c:pt>
              </c:numCache>
            </c:numRef>
          </c:val>
          <c:extLst>
            <c:ext xmlns:c16="http://schemas.microsoft.com/office/drawing/2014/chart" uri="{C3380CC4-5D6E-409C-BE32-E72D297353CC}">
              <c16:uniqueId val="{00000008-2E19-45EF-9439-1A273A015B1F}"/>
            </c:ext>
          </c:extLst>
        </c:ser>
        <c:dLbls>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6413816478041965"/>
          <c:y val="0.25876148072105604"/>
          <c:w val="0.24589022120787171"/>
          <c:h val="0.4824764757429579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ea"/>
              <a:sym typeface="+mn-lt"/>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mn-lt"/>
          <a:ea typeface="+mn-ea"/>
          <a:cs typeface="+mn-ea"/>
          <a:sym typeface="+mn-lt"/>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421445946292978"/>
          <c:y val="4.9180659124858903E-2"/>
          <c:w val="0.61444802054947489"/>
          <c:h val="0.79886378191199803"/>
        </c:manualLayout>
      </c:layout>
      <c:barChart>
        <c:barDir val="col"/>
        <c:grouping val="clustered"/>
        <c:varyColors val="0"/>
        <c:ser>
          <c:idx val="0"/>
          <c:order val="0"/>
          <c:tx>
            <c:strRef>
              <c:f>Sheet1!$B$1</c:f>
              <c:strCache>
                <c:ptCount val="1"/>
                <c:pt idx="0">
                  <c:v>安慰剂(n=1283)</c:v>
                </c:pt>
              </c:strCache>
            </c:strRef>
          </c:tx>
          <c:spPr>
            <a:solidFill>
              <a:schemeClr val="bg1">
                <a:lumMod val="75000"/>
              </a:schemeClr>
            </a:solidFill>
          </c:spPr>
          <c:invertIfNegative val="0"/>
          <c:dPt>
            <c:idx val="0"/>
            <c:invertIfNegative val="0"/>
            <c:bubble3D val="0"/>
            <c:extLst>
              <c:ext xmlns:c16="http://schemas.microsoft.com/office/drawing/2014/chart" uri="{C3380CC4-5D6E-409C-BE32-E72D297353CC}">
                <c16:uniqueId val="{00000000-8750-4AED-86C5-CCD02A66BD26}"/>
              </c:ext>
            </c:extLst>
          </c:dPt>
          <c:dLbls>
            <c:spPr>
              <a:noFill/>
              <a:ln>
                <a:noFill/>
              </a:ln>
              <a:effectLst/>
            </c:spPr>
            <c:txPr>
              <a:bodyPr rot="0" vert="horz"/>
              <a:lstStyle/>
              <a:p>
                <a:pPr>
                  <a:defRPr sz="800"/>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numRef>
              <c:f>Sheet1!$A$2</c:f>
              <c:numCache>
                <c:formatCode>General</c:formatCode>
                <c:ptCount val="1"/>
              </c:numCache>
            </c:numRef>
          </c:cat>
          <c:val>
            <c:numRef>
              <c:f>Sheet1!$B$2</c:f>
              <c:numCache>
                <c:formatCode>General</c:formatCode>
                <c:ptCount val="1"/>
                <c:pt idx="0">
                  <c:v>7</c:v>
                </c:pt>
              </c:numCache>
            </c:numRef>
          </c:val>
          <c:extLst>
            <c:ext xmlns:c16="http://schemas.microsoft.com/office/drawing/2014/chart" uri="{C3380CC4-5D6E-409C-BE32-E72D297353CC}">
              <c16:uniqueId val="{00000001-8750-4AED-86C5-CCD02A66BD26}"/>
            </c:ext>
          </c:extLst>
        </c:ser>
        <c:ser>
          <c:idx val="1"/>
          <c:order val="1"/>
          <c:tx>
            <c:strRef>
              <c:f>Sheet1!$C$1</c:f>
              <c:strCache>
                <c:ptCount val="1"/>
                <c:pt idx="0">
                  <c:v>四价HPV疫苗(n=1243)</c:v>
                </c:pt>
              </c:strCache>
            </c:strRef>
          </c:tx>
          <c:spPr>
            <a:solidFill>
              <a:srgbClr val="00535E"/>
            </a:solidFill>
            <a:ln>
              <a:noFill/>
            </a:ln>
            <a:effectLst/>
          </c:spPr>
          <c:invertIfNegative val="0"/>
          <c:dLbls>
            <c:dLbl>
              <c:idx val="0"/>
              <c:tx>
                <c:rich>
                  <a:bodyPr/>
                  <a:lstStyle/>
                  <a:p>
                    <a:r>
                      <a:rPr lang="en-US"/>
                      <a:t>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8750-4AED-86C5-CCD02A66BD26}"/>
                </c:ext>
              </c:extLst>
            </c:dLbl>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numRef>
              <c:f>Sheet1!$A$2</c:f>
              <c:numCache>
                <c:formatCode>General</c:formatCode>
                <c:ptCount val="1"/>
              </c:numCache>
            </c:numRef>
          </c:cat>
          <c:val>
            <c:numRef>
              <c:f>Sheet1!$C$2</c:f>
              <c:numCache>
                <c:formatCode>General</c:formatCode>
                <c:ptCount val="1"/>
                <c:pt idx="0">
                  <c:v>0</c:v>
                </c:pt>
              </c:numCache>
            </c:numRef>
          </c:val>
          <c:extLst>
            <c:ext xmlns:c16="http://schemas.microsoft.com/office/drawing/2014/chart" uri="{C3380CC4-5D6E-409C-BE32-E72D297353CC}">
              <c16:uniqueId val="{00000003-8750-4AED-86C5-CCD02A66BD26}"/>
            </c:ext>
          </c:extLst>
        </c:ser>
        <c:dLbls>
          <c:showLegendKey val="0"/>
          <c:showVal val="0"/>
          <c:showCatName val="0"/>
          <c:showSerName val="0"/>
          <c:showPercent val="0"/>
          <c:showBubbleSize val="0"/>
        </c:dLbls>
        <c:gapWidth val="300"/>
        <c:overlap val="-100"/>
        <c:axId val="347005312"/>
        <c:axId val="347006848"/>
      </c:barChart>
      <c:catAx>
        <c:axId val="3470053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vert="horz"/>
          <a:lstStyle/>
          <a:p>
            <a:pPr>
              <a:defRPr/>
            </a:pPr>
            <a:endParaRPr lang="zh-CN"/>
          </a:p>
        </c:txPr>
        <c:crossAx val="347006848"/>
        <c:crosses val="autoZero"/>
        <c:auto val="1"/>
        <c:lblAlgn val="ctr"/>
        <c:lblOffset val="100"/>
        <c:noMultiLvlLbl val="0"/>
      </c:catAx>
      <c:valAx>
        <c:axId val="347006848"/>
        <c:scaling>
          <c:orientation val="minMax"/>
        </c:scaling>
        <c:delete val="0"/>
        <c:axPos val="l"/>
        <c:numFmt formatCode="General" sourceLinked="1"/>
        <c:majorTickMark val="out"/>
        <c:minorTickMark val="none"/>
        <c:tickLblPos val="nextTo"/>
        <c:spPr>
          <a:noFill/>
          <a:ln w="6350" cap="flat" cmpd="sng" algn="ctr">
            <a:solidFill>
              <a:schemeClr val="bg1">
                <a:lumMod val="75000"/>
              </a:schemeClr>
            </a:solidFill>
            <a:prstDash val="solid"/>
            <a:round/>
          </a:ln>
          <a:effectLst/>
        </c:spPr>
        <c:txPr>
          <a:bodyPr rot="-60000000" vert="horz"/>
          <a:lstStyle/>
          <a:p>
            <a:pPr>
              <a:defRPr sz="700"/>
            </a:pPr>
            <a:endParaRPr lang="zh-CN"/>
          </a:p>
        </c:txPr>
        <c:crossAx val="347005312"/>
        <c:crosses val="autoZero"/>
        <c:crossBetween val="between"/>
      </c:valAx>
      <c:spPr>
        <a:noFill/>
        <a:ln>
          <a:noFill/>
        </a:ln>
        <a:effectLst/>
      </c:spPr>
    </c:plotArea>
    <c:legend>
      <c:legendPos val="b"/>
      <c:layout>
        <c:manualLayout>
          <c:xMode val="edge"/>
          <c:yMode val="edge"/>
          <c:x val="0.51366002962171842"/>
          <c:y val="5.4856075550607869E-2"/>
          <c:w val="0.41532612896980303"/>
          <c:h val="0.18281592991343898"/>
        </c:manualLayout>
      </c:layout>
      <c:overlay val="0"/>
      <c:spPr>
        <a:noFill/>
        <a:ln>
          <a:noFill/>
        </a:ln>
        <a:effectLst/>
      </c:spPr>
      <c:txPr>
        <a:bodyPr rot="0" vert="horz"/>
        <a:lstStyle/>
        <a:p>
          <a:pPr>
            <a:defRPr sz="800"/>
          </a:pPr>
          <a:endParaRPr lang="zh-CN"/>
        </a:p>
      </c:txPr>
    </c:legend>
    <c:plotVisOnly val="1"/>
    <c:dispBlanksAs val="gap"/>
    <c:showDLblsOverMax val="0"/>
  </c:chart>
  <c:spPr>
    <a:noFill/>
    <a:ln>
      <a:noFill/>
    </a:ln>
    <a:effectLst/>
  </c:spPr>
  <c:txPr>
    <a:bodyPr/>
    <a:lstStyle/>
    <a:p>
      <a:pPr>
        <a:defRPr lang="zh-CN">
          <a:latin typeface="+mn-lt"/>
          <a:ea typeface="+mn-ea"/>
          <a:cs typeface="+mn-ea"/>
          <a:sym typeface="+mn-lt"/>
        </a:defRPr>
      </a:pPr>
      <a:endParaRPr lang="zh-CN"/>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146284571809394E-2"/>
          <c:y val="8.9920321445478138E-2"/>
          <c:w val="0.89450627568588259"/>
          <c:h val="0.84962992801113402"/>
        </c:manualLayout>
      </c:layout>
      <c:barChart>
        <c:barDir val="col"/>
        <c:grouping val="clustered"/>
        <c:varyColors val="0"/>
        <c:ser>
          <c:idx val="0"/>
          <c:order val="0"/>
          <c:tx>
            <c:strRef>
              <c:f>Sheet1!$B$1</c:f>
              <c:strCache>
                <c:ptCount val="1"/>
                <c:pt idx="0">
                  <c:v>未接种组(n=211)</c:v>
                </c:pt>
              </c:strCache>
            </c:strRef>
          </c:tx>
          <c:spPr>
            <a:solidFill>
              <a:schemeClr val="bg1">
                <a:lumMod val="65000"/>
              </a:schemeClr>
            </a:solidFill>
          </c:spPr>
          <c:invertIfNegative val="0"/>
          <c:dPt>
            <c:idx val="0"/>
            <c:invertIfNegative val="0"/>
            <c:bubble3D val="0"/>
            <c:spPr>
              <a:solidFill>
                <a:schemeClr val="bg1">
                  <a:lumMod val="65000"/>
                </a:schemeClr>
              </a:solidFill>
            </c:spPr>
            <c:extLst>
              <c:ext xmlns:c16="http://schemas.microsoft.com/office/drawing/2014/chart" uri="{C3380CC4-5D6E-409C-BE32-E72D297353CC}">
                <c16:uniqueId val="{00000001-F3A4-4299-9D17-B22B76C58033}"/>
              </c:ext>
            </c:extLst>
          </c:dPt>
          <c:dLbls>
            <c:dLbl>
              <c:idx val="0"/>
              <c:layout>
                <c:manualLayout>
                  <c:x val="7.847434746185691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A4-4299-9D17-B22B76C58033}"/>
                </c:ext>
              </c:extLst>
            </c:dLbl>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c:formatCode>
                <c:ptCount val="1"/>
                <c:pt idx="0">
                  <c:v>8.5000000000000006E-2</c:v>
                </c:pt>
              </c:numCache>
            </c:numRef>
          </c:val>
          <c:extLst>
            <c:ext xmlns:c16="http://schemas.microsoft.com/office/drawing/2014/chart" uri="{C3380CC4-5D6E-409C-BE32-E72D297353CC}">
              <c16:uniqueId val="{00000002-F3A4-4299-9D17-B22B76C58033}"/>
            </c:ext>
          </c:extLst>
        </c:ser>
        <c:ser>
          <c:idx val="1"/>
          <c:order val="1"/>
          <c:tx>
            <c:strRef>
              <c:f>Sheet1!$C$1</c:f>
              <c:strCache>
                <c:ptCount val="1"/>
                <c:pt idx="0">
                  <c:v>接种组(n=197)</c:v>
                </c:pt>
              </c:strCache>
            </c:strRef>
          </c:tx>
          <c:spPr>
            <a:solidFill>
              <a:srgbClr val="00877C"/>
            </a:solidFill>
          </c:spPr>
          <c:invertIfNegative val="0"/>
          <c:dLbls>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c:formatCode>
                <c:ptCount val="1"/>
                <c:pt idx="0">
                  <c:v>2.5000000000000001E-2</c:v>
                </c:pt>
              </c:numCache>
            </c:numRef>
          </c:val>
          <c:extLst>
            <c:ext xmlns:c16="http://schemas.microsoft.com/office/drawing/2014/chart" uri="{C3380CC4-5D6E-409C-BE32-E72D297353CC}">
              <c16:uniqueId val="{00000003-F3A4-4299-9D17-B22B76C58033}"/>
            </c:ext>
          </c:extLst>
        </c:ser>
        <c:dLbls>
          <c:showLegendKey val="0"/>
          <c:showVal val="0"/>
          <c:showCatName val="0"/>
          <c:showSerName val="0"/>
          <c:showPercent val="0"/>
          <c:showBubbleSize val="0"/>
        </c:dLbls>
        <c:gapWidth val="300"/>
        <c:overlap val="-100"/>
        <c:axId val="207370496"/>
        <c:axId val="207376384"/>
      </c:barChart>
      <c:catAx>
        <c:axId val="207370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zh-CN"/>
          </a:p>
        </c:txPr>
        <c:crossAx val="207376384"/>
        <c:crosses val="autoZero"/>
        <c:auto val="1"/>
        <c:lblAlgn val="ctr"/>
        <c:lblOffset val="100"/>
        <c:noMultiLvlLbl val="0"/>
      </c:catAx>
      <c:valAx>
        <c:axId val="207376384"/>
        <c:scaling>
          <c:orientation val="minMax"/>
          <c:max val="0.1"/>
        </c:scaling>
        <c:delete val="0"/>
        <c:axPos val="l"/>
        <c:numFmt formatCode="0%" sourceLinked="0"/>
        <c:majorTickMark val="none"/>
        <c:minorTickMark val="none"/>
        <c:tickLblPos val="nextTo"/>
        <c:spPr>
          <a:noFill/>
          <a:ln>
            <a:solidFill>
              <a:schemeClr val="bg1">
                <a:lumMod val="75000"/>
              </a:schemeClr>
            </a:solidFill>
          </a:ln>
          <a:effectLst/>
        </c:spPr>
        <c:txPr>
          <a:bodyPr rot="-60000000" vert="horz"/>
          <a:lstStyle/>
          <a:p>
            <a:pPr>
              <a:defRPr/>
            </a:pPr>
            <a:endParaRPr lang="zh-CN"/>
          </a:p>
        </c:txPr>
        <c:crossAx val="207370496"/>
        <c:crosses val="autoZero"/>
        <c:crossBetween val="between"/>
        <c:majorUnit val="2.0000000000000004E-2"/>
      </c:valAx>
      <c:spPr>
        <a:noFill/>
        <a:ln>
          <a:noFill/>
        </a:ln>
        <a:effectLst/>
      </c:spPr>
    </c:plotArea>
    <c:legend>
      <c:legendPos val="r"/>
      <c:layout>
        <c:manualLayout>
          <c:xMode val="edge"/>
          <c:yMode val="edge"/>
          <c:x val="0.59146158109192581"/>
          <c:y val="3.625173020061849E-2"/>
          <c:w val="0.36747495937304181"/>
          <c:h val="0.19642525718983589"/>
        </c:manualLayout>
      </c:layout>
      <c:overlay val="0"/>
      <c:txPr>
        <a:bodyPr/>
        <a:lstStyle/>
        <a:p>
          <a:pPr>
            <a:defRPr sz="900"/>
          </a:pPr>
          <a:endParaRPr lang="zh-CN"/>
        </a:p>
      </c:txPr>
    </c:legend>
    <c:plotVisOnly val="1"/>
    <c:dispBlanksAs val="gap"/>
    <c:showDLblsOverMax val="0"/>
  </c:chart>
  <c:spPr>
    <a:noFill/>
    <a:ln>
      <a:noFill/>
    </a:ln>
    <a:effectLst/>
  </c:spPr>
  <c:txPr>
    <a:bodyPr/>
    <a:lstStyle/>
    <a:p>
      <a:pPr>
        <a:defRPr lang="zh-CN">
          <a:latin typeface="+mn-lt"/>
          <a:ea typeface="+mn-ea"/>
          <a:cs typeface="+mn-ea"/>
          <a:sym typeface="+mn-lt"/>
        </a:defRPr>
      </a:pPr>
      <a:endParaRPr lang="zh-CN"/>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146284571809394E-2"/>
          <c:y val="4.9180457236529411E-2"/>
          <c:w val="0.89450627568588259"/>
          <c:h val="0.8903697464511966"/>
        </c:manualLayout>
      </c:layout>
      <c:barChart>
        <c:barDir val="col"/>
        <c:grouping val="clustered"/>
        <c:varyColors val="0"/>
        <c:ser>
          <c:idx val="0"/>
          <c:order val="0"/>
          <c:tx>
            <c:strRef>
              <c:f>Sheet1!$B$1</c:f>
              <c:strCache>
                <c:ptCount val="1"/>
                <c:pt idx="0">
                  <c:v>未接种组(n=89)</c:v>
                </c:pt>
              </c:strCache>
            </c:strRef>
          </c:tx>
          <c:spPr>
            <a:solidFill>
              <a:schemeClr val="bg1">
                <a:lumMod val="65000"/>
              </a:schemeClr>
            </a:solidFill>
          </c:spPr>
          <c:invertIfNegative val="0"/>
          <c:dPt>
            <c:idx val="0"/>
            <c:invertIfNegative val="0"/>
            <c:bubble3D val="0"/>
            <c:spPr>
              <a:solidFill>
                <a:schemeClr val="bg1">
                  <a:lumMod val="65000"/>
                </a:schemeClr>
              </a:solidFill>
            </c:spPr>
            <c:extLst>
              <c:ext xmlns:c16="http://schemas.microsoft.com/office/drawing/2014/chart" uri="{C3380CC4-5D6E-409C-BE32-E72D297353CC}">
                <c16:uniqueId val="{00000001-2F33-41D7-B168-37841A01D5F5}"/>
              </c:ext>
            </c:extLst>
          </c:dPt>
          <c:dLbls>
            <c:dLbl>
              <c:idx val="0"/>
              <c:layout>
                <c:manualLayout>
                  <c:x val="7.847434746185691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F33-41D7-B168-37841A01D5F5}"/>
                </c:ext>
              </c:extLst>
            </c:dLbl>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c:formatCode>
                <c:ptCount val="1"/>
                <c:pt idx="0">
                  <c:v>0.13500000000000001</c:v>
                </c:pt>
              </c:numCache>
            </c:numRef>
          </c:val>
          <c:extLst>
            <c:ext xmlns:c16="http://schemas.microsoft.com/office/drawing/2014/chart" uri="{C3380CC4-5D6E-409C-BE32-E72D297353CC}">
              <c16:uniqueId val="{00000002-2F33-41D7-B168-37841A01D5F5}"/>
            </c:ext>
          </c:extLst>
        </c:ser>
        <c:ser>
          <c:idx val="1"/>
          <c:order val="1"/>
          <c:tx>
            <c:strRef>
              <c:f>Sheet1!$C$1</c:f>
              <c:strCache>
                <c:ptCount val="1"/>
                <c:pt idx="0">
                  <c:v>接种组(n=89)</c:v>
                </c:pt>
              </c:strCache>
            </c:strRef>
          </c:tx>
          <c:spPr>
            <a:solidFill>
              <a:srgbClr val="00877C"/>
            </a:solidFill>
          </c:spPr>
          <c:invertIfNegative val="0"/>
          <c:dLbls>
            <c:spPr>
              <a:noFill/>
              <a:ln>
                <a:noFill/>
              </a:ln>
              <a:effectLst/>
            </c:spPr>
            <c:txPr>
              <a:bodyPr rot="0" vert="horz"/>
              <a:lstStyle/>
              <a:p>
                <a:pPr>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c:formatCode>
                <c:ptCount val="1"/>
                <c:pt idx="0">
                  <c:v>3.4000000000000002E-2</c:v>
                </c:pt>
              </c:numCache>
            </c:numRef>
          </c:val>
          <c:extLst>
            <c:ext xmlns:c16="http://schemas.microsoft.com/office/drawing/2014/chart" uri="{C3380CC4-5D6E-409C-BE32-E72D297353CC}">
              <c16:uniqueId val="{00000003-2F33-41D7-B168-37841A01D5F5}"/>
            </c:ext>
          </c:extLst>
        </c:ser>
        <c:dLbls>
          <c:showLegendKey val="0"/>
          <c:showVal val="0"/>
          <c:showCatName val="0"/>
          <c:showSerName val="0"/>
          <c:showPercent val="0"/>
          <c:showBubbleSize val="0"/>
        </c:dLbls>
        <c:gapWidth val="300"/>
        <c:overlap val="-100"/>
        <c:axId val="207370496"/>
        <c:axId val="207376384"/>
      </c:barChart>
      <c:catAx>
        <c:axId val="207370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zh-CN"/>
          </a:p>
        </c:txPr>
        <c:crossAx val="207376384"/>
        <c:crosses val="autoZero"/>
        <c:auto val="1"/>
        <c:lblAlgn val="ctr"/>
        <c:lblOffset val="100"/>
        <c:noMultiLvlLbl val="0"/>
      </c:catAx>
      <c:valAx>
        <c:axId val="207376384"/>
        <c:scaling>
          <c:orientation val="minMax"/>
          <c:max val="0.15000000000000002"/>
        </c:scaling>
        <c:delete val="0"/>
        <c:axPos val="l"/>
        <c:numFmt formatCode="0%" sourceLinked="0"/>
        <c:majorTickMark val="none"/>
        <c:minorTickMark val="none"/>
        <c:tickLblPos val="nextTo"/>
        <c:spPr>
          <a:noFill/>
          <a:ln>
            <a:solidFill>
              <a:schemeClr val="bg1">
                <a:lumMod val="75000"/>
              </a:schemeClr>
            </a:solidFill>
          </a:ln>
          <a:effectLst/>
        </c:spPr>
        <c:txPr>
          <a:bodyPr rot="-60000000" vert="horz"/>
          <a:lstStyle/>
          <a:p>
            <a:pPr>
              <a:defRPr/>
            </a:pPr>
            <a:endParaRPr lang="zh-CN"/>
          </a:p>
        </c:txPr>
        <c:crossAx val="207370496"/>
        <c:crosses val="autoZero"/>
        <c:crossBetween val="between"/>
        <c:majorUnit val="3.0000000000000006E-2"/>
      </c:valAx>
      <c:spPr>
        <a:noFill/>
        <a:ln>
          <a:noFill/>
        </a:ln>
        <a:effectLst/>
      </c:spPr>
    </c:plotArea>
    <c:legend>
      <c:legendPos val="r"/>
      <c:layout>
        <c:manualLayout>
          <c:xMode val="edge"/>
          <c:yMode val="edge"/>
          <c:x val="0.55479191172714193"/>
          <c:y val="4.1300248675024714E-2"/>
          <c:w val="0.34771114863226349"/>
          <c:h val="0.20130137581394697"/>
        </c:manualLayout>
      </c:layout>
      <c:overlay val="0"/>
      <c:txPr>
        <a:bodyPr/>
        <a:lstStyle/>
        <a:p>
          <a:pPr>
            <a:defRPr sz="900"/>
          </a:pPr>
          <a:endParaRPr lang="zh-CN"/>
        </a:p>
      </c:txPr>
    </c:legend>
    <c:plotVisOnly val="1"/>
    <c:dispBlanksAs val="gap"/>
    <c:showDLblsOverMax val="0"/>
  </c:chart>
  <c:spPr>
    <a:noFill/>
    <a:ln>
      <a:noFill/>
    </a:ln>
    <a:effectLst/>
  </c:spPr>
  <c:txPr>
    <a:bodyPr/>
    <a:lstStyle/>
    <a:p>
      <a:pPr>
        <a:defRPr lang="zh-CN">
          <a:latin typeface="+mn-lt"/>
          <a:ea typeface="+mn-ea"/>
          <a:cs typeface="+mn-ea"/>
          <a:sym typeface="+mn-lt"/>
        </a:defRPr>
      </a:pPr>
      <a:endParaRPr lang="zh-C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988DE9-6111-4158-AA6D-5D501B0B154D}" type="datetimeFigureOut">
              <a:rPr lang="zh-CN" altLang="en-US" smtClean="0"/>
              <a:t>2023/11/29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16647-D986-4A69-BC3D-B17A06E57C67}"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10</a:t>
            </a:fld>
            <a:endParaRPr lang="zh-CN" altLang="en-US"/>
          </a:p>
        </p:txBody>
      </p:sp>
    </p:spTree>
    <p:extLst>
      <p:ext uri="{BB962C8B-B14F-4D97-AF65-F5344CB8AC3E}">
        <p14:creationId xmlns:p14="http://schemas.microsoft.com/office/powerpoint/2010/main" val="3271366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11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2</a:t>
            </a:fld>
            <a:endParaRPr lang="zh-CN" altLang="en-US"/>
          </a:p>
        </p:txBody>
      </p:sp>
    </p:spTree>
    <p:extLst>
      <p:ext uri="{BB962C8B-B14F-4D97-AF65-F5344CB8AC3E}">
        <p14:creationId xmlns:p14="http://schemas.microsoft.com/office/powerpoint/2010/main" val="1785636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3</a:t>
            </a:fld>
            <a:endParaRPr lang="zh-CN" altLang="en-US"/>
          </a:p>
        </p:txBody>
      </p:sp>
    </p:spTree>
    <p:extLst>
      <p:ext uri="{BB962C8B-B14F-4D97-AF65-F5344CB8AC3E}">
        <p14:creationId xmlns:p14="http://schemas.microsoft.com/office/powerpoint/2010/main" val="1473795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4</a:t>
            </a:fld>
            <a:endParaRPr lang="zh-CN" altLang="en-US"/>
          </a:p>
        </p:txBody>
      </p:sp>
    </p:spTree>
    <p:extLst>
      <p:ext uri="{BB962C8B-B14F-4D97-AF65-F5344CB8AC3E}">
        <p14:creationId xmlns:p14="http://schemas.microsoft.com/office/powerpoint/2010/main" val="2927694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5</a:t>
            </a:fld>
            <a:endParaRPr lang="zh-CN" altLang="en-US"/>
          </a:p>
        </p:txBody>
      </p:sp>
    </p:spTree>
    <p:extLst>
      <p:ext uri="{BB962C8B-B14F-4D97-AF65-F5344CB8AC3E}">
        <p14:creationId xmlns:p14="http://schemas.microsoft.com/office/powerpoint/2010/main" val="1861322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6</a:t>
            </a:fld>
            <a:endParaRPr lang="zh-CN" altLang="en-US"/>
          </a:p>
        </p:txBody>
      </p:sp>
    </p:spTree>
    <p:extLst>
      <p:ext uri="{BB962C8B-B14F-4D97-AF65-F5344CB8AC3E}">
        <p14:creationId xmlns:p14="http://schemas.microsoft.com/office/powerpoint/2010/main" val="2545633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7</a:t>
            </a:fld>
            <a:endParaRPr lang="zh-CN" altLang="en-US"/>
          </a:p>
        </p:txBody>
      </p:sp>
    </p:spTree>
    <p:extLst>
      <p:ext uri="{BB962C8B-B14F-4D97-AF65-F5344CB8AC3E}">
        <p14:creationId xmlns:p14="http://schemas.microsoft.com/office/powerpoint/2010/main" val="31819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8</a:t>
            </a:fld>
            <a:endParaRPr lang="zh-CN" altLang="en-US"/>
          </a:p>
        </p:txBody>
      </p:sp>
    </p:spTree>
    <p:extLst>
      <p:ext uri="{BB962C8B-B14F-4D97-AF65-F5344CB8AC3E}">
        <p14:creationId xmlns:p14="http://schemas.microsoft.com/office/powerpoint/2010/main" val="2481123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endParaRPr lang="zh-CN" altLang="en-US"/>
          </a:p>
        </p:txBody>
      </p:sp>
      <p:sp>
        <p:nvSpPr>
          <p:cNvPr id="5" name="页脚占位符 4"/>
          <p:cNvSpPr>
            <a:spLocks noGrp="1"/>
          </p:cNvSpPr>
          <p:nvPr>
            <p:ph type="ftr" sz="quarter" idx="4"/>
          </p:nvPr>
        </p:nvSpPr>
        <p:spPr/>
        <p:txBody>
          <a:bodyPr/>
          <a:lstStyle/>
          <a:p>
            <a:endParaRPr lang="zh-CN" altLang="en-US"/>
          </a:p>
        </p:txBody>
      </p:sp>
      <p:sp>
        <p:nvSpPr>
          <p:cNvPr id="6" name="灯片编号占位符 5"/>
          <p:cNvSpPr>
            <a:spLocks noGrp="1"/>
          </p:cNvSpPr>
          <p:nvPr>
            <p:ph type="sldNum" sz="quarter" idx="5"/>
          </p:nvPr>
        </p:nvSpPr>
        <p:spPr/>
        <p:txBody>
          <a:bodyPr/>
          <a:lstStyle/>
          <a:p>
            <a:fld id="{FAA6C70D-7C94-4F87-A6FF-EA53025C1DB0}" type="slidenum">
              <a:rPr lang="zh-CN" altLang="en-US" smtClean="0"/>
              <a:t>9</a:t>
            </a:fld>
            <a:endParaRPr lang="zh-CN" altLang="en-US"/>
          </a:p>
        </p:txBody>
      </p:sp>
    </p:spTree>
    <p:extLst>
      <p:ext uri="{BB962C8B-B14F-4D97-AF65-F5344CB8AC3E}">
        <p14:creationId xmlns:p14="http://schemas.microsoft.com/office/powerpoint/2010/main" val="221009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
        <p:nvSpPr>
          <p:cNvPr id="12" name="Title 1"/>
          <p:cNvSpPr>
            <a:spLocks noGrp="1"/>
          </p:cNvSpPr>
          <p:nvPr>
            <p:ph type="title"/>
          </p:nvPr>
        </p:nvSpPr>
        <p:spPr>
          <a:xfrm>
            <a:off x="621621" y="196336"/>
            <a:ext cx="11421292" cy="628262"/>
          </a:xfrm>
        </p:spPr>
        <p:txBody>
          <a:bodyPr>
            <a:normAutofit/>
          </a:bodyPr>
          <a:lstStyle>
            <a:lvl1pPr algn="l">
              <a:defRPr sz="2800" b="1" baseline="0">
                <a:solidFill>
                  <a:srgbClr val="00877B"/>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en-US" dirty="0"/>
          </a:p>
        </p:txBody>
      </p:sp>
      <p:cxnSp>
        <p:nvCxnSpPr>
          <p:cNvPr id="6" name="直接连接符 16"/>
          <p:cNvCxnSpPr/>
          <p:nvPr userDrawn="1"/>
        </p:nvCxnSpPr>
        <p:spPr>
          <a:xfrm>
            <a:off x="621621" y="8128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userDrawn="1"/>
        </p:nvSpPr>
        <p:spPr>
          <a:xfrm>
            <a:off x="9289122" y="6581001"/>
            <a:ext cx="2954216" cy="276999"/>
          </a:xfrm>
          <a:prstGeom prst="rect">
            <a:avLst/>
          </a:prstGeom>
          <a:noFill/>
        </p:spPr>
        <p:txBody>
          <a:bodyPr wrap="square">
            <a:spAutoFit/>
          </a:bodyPr>
          <a:lstStyle/>
          <a:p>
            <a:pPr algn="r"/>
            <a:r>
              <a:rPr lang="en-US" altLang="zh-CN" sz="600">
                <a:latin typeface="微软雅黑" panose="020B0503020204020204" pitchFamily="34" charset="-122"/>
                <a:ea typeface="微软雅黑" panose="020B0503020204020204" pitchFamily="34" charset="-122"/>
              </a:rPr>
              <a:t>10-2024-CN-HPV-01304</a:t>
            </a:r>
          </a:p>
          <a:p>
            <a:pPr algn="r"/>
            <a:r>
              <a:rPr lang="zh-CN" altLang="en-US" sz="600">
                <a:latin typeface="微软雅黑" panose="020B0503020204020204" pitchFamily="34" charset="-122"/>
                <a:ea typeface="微软雅黑" panose="020B0503020204020204" pitchFamily="34" charset="-122"/>
              </a:rPr>
              <a:t>仅</a:t>
            </a:r>
            <a:r>
              <a:rPr lang="zh-CN" altLang="en-US" sz="600" dirty="0">
                <a:latin typeface="微软雅黑" panose="020B0503020204020204" pitchFamily="34" charset="-122"/>
                <a:ea typeface="微软雅黑" panose="020B0503020204020204" pitchFamily="34" charset="-122"/>
              </a:rPr>
              <a:t>供医疗卫生专业人士作学术参考，请勿分发或转发</a:t>
            </a:r>
            <a:endParaRPr lang="en-US" altLang="zh-CN" sz="600" dirty="0">
              <a:latin typeface="微软雅黑" panose="020B0503020204020204" pitchFamily="34" charset="-122"/>
              <a:ea typeface="微软雅黑" panose="020B0503020204020204" pitchFamily="34" charset="-122"/>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6" name="对象 5" hidden="1"/>
          <p:cNvGraphicFramePr>
            <a:graphicFrameLocks noChangeAspect="1"/>
          </p:cNvGraphicFramePr>
          <p:nvPr userDrawn="1">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5080" imgH="5080" progId="TCLayout.ActiveDocument.1">
                  <p:embed/>
                </p:oleObj>
              </mc:Choice>
              <mc:Fallback>
                <p:oleObj name="think-cell 幻灯片" r:id="rId4" imgW="5080" imgH="5080" progId="TCLayout.ActiveDocument.1">
                  <p:embed/>
                  <p:pic>
                    <p:nvPicPr>
                      <p:cNvPr id="6" name="对象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515938" y="365126"/>
            <a:ext cx="11160124" cy="1057274"/>
          </a:xfrm>
          <a:prstGeom prst="rect">
            <a:avLst/>
          </a:prstGeom>
        </p:spPr>
        <p:txBody>
          <a:bodyPr vert="horz" lIns="91440" tIns="45720" rIns="91440" bIns="45720" rtlCol="0" anchor="ctr">
            <a:normAutofit/>
          </a:bodyPr>
          <a:lstStyle/>
          <a:p>
            <a:r>
              <a:rPr lang="en-US" altLang="zh-CN" dirty="0"/>
              <a:t>Click to edit Master title style</a:t>
            </a:r>
            <a:endParaRPr lang="zh-CN" altLang="en-US" dirty="0"/>
          </a:p>
        </p:txBody>
      </p:sp>
      <p:sp>
        <p:nvSpPr>
          <p:cNvPr id="3" name="Text Placeholder 2"/>
          <p:cNvSpPr>
            <a:spLocks noGrp="1"/>
          </p:cNvSpPr>
          <p:nvPr>
            <p:ph type="body" idx="1"/>
          </p:nvPr>
        </p:nvSpPr>
        <p:spPr>
          <a:xfrm>
            <a:off x="515938" y="1625600"/>
            <a:ext cx="11160123" cy="45513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5" name="Footer Placeholder 4"/>
          <p:cNvSpPr>
            <a:spLocks noGrp="1"/>
          </p:cNvSpPr>
          <p:nvPr>
            <p:ph type="ftr" sz="quarter" idx="3"/>
          </p:nvPr>
        </p:nvSpPr>
        <p:spPr>
          <a:xfrm>
            <a:off x="515938" y="6356350"/>
            <a:ext cx="7834960" cy="365125"/>
          </a:xfrm>
          <a:prstGeom prst="rect">
            <a:avLst/>
          </a:prstGeom>
        </p:spPr>
        <p:txBody>
          <a:bodyPr vert="horz" lIns="91440" tIns="45720" rIns="91440" bIns="45720" rtlCol="0" anchor="b"/>
          <a:lstStyle>
            <a:lvl1pPr algn="l">
              <a:defRPr sz="800">
                <a:solidFill>
                  <a:schemeClr val="tx1">
                    <a:tint val="75000"/>
                  </a:schemeClr>
                </a:solidFill>
              </a:defRPr>
            </a:lvl1pPr>
          </a:lstStyle>
          <a:p>
            <a:endParaRPr lang="zh-CN" altLang="en-US" dirty="0"/>
          </a:p>
        </p:txBody>
      </p:sp>
    </p:spTree>
  </p:cSld>
  <p:clrMap bg1="lt1" tx1="dk1" bg2="lt2" tx2="dk2" accent1="accent1" accent2="accent2" accent3="accent3" accent4="accent4" accent5="accent5" accent6="accent6" hlink="hlink" folHlink="folHlink"/>
  <p:sldLayoutIdLst>
    <p:sldLayoutId id="2147483654" r:id="rId1"/>
  </p:sldLayoutIdLst>
  <p:hf hdr="0" dt="0"/>
  <p:txStyles>
    <p:titleStyle>
      <a:lvl1pPr algn="l" defTabSz="914400" rtl="0" eaLnBrk="1" latinLnBrk="0" hangingPunct="1">
        <a:lnSpc>
          <a:spcPct val="90000"/>
        </a:lnSpc>
        <a:spcBef>
          <a:spcPct val="0"/>
        </a:spcBef>
        <a:buNone/>
        <a:defRPr sz="3600" b="0" kern="1200">
          <a:solidFill>
            <a:srgbClr val="33333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lstStyle/>
          <a:p>
            <a:r>
              <a:rPr lang="zh-CN" altLang="en-US" dirty="0"/>
              <a:t>孕期女性更容易感染</a:t>
            </a:r>
            <a:r>
              <a:rPr lang="en-US" altLang="zh-CN" dirty="0"/>
              <a:t>HPV</a:t>
            </a:r>
            <a:r>
              <a:rPr lang="zh-CN" altLang="en-US" dirty="0"/>
              <a:t>吗？</a:t>
            </a:r>
          </a:p>
        </p:txBody>
      </p:sp>
      <p:sp>
        <p:nvSpPr>
          <p:cNvPr id="6" name="文本框 5"/>
          <p:cNvSpPr txBox="1"/>
          <p:nvPr/>
        </p:nvSpPr>
        <p:spPr>
          <a:xfrm>
            <a:off x="-1" y="6581001"/>
            <a:ext cx="8093414" cy="276999"/>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Liu P, et al. Epidemiol Infect. 2014 Aug;142(8)1567-78; [2] Li W, et al.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Gynecol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Oncol. 2019 Aug;154(2)345-353; [3]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子宫颈癌等人乳头瘤病毒相关疾病免疫预防专家共识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中华预防医学杂志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.2019,53(8):761-804; [4]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Vinodhini</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K, et al. Arch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Gynecol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Obstet. 2012 Mar;285(3)771-7.</a:t>
            </a:r>
          </a:p>
        </p:txBody>
      </p:sp>
      <p:grpSp>
        <p:nvGrpSpPr>
          <p:cNvPr id="29" name="组合 28">
            <a:extLst>
              <a:ext uri="{FF2B5EF4-FFF2-40B4-BE49-F238E27FC236}">
                <a16:creationId xmlns:a16="http://schemas.microsoft.com/office/drawing/2014/main" id="{026F772C-7DAD-F22D-32E5-BF8DFCCB2D8E}"/>
              </a:ext>
            </a:extLst>
          </p:cNvPr>
          <p:cNvGrpSpPr/>
          <p:nvPr/>
        </p:nvGrpSpPr>
        <p:grpSpPr>
          <a:xfrm>
            <a:off x="0" y="3706359"/>
            <a:ext cx="11049000" cy="1871625"/>
            <a:chOff x="0" y="3907233"/>
            <a:chExt cx="11049000" cy="1871625"/>
          </a:xfrm>
        </p:grpSpPr>
        <p:sp>
          <p:nvSpPr>
            <p:cNvPr id="30" name="矩形: 圆角 29">
              <a:extLst>
                <a:ext uri="{FF2B5EF4-FFF2-40B4-BE49-F238E27FC236}">
                  <a16:creationId xmlns:a16="http://schemas.microsoft.com/office/drawing/2014/main" id="{B55FC8BD-FA56-8EB2-82FF-2FA3EEE18825}"/>
                </a:ext>
              </a:extLst>
            </p:cNvPr>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a:extLst>
                <a:ext uri="{FF2B5EF4-FFF2-40B4-BE49-F238E27FC236}">
                  <a16:creationId xmlns:a16="http://schemas.microsoft.com/office/drawing/2014/main" id="{EE8F92F3-08B4-C41C-A7A4-F836506FE726}"/>
                </a:ext>
              </a:extLst>
            </p:cNvPr>
            <p:cNvGrpSpPr>
              <a:grpSpLocks noChangeAspect="1"/>
            </p:cNvGrpSpPr>
            <p:nvPr/>
          </p:nvGrpSpPr>
          <p:grpSpPr>
            <a:xfrm>
              <a:off x="669439" y="4016554"/>
              <a:ext cx="301348" cy="312868"/>
              <a:chOff x="7671199" y="2913751"/>
              <a:chExt cx="432004" cy="432000"/>
            </a:xfrm>
            <a:solidFill>
              <a:srgbClr val="00877B"/>
            </a:solidFill>
          </p:grpSpPr>
          <p:sp>
            <p:nvSpPr>
              <p:cNvPr id="34" name="圆角矩形 102">
                <a:extLst>
                  <a:ext uri="{FF2B5EF4-FFF2-40B4-BE49-F238E27FC236}">
                    <a16:creationId xmlns:a16="http://schemas.microsoft.com/office/drawing/2014/main" id="{F2875EDD-C5C0-0795-3CA9-17EE75851527}"/>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5" name="任意多边形 103">
                <a:extLst>
                  <a:ext uri="{FF2B5EF4-FFF2-40B4-BE49-F238E27FC236}">
                    <a16:creationId xmlns:a16="http://schemas.microsoft.com/office/drawing/2014/main" id="{2655FF2F-7ABF-0692-DA63-B88524700107}"/>
                  </a:ext>
                </a:extLst>
              </p:cNvPr>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2" name="文本框 31">
              <a:extLst>
                <a:ext uri="{FF2B5EF4-FFF2-40B4-BE49-F238E27FC236}">
                  <a16:creationId xmlns:a16="http://schemas.microsoft.com/office/drawing/2014/main" id="{870DA6D0-B8B0-299D-CB84-FC63F869DB2E}"/>
                </a:ext>
              </a:extLst>
            </p:cNvPr>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多孕多产提高</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感染风险</a:t>
              </a:r>
            </a:p>
          </p:txBody>
        </p:sp>
        <p:sp>
          <p:nvSpPr>
            <p:cNvPr id="33" name="文本框 32">
              <a:extLst>
                <a:ext uri="{FF2B5EF4-FFF2-40B4-BE49-F238E27FC236}">
                  <a16:creationId xmlns:a16="http://schemas.microsoft.com/office/drawing/2014/main" id="{93BBA436-3AED-FFDD-A006-6D588EEB179F}"/>
                </a:ext>
              </a:extLst>
            </p:cNvPr>
            <p:cNvSpPr txBox="1"/>
            <p:nvPr/>
          </p:nvSpPr>
          <p:spPr>
            <a:xfrm>
              <a:off x="1000885" y="4435413"/>
              <a:ext cx="10048115" cy="1343445"/>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ts val="2500"/>
                </a:lnSpc>
                <a:buFont typeface="Arial" panose="020B0604020202020204" pitchFamily="34" charset="0"/>
                <a:buChar char="•"/>
              </a:pPr>
              <a:r>
                <a:rPr lang="zh-CN" altLang="en-US" b="1" dirty="0"/>
                <a:t>多孕多产可能影响妇女体内激素水平的变化，降低机体对</a:t>
              </a:r>
              <a:r>
                <a:rPr lang="en-US" altLang="zh-CN" b="1" dirty="0"/>
                <a:t>HPV</a:t>
              </a:r>
              <a:r>
                <a:rPr lang="zh-CN" altLang="en-US" b="1" dirty="0"/>
                <a:t>感染的免疫应答，导致</a:t>
              </a:r>
              <a:r>
                <a:rPr lang="en-US" altLang="zh-CN" b="1" dirty="0"/>
                <a:t>HPV</a:t>
              </a:r>
              <a:r>
                <a:rPr lang="zh-CN" altLang="en-US" b="1" dirty="0"/>
                <a:t>持续感染或子宫颈病变的进展</a:t>
              </a:r>
              <a:r>
                <a:rPr lang="en-US" altLang="zh-CN" b="1" baseline="30000" dirty="0"/>
                <a:t>3</a:t>
              </a:r>
              <a:r>
                <a:rPr lang="zh-CN" altLang="en-US" b="1" dirty="0"/>
                <a:t>。</a:t>
              </a:r>
              <a:endParaRPr lang="en-US" altLang="zh-CN" b="1" dirty="0"/>
            </a:p>
            <a:p>
              <a:pPr marL="171450" indent="-171450">
                <a:lnSpc>
                  <a:spcPts val="2500"/>
                </a:lnSpc>
                <a:buFont typeface="Arial" panose="020B0604020202020204" pitchFamily="34" charset="0"/>
                <a:buChar char="•"/>
              </a:pPr>
              <a:r>
                <a:rPr lang="zh-CN" altLang="en-US" sz="1200" dirty="0"/>
                <a:t>一项系统性文献综述显示</a:t>
              </a:r>
              <a:r>
                <a:rPr lang="en-US" altLang="zh-CN" sz="1200" baseline="30000" dirty="0"/>
                <a:t>4,c</a:t>
              </a:r>
              <a:r>
                <a:rPr lang="zh-CN" altLang="en-US" sz="1200" dirty="0"/>
                <a:t>，</a:t>
              </a:r>
              <a:r>
                <a:rPr lang="zh-CN" altLang="en-US" dirty="0"/>
                <a:t>与生育＜</a:t>
              </a:r>
              <a:r>
                <a:rPr lang="en-US" altLang="zh-CN" dirty="0"/>
                <a:t>3</a:t>
              </a:r>
              <a:r>
                <a:rPr lang="zh-CN" altLang="en-US" dirty="0"/>
                <a:t>个孩子的女性相比 ，</a:t>
              </a:r>
            </a:p>
            <a:p>
              <a:pPr lvl="1">
                <a:lnSpc>
                  <a:spcPts val="2500"/>
                </a:lnSpc>
              </a:pPr>
              <a:r>
                <a:rPr lang="zh-CN" altLang="en-US" sz="1400" b="1" dirty="0"/>
                <a:t>生育</a:t>
              </a:r>
              <a:r>
                <a:rPr lang="en-US" altLang="zh-CN" sz="1400" b="1" dirty="0"/>
                <a:t>5</a:t>
              </a:r>
              <a:r>
                <a:rPr lang="zh-CN" altLang="en-US" sz="1400" b="1" dirty="0"/>
                <a:t>个孩子</a:t>
              </a:r>
              <a:r>
                <a:rPr lang="zh-CN" altLang="en-US" sz="1400" dirty="0"/>
                <a:t>的女性</a:t>
              </a:r>
              <a:r>
                <a:rPr lang="en-US" altLang="zh-CN" sz="1400" dirty="0"/>
                <a:t>HPV</a:t>
              </a:r>
              <a:r>
                <a:rPr lang="zh-CN" altLang="en-US" sz="1400" dirty="0"/>
                <a:t>感染风险 </a:t>
              </a:r>
              <a:r>
                <a:rPr lang="zh-CN" altLang="en-US" sz="1600" b="1" dirty="0">
                  <a:solidFill>
                    <a:srgbClr val="1F8C87"/>
                  </a:solidFill>
                </a:rPr>
                <a:t>高出</a:t>
              </a:r>
              <a:r>
                <a:rPr lang="en-US" altLang="zh-CN" sz="1600" b="1" dirty="0">
                  <a:solidFill>
                    <a:srgbClr val="1F8C87"/>
                  </a:solidFill>
                </a:rPr>
                <a:t>2.72</a:t>
              </a:r>
              <a:r>
                <a:rPr lang="zh-CN" altLang="en-US" sz="1600" b="1" dirty="0">
                  <a:solidFill>
                    <a:srgbClr val="1F8C87"/>
                  </a:solidFill>
                </a:rPr>
                <a:t>倍</a:t>
              </a:r>
              <a:r>
                <a:rPr lang="zh-CN" altLang="en-US" sz="1000" dirty="0"/>
                <a:t>（</a:t>
              </a:r>
              <a:r>
                <a:rPr lang="en-US" altLang="zh-CN" sz="1000" dirty="0"/>
                <a:t>OR 3.72, 95%CI: 2.58-5.36</a:t>
              </a:r>
              <a:r>
                <a:rPr lang="zh-CN" altLang="en-US" sz="1000" dirty="0"/>
                <a:t>）</a:t>
              </a:r>
            </a:p>
            <a:p>
              <a:pPr lvl="1">
                <a:lnSpc>
                  <a:spcPts val="2500"/>
                </a:lnSpc>
              </a:pPr>
              <a:r>
                <a:rPr lang="zh-CN" altLang="en-US" sz="1400" b="1" dirty="0"/>
                <a:t>生育</a:t>
              </a:r>
              <a:r>
                <a:rPr lang="en-US" altLang="zh-CN" sz="1400" b="1" dirty="0"/>
                <a:t>3-4</a:t>
              </a:r>
              <a:r>
                <a:rPr lang="zh-CN" altLang="en-US" sz="1400" b="1" dirty="0"/>
                <a:t>个孩子</a:t>
              </a:r>
              <a:r>
                <a:rPr lang="zh-CN" altLang="en-US" sz="1400" dirty="0"/>
                <a:t>的女性</a:t>
              </a:r>
              <a:r>
                <a:rPr lang="en-US" altLang="zh-CN" sz="1400" dirty="0"/>
                <a:t>HPV</a:t>
              </a:r>
              <a:r>
                <a:rPr lang="zh-CN" altLang="en-US" sz="1400" dirty="0"/>
                <a:t>感染风险 </a:t>
              </a:r>
              <a:r>
                <a:rPr lang="zh-CN" altLang="en-US" sz="1600" b="1" dirty="0">
                  <a:solidFill>
                    <a:srgbClr val="1F8C87"/>
                  </a:solidFill>
                </a:rPr>
                <a:t>高出</a:t>
              </a:r>
              <a:r>
                <a:rPr lang="en-US" altLang="zh-CN" sz="1600" b="1" dirty="0">
                  <a:solidFill>
                    <a:srgbClr val="1F8C87"/>
                  </a:solidFill>
                </a:rPr>
                <a:t>1.83</a:t>
              </a:r>
              <a:r>
                <a:rPr lang="zh-CN" altLang="en-US" sz="1600" b="1" dirty="0">
                  <a:solidFill>
                    <a:srgbClr val="1F8C87"/>
                  </a:solidFill>
                </a:rPr>
                <a:t>倍</a:t>
              </a:r>
              <a:r>
                <a:rPr lang="zh-CN" altLang="en-US" sz="1000" dirty="0"/>
                <a:t>（</a:t>
              </a:r>
              <a:r>
                <a:rPr lang="en-US" altLang="zh-CN" sz="1000" dirty="0"/>
                <a:t>OR 2.83, 95%CI: 2.20-3.64</a:t>
              </a:r>
              <a:r>
                <a:rPr lang="zh-CN" altLang="en-US" sz="1000" dirty="0"/>
                <a:t>）</a:t>
              </a:r>
              <a:endParaRPr lang="zh-CN" altLang="en-US" sz="1400" dirty="0"/>
            </a:p>
          </p:txBody>
        </p:sp>
      </p:grpSp>
      <p:grpSp>
        <p:nvGrpSpPr>
          <p:cNvPr id="37" name="组合 36">
            <a:extLst>
              <a:ext uri="{FF2B5EF4-FFF2-40B4-BE49-F238E27FC236}">
                <a16:creationId xmlns:a16="http://schemas.microsoft.com/office/drawing/2014/main" id="{C0B13959-3544-43AA-43F5-708BFED29BA5}"/>
              </a:ext>
            </a:extLst>
          </p:cNvPr>
          <p:cNvGrpSpPr/>
          <p:nvPr/>
        </p:nvGrpSpPr>
        <p:grpSpPr>
          <a:xfrm>
            <a:off x="0" y="2555938"/>
            <a:ext cx="10762488" cy="1124863"/>
            <a:chOff x="0" y="3168690"/>
            <a:chExt cx="10762488" cy="1124863"/>
          </a:xfrm>
        </p:grpSpPr>
        <p:grpSp>
          <p:nvGrpSpPr>
            <p:cNvPr id="3" name="组合 2"/>
            <p:cNvGrpSpPr/>
            <p:nvPr/>
          </p:nvGrpSpPr>
          <p:grpSpPr>
            <a:xfrm>
              <a:off x="0" y="3168690"/>
              <a:ext cx="10762488" cy="540000"/>
              <a:chOff x="0" y="3907233"/>
              <a:chExt cx="10762488" cy="540000"/>
            </a:xfrm>
          </p:grpSpPr>
          <p:sp>
            <p:nvSpPr>
              <p:cNvPr id="21" name="矩形: 圆角 20"/>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a:grpSpLocks noChangeAspect="1"/>
              </p:cNvGrpSpPr>
              <p:nvPr/>
            </p:nvGrpSpPr>
            <p:grpSpPr>
              <a:xfrm>
                <a:off x="669439" y="4016554"/>
                <a:ext cx="301348" cy="312868"/>
                <a:chOff x="7671199" y="2913751"/>
                <a:chExt cx="432004" cy="432000"/>
              </a:xfrm>
              <a:solidFill>
                <a:srgbClr val="00877B"/>
              </a:solidFill>
            </p:grpSpPr>
            <p:sp>
              <p:nvSpPr>
                <p:cNvPr id="23"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4" name="任意多边形 103"/>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5" name="文本框 24"/>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女性</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持续感染风险随年龄增长而提高</a:t>
                </a:r>
              </a:p>
            </p:txBody>
          </p:sp>
        </p:grpSp>
        <p:sp>
          <p:nvSpPr>
            <p:cNvPr id="36" name="文本框 35">
              <a:extLst>
                <a:ext uri="{FF2B5EF4-FFF2-40B4-BE49-F238E27FC236}">
                  <a16:creationId xmlns:a16="http://schemas.microsoft.com/office/drawing/2014/main" id="{12C77816-ABB4-EF2B-B4E5-50917C62528C}"/>
                </a:ext>
              </a:extLst>
            </p:cNvPr>
            <p:cNvSpPr txBox="1"/>
            <p:nvPr/>
          </p:nvSpPr>
          <p:spPr>
            <a:xfrm>
              <a:off x="993053" y="3709162"/>
              <a:ext cx="9181082" cy="584391"/>
            </a:xfrm>
            <a:prstGeom prst="rect">
              <a:avLst/>
            </a:prstGeom>
            <a:noFill/>
          </p:spPr>
          <p:txBody>
            <a:bodyPr wrap="square">
              <a:spAutoFit/>
            </a:bodyPr>
            <a:lstStyle/>
            <a:p>
              <a:pPr defTabSz="457200">
                <a:lnSpc>
                  <a:spcPct val="120000"/>
                </a:lnSpc>
              </a:pPr>
              <a:r>
                <a:rPr lang="zh-CN" altLang="en-US" sz="1200" dirty="0">
                  <a:solidFill>
                    <a:srgbClr val="0C0C0C">
                      <a:lumMod val="75000"/>
                      <a:lumOff val="25000"/>
                    </a:srgbClr>
                  </a:solidFill>
                  <a:cs typeface="+mn-ea"/>
                  <a:sym typeface="+mn-lt"/>
                </a:rPr>
                <a:t>一项基于中国</a:t>
              </a:r>
              <a:r>
                <a:rPr lang="en-US" altLang="zh-CN" sz="1200" dirty="0">
                  <a:solidFill>
                    <a:srgbClr val="0C0C0C">
                      <a:lumMod val="75000"/>
                      <a:lumOff val="25000"/>
                    </a:srgbClr>
                  </a:solidFill>
                  <a:cs typeface="+mn-ea"/>
                  <a:sym typeface="+mn-lt"/>
                </a:rPr>
                <a:t>9</a:t>
              </a:r>
              <a:r>
                <a:rPr lang="zh-CN" altLang="en-US" sz="1200" dirty="0">
                  <a:solidFill>
                    <a:srgbClr val="0C0C0C">
                      <a:lumMod val="75000"/>
                      <a:lumOff val="25000"/>
                    </a:srgbClr>
                  </a:solidFill>
                  <a:cs typeface="+mn-ea"/>
                  <a:sym typeface="+mn-lt"/>
                </a:rPr>
                <a:t>家医疗中心真实数据的大规模探索性回顾性研究显示</a:t>
              </a:r>
              <a:r>
                <a:rPr lang="en-US" altLang="zh-CN" sz="1200" baseline="30000" dirty="0">
                  <a:solidFill>
                    <a:srgbClr val="0C0C0C">
                      <a:lumMod val="75000"/>
                      <a:lumOff val="25000"/>
                    </a:srgbClr>
                  </a:solidFill>
                  <a:cs typeface="+mn-ea"/>
                  <a:sym typeface="+mn-lt"/>
                </a:rPr>
                <a:t>2,b</a:t>
              </a:r>
              <a:r>
                <a:rPr lang="zh-CN" altLang="en-US" sz="1200" dirty="0">
                  <a:solidFill>
                    <a:srgbClr val="0C0C0C">
                      <a:lumMod val="75000"/>
                      <a:lumOff val="25000"/>
                    </a:srgbClr>
                  </a:solidFill>
                  <a:cs typeface="+mn-ea"/>
                  <a:sym typeface="+mn-lt"/>
                </a:rPr>
                <a:t>：</a:t>
              </a:r>
              <a:endParaRPr lang="en-US" altLang="zh-CN" sz="1200" dirty="0">
                <a:solidFill>
                  <a:srgbClr val="0C0C0C">
                    <a:lumMod val="75000"/>
                    <a:lumOff val="25000"/>
                  </a:srgbClr>
                </a:solidFill>
                <a:cs typeface="+mn-ea"/>
                <a:sym typeface="+mn-lt"/>
              </a:endParaRPr>
            </a:p>
            <a:p>
              <a:pPr defTabSz="457200">
                <a:lnSpc>
                  <a:spcPct val="120000"/>
                </a:lnSpc>
              </a:pPr>
              <a:r>
                <a:rPr lang="zh-CN" altLang="en-US" sz="1400" b="1" dirty="0">
                  <a:solidFill>
                    <a:srgbClr val="0C0C0C">
                      <a:lumMod val="75000"/>
                      <a:lumOff val="25000"/>
                    </a:srgbClr>
                  </a:solidFill>
                  <a:cs typeface="+mn-ea"/>
                  <a:sym typeface="+mn-lt"/>
                </a:rPr>
                <a:t>女性年龄</a:t>
              </a:r>
              <a:r>
                <a:rPr lang="zh-CN" altLang="en-US" sz="1400" b="1" dirty="0">
                  <a:solidFill>
                    <a:srgbClr val="008080"/>
                  </a:solidFill>
                  <a:cs typeface="+mn-ea"/>
                  <a:sym typeface="+mn-lt"/>
                </a:rPr>
                <a:t>每增加</a:t>
              </a:r>
              <a:r>
                <a:rPr lang="en-US" altLang="zh-CN" sz="1400" b="1" dirty="0">
                  <a:solidFill>
                    <a:srgbClr val="008080"/>
                  </a:solidFill>
                  <a:cs typeface="+mn-ea"/>
                  <a:sym typeface="+mn-lt"/>
                </a:rPr>
                <a:t>5</a:t>
              </a:r>
              <a:r>
                <a:rPr lang="zh-CN" altLang="en-US" sz="1400" b="1" dirty="0">
                  <a:solidFill>
                    <a:srgbClr val="008080"/>
                  </a:solidFill>
                  <a:cs typeface="+mn-ea"/>
                  <a:sym typeface="+mn-lt"/>
                </a:rPr>
                <a:t>岁</a:t>
              </a:r>
              <a:r>
                <a:rPr lang="zh-CN" altLang="en-US" sz="1400" b="1" dirty="0">
                  <a:solidFill>
                    <a:srgbClr val="0C0C0C">
                      <a:lumMod val="75000"/>
                      <a:lumOff val="25000"/>
                    </a:srgbClr>
                  </a:solidFill>
                  <a:cs typeface="+mn-ea"/>
                  <a:sym typeface="+mn-lt"/>
                </a:rPr>
                <a:t>，≥</a:t>
              </a:r>
              <a:r>
                <a:rPr lang="en-US" altLang="zh-CN" sz="1400" b="1" dirty="0">
                  <a:solidFill>
                    <a:srgbClr val="0C0C0C">
                      <a:lumMod val="75000"/>
                      <a:lumOff val="25000"/>
                    </a:srgbClr>
                  </a:solidFill>
                  <a:cs typeface="+mn-ea"/>
                  <a:sym typeface="+mn-lt"/>
                </a:rPr>
                <a:t>400</a:t>
              </a:r>
              <a:r>
                <a:rPr lang="zh-CN" altLang="en-US" sz="1400" b="1" dirty="0">
                  <a:solidFill>
                    <a:srgbClr val="0C0C0C">
                      <a:lumMod val="75000"/>
                      <a:lumOff val="25000"/>
                    </a:srgbClr>
                  </a:solidFill>
                  <a:cs typeface="+mn-ea"/>
                  <a:sym typeface="+mn-lt"/>
                </a:rPr>
                <a:t>天的</a:t>
              </a:r>
              <a:r>
                <a:rPr lang="en-US" altLang="zh-CN" sz="1400" b="1" dirty="0">
                  <a:solidFill>
                    <a:srgbClr val="0C0C0C">
                      <a:lumMod val="75000"/>
                      <a:lumOff val="25000"/>
                    </a:srgbClr>
                  </a:solidFill>
                  <a:cs typeface="+mn-ea"/>
                  <a:sym typeface="+mn-lt"/>
                </a:rPr>
                <a:t>HPV</a:t>
              </a:r>
              <a:r>
                <a:rPr lang="zh-CN" altLang="en-US" sz="1400" b="1" dirty="0">
                  <a:solidFill>
                    <a:srgbClr val="0C0C0C">
                      <a:lumMod val="75000"/>
                      <a:lumOff val="25000"/>
                    </a:srgbClr>
                  </a:solidFill>
                  <a:cs typeface="+mn-ea"/>
                  <a:sym typeface="+mn-lt"/>
                </a:rPr>
                <a:t>持续感染清除率 </a:t>
              </a:r>
              <a:r>
                <a:rPr lang="zh-CN" altLang="en-US" sz="1600" b="1" dirty="0">
                  <a:solidFill>
                    <a:srgbClr val="008080"/>
                  </a:solidFill>
                  <a:cs typeface="+mn-ea"/>
                  <a:sym typeface="+mn-lt"/>
                </a:rPr>
                <a:t>下降 </a:t>
              </a:r>
              <a:r>
                <a:rPr lang="en-US" altLang="zh-CN" sz="1600" b="1" dirty="0">
                  <a:solidFill>
                    <a:srgbClr val="008080"/>
                  </a:solidFill>
                  <a:cs typeface="+mn-ea"/>
                  <a:sym typeface="+mn-lt"/>
                </a:rPr>
                <a:t>15%</a:t>
              </a:r>
              <a:r>
                <a:rPr lang="zh-CN" altLang="en-US" sz="1000" dirty="0">
                  <a:solidFill>
                    <a:srgbClr val="0C0C0C">
                      <a:lumMod val="75000"/>
                      <a:lumOff val="25000"/>
                    </a:srgbClr>
                  </a:solidFill>
                  <a:cs typeface="+mn-ea"/>
                  <a:sym typeface="+mn-lt"/>
                </a:rPr>
                <a:t>（</a:t>
              </a:r>
              <a:r>
                <a:rPr lang="en-US" altLang="zh-CN" sz="1000" dirty="0">
                  <a:solidFill>
                    <a:srgbClr val="0C0C0C">
                      <a:lumMod val="75000"/>
                      <a:lumOff val="25000"/>
                    </a:srgbClr>
                  </a:solidFill>
                  <a:cs typeface="+mn-ea"/>
                  <a:sym typeface="+mn-lt"/>
                </a:rPr>
                <a:t>95% CI: 11-19%</a:t>
              </a:r>
              <a:r>
                <a:rPr lang="zh-CN" altLang="en-US" sz="1000" dirty="0">
                  <a:solidFill>
                    <a:srgbClr val="0C0C0C">
                      <a:lumMod val="75000"/>
                      <a:lumOff val="25000"/>
                    </a:srgbClr>
                  </a:solidFill>
                  <a:cs typeface="+mn-ea"/>
                  <a:sym typeface="+mn-lt"/>
                </a:rPr>
                <a:t>）</a:t>
              </a:r>
              <a:endParaRPr lang="zh-CN" altLang="en-US" dirty="0">
                <a:solidFill>
                  <a:srgbClr val="0C0C0C">
                    <a:lumMod val="75000"/>
                    <a:lumOff val="25000"/>
                  </a:srgbClr>
                </a:solidFill>
                <a:cs typeface="+mn-ea"/>
                <a:sym typeface="+mn-lt"/>
              </a:endParaRPr>
            </a:p>
          </p:txBody>
        </p:sp>
      </p:grpSp>
      <p:sp>
        <p:nvSpPr>
          <p:cNvPr id="38" name="文本框 37">
            <a:extLst>
              <a:ext uri="{FF2B5EF4-FFF2-40B4-BE49-F238E27FC236}">
                <a16:creationId xmlns:a16="http://schemas.microsoft.com/office/drawing/2014/main" id="{B61BF523-DC63-664D-1FBB-A3ADE6F02708}"/>
              </a:ext>
            </a:extLst>
          </p:cNvPr>
          <p:cNvSpPr txBox="1"/>
          <p:nvPr/>
        </p:nvSpPr>
        <p:spPr>
          <a:xfrm>
            <a:off x="0" y="6168678"/>
            <a:ext cx="11582400" cy="461665"/>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 	</a:t>
            </a:r>
            <a:r>
              <a:rPr kumimoji="0" lang="zh-CN" altLang="en-US" sz="600" b="0" i="0" u="none" strike="noStrike" kern="0" cap="none" spc="0" normalizeH="0" baseline="0" noProof="0" dirty="0">
                <a:ln>
                  <a:noFill/>
                </a:ln>
                <a:effectLst/>
                <a:uLnTx/>
                <a:uFillTx/>
                <a:cs typeface="+mn-ea"/>
                <a:sym typeface="+mn-lt"/>
              </a:rPr>
              <a:t>研究设计：一项系统性文献综述，旨在评估妊娠期女性的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感染风险，共回顾和收集了截至</a:t>
            </a:r>
            <a:r>
              <a:rPr kumimoji="0" lang="en-US" altLang="zh-CN" sz="600" b="0" i="0" u="none" strike="noStrike" kern="0" cap="none" spc="0" normalizeH="0" baseline="0" noProof="0" dirty="0">
                <a:ln>
                  <a:noFill/>
                </a:ln>
                <a:effectLst/>
                <a:uLnTx/>
                <a:uFillTx/>
                <a:cs typeface="+mn-ea"/>
                <a:sym typeface="+mn-lt"/>
              </a:rPr>
              <a:t>2013</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4</a:t>
            </a:r>
            <a:r>
              <a:rPr kumimoji="0" lang="zh-CN" altLang="en-US" sz="600" b="0" i="0" u="none" strike="noStrike" kern="0" cap="none" spc="0" normalizeH="0" baseline="0" noProof="0" dirty="0">
                <a:ln>
                  <a:noFill/>
                </a:ln>
                <a:effectLst/>
                <a:uLnTx/>
                <a:uFillTx/>
                <a:cs typeface="+mn-ea"/>
                <a:sym typeface="+mn-lt"/>
              </a:rPr>
              <a:t>月</a:t>
            </a:r>
            <a:r>
              <a:rPr kumimoji="0" lang="en-US" altLang="zh-CN" sz="600" b="0" i="0" u="none" strike="noStrike" kern="0" cap="none" spc="0" normalizeH="0" baseline="0" noProof="0" dirty="0">
                <a:ln>
                  <a:noFill/>
                </a:ln>
                <a:effectLst/>
                <a:uLnTx/>
                <a:uFillTx/>
                <a:cs typeface="+mn-ea"/>
                <a:sym typeface="+mn-lt"/>
              </a:rPr>
              <a:t>30</a:t>
            </a:r>
            <a:r>
              <a:rPr kumimoji="0" lang="zh-CN" altLang="en-US" sz="600" b="0" i="0" u="none" strike="noStrike" kern="0" cap="none" spc="0" normalizeH="0" baseline="0" noProof="0" dirty="0">
                <a:ln>
                  <a:noFill/>
                </a:ln>
                <a:effectLst/>
                <a:uLnTx/>
                <a:uFillTx/>
                <a:cs typeface="+mn-ea"/>
                <a:sym typeface="+mn-lt"/>
              </a:rPr>
              <a:t>日发表的</a:t>
            </a:r>
            <a:r>
              <a:rPr kumimoji="0" lang="en-US" altLang="zh-CN" sz="600" b="0" i="0" u="none" strike="noStrike" kern="0" cap="none" spc="0" normalizeH="0" baseline="0" noProof="0" dirty="0">
                <a:ln>
                  <a:noFill/>
                </a:ln>
                <a:effectLst/>
                <a:uLnTx/>
                <a:uFillTx/>
                <a:cs typeface="+mn-ea"/>
                <a:sym typeface="+mn-lt"/>
              </a:rPr>
              <a:t>28</a:t>
            </a:r>
            <a:r>
              <a:rPr kumimoji="0" lang="zh-CN" altLang="en-US" sz="600" b="0" i="0" u="none" strike="noStrike" kern="0" cap="none" spc="0" normalizeH="0" baseline="0" noProof="0" dirty="0">
                <a:ln>
                  <a:noFill/>
                </a:ln>
                <a:effectLst/>
                <a:uLnTx/>
                <a:uFillTx/>
                <a:cs typeface="+mn-ea"/>
                <a:sym typeface="+mn-lt"/>
              </a:rPr>
              <a:t>篇</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流行率相关的研究文献，其中包含</a:t>
            </a:r>
            <a:r>
              <a:rPr kumimoji="0" lang="en-US" altLang="zh-CN" sz="600" b="0" i="0" u="none" strike="noStrike" kern="0" cap="none" spc="0" normalizeH="0" baseline="0" noProof="0" dirty="0">
                <a:ln>
                  <a:noFill/>
                </a:ln>
                <a:effectLst/>
                <a:uLnTx/>
                <a:uFillTx/>
                <a:cs typeface="+mn-ea"/>
                <a:sym typeface="+mn-lt"/>
              </a:rPr>
              <a:t>13,640</a:t>
            </a:r>
            <a:r>
              <a:rPr kumimoji="0" lang="zh-CN" altLang="en-US" sz="600" b="0" i="0" u="none" strike="noStrike" kern="0" cap="none" spc="0" normalizeH="0" baseline="0" noProof="0" dirty="0">
                <a:ln>
                  <a:noFill/>
                </a:ln>
                <a:effectLst/>
                <a:uLnTx/>
                <a:uFillTx/>
                <a:cs typeface="+mn-ea"/>
                <a:sym typeface="+mn-lt"/>
              </a:rPr>
              <a:t>名妊娠期女性的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感染数据，比较妊娠期和非妊娠期女性的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感染率，并进行</a:t>
            </a:r>
            <a:r>
              <a:rPr kumimoji="0" lang="en-US" altLang="zh-CN" sz="600" b="0" i="0" u="none" strike="noStrike" kern="0" cap="none" spc="0" normalizeH="0" baseline="0" noProof="0" dirty="0">
                <a:ln>
                  <a:noFill/>
                </a:ln>
                <a:effectLst/>
                <a:uLnTx/>
                <a:uFillTx/>
                <a:cs typeface="+mn-ea"/>
                <a:sym typeface="+mn-lt"/>
              </a:rPr>
              <a:t>meta</a:t>
            </a:r>
            <a:r>
              <a:rPr kumimoji="0" lang="zh-CN" altLang="en-US" sz="600" b="0" i="0" u="none" strike="noStrike" kern="0" cap="none" spc="0" normalizeH="0" baseline="0" noProof="0" dirty="0">
                <a:ln>
                  <a:noFill/>
                </a:ln>
                <a:effectLst/>
                <a:uLnTx/>
                <a:uFillTx/>
                <a:cs typeface="+mn-ea"/>
                <a:sym typeface="+mn-lt"/>
              </a:rPr>
              <a:t>分析。</a:t>
            </a:r>
            <a:endParaRPr kumimoji="0" lang="en-US" altLang="zh-CN" sz="600" b="0" i="0" u="none" strike="noStrike" kern="0" cap="none" spc="0" normalizeH="0" baseline="0" noProof="0" dirty="0">
              <a:ln>
                <a:noFill/>
              </a:ln>
              <a:effectLst/>
              <a:uLnTx/>
              <a:uFillTx/>
              <a:cs typeface="+mn-ea"/>
              <a:sym typeface="+mn-lt"/>
            </a:endParaRPr>
          </a:p>
          <a:p>
            <a:pPr marL="182563" indent="-182563" defTabSz="457200">
              <a:defRPr/>
            </a:pPr>
            <a:r>
              <a:rPr lang="en-US" altLang="zh-CN" sz="600" dirty="0">
                <a:cs typeface="+mn-ea"/>
                <a:sym typeface="+mn-lt"/>
              </a:rPr>
              <a:t>b 	</a:t>
            </a:r>
            <a:r>
              <a:rPr lang="zh-CN" altLang="en-US" sz="600" dirty="0">
                <a:cs typeface="+mn-ea"/>
                <a:sym typeface="+mn-lt"/>
              </a:rPr>
              <a:t>研究设计：一项回顾性随访研究，旨在评估女性年龄与高危型</a:t>
            </a:r>
            <a:r>
              <a:rPr lang="en-US" altLang="zh-CN" sz="600" dirty="0">
                <a:cs typeface="+mn-ea"/>
                <a:sym typeface="+mn-lt"/>
              </a:rPr>
              <a:t>HPV</a:t>
            </a:r>
            <a:r>
              <a:rPr lang="zh-CN" altLang="en-US" sz="600" dirty="0">
                <a:cs typeface="+mn-ea"/>
                <a:sym typeface="+mn-lt"/>
              </a:rPr>
              <a:t>持续感染的关系，</a:t>
            </a:r>
            <a:r>
              <a:rPr lang="en-US" altLang="zh-CN" sz="600" dirty="0">
                <a:cs typeface="+mn-ea"/>
                <a:sym typeface="+mn-lt"/>
              </a:rPr>
              <a:t>2010-2017</a:t>
            </a:r>
            <a:r>
              <a:rPr lang="zh-CN" altLang="en-US" sz="600" dirty="0">
                <a:cs typeface="+mn-ea"/>
                <a:sym typeface="+mn-lt"/>
              </a:rPr>
              <a:t>年间在中国中部和东部的</a:t>
            </a:r>
            <a:r>
              <a:rPr lang="en-US" altLang="zh-CN" sz="600" dirty="0">
                <a:cs typeface="+mn-ea"/>
                <a:sym typeface="+mn-lt"/>
              </a:rPr>
              <a:t>9</a:t>
            </a:r>
            <a:r>
              <a:rPr lang="zh-CN" altLang="en-US" sz="600" dirty="0">
                <a:cs typeface="+mn-ea"/>
                <a:sym typeface="+mn-lt"/>
              </a:rPr>
              <a:t>家医疗中心共纳入</a:t>
            </a:r>
            <a:r>
              <a:rPr lang="en-US" altLang="zh-CN" sz="600" dirty="0">
                <a:cs typeface="+mn-ea"/>
                <a:sym typeface="+mn-lt"/>
              </a:rPr>
              <a:t>343,128</a:t>
            </a:r>
            <a:r>
              <a:rPr lang="zh-CN" altLang="en-US" sz="600" dirty="0">
                <a:cs typeface="+mn-ea"/>
                <a:sym typeface="+mn-lt"/>
              </a:rPr>
              <a:t>名接受</a:t>
            </a:r>
            <a:r>
              <a:rPr lang="en-US" altLang="zh-CN" sz="600" dirty="0" err="1">
                <a:cs typeface="+mn-ea"/>
                <a:sym typeface="+mn-lt"/>
              </a:rPr>
              <a:t>Cervista</a:t>
            </a:r>
            <a:r>
              <a:rPr lang="en-US" altLang="zh-CN" sz="600" dirty="0">
                <a:cs typeface="+mn-ea"/>
                <a:sym typeface="+mn-lt"/>
              </a:rPr>
              <a:t> HR-HPV</a:t>
            </a:r>
            <a:r>
              <a:rPr lang="zh-CN" altLang="en-US" sz="600" dirty="0">
                <a:cs typeface="+mn-ea"/>
                <a:sym typeface="+mn-lt"/>
              </a:rPr>
              <a:t>检测的女性和</a:t>
            </a:r>
            <a:r>
              <a:rPr lang="en-US" altLang="zh-CN" sz="600" dirty="0">
                <a:cs typeface="+mn-ea"/>
                <a:sym typeface="+mn-lt"/>
              </a:rPr>
              <a:t>157,123</a:t>
            </a:r>
            <a:r>
              <a:rPr lang="zh-CN" altLang="en-US" sz="600" dirty="0">
                <a:cs typeface="+mn-ea"/>
                <a:sym typeface="+mn-lt"/>
              </a:rPr>
              <a:t>名接受</a:t>
            </a:r>
            <a:r>
              <a:rPr lang="en-US" altLang="zh-CN" sz="600" dirty="0" err="1">
                <a:cs typeface="+mn-ea"/>
                <a:sym typeface="+mn-lt"/>
              </a:rPr>
              <a:t>GenoArray</a:t>
            </a:r>
            <a:r>
              <a:rPr lang="en-US" altLang="zh-CN" sz="600" dirty="0">
                <a:cs typeface="+mn-ea"/>
                <a:sym typeface="+mn-lt"/>
              </a:rPr>
              <a:t> HR-HPV</a:t>
            </a:r>
            <a:r>
              <a:rPr lang="zh-CN" altLang="en-US" sz="600" dirty="0">
                <a:cs typeface="+mn-ea"/>
                <a:sym typeface="+mn-lt"/>
              </a:rPr>
              <a:t>检测的女性，结合检测结果，从中确定</a:t>
            </a:r>
            <a:r>
              <a:rPr lang="en-US" altLang="zh-CN" sz="600" dirty="0">
                <a:cs typeface="+mn-ea"/>
                <a:sym typeface="+mn-lt"/>
              </a:rPr>
              <a:t>9234</a:t>
            </a:r>
            <a:r>
              <a:rPr lang="zh-CN" altLang="en-US" sz="600" dirty="0">
                <a:cs typeface="+mn-ea"/>
                <a:sym typeface="+mn-lt"/>
              </a:rPr>
              <a:t>例基线</a:t>
            </a:r>
            <a:r>
              <a:rPr lang="en-US" altLang="zh-CN" sz="600" dirty="0">
                <a:cs typeface="+mn-ea"/>
                <a:sym typeface="+mn-lt"/>
              </a:rPr>
              <a:t>HPV</a:t>
            </a:r>
            <a:r>
              <a:rPr lang="zh-CN" altLang="en-US" sz="600" dirty="0">
                <a:cs typeface="+mn-ea"/>
                <a:sym typeface="+mn-lt"/>
              </a:rPr>
              <a:t>阴性的女性医疗记录进行时间事件分析，研究终点为特异型别</a:t>
            </a:r>
            <a:r>
              <a:rPr lang="en-US" altLang="zh-CN" sz="600" dirty="0">
                <a:cs typeface="+mn-ea"/>
                <a:sym typeface="+mn-lt"/>
              </a:rPr>
              <a:t>HPV</a:t>
            </a:r>
            <a:r>
              <a:rPr lang="zh-CN" altLang="en-US" sz="600" dirty="0">
                <a:cs typeface="+mn-ea"/>
                <a:sym typeface="+mn-lt"/>
              </a:rPr>
              <a:t>感染清除。</a:t>
            </a:r>
            <a:endParaRPr lang="en-US" altLang="zh-CN" sz="600" dirty="0">
              <a:cs typeface="+mn-ea"/>
              <a:sym typeface="+mn-lt"/>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effectLst/>
                <a:uLnTx/>
                <a:uFillTx/>
                <a:cs typeface="+mn-ea"/>
                <a:sym typeface="+mn-lt"/>
              </a:rPr>
              <a:t>c 	</a:t>
            </a:r>
            <a:r>
              <a:rPr kumimoji="0" lang="zh-CN" altLang="en-US" sz="600" b="0" i="0" u="none" strike="noStrike" kern="1200" cap="none" spc="0" normalizeH="0" baseline="0" noProof="0" dirty="0">
                <a:ln>
                  <a:noFill/>
                </a:ln>
                <a:effectLst/>
                <a:uLnTx/>
                <a:uFillTx/>
                <a:cs typeface="+mn-ea"/>
                <a:sym typeface="+mn-lt"/>
              </a:rPr>
              <a:t>研究设计：一项系统性文献综述，旨在评估细胞学正常和异常的女性中特定型别</a:t>
            </a:r>
            <a:r>
              <a:rPr kumimoji="0" lang="en-US" altLang="zh-CN" sz="600" b="0" i="0" u="none" strike="noStrike" kern="1200" cap="none" spc="0" normalizeH="0" baseline="0" noProof="0" dirty="0">
                <a:ln>
                  <a:noFill/>
                </a:ln>
                <a:effectLst/>
                <a:uLnTx/>
                <a:uFillTx/>
                <a:cs typeface="+mn-ea"/>
                <a:sym typeface="+mn-lt"/>
              </a:rPr>
              <a:t>HPV</a:t>
            </a:r>
            <a:r>
              <a:rPr kumimoji="0" lang="zh-CN" altLang="en-US" sz="600" b="0" i="0" u="none" strike="noStrike" kern="1200" cap="none" spc="0" normalizeH="0" baseline="0" noProof="0" dirty="0">
                <a:ln>
                  <a:noFill/>
                </a:ln>
                <a:effectLst/>
                <a:uLnTx/>
                <a:uFillTx/>
                <a:cs typeface="+mn-ea"/>
                <a:sym typeface="+mn-lt"/>
              </a:rPr>
              <a:t>的流行率及其相关危险因素，通过检索</a:t>
            </a:r>
            <a:r>
              <a:rPr kumimoji="0" lang="en-US" altLang="zh-CN" sz="600" b="0" i="0" u="none" strike="noStrike" kern="1200" cap="none" spc="0" normalizeH="0" baseline="0" noProof="0" dirty="0">
                <a:ln>
                  <a:noFill/>
                </a:ln>
                <a:effectLst/>
                <a:uLnTx/>
                <a:uFillTx/>
                <a:cs typeface="+mn-ea"/>
                <a:sym typeface="+mn-lt"/>
              </a:rPr>
              <a:t>2000-2011</a:t>
            </a:r>
            <a:r>
              <a:rPr kumimoji="0" lang="zh-CN" altLang="en-US" sz="600" b="0" i="0" u="none" strike="noStrike" kern="1200" cap="none" spc="0" normalizeH="0" baseline="0" noProof="0" dirty="0">
                <a:ln>
                  <a:noFill/>
                </a:ln>
                <a:effectLst/>
                <a:uLnTx/>
                <a:uFillTx/>
                <a:cs typeface="+mn-ea"/>
                <a:sym typeface="+mn-lt"/>
              </a:rPr>
              <a:t>年间</a:t>
            </a:r>
            <a:r>
              <a:rPr kumimoji="0" lang="en-US" altLang="zh-CN" sz="600" b="0" i="0" u="none" strike="noStrike" kern="1200" cap="none" spc="0" normalizeH="0" baseline="0" noProof="0" dirty="0">
                <a:ln>
                  <a:noFill/>
                </a:ln>
                <a:effectLst/>
                <a:uLnTx/>
                <a:uFillTx/>
                <a:cs typeface="+mn-ea"/>
                <a:sym typeface="+mn-lt"/>
              </a:rPr>
              <a:t>HPV</a:t>
            </a:r>
            <a:r>
              <a:rPr kumimoji="0" lang="zh-CN" altLang="en-US" sz="600" b="0" i="0" u="none" strike="noStrike" kern="1200" cap="none" spc="0" normalizeH="0" baseline="0" noProof="0" dirty="0">
                <a:ln>
                  <a:noFill/>
                </a:ln>
                <a:effectLst/>
                <a:uLnTx/>
                <a:uFillTx/>
                <a:cs typeface="+mn-ea"/>
                <a:sym typeface="+mn-lt"/>
              </a:rPr>
              <a:t>流行率报告，纳入</a:t>
            </a:r>
            <a:r>
              <a:rPr kumimoji="0" lang="en-US" altLang="zh-CN" sz="600" b="0" i="0" u="none" strike="noStrike" kern="1200" cap="none" spc="0" normalizeH="0" baseline="0" noProof="0" dirty="0">
                <a:ln>
                  <a:noFill/>
                </a:ln>
                <a:effectLst/>
                <a:uLnTx/>
                <a:uFillTx/>
                <a:cs typeface="+mn-ea"/>
                <a:sym typeface="+mn-lt"/>
              </a:rPr>
              <a:t>280</a:t>
            </a:r>
            <a:r>
              <a:rPr kumimoji="0" lang="zh-CN" altLang="en-US" sz="600" b="0" i="0" u="none" strike="noStrike" kern="1200" cap="none" spc="0" normalizeH="0" baseline="0" noProof="0" dirty="0">
                <a:ln>
                  <a:noFill/>
                </a:ln>
                <a:effectLst/>
                <a:uLnTx/>
                <a:uFillTx/>
                <a:cs typeface="+mn-ea"/>
                <a:sym typeface="+mn-lt"/>
              </a:rPr>
              <a:t>项相关研究，其中</a:t>
            </a:r>
            <a:r>
              <a:rPr kumimoji="0" lang="en-US" altLang="zh-CN" sz="600" b="0" i="0" u="none" strike="noStrike" kern="1200" cap="none" spc="0" normalizeH="0" baseline="0" noProof="0" dirty="0">
                <a:ln>
                  <a:noFill/>
                </a:ln>
                <a:effectLst/>
                <a:uLnTx/>
                <a:uFillTx/>
                <a:cs typeface="+mn-ea"/>
                <a:sym typeface="+mn-lt"/>
              </a:rPr>
              <a:t>120</a:t>
            </a:r>
            <a:r>
              <a:rPr kumimoji="0" lang="zh-CN" altLang="en-US" sz="600" b="0" i="0" u="none" strike="noStrike" kern="1200" cap="none" spc="0" normalizeH="0" baseline="0" noProof="0" dirty="0">
                <a:ln>
                  <a:noFill/>
                </a:ln>
                <a:effectLst/>
                <a:uLnTx/>
                <a:uFillTx/>
                <a:cs typeface="+mn-ea"/>
                <a:sym typeface="+mn-lt"/>
              </a:rPr>
              <a:t>项纳入</a:t>
            </a:r>
            <a:r>
              <a:rPr kumimoji="0" lang="en-US" altLang="zh-CN" sz="600" b="0" i="0" u="none" strike="noStrike" kern="1200" cap="none" spc="0" normalizeH="0" baseline="0" noProof="0" dirty="0" err="1">
                <a:ln>
                  <a:noFill/>
                </a:ln>
                <a:effectLst/>
                <a:uLnTx/>
                <a:uFillTx/>
                <a:cs typeface="+mn-ea"/>
                <a:sym typeface="+mn-lt"/>
              </a:rPr>
              <a:t>Wnal</a:t>
            </a:r>
            <a:r>
              <a:rPr kumimoji="0" lang="zh-CN" altLang="en-US" sz="600" b="0" i="0" u="none" strike="noStrike" kern="1200" cap="none" spc="0" normalizeH="0" baseline="0" noProof="0" dirty="0">
                <a:ln>
                  <a:noFill/>
                </a:ln>
                <a:effectLst/>
                <a:uLnTx/>
                <a:uFillTx/>
                <a:cs typeface="+mn-ea"/>
                <a:sym typeface="+mn-lt"/>
              </a:rPr>
              <a:t>分析，评估不同区域的</a:t>
            </a:r>
            <a:r>
              <a:rPr kumimoji="0" lang="en-US" altLang="zh-CN" sz="600" b="0" i="0" u="none" strike="noStrike" kern="1200" cap="none" spc="0" normalizeH="0" baseline="0" noProof="0" dirty="0">
                <a:ln>
                  <a:noFill/>
                </a:ln>
                <a:effectLst/>
                <a:uLnTx/>
                <a:uFillTx/>
                <a:cs typeface="+mn-ea"/>
                <a:sym typeface="+mn-lt"/>
              </a:rPr>
              <a:t>HPV</a:t>
            </a:r>
            <a:r>
              <a:rPr kumimoji="0" lang="zh-CN" altLang="en-US" sz="600" b="0" i="0" u="none" strike="noStrike" kern="1200" cap="none" spc="0" normalizeH="0" baseline="0" noProof="0" dirty="0">
                <a:ln>
                  <a:noFill/>
                </a:ln>
                <a:effectLst/>
                <a:uLnTx/>
                <a:uFillTx/>
                <a:cs typeface="+mn-ea"/>
                <a:sym typeface="+mn-lt"/>
              </a:rPr>
              <a:t>流行率及重要危险因素。</a:t>
            </a:r>
            <a:endParaRPr kumimoji="0" lang="en-US" altLang="zh-CN" sz="600" b="0" i="0" u="none" strike="noStrike" kern="0" cap="none" spc="0" normalizeH="0" baseline="0" noProof="0" dirty="0">
              <a:ln>
                <a:noFill/>
              </a:ln>
              <a:solidFill>
                <a:prstClr val="white">
                  <a:lumMod val="50000"/>
                </a:prstClr>
              </a:solidFill>
              <a:effectLst/>
              <a:uLnTx/>
              <a:uFillTx/>
              <a:cs typeface="+mn-ea"/>
              <a:sym typeface="+mn-lt"/>
            </a:endParaRPr>
          </a:p>
        </p:txBody>
      </p:sp>
      <p:grpSp>
        <p:nvGrpSpPr>
          <p:cNvPr id="42" name="组合 41">
            <a:extLst>
              <a:ext uri="{FF2B5EF4-FFF2-40B4-BE49-F238E27FC236}">
                <a16:creationId xmlns:a16="http://schemas.microsoft.com/office/drawing/2014/main" id="{CF378085-A7B5-EDBD-2283-C2D4A780BC91}"/>
              </a:ext>
            </a:extLst>
          </p:cNvPr>
          <p:cNvGrpSpPr/>
          <p:nvPr/>
        </p:nvGrpSpPr>
        <p:grpSpPr>
          <a:xfrm>
            <a:off x="0" y="906142"/>
            <a:ext cx="11018902" cy="1625005"/>
            <a:chOff x="0" y="972131"/>
            <a:chExt cx="11018902" cy="1625005"/>
          </a:xfrm>
        </p:grpSpPr>
        <p:grpSp>
          <p:nvGrpSpPr>
            <p:cNvPr id="9" name="组合 8">
              <a:extLst>
                <a:ext uri="{FF2B5EF4-FFF2-40B4-BE49-F238E27FC236}">
                  <a16:creationId xmlns:a16="http://schemas.microsoft.com/office/drawing/2014/main" id="{BA9738FC-EC02-C42B-A372-9379E75B9264}"/>
                </a:ext>
              </a:extLst>
            </p:cNvPr>
            <p:cNvGrpSpPr/>
            <p:nvPr/>
          </p:nvGrpSpPr>
          <p:grpSpPr>
            <a:xfrm>
              <a:off x="0" y="972131"/>
              <a:ext cx="11018902" cy="1182362"/>
              <a:chOff x="0" y="1320923"/>
              <a:chExt cx="11018902" cy="1182362"/>
            </a:xfrm>
          </p:grpSpPr>
          <p:grpSp>
            <p:nvGrpSpPr>
              <p:cNvPr id="4" name="组合 3"/>
              <p:cNvGrpSpPr/>
              <p:nvPr/>
            </p:nvGrpSpPr>
            <p:grpSpPr>
              <a:xfrm>
                <a:off x="0" y="1320923"/>
                <a:ext cx="11018902" cy="1182349"/>
                <a:chOff x="0" y="1529384"/>
                <a:chExt cx="11018902" cy="1182349"/>
              </a:xfrm>
            </p:grpSpPr>
            <p:sp>
              <p:nvSpPr>
                <p:cNvPr id="15" name="文本框 14"/>
                <p:cNvSpPr txBox="1"/>
                <p:nvPr/>
              </p:nvSpPr>
              <p:spPr>
                <a:xfrm>
                  <a:off x="970787" y="2015645"/>
                  <a:ext cx="10048115" cy="696088"/>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ts val="2500"/>
                    </a:lnSpc>
                  </a:pPr>
                  <a:r>
                    <a:rPr lang="zh-CN" altLang="en-US" sz="1200" dirty="0"/>
                    <a:t>一项纳入</a:t>
                  </a:r>
                  <a:r>
                    <a:rPr lang="en-US" altLang="zh-CN" sz="1200" dirty="0"/>
                    <a:t>28</a:t>
                  </a:r>
                  <a:r>
                    <a:rPr lang="zh-CN" altLang="en-US" sz="1200" dirty="0"/>
                    <a:t>篇研究的系统性文献综述显示</a:t>
                  </a:r>
                  <a:r>
                    <a:rPr lang="en-US" altLang="zh-CN" sz="1200" baseline="30000" dirty="0"/>
                    <a:t>1,a</a:t>
                  </a:r>
                  <a:r>
                    <a:rPr lang="zh-CN" altLang="en-US" sz="1200" dirty="0"/>
                    <a:t>：</a:t>
                  </a:r>
                  <a:r>
                    <a:rPr lang="zh-CN" altLang="en-US" b="1" dirty="0"/>
                    <a:t>妊娠期女性的</a:t>
                  </a:r>
                  <a:r>
                    <a:rPr lang="en-US" altLang="zh-CN" b="1" dirty="0"/>
                    <a:t>HPV</a:t>
                  </a:r>
                  <a:r>
                    <a:rPr lang="zh-CN" altLang="en-US" b="1" dirty="0"/>
                    <a:t>感染风险显著上升，年龄与孕期均是重要的风险因素。</a:t>
                  </a:r>
                  <a:endParaRPr lang="en-US" altLang="zh-CN" b="1" dirty="0"/>
                </a:p>
                <a:p>
                  <a:pPr>
                    <a:lnSpc>
                      <a:spcPts val="2500"/>
                    </a:lnSpc>
                  </a:pPr>
                  <a:r>
                    <a:rPr lang="zh-CN" altLang="en-US" dirty="0"/>
                    <a:t>与非妊娠期女性相比，</a:t>
                  </a:r>
                </a:p>
              </p:txBody>
            </p:sp>
            <p:sp>
              <p:nvSpPr>
                <p:cNvPr id="16" name="矩形: 圆角 15"/>
                <p:cNvSpPr/>
                <p:nvPr/>
              </p:nvSpPr>
              <p:spPr>
                <a:xfrm>
                  <a:off x="0" y="1529384"/>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孕期女性</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感染率更高</a:t>
                  </a:r>
                </a:p>
              </p:txBody>
            </p:sp>
          </p:grpSp>
          <p:sp>
            <p:nvSpPr>
              <p:cNvPr id="5" name="文本框 4">
                <a:extLst>
                  <a:ext uri="{FF2B5EF4-FFF2-40B4-BE49-F238E27FC236}">
                    <a16:creationId xmlns:a16="http://schemas.microsoft.com/office/drawing/2014/main" id="{E14EA5E3-E96F-8C70-DEB3-3D58B3B971E1}"/>
                  </a:ext>
                </a:extLst>
              </p:cNvPr>
              <p:cNvSpPr txBox="1"/>
              <p:nvPr/>
            </p:nvSpPr>
            <p:spPr>
              <a:xfrm>
                <a:off x="3008245" y="2195508"/>
                <a:ext cx="2172390" cy="307777"/>
              </a:xfrm>
              <a:prstGeom prst="rect">
                <a:avLst/>
              </a:prstGeom>
              <a:noFill/>
            </p:spPr>
            <p:txBody>
              <a:bodyPr wrap="none" rtlCol="0">
                <a:spAutoFit/>
              </a:bodyPr>
              <a:lstStyle/>
              <a:p>
                <a:r>
                  <a:rPr lang="zh-CN" altLang="en-US" sz="1400" b="1" dirty="0">
                    <a:cs typeface="+mn-ea"/>
                    <a:sym typeface="+mn-lt"/>
                  </a:rPr>
                  <a:t>妊娠期女性</a:t>
                </a:r>
                <a:r>
                  <a:rPr lang="en-US" altLang="zh-CN" sz="1400" dirty="0">
                    <a:cs typeface="+mn-ea"/>
                    <a:sym typeface="+mn-lt"/>
                  </a:rPr>
                  <a:t>HPV</a:t>
                </a:r>
                <a:r>
                  <a:rPr lang="zh-CN" altLang="en-US" sz="1400" dirty="0">
                    <a:cs typeface="+mn-ea"/>
                    <a:sym typeface="+mn-lt"/>
                  </a:rPr>
                  <a:t>感染风险</a:t>
                </a:r>
                <a:endParaRPr lang="en-US" altLang="zh-CN" sz="1400" dirty="0">
                  <a:cs typeface="+mn-ea"/>
                  <a:sym typeface="+mn-lt"/>
                </a:endParaRPr>
              </a:p>
            </p:txBody>
          </p:sp>
          <p:sp>
            <p:nvSpPr>
              <p:cNvPr id="7" name="文本框 6">
                <a:extLst>
                  <a:ext uri="{FF2B5EF4-FFF2-40B4-BE49-F238E27FC236}">
                    <a16:creationId xmlns:a16="http://schemas.microsoft.com/office/drawing/2014/main" id="{097A505E-07A2-D532-177A-53474B600A06}"/>
                  </a:ext>
                </a:extLst>
              </p:cNvPr>
              <p:cNvSpPr txBox="1"/>
              <p:nvPr/>
            </p:nvSpPr>
            <p:spPr>
              <a:xfrm>
                <a:off x="5481148" y="2195508"/>
                <a:ext cx="2932213" cy="307777"/>
              </a:xfrm>
              <a:prstGeom prst="rect">
                <a:avLst/>
              </a:prstGeom>
              <a:noFill/>
            </p:spPr>
            <p:txBody>
              <a:bodyPr wrap="none" rtlCol="0">
                <a:spAutoFit/>
              </a:bodyPr>
              <a:lstStyle/>
              <a:p>
                <a:r>
                  <a:rPr lang="zh-CN" altLang="en-US" sz="1400" b="1" dirty="0">
                    <a:cs typeface="+mn-ea"/>
                    <a:sym typeface="+mn-lt"/>
                  </a:rPr>
                  <a:t>＜</a:t>
                </a:r>
                <a:r>
                  <a:rPr lang="en-US" altLang="zh-CN" sz="1400" b="1" dirty="0">
                    <a:cs typeface="+mn-ea"/>
                    <a:sym typeface="+mn-lt"/>
                  </a:rPr>
                  <a:t>25</a:t>
                </a:r>
                <a:r>
                  <a:rPr lang="zh-CN" altLang="en-US" sz="1400" b="1" dirty="0">
                    <a:cs typeface="+mn-ea"/>
                    <a:sym typeface="+mn-lt"/>
                  </a:rPr>
                  <a:t>岁</a:t>
                </a:r>
                <a:r>
                  <a:rPr lang="zh-CN" altLang="en-US" sz="1400" dirty="0">
                    <a:cs typeface="+mn-ea"/>
                    <a:sym typeface="+mn-lt"/>
                  </a:rPr>
                  <a:t>的妊娠期女性</a:t>
                </a:r>
                <a:r>
                  <a:rPr lang="en-US" altLang="zh-CN" sz="1400" dirty="0">
                    <a:cs typeface="+mn-ea"/>
                    <a:sym typeface="+mn-lt"/>
                  </a:rPr>
                  <a:t>HPV</a:t>
                </a:r>
                <a:r>
                  <a:rPr lang="zh-CN" altLang="en-US" sz="1400" dirty="0">
                    <a:cs typeface="+mn-ea"/>
                    <a:sym typeface="+mn-lt"/>
                  </a:rPr>
                  <a:t>感染风险</a:t>
                </a:r>
                <a:endParaRPr lang="en-US" altLang="zh-CN" sz="1400" dirty="0">
                  <a:cs typeface="+mn-ea"/>
                  <a:sym typeface="+mn-lt"/>
                </a:endParaRPr>
              </a:p>
            </p:txBody>
          </p:sp>
          <p:sp>
            <p:nvSpPr>
              <p:cNvPr id="8" name="文本框 7">
                <a:extLst>
                  <a:ext uri="{FF2B5EF4-FFF2-40B4-BE49-F238E27FC236}">
                    <a16:creationId xmlns:a16="http://schemas.microsoft.com/office/drawing/2014/main" id="{92FB06D4-E93A-9232-3657-2E77781ABAFE}"/>
                  </a:ext>
                </a:extLst>
              </p:cNvPr>
              <p:cNvSpPr txBox="1"/>
              <p:nvPr/>
            </p:nvSpPr>
            <p:spPr>
              <a:xfrm>
                <a:off x="8683899" y="2195508"/>
                <a:ext cx="1835759" cy="307777"/>
              </a:xfrm>
              <a:prstGeom prst="rect">
                <a:avLst/>
              </a:prstGeom>
              <a:noFill/>
            </p:spPr>
            <p:txBody>
              <a:bodyPr wrap="none" rtlCol="0">
                <a:spAutoFit/>
              </a:bodyPr>
              <a:lstStyle/>
              <a:p>
                <a:r>
                  <a:rPr lang="zh-CN" altLang="en-US" sz="1400" b="1" dirty="0">
                    <a:cs typeface="+mn-ea"/>
                    <a:sym typeface="+mn-lt"/>
                  </a:rPr>
                  <a:t>孕晚期</a:t>
                </a:r>
                <a:r>
                  <a:rPr lang="en-US" altLang="zh-CN" sz="1400" b="1" dirty="0">
                    <a:cs typeface="+mn-ea"/>
                    <a:sym typeface="+mn-lt"/>
                  </a:rPr>
                  <a:t>HPV</a:t>
                </a:r>
                <a:r>
                  <a:rPr lang="zh-CN" altLang="en-US" sz="1400" b="1" dirty="0">
                    <a:cs typeface="+mn-ea"/>
                    <a:sym typeface="+mn-lt"/>
                  </a:rPr>
                  <a:t>感染风险</a:t>
                </a:r>
              </a:p>
            </p:txBody>
          </p:sp>
        </p:grpSp>
        <p:sp>
          <p:nvSpPr>
            <p:cNvPr id="39" name="文本框 38">
              <a:extLst>
                <a:ext uri="{FF2B5EF4-FFF2-40B4-BE49-F238E27FC236}">
                  <a16:creationId xmlns:a16="http://schemas.microsoft.com/office/drawing/2014/main" id="{EACE40EE-1447-68CB-6411-AC1DDF5804F0}"/>
                </a:ext>
              </a:extLst>
            </p:cNvPr>
            <p:cNvSpPr txBox="1"/>
            <p:nvPr/>
          </p:nvSpPr>
          <p:spPr>
            <a:xfrm>
              <a:off x="3150111" y="2104693"/>
              <a:ext cx="1888659" cy="492443"/>
            </a:xfrm>
            <a:prstGeom prst="rect">
              <a:avLst/>
            </a:prstGeom>
            <a:noFill/>
          </p:spPr>
          <p:txBody>
            <a:bodyPr wrap="none" rtlCol="0">
              <a:spAutoFit/>
            </a:bodyPr>
            <a:lstStyle/>
            <a:p>
              <a:pPr algn="ctr"/>
              <a:r>
                <a:rPr lang="zh-CN" altLang="en-US" sz="1600" b="1" dirty="0">
                  <a:solidFill>
                    <a:srgbClr val="1F8C87"/>
                  </a:solidFill>
                  <a:cs typeface="+mn-ea"/>
                  <a:sym typeface="+mn-lt"/>
                </a:rPr>
                <a:t>上升 </a:t>
              </a:r>
              <a:r>
                <a:rPr lang="en-US" altLang="zh-CN" sz="1600" b="1" dirty="0">
                  <a:solidFill>
                    <a:srgbClr val="1F8C87"/>
                  </a:solidFill>
                  <a:cs typeface="+mn-ea"/>
                  <a:sym typeface="+mn-lt"/>
                </a:rPr>
                <a:t>42%</a:t>
              </a:r>
            </a:p>
            <a:p>
              <a:pPr algn="ctr"/>
              <a:r>
                <a:rPr lang="fr-FR" altLang="zh-CN" sz="1000" dirty="0">
                  <a:cs typeface="+mn-ea"/>
                  <a:sym typeface="+mn-lt"/>
                </a:rPr>
                <a:t>(OR 1.42, 95% CI: 1.25-1.61)</a:t>
              </a:r>
            </a:p>
          </p:txBody>
        </p:sp>
        <p:sp>
          <p:nvSpPr>
            <p:cNvPr id="40" name="文本框 39">
              <a:extLst>
                <a:ext uri="{FF2B5EF4-FFF2-40B4-BE49-F238E27FC236}">
                  <a16:creationId xmlns:a16="http://schemas.microsoft.com/office/drawing/2014/main" id="{6DC40563-4966-3DF7-D2B0-D1DA3B980EE8}"/>
                </a:ext>
              </a:extLst>
            </p:cNvPr>
            <p:cNvSpPr txBox="1"/>
            <p:nvPr/>
          </p:nvSpPr>
          <p:spPr>
            <a:xfrm>
              <a:off x="6002925" y="2104693"/>
              <a:ext cx="1888659" cy="492443"/>
            </a:xfrm>
            <a:prstGeom prst="rect">
              <a:avLst/>
            </a:prstGeom>
            <a:noFill/>
          </p:spPr>
          <p:txBody>
            <a:bodyPr wrap="none" rtlCol="0">
              <a:spAutoFit/>
            </a:bodyPr>
            <a:lstStyle/>
            <a:p>
              <a:pPr algn="ctr"/>
              <a:r>
                <a:rPr lang="zh-CN" altLang="en-US" sz="1600" b="1" dirty="0">
                  <a:solidFill>
                    <a:srgbClr val="1F8C87"/>
                  </a:solidFill>
                  <a:cs typeface="+mn-ea"/>
                  <a:sym typeface="+mn-lt"/>
                </a:rPr>
                <a:t>上升 </a:t>
              </a:r>
              <a:r>
                <a:rPr lang="en-US" altLang="zh-CN" sz="1600" b="1" dirty="0">
                  <a:solidFill>
                    <a:srgbClr val="1F8C87"/>
                  </a:solidFill>
                  <a:cs typeface="+mn-ea"/>
                  <a:sym typeface="+mn-lt"/>
                </a:rPr>
                <a:t>79%</a:t>
              </a:r>
            </a:p>
            <a:p>
              <a:pPr algn="ctr"/>
              <a:r>
                <a:rPr lang="fr-FR" altLang="zh-CN" sz="1000" dirty="0">
                  <a:cs typeface="+mn-ea"/>
                  <a:sym typeface="+mn-lt"/>
                </a:rPr>
                <a:t>(OR 1.79, 95% CI: 1.22-2.63)</a:t>
              </a:r>
            </a:p>
          </p:txBody>
        </p:sp>
        <p:sp>
          <p:nvSpPr>
            <p:cNvPr id="41" name="文本框 40">
              <a:extLst>
                <a:ext uri="{FF2B5EF4-FFF2-40B4-BE49-F238E27FC236}">
                  <a16:creationId xmlns:a16="http://schemas.microsoft.com/office/drawing/2014/main" id="{1800D46C-9245-3108-356B-903EDCB1F246}"/>
                </a:ext>
              </a:extLst>
            </p:cNvPr>
            <p:cNvSpPr txBox="1"/>
            <p:nvPr/>
          </p:nvSpPr>
          <p:spPr>
            <a:xfrm>
              <a:off x="8657449" y="2104693"/>
              <a:ext cx="1888659" cy="492443"/>
            </a:xfrm>
            <a:prstGeom prst="rect">
              <a:avLst/>
            </a:prstGeom>
            <a:noFill/>
          </p:spPr>
          <p:txBody>
            <a:bodyPr wrap="none" rtlCol="0">
              <a:spAutoFit/>
            </a:bodyPr>
            <a:lstStyle/>
            <a:p>
              <a:pPr algn="ctr"/>
              <a:r>
                <a:rPr lang="zh-CN" altLang="en-US" sz="1600" b="1" dirty="0">
                  <a:solidFill>
                    <a:srgbClr val="1F8C87"/>
                  </a:solidFill>
                  <a:cs typeface="+mn-ea"/>
                  <a:sym typeface="+mn-lt"/>
                </a:rPr>
                <a:t>上升 </a:t>
              </a:r>
              <a:r>
                <a:rPr lang="en-US" altLang="zh-CN" sz="1600" b="1" dirty="0">
                  <a:solidFill>
                    <a:srgbClr val="1F8C87"/>
                  </a:solidFill>
                  <a:cs typeface="+mn-ea"/>
                  <a:sym typeface="+mn-lt"/>
                </a:rPr>
                <a:t>71%</a:t>
              </a:r>
            </a:p>
            <a:p>
              <a:pPr algn="ctr"/>
              <a:r>
                <a:rPr lang="fr-FR" altLang="zh-CN" sz="1000" dirty="0">
                  <a:cs typeface="+mn-ea"/>
                  <a:sym typeface="+mn-lt"/>
                </a:rPr>
                <a:t>(OR 1.71, 95% CI: 1.55-1.90)</a:t>
              </a:r>
            </a:p>
          </p:txBody>
        </p:sp>
      </p:grpSp>
      <p:sp>
        <p:nvSpPr>
          <p:cNvPr id="46" name="矩形: 圆角 45">
            <a:extLst>
              <a:ext uri="{FF2B5EF4-FFF2-40B4-BE49-F238E27FC236}">
                <a16:creationId xmlns:a16="http://schemas.microsoft.com/office/drawing/2014/main" id="{36D7DD55-E686-7D4F-E8EF-9A1C7A7DD7BC}"/>
              </a:ext>
            </a:extLst>
          </p:cNvPr>
          <p:cNvSpPr/>
          <p:nvPr/>
        </p:nvSpPr>
        <p:spPr>
          <a:xfrm>
            <a:off x="2995252" y="5595331"/>
            <a:ext cx="6201497" cy="506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47" name="文本框 46">
            <a:extLst>
              <a:ext uri="{FF2B5EF4-FFF2-40B4-BE49-F238E27FC236}">
                <a16:creationId xmlns:a16="http://schemas.microsoft.com/office/drawing/2014/main" id="{284CA9EE-0A62-AE3A-C63F-0A8F940F9CDC}"/>
              </a:ext>
            </a:extLst>
          </p:cNvPr>
          <p:cNvSpPr txBox="1"/>
          <p:nvPr/>
        </p:nvSpPr>
        <p:spPr>
          <a:xfrm>
            <a:off x="4711647" y="5685109"/>
            <a:ext cx="2768707" cy="369332"/>
          </a:xfrm>
          <a:prstGeom prst="rect">
            <a:avLst/>
          </a:prstGeom>
          <a:noFill/>
        </p:spPr>
        <p:txBody>
          <a:bodyPr wrap="none" rtlCol="0">
            <a:spAutoFit/>
          </a:bodyPr>
          <a:lstStyle/>
          <a:p>
            <a:r>
              <a:rPr lang="zh-CN" altLang="en-US" b="1" dirty="0">
                <a:solidFill>
                  <a:srgbClr val="FAFAFA"/>
                </a:solidFill>
              </a:rPr>
              <a:t>孕期女性</a:t>
            </a:r>
            <a:r>
              <a:rPr lang="en-US" altLang="zh-CN" b="1" dirty="0">
                <a:solidFill>
                  <a:srgbClr val="FAFAFA"/>
                </a:solidFill>
              </a:rPr>
              <a:t>HPV</a:t>
            </a:r>
            <a:r>
              <a:rPr lang="zh-CN" altLang="en-US" b="1" dirty="0">
                <a:solidFill>
                  <a:srgbClr val="FAFAFA"/>
                </a:solidFill>
              </a:rPr>
              <a:t>感染风险高</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en-US" altLang="zh-CN" dirty="0"/>
              <a:t>HPV </a:t>
            </a:r>
            <a:r>
              <a:rPr lang="zh-CN" altLang="en-US" dirty="0"/>
              <a:t>疫苗只接种一剂次够吗？</a:t>
            </a:r>
          </a:p>
        </p:txBody>
      </p:sp>
      <p:sp>
        <p:nvSpPr>
          <p:cNvPr id="6" name="文本框 5"/>
          <p:cNvSpPr txBox="1"/>
          <p:nvPr/>
        </p:nvSpPr>
        <p:spPr>
          <a:xfrm>
            <a:off x="-1" y="6611779"/>
            <a:ext cx="8092800" cy="246221"/>
          </a:xfrm>
          <a:prstGeom prst="rect">
            <a:avLst/>
          </a:prstGeom>
          <a:noFill/>
          <a:effectLst/>
        </p:spPr>
        <p:txBody>
          <a:bodyPr wrap="square">
            <a:spAutoFit/>
          </a:bodyPr>
          <a:lstStyle/>
          <a:p>
            <a:pPr marL="0" indent="0">
              <a:lnSpc>
                <a:spcPct val="100000"/>
              </a:lnSpc>
              <a:spcBef>
                <a:spcPts val="0"/>
              </a:spcBef>
              <a:buNone/>
            </a:pP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WHO News Release 20220411. One-dose Human Papillomavirus (HPV) vaccine offers solid protection against cervical cancer; [2]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国产双价</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HPV</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疫苗（大肠杆菌）说明书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[3]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国产双价</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HPV</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疫苗（毕赤酵母）说明书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[4]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进口双价</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HPV</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疫苗说明书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[5]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四价人乳头瘤病毒疫苗说明书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[6]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九价人乳头瘤病毒疫苗说明书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[7]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Kjaer</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SK, et al.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EClinicalMedicine</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2020 Jun 20;23:100401; [8] Zhao C, et al. Hum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Vaccin</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Immunother</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2022 Mar 31:1-6; [9] Data on file, MSD.</a:t>
            </a:r>
            <a:endPar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29" name="组合 28">
            <a:extLst>
              <a:ext uri="{FF2B5EF4-FFF2-40B4-BE49-F238E27FC236}">
                <a16:creationId xmlns:a16="http://schemas.microsoft.com/office/drawing/2014/main" id="{026F772C-7DAD-F22D-32E5-BF8DFCCB2D8E}"/>
              </a:ext>
            </a:extLst>
          </p:cNvPr>
          <p:cNvGrpSpPr/>
          <p:nvPr/>
        </p:nvGrpSpPr>
        <p:grpSpPr>
          <a:xfrm>
            <a:off x="0" y="3059110"/>
            <a:ext cx="10762488" cy="444157"/>
            <a:chOff x="0" y="3943391"/>
            <a:chExt cx="10762488" cy="444157"/>
          </a:xfrm>
        </p:grpSpPr>
        <p:sp>
          <p:nvSpPr>
            <p:cNvPr id="30" name="矩形: 圆角 29">
              <a:extLst>
                <a:ext uri="{FF2B5EF4-FFF2-40B4-BE49-F238E27FC236}">
                  <a16:creationId xmlns:a16="http://schemas.microsoft.com/office/drawing/2014/main" id="{B55FC8BD-FA56-8EB2-82FF-2FA3EEE18825}"/>
                </a:ext>
              </a:extLst>
            </p:cNvPr>
            <p:cNvSpPr/>
            <p:nvPr/>
          </p:nvSpPr>
          <p:spPr>
            <a:xfrm>
              <a:off x="0" y="3943391"/>
              <a:ext cx="10762488" cy="444157"/>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31" name="组合 30">
              <a:extLst>
                <a:ext uri="{FF2B5EF4-FFF2-40B4-BE49-F238E27FC236}">
                  <a16:creationId xmlns:a16="http://schemas.microsoft.com/office/drawing/2014/main" id="{EE8F92F3-08B4-C41C-A7A4-F836506FE726}"/>
                </a:ext>
              </a:extLst>
            </p:cNvPr>
            <p:cNvGrpSpPr>
              <a:grpSpLocks noChangeAspect="1"/>
            </p:cNvGrpSpPr>
            <p:nvPr/>
          </p:nvGrpSpPr>
          <p:grpSpPr>
            <a:xfrm>
              <a:off x="669439" y="4016554"/>
              <a:ext cx="301348" cy="312868"/>
              <a:chOff x="7671199" y="2913751"/>
              <a:chExt cx="432004" cy="432000"/>
            </a:xfrm>
            <a:solidFill>
              <a:srgbClr val="00877B"/>
            </a:solidFill>
          </p:grpSpPr>
          <p:sp>
            <p:nvSpPr>
              <p:cNvPr id="34" name="圆角矩形 102">
                <a:extLst>
                  <a:ext uri="{FF2B5EF4-FFF2-40B4-BE49-F238E27FC236}">
                    <a16:creationId xmlns:a16="http://schemas.microsoft.com/office/drawing/2014/main" id="{F2875EDD-C5C0-0795-3CA9-17EE75851527}"/>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5" name="任意多边形 103">
                <a:extLst>
                  <a:ext uri="{FF2B5EF4-FFF2-40B4-BE49-F238E27FC236}">
                    <a16:creationId xmlns:a16="http://schemas.microsoft.com/office/drawing/2014/main" id="{2655FF2F-7ABF-0692-DA63-B88524700107}"/>
                  </a:ext>
                </a:extLst>
              </p:cNvPr>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2" name="文本框 31">
              <a:extLst>
                <a:ext uri="{FF2B5EF4-FFF2-40B4-BE49-F238E27FC236}">
                  <a16:creationId xmlns:a16="http://schemas.microsoft.com/office/drawing/2014/main" id="{870DA6D0-B8B0-299D-CB84-FC63F869DB2E}"/>
                </a:ext>
              </a:extLst>
            </p:cNvPr>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已有多项临床研究表明三剂次保护效果</a:t>
              </a:r>
              <a:r>
                <a:rPr lang="en-US" altLang="zh-CN" b="1" baseline="30000" dirty="0">
                  <a:solidFill>
                    <a:srgbClr val="00877B"/>
                  </a:solidFill>
                  <a:latin typeface="微软雅黑" panose="020B0503020204020204" pitchFamily="34" charset="-122"/>
                  <a:ea typeface="微软雅黑" panose="020B0503020204020204" pitchFamily="34" charset="-122"/>
                </a:rPr>
                <a:t>7,8</a:t>
              </a:r>
              <a:r>
                <a:rPr lang="zh-CN" altLang="en-US" b="1" dirty="0">
                  <a:solidFill>
                    <a:srgbClr val="00877B"/>
                  </a:solidFill>
                  <a:latin typeface="微软雅黑" panose="020B0503020204020204" pitchFamily="34" charset="-122"/>
                  <a:ea typeface="微软雅黑" panose="020B0503020204020204" pitchFamily="34" charset="-122"/>
                </a:rPr>
                <a:t>，一剂次效果有待严谨研究确认</a:t>
              </a:r>
            </a:p>
          </p:txBody>
        </p:sp>
      </p:grpSp>
      <p:grpSp>
        <p:nvGrpSpPr>
          <p:cNvPr id="37" name="组合 36">
            <a:extLst>
              <a:ext uri="{FF2B5EF4-FFF2-40B4-BE49-F238E27FC236}">
                <a16:creationId xmlns:a16="http://schemas.microsoft.com/office/drawing/2014/main" id="{C0B13959-3544-43AA-43F5-708BFED29BA5}"/>
              </a:ext>
            </a:extLst>
          </p:cNvPr>
          <p:cNvGrpSpPr/>
          <p:nvPr/>
        </p:nvGrpSpPr>
        <p:grpSpPr>
          <a:xfrm>
            <a:off x="0" y="1969255"/>
            <a:ext cx="11018901" cy="793261"/>
            <a:chOff x="0" y="3209190"/>
            <a:chExt cx="11018901" cy="793261"/>
          </a:xfrm>
        </p:grpSpPr>
        <p:grpSp>
          <p:nvGrpSpPr>
            <p:cNvPr id="3" name="组合 2"/>
            <p:cNvGrpSpPr/>
            <p:nvPr/>
          </p:nvGrpSpPr>
          <p:grpSpPr>
            <a:xfrm>
              <a:off x="0" y="3209190"/>
              <a:ext cx="10762488" cy="424158"/>
              <a:chOff x="0" y="3947733"/>
              <a:chExt cx="10762488" cy="424158"/>
            </a:xfrm>
          </p:grpSpPr>
          <p:sp>
            <p:nvSpPr>
              <p:cNvPr id="21" name="矩形: 圆角 20"/>
              <p:cNvSpPr/>
              <p:nvPr/>
            </p:nvSpPr>
            <p:spPr>
              <a:xfrm>
                <a:off x="0" y="3947733"/>
                <a:ext cx="10762488" cy="424158"/>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22" name="组合 21"/>
              <p:cNvGrpSpPr>
                <a:grpSpLocks noChangeAspect="1"/>
              </p:cNvGrpSpPr>
              <p:nvPr/>
            </p:nvGrpSpPr>
            <p:grpSpPr>
              <a:xfrm>
                <a:off x="669439" y="4016554"/>
                <a:ext cx="301348" cy="312868"/>
                <a:chOff x="7671199" y="2913751"/>
                <a:chExt cx="432004" cy="432000"/>
              </a:xfrm>
              <a:solidFill>
                <a:srgbClr val="00877B"/>
              </a:solidFill>
            </p:grpSpPr>
            <p:sp>
              <p:nvSpPr>
                <p:cNvPr id="23"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4" name="任意多边形 103"/>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5" name="文本框 24"/>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接种剂次方案由国家药监部门批准，应严格按照获批方案实施接种</a:t>
                </a:r>
              </a:p>
            </p:txBody>
          </p:sp>
        </p:grpSp>
        <p:sp>
          <p:nvSpPr>
            <p:cNvPr id="36" name="文本框 35">
              <a:extLst>
                <a:ext uri="{FF2B5EF4-FFF2-40B4-BE49-F238E27FC236}">
                  <a16:creationId xmlns:a16="http://schemas.microsoft.com/office/drawing/2014/main" id="{12C77816-ABB4-EF2B-B4E5-50917C62528C}"/>
                </a:ext>
              </a:extLst>
            </p:cNvPr>
            <p:cNvSpPr txBox="1"/>
            <p:nvPr/>
          </p:nvSpPr>
          <p:spPr>
            <a:xfrm>
              <a:off x="993050" y="3710063"/>
              <a:ext cx="10025851" cy="292388"/>
            </a:xfrm>
            <a:prstGeom prst="rect">
              <a:avLst/>
            </a:prstGeom>
            <a:noFill/>
          </p:spPr>
          <p:txBody>
            <a:bodyPr wrap="square">
              <a:spAutoFit/>
            </a:bodyPr>
            <a:lstStyle/>
            <a:p>
              <a:pPr defTabSz="457200"/>
              <a:r>
                <a:rPr lang="zh-CN" altLang="en-US" sz="1300" dirty="0">
                  <a:solidFill>
                    <a:srgbClr val="343434"/>
                  </a:solidFill>
                  <a:cs typeface="+mn-ea"/>
                  <a:sym typeface="+mn-lt"/>
                </a:rPr>
                <a:t>中国国家药监局批准的现行接种方案如下</a:t>
              </a:r>
              <a:r>
                <a:rPr lang="en-US" altLang="zh-CN" sz="1300" baseline="30000" dirty="0">
                  <a:solidFill>
                    <a:srgbClr val="343434"/>
                  </a:solidFill>
                  <a:cs typeface="+mn-ea"/>
                  <a:sym typeface="+mn-lt"/>
                </a:rPr>
                <a:t>2-6</a:t>
              </a:r>
              <a:r>
                <a:rPr lang="zh-CN" altLang="en-US" sz="1300" dirty="0">
                  <a:solidFill>
                    <a:srgbClr val="343434"/>
                  </a:solidFill>
                  <a:cs typeface="+mn-ea"/>
                  <a:sym typeface="+mn-lt"/>
                </a:rPr>
                <a:t>：</a:t>
              </a:r>
            </a:p>
          </p:txBody>
        </p:sp>
      </p:grpSp>
      <p:grpSp>
        <p:nvGrpSpPr>
          <p:cNvPr id="4" name="组合 3"/>
          <p:cNvGrpSpPr/>
          <p:nvPr/>
        </p:nvGrpSpPr>
        <p:grpSpPr>
          <a:xfrm>
            <a:off x="0" y="873804"/>
            <a:ext cx="10762488" cy="420428"/>
            <a:chOff x="0" y="1574594"/>
            <a:chExt cx="10762488" cy="420428"/>
          </a:xfrm>
        </p:grpSpPr>
        <p:sp>
          <p:nvSpPr>
            <p:cNvPr id="16" name="矩形: 圆角 15"/>
            <p:cNvSpPr/>
            <p:nvPr/>
          </p:nvSpPr>
          <p:spPr>
            <a:xfrm>
              <a:off x="0" y="1574594"/>
              <a:ext cx="10762488" cy="420428"/>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WHO </a:t>
              </a:r>
              <a:r>
                <a:rPr lang="zh-CN" altLang="en-US" b="1" dirty="0">
                  <a:solidFill>
                    <a:srgbClr val="00877B"/>
                  </a:solidFill>
                  <a:latin typeface="微软雅黑" panose="020B0503020204020204" pitchFamily="34" charset="-122"/>
                  <a:ea typeface="微软雅黑" panose="020B0503020204020204" pitchFamily="34" charset="-122"/>
                </a:rPr>
                <a:t>为什么提出一剂次接种？</a:t>
              </a:r>
              <a:r>
                <a:rPr lang="en-US" altLang="zh-CN" b="1" baseline="30000" dirty="0">
                  <a:solidFill>
                    <a:srgbClr val="00877B"/>
                  </a:solidFill>
                  <a:latin typeface="微软雅黑" panose="020B0503020204020204" pitchFamily="34" charset="-122"/>
                  <a:ea typeface="微软雅黑" panose="020B0503020204020204" pitchFamily="34" charset="-122"/>
                </a:rPr>
                <a:t>1</a:t>
              </a:r>
            </a:p>
          </p:txBody>
        </p:sp>
      </p:grpSp>
      <p:sp>
        <p:nvSpPr>
          <p:cNvPr id="5" name="文本框 4">
            <a:extLst>
              <a:ext uri="{FF2B5EF4-FFF2-40B4-BE49-F238E27FC236}">
                <a16:creationId xmlns:a16="http://schemas.microsoft.com/office/drawing/2014/main" id="{322B0720-E059-DBEB-6D31-4BCF4F509FD6}"/>
              </a:ext>
            </a:extLst>
          </p:cNvPr>
          <p:cNvSpPr txBox="1"/>
          <p:nvPr/>
        </p:nvSpPr>
        <p:spPr>
          <a:xfrm>
            <a:off x="0" y="5892078"/>
            <a:ext cx="11582400" cy="246221"/>
          </a:xfrm>
          <a:prstGeom prst="rect">
            <a:avLst/>
          </a:prstGeom>
          <a:noFill/>
        </p:spPr>
        <p:txBody>
          <a:bodyPr wrap="square" rtlCol="0">
            <a:spAutoFit/>
          </a:bodyPr>
          <a:lstStyle/>
          <a:p>
            <a:r>
              <a:rPr lang="zh-CN" altLang="en-US" sz="500" dirty="0">
                <a:cs typeface="+mn-ea"/>
                <a:sym typeface="+mn-lt"/>
              </a:rPr>
              <a:t>*</a:t>
            </a:r>
            <a:r>
              <a:rPr lang="en-US" altLang="zh-CN" sz="500" dirty="0">
                <a:cs typeface="+mn-ea"/>
                <a:sym typeface="+mn-lt"/>
              </a:rPr>
              <a:t>PPE</a:t>
            </a:r>
            <a:r>
              <a:rPr lang="zh-CN" altLang="en-US" sz="500" dirty="0">
                <a:cs typeface="+mn-ea"/>
                <a:sym typeface="+mn-lt"/>
              </a:rPr>
              <a:t>人群（符合方案保护效力人群）包括：在入组后</a:t>
            </a:r>
            <a:r>
              <a:rPr lang="en-US" altLang="zh-CN" sz="500" dirty="0">
                <a:cs typeface="+mn-ea"/>
                <a:sym typeface="+mn-lt"/>
              </a:rPr>
              <a:t>1</a:t>
            </a:r>
            <a:r>
              <a:rPr lang="zh-CN" altLang="en-US" sz="500" dirty="0">
                <a:cs typeface="+mn-ea"/>
                <a:sym typeface="+mn-lt"/>
              </a:rPr>
              <a:t>年内完成所有</a:t>
            </a:r>
            <a:r>
              <a:rPr lang="en-US" altLang="zh-CN" sz="500" dirty="0">
                <a:cs typeface="+mn-ea"/>
                <a:sym typeface="+mn-lt"/>
              </a:rPr>
              <a:t>3</a:t>
            </a:r>
            <a:r>
              <a:rPr lang="zh-CN" altLang="en-US" sz="500" dirty="0">
                <a:cs typeface="+mn-ea"/>
                <a:sym typeface="+mn-lt"/>
              </a:rPr>
              <a:t>剂接种；没有严重偏离试验方案并且在试验入组第</a:t>
            </a:r>
            <a:r>
              <a:rPr lang="en-US" altLang="zh-CN" sz="500" dirty="0">
                <a:cs typeface="+mn-ea"/>
                <a:sym typeface="+mn-lt"/>
              </a:rPr>
              <a:t>1</a:t>
            </a:r>
            <a:r>
              <a:rPr lang="zh-CN" altLang="en-US" sz="500" dirty="0">
                <a:cs typeface="+mn-ea"/>
                <a:sym typeface="+mn-lt"/>
              </a:rPr>
              <a:t>天疫苗相关</a:t>
            </a:r>
            <a:r>
              <a:rPr lang="en-US" altLang="zh-CN" sz="500" dirty="0">
                <a:cs typeface="+mn-ea"/>
                <a:sym typeface="+mn-lt"/>
              </a:rPr>
              <a:t>HPV</a:t>
            </a:r>
            <a:r>
              <a:rPr lang="zh-CN" altLang="en-US" sz="500" dirty="0">
                <a:cs typeface="+mn-ea"/>
                <a:sym typeface="+mn-lt"/>
              </a:rPr>
              <a:t>血清学阴性并且试验入组第</a:t>
            </a:r>
            <a:r>
              <a:rPr lang="en-US" altLang="zh-CN" sz="500" dirty="0">
                <a:cs typeface="+mn-ea"/>
                <a:sym typeface="+mn-lt"/>
              </a:rPr>
              <a:t>1</a:t>
            </a:r>
            <a:r>
              <a:rPr lang="zh-CN" altLang="en-US" sz="500" dirty="0">
                <a:cs typeface="+mn-ea"/>
                <a:sym typeface="+mn-lt"/>
              </a:rPr>
              <a:t>天至第</a:t>
            </a:r>
            <a:r>
              <a:rPr lang="en-US" altLang="zh-CN" sz="500" dirty="0">
                <a:cs typeface="+mn-ea"/>
                <a:sym typeface="+mn-lt"/>
              </a:rPr>
              <a:t>3</a:t>
            </a:r>
            <a:r>
              <a:rPr lang="zh-CN" altLang="en-US" sz="500" dirty="0">
                <a:cs typeface="+mn-ea"/>
                <a:sym typeface="+mn-lt"/>
              </a:rPr>
              <a:t>剂疫苗接种后</a:t>
            </a:r>
            <a:r>
              <a:rPr lang="en-US" altLang="zh-CN" sz="500" dirty="0">
                <a:cs typeface="+mn-ea"/>
                <a:sym typeface="+mn-lt"/>
              </a:rPr>
              <a:t>1</a:t>
            </a:r>
            <a:r>
              <a:rPr lang="zh-CN" altLang="en-US" sz="500" dirty="0">
                <a:cs typeface="+mn-ea"/>
                <a:sym typeface="+mn-lt"/>
              </a:rPr>
              <a:t>个月对同一</a:t>
            </a:r>
            <a:r>
              <a:rPr lang="en-US" altLang="zh-CN" sz="500" dirty="0">
                <a:cs typeface="+mn-ea"/>
                <a:sym typeface="+mn-lt"/>
              </a:rPr>
              <a:t>HPV</a:t>
            </a:r>
            <a:r>
              <a:rPr lang="zh-CN" altLang="en-US" sz="500" dirty="0">
                <a:cs typeface="+mn-ea"/>
                <a:sym typeface="+mn-lt"/>
              </a:rPr>
              <a:t>型别</a:t>
            </a:r>
            <a:r>
              <a:rPr lang="en-US" altLang="zh-CN" sz="500" dirty="0">
                <a:cs typeface="+mn-ea"/>
                <a:sym typeface="+mn-lt"/>
              </a:rPr>
              <a:t>PCR</a:t>
            </a:r>
            <a:r>
              <a:rPr lang="zh-CN" altLang="en-US" sz="500" dirty="0">
                <a:cs typeface="+mn-ea"/>
                <a:sym typeface="+mn-lt"/>
              </a:rPr>
              <a:t>检测持续阴性的受试者，从入组第</a:t>
            </a:r>
            <a:r>
              <a:rPr lang="en-US" altLang="zh-CN" sz="500" dirty="0">
                <a:cs typeface="+mn-ea"/>
                <a:sym typeface="+mn-lt"/>
              </a:rPr>
              <a:t>7</a:t>
            </a:r>
            <a:r>
              <a:rPr lang="zh-CN" altLang="en-US" sz="500" dirty="0">
                <a:cs typeface="+mn-ea"/>
                <a:sym typeface="+mn-lt"/>
              </a:rPr>
              <a:t>个月后开始评价保护效力。</a:t>
            </a:r>
          </a:p>
          <a:p>
            <a:r>
              <a:rPr lang="en-US" altLang="zh-CN" sz="500" dirty="0">
                <a:cs typeface="+mn-ea"/>
                <a:sym typeface="+mn-lt"/>
              </a:rPr>
              <a:t>#</a:t>
            </a:r>
            <a:r>
              <a:rPr lang="zh-CN" altLang="en-US" sz="500" dirty="0">
                <a:cs typeface="+mn-ea"/>
                <a:sym typeface="+mn-lt"/>
              </a:rPr>
              <a:t>与任何疫苗一样，无法确保四价和九价</a:t>
            </a:r>
            <a:r>
              <a:rPr lang="en-US" altLang="zh-CN" sz="500" dirty="0">
                <a:cs typeface="+mn-ea"/>
                <a:sym typeface="+mn-lt"/>
              </a:rPr>
              <a:t>HPV</a:t>
            </a:r>
            <a:r>
              <a:rPr lang="zh-CN" altLang="en-US" sz="500" dirty="0">
                <a:cs typeface="+mn-ea"/>
                <a:sym typeface="+mn-lt"/>
              </a:rPr>
              <a:t>疫苗对所有接种者均产生保护作用。四价和九价</a:t>
            </a:r>
            <a:r>
              <a:rPr lang="en-US" altLang="zh-CN" sz="500" dirty="0">
                <a:cs typeface="+mn-ea"/>
                <a:sym typeface="+mn-lt"/>
              </a:rPr>
              <a:t>HPV</a:t>
            </a:r>
            <a:r>
              <a:rPr lang="zh-CN" altLang="en-US" sz="500" dirty="0">
                <a:cs typeface="+mn-ea"/>
                <a:sym typeface="+mn-lt"/>
              </a:rPr>
              <a:t>疫苗不能预防所有高危型</a:t>
            </a:r>
            <a:r>
              <a:rPr lang="en-US" altLang="zh-CN" sz="500" dirty="0">
                <a:cs typeface="+mn-ea"/>
                <a:sym typeface="+mn-lt"/>
              </a:rPr>
              <a:t>HPV</a:t>
            </a:r>
            <a:r>
              <a:rPr lang="zh-CN" altLang="en-US" sz="500" dirty="0">
                <a:cs typeface="+mn-ea"/>
                <a:sym typeface="+mn-lt"/>
              </a:rPr>
              <a:t>感染所致病变。尚未证实四价和九价</a:t>
            </a:r>
            <a:r>
              <a:rPr lang="en-US" altLang="zh-CN" sz="500" dirty="0">
                <a:cs typeface="+mn-ea"/>
                <a:sym typeface="+mn-lt"/>
              </a:rPr>
              <a:t>HPV</a:t>
            </a:r>
            <a:r>
              <a:rPr lang="zh-CN" altLang="en-US" sz="500" dirty="0">
                <a:cs typeface="+mn-ea"/>
                <a:sym typeface="+mn-lt"/>
              </a:rPr>
              <a:t>疫苗能预防疫苗所含型别以外的其他</a:t>
            </a:r>
            <a:r>
              <a:rPr lang="en-US" altLang="zh-CN" sz="500" dirty="0">
                <a:cs typeface="+mn-ea"/>
                <a:sym typeface="+mn-lt"/>
              </a:rPr>
              <a:t>HPV</a:t>
            </a:r>
            <a:r>
              <a:rPr lang="zh-CN" altLang="en-US" sz="500" dirty="0">
                <a:cs typeface="+mn-ea"/>
                <a:sym typeface="+mn-lt"/>
              </a:rPr>
              <a:t>感染导致的病变以及非</a:t>
            </a:r>
            <a:r>
              <a:rPr lang="en-US" altLang="zh-CN" sz="500" dirty="0">
                <a:cs typeface="+mn-ea"/>
                <a:sym typeface="+mn-lt"/>
              </a:rPr>
              <a:t>HPV</a:t>
            </a:r>
            <a:r>
              <a:rPr lang="zh-CN" altLang="en-US" sz="500" dirty="0">
                <a:cs typeface="+mn-ea"/>
                <a:sym typeface="+mn-lt"/>
              </a:rPr>
              <a:t>引起的疾病。</a:t>
            </a:r>
          </a:p>
        </p:txBody>
      </p:sp>
      <p:sp>
        <p:nvSpPr>
          <p:cNvPr id="7" name="文本框 6">
            <a:extLst>
              <a:ext uri="{FF2B5EF4-FFF2-40B4-BE49-F238E27FC236}">
                <a16:creationId xmlns:a16="http://schemas.microsoft.com/office/drawing/2014/main" id="{976FF9AB-08ED-71EE-9D7F-91739345DE14}"/>
              </a:ext>
            </a:extLst>
          </p:cNvPr>
          <p:cNvSpPr txBox="1"/>
          <p:nvPr/>
        </p:nvSpPr>
        <p:spPr>
          <a:xfrm>
            <a:off x="0" y="6067807"/>
            <a:ext cx="11369040" cy="630942"/>
          </a:xfrm>
          <a:prstGeom prst="rect">
            <a:avLst/>
          </a:prstGeom>
          <a:noFill/>
        </p:spPr>
        <p:txBody>
          <a:bodyPr wrap="square" rtlCol="0">
            <a:spAutoFit/>
          </a:bodyPr>
          <a:lstStyle/>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en-US" altLang="zh-CN" sz="500" b="0" i="0" u="none" strike="noStrike" kern="0" cap="none" spc="0" normalizeH="0" baseline="0" noProof="0" dirty="0">
                <a:ln>
                  <a:noFill/>
                </a:ln>
                <a:effectLst/>
                <a:uLnTx/>
                <a:uFillTx/>
                <a:cs typeface="+mn-ea"/>
                <a:sym typeface="+mn-lt"/>
              </a:rPr>
              <a:t>a </a:t>
            </a:r>
            <a:r>
              <a:rPr kumimoji="0" lang="zh-CN" altLang="en-US" sz="500" b="0" i="0" u="none" strike="noStrike" kern="0" cap="none" spc="0" normalizeH="0" baseline="0" noProof="0" dirty="0">
                <a:ln>
                  <a:noFill/>
                </a:ln>
                <a:effectLst/>
                <a:uLnTx/>
                <a:uFillTx/>
                <a:cs typeface="+mn-ea"/>
                <a:sym typeface="+mn-lt"/>
              </a:rPr>
              <a:t>研究设计：一项多中心、随机、双盲 </a:t>
            </a:r>
            <a:r>
              <a:rPr kumimoji="0" lang="en-US" altLang="zh-CN" sz="500" b="0" i="0" u="none" strike="noStrike" kern="0" cap="none" spc="0" normalizeH="0" baseline="0" noProof="0" dirty="0">
                <a:ln>
                  <a:noFill/>
                </a:ln>
                <a:effectLst/>
                <a:uLnTx/>
                <a:uFillTx/>
                <a:cs typeface="+mn-ea"/>
                <a:sym typeface="+mn-lt"/>
              </a:rPr>
              <a:t>III </a:t>
            </a:r>
            <a:r>
              <a:rPr kumimoji="0" lang="zh-CN" altLang="en-US" sz="500" b="0" i="0" u="none" strike="noStrike" kern="0" cap="none" spc="0" normalizeH="0" baseline="0" noProof="0" dirty="0">
                <a:ln>
                  <a:noFill/>
                </a:ln>
                <a:effectLst/>
                <a:uLnTx/>
                <a:uFillTx/>
                <a:cs typeface="+mn-ea"/>
                <a:sym typeface="+mn-lt"/>
              </a:rPr>
              <a:t>期临床试验（</a:t>
            </a:r>
            <a:r>
              <a:rPr kumimoji="0" lang="en-US" altLang="zh-CN" sz="500" b="0" i="0" u="none" strike="noStrike" kern="0" cap="none" spc="0" normalizeH="0" baseline="0" noProof="0" dirty="0">
                <a:ln>
                  <a:noFill/>
                </a:ln>
                <a:effectLst/>
                <a:uLnTx/>
                <a:uFillTx/>
                <a:cs typeface="+mn-ea"/>
                <a:sym typeface="+mn-lt"/>
              </a:rPr>
              <a:t>FUTURE II</a:t>
            </a:r>
            <a:r>
              <a:rPr kumimoji="0" lang="zh-CN" altLang="en-US" sz="500" b="0" i="0" u="none" strike="noStrike" kern="0" cap="none" spc="0" normalizeH="0" baseline="0" noProof="0" dirty="0">
                <a:ln>
                  <a:noFill/>
                </a:ln>
                <a:effectLst/>
                <a:uLnTx/>
                <a:uFillTx/>
                <a:cs typeface="+mn-ea"/>
                <a:sym typeface="+mn-lt"/>
              </a:rPr>
              <a:t>）的延伸研究阶段，在丹麦、冰岛、挪威和瑞典针对在 </a:t>
            </a:r>
            <a:r>
              <a:rPr kumimoji="0" lang="en-US" altLang="zh-CN" sz="500" b="0" i="0" u="none" strike="noStrike" kern="0" cap="none" spc="0" normalizeH="0" baseline="0" noProof="0" dirty="0">
                <a:ln>
                  <a:noFill/>
                </a:ln>
                <a:effectLst/>
                <a:uLnTx/>
                <a:uFillTx/>
                <a:cs typeface="+mn-ea"/>
                <a:sym typeface="+mn-lt"/>
              </a:rPr>
              <a:t>FUTURE II </a:t>
            </a:r>
            <a:r>
              <a:rPr kumimoji="0" lang="zh-CN" altLang="en-US" sz="500" b="0" i="0" u="none" strike="noStrike" kern="0" cap="none" spc="0" normalizeH="0" baseline="0" noProof="0" dirty="0">
                <a:ln>
                  <a:noFill/>
                </a:ln>
                <a:effectLst/>
                <a:uLnTx/>
                <a:uFillTx/>
                <a:cs typeface="+mn-ea"/>
                <a:sym typeface="+mn-lt"/>
              </a:rPr>
              <a:t>研究中接种 </a:t>
            </a:r>
            <a:r>
              <a:rPr kumimoji="0" lang="en-US" altLang="zh-CN" sz="500" b="0" i="0" u="none" strike="noStrike" kern="0" cap="none" spc="0" normalizeH="0" baseline="0" noProof="0" dirty="0">
                <a:ln>
                  <a:noFill/>
                </a:ln>
                <a:effectLst/>
                <a:uLnTx/>
                <a:uFillTx/>
                <a:cs typeface="+mn-ea"/>
                <a:sym typeface="+mn-lt"/>
              </a:rPr>
              <a:t>3 </a:t>
            </a:r>
            <a:r>
              <a:rPr kumimoji="0" lang="zh-CN" altLang="en-US" sz="500" b="0" i="0" u="none" strike="noStrike" kern="0" cap="none" spc="0" normalizeH="0" baseline="0" noProof="0" dirty="0">
                <a:ln>
                  <a:noFill/>
                </a:ln>
                <a:effectLst/>
                <a:uLnTx/>
                <a:uFillTx/>
                <a:cs typeface="+mn-ea"/>
                <a:sym typeface="+mn-lt"/>
              </a:rPr>
              <a:t>剂次四价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疫苗的受试者进行长期随访，旨在报告四价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疫苗的长期保护效力及免疫原性，其中 </a:t>
            </a:r>
            <a:r>
              <a:rPr kumimoji="0" lang="en-US" altLang="zh-CN" sz="500" b="0" i="0" u="none" strike="noStrike" kern="0" cap="none" spc="0" normalizeH="0" baseline="0" noProof="0" dirty="0">
                <a:ln>
                  <a:noFill/>
                </a:ln>
                <a:effectLst/>
                <a:uLnTx/>
                <a:uFillTx/>
                <a:cs typeface="+mn-ea"/>
                <a:sym typeface="+mn-lt"/>
              </a:rPr>
              <a:t>PPE </a:t>
            </a:r>
            <a:r>
              <a:rPr kumimoji="0" lang="zh-CN" altLang="en-US" sz="500" b="0" i="0" u="none" strike="noStrike" kern="0" cap="none" spc="0" normalizeH="0" baseline="0" noProof="0" dirty="0">
                <a:ln>
                  <a:noFill/>
                </a:ln>
                <a:effectLst/>
                <a:uLnTx/>
                <a:uFillTx/>
                <a:cs typeface="+mn-ea"/>
                <a:sym typeface="+mn-lt"/>
              </a:rPr>
              <a:t>人群*共 </a:t>
            </a:r>
            <a:r>
              <a:rPr kumimoji="0" lang="en-US" altLang="zh-CN" sz="500" b="0" i="0" u="none" strike="noStrike" kern="0" cap="none" spc="0" normalizeH="0" baseline="0" noProof="0" dirty="0">
                <a:ln>
                  <a:noFill/>
                </a:ln>
                <a:effectLst/>
                <a:uLnTx/>
                <a:uFillTx/>
                <a:cs typeface="+mn-ea"/>
                <a:sym typeface="+mn-lt"/>
              </a:rPr>
              <a:t>2,121 </a:t>
            </a:r>
            <a:r>
              <a:rPr kumimoji="0" lang="zh-CN" altLang="en-US" sz="500" b="0" i="0" u="none" strike="noStrike" kern="0" cap="none" spc="0" normalizeH="0" baseline="0" noProof="0" dirty="0">
                <a:ln>
                  <a:noFill/>
                </a:ln>
                <a:effectLst/>
                <a:uLnTx/>
                <a:uFillTx/>
                <a:cs typeface="+mn-ea"/>
                <a:sym typeface="+mn-lt"/>
              </a:rPr>
              <a:t>名岁女性。本延伸期研究主要复合终点为 </a:t>
            </a:r>
            <a:r>
              <a:rPr kumimoji="0" lang="en-US" altLang="zh-CN" sz="500" b="0" i="0" u="none" strike="noStrike" kern="0" cap="none" spc="0" normalizeH="0" baseline="0" noProof="0" dirty="0">
                <a:ln>
                  <a:noFill/>
                </a:ln>
                <a:effectLst/>
                <a:uLnTx/>
                <a:uFillTx/>
                <a:cs typeface="+mn-ea"/>
                <a:sym typeface="+mn-lt"/>
              </a:rPr>
              <a:t>CIN2</a:t>
            </a:r>
            <a:r>
              <a:rPr kumimoji="0" lang="zh-CN" altLang="en-US" sz="500" b="0" i="0" u="none" strike="noStrike" kern="0" cap="none" spc="0" normalizeH="0" baseline="0" noProof="0" dirty="0">
                <a:ln>
                  <a:noFill/>
                </a:ln>
                <a:effectLst/>
                <a:uLnTx/>
                <a:uFillTx/>
                <a:cs typeface="+mn-ea"/>
                <a:sym typeface="+mn-lt"/>
              </a:rPr>
              <a:t>、</a:t>
            </a:r>
            <a:r>
              <a:rPr kumimoji="0" lang="en-US" altLang="zh-CN" sz="500" b="0" i="0" u="none" strike="noStrike" kern="0" cap="none" spc="0" normalizeH="0" baseline="0" noProof="0" dirty="0">
                <a:ln>
                  <a:noFill/>
                </a:ln>
                <a:effectLst/>
                <a:uLnTx/>
                <a:uFillTx/>
                <a:cs typeface="+mn-ea"/>
                <a:sym typeface="+mn-lt"/>
              </a:rPr>
              <a:t>CIN3</a:t>
            </a:r>
            <a:r>
              <a:rPr kumimoji="0" lang="zh-CN" altLang="en-US" sz="500" b="0" i="0" u="none" strike="noStrike" kern="0" cap="none" spc="0" normalizeH="0" baseline="0" noProof="0" dirty="0">
                <a:ln>
                  <a:noFill/>
                </a:ln>
                <a:effectLst/>
                <a:uLnTx/>
                <a:uFillTx/>
                <a:cs typeface="+mn-ea"/>
                <a:sym typeface="+mn-lt"/>
              </a:rPr>
              <a:t>、</a:t>
            </a:r>
            <a:r>
              <a:rPr kumimoji="0" lang="en-US" altLang="zh-CN" sz="500" b="0" i="0" u="none" strike="noStrike" kern="0" cap="none" spc="0" normalizeH="0" baseline="0" noProof="0" dirty="0">
                <a:ln>
                  <a:noFill/>
                </a:ln>
                <a:effectLst/>
                <a:uLnTx/>
                <a:uFillTx/>
                <a:cs typeface="+mn-ea"/>
                <a:sym typeface="+mn-lt"/>
              </a:rPr>
              <a:t>AIS </a:t>
            </a:r>
            <a:r>
              <a:rPr kumimoji="0" lang="zh-CN" altLang="en-US" sz="500" b="0" i="0" u="none" strike="noStrike" kern="0" cap="none" spc="0" normalizeH="0" baseline="0" noProof="0" dirty="0">
                <a:ln>
                  <a:noFill/>
                </a:ln>
                <a:effectLst/>
                <a:uLnTx/>
                <a:uFillTx/>
                <a:cs typeface="+mn-ea"/>
                <a:sym typeface="+mn-lt"/>
              </a:rPr>
              <a:t>或子宫颈癌（即 </a:t>
            </a:r>
            <a:r>
              <a:rPr kumimoji="0" lang="en-US" altLang="zh-CN" sz="500" b="0" i="0" u="none" strike="noStrike" kern="0" cap="none" spc="0" normalizeH="0" baseline="0" noProof="0" dirty="0">
                <a:ln>
                  <a:noFill/>
                </a:ln>
                <a:effectLst/>
                <a:uLnTx/>
                <a:uFillTx/>
                <a:cs typeface="+mn-ea"/>
                <a:sym typeface="+mn-lt"/>
              </a:rPr>
              <a:t>CIN2+</a:t>
            </a:r>
            <a:r>
              <a:rPr kumimoji="0" lang="zh-CN" altLang="en-US" sz="500" b="0" i="0" u="none" strike="noStrike" kern="0" cap="none" spc="0" normalizeH="0" baseline="0" noProof="0" dirty="0">
                <a:ln>
                  <a:noFill/>
                </a:ln>
                <a:effectLst/>
                <a:uLnTx/>
                <a:uFillTx/>
                <a:cs typeface="+mn-ea"/>
                <a:sym typeface="+mn-lt"/>
              </a:rPr>
              <a:t>）的发生率。</a:t>
            </a:r>
            <a:endParaRPr kumimoji="0" lang="en-US" altLang="zh-CN" sz="500" b="0" i="0" u="none" strike="noStrike" kern="0" cap="none" spc="0" normalizeH="0" baseline="0" noProof="0" dirty="0">
              <a:ln>
                <a:noFill/>
              </a:ln>
              <a:effectLst/>
              <a:uLnTx/>
              <a:uFillTx/>
              <a:cs typeface="+mn-ea"/>
              <a:sym typeface="+mn-lt"/>
            </a:endParaRP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zh-CN" altLang="en-US" sz="500" b="0" i="0" u="none" strike="noStrike" kern="0" cap="none" spc="0" normalizeH="0" baseline="0" noProof="0" dirty="0">
                <a:ln>
                  <a:noFill/>
                </a:ln>
                <a:effectLst/>
                <a:uLnTx/>
                <a:uFillTx/>
                <a:cs typeface="+mn-ea"/>
                <a:sym typeface="+mn-lt"/>
              </a:rPr>
              <a:t>研究结果：</a:t>
            </a:r>
            <a:r>
              <a:rPr kumimoji="0" lang="en-US" altLang="zh-CN" sz="500" b="0" i="0" u="none" strike="noStrike" kern="0" cap="none" spc="0" normalizeH="0" baseline="0" noProof="0" dirty="0">
                <a:ln>
                  <a:noFill/>
                </a:ln>
                <a:effectLst/>
                <a:uLnTx/>
                <a:uFillTx/>
                <a:cs typeface="+mn-ea"/>
                <a:sym typeface="+mn-lt"/>
              </a:rPr>
              <a:t>14</a:t>
            </a:r>
            <a:r>
              <a:rPr kumimoji="0" lang="zh-CN" altLang="en-US" sz="500" b="0" i="0" u="none" strike="noStrike" kern="0" cap="none" spc="0" normalizeH="0" baseline="0" noProof="0" dirty="0">
                <a:ln>
                  <a:noFill/>
                </a:ln>
                <a:effectLst/>
                <a:uLnTx/>
                <a:uFillTx/>
                <a:cs typeface="+mn-ea"/>
                <a:sym typeface="+mn-lt"/>
              </a:rPr>
              <a:t>年长期随访显示，接种</a:t>
            </a:r>
            <a:r>
              <a:rPr kumimoji="0" lang="en-US" altLang="zh-CN" sz="500" b="0" i="0" u="none" strike="noStrike" kern="0" cap="none" spc="0" normalizeH="0" baseline="0" noProof="0" dirty="0">
                <a:ln>
                  <a:noFill/>
                </a:ln>
                <a:effectLst/>
                <a:uLnTx/>
                <a:uFillTx/>
                <a:cs typeface="+mn-ea"/>
                <a:sym typeface="+mn-lt"/>
              </a:rPr>
              <a:t>3</a:t>
            </a:r>
            <a:r>
              <a:rPr kumimoji="0" lang="zh-CN" altLang="en-US" sz="500" b="0" i="0" u="none" strike="noStrike" kern="0" cap="none" spc="0" normalizeH="0" baseline="0" noProof="0" dirty="0">
                <a:ln>
                  <a:noFill/>
                </a:ln>
                <a:effectLst/>
                <a:uLnTx/>
                <a:uFillTx/>
                <a:cs typeface="+mn-ea"/>
                <a:sym typeface="+mn-lt"/>
              </a:rPr>
              <a:t>剂四价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疫苗的</a:t>
            </a:r>
            <a:r>
              <a:rPr kumimoji="0" lang="en-US" altLang="zh-CN" sz="500" b="0" i="0" u="none" strike="noStrike" kern="0" cap="none" spc="0" normalizeH="0" baseline="0" noProof="0" dirty="0">
                <a:ln>
                  <a:noFill/>
                </a:ln>
                <a:effectLst/>
                <a:uLnTx/>
                <a:uFillTx/>
                <a:cs typeface="+mn-ea"/>
                <a:sym typeface="+mn-lt"/>
              </a:rPr>
              <a:t>PPE</a:t>
            </a:r>
            <a:r>
              <a:rPr kumimoji="0" lang="zh-CN" altLang="en-US" sz="500" b="0" i="0" u="none" strike="noStrike" kern="0" cap="none" spc="0" normalizeH="0" baseline="0" noProof="0" dirty="0">
                <a:ln>
                  <a:noFill/>
                </a:ln>
                <a:effectLst/>
                <a:uLnTx/>
                <a:uFillTx/>
                <a:cs typeface="+mn-ea"/>
                <a:sym typeface="+mn-lt"/>
              </a:rPr>
              <a:t>人群*在随访过程中发生 </a:t>
            </a:r>
            <a:r>
              <a:rPr kumimoji="0" lang="en-US" altLang="zh-CN" sz="500" b="0" i="0" u="none" strike="noStrike" kern="0" cap="none" spc="0" normalizeH="0" baseline="0" noProof="0" dirty="0">
                <a:ln>
                  <a:noFill/>
                </a:ln>
                <a:effectLst/>
                <a:uLnTx/>
                <a:uFillTx/>
                <a:cs typeface="+mn-ea"/>
                <a:sym typeface="+mn-lt"/>
              </a:rPr>
              <a:t>HPV16/18 </a:t>
            </a:r>
            <a:r>
              <a:rPr kumimoji="0" lang="zh-CN" altLang="en-US" sz="500" b="0" i="0" u="none" strike="noStrike" kern="0" cap="none" spc="0" normalizeH="0" baseline="0" noProof="0" dirty="0">
                <a:ln>
                  <a:noFill/>
                </a:ln>
                <a:effectLst/>
                <a:uLnTx/>
                <a:uFillTx/>
                <a:cs typeface="+mn-ea"/>
                <a:sym typeface="+mn-lt"/>
              </a:rPr>
              <a:t>型相关 </a:t>
            </a:r>
            <a:r>
              <a:rPr kumimoji="0" lang="en-US" altLang="zh-CN" sz="500" b="0" i="0" u="none" strike="noStrike" kern="0" cap="none" spc="0" normalizeH="0" baseline="0" noProof="0" dirty="0">
                <a:ln>
                  <a:noFill/>
                </a:ln>
                <a:effectLst/>
                <a:uLnTx/>
                <a:uFillTx/>
                <a:cs typeface="+mn-ea"/>
                <a:sym typeface="+mn-lt"/>
              </a:rPr>
              <a:t>CIN2+ </a:t>
            </a:r>
            <a:r>
              <a:rPr kumimoji="0" lang="zh-CN" altLang="en-US" sz="500" b="0" i="0" u="none" strike="noStrike" kern="0" cap="none" spc="0" normalizeH="0" baseline="0" noProof="0" dirty="0">
                <a:ln>
                  <a:noFill/>
                </a:ln>
                <a:effectLst/>
                <a:uLnTx/>
                <a:uFillTx/>
                <a:cs typeface="+mn-ea"/>
                <a:sym typeface="+mn-lt"/>
              </a:rPr>
              <a:t>病例数为 </a:t>
            </a:r>
            <a:r>
              <a:rPr kumimoji="0" lang="en-US" altLang="zh-CN" sz="500" b="0" i="0" u="none" strike="noStrike" kern="0" cap="none" spc="0" normalizeH="0" baseline="0" noProof="0" dirty="0">
                <a:ln>
                  <a:noFill/>
                </a:ln>
                <a:effectLst/>
                <a:uLnTx/>
                <a:uFillTx/>
                <a:cs typeface="+mn-ea"/>
                <a:sym typeface="+mn-lt"/>
              </a:rPr>
              <a:t>0</a:t>
            </a:r>
            <a:r>
              <a:rPr kumimoji="0" lang="zh-CN" altLang="en-US" sz="500" b="0" i="0" u="none" strike="noStrike" kern="0" cap="none" spc="0" normalizeH="0" baseline="0" noProof="0" dirty="0">
                <a:ln>
                  <a:noFill/>
                </a:ln>
                <a:effectLst/>
                <a:uLnTx/>
                <a:uFillTx/>
                <a:cs typeface="+mn-ea"/>
                <a:sym typeface="+mn-lt"/>
              </a:rPr>
              <a:t>，四价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疫苗对</a:t>
            </a:r>
            <a:r>
              <a:rPr kumimoji="0" lang="en-US" altLang="zh-CN" sz="500" b="0" i="0" u="none" strike="noStrike" kern="0" cap="none" spc="0" normalizeH="0" baseline="0" noProof="0" dirty="0">
                <a:ln>
                  <a:noFill/>
                </a:ln>
                <a:effectLst/>
                <a:uLnTx/>
                <a:uFillTx/>
                <a:cs typeface="+mn-ea"/>
                <a:sym typeface="+mn-lt"/>
              </a:rPr>
              <a:t>HPV16/18</a:t>
            </a:r>
            <a:r>
              <a:rPr kumimoji="0" lang="zh-CN" altLang="en-US" sz="500" b="0" i="0" u="none" strike="noStrike" kern="0" cap="none" spc="0" normalizeH="0" baseline="0" noProof="0" dirty="0">
                <a:ln>
                  <a:noFill/>
                </a:ln>
                <a:effectLst/>
                <a:uLnTx/>
                <a:uFillTx/>
                <a:cs typeface="+mn-ea"/>
                <a:sym typeface="+mn-lt"/>
              </a:rPr>
              <a:t>型相关</a:t>
            </a:r>
            <a:r>
              <a:rPr kumimoji="0" lang="en-US" altLang="zh-CN" sz="500" b="0" i="0" u="none" strike="noStrike" kern="0" cap="none" spc="0" normalizeH="0" baseline="0" noProof="0" dirty="0">
                <a:ln>
                  <a:noFill/>
                </a:ln>
                <a:effectLst/>
                <a:uLnTx/>
                <a:uFillTx/>
                <a:cs typeface="+mn-ea"/>
                <a:sym typeface="+mn-lt"/>
              </a:rPr>
              <a:t>CIN2+</a:t>
            </a:r>
            <a:r>
              <a:rPr kumimoji="0" lang="zh-CN" altLang="en-US" sz="500" b="0" i="0" u="none" strike="noStrike" kern="0" cap="none" spc="0" normalizeH="0" baseline="0" noProof="0" dirty="0">
                <a:ln>
                  <a:noFill/>
                </a:ln>
                <a:effectLst/>
                <a:uLnTx/>
                <a:uFillTx/>
                <a:cs typeface="+mn-ea"/>
                <a:sym typeface="+mn-lt"/>
              </a:rPr>
              <a:t>保护效力</a:t>
            </a:r>
            <a:r>
              <a:rPr kumimoji="0" lang="en-US" altLang="zh-CN" sz="500" b="0" i="0" u="none" strike="noStrike" kern="0" cap="none" spc="0" normalizeH="0" baseline="0" noProof="0" dirty="0">
                <a:ln>
                  <a:noFill/>
                </a:ln>
                <a:effectLst/>
                <a:uLnTx/>
                <a:uFillTx/>
                <a:cs typeface="+mn-ea"/>
                <a:sym typeface="+mn-lt"/>
              </a:rPr>
              <a:t>100%</a:t>
            </a:r>
            <a:r>
              <a:rPr kumimoji="0" lang="zh-CN" altLang="en-US" sz="500" b="0" i="0" u="none" strike="noStrike" kern="0" cap="none" spc="0" normalizeH="0" baseline="0" noProof="0" dirty="0">
                <a:ln>
                  <a:noFill/>
                </a:ln>
                <a:effectLst/>
                <a:uLnTx/>
                <a:uFillTx/>
                <a:cs typeface="+mn-ea"/>
                <a:sym typeface="+mn-lt"/>
              </a:rPr>
              <a:t>。</a:t>
            </a: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en-US" altLang="zh-CN" sz="500" b="0" i="0" u="none" strike="noStrike" kern="0" cap="none" spc="0" normalizeH="0" baseline="0" noProof="0" dirty="0">
                <a:ln>
                  <a:noFill/>
                </a:ln>
                <a:effectLst/>
                <a:uLnTx/>
                <a:uFillTx/>
                <a:cs typeface="+mn-ea"/>
                <a:sym typeface="+mn-lt"/>
              </a:rPr>
              <a:t>b </a:t>
            </a:r>
            <a:r>
              <a:rPr kumimoji="0" lang="zh-CN" altLang="en-US" sz="500" b="0" i="0" u="none" strike="noStrike" kern="0" cap="none" spc="0" normalizeH="0" baseline="0" noProof="0" dirty="0">
                <a:ln>
                  <a:noFill/>
                </a:ln>
                <a:effectLst/>
                <a:uLnTx/>
                <a:uFillTx/>
                <a:cs typeface="+mn-ea"/>
                <a:sym typeface="+mn-lt"/>
              </a:rPr>
              <a:t>研究设计：研究</a:t>
            </a:r>
            <a:r>
              <a:rPr kumimoji="0" lang="en-US" altLang="zh-CN" sz="500" b="0" i="0" u="none" strike="noStrike" kern="0" cap="none" spc="0" normalizeH="0" baseline="0" noProof="0" dirty="0">
                <a:ln>
                  <a:noFill/>
                </a:ln>
                <a:effectLst/>
                <a:uLnTx/>
                <a:uFillTx/>
                <a:cs typeface="+mn-ea"/>
                <a:sym typeface="+mn-lt"/>
              </a:rPr>
              <a:t>P002</a:t>
            </a:r>
            <a:r>
              <a:rPr kumimoji="0" lang="zh-CN" altLang="en-US" sz="500" b="0" i="0" u="none" strike="noStrike" kern="0" cap="none" spc="0" normalizeH="0" baseline="0" noProof="0" dirty="0">
                <a:ln>
                  <a:noFill/>
                </a:ln>
                <a:effectLst/>
                <a:uLnTx/>
                <a:uFillTx/>
                <a:cs typeface="+mn-ea"/>
                <a:sym typeface="+mn-lt"/>
              </a:rPr>
              <a:t>为一项国际多中心的非劣效免疫桥接研究，共纳入</a:t>
            </a:r>
            <a:r>
              <a:rPr kumimoji="0" lang="en-US" altLang="zh-CN" sz="500" b="0" i="0" u="none" strike="noStrike" kern="0" cap="none" spc="0" normalizeH="0" baseline="0" noProof="0" dirty="0">
                <a:ln>
                  <a:noFill/>
                </a:ln>
                <a:effectLst/>
                <a:uLnTx/>
                <a:uFillTx/>
                <a:cs typeface="+mn-ea"/>
                <a:sym typeface="+mn-lt"/>
              </a:rPr>
              <a:t>1935</a:t>
            </a:r>
            <a:r>
              <a:rPr kumimoji="0" lang="zh-CN" altLang="en-US" sz="500" b="0" i="0" u="none" strike="noStrike" kern="0" cap="none" spc="0" normalizeH="0" baseline="0" noProof="0" dirty="0">
                <a:ln>
                  <a:noFill/>
                </a:ln>
                <a:effectLst/>
                <a:uLnTx/>
                <a:uFillTx/>
                <a:cs typeface="+mn-ea"/>
                <a:sym typeface="+mn-lt"/>
              </a:rPr>
              <a:t>例</a:t>
            </a:r>
            <a:r>
              <a:rPr kumimoji="0" lang="en-US" altLang="zh-CN" sz="500" b="0" i="0" u="none" strike="noStrike" kern="0" cap="none" spc="0" normalizeH="0" baseline="0" noProof="0" dirty="0">
                <a:ln>
                  <a:noFill/>
                </a:ln>
                <a:effectLst/>
                <a:uLnTx/>
                <a:uFillTx/>
                <a:cs typeface="+mn-ea"/>
                <a:sym typeface="+mn-lt"/>
              </a:rPr>
              <a:t>9-15</a:t>
            </a:r>
            <a:r>
              <a:rPr kumimoji="0" lang="zh-CN" altLang="en-US" sz="500" b="0" i="0" u="none" strike="noStrike" kern="0" cap="none" spc="0" normalizeH="0" baseline="0" noProof="0" dirty="0">
                <a:ln>
                  <a:noFill/>
                </a:ln>
                <a:effectLst/>
                <a:uLnTx/>
                <a:uFillTx/>
                <a:cs typeface="+mn-ea"/>
                <a:sym typeface="+mn-lt"/>
              </a:rPr>
              <a:t>岁女孩，</a:t>
            </a:r>
            <a:r>
              <a:rPr kumimoji="0" lang="en-US" altLang="zh-CN" sz="500" b="0" i="0" u="none" strike="noStrike" kern="0" cap="none" spc="0" normalizeH="0" baseline="0" noProof="0" dirty="0">
                <a:ln>
                  <a:noFill/>
                </a:ln>
                <a:effectLst/>
                <a:uLnTx/>
                <a:uFillTx/>
                <a:cs typeface="+mn-ea"/>
                <a:sym typeface="+mn-lt"/>
              </a:rPr>
              <a:t>470</a:t>
            </a:r>
            <a:r>
              <a:rPr kumimoji="0" lang="zh-CN" altLang="en-US" sz="500" b="0" i="0" u="none" strike="noStrike" kern="0" cap="none" spc="0" normalizeH="0" baseline="0" noProof="0" dirty="0">
                <a:ln>
                  <a:noFill/>
                </a:ln>
                <a:effectLst/>
                <a:uLnTx/>
                <a:uFillTx/>
                <a:cs typeface="+mn-ea"/>
                <a:sym typeface="+mn-lt"/>
              </a:rPr>
              <a:t>例</a:t>
            </a:r>
            <a:r>
              <a:rPr kumimoji="0" lang="en-US" altLang="zh-CN" sz="500" b="0" i="0" u="none" strike="noStrike" kern="0" cap="none" spc="0" normalizeH="0" baseline="0" noProof="0" dirty="0">
                <a:ln>
                  <a:noFill/>
                </a:ln>
                <a:effectLst/>
                <a:uLnTx/>
                <a:uFillTx/>
                <a:cs typeface="+mn-ea"/>
                <a:sym typeface="+mn-lt"/>
              </a:rPr>
              <a:t>16-26</a:t>
            </a:r>
            <a:r>
              <a:rPr kumimoji="0" lang="zh-CN" altLang="en-US" sz="500" b="0" i="0" u="none" strike="noStrike" kern="0" cap="none" spc="0" normalizeH="0" baseline="0" noProof="0" dirty="0">
                <a:ln>
                  <a:noFill/>
                </a:ln>
                <a:effectLst/>
                <a:uLnTx/>
                <a:uFillTx/>
                <a:cs typeface="+mn-ea"/>
                <a:sym typeface="+mn-lt"/>
              </a:rPr>
              <a:t>岁女性，受试者分别于第</a:t>
            </a:r>
            <a:r>
              <a:rPr kumimoji="0" lang="en-US" altLang="zh-CN" sz="500" b="0" i="0" u="none" strike="noStrike" kern="0" cap="none" spc="0" normalizeH="0" baseline="0" noProof="0" dirty="0">
                <a:ln>
                  <a:noFill/>
                </a:ln>
                <a:effectLst/>
                <a:uLnTx/>
                <a:uFillTx/>
                <a:cs typeface="+mn-ea"/>
                <a:sym typeface="+mn-lt"/>
              </a:rPr>
              <a:t>1</a:t>
            </a:r>
            <a:r>
              <a:rPr kumimoji="0" lang="zh-CN" altLang="en-US" sz="500" b="0" i="0" u="none" strike="noStrike" kern="0" cap="none" spc="0" normalizeH="0" baseline="0" noProof="0" dirty="0">
                <a:ln>
                  <a:noFill/>
                </a:ln>
                <a:effectLst/>
                <a:uLnTx/>
                <a:uFillTx/>
                <a:cs typeface="+mn-ea"/>
                <a:sym typeface="+mn-lt"/>
              </a:rPr>
              <a:t>天、第</a:t>
            </a:r>
            <a:r>
              <a:rPr kumimoji="0" lang="en-US" altLang="zh-CN" sz="500" b="0" i="0" u="none" strike="noStrike" kern="0" cap="none" spc="0" normalizeH="0" baseline="0" noProof="0" dirty="0">
                <a:ln>
                  <a:noFill/>
                </a:ln>
                <a:effectLst/>
                <a:uLnTx/>
                <a:uFillTx/>
                <a:cs typeface="+mn-ea"/>
                <a:sym typeface="+mn-lt"/>
              </a:rPr>
              <a:t>2</a:t>
            </a:r>
            <a:r>
              <a:rPr kumimoji="0" lang="zh-CN" altLang="en-US" sz="500" b="0" i="0" u="none" strike="noStrike" kern="0" cap="none" spc="0" normalizeH="0" baseline="0" noProof="0" dirty="0">
                <a:ln>
                  <a:noFill/>
                </a:ln>
                <a:effectLst/>
                <a:uLnTx/>
                <a:uFillTx/>
                <a:cs typeface="+mn-ea"/>
                <a:sym typeface="+mn-lt"/>
              </a:rPr>
              <a:t>和第</a:t>
            </a:r>
            <a:r>
              <a:rPr kumimoji="0" lang="en-US" altLang="zh-CN" sz="500" b="0" i="0" u="none" strike="noStrike" kern="0" cap="none" spc="0" normalizeH="0" baseline="0" noProof="0" dirty="0">
                <a:ln>
                  <a:noFill/>
                </a:ln>
                <a:effectLst/>
                <a:uLnTx/>
                <a:uFillTx/>
                <a:cs typeface="+mn-ea"/>
                <a:sym typeface="+mn-lt"/>
              </a:rPr>
              <a:t>6</a:t>
            </a:r>
            <a:r>
              <a:rPr kumimoji="0" lang="zh-CN" altLang="en-US" sz="500" b="0" i="0" u="none" strike="noStrike" kern="0" cap="none" spc="0" normalizeH="0" baseline="0" noProof="0" dirty="0">
                <a:ln>
                  <a:noFill/>
                </a:ln>
                <a:effectLst/>
                <a:uLnTx/>
                <a:uFillTx/>
                <a:cs typeface="+mn-ea"/>
                <a:sym typeface="+mn-lt"/>
              </a:rPr>
              <a:t>个月接种</a:t>
            </a:r>
            <a:r>
              <a:rPr kumimoji="0" lang="en-US" altLang="zh-CN" sz="500" b="0" i="0" u="none" strike="noStrike" kern="0" cap="none" spc="0" normalizeH="0" baseline="0" noProof="0" dirty="0">
                <a:ln>
                  <a:noFill/>
                </a:ln>
                <a:effectLst/>
                <a:uLnTx/>
                <a:uFillTx/>
                <a:cs typeface="+mn-ea"/>
                <a:sym typeface="+mn-lt"/>
              </a:rPr>
              <a:t>1</a:t>
            </a:r>
            <a:r>
              <a:rPr kumimoji="0" lang="zh-CN" altLang="en-US" sz="500" b="0" i="0" u="none" strike="noStrike" kern="0" cap="none" spc="0" normalizeH="0" baseline="0" noProof="0" dirty="0">
                <a:ln>
                  <a:noFill/>
                </a:ln>
                <a:effectLst/>
                <a:uLnTx/>
                <a:uFillTx/>
                <a:cs typeface="+mn-ea"/>
                <a:sym typeface="+mn-lt"/>
              </a:rPr>
              <a:t>剂</a:t>
            </a:r>
            <a:r>
              <a:rPr kumimoji="0" lang="en-US" altLang="zh-CN" sz="500" b="0" i="0" u="none" strike="noStrike" kern="0" cap="none" spc="0" normalizeH="0" baseline="0" noProof="0" dirty="0">
                <a:ln>
                  <a:noFill/>
                </a:ln>
                <a:effectLst/>
                <a:uLnTx/>
                <a:uFillTx/>
                <a:cs typeface="+mn-ea"/>
                <a:sym typeface="+mn-lt"/>
              </a:rPr>
              <a:t>9</a:t>
            </a:r>
            <a:r>
              <a:rPr kumimoji="0" lang="zh-CN" altLang="en-US" sz="500" b="0" i="0" u="none" strike="noStrike" kern="0" cap="none" spc="0" normalizeH="0" baseline="0" noProof="0" dirty="0">
                <a:ln>
                  <a:noFill/>
                </a:ln>
                <a:effectLst/>
                <a:uLnTx/>
                <a:uFillTx/>
                <a:cs typeface="+mn-ea"/>
                <a:sym typeface="+mn-lt"/>
              </a:rPr>
              <a:t>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疫苗，在第</a:t>
            </a:r>
            <a:r>
              <a:rPr kumimoji="0" lang="en-US" altLang="zh-CN" sz="500" b="0" i="0" u="none" strike="noStrike" kern="0" cap="none" spc="0" normalizeH="0" baseline="0" noProof="0" dirty="0">
                <a:ln>
                  <a:noFill/>
                </a:ln>
                <a:effectLst/>
                <a:uLnTx/>
                <a:uFillTx/>
                <a:cs typeface="+mn-ea"/>
                <a:sym typeface="+mn-lt"/>
              </a:rPr>
              <a:t>1</a:t>
            </a:r>
            <a:r>
              <a:rPr kumimoji="0" lang="zh-CN" altLang="en-US" sz="500" b="0" i="0" u="none" strike="noStrike" kern="0" cap="none" spc="0" normalizeH="0" baseline="0" noProof="0" dirty="0">
                <a:ln>
                  <a:noFill/>
                </a:ln>
                <a:effectLst/>
                <a:uLnTx/>
                <a:uFillTx/>
                <a:cs typeface="+mn-ea"/>
                <a:sym typeface="+mn-lt"/>
              </a:rPr>
              <a:t>天和第</a:t>
            </a:r>
            <a:r>
              <a:rPr kumimoji="0" lang="en-US" altLang="zh-CN" sz="500" b="0" i="0" u="none" strike="noStrike" kern="0" cap="none" spc="0" normalizeH="0" baseline="0" noProof="0" dirty="0">
                <a:ln>
                  <a:noFill/>
                </a:ln>
                <a:effectLst/>
                <a:uLnTx/>
                <a:uFillTx/>
                <a:cs typeface="+mn-ea"/>
                <a:sym typeface="+mn-lt"/>
              </a:rPr>
              <a:t>7</a:t>
            </a:r>
            <a:r>
              <a:rPr kumimoji="0" lang="zh-CN" altLang="en-US" sz="500" b="0" i="0" u="none" strike="noStrike" kern="0" cap="none" spc="0" normalizeH="0" baseline="0" noProof="0" dirty="0">
                <a:ln>
                  <a:noFill/>
                </a:ln>
                <a:effectLst/>
                <a:uLnTx/>
                <a:uFillTx/>
                <a:cs typeface="+mn-ea"/>
                <a:sym typeface="+mn-lt"/>
              </a:rPr>
              <a:t>个月进行血清学检测，旨在评估</a:t>
            </a:r>
            <a:r>
              <a:rPr kumimoji="0" lang="en-US" altLang="zh-CN" sz="500" b="0" i="0" u="none" strike="noStrike" kern="0" cap="none" spc="0" normalizeH="0" baseline="0" noProof="0" dirty="0">
                <a:ln>
                  <a:noFill/>
                </a:ln>
                <a:effectLst/>
                <a:uLnTx/>
                <a:uFillTx/>
                <a:cs typeface="+mn-ea"/>
                <a:sym typeface="+mn-lt"/>
              </a:rPr>
              <a:t>9</a:t>
            </a:r>
            <a:r>
              <a:rPr kumimoji="0" lang="zh-CN" altLang="en-US" sz="500" b="0" i="0" u="none" strike="noStrike" kern="0" cap="none" spc="0" normalizeH="0" baseline="0" noProof="0" dirty="0">
                <a:ln>
                  <a:noFill/>
                </a:ln>
                <a:effectLst/>
                <a:uLnTx/>
                <a:uFillTx/>
                <a:cs typeface="+mn-ea"/>
                <a:sym typeface="+mn-lt"/>
              </a:rPr>
              <a:t>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疫苗在</a:t>
            </a:r>
            <a:r>
              <a:rPr kumimoji="0" lang="en-US" altLang="zh-CN" sz="500" b="0" i="0" u="none" strike="noStrike" kern="0" cap="none" spc="0" normalizeH="0" baseline="0" noProof="0" dirty="0">
                <a:ln>
                  <a:noFill/>
                </a:ln>
                <a:effectLst/>
                <a:uLnTx/>
                <a:uFillTx/>
                <a:cs typeface="+mn-ea"/>
                <a:sym typeface="+mn-lt"/>
              </a:rPr>
              <a:t>9-15</a:t>
            </a:r>
            <a:r>
              <a:rPr kumimoji="0" lang="zh-CN" altLang="en-US" sz="500" b="0" i="0" u="none" strike="noStrike" kern="0" cap="none" spc="0" normalizeH="0" baseline="0" noProof="0" dirty="0">
                <a:ln>
                  <a:noFill/>
                </a:ln>
                <a:effectLst/>
                <a:uLnTx/>
                <a:uFillTx/>
                <a:cs typeface="+mn-ea"/>
                <a:sym typeface="+mn-lt"/>
              </a:rPr>
              <a:t>岁女孩中的免疫原性是否非劣效于</a:t>
            </a:r>
            <a:r>
              <a:rPr kumimoji="0" lang="en-US" altLang="zh-CN" sz="500" b="0" i="0" u="none" strike="noStrike" kern="0" cap="none" spc="0" normalizeH="0" baseline="0" noProof="0" dirty="0">
                <a:ln>
                  <a:noFill/>
                </a:ln>
                <a:effectLst/>
                <a:uLnTx/>
                <a:uFillTx/>
                <a:cs typeface="+mn-ea"/>
                <a:sym typeface="+mn-lt"/>
              </a:rPr>
              <a:t>16-26</a:t>
            </a:r>
            <a:r>
              <a:rPr kumimoji="0" lang="zh-CN" altLang="en-US" sz="500" b="0" i="0" u="none" strike="noStrike" kern="0" cap="none" spc="0" normalizeH="0" baseline="0" noProof="0" dirty="0">
                <a:ln>
                  <a:noFill/>
                </a:ln>
                <a:effectLst/>
                <a:uLnTx/>
                <a:uFillTx/>
                <a:cs typeface="+mn-ea"/>
                <a:sym typeface="+mn-lt"/>
              </a:rPr>
              <a:t>岁女性。本研究为</a:t>
            </a:r>
            <a:r>
              <a:rPr kumimoji="0" lang="en-US" altLang="zh-CN" sz="500" b="0" i="0" u="none" strike="noStrike" kern="0" cap="none" spc="0" normalizeH="0" baseline="0" noProof="0" dirty="0">
                <a:ln>
                  <a:noFill/>
                </a:ln>
                <a:effectLst/>
                <a:uLnTx/>
                <a:uFillTx/>
                <a:cs typeface="+mn-ea"/>
                <a:sym typeface="+mn-lt"/>
              </a:rPr>
              <a:t>P002</a:t>
            </a:r>
            <a:r>
              <a:rPr kumimoji="0" lang="zh-CN" altLang="en-US" sz="500" b="0" i="0" u="none" strike="noStrike" kern="0" cap="none" spc="0" normalizeH="0" baseline="0" noProof="0" dirty="0">
                <a:ln>
                  <a:noFill/>
                </a:ln>
                <a:effectLst/>
                <a:uLnTx/>
                <a:uFillTx/>
                <a:cs typeface="+mn-ea"/>
                <a:sym typeface="+mn-lt"/>
              </a:rPr>
              <a:t>研究的长期随访研究，在入组年龄为</a:t>
            </a:r>
            <a:r>
              <a:rPr kumimoji="0" lang="en-US" altLang="zh-CN" sz="500" b="0" i="0" u="none" strike="noStrike" kern="0" cap="none" spc="0" normalizeH="0" baseline="0" noProof="0" dirty="0">
                <a:ln>
                  <a:noFill/>
                </a:ln>
                <a:effectLst/>
                <a:uLnTx/>
                <a:uFillTx/>
                <a:cs typeface="+mn-ea"/>
                <a:sym typeface="+mn-lt"/>
              </a:rPr>
              <a:t>9-15</a:t>
            </a:r>
            <a:r>
              <a:rPr kumimoji="0" lang="zh-CN" altLang="en-US" sz="500" b="0" i="0" u="none" strike="noStrike" kern="0" cap="none" spc="0" normalizeH="0" baseline="0" noProof="0" dirty="0">
                <a:ln>
                  <a:noFill/>
                </a:ln>
                <a:effectLst/>
                <a:uLnTx/>
                <a:uFillTx/>
                <a:cs typeface="+mn-ea"/>
                <a:sym typeface="+mn-lt"/>
              </a:rPr>
              <a:t>岁的女性人群中（</a:t>
            </a:r>
            <a:r>
              <a:rPr kumimoji="0" lang="en-US" altLang="zh-CN" sz="500" b="0" i="0" u="none" strike="noStrike" kern="0" cap="none" spc="0" normalizeH="0" baseline="0" noProof="0" dirty="0">
                <a:ln>
                  <a:noFill/>
                </a:ln>
                <a:effectLst/>
                <a:uLnTx/>
                <a:uFillTx/>
                <a:cs typeface="+mn-ea"/>
                <a:sym typeface="+mn-lt"/>
              </a:rPr>
              <a:t>n=872</a:t>
            </a:r>
            <a:r>
              <a:rPr kumimoji="0" lang="zh-CN" altLang="en-US" sz="500" b="0" i="0" u="none" strike="noStrike" kern="0" cap="none" spc="0" normalizeH="0" baseline="0" noProof="0" dirty="0">
                <a:ln>
                  <a:noFill/>
                </a:ln>
                <a:effectLst/>
                <a:uLnTx/>
                <a:uFillTx/>
                <a:cs typeface="+mn-ea"/>
                <a:sym typeface="+mn-lt"/>
              </a:rPr>
              <a:t>），随访至第</a:t>
            </a:r>
            <a:r>
              <a:rPr kumimoji="0" lang="en-US" altLang="zh-CN" sz="500" b="0" i="0" u="none" strike="noStrike" kern="0" cap="none" spc="0" normalizeH="0" baseline="0" noProof="0" dirty="0">
                <a:ln>
                  <a:noFill/>
                </a:ln>
                <a:effectLst/>
                <a:uLnTx/>
                <a:uFillTx/>
                <a:cs typeface="+mn-ea"/>
                <a:sym typeface="+mn-lt"/>
              </a:rPr>
              <a:t>3</a:t>
            </a:r>
            <a:r>
              <a:rPr kumimoji="0" lang="zh-CN" altLang="en-US" sz="500" b="0" i="0" u="none" strike="noStrike" kern="0" cap="none" spc="0" normalizeH="0" baseline="0" noProof="0" dirty="0">
                <a:ln>
                  <a:noFill/>
                </a:ln>
                <a:effectLst/>
                <a:uLnTx/>
                <a:uFillTx/>
                <a:cs typeface="+mn-ea"/>
                <a:sym typeface="+mn-lt"/>
              </a:rPr>
              <a:t>剂后</a:t>
            </a:r>
            <a:r>
              <a:rPr kumimoji="0" lang="en-US" altLang="zh-CN" sz="500" b="0" i="0" u="none" strike="noStrike" kern="0" cap="none" spc="0" normalizeH="0" baseline="0" noProof="0" dirty="0">
                <a:ln>
                  <a:noFill/>
                </a:ln>
                <a:effectLst/>
                <a:uLnTx/>
                <a:uFillTx/>
                <a:cs typeface="+mn-ea"/>
                <a:sym typeface="+mn-lt"/>
              </a:rPr>
              <a:t>11.0</a:t>
            </a:r>
            <a:r>
              <a:rPr kumimoji="0" lang="zh-CN" altLang="en-US" sz="500" b="0" i="0" u="none" strike="noStrike" kern="0" cap="none" spc="0" normalizeH="0" baseline="0" noProof="0" dirty="0">
                <a:ln>
                  <a:noFill/>
                </a:ln>
                <a:effectLst/>
                <a:uLnTx/>
                <a:uFillTx/>
                <a:cs typeface="+mn-ea"/>
                <a:sym typeface="+mn-lt"/>
              </a:rPr>
              <a:t>年</a:t>
            </a:r>
            <a:endParaRPr kumimoji="0" lang="en-US" altLang="zh-CN" sz="500" b="0" i="0" u="none" strike="noStrike" kern="0" cap="none" spc="0" normalizeH="0" baseline="0" noProof="0" dirty="0">
              <a:ln>
                <a:noFill/>
              </a:ln>
              <a:effectLst/>
              <a:uLnTx/>
              <a:uFillTx/>
              <a:cs typeface="+mn-ea"/>
              <a:sym typeface="+mn-lt"/>
            </a:endParaRP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zh-CN" altLang="en-US" sz="500" b="0" i="0" u="none" strike="noStrike" kern="0" cap="none" spc="0" normalizeH="0" baseline="0" noProof="0" dirty="0">
                <a:ln>
                  <a:noFill/>
                </a:ln>
                <a:effectLst/>
                <a:uLnTx/>
                <a:uFillTx/>
                <a:cs typeface="+mn-ea"/>
                <a:sym typeface="+mn-lt"/>
              </a:rPr>
              <a:t>（中位随访时间：</a:t>
            </a:r>
            <a:r>
              <a:rPr kumimoji="0" lang="en-US" altLang="zh-CN" sz="500" b="0" i="0" u="none" strike="noStrike" kern="0" cap="none" spc="0" normalizeH="0" baseline="0" noProof="0" dirty="0">
                <a:ln>
                  <a:noFill/>
                </a:ln>
                <a:effectLst/>
                <a:uLnTx/>
                <a:uFillTx/>
                <a:cs typeface="+mn-ea"/>
                <a:sym typeface="+mn-lt"/>
              </a:rPr>
              <a:t>10.0</a:t>
            </a:r>
            <a:r>
              <a:rPr kumimoji="0" lang="zh-CN" altLang="en-US" sz="500" b="0" i="0" u="none" strike="noStrike" kern="0" cap="none" spc="0" normalizeH="0" baseline="0" noProof="0" dirty="0">
                <a:ln>
                  <a:noFill/>
                </a:ln>
                <a:effectLst/>
                <a:uLnTx/>
                <a:uFillTx/>
                <a:cs typeface="+mn-ea"/>
                <a:sym typeface="+mn-lt"/>
              </a:rPr>
              <a:t>年），以评价</a:t>
            </a:r>
            <a:r>
              <a:rPr kumimoji="0" lang="en-US" altLang="zh-CN" sz="500" b="0" i="0" u="none" strike="noStrike" kern="0" cap="none" spc="0" normalizeH="0" baseline="0" noProof="0" dirty="0">
                <a:ln>
                  <a:noFill/>
                </a:ln>
                <a:effectLst/>
                <a:uLnTx/>
                <a:uFillTx/>
                <a:cs typeface="+mn-ea"/>
                <a:sym typeface="+mn-lt"/>
              </a:rPr>
              <a:t>9</a:t>
            </a:r>
            <a:r>
              <a:rPr kumimoji="0" lang="zh-CN" altLang="en-US" sz="500" b="0" i="0" u="none" strike="noStrike" kern="0" cap="none" spc="0" normalizeH="0" baseline="0" noProof="0" dirty="0">
                <a:ln>
                  <a:noFill/>
                </a:ln>
                <a:effectLst/>
                <a:uLnTx/>
                <a:uFillTx/>
                <a:cs typeface="+mn-ea"/>
                <a:sym typeface="+mn-lt"/>
              </a:rPr>
              <a:t>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疫苗的长期保护效力，免疫原性和安全性。</a:t>
            </a: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zh-CN" altLang="en-US" sz="500" b="0" i="0" u="none" strike="noStrike" kern="0" cap="none" spc="0" normalizeH="0" baseline="0" noProof="0" dirty="0">
                <a:ln>
                  <a:noFill/>
                </a:ln>
                <a:effectLst/>
                <a:uLnTx/>
                <a:uFillTx/>
                <a:cs typeface="+mn-ea"/>
                <a:sym typeface="+mn-lt"/>
              </a:rPr>
              <a:t>研究结果：在入组年龄为</a:t>
            </a:r>
            <a:r>
              <a:rPr kumimoji="0" lang="en-US" altLang="zh-CN" sz="500" b="0" i="0" u="none" strike="noStrike" kern="0" cap="none" spc="0" normalizeH="0" baseline="0" noProof="0" dirty="0">
                <a:ln>
                  <a:noFill/>
                </a:ln>
                <a:effectLst/>
                <a:uLnTx/>
                <a:uFillTx/>
                <a:cs typeface="+mn-ea"/>
                <a:sym typeface="+mn-lt"/>
              </a:rPr>
              <a:t>9-15</a:t>
            </a:r>
            <a:r>
              <a:rPr kumimoji="0" lang="zh-CN" altLang="en-US" sz="500" b="0" i="0" u="none" strike="noStrike" kern="0" cap="none" spc="0" normalizeH="0" baseline="0" noProof="0" dirty="0">
                <a:ln>
                  <a:noFill/>
                </a:ln>
                <a:effectLst/>
                <a:uLnTx/>
                <a:uFillTx/>
                <a:cs typeface="+mn-ea"/>
                <a:sym typeface="+mn-lt"/>
              </a:rPr>
              <a:t>岁的女性人群中（</a:t>
            </a:r>
            <a:r>
              <a:rPr kumimoji="0" lang="en-US" altLang="zh-CN" sz="500" b="0" i="0" u="none" strike="noStrike" kern="0" cap="none" spc="0" normalizeH="0" baseline="0" noProof="0" dirty="0">
                <a:ln>
                  <a:noFill/>
                </a:ln>
                <a:effectLst/>
                <a:uLnTx/>
                <a:uFillTx/>
                <a:cs typeface="+mn-ea"/>
                <a:sym typeface="+mn-lt"/>
              </a:rPr>
              <a:t>n=872</a:t>
            </a:r>
            <a:r>
              <a:rPr kumimoji="0" lang="zh-CN" altLang="en-US" sz="500" b="0" i="0" u="none" strike="noStrike" kern="0" cap="none" spc="0" normalizeH="0" baseline="0" noProof="0" dirty="0">
                <a:ln>
                  <a:noFill/>
                </a:ln>
                <a:effectLst/>
                <a:uLnTx/>
                <a:uFillTx/>
                <a:cs typeface="+mn-ea"/>
                <a:sym typeface="+mn-lt"/>
              </a:rPr>
              <a:t>），随访至第</a:t>
            </a:r>
            <a:r>
              <a:rPr kumimoji="0" lang="en-US" altLang="zh-CN" sz="500" b="0" i="0" u="none" strike="noStrike" kern="0" cap="none" spc="0" normalizeH="0" baseline="0" noProof="0" dirty="0">
                <a:ln>
                  <a:noFill/>
                </a:ln>
                <a:effectLst/>
                <a:uLnTx/>
                <a:uFillTx/>
                <a:cs typeface="+mn-ea"/>
                <a:sym typeface="+mn-lt"/>
              </a:rPr>
              <a:t>3</a:t>
            </a:r>
            <a:r>
              <a:rPr kumimoji="0" lang="zh-CN" altLang="en-US" sz="500" b="0" i="0" u="none" strike="noStrike" kern="0" cap="none" spc="0" normalizeH="0" baseline="0" noProof="0" dirty="0">
                <a:ln>
                  <a:noFill/>
                </a:ln>
                <a:effectLst/>
                <a:uLnTx/>
                <a:uFillTx/>
                <a:cs typeface="+mn-ea"/>
                <a:sym typeface="+mn-lt"/>
              </a:rPr>
              <a:t>剂后</a:t>
            </a:r>
            <a:r>
              <a:rPr kumimoji="0" lang="en-US" altLang="zh-CN" sz="500" b="0" i="0" u="none" strike="noStrike" kern="0" cap="none" spc="0" normalizeH="0" baseline="0" noProof="0" dirty="0">
                <a:ln>
                  <a:noFill/>
                </a:ln>
                <a:effectLst/>
                <a:uLnTx/>
                <a:uFillTx/>
                <a:cs typeface="+mn-ea"/>
                <a:sym typeface="+mn-lt"/>
              </a:rPr>
              <a:t>11.0</a:t>
            </a:r>
            <a:r>
              <a:rPr kumimoji="0" lang="zh-CN" altLang="en-US" sz="500" b="0" i="0" u="none" strike="noStrike" kern="0" cap="none" spc="0" normalizeH="0" baseline="0" noProof="0" dirty="0">
                <a:ln>
                  <a:noFill/>
                </a:ln>
                <a:effectLst/>
                <a:uLnTx/>
                <a:uFillTx/>
                <a:cs typeface="+mn-ea"/>
                <a:sym typeface="+mn-lt"/>
              </a:rPr>
              <a:t>年（中位随访时间：</a:t>
            </a:r>
            <a:r>
              <a:rPr kumimoji="0" lang="en-US" altLang="zh-CN" sz="500" b="0" i="0" u="none" strike="noStrike" kern="0" cap="none" spc="0" normalizeH="0" baseline="0" noProof="0" dirty="0">
                <a:ln>
                  <a:noFill/>
                </a:ln>
                <a:effectLst/>
                <a:uLnTx/>
                <a:uFillTx/>
                <a:cs typeface="+mn-ea"/>
                <a:sym typeface="+mn-lt"/>
              </a:rPr>
              <a:t>10.0</a:t>
            </a:r>
            <a:r>
              <a:rPr kumimoji="0" lang="zh-CN" altLang="en-US" sz="500" b="0" i="0" u="none" strike="noStrike" kern="0" cap="none" spc="0" normalizeH="0" baseline="0" noProof="0" dirty="0">
                <a:ln>
                  <a:noFill/>
                </a:ln>
                <a:effectLst/>
                <a:uLnTx/>
                <a:uFillTx/>
                <a:cs typeface="+mn-ea"/>
                <a:sym typeface="+mn-lt"/>
              </a:rPr>
              <a:t>年），未发现</a:t>
            </a:r>
            <a:r>
              <a:rPr kumimoji="0" lang="en-US" altLang="zh-CN" sz="500" b="0" i="0" u="none" strike="noStrike" kern="0" cap="none" spc="0" normalizeH="0" baseline="0" noProof="0" dirty="0">
                <a:ln>
                  <a:noFill/>
                </a:ln>
                <a:effectLst/>
                <a:uLnTx/>
                <a:uFillTx/>
                <a:cs typeface="+mn-ea"/>
                <a:sym typeface="+mn-lt"/>
              </a:rPr>
              <a:t>HPV6/11/16/18/31/33/45/52/58 </a:t>
            </a:r>
            <a:r>
              <a:rPr kumimoji="0" lang="zh-CN" altLang="en-US" sz="500" b="0" i="0" u="none" strike="noStrike" kern="0" cap="none" spc="0" normalizeH="0" baseline="0" noProof="0" dirty="0">
                <a:ln>
                  <a:noFill/>
                </a:ln>
                <a:effectLst/>
                <a:uLnTx/>
                <a:uFillTx/>
                <a:cs typeface="+mn-ea"/>
                <a:sym typeface="+mn-lt"/>
              </a:rPr>
              <a:t>相关的</a:t>
            </a:r>
            <a:r>
              <a:rPr kumimoji="0" lang="en-US" altLang="zh-CN" sz="500" b="0" i="0" u="none" strike="noStrike" kern="0" cap="none" spc="0" normalizeH="0" baseline="0" noProof="0" dirty="0">
                <a:ln>
                  <a:noFill/>
                </a:ln>
                <a:effectLst/>
                <a:uLnTx/>
                <a:uFillTx/>
                <a:cs typeface="+mn-ea"/>
                <a:sym typeface="+mn-lt"/>
              </a:rPr>
              <a:t>CIN2/3</a:t>
            </a:r>
            <a:r>
              <a:rPr kumimoji="0" lang="zh-CN" altLang="en-US" sz="500" b="0" i="0" u="none" strike="noStrike" kern="0" cap="none" spc="0" normalizeH="0" baseline="0" noProof="0" dirty="0">
                <a:ln>
                  <a:noFill/>
                </a:ln>
                <a:effectLst/>
                <a:uLnTx/>
                <a:uFillTx/>
                <a:cs typeface="+mn-ea"/>
                <a:sym typeface="+mn-lt"/>
              </a:rPr>
              <a:t>、</a:t>
            </a:r>
            <a:r>
              <a:rPr kumimoji="0" lang="en-US" altLang="zh-CN" sz="500" b="0" i="0" u="none" strike="noStrike" kern="0" cap="none" spc="0" normalizeH="0" baseline="0" noProof="0" dirty="0">
                <a:ln>
                  <a:noFill/>
                </a:ln>
                <a:effectLst/>
                <a:uLnTx/>
                <a:uFillTx/>
                <a:cs typeface="+mn-ea"/>
                <a:sym typeface="+mn-lt"/>
              </a:rPr>
              <a:t>AIS</a:t>
            </a:r>
            <a:r>
              <a:rPr kumimoji="0" lang="zh-CN" altLang="en-US" sz="500" b="0" i="0" u="none" strike="noStrike" kern="0" cap="none" spc="0" normalizeH="0" baseline="0" noProof="0" dirty="0">
                <a:ln>
                  <a:noFill/>
                </a:ln>
                <a:effectLst/>
                <a:uLnTx/>
                <a:uFillTx/>
                <a:cs typeface="+mn-ea"/>
                <a:sym typeface="+mn-lt"/>
              </a:rPr>
              <a:t>、宫颈癌病例。</a:t>
            </a: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en-US" altLang="zh-CN" sz="500" b="0" i="0" u="none" strike="noStrike" kern="0" cap="none" spc="0" normalizeH="0" baseline="0" noProof="0" dirty="0">
                <a:ln>
                  <a:noFill/>
                </a:ln>
                <a:effectLst/>
                <a:uLnTx/>
                <a:uFillTx/>
                <a:cs typeface="+mn-ea"/>
                <a:sym typeface="+mn-lt"/>
              </a:rPr>
              <a:t>c </a:t>
            </a:r>
            <a:r>
              <a:rPr kumimoji="0" lang="zh-CN" altLang="en-US" sz="500" b="0" i="0" u="none" strike="noStrike" kern="0" cap="none" spc="0" normalizeH="0" baseline="0" noProof="0" dirty="0">
                <a:ln>
                  <a:noFill/>
                </a:ln>
                <a:effectLst/>
                <a:uLnTx/>
                <a:uFillTx/>
                <a:cs typeface="+mn-ea"/>
                <a:sym typeface="+mn-lt"/>
              </a:rPr>
              <a:t>研究设计：一项在中国境内进行的四价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疫苗长期随访研究，共纳入</a:t>
            </a:r>
            <a:r>
              <a:rPr kumimoji="0" lang="en-US" altLang="zh-CN" sz="500" b="0" i="0" u="none" strike="noStrike" kern="0" cap="none" spc="0" normalizeH="0" baseline="0" noProof="0" dirty="0">
                <a:ln>
                  <a:noFill/>
                </a:ln>
                <a:effectLst/>
                <a:uLnTx/>
                <a:uFillTx/>
                <a:cs typeface="+mn-ea"/>
                <a:sym typeface="+mn-lt"/>
              </a:rPr>
              <a:t>368</a:t>
            </a:r>
            <a:r>
              <a:rPr kumimoji="0" lang="zh-CN" altLang="en-US" sz="500" b="0" i="0" u="none" strike="noStrike" kern="0" cap="none" spc="0" normalizeH="0" baseline="0" noProof="0" dirty="0">
                <a:ln>
                  <a:noFill/>
                </a:ln>
                <a:effectLst/>
                <a:uLnTx/>
                <a:uFillTx/>
                <a:cs typeface="+mn-ea"/>
                <a:sym typeface="+mn-lt"/>
              </a:rPr>
              <a:t>名已接种四价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疫苗的</a:t>
            </a:r>
            <a:r>
              <a:rPr kumimoji="0" lang="en-US" altLang="zh-CN" sz="500" b="0" i="0" u="none" strike="noStrike" kern="0" cap="none" spc="0" normalizeH="0" baseline="0" noProof="0" dirty="0">
                <a:ln>
                  <a:noFill/>
                </a:ln>
                <a:effectLst/>
                <a:uLnTx/>
                <a:uFillTx/>
                <a:cs typeface="+mn-ea"/>
                <a:sym typeface="+mn-lt"/>
              </a:rPr>
              <a:t>20-45</a:t>
            </a:r>
            <a:r>
              <a:rPr kumimoji="0" lang="zh-CN" altLang="en-US" sz="500" b="0" i="0" u="none" strike="noStrike" kern="0" cap="none" spc="0" normalizeH="0" baseline="0" noProof="0" dirty="0">
                <a:ln>
                  <a:noFill/>
                </a:ln>
                <a:effectLst/>
                <a:uLnTx/>
                <a:uFillTx/>
                <a:cs typeface="+mn-ea"/>
                <a:sym typeface="+mn-lt"/>
              </a:rPr>
              <a:t>岁中国女性，定期收集受试者组织样本进行</a:t>
            </a:r>
            <a:r>
              <a:rPr kumimoji="0" lang="en-US" altLang="zh-CN" sz="500" b="0" i="0" u="none" strike="noStrike" kern="0" cap="none" spc="0" normalizeH="0" baseline="0" noProof="0" dirty="0">
                <a:ln>
                  <a:noFill/>
                </a:ln>
                <a:effectLst/>
                <a:uLnTx/>
                <a:uFillTx/>
                <a:cs typeface="+mn-ea"/>
                <a:sym typeface="+mn-lt"/>
              </a:rPr>
              <a:t>HPV DNA</a:t>
            </a:r>
            <a:r>
              <a:rPr kumimoji="0" lang="zh-CN" altLang="en-US" sz="500" b="0" i="0" u="none" strike="noStrike" kern="0" cap="none" spc="0" normalizeH="0" baseline="0" noProof="0" dirty="0">
                <a:ln>
                  <a:noFill/>
                </a:ln>
                <a:effectLst/>
                <a:uLnTx/>
                <a:uFillTx/>
                <a:cs typeface="+mn-ea"/>
                <a:sym typeface="+mn-lt"/>
              </a:rPr>
              <a:t>检测及阴道镜检查，旨在评估四价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疫苗在中国女性中的保护持久性。</a:t>
            </a:r>
          </a:p>
          <a:p>
            <a:pPr marL="182563" marR="0" lvl="0" indent="-182563" defTabSz="457200" rtl="0" eaLnBrk="1" fontAlgn="auto" latinLnBrk="0" hangingPunct="1">
              <a:lnSpc>
                <a:spcPct val="100000"/>
              </a:lnSpc>
              <a:spcBef>
                <a:spcPts val="0"/>
              </a:spcBef>
              <a:spcAft>
                <a:spcPts val="0"/>
              </a:spcAft>
              <a:buClrTx/>
              <a:buSzTx/>
              <a:buFontTx/>
              <a:buNone/>
              <a:tabLst/>
              <a:defRPr/>
            </a:pPr>
            <a:r>
              <a:rPr kumimoji="0" lang="zh-CN" altLang="en-US" sz="500" b="0" i="0" u="none" strike="noStrike" kern="0" cap="none" spc="0" normalizeH="0" baseline="0" noProof="0" dirty="0">
                <a:ln>
                  <a:noFill/>
                </a:ln>
                <a:effectLst/>
                <a:uLnTx/>
                <a:uFillTx/>
                <a:cs typeface="+mn-ea"/>
                <a:sym typeface="+mn-lt"/>
              </a:rPr>
              <a:t> 研究结果：中国境内随访中期分析显示，受试者接种</a:t>
            </a:r>
            <a:r>
              <a:rPr kumimoji="0" lang="en-US" altLang="zh-CN" sz="500" b="0" i="0" u="none" strike="noStrike" kern="0" cap="none" spc="0" normalizeH="0" baseline="0" noProof="0" dirty="0">
                <a:ln>
                  <a:noFill/>
                </a:ln>
                <a:effectLst/>
                <a:uLnTx/>
                <a:uFillTx/>
                <a:cs typeface="+mn-ea"/>
                <a:sym typeface="+mn-lt"/>
              </a:rPr>
              <a:t>4vHPV</a:t>
            </a:r>
            <a:r>
              <a:rPr kumimoji="0" lang="zh-CN" altLang="en-US" sz="500" b="0" i="0" u="none" strike="noStrike" kern="0" cap="none" spc="0" normalizeH="0" baseline="0" noProof="0" dirty="0">
                <a:ln>
                  <a:noFill/>
                </a:ln>
                <a:effectLst/>
                <a:uLnTx/>
                <a:uFillTx/>
                <a:cs typeface="+mn-ea"/>
                <a:sym typeface="+mn-lt"/>
              </a:rPr>
              <a:t>疫苗后</a:t>
            </a:r>
            <a:r>
              <a:rPr kumimoji="0" lang="en-US" altLang="zh-CN" sz="500" b="0" i="0" u="none" strike="noStrike" kern="0" cap="none" spc="0" normalizeH="0" baseline="0" noProof="0" dirty="0">
                <a:ln>
                  <a:noFill/>
                </a:ln>
                <a:effectLst/>
                <a:uLnTx/>
                <a:uFillTx/>
                <a:cs typeface="+mn-ea"/>
                <a:sym typeface="+mn-lt"/>
              </a:rPr>
              <a:t>94</a:t>
            </a:r>
            <a:r>
              <a:rPr kumimoji="0" lang="zh-CN" altLang="en-US" sz="500" b="0" i="0" u="none" strike="noStrike" kern="0" cap="none" spc="0" normalizeH="0" baseline="0" noProof="0" dirty="0">
                <a:ln>
                  <a:noFill/>
                </a:ln>
                <a:effectLst/>
                <a:uLnTx/>
                <a:uFillTx/>
                <a:cs typeface="+mn-ea"/>
                <a:sym typeface="+mn-lt"/>
              </a:rPr>
              <a:t>个月的中位随访期间未发生</a:t>
            </a:r>
            <a:r>
              <a:rPr lang="en-US" altLang="zh-CN" sz="500" kern="0" dirty="0">
                <a:cs typeface="+mn-ea"/>
                <a:sym typeface="+mn-lt"/>
              </a:rPr>
              <a:t>HPV16/18</a:t>
            </a:r>
            <a:r>
              <a:rPr lang="zh-CN" altLang="en-US" sz="500" kern="0" dirty="0">
                <a:cs typeface="+mn-ea"/>
                <a:sym typeface="+mn-lt"/>
              </a:rPr>
              <a:t>相关的</a:t>
            </a:r>
            <a:r>
              <a:rPr lang="en-US" altLang="zh-CN" sz="500" kern="0" dirty="0">
                <a:cs typeface="+mn-ea"/>
                <a:sym typeface="+mn-lt"/>
              </a:rPr>
              <a:t>CIN</a:t>
            </a:r>
            <a:r>
              <a:rPr lang="zh-CN" altLang="en-US" sz="500" kern="0" dirty="0">
                <a:cs typeface="+mn-ea"/>
                <a:sym typeface="+mn-lt"/>
              </a:rPr>
              <a:t>病例，对</a:t>
            </a:r>
            <a:r>
              <a:rPr lang="en-US" altLang="zh-CN" sz="500" kern="0" dirty="0">
                <a:cs typeface="+mn-ea"/>
                <a:sym typeface="+mn-lt"/>
              </a:rPr>
              <a:t>HPV16/18</a:t>
            </a:r>
            <a:r>
              <a:rPr lang="zh-CN" altLang="en-US" sz="500" kern="0" dirty="0">
                <a:cs typeface="+mn-ea"/>
                <a:sym typeface="+mn-lt"/>
              </a:rPr>
              <a:t>相关的</a:t>
            </a:r>
            <a:r>
              <a:rPr lang="en-US" altLang="zh-CN" sz="500" kern="0" dirty="0">
                <a:cs typeface="+mn-ea"/>
                <a:sym typeface="+mn-lt"/>
              </a:rPr>
              <a:t>CIN1+</a:t>
            </a:r>
            <a:r>
              <a:rPr lang="zh-CN" altLang="en-US" sz="500" kern="0" dirty="0">
                <a:cs typeface="+mn-ea"/>
                <a:sym typeface="+mn-lt"/>
              </a:rPr>
              <a:t>具有</a:t>
            </a:r>
            <a:r>
              <a:rPr lang="en-US" altLang="zh-CN" sz="500" kern="0" dirty="0">
                <a:cs typeface="+mn-ea"/>
                <a:sym typeface="+mn-lt"/>
              </a:rPr>
              <a:t>11</a:t>
            </a:r>
            <a:r>
              <a:rPr lang="zh-CN" altLang="en-US" sz="500" kern="0" dirty="0">
                <a:cs typeface="+mn-ea"/>
                <a:sym typeface="+mn-lt"/>
              </a:rPr>
              <a:t>年持续保护趋势。</a:t>
            </a:r>
            <a:endParaRPr kumimoji="0" lang="zh-CN" altLang="en-US" sz="500" b="0" i="0" u="none" strike="noStrike" kern="0" cap="none" spc="0" normalizeH="0" baseline="0" noProof="0" dirty="0">
              <a:ln>
                <a:noFill/>
              </a:ln>
              <a:effectLst/>
              <a:uLnTx/>
              <a:uFillTx/>
              <a:cs typeface="+mn-ea"/>
              <a:sym typeface="+mn-lt"/>
            </a:endParaRPr>
          </a:p>
        </p:txBody>
      </p:sp>
      <p:grpSp>
        <p:nvGrpSpPr>
          <p:cNvPr id="8" name="Group 6">
            <a:extLst>
              <a:ext uri="{FF2B5EF4-FFF2-40B4-BE49-F238E27FC236}">
                <a16:creationId xmlns:a16="http://schemas.microsoft.com/office/drawing/2014/main" id="{5C41D3F5-F5CE-BEA4-0A53-6C42829C87D9}"/>
              </a:ext>
            </a:extLst>
          </p:cNvPr>
          <p:cNvGrpSpPr/>
          <p:nvPr/>
        </p:nvGrpSpPr>
        <p:grpSpPr>
          <a:xfrm>
            <a:off x="1065257" y="1376008"/>
            <a:ext cx="895946" cy="276999"/>
            <a:chOff x="279133" y="2169651"/>
            <a:chExt cx="895946" cy="276999"/>
          </a:xfrm>
        </p:grpSpPr>
        <p:sp>
          <p:nvSpPr>
            <p:cNvPr id="9" name="iconfont-11592-5504257">
              <a:extLst>
                <a:ext uri="{FF2B5EF4-FFF2-40B4-BE49-F238E27FC236}">
                  <a16:creationId xmlns:a16="http://schemas.microsoft.com/office/drawing/2014/main" id="{CA38EF9D-74E8-828B-9450-8074144999B3}"/>
                </a:ext>
              </a:extLst>
            </p:cNvPr>
            <p:cNvSpPr/>
            <p:nvPr/>
          </p:nvSpPr>
          <p:spPr>
            <a:xfrm>
              <a:off x="279133"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10" name="文本框 72">
              <a:extLst>
                <a:ext uri="{FF2B5EF4-FFF2-40B4-BE49-F238E27FC236}">
                  <a16:creationId xmlns:a16="http://schemas.microsoft.com/office/drawing/2014/main" id="{BF6600A6-3B37-E690-7AD3-C3DE306A3126}"/>
                </a:ext>
              </a:extLst>
            </p:cNvPr>
            <p:cNvSpPr txBox="1"/>
            <p:nvPr/>
          </p:nvSpPr>
          <p:spPr>
            <a:xfrm>
              <a:off x="528748" y="2169651"/>
              <a:ext cx="646331" cy="276999"/>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成本低</a:t>
              </a:r>
            </a:p>
          </p:txBody>
        </p:sp>
      </p:grpSp>
      <p:grpSp>
        <p:nvGrpSpPr>
          <p:cNvPr id="11" name="Group 11">
            <a:extLst>
              <a:ext uri="{FF2B5EF4-FFF2-40B4-BE49-F238E27FC236}">
                <a16:creationId xmlns:a16="http://schemas.microsoft.com/office/drawing/2014/main" id="{4B4BC814-6E50-B9A9-7967-6FB82DFBD261}"/>
              </a:ext>
            </a:extLst>
          </p:cNvPr>
          <p:cNvGrpSpPr/>
          <p:nvPr/>
        </p:nvGrpSpPr>
        <p:grpSpPr>
          <a:xfrm>
            <a:off x="2377009" y="1376008"/>
            <a:ext cx="1203722" cy="276999"/>
            <a:chOff x="1407313" y="2169651"/>
            <a:chExt cx="1203722" cy="276999"/>
          </a:xfrm>
        </p:grpSpPr>
        <p:sp>
          <p:nvSpPr>
            <p:cNvPr id="12" name="iconfont-11592-5504257">
              <a:extLst>
                <a:ext uri="{FF2B5EF4-FFF2-40B4-BE49-F238E27FC236}">
                  <a16:creationId xmlns:a16="http://schemas.microsoft.com/office/drawing/2014/main" id="{E313B2A4-05D0-0584-7976-735B51E28CA0}"/>
                </a:ext>
              </a:extLst>
            </p:cNvPr>
            <p:cNvSpPr/>
            <p:nvPr/>
          </p:nvSpPr>
          <p:spPr>
            <a:xfrm>
              <a:off x="1407313"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13" name="文本框 80">
              <a:extLst>
                <a:ext uri="{FF2B5EF4-FFF2-40B4-BE49-F238E27FC236}">
                  <a16:creationId xmlns:a16="http://schemas.microsoft.com/office/drawing/2014/main" id="{960A7E80-A5CB-CBFE-7A27-038786F5A0C1}"/>
                </a:ext>
              </a:extLst>
            </p:cNvPr>
            <p:cNvSpPr txBox="1"/>
            <p:nvPr/>
          </p:nvSpPr>
          <p:spPr>
            <a:xfrm>
              <a:off x="1656928" y="2169651"/>
              <a:ext cx="954107" cy="276999"/>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资源需求少</a:t>
              </a:r>
            </a:p>
          </p:txBody>
        </p:sp>
      </p:grpSp>
      <p:grpSp>
        <p:nvGrpSpPr>
          <p:cNvPr id="14" name="Group 13">
            <a:extLst>
              <a:ext uri="{FF2B5EF4-FFF2-40B4-BE49-F238E27FC236}">
                <a16:creationId xmlns:a16="http://schemas.microsoft.com/office/drawing/2014/main" id="{3D8FEB13-B3F6-2B9E-A3C1-659839622BDD}"/>
              </a:ext>
            </a:extLst>
          </p:cNvPr>
          <p:cNvGrpSpPr/>
          <p:nvPr/>
        </p:nvGrpSpPr>
        <p:grpSpPr>
          <a:xfrm>
            <a:off x="7691568" y="1376008"/>
            <a:ext cx="1049834" cy="276999"/>
            <a:chOff x="4042426" y="2169651"/>
            <a:chExt cx="1049834" cy="276999"/>
          </a:xfrm>
        </p:grpSpPr>
        <p:sp>
          <p:nvSpPr>
            <p:cNvPr id="26" name="iconfont-11592-5504257">
              <a:extLst>
                <a:ext uri="{FF2B5EF4-FFF2-40B4-BE49-F238E27FC236}">
                  <a16:creationId xmlns:a16="http://schemas.microsoft.com/office/drawing/2014/main" id="{552B8119-3F09-7F37-D1ED-BFA5774C6910}"/>
                </a:ext>
              </a:extLst>
            </p:cNvPr>
            <p:cNvSpPr/>
            <p:nvPr/>
          </p:nvSpPr>
          <p:spPr>
            <a:xfrm>
              <a:off x="4042426"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27" name="文本框 84">
              <a:extLst>
                <a:ext uri="{FF2B5EF4-FFF2-40B4-BE49-F238E27FC236}">
                  <a16:creationId xmlns:a16="http://schemas.microsoft.com/office/drawing/2014/main" id="{D3A7F8E4-C159-5893-573F-FDB84624C097}"/>
                </a:ext>
              </a:extLst>
            </p:cNvPr>
            <p:cNvSpPr txBox="1"/>
            <p:nvPr/>
          </p:nvSpPr>
          <p:spPr>
            <a:xfrm>
              <a:off x="4292041" y="2169651"/>
              <a:ext cx="800219" cy="276999"/>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便于补种</a:t>
              </a:r>
            </a:p>
          </p:txBody>
        </p:sp>
      </p:grpSp>
      <p:grpSp>
        <p:nvGrpSpPr>
          <p:cNvPr id="28" name="Group 85">
            <a:extLst>
              <a:ext uri="{FF2B5EF4-FFF2-40B4-BE49-F238E27FC236}">
                <a16:creationId xmlns:a16="http://schemas.microsoft.com/office/drawing/2014/main" id="{F4EF8ED3-66AC-BB40-2C61-1D75A4A80322}"/>
              </a:ext>
            </a:extLst>
          </p:cNvPr>
          <p:cNvGrpSpPr/>
          <p:nvPr/>
        </p:nvGrpSpPr>
        <p:grpSpPr>
          <a:xfrm>
            <a:off x="3954502" y="1376008"/>
            <a:ext cx="3358158" cy="276999"/>
            <a:chOff x="4042426" y="2169651"/>
            <a:chExt cx="3358158" cy="276999"/>
          </a:xfrm>
        </p:grpSpPr>
        <p:sp>
          <p:nvSpPr>
            <p:cNvPr id="38" name="iconfont-11592-5504257">
              <a:extLst>
                <a:ext uri="{FF2B5EF4-FFF2-40B4-BE49-F238E27FC236}">
                  <a16:creationId xmlns:a16="http://schemas.microsoft.com/office/drawing/2014/main" id="{1A22132D-1EF9-8DF3-D509-CE304D5E8DBE}"/>
                </a:ext>
              </a:extLst>
            </p:cNvPr>
            <p:cNvSpPr/>
            <p:nvPr/>
          </p:nvSpPr>
          <p:spPr>
            <a:xfrm>
              <a:off x="4042426"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39" name="文本框 87">
              <a:extLst>
                <a:ext uri="{FF2B5EF4-FFF2-40B4-BE49-F238E27FC236}">
                  <a16:creationId xmlns:a16="http://schemas.microsoft.com/office/drawing/2014/main" id="{EFA98E14-B7F0-47BE-D281-2EA15D7FCDFF}"/>
                </a:ext>
              </a:extLst>
            </p:cNvPr>
            <p:cNvSpPr txBox="1"/>
            <p:nvPr/>
          </p:nvSpPr>
          <p:spPr>
            <a:xfrm>
              <a:off x="4292041" y="2169651"/>
              <a:ext cx="3108543" cy="276999"/>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减少追踪后续剂次接种所需财政和人力资源</a:t>
              </a:r>
            </a:p>
          </p:txBody>
        </p:sp>
      </p:grpSp>
      <p:grpSp>
        <p:nvGrpSpPr>
          <p:cNvPr id="40" name="Group 88">
            <a:extLst>
              <a:ext uri="{FF2B5EF4-FFF2-40B4-BE49-F238E27FC236}">
                <a16:creationId xmlns:a16="http://schemas.microsoft.com/office/drawing/2014/main" id="{CBA23E66-FE8C-1BEE-CAF0-FE9C9D38EC2F}"/>
              </a:ext>
            </a:extLst>
          </p:cNvPr>
          <p:cNvGrpSpPr/>
          <p:nvPr/>
        </p:nvGrpSpPr>
        <p:grpSpPr>
          <a:xfrm>
            <a:off x="1062091" y="1666708"/>
            <a:ext cx="5206421" cy="307777"/>
            <a:chOff x="279133" y="2154262"/>
            <a:chExt cx="5206421" cy="307777"/>
          </a:xfrm>
        </p:grpSpPr>
        <p:sp>
          <p:nvSpPr>
            <p:cNvPr id="41" name="iconfont-11592-5504257">
              <a:extLst>
                <a:ext uri="{FF2B5EF4-FFF2-40B4-BE49-F238E27FC236}">
                  <a16:creationId xmlns:a16="http://schemas.microsoft.com/office/drawing/2014/main" id="{0B49A1EE-A297-2171-8B92-6A317FFBD1E9}"/>
                </a:ext>
              </a:extLst>
            </p:cNvPr>
            <p:cNvSpPr/>
            <p:nvPr/>
          </p:nvSpPr>
          <p:spPr>
            <a:xfrm>
              <a:off x="279133"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42" name="文本框 90">
              <a:extLst>
                <a:ext uri="{FF2B5EF4-FFF2-40B4-BE49-F238E27FC236}">
                  <a16:creationId xmlns:a16="http://schemas.microsoft.com/office/drawing/2014/main" id="{7D794A63-B5B3-B771-0424-0B204D4655D4}"/>
                </a:ext>
              </a:extLst>
            </p:cNvPr>
            <p:cNvSpPr txBox="1"/>
            <p:nvPr/>
          </p:nvSpPr>
          <p:spPr>
            <a:xfrm>
              <a:off x="528748" y="2154262"/>
              <a:ext cx="4956806" cy="307777"/>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更快达到在 </a:t>
              </a:r>
              <a:r>
                <a:rPr kumimoji="0" lang="en-US" altLang="zh-CN" sz="1400" b="1" i="0" u="none" strike="noStrike" kern="1200" cap="none" spc="0" normalizeH="0" baseline="0" noProof="0" dirty="0">
                  <a:ln>
                    <a:noFill/>
                  </a:ln>
                  <a:solidFill>
                    <a:srgbClr val="008080"/>
                  </a:solidFill>
                  <a:effectLst/>
                  <a:uLnTx/>
                  <a:uFillTx/>
                  <a:cs typeface="+mn-ea"/>
                  <a:sym typeface="+mn-lt"/>
                </a:rPr>
                <a:t>2030</a:t>
              </a:r>
              <a:r>
                <a:rPr kumimoji="0" lang="en-US" altLang="zh-CN" sz="1200" b="0" i="0" u="none" strike="noStrike" kern="1200" cap="none" spc="0" normalizeH="0" baseline="0" noProof="0" dirty="0">
                  <a:ln>
                    <a:noFill/>
                  </a:ln>
                  <a:solidFill>
                    <a:srgbClr val="343434"/>
                  </a:solidFill>
                  <a:effectLst/>
                  <a:uLnTx/>
                  <a:uFillTx/>
                  <a:cs typeface="+mn-ea"/>
                  <a:sym typeface="+mn-lt"/>
                </a:rPr>
                <a:t> </a:t>
              </a:r>
              <a:r>
                <a:rPr kumimoji="0" lang="zh-CN" altLang="en-US" sz="1200" b="0" i="0" u="none" strike="noStrike" kern="1200" cap="none" spc="0" normalizeH="0" baseline="0" noProof="0" dirty="0">
                  <a:ln>
                    <a:noFill/>
                  </a:ln>
                  <a:solidFill>
                    <a:srgbClr val="343434"/>
                  </a:solidFill>
                  <a:effectLst/>
                  <a:uLnTx/>
                  <a:uFillTx/>
                  <a:cs typeface="+mn-ea"/>
                  <a:sym typeface="+mn-lt"/>
                </a:rPr>
                <a:t>年为 </a:t>
              </a:r>
              <a:r>
                <a:rPr kumimoji="0" lang="en-US" altLang="zh-CN" sz="1400" b="1" i="0" u="none" strike="noStrike" kern="1200" cap="none" spc="0" normalizeH="0" baseline="0" noProof="0" dirty="0">
                  <a:ln>
                    <a:noFill/>
                  </a:ln>
                  <a:solidFill>
                    <a:srgbClr val="008080"/>
                  </a:solidFill>
                  <a:effectLst/>
                  <a:uLnTx/>
                  <a:uFillTx/>
                  <a:cs typeface="+mn-ea"/>
                  <a:sym typeface="+mn-lt"/>
                </a:rPr>
                <a:t>90%</a:t>
              </a:r>
              <a:r>
                <a:rPr kumimoji="0" lang="en-US" altLang="zh-CN" sz="1400" b="0" i="0" u="none" strike="noStrike" kern="1200" cap="none" spc="0" normalizeH="0" baseline="0" noProof="0" dirty="0">
                  <a:ln>
                    <a:noFill/>
                  </a:ln>
                  <a:solidFill>
                    <a:srgbClr val="343434"/>
                  </a:solidFill>
                  <a:effectLst/>
                  <a:uLnTx/>
                  <a:uFillTx/>
                  <a:cs typeface="+mn-ea"/>
                  <a:sym typeface="+mn-lt"/>
                </a:rPr>
                <a:t> </a:t>
              </a:r>
              <a:r>
                <a:rPr kumimoji="0" lang="zh-CN" altLang="en-US" sz="1200" b="0" i="0" u="none" strike="noStrike" kern="1200" cap="none" spc="0" normalizeH="0" baseline="0" noProof="0" dirty="0">
                  <a:ln>
                    <a:noFill/>
                  </a:ln>
                  <a:solidFill>
                    <a:srgbClr val="343434"/>
                  </a:solidFill>
                  <a:effectLst/>
                  <a:uLnTx/>
                  <a:uFillTx/>
                  <a:cs typeface="+mn-ea"/>
                  <a:sym typeface="+mn-lt"/>
                </a:rPr>
                <a:t>的 </a:t>
              </a:r>
              <a:r>
                <a:rPr kumimoji="0" lang="en-US" altLang="zh-CN" sz="1200" b="0" i="0" u="none" strike="noStrike" kern="1200" cap="none" spc="0" normalizeH="0" baseline="0" noProof="0" dirty="0">
                  <a:ln>
                    <a:noFill/>
                  </a:ln>
                  <a:solidFill>
                    <a:srgbClr val="343434"/>
                  </a:solidFill>
                  <a:effectLst/>
                  <a:uLnTx/>
                  <a:uFillTx/>
                  <a:cs typeface="+mn-ea"/>
                  <a:sym typeface="+mn-lt"/>
                </a:rPr>
                <a:t>15 </a:t>
              </a:r>
              <a:r>
                <a:rPr kumimoji="0" lang="zh-CN" altLang="en-US" sz="1200" b="0" i="0" u="none" strike="noStrike" kern="1200" cap="none" spc="0" normalizeH="0" baseline="0" noProof="0" dirty="0">
                  <a:ln>
                    <a:noFill/>
                  </a:ln>
                  <a:solidFill>
                    <a:srgbClr val="343434"/>
                  </a:solidFill>
                  <a:effectLst/>
                  <a:uLnTx/>
                  <a:uFillTx/>
                  <a:cs typeface="+mn-ea"/>
                  <a:sym typeface="+mn-lt"/>
                </a:rPr>
                <a:t>岁以下女孩接种 </a:t>
              </a:r>
              <a:r>
                <a:rPr kumimoji="0" lang="en-US" altLang="zh-CN" sz="1200" b="0" i="0" u="none" strike="noStrike" kern="1200" cap="none" spc="0" normalizeH="0" baseline="0" noProof="0" dirty="0">
                  <a:ln>
                    <a:noFill/>
                  </a:ln>
                  <a:solidFill>
                    <a:srgbClr val="343434"/>
                  </a:solidFill>
                  <a:effectLst/>
                  <a:uLnTx/>
                  <a:uFillTx/>
                  <a:cs typeface="+mn-ea"/>
                  <a:sym typeface="+mn-lt"/>
                </a:rPr>
                <a:t>HPV </a:t>
              </a:r>
              <a:r>
                <a:rPr kumimoji="0" lang="zh-CN" altLang="en-US" sz="1200" b="0" i="0" u="none" strike="noStrike" kern="1200" cap="none" spc="0" normalizeH="0" baseline="0" noProof="0" dirty="0">
                  <a:ln>
                    <a:noFill/>
                  </a:ln>
                  <a:solidFill>
                    <a:srgbClr val="343434"/>
                  </a:solidFill>
                  <a:effectLst/>
                  <a:uLnTx/>
                  <a:uFillTx/>
                  <a:cs typeface="+mn-ea"/>
                  <a:sym typeface="+mn-lt"/>
                </a:rPr>
                <a:t>疫苗的目标</a:t>
              </a:r>
            </a:p>
          </p:txBody>
        </p:sp>
      </p:grpSp>
      <p:grpSp>
        <p:nvGrpSpPr>
          <p:cNvPr id="43" name="Group 13">
            <a:extLst>
              <a:ext uri="{FF2B5EF4-FFF2-40B4-BE49-F238E27FC236}">
                <a16:creationId xmlns:a16="http://schemas.microsoft.com/office/drawing/2014/main" id="{F8CD44EC-DBB0-9C1A-787F-DB570F35EFBC}"/>
              </a:ext>
            </a:extLst>
          </p:cNvPr>
          <p:cNvGrpSpPr/>
          <p:nvPr/>
        </p:nvGrpSpPr>
        <p:grpSpPr>
          <a:xfrm>
            <a:off x="9143682" y="1376008"/>
            <a:ext cx="1203722" cy="276999"/>
            <a:chOff x="4042426" y="2169651"/>
            <a:chExt cx="1203722" cy="276999"/>
          </a:xfrm>
        </p:grpSpPr>
        <p:sp>
          <p:nvSpPr>
            <p:cNvPr id="44" name="iconfont-11592-5504257">
              <a:extLst>
                <a:ext uri="{FF2B5EF4-FFF2-40B4-BE49-F238E27FC236}">
                  <a16:creationId xmlns:a16="http://schemas.microsoft.com/office/drawing/2014/main" id="{5F965595-8FD3-19A2-3DEA-19F47E08820B}"/>
                </a:ext>
              </a:extLst>
            </p:cNvPr>
            <p:cNvSpPr/>
            <p:nvPr/>
          </p:nvSpPr>
          <p:spPr>
            <a:xfrm>
              <a:off x="4042426" y="2206994"/>
              <a:ext cx="202313" cy="202313"/>
            </a:xfrm>
            <a:custGeom>
              <a:avLst/>
              <a:gdLst>
                <a:gd name="T0" fmla="*/ 6400 w 12800"/>
                <a:gd name="T1" fmla="*/ 12800 h 12800"/>
                <a:gd name="T2" fmla="*/ 1875 w 12800"/>
                <a:gd name="T3" fmla="*/ 10925 h 12800"/>
                <a:gd name="T4" fmla="*/ 0 w 12800"/>
                <a:gd name="T5" fmla="*/ 6400 h 12800"/>
                <a:gd name="T6" fmla="*/ 1875 w 12800"/>
                <a:gd name="T7" fmla="*/ 1875 h 12800"/>
                <a:gd name="T8" fmla="*/ 6400 w 12800"/>
                <a:gd name="T9" fmla="*/ 0 h 12800"/>
                <a:gd name="T10" fmla="*/ 10925 w 12800"/>
                <a:gd name="T11" fmla="*/ 1875 h 12800"/>
                <a:gd name="T12" fmla="*/ 12800 w 12800"/>
                <a:gd name="T13" fmla="*/ 6400 h 12800"/>
                <a:gd name="T14" fmla="*/ 10925 w 12800"/>
                <a:gd name="T15" fmla="*/ 10925 h 12800"/>
                <a:gd name="T16" fmla="*/ 6400 w 12800"/>
                <a:gd name="T17" fmla="*/ 12800 h 12800"/>
                <a:gd name="T18" fmla="*/ 5600 w 12800"/>
                <a:gd name="T19" fmla="*/ 7564 h 12800"/>
                <a:gd name="T20" fmla="*/ 3466 w 12800"/>
                <a:gd name="T21" fmla="*/ 5527 h 12800"/>
                <a:gd name="T22" fmla="*/ 2400 w 12800"/>
                <a:gd name="T23" fmla="*/ 6546 h 12800"/>
                <a:gd name="T24" fmla="*/ 5600 w 12800"/>
                <a:gd name="T25" fmla="*/ 9600 h 12800"/>
                <a:gd name="T26" fmla="*/ 10400 w 12800"/>
                <a:gd name="T27" fmla="*/ 5018 h 12800"/>
                <a:gd name="T28" fmla="*/ 9334 w 12800"/>
                <a:gd name="T29" fmla="*/ 4000 h 12800"/>
                <a:gd name="T30" fmla="*/ 5600 w 12800"/>
                <a:gd name="T31" fmla="*/ 756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12800"/>
                  </a:moveTo>
                  <a:cubicBezTo>
                    <a:pt x="4703" y="12800"/>
                    <a:pt x="3075" y="12126"/>
                    <a:pt x="1875" y="10925"/>
                  </a:cubicBezTo>
                  <a:cubicBezTo>
                    <a:pt x="674" y="9725"/>
                    <a:pt x="0" y="8097"/>
                    <a:pt x="0" y="6400"/>
                  </a:cubicBezTo>
                  <a:cubicBezTo>
                    <a:pt x="0" y="4703"/>
                    <a:pt x="674" y="3075"/>
                    <a:pt x="1875" y="1875"/>
                  </a:cubicBezTo>
                  <a:cubicBezTo>
                    <a:pt x="3075" y="674"/>
                    <a:pt x="4703" y="0"/>
                    <a:pt x="6400" y="0"/>
                  </a:cubicBezTo>
                  <a:cubicBezTo>
                    <a:pt x="8097" y="0"/>
                    <a:pt x="9725" y="674"/>
                    <a:pt x="10925" y="1875"/>
                  </a:cubicBezTo>
                  <a:cubicBezTo>
                    <a:pt x="12126" y="3075"/>
                    <a:pt x="12800" y="4703"/>
                    <a:pt x="12800" y="6400"/>
                  </a:cubicBezTo>
                  <a:cubicBezTo>
                    <a:pt x="12800" y="8097"/>
                    <a:pt x="12126" y="9725"/>
                    <a:pt x="10925" y="10925"/>
                  </a:cubicBezTo>
                  <a:cubicBezTo>
                    <a:pt x="9725" y="12126"/>
                    <a:pt x="8097" y="12800"/>
                    <a:pt x="6400" y="12800"/>
                  </a:cubicBezTo>
                  <a:close/>
                  <a:moveTo>
                    <a:pt x="5600" y="7564"/>
                  </a:moveTo>
                  <a:lnTo>
                    <a:pt x="3466" y="5527"/>
                  </a:lnTo>
                  <a:lnTo>
                    <a:pt x="2400" y="6546"/>
                  </a:lnTo>
                  <a:lnTo>
                    <a:pt x="5600" y="9600"/>
                  </a:lnTo>
                  <a:lnTo>
                    <a:pt x="10400" y="5018"/>
                  </a:lnTo>
                  <a:lnTo>
                    <a:pt x="9334" y="4000"/>
                  </a:lnTo>
                  <a:lnTo>
                    <a:pt x="5600" y="7564"/>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cs typeface="+mn-ea"/>
                <a:sym typeface="+mn-lt"/>
              </a:endParaRPr>
            </a:p>
          </p:txBody>
        </p:sp>
        <p:sp>
          <p:nvSpPr>
            <p:cNvPr id="45" name="文本框 84">
              <a:extLst>
                <a:ext uri="{FF2B5EF4-FFF2-40B4-BE49-F238E27FC236}">
                  <a16:creationId xmlns:a16="http://schemas.microsoft.com/office/drawing/2014/main" id="{3D1A17E9-67C7-19D6-AEB9-843FE9EB285C}"/>
                </a:ext>
              </a:extLst>
            </p:cNvPr>
            <p:cNvSpPr txBox="1"/>
            <p:nvPr/>
          </p:nvSpPr>
          <p:spPr>
            <a:xfrm>
              <a:off x="4292041" y="2169651"/>
              <a:ext cx="954107" cy="276999"/>
            </a:xfrm>
            <a:prstGeom prst="rect">
              <a:avLst/>
            </a:prstGeom>
            <a:noFill/>
          </p:spPr>
          <p:txBody>
            <a:bodyPr wrap="non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343434"/>
                  </a:solidFill>
                  <a:effectLst/>
                  <a:uLnTx/>
                  <a:uFillTx/>
                  <a:cs typeface="+mn-ea"/>
                  <a:sym typeface="+mn-lt"/>
                </a:rPr>
                <a:t>提高可及性</a:t>
              </a:r>
            </a:p>
          </p:txBody>
        </p:sp>
      </p:grpSp>
      <p:graphicFrame>
        <p:nvGraphicFramePr>
          <p:cNvPr id="46" name="表格 9">
            <a:extLst>
              <a:ext uri="{FF2B5EF4-FFF2-40B4-BE49-F238E27FC236}">
                <a16:creationId xmlns:a16="http://schemas.microsoft.com/office/drawing/2014/main" id="{DAE1FB5A-5C31-27F9-520D-F6C5A11E2451}"/>
              </a:ext>
            </a:extLst>
          </p:cNvPr>
          <p:cNvGraphicFramePr>
            <a:graphicFrameLocks noGrp="1"/>
          </p:cNvGraphicFramePr>
          <p:nvPr>
            <p:extLst>
              <p:ext uri="{D42A27DB-BD31-4B8C-83A1-F6EECF244321}">
                <p14:modId xmlns:p14="http://schemas.microsoft.com/office/powerpoint/2010/main" val="2608826563"/>
              </p:ext>
            </p:extLst>
          </p:nvPr>
        </p:nvGraphicFramePr>
        <p:xfrm>
          <a:off x="4435891" y="2464153"/>
          <a:ext cx="6096574" cy="548640"/>
        </p:xfrm>
        <a:graphic>
          <a:graphicData uri="http://schemas.openxmlformats.org/drawingml/2006/table">
            <a:tbl>
              <a:tblPr firstRow="1" bandRow="1"/>
              <a:tblGrid>
                <a:gridCol w="1292778">
                  <a:extLst>
                    <a:ext uri="{9D8B030D-6E8A-4147-A177-3AD203B41FA5}">
                      <a16:colId xmlns:a16="http://schemas.microsoft.com/office/drawing/2014/main" val="973064556"/>
                    </a:ext>
                  </a:extLst>
                </a:gridCol>
                <a:gridCol w="1200949">
                  <a:extLst>
                    <a:ext uri="{9D8B030D-6E8A-4147-A177-3AD203B41FA5}">
                      <a16:colId xmlns:a16="http://schemas.microsoft.com/office/drawing/2014/main" val="2203973534"/>
                    </a:ext>
                  </a:extLst>
                </a:gridCol>
                <a:gridCol w="1200949">
                  <a:extLst>
                    <a:ext uri="{9D8B030D-6E8A-4147-A177-3AD203B41FA5}">
                      <a16:colId xmlns:a16="http://schemas.microsoft.com/office/drawing/2014/main" val="3657346948"/>
                    </a:ext>
                  </a:extLst>
                </a:gridCol>
                <a:gridCol w="1200949">
                  <a:extLst>
                    <a:ext uri="{9D8B030D-6E8A-4147-A177-3AD203B41FA5}">
                      <a16:colId xmlns:a16="http://schemas.microsoft.com/office/drawing/2014/main" val="2617081709"/>
                    </a:ext>
                  </a:extLst>
                </a:gridCol>
                <a:gridCol w="1200949">
                  <a:extLst>
                    <a:ext uri="{9D8B030D-6E8A-4147-A177-3AD203B41FA5}">
                      <a16:colId xmlns:a16="http://schemas.microsoft.com/office/drawing/2014/main" val="1388395388"/>
                    </a:ext>
                  </a:extLst>
                </a:gridCol>
              </a:tblGrid>
              <a:tr h="0">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r>
                        <a:rPr lang="en-US" altLang="zh-CN" sz="1200" b="1" dirty="0">
                          <a:solidFill>
                            <a:schemeClr val="bg1"/>
                          </a:solidFill>
                          <a:latin typeface="+mn-lt"/>
                          <a:ea typeface="+mn-ea"/>
                          <a:cs typeface="+mn-ea"/>
                          <a:sym typeface="+mn-lt"/>
                        </a:rPr>
                        <a:t>HPV </a:t>
                      </a:r>
                      <a:r>
                        <a:rPr lang="zh-CN" altLang="en-US" sz="1200" b="1" dirty="0">
                          <a:solidFill>
                            <a:schemeClr val="bg1"/>
                          </a:solidFill>
                          <a:latin typeface="+mn-lt"/>
                          <a:ea typeface="+mn-ea"/>
                          <a:cs typeface="+mn-ea"/>
                          <a:sym typeface="+mn-lt"/>
                        </a:rPr>
                        <a:t>疫苗</a:t>
                      </a:r>
                    </a:p>
                  </a:txBody>
                  <a:tcPr anchor="ctr">
                    <a:lnL w="12700" cmpd="sng">
                      <a:noFill/>
                    </a:lnL>
                    <a:lnR w="12700" cmpd="sng">
                      <a:noFill/>
                    </a:lnR>
                    <a:lnT w="12700" cap="flat" cmpd="sng" algn="ctr">
                      <a:solidFill>
                        <a:srgbClr val="00808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80"/>
                    </a:solid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zh-CN" altLang="en-US" sz="1200" b="1" dirty="0">
                          <a:solidFill>
                            <a:schemeClr val="bg1"/>
                          </a:solidFill>
                          <a:latin typeface="+mn-lt"/>
                          <a:ea typeface="+mn-ea"/>
                          <a:cs typeface="+mn-ea"/>
                          <a:sym typeface="+mn-lt"/>
                        </a:rPr>
                        <a:t>国产二价</a:t>
                      </a:r>
                      <a:r>
                        <a:rPr lang="en-US" altLang="zh-CN" sz="1200" b="1" baseline="30000" dirty="0">
                          <a:solidFill>
                            <a:schemeClr val="bg1"/>
                          </a:solidFill>
                          <a:latin typeface="+mn-lt"/>
                          <a:ea typeface="+mn-ea"/>
                          <a:cs typeface="+mn-ea"/>
                          <a:sym typeface="+mn-lt"/>
                        </a:rPr>
                        <a:t>2,3</a:t>
                      </a:r>
                      <a:endParaRPr lang="zh-CN" altLang="en-US" sz="1200" b="1" baseline="30000" dirty="0">
                        <a:solidFill>
                          <a:schemeClr val="bg1"/>
                        </a:solidFill>
                        <a:latin typeface="+mn-lt"/>
                        <a:ea typeface="+mn-ea"/>
                        <a:cs typeface="+mn-ea"/>
                        <a:sym typeface="+mn-lt"/>
                      </a:endParaRPr>
                    </a:p>
                  </a:txBody>
                  <a:tcPr anchor="ctr">
                    <a:lnL w="12700" cmpd="sng">
                      <a:noFill/>
                    </a:lnL>
                    <a:lnR w="12700" cmpd="sng">
                      <a:noFill/>
                    </a:lnR>
                    <a:lnT w="12700" cap="flat" cmpd="sng" algn="ctr">
                      <a:solidFill>
                        <a:srgbClr val="00808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80"/>
                    </a:solid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zh-CN" altLang="en-US" sz="1200" b="1" dirty="0">
                          <a:solidFill>
                            <a:schemeClr val="bg1"/>
                          </a:solidFill>
                          <a:latin typeface="+mn-lt"/>
                          <a:ea typeface="+mn-ea"/>
                          <a:cs typeface="+mn-ea"/>
                          <a:sym typeface="+mn-lt"/>
                        </a:rPr>
                        <a:t>进口二价</a:t>
                      </a:r>
                      <a:r>
                        <a:rPr lang="en-US" altLang="zh-CN" sz="1200" b="1" kern="1200" baseline="30000" dirty="0">
                          <a:solidFill>
                            <a:schemeClr val="bg1"/>
                          </a:solidFill>
                          <a:latin typeface="+mn-lt"/>
                          <a:ea typeface="+mn-ea"/>
                          <a:cs typeface="+mn-ea"/>
                          <a:sym typeface="+mn-lt"/>
                        </a:rPr>
                        <a:t>4</a:t>
                      </a:r>
                      <a:endParaRPr lang="zh-CN" altLang="en-US" sz="1200" b="1" kern="1200" baseline="30000" dirty="0">
                        <a:solidFill>
                          <a:schemeClr val="bg1"/>
                        </a:solidFill>
                        <a:latin typeface="+mn-lt"/>
                        <a:ea typeface="+mn-ea"/>
                        <a:cs typeface="+mn-ea"/>
                        <a:sym typeface="+mn-lt"/>
                      </a:endParaRPr>
                    </a:p>
                  </a:txBody>
                  <a:tcPr anchor="ctr">
                    <a:lnL w="12700" cmpd="sng">
                      <a:noFill/>
                    </a:lnL>
                    <a:lnR w="12700" cmpd="sng">
                      <a:noFill/>
                    </a:lnR>
                    <a:lnT w="12700" cap="flat" cmpd="sng" algn="ctr">
                      <a:solidFill>
                        <a:srgbClr val="00808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80"/>
                    </a:solid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zh-CN" altLang="en-US" sz="1200" b="1" dirty="0">
                          <a:solidFill>
                            <a:schemeClr val="bg1"/>
                          </a:solidFill>
                          <a:latin typeface="+mn-lt"/>
                          <a:ea typeface="+mn-ea"/>
                          <a:cs typeface="+mn-ea"/>
                          <a:sym typeface="+mn-lt"/>
                        </a:rPr>
                        <a:t>进口四价</a:t>
                      </a:r>
                      <a:r>
                        <a:rPr lang="en-US" altLang="zh-CN" sz="1200" b="1" kern="1200" baseline="30000" dirty="0">
                          <a:solidFill>
                            <a:schemeClr val="bg1"/>
                          </a:solidFill>
                          <a:latin typeface="+mn-lt"/>
                          <a:ea typeface="+mn-ea"/>
                          <a:cs typeface="+mn-ea"/>
                          <a:sym typeface="+mn-lt"/>
                        </a:rPr>
                        <a:t>5</a:t>
                      </a:r>
                      <a:endParaRPr lang="zh-CN" altLang="en-US" sz="1200" b="1" kern="1200" baseline="30000" dirty="0">
                        <a:solidFill>
                          <a:schemeClr val="bg1"/>
                        </a:solidFill>
                        <a:latin typeface="+mn-lt"/>
                        <a:ea typeface="+mn-ea"/>
                        <a:cs typeface="+mn-ea"/>
                        <a:sym typeface="+mn-lt"/>
                      </a:endParaRPr>
                    </a:p>
                  </a:txBody>
                  <a:tcPr anchor="ctr">
                    <a:lnL w="12700" cmpd="sng">
                      <a:noFill/>
                    </a:lnL>
                    <a:lnR w="12700" cmpd="sng">
                      <a:noFill/>
                    </a:lnR>
                    <a:lnT w="12700" cap="flat" cmpd="sng" algn="ctr">
                      <a:solidFill>
                        <a:srgbClr val="00808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80"/>
                    </a:solid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zh-CN" altLang="en-US" sz="1200" b="1" dirty="0">
                          <a:solidFill>
                            <a:schemeClr val="bg1"/>
                          </a:solidFill>
                          <a:latin typeface="+mn-lt"/>
                          <a:ea typeface="+mn-ea"/>
                          <a:cs typeface="+mn-ea"/>
                          <a:sym typeface="+mn-lt"/>
                        </a:rPr>
                        <a:t>进口九价</a:t>
                      </a:r>
                      <a:r>
                        <a:rPr lang="en-US" altLang="zh-CN" sz="1200" b="1" kern="1200" baseline="30000" dirty="0">
                          <a:solidFill>
                            <a:schemeClr val="bg1"/>
                          </a:solidFill>
                          <a:latin typeface="+mn-lt"/>
                          <a:ea typeface="+mn-ea"/>
                          <a:cs typeface="+mn-ea"/>
                          <a:sym typeface="+mn-lt"/>
                        </a:rPr>
                        <a:t>6</a:t>
                      </a:r>
                      <a:endParaRPr lang="zh-CN" altLang="en-US" sz="1200" b="1" kern="1200" baseline="30000" dirty="0">
                        <a:solidFill>
                          <a:schemeClr val="bg1"/>
                        </a:solidFill>
                        <a:latin typeface="+mn-lt"/>
                        <a:ea typeface="+mn-ea"/>
                        <a:cs typeface="+mn-ea"/>
                        <a:sym typeface="+mn-lt"/>
                      </a:endParaRPr>
                    </a:p>
                  </a:txBody>
                  <a:tcPr anchor="ctr">
                    <a:lnL w="12700" cmpd="sng">
                      <a:noFill/>
                    </a:lnL>
                    <a:lnR w="12700" cmpd="sng">
                      <a:noFill/>
                    </a:lnR>
                    <a:lnT w="12700" cap="flat" cmpd="sng" algn="ctr">
                      <a:solidFill>
                        <a:srgbClr val="00808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80"/>
                    </a:solidFill>
                  </a:tcPr>
                </a:tc>
                <a:extLst>
                  <a:ext uri="{0D108BD9-81ED-4DB2-BD59-A6C34878D82A}">
                    <a16:rowId xmlns:a16="http://schemas.microsoft.com/office/drawing/2014/main" val="784217221"/>
                  </a:ext>
                </a:extLst>
              </a:tr>
              <a:tr h="0">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r>
                        <a:rPr lang="zh-CN" altLang="en-US" sz="1200" b="0" dirty="0">
                          <a:solidFill>
                            <a:schemeClr val="tx2"/>
                          </a:solidFill>
                          <a:latin typeface="+mn-lt"/>
                          <a:ea typeface="+mn-ea"/>
                          <a:cs typeface="+mn-ea"/>
                          <a:sym typeface="+mn-lt"/>
                        </a:rPr>
                        <a:t>完整接种剂次</a:t>
                      </a:r>
                    </a:p>
                  </a:txBody>
                  <a:tcPr anchor="ctr">
                    <a:lnL w="12700" cmpd="sng">
                      <a:noFill/>
                    </a:lnL>
                    <a:lnR w="12700" cmpd="sng">
                      <a:noFill/>
                    </a:lnR>
                    <a:lnT w="12700" cap="flat" cmpd="sng" algn="ctr">
                      <a:noFill/>
                      <a:prstDash val="solid"/>
                      <a:round/>
                      <a:headEnd type="none" w="med" len="med"/>
                      <a:tailEnd type="none" w="med" len="med"/>
                    </a:lnT>
                    <a:lnB w="12700" cap="flat" cmpd="sng" algn="ctr">
                      <a:solidFill>
                        <a:srgbClr val="0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en-US" altLang="zh-CN" sz="1200" dirty="0">
                          <a:solidFill>
                            <a:schemeClr val="tx2"/>
                          </a:solidFill>
                          <a:latin typeface="+mn-lt"/>
                          <a:ea typeface="+mn-ea"/>
                          <a:cs typeface="+mn-ea"/>
                          <a:sym typeface="+mn-lt"/>
                        </a:rPr>
                        <a:t>2~3</a:t>
                      </a:r>
                      <a:endParaRPr lang="zh-CN" altLang="en-US" sz="1200" dirty="0">
                        <a:solidFill>
                          <a:schemeClr val="tx2"/>
                        </a:solidFill>
                        <a:latin typeface="+mn-lt"/>
                        <a:ea typeface="+mn-ea"/>
                        <a:cs typeface="+mn-ea"/>
                        <a:sym typeface="+mn-lt"/>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rgbClr val="0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en-US" altLang="zh-CN" sz="1200" dirty="0">
                          <a:solidFill>
                            <a:schemeClr val="tx2"/>
                          </a:solidFill>
                          <a:latin typeface="+mn-lt"/>
                          <a:ea typeface="+mn-ea"/>
                          <a:cs typeface="+mn-ea"/>
                          <a:sym typeface="+mn-lt"/>
                        </a:rPr>
                        <a:t>2~3</a:t>
                      </a:r>
                      <a:endParaRPr lang="zh-CN" altLang="en-US" sz="1200" dirty="0">
                        <a:solidFill>
                          <a:schemeClr val="tx2"/>
                        </a:solidFill>
                        <a:latin typeface="+mn-lt"/>
                        <a:ea typeface="+mn-ea"/>
                        <a:cs typeface="+mn-ea"/>
                        <a:sym typeface="+mn-lt"/>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rgbClr val="0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en-US" altLang="zh-CN" sz="1200" dirty="0">
                          <a:solidFill>
                            <a:schemeClr val="tx2"/>
                          </a:solidFill>
                          <a:latin typeface="+mn-lt"/>
                          <a:ea typeface="+mn-ea"/>
                          <a:cs typeface="+mn-ea"/>
                          <a:sym typeface="+mn-lt"/>
                        </a:rPr>
                        <a:t>3</a:t>
                      </a:r>
                      <a:endParaRPr lang="zh-CN" altLang="en-US" sz="1200" dirty="0">
                        <a:solidFill>
                          <a:schemeClr val="tx2"/>
                        </a:solidFill>
                        <a:latin typeface="+mn-lt"/>
                        <a:ea typeface="+mn-ea"/>
                        <a:cs typeface="+mn-ea"/>
                        <a:sym typeface="+mn-lt"/>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rgbClr val="0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armonyOS Sans SC Light"/>
                          <a:ea typeface="HarmonyOS Sans SC Light"/>
                        </a:defRPr>
                      </a:lvl1pPr>
                      <a:lvl2pPr marL="457200" algn="l" defTabSz="914400" rtl="0" eaLnBrk="1" latinLnBrk="0" hangingPunct="1">
                        <a:defRPr sz="1800" kern="1200">
                          <a:solidFill>
                            <a:schemeClr val="tx1"/>
                          </a:solidFill>
                          <a:latin typeface="HarmonyOS Sans SC Light"/>
                          <a:ea typeface="HarmonyOS Sans SC Light"/>
                        </a:defRPr>
                      </a:lvl2pPr>
                      <a:lvl3pPr marL="914400" algn="l" defTabSz="914400" rtl="0" eaLnBrk="1" latinLnBrk="0" hangingPunct="1">
                        <a:defRPr sz="1800" kern="1200">
                          <a:solidFill>
                            <a:schemeClr val="tx1"/>
                          </a:solidFill>
                          <a:latin typeface="HarmonyOS Sans SC Light"/>
                          <a:ea typeface="HarmonyOS Sans SC Light"/>
                        </a:defRPr>
                      </a:lvl3pPr>
                      <a:lvl4pPr marL="1371600" algn="l" defTabSz="914400" rtl="0" eaLnBrk="1" latinLnBrk="0" hangingPunct="1">
                        <a:defRPr sz="1800" kern="1200">
                          <a:solidFill>
                            <a:schemeClr val="tx1"/>
                          </a:solidFill>
                          <a:latin typeface="HarmonyOS Sans SC Light"/>
                          <a:ea typeface="HarmonyOS Sans SC Light"/>
                        </a:defRPr>
                      </a:lvl4pPr>
                      <a:lvl5pPr marL="1828800" algn="l" defTabSz="914400" rtl="0" eaLnBrk="1" latinLnBrk="0" hangingPunct="1">
                        <a:defRPr sz="1800" kern="1200">
                          <a:solidFill>
                            <a:schemeClr val="tx1"/>
                          </a:solidFill>
                          <a:latin typeface="HarmonyOS Sans SC Light"/>
                          <a:ea typeface="HarmonyOS Sans SC Light"/>
                        </a:defRPr>
                      </a:lvl5pPr>
                      <a:lvl6pPr marL="2286000" algn="l" defTabSz="914400" rtl="0" eaLnBrk="1" latinLnBrk="0" hangingPunct="1">
                        <a:defRPr sz="1800" kern="1200">
                          <a:solidFill>
                            <a:schemeClr val="tx1"/>
                          </a:solidFill>
                          <a:latin typeface="HarmonyOS Sans SC Light"/>
                          <a:ea typeface="HarmonyOS Sans SC Light"/>
                        </a:defRPr>
                      </a:lvl6pPr>
                      <a:lvl7pPr marL="2743200" algn="l" defTabSz="914400" rtl="0" eaLnBrk="1" latinLnBrk="0" hangingPunct="1">
                        <a:defRPr sz="1800" kern="1200">
                          <a:solidFill>
                            <a:schemeClr val="tx1"/>
                          </a:solidFill>
                          <a:latin typeface="HarmonyOS Sans SC Light"/>
                          <a:ea typeface="HarmonyOS Sans SC Light"/>
                        </a:defRPr>
                      </a:lvl7pPr>
                      <a:lvl8pPr marL="3200400" algn="l" defTabSz="914400" rtl="0" eaLnBrk="1" latinLnBrk="0" hangingPunct="1">
                        <a:defRPr sz="1800" kern="1200">
                          <a:solidFill>
                            <a:schemeClr val="tx1"/>
                          </a:solidFill>
                          <a:latin typeface="HarmonyOS Sans SC Light"/>
                          <a:ea typeface="HarmonyOS Sans SC Light"/>
                        </a:defRPr>
                      </a:lvl8pPr>
                      <a:lvl9pPr marL="3657600" algn="l" defTabSz="914400" rtl="0" eaLnBrk="1" latinLnBrk="0" hangingPunct="1">
                        <a:defRPr sz="1800" kern="1200">
                          <a:solidFill>
                            <a:schemeClr val="tx1"/>
                          </a:solidFill>
                          <a:latin typeface="HarmonyOS Sans SC Light"/>
                          <a:ea typeface="HarmonyOS Sans SC Light"/>
                        </a:defRPr>
                      </a:lvl9pPr>
                    </a:lstStyle>
                    <a:p>
                      <a:pPr algn="ctr"/>
                      <a:r>
                        <a:rPr lang="en-US" altLang="zh-CN" sz="1200" dirty="0">
                          <a:solidFill>
                            <a:schemeClr val="tx2"/>
                          </a:solidFill>
                          <a:latin typeface="+mn-lt"/>
                          <a:ea typeface="+mn-ea"/>
                          <a:cs typeface="+mn-ea"/>
                          <a:sym typeface="+mn-lt"/>
                        </a:rPr>
                        <a:t>3</a:t>
                      </a:r>
                      <a:endParaRPr lang="zh-CN" altLang="en-US" sz="1200" dirty="0">
                        <a:solidFill>
                          <a:schemeClr val="tx2"/>
                        </a:solidFill>
                        <a:latin typeface="+mn-lt"/>
                        <a:ea typeface="+mn-ea"/>
                        <a:cs typeface="+mn-ea"/>
                        <a:sym typeface="+mn-lt"/>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rgbClr val="0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0398875"/>
                  </a:ext>
                </a:extLst>
              </a:tr>
            </a:tbl>
          </a:graphicData>
        </a:graphic>
      </p:graphicFrame>
      <p:grpSp>
        <p:nvGrpSpPr>
          <p:cNvPr id="89" name="组合 88">
            <a:extLst>
              <a:ext uri="{FF2B5EF4-FFF2-40B4-BE49-F238E27FC236}">
                <a16:creationId xmlns:a16="http://schemas.microsoft.com/office/drawing/2014/main" id="{93620F4D-502E-A194-1DBF-1D0B1E84ECDC}"/>
              </a:ext>
            </a:extLst>
          </p:cNvPr>
          <p:cNvGrpSpPr/>
          <p:nvPr/>
        </p:nvGrpSpPr>
        <p:grpSpPr>
          <a:xfrm>
            <a:off x="4352663" y="3616194"/>
            <a:ext cx="2668038" cy="1348718"/>
            <a:chOff x="3652666" y="4119223"/>
            <a:chExt cx="2668038" cy="1339444"/>
          </a:xfrm>
        </p:grpSpPr>
        <p:sp>
          <p:nvSpPr>
            <p:cNvPr id="66" name="矩形 65">
              <a:extLst>
                <a:ext uri="{FF2B5EF4-FFF2-40B4-BE49-F238E27FC236}">
                  <a16:creationId xmlns:a16="http://schemas.microsoft.com/office/drawing/2014/main" id="{2B8329DF-0A12-BC3A-D9D6-E4837EAB05A2}"/>
                </a:ext>
              </a:extLst>
            </p:cNvPr>
            <p:cNvSpPr/>
            <p:nvPr/>
          </p:nvSpPr>
          <p:spPr>
            <a:xfrm flipH="1">
              <a:off x="3652666" y="4649508"/>
              <a:ext cx="2668038" cy="781092"/>
            </a:xfrm>
            <a:prstGeom prst="rect">
              <a:avLst/>
            </a:prstGeom>
            <a:gradFill>
              <a:gsLst>
                <a:gs pos="0">
                  <a:srgbClr val="72B3A3">
                    <a:lumMod val="20000"/>
                    <a:lumOff val="80000"/>
                    <a:alpha val="0"/>
                  </a:srgbClr>
                </a:gs>
                <a:gs pos="100000">
                  <a:srgbClr val="72B3A3">
                    <a:lumMod val="40000"/>
                    <a:lumOff val="60000"/>
                  </a:srgbClr>
                </a:gs>
              </a:gsLst>
              <a:lin ang="0" scaled="0"/>
            </a:gra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微软雅黑"/>
                <a:ea typeface="微软雅黑"/>
                <a:cs typeface="+mn-cs"/>
              </a:endParaRPr>
            </a:p>
          </p:txBody>
        </p:sp>
        <p:sp>
          <p:nvSpPr>
            <p:cNvPr id="70" name="文本框 69">
              <a:extLst>
                <a:ext uri="{FF2B5EF4-FFF2-40B4-BE49-F238E27FC236}">
                  <a16:creationId xmlns:a16="http://schemas.microsoft.com/office/drawing/2014/main" id="{D39F1852-6FAE-11E3-D2E6-BDB5C7D04428}"/>
                </a:ext>
              </a:extLst>
            </p:cNvPr>
            <p:cNvSpPr txBox="1"/>
            <p:nvPr/>
          </p:nvSpPr>
          <p:spPr>
            <a:xfrm>
              <a:off x="4456652" y="4119223"/>
              <a:ext cx="1701165" cy="244528"/>
            </a:xfrm>
            <a:prstGeom prst="rect">
              <a:avLst/>
            </a:prstGeom>
            <a:solidFill>
              <a:srgbClr val="1F8C87"/>
            </a:solidFill>
          </p:spPr>
          <p:txBody>
            <a:bodyPr wrap="square" lIns="91440" tIns="45720" rIns="91440" bIns="45720" rtlCol="0">
              <a:spAutoFit/>
            </a:bodyPr>
            <a:lstStyle/>
            <a:p>
              <a:pPr algn="ctr"/>
              <a:r>
                <a:rPr lang="zh-CN" altLang="en-US" sz="1000" b="1" dirty="0">
                  <a:solidFill>
                    <a:schemeClr val="bg1"/>
                  </a:solidFill>
                  <a:cs typeface="+mn-ea"/>
                  <a:sym typeface="+mn-lt"/>
                </a:rPr>
                <a:t>九价疫苗全球最长随访</a:t>
              </a:r>
              <a:r>
                <a:rPr lang="en-US" altLang="zh-CN" sz="1000" b="1" baseline="30000" dirty="0">
                  <a:solidFill>
                    <a:schemeClr val="bg1"/>
                  </a:solidFill>
                  <a:cs typeface="+mn-ea"/>
                  <a:sym typeface="+mn-lt"/>
                </a:rPr>
                <a:t>6,b</a:t>
              </a:r>
              <a:endParaRPr lang="zh-CN" altLang="en-US" sz="1000" b="1" baseline="30000" dirty="0">
                <a:solidFill>
                  <a:schemeClr val="bg1"/>
                </a:solidFill>
                <a:cs typeface="+mn-ea"/>
                <a:sym typeface="+mn-lt"/>
              </a:endParaRPr>
            </a:p>
          </p:txBody>
        </p:sp>
        <p:sp>
          <p:nvSpPr>
            <p:cNvPr id="80" name="文本框 79">
              <a:extLst>
                <a:ext uri="{FF2B5EF4-FFF2-40B4-BE49-F238E27FC236}">
                  <a16:creationId xmlns:a16="http://schemas.microsoft.com/office/drawing/2014/main" id="{CE95C04C-CA5D-A9B9-2C7F-678A708BE9E8}"/>
                </a:ext>
              </a:extLst>
            </p:cNvPr>
            <p:cNvSpPr txBox="1"/>
            <p:nvPr/>
          </p:nvSpPr>
          <p:spPr>
            <a:xfrm>
              <a:off x="3664339" y="4157494"/>
              <a:ext cx="651600" cy="446906"/>
            </a:xfrm>
            <a:prstGeom prst="rect">
              <a:avLst/>
            </a:prstGeom>
            <a:noFill/>
          </p:spPr>
          <p:txBody>
            <a:bodyPr wrap="none" rtlCol="0">
              <a:prstTxWarp prst="textPlain">
                <a:avLst>
                  <a:gd name="adj" fmla="val 43317"/>
                </a:avLst>
              </a:prstTxWarp>
              <a:spAutoFit/>
            </a:bodyPr>
            <a:lstStyle/>
            <a:p>
              <a:r>
                <a:rPr lang="en-US" altLang="zh-CN" b="1" spc="-300" dirty="0">
                  <a:solidFill>
                    <a:srgbClr val="1F8C87"/>
                  </a:solidFill>
                  <a:cs typeface="+mn-ea"/>
                  <a:sym typeface="+mn-lt"/>
                </a:rPr>
                <a:t>11</a:t>
              </a:r>
              <a:endParaRPr lang="zh-CN" altLang="en-US" b="1" spc="-300" dirty="0">
                <a:solidFill>
                  <a:srgbClr val="1F8C87"/>
                </a:solidFill>
                <a:cs typeface="+mn-ea"/>
                <a:sym typeface="+mn-lt"/>
              </a:endParaRPr>
            </a:p>
          </p:txBody>
        </p:sp>
        <p:sp>
          <p:nvSpPr>
            <p:cNvPr id="81" name="文本框 80">
              <a:extLst>
                <a:ext uri="{FF2B5EF4-FFF2-40B4-BE49-F238E27FC236}">
                  <a16:creationId xmlns:a16="http://schemas.microsoft.com/office/drawing/2014/main" id="{13B9E545-7C3A-6F26-8E4B-318758E0DAF7}"/>
                </a:ext>
              </a:extLst>
            </p:cNvPr>
            <p:cNvSpPr txBox="1"/>
            <p:nvPr/>
          </p:nvSpPr>
          <p:spPr>
            <a:xfrm>
              <a:off x="4435584" y="4405170"/>
              <a:ext cx="297062" cy="199813"/>
            </a:xfrm>
            <a:prstGeom prst="rect">
              <a:avLst/>
            </a:prstGeom>
            <a:noFill/>
          </p:spPr>
          <p:txBody>
            <a:bodyPr wrap="none" rtlCol="0">
              <a:prstTxWarp prst="textPlain">
                <a:avLst>
                  <a:gd name="adj" fmla="val 44947"/>
                </a:avLst>
              </a:prstTxWarp>
              <a:spAutoFit/>
            </a:bodyPr>
            <a:lstStyle/>
            <a:p>
              <a:r>
                <a:rPr lang="zh-CN" altLang="en-US" b="1" dirty="0">
                  <a:solidFill>
                    <a:srgbClr val="1F8C87"/>
                  </a:solidFill>
                  <a:cs typeface="+mn-ea"/>
                  <a:sym typeface="+mn-lt"/>
                </a:rPr>
                <a:t>年</a:t>
              </a:r>
            </a:p>
          </p:txBody>
        </p:sp>
        <p:sp>
          <p:nvSpPr>
            <p:cNvPr id="82" name="文本框 81">
              <a:extLst>
                <a:ext uri="{FF2B5EF4-FFF2-40B4-BE49-F238E27FC236}">
                  <a16:creationId xmlns:a16="http://schemas.microsoft.com/office/drawing/2014/main" id="{9D91F070-DF15-FA1B-59A3-F18BD41B7ECD}"/>
                </a:ext>
              </a:extLst>
            </p:cNvPr>
            <p:cNvSpPr txBox="1"/>
            <p:nvPr/>
          </p:nvSpPr>
          <p:spPr>
            <a:xfrm>
              <a:off x="3846262" y="4908478"/>
              <a:ext cx="1266372" cy="550189"/>
            </a:xfrm>
            <a:prstGeom prst="rect">
              <a:avLst/>
            </a:prstGeom>
            <a:noFill/>
          </p:spPr>
          <p:txBody>
            <a:bodyPr wrap="none" lIns="0" tIns="0" rIns="0" bIns="0" anchor="ctr">
              <a:spAutoFit/>
            </a:bodyPr>
            <a:lstStyle/>
            <a:p>
              <a:r>
                <a:rPr lang="en-US" altLang="zh-CN" sz="3600" b="1" dirty="0">
                  <a:solidFill>
                    <a:srgbClr val="1F8C87"/>
                  </a:solidFill>
                  <a:cs typeface="+mn-ea"/>
                  <a:sym typeface="+mn-lt"/>
                </a:rPr>
                <a:t>100</a:t>
              </a:r>
              <a:r>
                <a:rPr lang="en-US" altLang="zh-CN" sz="3600" dirty="0">
                  <a:solidFill>
                    <a:srgbClr val="1F8C87"/>
                  </a:solidFill>
                  <a:cs typeface="+mn-ea"/>
                  <a:sym typeface="+mn-lt"/>
                </a:rPr>
                <a:t>%</a:t>
              </a:r>
              <a:endParaRPr lang="en-US" altLang="zh-CN" sz="3200" dirty="0">
                <a:solidFill>
                  <a:srgbClr val="1F8C87"/>
                </a:solidFill>
                <a:cs typeface="+mn-ea"/>
                <a:sym typeface="+mn-lt"/>
              </a:endParaRPr>
            </a:p>
          </p:txBody>
        </p:sp>
        <p:sp>
          <p:nvSpPr>
            <p:cNvPr id="83" name="文本框 82">
              <a:extLst>
                <a:ext uri="{FF2B5EF4-FFF2-40B4-BE49-F238E27FC236}">
                  <a16:creationId xmlns:a16="http://schemas.microsoft.com/office/drawing/2014/main" id="{0874D165-0D02-3FE4-FAD5-F44089E54164}"/>
                </a:ext>
              </a:extLst>
            </p:cNvPr>
            <p:cNvSpPr txBox="1"/>
            <p:nvPr/>
          </p:nvSpPr>
          <p:spPr>
            <a:xfrm>
              <a:off x="3767418" y="4691728"/>
              <a:ext cx="2400015" cy="369332"/>
            </a:xfrm>
            <a:prstGeom prst="rect">
              <a:avLst/>
            </a:prstGeom>
            <a:noFill/>
          </p:spPr>
          <p:txBody>
            <a:bodyPr wrap="square" rtlCol="0">
              <a:spAutoFit/>
            </a:bodyPr>
            <a:lstStyle/>
            <a:p>
              <a:pPr algn="r"/>
              <a:r>
                <a:rPr lang="en-US" altLang="zh-CN" sz="900" dirty="0">
                  <a:solidFill>
                    <a:schemeClr val="bg2"/>
                  </a:solidFill>
                  <a:cs typeface="+mn-ea"/>
                  <a:sym typeface="+mn-lt"/>
                </a:rPr>
                <a:t>HPV 6/11/16/18/31/33/45/52/58 </a:t>
              </a:r>
              <a:r>
                <a:rPr lang="zh-CN" altLang="en-US" sz="900" dirty="0">
                  <a:solidFill>
                    <a:schemeClr val="bg2"/>
                  </a:solidFill>
                  <a:cs typeface="+mn-ea"/>
                  <a:sym typeface="+mn-lt"/>
                </a:rPr>
                <a:t>型相关</a:t>
              </a:r>
              <a:endParaRPr lang="en-US" altLang="zh-CN" sz="900" dirty="0">
                <a:solidFill>
                  <a:schemeClr val="bg2"/>
                </a:solidFill>
                <a:cs typeface="+mn-ea"/>
                <a:sym typeface="+mn-lt"/>
              </a:endParaRPr>
            </a:p>
            <a:p>
              <a:pPr algn="r"/>
              <a:r>
                <a:rPr lang="zh-CN" altLang="en-US" sz="900" dirty="0">
                  <a:solidFill>
                    <a:schemeClr val="bg2"/>
                  </a:solidFill>
                  <a:cs typeface="+mn-ea"/>
                  <a:sym typeface="+mn-lt"/>
                </a:rPr>
                <a:t> </a:t>
              </a:r>
              <a:r>
                <a:rPr lang="en-US" altLang="zh-CN" sz="900" dirty="0">
                  <a:solidFill>
                    <a:schemeClr val="bg2"/>
                  </a:solidFill>
                  <a:cs typeface="+mn-ea"/>
                  <a:sym typeface="+mn-lt"/>
                </a:rPr>
                <a:t>CIN2+ </a:t>
              </a:r>
              <a:r>
                <a:rPr lang="zh-CN" altLang="en-US" sz="900" dirty="0">
                  <a:solidFill>
                    <a:schemeClr val="bg2"/>
                  </a:solidFill>
                  <a:cs typeface="+mn-ea"/>
                  <a:sym typeface="+mn-lt"/>
                </a:rPr>
                <a:t>保护效力</a:t>
              </a:r>
            </a:p>
          </p:txBody>
        </p:sp>
        <p:sp>
          <p:nvSpPr>
            <p:cNvPr id="85" name="文本框 84">
              <a:extLst>
                <a:ext uri="{FF2B5EF4-FFF2-40B4-BE49-F238E27FC236}">
                  <a16:creationId xmlns:a16="http://schemas.microsoft.com/office/drawing/2014/main" id="{0B7F8129-085E-AD1A-9212-A2D57E4C49F7}"/>
                </a:ext>
              </a:extLst>
            </p:cNvPr>
            <p:cNvSpPr txBox="1"/>
            <p:nvPr/>
          </p:nvSpPr>
          <p:spPr>
            <a:xfrm>
              <a:off x="5191051" y="5170114"/>
              <a:ext cx="868070" cy="246221"/>
            </a:xfrm>
            <a:prstGeom prst="rect">
              <a:avLst/>
            </a:prstGeom>
            <a:noFill/>
          </p:spPr>
          <p:txBody>
            <a:bodyPr wrap="square" rtlCol="0">
              <a:spAutoFit/>
            </a:bodyPr>
            <a:lstStyle/>
            <a:p>
              <a:pPr algn="r"/>
              <a:r>
                <a:rPr lang="en-US" altLang="zh-CN" sz="1000" dirty="0">
                  <a:solidFill>
                    <a:schemeClr val="bg1">
                      <a:lumMod val="50000"/>
                    </a:schemeClr>
                  </a:solidFill>
                  <a:cs typeface="+mn-ea"/>
                  <a:sym typeface="+mn-lt"/>
                </a:rPr>
                <a:t>0 / 872</a:t>
              </a:r>
            </a:p>
          </p:txBody>
        </p:sp>
        <p:sp>
          <p:nvSpPr>
            <p:cNvPr id="84" name="椭圆 83">
              <a:extLst>
                <a:ext uri="{FF2B5EF4-FFF2-40B4-BE49-F238E27FC236}">
                  <a16:creationId xmlns:a16="http://schemas.microsoft.com/office/drawing/2014/main" id="{B474D2A2-3F69-E1A9-C370-2688168C6F18}"/>
                </a:ext>
              </a:extLst>
            </p:cNvPr>
            <p:cNvSpPr/>
            <p:nvPr/>
          </p:nvSpPr>
          <p:spPr>
            <a:xfrm>
              <a:off x="5377242" y="5297697"/>
              <a:ext cx="72000" cy="7200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8" name="组合 87">
            <a:extLst>
              <a:ext uri="{FF2B5EF4-FFF2-40B4-BE49-F238E27FC236}">
                <a16:creationId xmlns:a16="http://schemas.microsoft.com/office/drawing/2014/main" id="{9B0B5B56-B1D7-6B84-588A-C5360D38FD96}"/>
              </a:ext>
            </a:extLst>
          </p:cNvPr>
          <p:cNvGrpSpPr/>
          <p:nvPr/>
        </p:nvGrpSpPr>
        <p:grpSpPr>
          <a:xfrm>
            <a:off x="888097" y="3616194"/>
            <a:ext cx="2690636" cy="1348717"/>
            <a:chOff x="740818" y="4119223"/>
            <a:chExt cx="2690636" cy="1339444"/>
          </a:xfrm>
        </p:grpSpPr>
        <p:sp>
          <p:nvSpPr>
            <p:cNvPr id="55" name="矩形 54">
              <a:extLst>
                <a:ext uri="{FF2B5EF4-FFF2-40B4-BE49-F238E27FC236}">
                  <a16:creationId xmlns:a16="http://schemas.microsoft.com/office/drawing/2014/main" id="{D41D529E-F952-D29C-E151-5CA5D030B6BF}"/>
                </a:ext>
              </a:extLst>
            </p:cNvPr>
            <p:cNvSpPr/>
            <p:nvPr/>
          </p:nvSpPr>
          <p:spPr>
            <a:xfrm flipH="1">
              <a:off x="763416" y="4649508"/>
              <a:ext cx="2668038" cy="781092"/>
            </a:xfrm>
            <a:prstGeom prst="rect">
              <a:avLst/>
            </a:prstGeom>
            <a:gradFill>
              <a:gsLst>
                <a:gs pos="0">
                  <a:srgbClr val="72B3A3">
                    <a:lumMod val="20000"/>
                    <a:lumOff val="80000"/>
                    <a:alpha val="0"/>
                  </a:srgbClr>
                </a:gs>
                <a:gs pos="100000">
                  <a:srgbClr val="72B3A3">
                    <a:lumMod val="40000"/>
                    <a:lumOff val="60000"/>
                  </a:srgbClr>
                </a:gs>
              </a:gsLst>
              <a:lin ang="0" scaled="0"/>
            </a:gra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微软雅黑"/>
                <a:ea typeface="微软雅黑"/>
                <a:cs typeface="+mn-cs"/>
              </a:endParaRPr>
            </a:p>
          </p:txBody>
        </p:sp>
        <p:sp>
          <p:nvSpPr>
            <p:cNvPr id="48" name="文本框 47">
              <a:extLst>
                <a:ext uri="{FF2B5EF4-FFF2-40B4-BE49-F238E27FC236}">
                  <a16:creationId xmlns:a16="http://schemas.microsoft.com/office/drawing/2014/main" id="{D0F0DAA4-AA4F-702C-2998-F569E3C638F5}"/>
                </a:ext>
              </a:extLst>
            </p:cNvPr>
            <p:cNvSpPr txBox="1"/>
            <p:nvPr/>
          </p:nvSpPr>
          <p:spPr>
            <a:xfrm>
              <a:off x="1498822" y="4119223"/>
              <a:ext cx="1701165" cy="244528"/>
            </a:xfrm>
            <a:prstGeom prst="rect">
              <a:avLst/>
            </a:prstGeom>
            <a:solidFill>
              <a:srgbClr val="1F8C87"/>
            </a:solidFill>
          </p:spPr>
          <p:txBody>
            <a:bodyPr wrap="square" lIns="91440" tIns="45720" rIns="91440" bIns="45720" rtlCol="0">
              <a:spAutoFit/>
            </a:bodyPr>
            <a:lstStyle/>
            <a:p>
              <a:pPr algn="ctr"/>
              <a:r>
                <a:rPr lang="zh-CN" altLang="en-US" sz="1000" b="1" dirty="0">
                  <a:solidFill>
                    <a:schemeClr val="bg1"/>
                  </a:solidFill>
                  <a:cs typeface="+mn-ea"/>
                  <a:sym typeface="+mn-lt"/>
                </a:rPr>
                <a:t>四价疫苗全球最长随访</a:t>
              </a:r>
              <a:r>
                <a:rPr lang="en-US" altLang="zh-CN" sz="1000" b="1" baseline="30000" dirty="0">
                  <a:solidFill>
                    <a:schemeClr val="bg1"/>
                  </a:solidFill>
                  <a:cs typeface="+mn-ea"/>
                  <a:sym typeface="+mn-lt"/>
                </a:rPr>
                <a:t>7,a</a:t>
              </a:r>
              <a:endParaRPr lang="zh-CN" altLang="en-US" sz="1000" b="1" baseline="30000" dirty="0">
                <a:solidFill>
                  <a:schemeClr val="bg1"/>
                </a:solidFill>
                <a:cs typeface="+mn-ea"/>
                <a:sym typeface="+mn-lt"/>
              </a:endParaRPr>
            </a:p>
          </p:txBody>
        </p:sp>
        <p:sp>
          <p:nvSpPr>
            <p:cNvPr id="49" name="文本框 48">
              <a:extLst>
                <a:ext uri="{FF2B5EF4-FFF2-40B4-BE49-F238E27FC236}">
                  <a16:creationId xmlns:a16="http://schemas.microsoft.com/office/drawing/2014/main" id="{CAB9C3D4-2034-6C67-0BAE-7C56FBE50A82}"/>
                </a:ext>
              </a:extLst>
            </p:cNvPr>
            <p:cNvSpPr txBox="1"/>
            <p:nvPr/>
          </p:nvSpPr>
          <p:spPr>
            <a:xfrm>
              <a:off x="740818" y="4152060"/>
              <a:ext cx="652221" cy="447173"/>
            </a:xfrm>
            <a:prstGeom prst="rect">
              <a:avLst/>
            </a:prstGeom>
            <a:noFill/>
          </p:spPr>
          <p:txBody>
            <a:bodyPr wrap="none" rtlCol="0">
              <a:prstTxWarp prst="textPlain">
                <a:avLst>
                  <a:gd name="adj" fmla="val 43317"/>
                </a:avLst>
              </a:prstTxWarp>
              <a:spAutoFit/>
            </a:bodyPr>
            <a:lstStyle/>
            <a:p>
              <a:r>
                <a:rPr lang="en-US" altLang="zh-CN" b="1" spc="-300" dirty="0">
                  <a:solidFill>
                    <a:srgbClr val="1F8C87"/>
                  </a:solidFill>
                  <a:cs typeface="+mn-ea"/>
                  <a:sym typeface="+mn-lt"/>
                </a:rPr>
                <a:t>14</a:t>
              </a:r>
              <a:endParaRPr lang="zh-CN" altLang="en-US" b="1" spc="-300" dirty="0">
                <a:solidFill>
                  <a:srgbClr val="1F8C87"/>
                </a:solidFill>
                <a:cs typeface="+mn-ea"/>
                <a:sym typeface="+mn-lt"/>
              </a:endParaRPr>
            </a:p>
          </p:txBody>
        </p:sp>
        <p:sp>
          <p:nvSpPr>
            <p:cNvPr id="50" name="文本框 49">
              <a:extLst>
                <a:ext uri="{FF2B5EF4-FFF2-40B4-BE49-F238E27FC236}">
                  <a16:creationId xmlns:a16="http://schemas.microsoft.com/office/drawing/2014/main" id="{7413E9DF-BB79-A119-C346-6425DE08109F}"/>
                </a:ext>
              </a:extLst>
            </p:cNvPr>
            <p:cNvSpPr txBox="1"/>
            <p:nvPr/>
          </p:nvSpPr>
          <p:spPr>
            <a:xfrm>
              <a:off x="1485374" y="4405170"/>
              <a:ext cx="297062" cy="199813"/>
            </a:xfrm>
            <a:prstGeom prst="rect">
              <a:avLst/>
            </a:prstGeom>
            <a:noFill/>
          </p:spPr>
          <p:txBody>
            <a:bodyPr wrap="none" rtlCol="0">
              <a:prstTxWarp prst="textPlain">
                <a:avLst>
                  <a:gd name="adj" fmla="val 44947"/>
                </a:avLst>
              </a:prstTxWarp>
              <a:spAutoFit/>
            </a:bodyPr>
            <a:lstStyle/>
            <a:p>
              <a:r>
                <a:rPr lang="zh-CN" altLang="en-US" b="1" dirty="0">
                  <a:solidFill>
                    <a:srgbClr val="1F8C87"/>
                  </a:solidFill>
                  <a:cs typeface="+mn-ea"/>
                  <a:sym typeface="+mn-lt"/>
                </a:rPr>
                <a:t>年</a:t>
              </a:r>
            </a:p>
          </p:txBody>
        </p:sp>
        <p:sp>
          <p:nvSpPr>
            <p:cNvPr id="69" name="文本框 68">
              <a:extLst>
                <a:ext uri="{FF2B5EF4-FFF2-40B4-BE49-F238E27FC236}">
                  <a16:creationId xmlns:a16="http://schemas.microsoft.com/office/drawing/2014/main" id="{A99B4F2B-E20D-CB0B-3749-82E952C2ACF8}"/>
                </a:ext>
              </a:extLst>
            </p:cNvPr>
            <p:cNvSpPr txBox="1"/>
            <p:nvPr/>
          </p:nvSpPr>
          <p:spPr>
            <a:xfrm>
              <a:off x="957012" y="4908478"/>
              <a:ext cx="1266372" cy="550189"/>
            </a:xfrm>
            <a:prstGeom prst="rect">
              <a:avLst/>
            </a:prstGeom>
            <a:noFill/>
          </p:spPr>
          <p:txBody>
            <a:bodyPr wrap="none" lIns="0" tIns="0" rIns="0" bIns="0" anchor="ctr">
              <a:spAutoFit/>
            </a:bodyPr>
            <a:lstStyle/>
            <a:p>
              <a:r>
                <a:rPr lang="en-US" altLang="zh-CN" sz="3600" b="1" dirty="0">
                  <a:solidFill>
                    <a:srgbClr val="1F8C87"/>
                  </a:solidFill>
                  <a:cs typeface="+mn-ea"/>
                  <a:sym typeface="+mn-lt"/>
                </a:rPr>
                <a:t>100</a:t>
              </a:r>
              <a:r>
                <a:rPr lang="en-US" altLang="zh-CN" sz="3600" dirty="0">
                  <a:solidFill>
                    <a:srgbClr val="1F8C87"/>
                  </a:solidFill>
                  <a:cs typeface="+mn-ea"/>
                  <a:sym typeface="+mn-lt"/>
                </a:rPr>
                <a:t>%</a:t>
              </a:r>
              <a:endParaRPr lang="en-US" altLang="zh-CN" sz="3200" dirty="0">
                <a:solidFill>
                  <a:srgbClr val="1F8C87"/>
                </a:solidFill>
                <a:cs typeface="+mn-ea"/>
                <a:sym typeface="+mn-lt"/>
              </a:endParaRPr>
            </a:p>
          </p:txBody>
        </p:sp>
        <p:sp>
          <p:nvSpPr>
            <p:cNvPr id="54" name="文本框 53">
              <a:extLst>
                <a:ext uri="{FF2B5EF4-FFF2-40B4-BE49-F238E27FC236}">
                  <a16:creationId xmlns:a16="http://schemas.microsoft.com/office/drawing/2014/main" id="{F8FE95D0-BBDC-8F12-9453-3DA6DF08C4EC}"/>
                </a:ext>
              </a:extLst>
            </p:cNvPr>
            <p:cNvSpPr txBox="1"/>
            <p:nvPr/>
          </p:nvSpPr>
          <p:spPr>
            <a:xfrm>
              <a:off x="921077" y="4691728"/>
              <a:ext cx="2269120" cy="230832"/>
            </a:xfrm>
            <a:prstGeom prst="rect">
              <a:avLst/>
            </a:prstGeom>
            <a:noFill/>
          </p:spPr>
          <p:txBody>
            <a:bodyPr wrap="square" rtlCol="0">
              <a:spAutoFit/>
            </a:bodyPr>
            <a:lstStyle/>
            <a:p>
              <a:r>
                <a:rPr lang="en-US" altLang="zh-CN" sz="900" dirty="0">
                  <a:solidFill>
                    <a:schemeClr val="bg2"/>
                  </a:solidFill>
                  <a:cs typeface="+mn-ea"/>
                  <a:sym typeface="+mn-lt"/>
                </a:rPr>
                <a:t>HPV 16/18 </a:t>
              </a:r>
              <a:r>
                <a:rPr lang="zh-CN" altLang="en-US" sz="900" dirty="0">
                  <a:solidFill>
                    <a:schemeClr val="bg2"/>
                  </a:solidFill>
                  <a:cs typeface="+mn-ea"/>
                  <a:sym typeface="+mn-lt"/>
                </a:rPr>
                <a:t>型相关 </a:t>
              </a:r>
              <a:r>
                <a:rPr lang="en-US" altLang="zh-CN" sz="900" dirty="0">
                  <a:solidFill>
                    <a:schemeClr val="bg2"/>
                  </a:solidFill>
                  <a:cs typeface="+mn-ea"/>
                  <a:sym typeface="+mn-lt"/>
                </a:rPr>
                <a:t>CIN2+ </a:t>
              </a:r>
              <a:r>
                <a:rPr lang="zh-CN" altLang="en-US" sz="900" dirty="0">
                  <a:solidFill>
                    <a:schemeClr val="bg2"/>
                  </a:solidFill>
                  <a:cs typeface="+mn-ea"/>
                  <a:sym typeface="+mn-lt"/>
                </a:rPr>
                <a:t>保护效力</a:t>
              </a:r>
            </a:p>
          </p:txBody>
        </p:sp>
        <p:sp>
          <p:nvSpPr>
            <p:cNvPr id="58" name="文本框 57">
              <a:extLst>
                <a:ext uri="{FF2B5EF4-FFF2-40B4-BE49-F238E27FC236}">
                  <a16:creationId xmlns:a16="http://schemas.microsoft.com/office/drawing/2014/main" id="{B7785944-E190-D568-3706-89CFF7F23D73}"/>
                </a:ext>
              </a:extLst>
            </p:cNvPr>
            <p:cNvSpPr txBox="1"/>
            <p:nvPr/>
          </p:nvSpPr>
          <p:spPr>
            <a:xfrm>
              <a:off x="2444676" y="5170114"/>
              <a:ext cx="868070" cy="246221"/>
            </a:xfrm>
            <a:prstGeom prst="rect">
              <a:avLst/>
            </a:prstGeom>
            <a:noFill/>
          </p:spPr>
          <p:txBody>
            <a:bodyPr wrap="square" rtlCol="0">
              <a:spAutoFit/>
            </a:bodyPr>
            <a:lstStyle/>
            <a:p>
              <a:pPr algn="r"/>
              <a:r>
                <a:rPr lang="en-US" altLang="zh-CN" sz="1000" dirty="0">
                  <a:solidFill>
                    <a:schemeClr val="bg1">
                      <a:lumMod val="50000"/>
                    </a:schemeClr>
                  </a:solidFill>
                  <a:cs typeface="+mn-ea"/>
                  <a:sym typeface="+mn-lt"/>
                </a:rPr>
                <a:t>0 / 2,121</a:t>
              </a:r>
              <a:endParaRPr lang="zh-CN" altLang="en-US" sz="1000" dirty="0">
                <a:solidFill>
                  <a:schemeClr val="bg1">
                    <a:lumMod val="50000"/>
                  </a:schemeClr>
                </a:solidFill>
                <a:cs typeface="+mn-ea"/>
                <a:sym typeface="+mn-lt"/>
              </a:endParaRPr>
            </a:p>
          </p:txBody>
        </p:sp>
        <p:sp>
          <p:nvSpPr>
            <p:cNvPr id="87" name="椭圆 86">
              <a:extLst>
                <a:ext uri="{FF2B5EF4-FFF2-40B4-BE49-F238E27FC236}">
                  <a16:creationId xmlns:a16="http://schemas.microsoft.com/office/drawing/2014/main" id="{2E1CC728-B272-8BF3-55CA-BF3DE35A7A15}"/>
                </a:ext>
              </a:extLst>
            </p:cNvPr>
            <p:cNvSpPr/>
            <p:nvPr/>
          </p:nvSpPr>
          <p:spPr>
            <a:xfrm>
              <a:off x="2494342" y="5297697"/>
              <a:ext cx="72000" cy="7200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05" name="组合 104">
            <a:extLst>
              <a:ext uri="{FF2B5EF4-FFF2-40B4-BE49-F238E27FC236}">
                <a16:creationId xmlns:a16="http://schemas.microsoft.com/office/drawing/2014/main" id="{1F5B233D-345D-ACDD-F07B-4A9C428BD9A4}"/>
              </a:ext>
            </a:extLst>
          </p:cNvPr>
          <p:cNvGrpSpPr/>
          <p:nvPr/>
        </p:nvGrpSpPr>
        <p:grpSpPr>
          <a:xfrm>
            <a:off x="7658448" y="3616195"/>
            <a:ext cx="3281825" cy="1320457"/>
            <a:chOff x="7658448" y="4119223"/>
            <a:chExt cx="3281825" cy="1311377"/>
          </a:xfrm>
        </p:grpSpPr>
        <p:grpSp>
          <p:nvGrpSpPr>
            <p:cNvPr id="90" name="组合 89">
              <a:extLst>
                <a:ext uri="{FF2B5EF4-FFF2-40B4-BE49-F238E27FC236}">
                  <a16:creationId xmlns:a16="http://schemas.microsoft.com/office/drawing/2014/main" id="{AF1DEDD8-097B-533D-D431-1D641EE5D1BC}"/>
                </a:ext>
              </a:extLst>
            </p:cNvPr>
            <p:cNvGrpSpPr/>
            <p:nvPr/>
          </p:nvGrpSpPr>
          <p:grpSpPr>
            <a:xfrm>
              <a:off x="8051104" y="4119223"/>
              <a:ext cx="2686182" cy="1297112"/>
              <a:chOff x="3634522" y="4119223"/>
              <a:chExt cx="2686182" cy="1297112"/>
            </a:xfrm>
          </p:grpSpPr>
          <p:sp>
            <p:nvSpPr>
              <p:cNvPr id="91" name="矩形 90">
                <a:extLst>
                  <a:ext uri="{FF2B5EF4-FFF2-40B4-BE49-F238E27FC236}">
                    <a16:creationId xmlns:a16="http://schemas.microsoft.com/office/drawing/2014/main" id="{5E9399C7-28EF-3F62-6D63-2F9117595F8E}"/>
                  </a:ext>
                </a:extLst>
              </p:cNvPr>
              <p:cNvSpPr/>
              <p:nvPr/>
            </p:nvSpPr>
            <p:spPr>
              <a:xfrm flipH="1">
                <a:off x="3652666" y="4649508"/>
                <a:ext cx="2668038" cy="766826"/>
              </a:xfrm>
              <a:prstGeom prst="rect">
                <a:avLst/>
              </a:prstGeom>
              <a:gradFill>
                <a:gsLst>
                  <a:gs pos="0">
                    <a:schemeClr val="bg1"/>
                  </a:gs>
                  <a:gs pos="100000">
                    <a:schemeClr val="bg1">
                      <a:lumMod val="85000"/>
                    </a:schemeClr>
                  </a:gs>
                </a:gsLst>
                <a:lin ang="0" scaled="0"/>
              </a:gra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微软雅黑"/>
                  <a:ea typeface="微软雅黑"/>
                  <a:cs typeface="+mn-cs"/>
                </a:endParaRPr>
              </a:p>
            </p:txBody>
          </p:sp>
          <p:sp>
            <p:nvSpPr>
              <p:cNvPr id="92" name="文本框 91">
                <a:extLst>
                  <a:ext uri="{FF2B5EF4-FFF2-40B4-BE49-F238E27FC236}">
                    <a16:creationId xmlns:a16="http://schemas.microsoft.com/office/drawing/2014/main" id="{FBCE140D-7177-568D-B5EF-26D4AD6A7027}"/>
                  </a:ext>
                </a:extLst>
              </p:cNvPr>
              <p:cNvSpPr txBox="1"/>
              <p:nvPr/>
            </p:nvSpPr>
            <p:spPr>
              <a:xfrm>
                <a:off x="4447128" y="4119223"/>
                <a:ext cx="1804734" cy="244528"/>
              </a:xfrm>
              <a:prstGeom prst="rect">
                <a:avLst/>
              </a:prstGeom>
              <a:solidFill>
                <a:schemeClr val="accent2">
                  <a:lumMod val="20000"/>
                  <a:lumOff val="80000"/>
                </a:schemeClr>
              </a:solidFill>
            </p:spPr>
            <p:txBody>
              <a:bodyPr wrap="square" lIns="91440" tIns="45720" rIns="91440" bIns="45720" rtlCol="0">
                <a:spAutoFit/>
              </a:bodyPr>
              <a:lstStyle/>
              <a:p>
                <a:pPr algn="ctr"/>
                <a:r>
                  <a:rPr lang="zh-CN" altLang="en-US" sz="1000" b="1" dirty="0">
                    <a:cs typeface="+mn-ea"/>
                    <a:sym typeface="+mn-lt"/>
                  </a:rPr>
                  <a:t>四价疫苗中国长期随访</a:t>
                </a:r>
                <a:r>
                  <a:rPr lang="en-US" altLang="zh-CN" sz="1000" b="1" baseline="30000" dirty="0">
                    <a:cs typeface="+mn-ea"/>
                    <a:sym typeface="+mn-lt"/>
                  </a:rPr>
                  <a:t>8,c</a:t>
                </a:r>
              </a:p>
            </p:txBody>
          </p:sp>
          <p:sp>
            <p:nvSpPr>
              <p:cNvPr id="93" name="文本框 92">
                <a:extLst>
                  <a:ext uri="{FF2B5EF4-FFF2-40B4-BE49-F238E27FC236}">
                    <a16:creationId xmlns:a16="http://schemas.microsoft.com/office/drawing/2014/main" id="{EE7B19E6-EDD5-E061-713C-86B084AC266D}"/>
                  </a:ext>
                </a:extLst>
              </p:cNvPr>
              <p:cNvSpPr txBox="1"/>
              <p:nvPr/>
            </p:nvSpPr>
            <p:spPr>
              <a:xfrm>
                <a:off x="3634522" y="4167364"/>
                <a:ext cx="651600" cy="446906"/>
              </a:xfrm>
              <a:prstGeom prst="rect">
                <a:avLst/>
              </a:prstGeom>
              <a:noFill/>
            </p:spPr>
            <p:txBody>
              <a:bodyPr wrap="none" rtlCol="0">
                <a:prstTxWarp prst="textPlain">
                  <a:avLst>
                    <a:gd name="adj" fmla="val 43317"/>
                  </a:avLst>
                </a:prstTxWarp>
                <a:spAutoFit/>
              </a:bodyPr>
              <a:lstStyle/>
              <a:p>
                <a:r>
                  <a:rPr lang="en-US" altLang="zh-CN" b="1" spc="-300" dirty="0">
                    <a:solidFill>
                      <a:schemeClr val="accent2">
                        <a:lumMod val="75000"/>
                      </a:schemeClr>
                    </a:solidFill>
                    <a:cs typeface="+mn-ea"/>
                    <a:sym typeface="+mn-lt"/>
                  </a:rPr>
                  <a:t>11</a:t>
                </a:r>
                <a:endParaRPr lang="zh-CN" altLang="en-US" b="1" spc="-300" dirty="0">
                  <a:solidFill>
                    <a:schemeClr val="accent2">
                      <a:lumMod val="75000"/>
                    </a:schemeClr>
                  </a:solidFill>
                  <a:cs typeface="+mn-ea"/>
                  <a:sym typeface="+mn-lt"/>
                </a:endParaRPr>
              </a:p>
            </p:txBody>
          </p:sp>
          <p:sp>
            <p:nvSpPr>
              <p:cNvPr id="94" name="文本框 93">
                <a:extLst>
                  <a:ext uri="{FF2B5EF4-FFF2-40B4-BE49-F238E27FC236}">
                    <a16:creationId xmlns:a16="http://schemas.microsoft.com/office/drawing/2014/main" id="{A5A0F58E-0F2C-31FC-F75D-B8629D45769B}"/>
                  </a:ext>
                </a:extLst>
              </p:cNvPr>
              <p:cNvSpPr txBox="1"/>
              <p:nvPr/>
            </p:nvSpPr>
            <p:spPr>
              <a:xfrm>
                <a:off x="4435584" y="4405170"/>
                <a:ext cx="297062" cy="199813"/>
              </a:xfrm>
              <a:prstGeom prst="rect">
                <a:avLst/>
              </a:prstGeom>
              <a:noFill/>
            </p:spPr>
            <p:txBody>
              <a:bodyPr wrap="none" rtlCol="0">
                <a:prstTxWarp prst="textPlain">
                  <a:avLst>
                    <a:gd name="adj" fmla="val 44947"/>
                  </a:avLst>
                </a:prstTxWarp>
                <a:spAutoFit/>
              </a:bodyPr>
              <a:lstStyle/>
              <a:p>
                <a:r>
                  <a:rPr lang="zh-CN" altLang="en-US" b="1" dirty="0">
                    <a:solidFill>
                      <a:schemeClr val="accent2">
                        <a:lumMod val="75000"/>
                      </a:schemeClr>
                    </a:solidFill>
                    <a:cs typeface="+mn-ea"/>
                    <a:sym typeface="+mn-lt"/>
                  </a:rPr>
                  <a:t>年</a:t>
                </a:r>
              </a:p>
            </p:txBody>
          </p:sp>
          <p:sp>
            <p:nvSpPr>
              <p:cNvPr id="96" name="文本框 95">
                <a:extLst>
                  <a:ext uri="{FF2B5EF4-FFF2-40B4-BE49-F238E27FC236}">
                    <a16:creationId xmlns:a16="http://schemas.microsoft.com/office/drawing/2014/main" id="{8CF21815-B9AD-DA1E-8160-9CE409607483}"/>
                  </a:ext>
                </a:extLst>
              </p:cNvPr>
              <p:cNvSpPr txBox="1"/>
              <p:nvPr/>
            </p:nvSpPr>
            <p:spPr>
              <a:xfrm>
                <a:off x="3767418" y="4691728"/>
                <a:ext cx="2291703" cy="230832"/>
              </a:xfrm>
              <a:prstGeom prst="rect">
                <a:avLst/>
              </a:prstGeom>
              <a:noFill/>
            </p:spPr>
            <p:txBody>
              <a:bodyPr wrap="square" rtlCol="0">
                <a:spAutoFit/>
              </a:bodyPr>
              <a:lstStyle/>
              <a:p>
                <a:r>
                  <a:rPr lang="en-US" altLang="zh-CN" sz="900" dirty="0">
                    <a:solidFill>
                      <a:schemeClr val="bg2"/>
                    </a:solidFill>
                    <a:cs typeface="+mn-ea"/>
                    <a:sym typeface="+mn-lt"/>
                  </a:rPr>
                  <a:t>HPV 16/18 </a:t>
                </a:r>
                <a:r>
                  <a:rPr lang="zh-CN" altLang="en-US" sz="900" dirty="0">
                    <a:solidFill>
                      <a:schemeClr val="bg2"/>
                    </a:solidFill>
                    <a:cs typeface="+mn-ea"/>
                    <a:sym typeface="+mn-lt"/>
                  </a:rPr>
                  <a:t>型相关 </a:t>
                </a:r>
                <a:r>
                  <a:rPr lang="en-US" altLang="zh-CN" sz="900" dirty="0">
                    <a:solidFill>
                      <a:schemeClr val="bg2"/>
                    </a:solidFill>
                    <a:cs typeface="+mn-ea"/>
                    <a:sym typeface="+mn-lt"/>
                  </a:rPr>
                  <a:t>CIN1+ </a:t>
                </a:r>
                <a:r>
                  <a:rPr lang="zh-CN" altLang="en-US" sz="900" dirty="0">
                    <a:solidFill>
                      <a:schemeClr val="bg2"/>
                    </a:solidFill>
                    <a:cs typeface="+mn-ea"/>
                    <a:sym typeface="+mn-lt"/>
                  </a:rPr>
                  <a:t>保护效力</a:t>
                </a:r>
              </a:p>
            </p:txBody>
          </p:sp>
          <p:sp>
            <p:nvSpPr>
              <p:cNvPr id="97" name="文本框 96">
                <a:extLst>
                  <a:ext uri="{FF2B5EF4-FFF2-40B4-BE49-F238E27FC236}">
                    <a16:creationId xmlns:a16="http://schemas.microsoft.com/office/drawing/2014/main" id="{59C5AE73-BC53-ADB0-3A32-6653239D0D83}"/>
                  </a:ext>
                </a:extLst>
              </p:cNvPr>
              <p:cNvSpPr txBox="1"/>
              <p:nvPr/>
            </p:nvSpPr>
            <p:spPr>
              <a:xfrm>
                <a:off x="5191051" y="5170114"/>
                <a:ext cx="868070" cy="246221"/>
              </a:xfrm>
              <a:prstGeom prst="rect">
                <a:avLst/>
              </a:prstGeom>
              <a:noFill/>
            </p:spPr>
            <p:txBody>
              <a:bodyPr wrap="square" rtlCol="0">
                <a:spAutoFit/>
              </a:bodyPr>
              <a:lstStyle/>
              <a:p>
                <a:pPr algn="r"/>
                <a:r>
                  <a:rPr lang="en-US" altLang="zh-CN" sz="1000" b="1" dirty="0">
                    <a:solidFill>
                      <a:schemeClr val="tx2"/>
                    </a:solidFill>
                    <a:cs typeface="+mn-ea"/>
                    <a:sym typeface="+mn-lt"/>
                  </a:rPr>
                  <a:t>0 / 368</a:t>
                </a:r>
              </a:p>
            </p:txBody>
          </p:sp>
          <p:sp>
            <p:nvSpPr>
              <p:cNvPr id="98" name="椭圆 97">
                <a:extLst>
                  <a:ext uri="{FF2B5EF4-FFF2-40B4-BE49-F238E27FC236}">
                    <a16:creationId xmlns:a16="http://schemas.microsoft.com/office/drawing/2014/main" id="{D8EB6701-9BF9-1775-E3E0-00A352F0142D}"/>
                  </a:ext>
                </a:extLst>
              </p:cNvPr>
              <p:cNvSpPr/>
              <p:nvPr/>
            </p:nvSpPr>
            <p:spPr>
              <a:xfrm>
                <a:off x="5377242" y="5297697"/>
                <a:ext cx="72000" cy="7200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3" name="任意多边形: 形状 102">
              <a:extLst>
                <a:ext uri="{FF2B5EF4-FFF2-40B4-BE49-F238E27FC236}">
                  <a16:creationId xmlns:a16="http://schemas.microsoft.com/office/drawing/2014/main" id="{5E0B15DA-6E86-4717-4998-3A5025C2EADC}"/>
                </a:ext>
              </a:extLst>
            </p:cNvPr>
            <p:cNvSpPr/>
            <p:nvPr/>
          </p:nvSpPr>
          <p:spPr>
            <a:xfrm>
              <a:off x="7658448" y="4890600"/>
              <a:ext cx="388800" cy="540000"/>
            </a:xfrm>
            <a:custGeom>
              <a:avLst/>
              <a:gdLst>
                <a:gd name="connsiteX0" fmla="*/ 1105938 w 1597445"/>
                <a:gd name="connsiteY0" fmla="*/ 1792676 h 2034390"/>
                <a:gd name="connsiteX1" fmla="*/ 1297308 w 1597445"/>
                <a:gd name="connsiteY1" fmla="*/ 1895918 h 2034390"/>
                <a:gd name="connsiteX2" fmla="*/ 1048428 w 1597445"/>
                <a:gd name="connsiteY2" fmla="*/ 2032909 h 2034390"/>
                <a:gd name="connsiteX3" fmla="*/ 782390 w 1597445"/>
                <a:gd name="connsiteY3" fmla="*/ 1913044 h 2034390"/>
                <a:gd name="connsiteX4" fmla="*/ 1048428 w 1597445"/>
                <a:gd name="connsiteY4" fmla="*/ 1793178 h 2034390"/>
                <a:gd name="connsiteX5" fmla="*/ 1105938 w 1597445"/>
                <a:gd name="connsiteY5" fmla="*/ 1792676 h 2034390"/>
                <a:gd name="connsiteX6" fmla="*/ 696290 w 1597445"/>
                <a:gd name="connsiteY6" fmla="*/ 1569861 h 2034390"/>
                <a:gd name="connsiteX7" fmla="*/ 936587 w 1597445"/>
                <a:gd name="connsiteY7" fmla="*/ 1698588 h 2034390"/>
                <a:gd name="connsiteX8" fmla="*/ 670548 w 1597445"/>
                <a:gd name="connsiteY8" fmla="*/ 1810157 h 2034390"/>
                <a:gd name="connsiteX9" fmla="*/ 421669 w 1597445"/>
                <a:gd name="connsiteY9" fmla="*/ 1664264 h 2034390"/>
                <a:gd name="connsiteX10" fmla="*/ 696290 w 1597445"/>
                <a:gd name="connsiteY10" fmla="*/ 1569861 h 2034390"/>
                <a:gd name="connsiteX11" fmla="*/ 1254806 w 1597445"/>
                <a:gd name="connsiteY11" fmla="*/ 1279031 h 2034390"/>
                <a:gd name="connsiteX12" fmla="*/ 1460892 w 1597445"/>
                <a:gd name="connsiteY12" fmla="*/ 1484372 h 2034390"/>
                <a:gd name="connsiteX13" fmla="*/ 1417958 w 1597445"/>
                <a:gd name="connsiteY13" fmla="*/ 1758155 h 2034390"/>
                <a:gd name="connsiteX14" fmla="*/ 1229052 w 1597445"/>
                <a:gd name="connsiteY14" fmla="*/ 1561370 h 2034390"/>
                <a:gd name="connsiteX15" fmla="*/ 1254806 w 1597445"/>
                <a:gd name="connsiteY15" fmla="*/ 1279031 h 2034390"/>
                <a:gd name="connsiteX16" fmla="*/ 371633 w 1597445"/>
                <a:gd name="connsiteY16" fmla="*/ 1262739 h 2034390"/>
                <a:gd name="connsiteX17" fmla="*/ 481422 w 1597445"/>
                <a:gd name="connsiteY17" fmla="*/ 1286711 h 2034390"/>
                <a:gd name="connsiteX18" fmla="*/ 670867 w 1597445"/>
                <a:gd name="connsiteY18" fmla="*/ 1483834 h 2034390"/>
                <a:gd name="connsiteX19" fmla="*/ 386700 w 1597445"/>
                <a:gd name="connsiteY19" fmla="*/ 1509542 h 2034390"/>
                <a:gd name="connsiteX20" fmla="*/ 197254 w 1597445"/>
                <a:gd name="connsiteY20" fmla="*/ 1295280 h 2034390"/>
                <a:gd name="connsiteX21" fmla="*/ 281214 w 1597445"/>
                <a:gd name="connsiteY21" fmla="*/ 1268495 h 2034390"/>
                <a:gd name="connsiteX22" fmla="*/ 371633 w 1597445"/>
                <a:gd name="connsiteY22" fmla="*/ 1262739 h 2034390"/>
                <a:gd name="connsiteX23" fmla="*/ 1030997 w 1597445"/>
                <a:gd name="connsiteY23" fmla="*/ 1021577 h 2034390"/>
                <a:gd name="connsiteX24" fmla="*/ 1167889 w 1597445"/>
                <a:gd name="connsiteY24" fmla="*/ 1279032 h 2034390"/>
                <a:gd name="connsiteX25" fmla="*/ 1048109 w 1597445"/>
                <a:gd name="connsiteY25" fmla="*/ 1536494 h 2034390"/>
                <a:gd name="connsiteX26" fmla="*/ 928330 w 1597445"/>
                <a:gd name="connsiteY26" fmla="*/ 1287615 h 2034390"/>
                <a:gd name="connsiteX27" fmla="*/ 1030997 w 1597445"/>
                <a:gd name="connsiteY27" fmla="*/ 1021577 h 2034390"/>
                <a:gd name="connsiteX28" fmla="*/ 113302 w 1597445"/>
                <a:gd name="connsiteY28" fmla="*/ 895235 h 2034390"/>
                <a:gd name="connsiteX29" fmla="*/ 309335 w 1597445"/>
                <a:gd name="connsiteY29" fmla="*/ 953107 h 2034390"/>
                <a:gd name="connsiteX30" fmla="*/ 446453 w 1597445"/>
                <a:gd name="connsiteY30" fmla="*/ 1193171 h 2034390"/>
                <a:gd name="connsiteX31" fmla="*/ 163648 w 1597445"/>
                <a:gd name="connsiteY31" fmla="*/ 1158880 h 2034390"/>
                <a:gd name="connsiteX32" fmla="*/ 26530 w 1597445"/>
                <a:gd name="connsiteY32" fmla="*/ 901670 h 2034390"/>
                <a:gd name="connsiteX33" fmla="*/ 113302 w 1597445"/>
                <a:gd name="connsiteY33" fmla="*/ 895235 h 2034390"/>
                <a:gd name="connsiteX34" fmla="*/ 790261 w 1597445"/>
                <a:gd name="connsiteY34" fmla="*/ 764115 h 2034390"/>
                <a:gd name="connsiteX35" fmla="*/ 901564 w 1597445"/>
                <a:gd name="connsiteY35" fmla="*/ 1038736 h 2034390"/>
                <a:gd name="connsiteX36" fmla="*/ 756010 w 1597445"/>
                <a:gd name="connsiteY36" fmla="*/ 1279032 h 2034390"/>
                <a:gd name="connsiteX37" fmla="*/ 661833 w 1597445"/>
                <a:gd name="connsiteY37" fmla="*/ 1021577 h 2034390"/>
                <a:gd name="connsiteX38" fmla="*/ 790261 w 1597445"/>
                <a:gd name="connsiteY38" fmla="*/ 764115 h 2034390"/>
                <a:gd name="connsiteX39" fmla="*/ 378117 w 1597445"/>
                <a:gd name="connsiteY39" fmla="*/ 592014 h 2034390"/>
                <a:gd name="connsiteX40" fmla="*/ 455402 w 1597445"/>
                <a:gd name="connsiteY40" fmla="*/ 600590 h 2034390"/>
                <a:gd name="connsiteX41" fmla="*/ 1597445 w 1597445"/>
                <a:gd name="connsiteY41" fmla="*/ 1869903 h 2034390"/>
                <a:gd name="connsiteX42" fmla="*/ 1571683 w 1597445"/>
                <a:gd name="connsiteY42" fmla="*/ 1938512 h 2034390"/>
                <a:gd name="connsiteX43" fmla="*/ 378117 w 1597445"/>
                <a:gd name="connsiteY43" fmla="*/ 592014 h 2034390"/>
                <a:gd name="connsiteX44" fmla="*/ 8866 w 1597445"/>
                <a:gd name="connsiteY44" fmla="*/ 463978 h 2034390"/>
                <a:gd name="connsiteX45" fmla="*/ 266355 w 1597445"/>
                <a:gd name="connsiteY45" fmla="*/ 601195 h 2034390"/>
                <a:gd name="connsiteX46" fmla="*/ 326441 w 1597445"/>
                <a:gd name="connsiteY46" fmla="*/ 867060 h 2034390"/>
                <a:gd name="connsiteX47" fmla="*/ 68945 w 1597445"/>
                <a:gd name="connsiteY47" fmla="*/ 746995 h 2034390"/>
                <a:gd name="connsiteX48" fmla="*/ 8866 w 1597445"/>
                <a:gd name="connsiteY48" fmla="*/ 463978 h 2034390"/>
                <a:gd name="connsiteX49" fmla="*/ 678573 w 1597445"/>
                <a:gd name="connsiteY49" fmla="*/ 352457 h 2034390"/>
                <a:gd name="connsiteX50" fmla="*/ 764526 w 1597445"/>
                <a:gd name="connsiteY50" fmla="*/ 635068 h 2034390"/>
                <a:gd name="connsiteX51" fmla="*/ 584016 w 1597445"/>
                <a:gd name="connsiteY51" fmla="*/ 857734 h 2034390"/>
                <a:gd name="connsiteX52" fmla="*/ 515255 w 1597445"/>
                <a:gd name="connsiteY52" fmla="*/ 592248 h 2034390"/>
                <a:gd name="connsiteX53" fmla="*/ 678573 w 1597445"/>
                <a:gd name="connsiteY53" fmla="*/ 352457 h 2034390"/>
                <a:gd name="connsiteX54" fmla="*/ 369601 w 1597445"/>
                <a:gd name="connsiteY54" fmla="*/ 0 h 2034390"/>
                <a:gd name="connsiteX55" fmla="*/ 506446 w 1597445"/>
                <a:gd name="connsiteY55" fmla="*/ 257455 h 2034390"/>
                <a:gd name="connsiteX56" fmla="*/ 403812 w 1597445"/>
                <a:gd name="connsiteY56" fmla="*/ 514917 h 2034390"/>
                <a:gd name="connsiteX57" fmla="*/ 258417 w 1597445"/>
                <a:gd name="connsiteY57" fmla="*/ 274620 h 2034390"/>
                <a:gd name="connsiteX58" fmla="*/ 369601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1105938" y="1792676"/>
                  </a:moveTo>
                  <a:cubicBezTo>
                    <a:pt x="1231601" y="1804146"/>
                    <a:pt x="1297308" y="1895918"/>
                    <a:pt x="1297308" y="1895918"/>
                  </a:cubicBezTo>
                  <a:cubicBezTo>
                    <a:pt x="1297308" y="1895918"/>
                    <a:pt x="1211487" y="2024346"/>
                    <a:pt x="1048428" y="2032909"/>
                  </a:cubicBezTo>
                  <a:cubicBezTo>
                    <a:pt x="885376" y="2050035"/>
                    <a:pt x="782390" y="1913044"/>
                    <a:pt x="782390" y="1913044"/>
                  </a:cubicBezTo>
                  <a:cubicBezTo>
                    <a:pt x="782390" y="1913044"/>
                    <a:pt x="876793" y="1801741"/>
                    <a:pt x="1048428" y="1793178"/>
                  </a:cubicBezTo>
                  <a:cubicBezTo>
                    <a:pt x="1068810" y="1791037"/>
                    <a:pt x="1087986" y="1791037"/>
                    <a:pt x="1105938" y="1792676"/>
                  </a:cubicBezTo>
                  <a:close/>
                  <a:moveTo>
                    <a:pt x="696290" y="1569861"/>
                  </a:moveTo>
                  <a:cubicBezTo>
                    <a:pt x="859349" y="1578444"/>
                    <a:pt x="936587" y="1698588"/>
                    <a:pt x="936587" y="1698588"/>
                  </a:cubicBezTo>
                  <a:cubicBezTo>
                    <a:pt x="936587" y="1698588"/>
                    <a:pt x="833600" y="1818740"/>
                    <a:pt x="670548" y="1810157"/>
                  </a:cubicBezTo>
                  <a:cubicBezTo>
                    <a:pt x="507490" y="1810157"/>
                    <a:pt x="421669" y="1664264"/>
                    <a:pt x="421669" y="1664264"/>
                  </a:cubicBezTo>
                  <a:cubicBezTo>
                    <a:pt x="421669" y="1664264"/>
                    <a:pt x="524655" y="1561278"/>
                    <a:pt x="696290" y="1569861"/>
                  </a:cubicBezTo>
                  <a:close/>
                  <a:moveTo>
                    <a:pt x="1254806" y="1279031"/>
                  </a:moveTo>
                  <a:cubicBezTo>
                    <a:pt x="1254806" y="1279031"/>
                    <a:pt x="1409369" y="1321812"/>
                    <a:pt x="1460892" y="1484372"/>
                  </a:cubicBezTo>
                  <a:cubicBezTo>
                    <a:pt x="1503826" y="1638375"/>
                    <a:pt x="1417958" y="1758155"/>
                    <a:pt x="1417958" y="1758155"/>
                  </a:cubicBezTo>
                  <a:cubicBezTo>
                    <a:pt x="1417958" y="1758155"/>
                    <a:pt x="1280568" y="1723930"/>
                    <a:pt x="1229052" y="1561370"/>
                  </a:cubicBezTo>
                  <a:cubicBezTo>
                    <a:pt x="1177528" y="1407366"/>
                    <a:pt x="1254806" y="1279031"/>
                    <a:pt x="1254806" y="1279031"/>
                  </a:cubicBezTo>
                  <a:close/>
                  <a:moveTo>
                    <a:pt x="371633" y="1262739"/>
                  </a:moveTo>
                  <a:cubicBezTo>
                    <a:pt x="405539" y="1264749"/>
                    <a:pt x="442674" y="1271713"/>
                    <a:pt x="481422" y="1286711"/>
                  </a:cubicBezTo>
                  <a:cubicBezTo>
                    <a:pt x="645033" y="1346703"/>
                    <a:pt x="670867" y="1483834"/>
                    <a:pt x="670867" y="1483834"/>
                  </a:cubicBezTo>
                  <a:cubicBezTo>
                    <a:pt x="670867" y="1483834"/>
                    <a:pt x="541701" y="1569535"/>
                    <a:pt x="386700" y="1509542"/>
                  </a:cubicBezTo>
                  <a:cubicBezTo>
                    <a:pt x="231698" y="1458119"/>
                    <a:pt x="197254" y="1295280"/>
                    <a:pt x="197254" y="1295280"/>
                  </a:cubicBezTo>
                  <a:cubicBezTo>
                    <a:pt x="197254" y="1295280"/>
                    <a:pt x="229544" y="1278141"/>
                    <a:pt x="281214" y="1268495"/>
                  </a:cubicBezTo>
                  <a:cubicBezTo>
                    <a:pt x="307049" y="1263675"/>
                    <a:pt x="337726" y="1260730"/>
                    <a:pt x="371633" y="1262739"/>
                  </a:cubicBezTo>
                  <a:close/>
                  <a:moveTo>
                    <a:pt x="1030997" y="1021577"/>
                  </a:moveTo>
                  <a:cubicBezTo>
                    <a:pt x="1030997" y="1021577"/>
                    <a:pt x="1167889" y="1115980"/>
                    <a:pt x="1167889" y="1279032"/>
                  </a:cubicBezTo>
                  <a:cubicBezTo>
                    <a:pt x="1167889" y="1442091"/>
                    <a:pt x="1048109" y="1536494"/>
                    <a:pt x="1048109" y="1536494"/>
                  </a:cubicBezTo>
                  <a:cubicBezTo>
                    <a:pt x="1048109" y="1536494"/>
                    <a:pt x="928330" y="1459256"/>
                    <a:pt x="928330" y="1287615"/>
                  </a:cubicBezTo>
                  <a:cubicBezTo>
                    <a:pt x="928330" y="1124563"/>
                    <a:pt x="1030997" y="1021577"/>
                    <a:pt x="1030997" y="1021577"/>
                  </a:cubicBezTo>
                  <a:close/>
                  <a:moveTo>
                    <a:pt x="113302" y="895235"/>
                  </a:moveTo>
                  <a:cubicBezTo>
                    <a:pt x="165789" y="897382"/>
                    <a:pt x="236492" y="910240"/>
                    <a:pt x="309335" y="953107"/>
                  </a:cubicBezTo>
                  <a:cubicBezTo>
                    <a:pt x="446453" y="1047417"/>
                    <a:pt x="446453" y="1193171"/>
                    <a:pt x="446453" y="1193171"/>
                  </a:cubicBezTo>
                  <a:cubicBezTo>
                    <a:pt x="446453" y="1193171"/>
                    <a:pt x="300766" y="1244614"/>
                    <a:pt x="163648" y="1158880"/>
                  </a:cubicBezTo>
                  <a:cubicBezTo>
                    <a:pt x="26530" y="1064569"/>
                    <a:pt x="26530" y="901670"/>
                    <a:pt x="26530" y="901670"/>
                  </a:cubicBezTo>
                  <a:cubicBezTo>
                    <a:pt x="26530" y="901670"/>
                    <a:pt x="60808" y="893094"/>
                    <a:pt x="113302" y="895235"/>
                  </a:cubicBezTo>
                  <a:close/>
                  <a:moveTo>
                    <a:pt x="790261" y="764115"/>
                  </a:moveTo>
                  <a:cubicBezTo>
                    <a:pt x="790261" y="764115"/>
                    <a:pt x="918690" y="875677"/>
                    <a:pt x="901564" y="1038736"/>
                  </a:cubicBezTo>
                  <a:cubicBezTo>
                    <a:pt x="893002" y="1193211"/>
                    <a:pt x="756010" y="1279032"/>
                    <a:pt x="756010" y="1279032"/>
                  </a:cubicBezTo>
                  <a:cubicBezTo>
                    <a:pt x="756010" y="1279032"/>
                    <a:pt x="644707" y="1193211"/>
                    <a:pt x="661833" y="1021577"/>
                  </a:cubicBezTo>
                  <a:cubicBezTo>
                    <a:pt x="678952" y="858518"/>
                    <a:pt x="790261" y="764115"/>
                    <a:pt x="790261" y="764115"/>
                  </a:cubicBezTo>
                  <a:close/>
                  <a:moveTo>
                    <a:pt x="378117" y="592014"/>
                  </a:moveTo>
                  <a:lnTo>
                    <a:pt x="455402" y="600590"/>
                  </a:lnTo>
                  <a:cubicBezTo>
                    <a:pt x="455402" y="634894"/>
                    <a:pt x="386706" y="1406775"/>
                    <a:pt x="1597445" y="1869903"/>
                  </a:cubicBezTo>
                  <a:lnTo>
                    <a:pt x="1571683" y="1938512"/>
                  </a:lnTo>
                  <a:cubicBezTo>
                    <a:pt x="292250" y="1458231"/>
                    <a:pt x="378117" y="600590"/>
                    <a:pt x="378117" y="592014"/>
                  </a:cubicBezTo>
                  <a:close/>
                  <a:moveTo>
                    <a:pt x="8866" y="463978"/>
                  </a:moveTo>
                  <a:cubicBezTo>
                    <a:pt x="8866" y="463978"/>
                    <a:pt x="154779" y="472554"/>
                    <a:pt x="266355" y="601195"/>
                  </a:cubicBezTo>
                  <a:cubicBezTo>
                    <a:pt x="369355" y="729843"/>
                    <a:pt x="326441" y="867060"/>
                    <a:pt x="326441" y="867060"/>
                  </a:cubicBezTo>
                  <a:cubicBezTo>
                    <a:pt x="326441" y="867060"/>
                    <a:pt x="171945" y="875636"/>
                    <a:pt x="68945" y="746995"/>
                  </a:cubicBezTo>
                  <a:cubicBezTo>
                    <a:pt x="-34048" y="626923"/>
                    <a:pt x="8866" y="463978"/>
                    <a:pt x="8866" y="463978"/>
                  </a:cubicBezTo>
                  <a:close/>
                  <a:moveTo>
                    <a:pt x="678573" y="352457"/>
                  </a:moveTo>
                  <a:cubicBezTo>
                    <a:pt x="678573" y="352457"/>
                    <a:pt x="798910" y="480918"/>
                    <a:pt x="764526" y="635068"/>
                  </a:cubicBezTo>
                  <a:cubicBezTo>
                    <a:pt x="721546" y="797788"/>
                    <a:pt x="584016" y="857734"/>
                    <a:pt x="584016" y="857734"/>
                  </a:cubicBezTo>
                  <a:cubicBezTo>
                    <a:pt x="584016" y="857734"/>
                    <a:pt x="480871" y="754967"/>
                    <a:pt x="515255" y="592248"/>
                  </a:cubicBezTo>
                  <a:cubicBezTo>
                    <a:pt x="558228" y="429535"/>
                    <a:pt x="678573" y="352457"/>
                    <a:pt x="678573" y="352457"/>
                  </a:cubicBezTo>
                  <a:close/>
                  <a:moveTo>
                    <a:pt x="369601" y="0"/>
                  </a:moveTo>
                  <a:cubicBezTo>
                    <a:pt x="369601" y="0"/>
                    <a:pt x="480791" y="94403"/>
                    <a:pt x="506446" y="257455"/>
                  </a:cubicBezTo>
                  <a:cubicBezTo>
                    <a:pt x="523552" y="429096"/>
                    <a:pt x="403812" y="514917"/>
                    <a:pt x="403812" y="514917"/>
                  </a:cubicBezTo>
                  <a:cubicBezTo>
                    <a:pt x="403812" y="514917"/>
                    <a:pt x="275523" y="437679"/>
                    <a:pt x="258417" y="274620"/>
                  </a:cubicBezTo>
                  <a:cubicBezTo>
                    <a:pt x="241312" y="111562"/>
                    <a:pt x="369601" y="0"/>
                    <a:pt x="369601" y="0"/>
                  </a:cubicBezTo>
                  <a:close/>
                </a:path>
              </a:pathLst>
            </a:custGeom>
            <a:solidFill>
              <a:schemeClr val="bg1">
                <a:lumMod val="75000"/>
              </a:schemeClr>
            </a:solidFill>
            <a:ln w="12700" cap="flat" cmpd="sng" algn="ctr">
              <a:noFill/>
              <a:prstDash val="solid"/>
              <a:miter lim="800000"/>
            </a:ln>
            <a:effectLst/>
          </p:spPr>
          <p:txBody>
            <a:bodyPr wrap="square"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04" name="任意多边形: 形状 103">
              <a:extLst>
                <a:ext uri="{FF2B5EF4-FFF2-40B4-BE49-F238E27FC236}">
                  <a16:creationId xmlns:a16="http://schemas.microsoft.com/office/drawing/2014/main" id="{D13B2A45-6AC7-6F70-19C2-9B6E0661AAB8}"/>
                </a:ext>
              </a:extLst>
            </p:cNvPr>
            <p:cNvSpPr/>
            <p:nvPr/>
          </p:nvSpPr>
          <p:spPr>
            <a:xfrm>
              <a:off x="10551473" y="4890600"/>
              <a:ext cx="388800" cy="540000"/>
            </a:xfrm>
            <a:custGeom>
              <a:avLst/>
              <a:gdLst>
                <a:gd name="connsiteX0" fmla="*/ 492883 w 1597445"/>
                <a:gd name="connsiteY0" fmla="*/ 1792676 h 2034390"/>
                <a:gd name="connsiteX1" fmla="*/ 550393 w 1597445"/>
                <a:gd name="connsiteY1" fmla="*/ 1793178 h 2034390"/>
                <a:gd name="connsiteX2" fmla="*/ 816431 w 1597445"/>
                <a:gd name="connsiteY2" fmla="*/ 1913044 h 2034390"/>
                <a:gd name="connsiteX3" fmla="*/ 550393 w 1597445"/>
                <a:gd name="connsiteY3" fmla="*/ 2032909 h 2034390"/>
                <a:gd name="connsiteX4" fmla="*/ 301513 w 1597445"/>
                <a:gd name="connsiteY4" fmla="*/ 1895918 h 2034390"/>
                <a:gd name="connsiteX5" fmla="*/ 492883 w 1597445"/>
                <a:gd name="connsiteY5" fmla="*/ 1792676 h 2034390"/>
                <a:gd name="connsiteX6" fmla="*/ 902531 w 1597445"/>
                <a:gd name="connsiteY6" fmla="*/ 1569860 h 2034390"/>
                <a:gd name="connsiteX7" fmla="*/ 1177152 w 1597445"/>
                <a:gd name="connsiteY7" fmla="*/ 1664263 h 2034390"/>
                <a:gd name="connsiteX8" fmla="*/ 928273 w 1597445"/>
                <a:gd name="connsiteY8" fmla="*/ 1818739 h 2034390"/>
                <a:gd name="connsiteX9" fmla="*/ 662234 w 1597445"/>
                <a:gd name="connsiteY9" fmla="*/ 1707170 h 2034390"/>
                <a:gd name="connsiteX10" fmla="*/ 902531 w 1597445"/>
                <a:gd name="connsiteY10" fmla="*/ 1569860 h 2034390"/>
                <a:gd name="connsiteX11" fmla="*/ 344094 w 1597445"/>
                <a:gd name="connsiteY11" fmla="*/ 1279031 h 2034390"/>
                <a:gd name="connsiteX12" fmla="*/ 369830 w 1597445"/>
                <a:gd name="connsiteY12" fmla="*/ 1561370 h 2034390"/>
                <a:gd name="connsiteX13" fmla="*/ 181102 w 1597445"/>
                <a:gd name="connsiteY13" fmla="*/ 1758155 h 2034390"/>
                <a:gd name="connsiteX14" fmla="*/ 138208 w 1597445"/>
                <a:gd name="connsiteY14" fmla="*/ 1484372 h 2034390"/>
                <a:gd name="connsiteX15" fmla="*/ 344094 w 1597445"/>
                <a:gd name="connsiteY15" fmla="*/ 1279031 h 2034390"/>
                <a:gd name="connsiteX16" fmla="*/ 1226323 w 1597445"/>
                <a:gd name="connsiteY16" fmla="*/ 1262739 h 2034390"/>
                <a:gd name="connsiteX17" fmla="*/ 1316478 w 1597445"/>
                <a:gd name="connsiteY17" fmla="*/ 1268500 h 2034390"/>
                <a:gd name="connsiteX18" fmla="*/ 1400191 w 1597445"/>
                <a:gd name="connsiteY18" fmla="*/ 1295279 h 2034390"/>
                <a:gd name="connsiteX19" fmla="*/ 1211297 w 1597445"/>
                <a:gd name="connsiteY19" fmla="*/ 1509541 h 2034390"/>
                <a:gd name="connsiteX20" fmla="*/ 927954 w 1597445"/>
                <a:gd name="connsiteY20" fmla="*/ 1483833 h 2034390"/>
                <a:gd name="connsiteX21" fmla="*/ 1116847 w 1597445"/>
                <a:gd name="connsiteY21" fmla="*/ 1286710 h 2034390"/>
                <a:gd name="connsiteX22" fmla="*/ 1226323 w 1597445"/>
                <a:gd name="connsiteY22" fmla="*/ 1262739 h 2034390"/>
                <a:gd name="connsiteX23" fmla="*/ 567232 w 1597445"/>
                <a:gd name="connsiteY23" fmla="*/ 1021577 h 2034390"/>
                <a:gd name="connsiteX24" fmla="*/ 670492 w 1597445"/>
                <a:gd name="connsiteY24" fmla="*/ 1287615 h 2034390"/>
                <a:gd name="connsiteX25" fmla="*/ 550027 w 1597445"/>
                <a:gd name="connsiteY25" fmla="*/ 1536494 h 2034390"/>
                <a:gd name="connsiteX26" fmla="*/ 429556 w 1597445"/>
                <a:gd name="connsiteY26" fmla="*/ 1279032 h 2034390"/>
                <a:gd name="connsiteX27" fmla="*/ 567232 w 1597445"/>
                <a:gd name="connsiteY27" fmla="*/ 1021577 h 2034390"/>
                <a:gd name="connsiteX28" fmla="*/ 1521058 w 1597445"/>
                <a:gd name="connsiteY28" fmla="*/ 895792 h 2034390"/>
                <a:gd name="connsiteX29" fmla="*/ 1572291 w 1597445"/>
                <a:gd name="connsiteY29" fmla="*/ 901670 h 2034390"/>
                <a:gd name="connsiteX30" fmla="*/ 1434721 w 1597445"/>
                <a:gd name="connsiteY30" fmla="*/ 1158880 h 2034390"/>
                <a:gd name="connsiteX31" fmla="*/ 1150992 w 1597445"/>
                <a:gd name="connsiteY31" fmla="*/ 1193171 h 2034390"/>
                <a:gd name="connsiteX32" fmla="*/ 1288562 w 1597445"/>
                <a:gd name="connsiteY32" fmla="*/ 961683 h 2034390"/>
                <a:gd name="connsiteX33" fmla="*/ 1485240 w 1597445"/>
                <a:gd name="connsiteY33" fmla="*/ 896312 h 2034390"/>
                <a:gd name="connsiteX34" fmla="*/ 1521058 w 1597445"/>
                <a:gd name="connsiteY34" fmla="*/ 895792 h 2034390"/>
                <a:gd name="connsiteX35" fmla="*/ 807828 w 1597445"/>
                <a:gd name="connsiteY35" fmla="*/ 764115 h 2034390"/>
                <a:gd name="connsiteX36" fmla="*/ 936902 w 1597445"/>
                <a:gd name="connsiteY36" fmla="*/ 1021577 h 2034390"/>
                <a:gd name="connsiteX37" fmla="*/ 842253 w 1597445"/>
                <a:gd name="connsiteY37" fmla="*/ 1279032 h 2034390"/>
                <a:gd name="connsiteX38" fmla="*/ 695967 w 1597445"/>
                <a:gd name="connsiteY38" fmla="*/ 1038736 h 2034390"/>
                <a:gd name="connsiteX39" fmla="*/ 807828 w 1597445"/>
                <a:gd name="connsiteY39" fmla="*/ 764115 h 2034390"/>
                <a:gd name="connsiteX40" fmla="*/ 1219641 w 1597445"/>
                <a:gd name="connsiteY40" fmla="*/ 592014 h 2034390"/>
                <a:gd name="connsiteX41" fmla="*/ 25768 w 1597445"/>
                <a:gd name="connsiteY41" fmla="*/ 1938512 h 2034390"/>
                <a:gd name="connsiteX42" fmla="*/ 0 w 1597445"/>
                <a:gd name="connsiteY42" fmla="*/ 1869903 h 2034390"/>
                <a:gd name="connsiteX43" fmla="*/ 1142336 w 1597445"/>
                <a:gd name="connsiteY43" fmla="*/ 600590 h 2034390"/>
                <a:gd name="connsiteX44" fmla="*/ 1588579 w 1597445"/>
                <a:gd name="connsiteY44" fmla="*/ 463978 h 2034390"/>
                <a:gd name="connsiteX45" fmla="*/ 1528500 w 1597445"/>
                <a:gd name="connsiteY45" fmla="*/ 746995 h 2034390"/>
                <a:gd name="connsiteX46" fmla="*/ 1271004 w 1597445"/>
                <a:gd name="connsiteY46" fmla="*/ 867060 h 2034390"/>
                <a:gd name="connsiteX47" fmla="*/ 1331090 w 1597445"/>
                <a:gd name="connsiteY47" fmla="*/ 601195 h 2034390"/>
                <a:gd name="connsiteX48" fmla="*/ 1588579 w 1597445"/>
                <a:gd name="connsiteY48" fmla="*/ 463978 h 2034390"/>
                <a:gd name="connsiteX49" fmla="*/ 918872 w 1597445"/>
                <a:gd name="connsiteY49" fmla="*/ 352457 h 2034390"/>
                <a:gd name="connsiteX50" fmla="*/ 1073594 w 1597445"/>
                <a:gd name="connsiteY50" fmla="*/ 592248 h 2034390"/>
                <a:gd name="connsiteX51" fmla="*/ 1013429 w 1597445"/>
                <a:gd name="connsiteY51" fmla="*/ 857734 h 2034390"/>
                <a:gd name="connsiteX52" fmla="*/ 832919 w 1597445"/>
                <a:gd name="connsiteY52" fmla="*/ 635068 h 2034390"/>
                <a:gd name="connsiteX53" fmla="*/ 918872 w 1597445"/>
                <a:gd name="connsiteY53" fmla="*/ 352457 h 2034390"/>
                <a:gd name="connsiteX54" fmla="*/ 1228596 w 1597445"/>
                <a:gd name="connsiteY54" fmla="*/ 0 h 2034390"/>
                <a:gd name="connsiteX55" fmla="*/ 1340324 w 1597445"/>
                <a:gd name="connsiteY55" fmla="*/ 274620 h 2034390"/>
                <a:gd name="connsiteX56" fmla="*/ 1185622 w 1597445"/>
                <a:gd name="connsiteY56" fmla="*/ 514917 h 2034390"/>
                <a:gd name="connsiteX57" fmla="*/ 1091086 w 1597445"/>
                <a:gd name="connsiteY57" fmla="*/ 257455 h 2034390"/>
                <a:gd name="connsiteX58" fmla="*/ 1228596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492883" y="1792676"/>
                  </a:moveTo>
                  <a:cubicBezTo>
                    <a:pt x="510835" y="1791037"/>
                    <a:pt x="530011" y="1791037"/>
                    <a:pt x="550393" y="1793178"/>
                  </a:cubicBezTo>
                  <a:cubicBezTo>
                    <a:pt x="722028" y="1801741"/>
                    <a:pt x="816431" y="1913044"/>
                    <a:pt x="816431" y="1913044"/>
                  </a:cubicBezTo>
                  <a:cubicBezTo>
                    <a:pt x="816431" y="1913044"/>
                    <a:pt x="713445" y="2050035"/>
                    <a:pt x="550393" y="2032909"/>
                  </a:cubicBezTo>
                  <a:cubicBezTo>
                    <a:pt x="387334" y="2024346"/>
                    <a:pt x="301513" y="1895918"/>
                    <a:pt x="301513" y="1895918"/>
                  </a:cubicBezTo>
                  <a:cubicBezTo>
                    <a:pt x="301513" y="1895918"/>
                    <a:pt x="367220" y="1804146"/>
                    <a:pt x="492883" y="1792676"/>
                  </a:cubicBezTo>
                  <a:close/>
                  <a:moveTo>
                    <a:pt x="902531" y="1569860"/>
                  </a:moveTo>
                  <a:cubicBezTo>
                    <a:pt x="1074166" y="1561277"/>
                    <a:pt x="1177152" y="1664263"/>
                    <a:pt x="1177152" y="1664263"/>
                  </a:cubicBezTo>
                  <a:cubicBezTo>
                    <a:pt x="1177152" y="1664263"/>
                    <a:pt x="1091332" y="1810156"/>
                    <a:pt x="928273" y="1818739"/>
                  </a:cubicBezTo>
                  <a:cubicBezTo>
                    <a:pt x="765221" y="1818739"/>
                    <a:pt x="662234" y="1707170"/>
                    <a:pt x="662234" y="1707170"/>
                  </a:cubicBezTo>
                  <a:cubicBezTo>
                    <a:pt x="662234" y="1707170"/>
                    <a:pt x="739472" y="1578443"/>
                    <a:pt x="902531" y="1569860"/>
                  </a:cubicBezTo>
                  <a:close/>
                  <a:moveTo>
                    <a:pt x="344094" y="1279031"/>
                  </a:moveTo>
                  <a:cubicBezTo>
                    <a:pt x="344094" y="1279031"/>
                    <a:pt x="421299" y="1407366"/>
                    <a:pt x="369830" y="1561370"/>
                  </a:cubicBezTo>
                  <a:cubicBezTo>
                    <a:pt x="318360" y="1723930"/>
                    <a:pt x="181102" y="1758155"/>
                    <a:pt x="181102" y="1758155"/>
                  </a:cubicBezTo>
                  <a:cubicBezTo>
                    <a:pt x="181102" y="1758155"/>
                    <a:pt x="86738" y="1638375"/>
                    <a:pt x="138208" y="1484372"/>
                  </a:cubicBezTo>
                  <a:cubicBezTo>
                    <a:pt x="189678" y="1330368"/>
                    <a:pt x="344094" y="1279031"/>
                    <a:pt x="344094" y="1279031"/>
                  </a:cubicBezTo>
                  <a:close/>
                  <a:moveTo>
                    <a:pt x="1226323" y="1262739"/>
                  </a:moveTo>
                  <a:cubicBezTo>
                    <a:pt x="1260131" y="1260730"/>
                    <a:pt x="1290720" y="1263677"/>
                    <a:pt x="1316478" y="1268500"/>
                  </a:cubicBezTo>
                  <a:cubicBezTo>
                    <a:pt x="1367994" y="1278140"/>
                    <a:pt x="1400191" y="1295279"/>
                    <a:pt x="1400191" y="1295279"/>
                  </a:cubicBezTo>
                  <a:cubicBezTo>
                    <a:pt x="1400191" y="1295279"/>
                    <a:pt x="1365846" y="1458118"/>
                    <a:pt x="1211297" y="1509541"/>
                  </a:cubicBezTo>
                  <a:cubicBezTo>
                    <a:pt x="1056748" y="1569534"/>
                    <a:pt x="927954" y="1483833"/>
                    <a:pt x="927954" y="1483833"/>
                  </a:cubicBezTo>
                  <a:cubicBezTo>
                    <a:pt x="927954" y="1483833"/>
                    <a:pt x="953715" y="1346702"/>
                    <a:pt x="1116847" y="1286710"/>
                  </a:cubicBezTo>
                  <a:cubicBezTo>
                    <a:pt x="1155486" y="1271712"/>
                    <a:pt x="1192514" y="1264748"/>
                    <a:pt x="1226323" y="1262739"/>
                  </a:cubicBezTo>
                  <a:close/>
                  <a:moveTo>
                    <a:pt x="567232" y="1021577"/>
                  </a:moveTo>
                  <a:cubicBezTo>
                    <a:pt x="567232" y="1021577"/>
                    <a:pt x="670492" y="1124563"/>
                    <a:pt x="670492" y="1287615"/>
                  </a:cubicBezTo>
                  <a:cubicBezTo>
                    <a:pt x="670492" y="1459256"/>
                    <a:pt x="550027" y="1536494"/>
                    <a:pt x="550027" y="1536494"/>
                  </a:cubicBezTo>
                  <a:cubicBezTo>
                    <a:pt x="550027" y="1536494"/>
                    <a:pt x="429556" y="1442091"/>
                    <a:pt x="429556" y="1279032"/>
                  </a:cubicBezTo>
                  <a:cubicBezTo>
                    <a:pt x="429556" y="1115980"/>
                    <a:pt x="567232" y="1021577"/>
                    <a:pt x="567232" y="1021577"/>
                  </a:cubicBezTo>
                  <a:close/>
                  <a:moveTo>
                    <a:pt x="1521058" y="895792"/>
                  </a:moveTo>
                  <a:cubicBezTo>
                    <a:pt x="1552946" y="896846"/>
                    <a:pt x="1572291" y="901670"/>
                    <a:pt x="1572291" y="901670"/>
                  </a:cubicBezTo>
                  <a:cubicBezTo>
                    <a:pt x="1572291" y="901670"/>
                    <a:pt x="1572291" y="1064569"/>
                    <a:pt x="1434721" y="1158880"/>
                  </a:cubicBezTo>
                  <a:cubicBezTo>
                    <a:pt x="1297158" y="1244614"/>
                    <a:pt x="1150992" y="1193171"/>
                    <a:pt x="1150992" y="1193171"/>
                  </a:cubicBezTo>
                  <a:cubicBezTo>
                    <a:pt x="1150992" y="1193171"/>
                    <a:pt x="1150992" y="1047417"/>
                    <a:pt x="1288562" y="961683"/>
                  </a:cubicBezTo>
                  <a:cubicBezTo>
                    <a:pt x="1361645" y="914528"/>
                    <a:pt x="1432574" y="899523"/>
                    <a:pt x="1485240" y="896312"/>
                  </a:cubicBezTo>
                  <a:cubicBezTo>
                    <a:pt x="1498405" y="895508"/>
                    <a:pt x="1510428" y="895440"/>
                    <a:pt x="1521058" y="895792"/>
                  </a:cubicBezTo>
                  <a:close/>
                  <a:moveTo>
                    <a:pt x="807828" y="764115"/>
                  </a:moveTo>
                  <a:cubicBezTo>
                    <a:pt x="807828" y="764115"/>
                    <a:pt x="919697" y="858518"/>
                    <a:pt x="936902" y="1021577"/>
                  </a:cubicBezTo>
                  <a:cubicBezTo>
                    <a:pt x="954114" y="1193211"/>
                    <a:pt x="842253" y="1279032"/>
                    <a:pt x="842253" y="1279032"/>
                  </a:cubicBezTo>
                  <a:cubicBezTo>
                    <a:pt x="842253" y="1279032"/>
                    <a:pt x="704570" y="1201794"/>
                    <a:pt x="695967" y="1038736"/>
                  </a:cubicBezTo>
                  <a:cubicBezTo>
                    <a:pt x="678755" y="875677"/>
                    <a:pt x="807828" y="764115"/>
                    <a:pt x="807828" y="764115"/>
                  </a:cubicBezTo>
                  <a:close/>
                  <a:moveTo>
                    <a:pt x="1219641" y="592014"/>
                  </a:moveTo>
                  <a:cubicBezTo>
                    <a:pt x="1219641" y="600590"/>
                    <a:pt x="1296938" y="1458231"/>
                    <a:pt x="25768" y="1938512"/>
                  </a:cubicBezTo>
                  <a:lnTo>
                    <a:pt x="0" y="1869903"/>
                  </a:lnTo>
                  <a:cubicBezTo>
                    <a:pt x="1211051" y="1406775"/>
                    <a:pt x="1142336" y="634894"/>
                    <a:pt x="1142336" y="600590"/>
                  </a:cubicBezTo>
                  <a:close/>
                  <a:moveTo>
                    <a:pt x="1588579" y="463978"/>
                  </a:moveTo>
                  <a:cubicBezTo>
                    <a:pt x="1588579" y="463978"/>
                    <a:pt x="1631493" y="626923"/>
                    <a:pt x="1528500" y="746995"/>
                  </a:cubicBezTo>
                  <a:cubicBezTo>
                    <a:pt x="1425500" y="875636"/>
                    <a:pt x="1271004" y="867060"/>
                    <a:pt x="1271004" y="867060"/>
                  </a:cubicBezTo>
                  <a:cubicBezTo>
                    <a:pt x="1271004" y="867060"/>
                    <a:pt x="1228090" y="729843"/>
                    <a:pt x="1331090" y="601195"/>
                  </a:cubicBezTo>
                  <a:cubicBezTo>
                    <a:pt x="1442666" y="472554"/>
                    <a:pt x="1588579" y="463978"/>
                    <a:pt x="1588579" y="463978"/>
                  </a:cubicBezTo>
                  <a:close/>
                  <a:moveTo>
                    <a:pt x="918872" y="352457"/>
                  </a:moveTo>
                  <a:cubicBezTo>
                    <a:pt x="918872" y="352457"/>
                    <a:pt x="1039217" y="429535"/>
                    <a:pt x="1073594" y="592248"/>
                  </a:cubicBezTo>
                  <a:cubicBezTo>
                    <a:pt x="1116575" y="754967"/>
                    <a:pt x="1013429" y="857734"/>
                    <a:pt x="1013429" y="857734"/>
                  </a:cubicBezTo>
                  <a:cubicBezTo>
                    <a:pt x="1013429" y="857734"/>
                    <a:pt x="875899" y="797788"/>
                    <a:pt x="832919" y="635068"/>
                  </a:cubicBezTo>
                  <a:cubicBezTo>
                    <a:pt x="798534" y="480918"/>
                    <a:pt x="918872" y="352457"/>
                    <a:pt x="918872" y="352457"/>
                  </a:cubicBezTo>
                  <a:close/>
                  <a:moveTo>
                    <a:pt x="1228596" y="0"/>
                  </a:moveTo>
                  <a:cubicBezTo>
                    <a:pt x="1228596" y="0"/>
                    <a:pt x="1357510" y="111562"/>
                    <a:pt x="1340324" y="274620"/>
                  </a:cubicBezTo>
                  <a:cubicBezTo>
                    <a:pt x="1323132" y="437679"/>
                    <a:pt x="1185622" y="514917"/>
                    <a:pt x="1185622" y="514917"/>
                  </a:cubicBezTo>
                  <a:cubicBezTo>
                    <a:pt x="1185622" y="514917"/>
                    <a:pt x="1073894" y="429096"/>
                    <a:pt x="1091086" y="257455"/>
                  </a:cubicBezTo>
                  <a:cubicBezTo>
                    <a:pt x="1108271" y="94403"/>
                    <a:pt x="1228596" y="0"/>
                    <a:pt x="1228596" y="0"/>
                  </a:cubicBezTo>
                  <a:close/>
                </a:path>
              </a:pathLst>
            </a:custGeom>
            <a:solidFill>
              <a:schemeClr val="bg1">
                <a:lumMod val="75000"/>
              </a:schemeClr>
            </a:solidFill>
            <a:ln w="12700" cap="flat" cmpd="sng" algn="ctr">
              <a:noFill/>
              <a:prstDash val="solid"/>
              <a:miter lim="800000"/>
            </a:ln>
            <a:effectLst/>
          </p:spPr>
          <p:txBody>
            <a:bodyPr wrap="square"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33" name="任意多边形: 形状 32">
            <a:extLst>
              <a:ext uri="{FF2B5EF4-FFF2-40B4-BE49-F238E27FC236}">
                <a16:creationId xmlns:a16="http://schemas.microsoft.com/office/drawing/2014/main" id="{D13B2A45-6AC7-6F70-19C2-9B6E0661AAB8}"/>
              </a:ext>
            </a:extLst>
          </p:cNvPr>
          <p:cNvSpPr/>
          <p:nvPr/>
        </p:nvSpPr>
        <p:spPr>
          <a:xfrm>
            <a:off x="3370761" y="4374751"/>
            <a:ext cx="387908" cy="540000"/>
          </a:xfrm>
          <a:custGeom>
            <a:avLst/>
            <a:gdLst>
              <a:gd name="connsiteX0" fmla="*/ 492883 w 1597445"/>
              <a:gd name="connsiteY0" fmla="*/ 1792676 h 2034390"/>
              <a:gd name="connsiteX1" fmla="*/ 550393 w 1597445"/>
              <a:gd name="connsiteY1" fmla="*/ 1793178 h 2034390"/>
              <a:gd name="connsiteX2" fmla="*/ 816431 w 1597445"/>
              <a:gd name="connsiteY2" fmla="*/ 1913044 h 2034390"/>
              <a:gd name="connsiteX3" fmla="*/ 550393 w 1597445"/>
              <a:gd name="connsiteY3" fmla="*/ 2032909 h 2034390"/>
              <a:gd name="connsiteX4" fmla="*/ 301513 w 1597445"/>
              <a:gd name="connsiteY4" fmla="*/ 1895918 h 2034390"/>
              <a:gd name="connsiteX5" fmla="*/ 492883 w 1597445"/>
              <a:gd name="connsiteY5" fmla="*/ 1792676 h 2034390"/>
              <a:gd name="connsiteX6" fmla="*/ 902531 w 1597445"/>
              <a:gd name="connsiteY6" fmla="*/ 1569860 h 2034390"/>
              <a:gd name="connsiteX7" fmla="*/ 1177152 w 1597445"/>
              <a:gd name="connsiteY7" fmla="*/ 1664263 h 2034390"/>
              <a:gd name="connsiteX8" fmla="*/ 928273 w 1597445"/>
              <a:gd name="connsiteY8" fmla="*/ 1818739 h 2034390"/>
              <a:gd name="connsiteX9" fmla="*/ 662234 w 1597445"/>
              <a:gd name="connsiteY9" fmla="*/ 1707170 h 2034390"/>
              <a:gd name="connsiteX10" fmla="*/ 902531 w 1597445"/>
              <a:gd name="connsiteY10" fmla="*/ 1569860 h 2034390"/>
              <a:gd name="connsiteX11" fmla="*/ 344094 w 1597445"/>
              <a:gd name="connsiteY11" fmla="*/ 1279031 h 2034390"/>
              <a:gd name="connsiteX12" fmla="*/ 369830 w 1597445"/>
              <a:gd name="connsiteY12" fmla="*/ 1561370 h 2034390"/>
              <a:gd name="connsiteX13" fmla="*/ 181102 w 1597445"/>
              <a:gd name="connsiteY13" fmla="*/ 1758155 h 2034390"/>
              <a:gd name="connsiteX14" fmla="*/ 138208 w 1597445"/>
              <a:gd name="connsiteY14" fmla="*/ 1484372 h 2034390"/>
              <a:gd name="connsiteX15" fmla="*/ 344094 w 1597445"/>
              <a:gd name="connsiteY15" fmla="*/ 1279031 h 2034390"/>
              <a:gd name="connsiteX16" fmla="*/ 1226323 w 1597445"/>
              <a:gd name="connsiteY16" fmla="*/ 1262739 h 2034390"/>
              <a:gd name="connsiteX17" fmla="*/ 1316478 w 1597445"/>
              <a:gd name="connsiteY17" fmla="*/ 1268500 h 2034390"/>
              <a:gd name="connsiteX18" fmla="*/ 1400191 w 1597445"/>
              <a:gd name="connsiteY18" fmla="*/ 1295279 h 2034390"/>
              <a:gd name="connsiteX19" fmla="*/ 1211297 w 1597445"/>
              <a:gd name="connsiteY19" fmla="*/ 1509541 h 2034390"/>
              <a:gd name="connsiteX20" fmla="*/ 927954 w 1597445"/>
              <a:gd name="connsiteY20" fmla="*/ 1483833 h 2034390"/>
              <a:gd name="connsiteX21" fmla="*/ 1116847 w 1597445"/>
              <a:gd name="connsiteY21" fmla="*/ 1286710 h 2034390"/>
              <a:gd name="connsiteX22" fmla="*/ 1226323 w 1597445"/>
              <a:gd name="connsiteY22" fmla="*/ 1262739 h 2034390"/>
              <a:gd name="connsiteX23" fmla="*/ 567232 w 1597445"/>
              <a:gd name="connsiteY23" fmla="*/ 1021577 h 2034390"/>
              <a:gd name="connsiteX24" fmla="*/ 670492 w 1597445"/>
              <a:gd name="connsiteY24" fmla="*/ 1287615 h 2034390"/>
              <a:gd name="connsiteX25" fmla="*/ 550027 w 1597445"/>
              <a:gd name="connsiteY25" fmla="*/ 1536494 h 2034390"/>
              <a:gd name="connsiteX26" fmla="*/ 429556 w 1597445"/>
              <a:gd name="connsiteY26" fmla="*/ 1279032 h 2034390"/>
              <a:gd name="connsiteX27" fmla="*/ 567232 w 1597445"/>
              <a:gd name="connsiteY27" fmla="*/ 1021577 h 2034390"/>
              <a:gd name="connsiteX28" fmla="*/ 1521058 w 1597445"/>
              <a:gd name="connsiteY28" fmla="*/ 895792 h 2034390"/>
              <a:gd name="connsiteX29" fmla="*/ 1572291 w 1597445"/>
              <a:gd name="connsiteY29" fmla="*/ 901670 h 2034390"/>
              <a:gd name="connsiteX30" fmla="*/ 1434721 w 1597445"/>
              <a:gd name="connsiteY30" fmla="*/ 1158880 h 2034390"/>
              <a:gd name="connsiteX31" fmla="*/ 1150992 w 1597445"/>
              <a:gd name="connsiteY31" fmla="*/ 1193171 h 2034390"/>
              <a:gd name="connsiteX32" fmla="*/ 1288562 w 1597445"/>
              <a:gd name="connsiteY32" fmla="*/ 961683 h 2034390"/>
              <a:gd name="connsiteX33" fmla="*/ 1485240 w 1597445"/>
              <a:gd name="connsiteY33" fmla="*/ 896312 h 2034390"/>
              <a:gd name="connsiteX34" fmla="*/ 1521058 w 1597445"/>
              <a:gd name="connsiteY34" fmla="*/ 895792 h 2034390"/>
              <a:gd name="connsiteX35" fmla="*/ 807828 w 1597445"/>
              <a:gd name="connsiteY35" fmla="*/ 764115 h 2034390"/>
              <a:gd name="connsiteX36" fmla="*/ 936902 w 1597445"/>
              <a:gd name="connsiteY36" fmla="*/ 1021577 h 2034390"/>
              <a:gd name="connsiteX37" fmla="*/ 842253 w 1597445"/>
              <a:gd name="connsiteY37" fmla="*/ 1279032 h 2034390"/>
              <a:gd name="connsiteX38" fmla="*/ 695967 w 1597445"/>
              <a:gd name="connsiteY38" fmla="*/ 1038736 h 2034390"/>
              <a:gd name="connsiteX39" fmla="*/ 807828 w 1597445"/>
              <a:gd name="connsiteY39" fmla="*/ 764115 h 2034390"/>
              <a:gd name="connsiteX40" fmla="*/ 1219641 w 1597445"/>
              <a:gd name="connsiteY40" fmla="*/ 592014 h 2034390"/>
              <a:gd name="connsiteX41" fmla="*/ 25768 w 1597445"/>
              <a:gd name="connsiteY41" fmla="*/ 1938512 h 2034390"/>
              <a:gd name="connsiteX42" fmla="*/ 0 w 1597445"/>
              <a:gd name="connsiteY42" fmla="*/ 1869903 h 2034390"/>
              <a:gd name="connsiteX43" fmla="*/ 1142336 w 1597445"/>
              <a:gd name="connsiteY43" fmla="*/ 600590 h 2034390"/>
              <a:gd name="connsiteX44" fmla="*/ 1588579 w 1597445"/>
              <a:gd name="connsiteY44" fmla="*/ 463978 h 2034390"/>
              <a:gd name="connsiteX45" fmla="*/ 1528500 w 1597445"/>
              <a:gd name="connsiteY45" fmla="*/ 746995 h 2034390"/>
              <a:gd name="connsiteX46" fmla="*/ 1271004 w 1597445"/>
              <a:gd name="connsiteY46" fmla="*/ 867060 h 2034390"/>
              <a:gd name="connsiteX47" fmla="*/ 1331090 w 1597445"/>
              <a:gd name="connsiteY47" fmla="*/ 601195 h 2034390"/>
              <a:gd name="connsiteX48" fmla="*/ 1588579 w 1597445"/>
              <a:gd name="connsiteY48" fmla="*/ 463978 h 2034390"/>
              <a:gd name="connsiteX49" fmla="*/ 918872 w 1597445"/>
              <a:gd name="connsiteY49" fmla="*/ 352457 h 2034390"/>
              <a:gd name="connsiteX50" fmla="*/ 1073594 w 1597445"/>
              <a:gd name="connsiteY50" fmla="*/ 592248 h 2034390"/>
              <a:gd name="connsiteX51" fmla="*/ 1013429 w 1597445"/>
              <a:gd name="connsiteY51" fmla="*/ 857734 h 2034390"/>
              <a:gd name="connsiteX52" fmla="*/ 832919 w 1597445"/>
              <a:gd name="connsiteY52" fmla="*/ 635068 h 2034390"/>
              <a:gd name="connsiteX53" fmla="*/ 918872 w 1597445"/>
              <a:gd name="connsiteY53" fmla="*/ 352457 h 2034390"/>
              <a:gd name="connsiteX54" fmla="*/ 1228596 w 1597445"/>
              <a:gd name="connsiteY54" fmla="*/ 0 h 2034390"/>
              <a:gd name="connsiteX55" fmla="*/ 1340324 w 1597445"/>
              <a:gd name="connsiteY55" fmla="*/ 274620 h 2034390"/>
              <a:gd name="connsiteX56" fmla="*/ 1185622 w 1597445"/>
              <a:gd name="connsiteY56" fmla="*/ 514917 h 2034390"/>
              <a:gd name="connsiteX57" fmla="*/ 1091086 w 1597445"/>
              <a:gd name="connsiteY57" fmla="*/ 257455 h 2034390"/>
              <a:gd name="connsiteX58" fmla="*/ 1228596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492883" y="1792676"/>
                </a:moveTo>
                <a:cubicBezTo>
                  <a:pt x="510835" y="1791037"/>
                  <a:pt x="530011" y="1791037"/>
                  <a:pt x="550393" y="1793178"/>
                </a:cubicBezTo>
                <a:cubicBezTo>
                  <a:pt x="722028" y="1801741"/>
                  <a:pt x="816431" y="1913044"/>
                  <a:pt x="816431" y="1913044"/>
                </a:cubicBezTo>
                <a:cubicBezTo>
                  <a:pt x="816431" y="1913044"/>
                  <a:pt x="713445" y="2050035"/>
                  <a:pt x="550393" y="2032909"/>
                </a:cubicBezTo>
                <a:cubicBezTo>
                  <a:pt x="387334" y="2024346"/>
                  <a:pt x="301513" y="1895918"/>
                  <a:pt x="301513" y="1895918"/>
                </a:cubicBezTo>
                <a:cubicBezTo>
                  <a:pt x="301513" y="1895918"/>
                  <a:pt x="367220" y="1804146"/>
                  <a:pt x="492883" y="1792676"/>
                </a:cubicBezTo>
                <a:close/>
                <a:moveTo>
                  <a:pt x="902531" y="1569860"/>
                </a:moveTo>
                <a:cubicBezTo>
                  <a:pt x="1074166" y="1561277"/>
                  <a:pt x="1177152" y="1664263"/>
                  <a:pt x="1177152" y="1664263"/>
                </a:cubicBezTo>
                <a:cubicBezTo>
                  <a:pt x="1177152" y="1664263"/>
                  <a:pt x="1091332" y="1810156"/>
                  <a:pt x="928273" y="1818739"/>
                </a:cubicBezTo>
                <a:cubicBezTo>
                  <a:pt x="765221" y="1818739"/>
                  <a:pt x="662234" y="1707170"/>
                  <a:pt x="662234" y="1707170"/>
                </a:cubicBezTo>
                <a:cubicBezTo>
                  <a:pt x="662234" y="1707170"/>
                  <a:pt x="739472" y="1578443"/>
                  <a:pt x="902531" y="1569860"/>
                </a:cubicBezTo>
                <a:close/>
                <a:moveTo>
                  <a:pt x="344094" y="1279031"/>
                </a:moveTo>
                <a:cubicBezTo>
                  <a:pt x="344094" y="1279031"/>
                  <a:pt x="421299" y="1407366"/>
                  <a:pt x="369830" y="1561370"/>
                </a:cubicBezTo>
                <a:cubicBezTo>
                  <a:pt x="318360" y="1723930"/>
                  <a:pt x="181102" y="1758155"/>
                  <a:pt x="181102" y="1758155"/>
                </a:cubicBezTo>
                <a:cubicBezTo>
                  <a:pt x="181102" y="1758155"/>
                  <a:pt x="86738" y="1638375"/>
                  <a:pt x="138208" y="1484372"/>
                </a:cubicBezTo>
                <a:cubicBezTo>
                  <a:pt x="189678" y="1330368"/>
                  <a:pt x="344094" y="1279031"/>
                  <a:pt x="344094" y="1279031"/>
                </a:cubicBezTo>
                <a:close/>
                <a:moveTo>
                  <a:pt x="1226323" y="1262739"/>
                </a:moveTo>
                <a:cubicBezTo>
                  <a:pt x="1260131" y="1260730"/>
                  <a:pt x="1290720" y="1263677"/>
                  <a:pt x="1316478" y="1268500"/>
                </a:cubicBezTo>
                <a:cubicBezTo>
                  <a:pt x="1367994" y="1278140"/>
                  <a:pt x="1400191" y="1295279"/>
                  <a:pt x="1400191" y="1295279"/>
                </a:cubicBezTo>
                <a:cubicBezTo>
                  <a:pt x="1400191" y="1295279"/>
                  <a:pt x="1365846" y="1458118"/>
                  <a:pt x="1211297" y="1509541"/>
                </a:cubicBezTo>
                <a:cubicBezTo>
                  <a:pt x="1056748" y="1569534"/>
                  <a:pt x="927954" y="1483833"/>
                  <a:pt x="927954" y="1483833"/>
                </a:cubicBezTo>
                <a:cubicBezTo>
                  <a:pt x="927954" y="1483833"/>
                  <a:pt x="953715" y="1346702"/>
                  <a:pt x="1116847" y="1286710"/>
                </a:cubicBezTo>
                <a:cubicBezTo>
                  <a:pt x="1155486" y="1271712"/>
                  <a:pt x="1192514" y="1264748"/>
                  <a:pt x="1226323" y="1262739"/>
                </a:cubicBezTo>
                <a:close/>
                <a:moveTo>
                  <a:pt x="567232" y="1021577"/>
                </a:moveTo>
                <a:cubicBezTo>
                  <a:pt x="567232" y="1021577"/>
                  <a:pt x="670492" y="1124563"/>
                  <a:pt x="670492" y="1287615"/>
                </a:cubicBezTo>
                <a:cubicBezTo>
                  <a:pt x="670492" y="1459256"/>
                  <a:pt x="550027" y="1536494"/>
                  <a:pt x="550027" y="1536494"/>
                </a:cubicBezTo>
                <a:cubicBezTo>
                  <a:pt x="550027" y="1536494"/>
                  <a:pt x="429556" y="1442091"/>
                  <a:pt x="429556" y="1279032"/>
                </a:cubicBezTo>
                <a:cubicBezTo>
                  <a:pt x="429556" y="1115980"/>
                  <a:pt x="567232" y="1021577"/>
                  <a:pt x="567232" y="1021577"/>
                </a:cubicBezTo>
                <a:close/>
                <a:moveTo>
                  <a:pt x="1521058" y="895792"/>
                </a:moveTo>
                <a:cubicBezTo>
                  <a:pt x="1552946" y="896846"/>
                  <a:pt x="1572291" y="901670"/>
                  <a:pt x="1572291" y="901670"/>
                </a:cubicBezTo>
                <a:cubicBezTo>
                  <a:pt x="1572291" y="901670"/>
                  <a:pt x="1572291" y="1064569"/>
                  <a:pt x="1434721" y="1158880"/>
                </a:cubicBezTo>
                <a:cubicBezTo>
                  <a:pt x="1297158" y="1244614"/>
                  <a:pt x="1150992" y="1193171"/>
                  <a:pt x="1150992" y="1193171"/>
                </a:cubicBezTo>
                <a:cubicBezTo>
                  <a:pt x="1150992" y="1193171"/>
                  <a:pt x="1150992" y="1047417"/>
                  <a:pt x="1288562" y="961683"/>
                </a:cubicBezTo>
                <a:cubicBezTo>
                  <a:pt x="1361645" y="914528"/>
                  <a:pt x="1432574" y="899523"/>
                  <a:pt x="1485240" y="896312"/>
                </a:cubicBezTo>
                <a:cubicBezTo>
                  <a:pt x="1498405" y="895508"/>
                  <a:pt x="1510428" y="895440"/>
                  <a:pt x="1521058" y="895792"/>
                </a:cubicBezTo>
                <a:close/>
                <a:moveTo>
                  <a:pt x="807828" y="764115"/>
                </a:moveTo>
                <a:cubicBezTo>
                  <a:pt x="807828" y="764115"/>
                  <a:pt x="919697" y="858518"/>
                  <a:pt x="936902" y="1021577"/>
                </a:cubicBezTo>
                <a:cubicBezTo>
                  <a:pt x="954114" y="1193211"/>
                  <a:pt x="842253" y="1279032"/>
                  <a:pt x="842253" y="1279032"/>
                </a:cubicBezTo>
                <a:cubicBezTo>
                  <a:pt x="842253" y="1279032"/>
                  <a:pt x="704570" y="1201794"/>
                  <a:pt x="695967" y="1038736"/>
                </a:cubicBezTo>
                <a:cubicBezTo>
                  <a:pt x="678755" y="875677"/>
                  <a:pt x="807828" y="764115"/>
                  <a:pt x="807828" y="764115"/>
                </a:cubicBezTo>
                <a:close/>
                <a:moveTo>
                  <a:pt x="1219641" y="592014"/>
                </a:moveTo>
                <a:cubicBezTo>
                  <a:pt x="1219641" y="600590"/>
                  <a:pt x="1296938" y="1458231"/>
                  <a:pt x="25768" y="1938512"/>
                </a:cubicBezTo>
                <a:lnTo>
                  <a:pt x="0" y="1869903"/>
                </a:lnTo>
                <a:cubicBezTo>
                  <a:pt x="1211051" y="1406775"/>
                  <a:pt x="1142336" y="634894"/>
                  <a:pt x="1142336" y="600590"/>
                </a:cubicBezTo>
                <a:close/>
                <a:moveTo>
                  <a:pt x="1588579" y="463978"/>
                </a:moveTo>
                <a:cubicBezTo>
                  <a:pt x="1588579" y="463978"/>
                  <a:pt x="1631493" y="626923"/>
                  <a:pt x="1528500" y="746995"/>
                </a:cubicBezTo>
                <a:cubicBezTo>
                  <a:pt x="1425500" y="875636"/>
                  <a:pt x="1271004" y="867060"/>
                  <a:pt x="1271004" y="867060"/>
                </a:cubicBezTo>
                <a:cubicBezTo>
                  <a:pt x="1271004" y="867060"/>
                  <a:pt x="1228090" y="729843"/>
                  <a:pt x="1331090" y="601195"/>
                </a:cubicBezTo>
                <a:cubicBezTo>
                  <a:pt x="1442666" y="472554"/>
                  <a:pt x="1588579" y="463978"/>
                  <a:pt x="1588579" y="463978"/>
                </a:cubicBezTo>
                <a:close/>
                <a:moveTo>
                  <a:pt x="918872" y="352457"/>
                </a:moveTo>
                <a:cubicBezTo>
                  <a:pt x="918872" y="352457"/>
                  <a:pt x="1039217" y="429535"/>
                  <a:pt x="1073594" y="592248"/>
                </a:cubicBezTo>
                <a:cubicBezTo>
                  <a:pt x="1116575" y="754967"/>
                  <a:pt x="1013429" y="857734"/>
                  <a:pt x="1013429" y="857734"/>
                </a:cubicBezTo>
                <a:cubicBezTo>
                  <a:pt x="1013429" y="857734"/>
                  <a:pt x="875899" y="797788"/>
                  <a:pt x="832919" y="635068"/>
                </a:cubicBezTo>
                <a:cubicBezTo>
                  <a:pt x="798534" y="480918"/>
                  <a:pt x="918872" y="352457"/>
                  <a:pt x="918872" y="352457"/>
                </a:cubicBezTo>
                <a:close/>
                <a:moveTo>
                  <a:pt x="1228596" y="0"/>
                </a:moveTo>
                <a:cubicBezTo>
                  <a:pt x="1228596" y="0"/>
                  <a:pt x="1357510" y="111562"/>
                  <a:pt x="1340324" y="274620"/>
                </a:cubicBezTo>
                <a:cubicBezTo>
                  <a:pt x="1323132" y="437679"/>
                  <a:pt x="1185622" y="514917"/>
                  <a:pt x="1185622" y="514917"/>
                </a:cubicBezTo>
                <a:cubicBezTo>
                  <a:pt x="1185622" y="514917"/>
                  <a:pt x="1073894" y="429096"/>
                  <a:pt x="1091086" y="257455"/>
                </a:cubicBezTo>
                <a:cubicBezTo>
                  <a:pt x="1108271" y="94403"/>
                  <a:pt x="1228596" y="0"/>
                  <a:pt x="1228596" y="0"/>
                </a:cubicBezTo>
                <a:close/>
              </a:path>
            </a:pathLst>
          </a:custGeom>
          <a:solidFill>
            <a:schemeClr val="accent2"/>
          </a:solidFill>
          <a:ln w="12700" cap="flat" cmpd="sng" algn="ctr">
            <a:noFill/>
            <a:prstDash val="solid"/>
            <a:miter lim="800000"/>
          </a:ln>
          <a:effectLst/>
        </p:spPr>
        <p:txBody>
          <a:bodyPr wrap="square"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47" name="任意多边形: 形状 46">
            <a:extLst>
              <a:ext uri="{FF2B5EF4-FFF2-40B4-BE49-F238E27FC236}">
                <a16:creationId xmlns:a16="http://schemas.microsoft.com/office/drawing/2014/main" id="{03C7349A-D3EC-86D4-8C82-F38B2A7713FC}"/>
              </a:ext>
            </a:extLst>
          </p:cNvPr>
          <p:cNvSpPr/>
          <p:nvPr/>
        </p:nvSpPr>
        <p:spPr>
          <a:xfrm>
            <a:off x="6832733" y="4339072"/>
            <a:ext cx="387908" cy="540000"/>
          </a:xfrm>
          <a:custGeom>
            <a:avLst/>
            <a:gdLst>
              <a:gd name="connsiteX0" fmla="*/ 492883 w 1597445"/>
              <a:gd name="connsiteY0" fmla="*/ 1792676 h 2034390"/>
              <a:gd name="connsiteX1" fmla="*/ 550393 w 1597445"/>
              <a:gd name="connsiteY1" fmla="*/ 1793178 h 2034390"/>
              <a:gd name="connsiteX2" fmla="*/ 816431 w 1597445"/>
              <a:gd name="connsiteY2" fmla="*/ 1913044 h 2034390"/>
              <a:gd name="connsiteX3" fmla="*/ 550393 w 1597445"/>
              <a:gd name="connsiteY3" fmla="*/ 2032909 h 2034390"/>
              <a:gd name="connsiteX4" fmla="*/ 301513 w 1597445"/>
              <a:gd name="connsiteY4" fmla="*/ 1895918 h 2034390"/>
              <a:gd name="connsiteX5" fmla="*/ 492883 w 1597445"/>
              <a:gd name="connsiteY5" fmla="*/ 1792676 h 2034390"/>
              <a:gd name="connsiteX6" fmla="*/ 902531 w 1597445"/>
              <a:gd name="connsiteY6" fmla="*/ 1569860 h 2034390"/>
              <a:gd name="connsiteX7" fmla="*/ 1177152 w 1597445"/>
              <a:gd name="connsiteY7" fmla="*/ 1664263 h 2034390"/>
              <a:gd name="connsiteX8" fmla="*/ 928273 w 1597445"/>
              <a:gd name="connsiteY8" fmla="*/ 1818739 h 2034390"/>
              <a:gd name="connsiteX9" fmla="*/ 662234 w 1597445"/>
              <a:gd name="connsiteY9" fmla="*/ 1707170 h 2034390"/>
              <a:gd name="connsiteX10" fmla="*/ 902531 w 1597445"/>
              <a:gd name="connsiteY10" fmla="*/ 1569860 h 2034390"/>
              <a:gd name="connsiteX11" fmla="*/ 344094 w 1597445"/>
              <a:gd name="connsiteY11" fmla="*/ 1279031 h 2034390"/>
              <a:gd name="connsiteX12" fmla="*/ 369830 w 1597445"/>
              <a:gd name="connsiteY12" fmla="*/ 1561370 h 2034390"/>
              <a:gd name="connsiteX13" fmla="*/ 181102 w 1597445"/>
              <a:gd name="connsiteY13" fmla="*/ 1758155 h 2034390"/>
              <a:gd name="connsiteX14" fmla="*/ 138208 w 1597445"/>
              <a:gd name="connsiteY14" fmla="*/ 1484372 h 2034390"/>
              <a:gd name="connsiteX15" fmla="*/ 344094 w 1597445"/>
              <a:gd name="connsiteY15" fmla="*/ 1279031 h 2034390"/>
              <a:gd name="connsiteX16" fmla="*/ 1226323 w 1597445"/>
              <a:gd name="connsiteY16" fmla="*/ 1262739 h 2034390"/>
              <a:gd name="connsiteX17" fmla="*/ 1316478 w 1597445"/>
              <a:gd name="connsiteY17" fmla="*/ 1268500 h 2034390"/>
              <a:gd name="connsiteX18" fmla="*/ 1400191 w 1597445"/>
              <a:gd name="connsiteY18" fmla="*/ 1295279 h 2034390"/>
              <a:gd name="connsiteX19" fmla="*/ 1211297 w 1597445"/>
              <a:gd name="connsiteY19" fmla="*/ 1509541 h 2034390"/>
              <a:gd name="connsiteX20" fmla="*/ 927954 w 1597445"/>
              <a:gd name="connsiteY20" fmla="*/ 1483833 h 2034390"/>
              <a:gd name="connsiteX21" fmla="*/ 1116847 w 1597445"/>
              <a:gd name="connsiteY21" fmla="*/ 1286710 h 2034390"/>
              <a:gd name="connsiteX22" fmla="*/ 1226323 w 1597445"/>
              <a:gd name="connsiteY22" fmla="*/ 1262739 h 2034390"/>
              <a:gd name="connsiteX23" fmla="*/ 567232 w 1597445"/>
              <a:gd name="connsiteY23" fmla="*/ 1021577 h 2034390"/>
              <a:gd name="connsiteX24" fmla="*/ 670492 w 1597445"/>
              <a:gd name="connsiteY24" fmla="*/ 1287615 h 2034390"/>
              <a:gd name="connsiteX25" fmla="*/ 550027 w 1597445"/>
              <a:gd name="connsiteY25" fmla="*/ 1536494 h 2034390"/>
              <a:gd name="connsiteX26" fmla="*/ 429556 w 1597445"/>
              <a:gd name="connsiteY26" fmla="*/ 1279032 h 2034390"/>
              <a:gd name="connsiteX27" fmla="*/ 567232 w 1597445"/>
              <a:gd name="connsiteY27" fmla="*/ 1021577 h 2034390"/>
              <a:gd name="connsiteX28" fmla="*/ 1521058 w 1597445"/>
              <a:gd name="connsiteY28" fmla="*/ 895792 h 2034390"/>
              <a:gd name="connsiteX29" fmla="*/ 1572291 w 1597445"/>
              <a:gd name="connsiteY29" fmla="*/ 901670 h 2034390"/>
              <a:gd name="connsiteX30" fmla="*/ 1434721 w 1597445"/>
              <a:gd name="connsiteY30" fmla="*/ 1158880 h 2034390"/>
              <a:gd name="connsiteX31" fmla="*/ 1150992 w 1597445"/>
              <a:gd name="connsiteY31" fmla="*/ 1193171 h 2034390"/>
              <a:gd name="connsiteX32" fmla="*/ 1288562 w 1597445"/>
              <a:gd name="connsiteY32" fmla="*/ 961683 h 2034390"/>
              <a:gd name="connsiteX33" fmla="*/ 1485240 w 1597445"/>
              <a:gd name="connsiteY33" fmla="*/ 896312 h 2034390"/>
              <a:gd name="connsiteX34" fmla="*/ 1521058 w 1597445"/>
              <a:gd name="connsiteY34" fmla="*/ 895792 h 2034390"/>
              <a:gd name="connsiteX35" fmla="*/ 807828 w 1597445"/>
              <a:gd name="connsiteY35" fmla="*/ 764115 h 2034390"/>
              <a:gd name="connsiteX36" fmla="*/ 936902 w 1597445"/>
              <a:gd name="connsiteY36" fmla="*/ 1021577 h 2034390"/>
              <a:gd name="connsiteX37" fmla="*/ 842253 w 1597445"/>
              <a:gd name="connsiteY37" fmla="*/ 1279032 h 2034390"/>
              <a:gd name="connsiteX38" fmla="*/ 695967 w 1597445"/>
              <a:gd name="connsiteY38" fmla="*/ 1038736 h 2034390"/>
              <a:gd name="connsiteX39" fmla="*/ 807828 w 1597445"/>
              <a:gd name="connsiteY39" fmla="*/ 764115 h 2034390"/>
              <a:gd name="connsiteX40" fmla="*/ 1219641 w 1597445"/>
              <a:gd name="connsiteY40" fmla="*/ 592014 h 2034390"/>
              <a:gd name="connsiteX41" fmla="*/ 25768 w 1597445"/>
              <a:gd name="connsiteY41" fmla="*/ 1938512 h 2034390"/>
              <a:gd name="connsiteX42" fmla="*/ 0 w 1597445"/>
              <a:gd name="connsiteY42" fmla="*/ 1869903 h 2034390"/>
              <a:gd name="connsiteX43" fmla="*/ 1142336 w 1597445"/>
              <a:gd name="connsiteY43" fmla="*/ 600590 h 2034390"/>
              <a:gd name="connsiteX44" fmla="*/ 1588579 w 1597445"/>
              <a:gd name="connsiteY44" fmla="*/ 463978 h 2034390"/>
              <a:gd name="connsiteX45" fmla="*/ 1528500 w 1597445"/>
              <a:gd name="connsiteY45" fmla="*/ 746995 h 2034390"/>
              <a:gd name="connsiteX46" fmla="*/ 1271004 w 1597445"/>
              <a:gd name="connsiteY46" fmla="*/ 867060 h 2034390"/>
              <a:gd name="connsiteX47" fmla="*/ 1331090 w 1597445"/>
              <a:gd name="connsiteY47" fmla="*/ 601195 h 2034390"/>
              <a:gd name="connsiteX48" fmla="*/ 1588579 w 1597445"/>
              <a:gd name="connsiteY48" fmla="*/ 463978 h 2034390"/>
              <a:gd name="connsiteX49" fmla="*/ 918872 w 1597445"/>
              <a:gd name="connsiteY49" fmla="*/ 352457 h 2034390"/>
              <a:gd name="connsiteX50" fmla="*/ 1073594 w 1597445"/>
              <a:gd name="connsiteY50" fmla="*/ 592248 h 2034390"/>
              <a:gd name="connsiteX51" fmla="*/ 1013429 w 1597445"/>
              <a:gd name="connsiteY51" fmla="*/ 857734 h 2034390"/>
              <a:gd name="connsiteX52" fmla="*/ 832919 w 1597445"/>
              <a:gd name="connsiteY52" fmla="*/ 635068 h 2034390"/>
              <a:gd name="connsiteX53" fmla="*/ 918872 w 1597445"/>
              <a:gd name="connsiteY53" fmla="*/ 352457 h 2034390"/>
              <a:gd name="connsiteX54" fmla="*/ 1228596 w 1597445"/>
              <a:gd name="connsiteY54" fmla="*/ 0 h 2034390"/>
              <a:gd name="connsiteX55" fmla="*/ 1340324 w 1597445"/>
              <a:gd name="connsiteY55" fmla="*/ 274620 h 2034390"/>
              <a:gd name="connsiteX56" fmla="*/ 1185622 w 1597445"/>
              <a:gd name="connsiteY56" fmla="*/ 514917 h 2034390"/>
              <a:gd name="connsiteX57" fmla="*/ 1091086 w 1597445"/>
              <a:gd name="connsiteY57" fmla="*/ 257455 h 2034390"/>
              <a:gd name="connsiteX58" fmla="*/ 1228596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492883" y="1792676"/>
                </a:moveTo>
                <a:cubicBezTo>
                  <a:pt x="510835" y="1791037"/>
                  <a:pt x="530011" y="1791037"/>
                  <a:pt x="550393" y="1793178"/>
                </a:cubicBezTo>
                <a:cubicBezTo>
                  <a:pt x="722028" y="1801741"/>
                  <a:pt x="816431" y="1913044"/>
                  <a:pt x="816431" y="1913044"/>
                </a:cubicBezTo>
                <a:cubicBezTo>
                  <a:pt x="816431" y="1913044"/>
                  <a:pt x="713445" y="2050035"/>
                  <a:pt x="550393" y="2032909"/>
                </a:cubicBezTo>
                <a:cubicBezTo>
                  <a:pt x="387334" y="2024346"/>
                  <a:pt x="301513" y="1895918"/>
                  <a:pt x="301513" y="1895918"/>
                </a:cubicBezTo>
                <a:cubicBezTo>
                  <a:pt x="301513" y="1895918"/>
                  <a:pt x="367220" y="1804146"/>
                  <a:pt x="492883" y="1792676"/>
                </a:cubicBezTo>
                <a:close/>
                <a:moveTo>
                  <a:pt x="902531" y="1569860"/>
                </a:moveTo>
                <a:cubicBezTo>
                  <a:pt x="1074166" y="1561277"/>
                  <a:pt x="1177152" y="1664263"/>
                  <a:pt x="1177152" y="1664263"/>
                </a:cubicBezTo>
                <a:cubicBezTo>
                  <a:pt x="1177152" y="1664263"/>
                  <a:pt x="1091332" y="1810156"/>
                  <a:pt x="928273" y="1818739"/>
                </a:cubicBezTo>
                <a:cubicBezTo>
                  <a:pt x="765221" y="1818739"/>
                  <a:pt x="662234" y="1707170"/>
                  <a:pt x="662234" y="1707170"/>
                </a:cubicBezTo>
                <a:cubicBezTo>
                  <a:pt x="662234" y="1707170"/>
                  <a:pt x="739472" y="1578443"/>
                  <a:pt x="902531" y="1569860"/>
                </a:cubicBezTo>
                <a:close/>
                <a:moveTo>
                  <a:pt x="344094" y="1279031"/>
                </a:moveTo>
                <a:cubicBezTo>
                  <a:pt x="344094" y="1279031"/>
                  <a:pt x="421299" y="1407366"/>
                  <a:pt x="369830" y="1561370"/>
                </a:cubicBezTo>
                <a:cubicBezTo>
                  <a:pt x="318360" y="1723930"/>
                  <a:pt x="181102" y="1758155"/>
                  <a:pt x="181102" y="1758155"/>
                </a:cubicBezTo>
                <a:cubicBezTo>
                  <a:pt x="181102" y="1758155"/>
                  <a:pt x="86738" y="1638375"/>
                  <a:pt x="138208" y="1484372"/>
                </a:cubicBezTo>
                <a:cubicBezTo>
                  <a:pt x="189678" y="1330368"/>
                  <a:pt x="344094" y="1279031"/>
                  <a:pt x="344094" y="1279031"/>
                </a:cubicBezTo>
                <a:close/>
                <a:moveTo>
                  <a:pt x="1226323" y="1262739"/>
                </a:moveTo>
                <a:cubicBezTo>
                  <a:pt x="1260131" y="1260730"/>
                  <a:pt x="1290720" y="1263677"/>
                  <a:pt x="1316478" y="1268500"/>
                </a:cubicBezTo>
                <a:cubicBezTo>
                  <a:pt x="1367994" y="1278140"/>
                  <a:pt x="1400191" y="1295279"/>
                  <a:pt x="1400191" y="1295279"/>
                </a:cubicBezTo>
                <a:cubicBezTo>
                  <a:pt x="1400191" y="1295279"/>
                  <a:pt x="1365846" y="1458118"/>
                  <a:pt x="1211297" y="1509541"/>
                </a:cubicBezTo>
                <a:cubicBezTo>
                  <a:pt x="1056748" y="1569534"/>
                  <a:pt x="927954" y="1483833"/>
                  <a:pt x="927954" y="1483833"/>
                </a:cubicBezTo>
                <a:cubicBezTo>
                  <a:pt x="927954" y="1483833"/>
                  <a:pt x="953715" y="1346702"/>
                  <a:pt x="1116847" y="1286710"/>
                </a:cubicBezTo>
                <a:cubicBezTo>
                  <a:pt x="1155486" y="1271712"/>
                  <a:pt x="1192514" y="1264748"/>
                  <a:pt x="1226323" y="1262739"/>
                </a:cubicBezTo>
                <a:close/>
                <a:moveTo>
                  <a:pt x="567232" y="1021577"/>
                </a:moveTo>
                <a:cubicBezTo>
                  <a:pt x="567232" y="1021577"/>
                  <a:pt x="670492" y="1124563"/>
                  <a:pt x="670492" y="1287615"/>
                </a:cubicBezTo>
                <a:cubicBezTo>
                  <a:pt x="670492" y="1459256"/>
                  <a:pt x="550027" y="1536494"/>
                  <a:pt x="550027" y="1536494"/>
                </a:cubicBezTo>
                <a:cubicBezTo>
                  <a:pt x="550027" y="1536494"/>
                  <a:pt x="429556" y="1442091"/>
                  <a:pt x="429556" y="1279032"/>
                </a:cubicBezTo>
                <a:cubicBezTo>
                  <a:pt x="429556" y="1115980"/>
                  <a:pt x="567232" y="1021577"/>
                  <a:pt x="567232" y="1021577"/>
                </a:cubicBezTo>
                <a:close/>
                <a:moveTo>
                  <a:pt x="1521058" y="895792"/>
                </a:moveTo>
                <a:cubicBezTo>
                  <a:pt x="1552946" y="896846"/>
                  <a:pt x="1572291" y="901670"/>
                  <a:pt x="1572291" y="901670"/>
                </a:cubicBezTo>
                <a:cubicBezTo>
                  <a:pt x="1572291" y="901670"/>
                  <a:pt x="1572291" y="1064569"/>
                  <a:pt x="1434721" y="1158880"/>
                </a:cubicBezTo>
                <a:cubicBezTo>
                  <a:pt x="1297158" y="1244614"/>
                  <a:pt x="1150992" y="1193171"/>
                  <a:pt x="1150992" y="1193171"/>
                </a:cubicBezTo>
                <a:cubicBezTo>
                  <a:pt x="1150992" y="1193171"/>
                  <a:pt x="1150992" y="1047417"/>
                  <a:pt x="1288562" y="961683"/>
                </a:cubicBezTo>
                <a:cubicBezTo>
                  <a:pt x="1361645" y="914528"/>
                  <a:pt x="1432574" y="899523"/>
                  <a:pt x="1485240" y="896312"/>
                </a:cubicBezTo>
                <a:cubicBezTo>
                  <a:pt x="1498405" y="895508"/>
                  <a:pt x="1510428" y="895440"/>
                  <a:pt x="1521058" y="895792"/>
                </a:cubicBezTo>
                <a:close/>
                <a:moveTo>
                  <a:pt x="807828" y="764115"/>
                </a:moveTo>
                <a:cubicBezTo>
                  <a:pt x="807828" y="764115"/>
                  <a:pt x="919697" y="858518"/>
                  <a:pt x="936902" y="1021577"/>
                </a:cubicBezTo>
                <a:cubicBezTo>
                  <a:pt x="954114" y="1193211"/>
                  <a:pt x="842253" y="1279032"/>
                  <a:pt x="842253" y="1279032"/>
                </a:cubicBezTo>
                <a:cubicBezTo>
                  <a:pt x="842253" y="1279032"/>
                  <a:pt x="704570" y="1201794"/>
                  <a:pt x="695967" y="1038736"/>
                </a:cubicBezTo>
                <a:cubicBezTo>
                  <a:pt x="678755" y="875677"/>
                  <a:pt x="807828" y="764115"/>
                  <a:pt x="807828" y="764115"/>
                </a:cubicBezTo>
                <a:close/>
                <a:moveTo>
                  <a:pt x="1219641" y="592014"/>
                </a:moveTo>
                <a:cubicBezTo>
                  <a:pt x="1219641" y="600590"/>
                  <a:pt x="1296938" y="1458231"/>
                  <a:pt x="25768" y="1938512"/>
                </a:cubicBezTo>
                <a:lnTo>
                  <a:pt x="0" y="1869903"/>
                </a:lnTo>
                <a:cubicBezTo>
                  <a:pt x="1211051" y="1406775"/>
                  <a:pt x="1142336" y="634894"/>
                  <a:pt x="1142336" y="600590"/>
                </a:cubicBezTo>
                <a:close/>
                <a:moveTo>
                  <a:pt x="1588579" y="463978"/>
                </a:moveTo>
                <a:cubicBezTo>
                  <a:pt x="1588579" y="463978"/>
                  <a:pt x="1631493" y="626923"/>
                  <a:pt x="1528500" y="746995"/>
                </a:cubicBezTo>
                <a:cubicBezTo>
                  <a:pt x="1425500" y="875636"/>
                  <a:pt x="1271004" y="867060"/>
                  <a:pt x="1271004" y="867060"/>
                </a:cubicBezTo>
                <a:cubicBezTo>
                  <a:pt x="1271004" y="867060"/>
                  <a:pt x="1228090" y="729843"/>
                  <a:pt x="1331090" y="601195"/>
                </a:cubicBezTo>
                <a:cubicBezTo>
                  <a:pt x="1442666" y="472554"/>
                  <a:pt x="1588579" y="463978"/>
                  <a:pt x="1588579" y="463978"/>
                </a:cubicBezTo>
                <a:close/>
                <a:moveTo>
                  <a:pt x="918872" y="352457"/>
                </a:moveTo>
                <a:cubicBezTo>
                  <a:pt x="918872" y="352457"/>
                  <a:pt x="1039217" y="429535"/>
                  <a:pt x="1073594" y="592248"/>
                </a:cubicBezTo>
                <a:cubicBezTo>
                  <a:pt x="1116575" y="754967"/>
                  <a:pt x="1013429" y="857734"/>
                  <a:pt x="1013429" y="857734"/>
                </a:cubicBezTo>
                <a:cubicBezTo>
                  <a:pt x="1013429" y="857734"/>
                  <a:pt x="875899" y="797788"/>
                  <a:pt x="832919" y="635068"/>
                </a:cubicBezTo>
                <a:cubicBezTo>
                  <a:pt x="798534" y="480918"/>
                  <a:pt x="918872" y="352457"/>
                  <a:pt x="918872" y="352457"/>
                </a:cubicBezTo>
                <a:close/>
                <a:moveTo>
                  <a:pt x="1228596" y="0"/>
                </a:moveTo>
                <a:cubicBezTo>
                  <a:pt x="1228596" y="0"/>
                  <a:pt x="1357510" y="111562"/>
                  <a:pt x="1340324" y="274620"/>
                </a:cubicBezTo>
                <a:cubicBezTo>
                  <a:pt x="1323132" y="437679"/>
                  <a:pt x="1185622" y="514917"/>
                  <a:pt x="1185622" y="514917"/>
                </a:cubicBezTo>
                <a:cubicBezTo>
                  <a:pt x="1185622" y="514917"/>
                  <a:pt x="1073894" y="429096"/>
                  <a:pt x="1091086" y="257455"/>
                </a:cubicBezTo>
                <a:cubicBezTo>
                  <a:pt x="1108271" y="94403"/>
                  <a:pt x="1228596" y="0"/>
                  <a:pt x="1228596" y="0"/>
                </a:cubicBezTo>
                <a:close/>
              </a:path>
            </a:pathLst>
          </a:custGeom>
          <a:solidFill>
            <a:schemeClr val="accent2"/>
          </a:solidFill>
          <a:ln w="12700" cap="flat" cmpd="sng" algn="ctr">
            <a:noFill/>
            <a:prstDash val="solid"/>
            <a:miter lim="800000"/>
          </a:ln>
          <a:effectLst/>
        </p:spPr>
        <p:txBody>
          <a:bodyPr wrap="square"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51" name="任意多边形: 形状 50">
            <a:extLst>
              <a:ext uri="{FF2B5EF4-FFF2-40B4-BE49-F238E27FC236}">
                <a16:creationId xmlns:a16="http://schemas.microsoft.com/office/drawing/2014/main" id="{1E52A2A0-B3F8-8F8A-D50D-42B979053D5C}"/>
              </a:ext>
            </a:extLst>
          </p:cNvPr>
          <p:cNvSpPr/>
          <p:nvPr/>
        </p:nvSpPr>
        <p:spPr>
          <a:xfrm flipH="1">
            <a:off x="453283" y="4394216"/>
            <a:ext cx="387908" cy="540000"/>
          </a:xfrm>
          <a:custGeom>
            <a:avLst/>
            <a:gdLst>
              <a:gd name="connsiteX0" fmla="*/ 492883 w 1597445"/>
              <a:gd name="connsiteY0" fmla="*/ 1792676 h 2034390"/>
              <a:gd name="connsiteX1" fmla="*/ 550393 w 1597445"/>
              <a:gd name="connsiteY1" fmla="*/ 1793178 h 2034390"/>
              <a:gd name="connsiteX2" fmla="*/ 816431 w 1597445"/>
              <a:gd name="connsiteY2" fmla="*/ 1913044 h 2034390"/>
              <a:gd name="connsiteX3" fmla="*/ 550393 w 1597445"/>
              <a:gd name="connsiteY3" fmla="*/ 2032909 h 2034390"/>
              <a:gd name="connsiteX4" fmla="*/ 301513 w 1597445"/>
              <a:gd name="connsiteY4" fmla="*/ 1895918 h 2034390"/>
              <a:gd name="connsiteX5" fmla="*/ 492883 w 1597445"/>
              <a:gd name="connsiteY5" fmla="*/ 1792676 h 2034390"/>
              <a:gd name="connsiteX6" fmla="*/ 902531 w 1597445"/>
              <a:gd name="connsiteY6" fmla="*/ 1569860 h 2034390"/>
              <a:gd name="connsiteX7" fmla="*/ 1177152 w 1597445"/>
              <a:gd name="connsiteY7" fmla="*/ 1664263 h 2034390"/>
              <a:gd name="connsiteX8" fmla="*/ 928273 w 1597445"/>
              <a:gd name="connsiteY8" fmla="*/ 1818739 h 2034390"/>
              <a:gd name="connsiteX9" fmla="*/ 662234 w 1597445"/>
              <a:gd name="connsiteY9" fmla="*/ 1707170 h 2034390"/>
              <a:gd name="connsiteX10" fmla="*/ 902531 w 1597445"/>
              <a:gd name="connsiteY10" fmla="*/ 1569860 h 2034390"/>
              <a:gd name="connsiteX11" fmla="*/ 344094 w 1597445"/>
              <a:gd name="connsiteY11" fmla="*/ 1279031 h 2034390"/>
              <a:gd name="connsiteX12" fmla="*/ 369830 w 1597445"/>
              <a:gd name="connsiteY12" fmla="*/ 1561370 h 2034390"/>
              <a:gd name="connsiteX13" fmla="*/ 181102 w 1597445"/>
              <a:gd name="connsiteY13" fmla="*/ 1758155 h 2034390"/>
              <a:gd name="connsiteX14" fmla="*/ 138208 w 1597445"/>
              <a:gd name="connsiteY14" fmla="*/ 1484372 h 2034390"/>
              <a:gd name="connsiteX15" fmla="*/ 344094 w 1597445"/>
              <a:gd name="connsiteY15" fmla="*/ 1279031 h 2034390"/>
              <a:gd name="connsiteX16" fmla="*/ 1226323 w 1597445"/>
              <a:gd name="connsiteY16" fmla="*/ 1262739 h 2034390"/>
              <a:gd name="connsiteX17" fmla="*/ 1316478 w 1597445"/>
              <a:gd name="connsiteY17" fmla="*/ 1268500 h 2034390"/>
              <a:gd name="connsiteX18" fmla="*/ 1400191 w 1597445"/>
              <a:gd name="connsiteY18" fmla="*/ 1295279 h 2034390"/>
              <a:gd name="connsiteX19" fmla="*/ 1211297 w 1597445"/>
              <a:gd name="connsiteY19" fmla="*/ 1509541 h 2034390"/>
              <a:gd name="connsiteX20" fmla="*/ 927954 w 1597445"/>
              <a:gd name="connsiteY20" fmla="*/ 1483833 h 2034390"/>
              <a:gd name="connsiteX21" fmla="*/ 1116847 w 1597445"/>
              <a:gd name="connsiteY21" fmla="*/ 1286710 h 2034390"/>
              <a:gd name="connsiteX22" fmla="*/ 1226323 w 1597445"/>
              <a:gd name="connsiteY22" fmla="*/ 1262739 h 2034390"/>
              <a:gd name="connsiteX23" fmla="*/ 567232 w 1597445"/>
              <a:gd name="connsiteY23" fmla="*/ 1021577 h 2034390"/>
              <a:gd name="connsiteX24" fmla="*/ 670492 w 1597445"/>
              <a:gd name="connsiteY24" fmla="*/ 1287615 h 2034390"/>
              <a:gd name="connsiteX25" fmla="*/ 550027 w 1597445"/>
              <a:gd name="connsiteY25" fmla="*/ 1536494 h 2034390"/>
              <a:gd name="connsiteX26" fmla="*/ 429556 w 1597445"/>
              <a:gd name="connsiteY26" fmla="*/ 1279032 h 2034390"/>
              <a:gd name="connsiteX27" fmla="*/ 567232 w 1597445"/>
              <a:gd name="connsiteY27" fmla="*/ 1021577 h 2034390"/>
              <a:gd name="connsiteX28" fmla="*/ 1521058 w 1597445"/>
              <a:gd name="connsiteY28" fmla="*/ 895792 h 2034390"/>
              <a:gd name="connsiteX29" fmla="*/ 1572291 w 1597445"/>
              <a:gd name="connsiteY29" fmla="*/ 901670 h 2034390"/>
              <a:gd name="connsiteX30" fmla="*/ 1434721 w 1597445"/>
              <a:gd name="connsiteY30" fmla="*/ 1158880 h 2034390"/>
              <a:gd name="connsiteX31" fmla="*/ 1150992 w 1597445"/>
              <a:gd name="connsiteY31" fmla="*/ 1193171 h 2034390"/>
              <a:gd name="connsiteX32" fmla="*/ 1288562 w 1597445"/>
              <a:gd name="connsiteY32" fmla="*/ 961683 h 2034390"/>
              <a:gd name="connsiteX33" fmla="*/ 1485240 w 1597445"/>
              <a:gd name="connsiteY33" fmla="*/ 896312 h 2034390"/>
              <a:gd name="connsiteX34" fmla="*/ 1521058 w 1597445"/>
              <a:gd name="connsiteY34" fmla="*/ 895792 h 2034390"/>
              <a:gd name="connsiteX35" fmla="*/ 807828 w 1597445"/>
              <a:gd name="connsiteY35" fmla="*/ 764115 h 2034390"/>
              <a:gd name="connsiteX36" fmla="*/ 936902 w 1597445"/>
              <a:gd name="connsiteY36" fmla="*/ 1021577 h 2034390"/>
              <a:gd name="connsiteX37" fmla="*/ 842253 w 1597445"/>
              <a:gd name="connsiteY37" fmla="*/ 1279032 h 2034390"/>
              <a:gd name="connsiteX38" fmla="*/ 695967 w 1597445"/>
              <a:gd name="connsiteY38" fmla="*/ 1038736 h 2034390"/>
              <a:gd name="connsiteX39" fmla="*/ 807828 w 1597445"/>
              <a:gd name="connsiteY39" fmla="*/ 764115 h 2034390"/>
              <a:gd name="connsiteX40" fmla="*/ 1219641 w 1597445"/>
              <a:gd name="connsiteY40" fmla="*/ 592014 h 2034390"/>
              <a:gd name="connsiteX41" fmla="*/ 25768 w 1597445"/>
              <a:gd name="connsiteY41" fmla="*/ 1938512 h 2034390"/>
              <a:gd name="connsiteX42" fmla="*/ 0 w 1597445"/>
              <a:gd name="connsiteY42" fmla="*/ 1869903 h 2034390"/>
              <a:gd name="connsiteX43" fmla="*/ 1142336 w 1597445"/>
              <a:gd name="connsiteY43" fmla="*/ 600590 h 2034390"/>
              <a:gd name="connsiteX44" fmla="*/ 1588579 w 1597445"/>
              <a:gd name="connsiteY44" fmla="*/ 463978 h 2034390"/>
              <a:gd name="connsiteX45" fmla="*/ 1528500 w 1597445"/>
              <a:gd name="connsiteY45" fmla="*/ 746995 h 2034390"/>
              <a:gd name="connsiteX46" fmla="*/ 1271004 w 1597445"/>
              <a:gd name="connsiteY46" fmla="*/ 867060 h 2034390"/>
              <a:gd name="connsiteX47" fmla="*/ 1331090 w 1597445"/>
              <a:gd name="connsiteY47" fmla="*/ 601195 h 2034390"/>
              <a:gd name="connsiteX48" fmla="*/ 1588579 w 1597445"/>
              <a:gd name="connsiteY48" fmla="*/ 463978 h 2034390"/>
              <a:gd name="connsiteX49" fmla="*/ 918872 w 1597445"/>
              <a:gd name="connsiteY49" fmla="*/ 352457 h 2034390"/>
              <a:gd name="connsiteX50" fmla="*/ 1073594 w 1597445"/>
              <a:gd name="connsiteY50" fmla="*/ 592248 h 2034390"/>
              <a:gd name="connsiteX51" fmla="*/ 1013429 w 1597445"/>
              <a:gd name="connsiteY51" fmla="*/ 857734 h 2034390"/>
              <a:gd name="connsiteX52" fmla="*/ 832919 w 1597445"/>
              <a:gd name="connsiteY52" fmla="*/ 635068 h 2034390"/>
              <a:gd name="connsiteX53" fmla="*/ 918872 w 1597445"/>
              <a:gd name="connsiteY53" fmla="*/ 352457 h 2034390"/>
              <a:gd name="connsiteX54" fmla="*/ 1228596 w 1597445"/>
              <a:gd name="connsiteY54" fmla="*/ 0 h 2034390"/>
              <a:gd name="connsiteX55" fmla="*/ 1340324 w 1597445"/>
              <a:gd name="connsiteY55" fmla="*/ 274620 h 2034390"/>
              <a:gd name="connsiteX56" fmla="*/ 1185622 w 1597445"/>
              <a:gd name="connsiteY56" fmla="*/ 514917 h 2034390"/>
              <a:gd name="connsiteX57" fmla="*/ 1091086 w 1597445"/>
              <a:gd name="connsiteY57" fmla="*/ 257455 h 2034390"/>
              <a:gd name="connsiteX58" fmla="*/ 1228596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492883" y="1792676"/>
                </a:moveTo>
                <a:cubicBezTo>
                  <a:pt x="510835" y="1791037"/>
                  <a:pt x="530011" y="1791037"/>
                  <a:pt x="550393" y="1793178"/>
                </a:cubicBezTo>
                <a:cubicBezTo>
                  <a:pt x="722028" y="1801741"/>
                  <a:pt x="816431" y="1913044"/>
                  <a:pt x="816431" y="1913044"/>
                </a:cubicBezTo>
                <a:cubicBezTo>
                  <a:pt x="816431" y="1913044"/>
                  <a:pt x="713445" y="2050035"/>
                  <a:pt x="550393" y="2032909"/>
                </a:cubicBezTo>
                <a:cubicBezTo>
                  <a:pt x="387334" y="2024346"/>
                  <a:pt x="301513" y="1895918"/>
                  <a:pt x="301513" y="1895918"/>
                </a:cubicBezTo>
                <a:cubicBezTo>
                  <a:pt x="301513" y="1895918"/>
                  <a:pt x="367220" y="1804146"/>
                  <a:pt x="492883" y="1792676"/>
                </a:cubicBezTo>
                <a:close/>
                <a:moveTo>
                  <a:pt x="902531" y="1569860"/>
                </a:moveTo>
                <a:cubicBezTo>
                  <a:pt x="1074166" y="1561277"/>
                  <a:pt x="1177152" y="1664263"/>
                  <a:pt x="1177152" y="1664263"/>
                </a:cubicBezTo>
                <a:cubicBezTo>
                  <a:pt x="1177152" y="1664263"/>
                  <a:pt x="1091332" y="1810156"/>
                  <a:pt x="928273" y="1818739"/>
                </a:cubicBezTo>
                <a:cubicBezTo>
                  <a:pt x="765221" y="1818739"/>
                  <a:pt x="662234" y="1707170"/>
                  <a:pt x="662234" y="1707170"/>
                </a:cubicBezTo>
                <a:cubicBezTo>
                  <a:pt x="662234" y="1707170"/>
                  <a:pt x="739472" y="1578443"/>
                  <a:pt x="902531" y="1569860"/>
                </a:cubicBezTo>
                <a:close/>
                <a:moveTo>
                  <a:pt x="344094" y="1279031"/>
                </a:moveTo>
                <a:cubicBezTo>
                  <a:pt x="344094" y="1279031"/>
                  <a:pt x="421299" y="1407366"/>
                  <a:pt x="369830" y="1561370"/>
                </a:cubicBezTo>
                <a:cubicBezTo>
                  <a:pt x="318360" y="1723930"/>
                  <a:pt x="181102" y="1758155"/>
                  <a:pt x="181102" y="1758155"/>
                </a:cubicBezTo>
                <a:cubicBezTo>
                  <a:pt x="181102" y="1758155"/>
                  <a:pt x="86738" y="1638375"/>
                  <a:pt x="138208" y="1484372"/>
                </a:cubicBezTo>
                <a:cubicBezTo>
                  <a:pt x="189678" y="1330368"/>
                  <a:pt x="344094" y="1279031"/>
                  <a:pt x="344094" y="1279031"/>
                </a:cubicBezTo>
                <a:close/>
                <a:moveTo>
                  <a:pt x="1226323" y="1262739"/>
                </a:moveTo>
                <a:cubicBezTo>
                  <a:pt x="1260131" y="1260730"/>
                  <a:pt x="1290720" y="1263677"/>
                  <a:pt x="1316478" y="1268500"/>
                </a:cubicBezTo>
                <a:cubicBezTo>
                  <a:pt x="1367994" y="1278140"/>
                  <a:pt x="1400191" y="1295279"/>
                  <a:pt x="1400191" y="1295279"/>
                </a:cubicBezTo>
                <a:cubicBezTo>
                  <a:pt x="1400191" y="1295279"/>
                  <a:pt x="1365846" y="1458118"/>
                  <a:pt x="1211297" y="1509541"/>
                </a:cubicBezTo>
                <a:cubicBezTo>
                  <a:pt x="1056748" y="1569534"/>
                  <a:pt x="927954" y="1483833"/>
                  <a:pt x="927954" y="1483833"/>
                </a:cubicBezTo>
                <a:cubicBezTo>
                  <a:pt x="927954" y="1483833"/>
                  <a:pt x="953715" y="1346702"/>
                  <a:pt x="1116847" y="1286710"/>
                </a:cubicBezTo>
                <a:cubicBezTo>
                  <a:pt x="1155486" y="1271712"/>
                  <a:pt x="1192514" y="1264748"/>
                  <a:pt x="1226323" y="1262739"/>
                </a:cubicBezTo>
                <a:close/>
                <a:moveTo>
                  <a:pt x="567232" y="1021577"/>
                </a:moveTo>
                <a:cubicBezTo>
                  <a:pt x="567232" y="1021577"/>
                  <a:pt x="670492" y="1124563"/>
                  <a:pt x="670492" y="1287615"/>
                </a:cubicBezTo>
                <a:cubicBezTo>
                  <a:pt x="670492" y="1459256"/>
                  <a:pt x="550027" y="1536494"/>
                  <a:pt x="550027" y="1536494"/>
                </a:cubicBezTo>
                <a:cubicBezTo>
                  <a:pt x="550027" y="1536494"/>
                  <a:pt x="429556" y="1442091"/>
                  <a:pt x="429556" y="1279032"/>
                </a:cubicBezTo>
                <a:cubicBezTo>
                  <a:pt x="429556" y="1115980"/>
                  <a:pt x="567232" y="1021577"/>
                  <a:pt x="567232" y="1021577"/>
                </a:cubicBezTo>
                <a:close/>
                <a:moveTo>
                  <a:pt x="1521058" y="895792"/>
                </a:moveTo>
                <a:cubicBezTo>
                  <a:pt x="1552946" y="896846"/>
                  <a:pt x="1572291" y="901670"/>
                  <a:pt x="1572291" y="901670"/>
                </a:cubicBezTo>
                <a:cubicBezTo>
                  <a:pt x="1572291" y="901670"/>
                  <a:pt x="1572291" y="1064569"/>
                  <a:pt x="1434721" y="1158880"/>
                </a:cubicBezTo>
                <a:cubicBezTo>
                  <a:pt x="1297158" y="1244614"/>
                  <a:pt x="1150992" y="1193171"/>
                  <a:pt x="1150992" y="1193171"/>
                </a:cubicBezTo>
                <a:cubicBezTo>
                  <a:pt x="1150992" y="1193171"/>
                  <a:pt x="1150992" y="1047417"/>
                  <a:pt x="1288562" y="961683"/>
                </a:cubicBezTo>
                <a:cubicBezTo>
                  <a:pt x="1361645" y="914528"/>
                  <a:pt x="1432574" y="899523"/>
                  <a:pt x="1485240" y="896312"/>
                </a:cubicBezTo>
                <a:cubicBezTo>
                  <a:pt x="1498405" y="895508"/>
                  <a:pt x="1510428" y="895440"/>
                  <a:pt x="1521058" y="895792"/>
                </a:cubicBezTo>
                <a:close/>
                <a:moveTo>
                  <a:pt x="807828" y="764115"/>
                </a:moveTo>
                <a:cubicBezTo>
                  <a:pt x="807828" y="764115"/>
                  <a:pt x="919697" y="858518"/>
                  <a:pt x="936902" y="1021577"/>
                </a:cubicBezTo>
                <a:cubicBezTo>
                  <a:pt x="954114" y="1193211"/>
                  <a:pt x="842253" y="1279032"/>
                  <a:pt x="842253" y="1279032"/>
                </a:cubicBezTo>
                <a:cubicBezTo>
                  <a:pt x="842253" y="1279032"/>
                  <a:pt x="704570" y="1201794"/>
                  <a:pt x="695967" y="1038736"/>
                </a:cubicBezTo>
                <a:cubicBezTo>
                  <a:pt x="678755" y="875677"/>
                  <a:pt x="807828" y="764115"/>
                  <a:pt x="807828" y="764115"/>
                </a:cubicBezTo>
                <a:close/>
                <a:moveTo>
                  <a:pt x="1219641" y="592014"/>
                </a:moveTo>
                <a:cubicBezTo>
                  <a:pt x="1219641" y="600590"/>
                  <a:pt x="1296938" y="1458231"/>
                  <a:pt x="25768" y="1938512"/>
                </a:cubicBezTo>
                <a:lnTo>
                  <a:pt x="0" y="1869903"/>
                </a:lnTo>
                <a:cubicBezTo>
                  <a:pt x="1211051" y="1406775"/>
                  <a:pt x="1142336" y="634894"/>
                  <a:pt x="1142336" y="600590"/>
                </a:cubicBezTo>
                <a:close/>
                <a:moveTo>
                  <a:pt x="1588579" y="463978"/>
                </a:moveTo>
                <a:cubicBezTo>
                  <a:pt x="1588579" y="463978"/>
                  <a:pt x="1631493" y="626923"/>
                  <a:pt x="1528500" y="746995"/>
                </a:cubicBezTo>
                <a:cubicBezTo>
                  <a:pt x="1425500" y="875636"/>
                  <a:pt x="1271004" y="867060"/>
                  <a:pt x="1271004" y="867060"/>
                </a:cubicBezTo>
                <a:cubicBezTo>
                  <a:pt x="1271004" y="867060"/>
                  <a:pt x="1228090" y="729843"/>
                  <a:pt x="1331090" y="601195"/>
                </a:cubicBezTo>
                <a:cubicBezTo>
                  <a:pt x="1442666" y="472554"/>
                  <a:pt x="1588579" y="463978"/>
                  <a:pt x="1588579" y="463978"/>
                </a:cubicBezTo>
                <a:close/>
                <a:moveTo>
                  <a:pt x="918872" y="352457"/>
                </a:moveTo>
                <a:cubicBezTo>
                  <a:pt x="918872" y="352457"/>
                  <a:pt x="1039217" y="429535"/>
                  <a:pt x="1073594" y="592248"/>
                </a:cubicBezTo>
                <a:cubicBezTo>
                  <a:pt x="1116575" y="754967"/>
                  <a:pt x="1013429" y="857734"/>
                  <a:pt x="1013429" y="857734"/>
                </a:cubicBezTo>
                <a:cubicBezTo>
                  <a:pt x="1013429" y="857734"/>
                  <a:pt x="875899" y="797788"/>
                  <a:pt x="832919" y="635068"/>
                </a:cubicBezTo>
                <a:cubicBezTo>
                  <a:pt x="798534" y="480918"/>
                  <a:pt x="918872" y="352457"/>
                  <a:pt x="918872" y="352457"/>
                </a:cubicBezTo>
                <a:close/>
                <a:moveTo>
                  <a:pt x="1228596" y="0"/>
                </a:moveTo>
                <a:cubicBezTo>
                  <a:pt x="1228596" y="0"/>
                  <a:pt x="1357510" y="111562"/>
                  <a:pt x="1340324" y="274620"/>
                </a:cubicBezTo>
                <a:cubicBezTo>
                  <a:pt x="1323132" y="437679"/>
                  <a:pt x="1185622" y="514917"/>
                  <a:pt x="1185622" y="514917"/>
                </a:cubicBezTo>
                <a:cubicBezTo>
                  <a:pt x="1185622" y="514917"/>
                  <a:pt x="1073894" y="429096"/>
                  <a:pt x="1091086" y="257455"/>
                </a:cubicBezTo>
                <a:cubicBezTo>
                  <a:pt x="1108271" y="94403"/>
                  <a:pt x="1228596" y="0"/>
                  <a:pt x="1228596" y="0"/>
                </a:cubicBezTo>
                <a:close/>
              </a:path>
            </a:pathLst>
          </a:custGeom>
          <a:solidFill>
            <a:schemeClr val="accent2"/>
          </a:solidFill>
          <a:ln w="12700" cap="flat" cmpd="sng" algn="ctr">
            <a:noFill/>
            <a:prstDash val="solid"/>
            <a:miter lim="800000"/>
          </a:ln>
          <a:effectLst/>
        </p:spPr>
        <p:txBody>
          <a:bodyPr wrap="square"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52" name="任意多边形: 形状 51">
            <a:extLst>
              <a:ext uri="{FF2B5EF4-FFF2-40B4-BE49-F238E27FC236}">
                <a16:creationId xmlns:a16="http://schemas.microsoft.com/office/drawing/2014/main" id="{92CBD81B-E9CF-3793-438E-51598AC8C414}"/>
              </a:ext>
            </a:extLst>
          </p:cNvPr>
          <p:cNvSpPr/>
          <p:nvPr/>
        </p:nvSpPr>
        <p:spPr>
          <a:xfrm flipH="1">
            <a:off x="3952483" y="4412838"/>
            <a:ext cx="387908" cy="540000"/>
          </a:xfrm>
          <a:custGeom>
            <a:avLst/>
            <a:gdLst>
              <a:gd name="connsiteX0" fmla="*/ 492883 w 1597445"/>
              <a:gd name="connsiteY0" fmla="*/ 1792676 h 2034390"/>
              <a:gd name="connsiteX1" fmla="*/ 550393 w 1597445"/>
              <a:gd name="connsiteY1" fmla="*/ 1793178 h 2034390"/>
              <a:gd name="connsiteX2" fmla="*/ 816431 w 1597445"/>
              <a:gd name="connsiteY2" fmla="*/ 1913044 h 2034390"/>
              <a:gd name="connsiteX3" fmla="*/ 550393 w 1597445"/>
              <a:gd name="connsiteY3" fmla="*/ 2032909 h 2034390"/>
              <a:gd name="connsiteX4" fmla="*/ 301513 w 1597445"/>
              <a:gd name="connsiteY4" fmla="*/ 1895918 h 2034390"/>
              <a:gd name="connsiteX5" fmla="*/ 492883 w 1597445"/>
              <a:gd name="connsiteY5" fmla="*/ 1792676 h 2034390"/>
              <a:gd name="connsiteX6" fmla="*/ 902531 w 1597445"/>
              <a:gd name="connsiteY6" fmla="*/ 1569860 h 2034390"/>
              <a:gd name="connsiteX7" fmla="*/ 1177152 w 1597445"/>
              <a:gd name="connsiteY7" fmla="*/ 1664263 h 2034390"/>
              <a:gd name="connsiteX8" fmla="*/ 928273 w 1597445"/>
              <a:gd name="connsiteY8" fmla="*/ 1818739 h 2034390"/>
              <a:gd name="connsiteX9" fmla="*/ 662234 w 1597445"/>
              <a:gd name="connsiteY9" fmla="*/ 1707170 h 2034390"/>
              <a:gd name="connsiteX10" fmla="*/ 902531 w 1597445"/>
              <a:gd name="connsiteY10" fmla="*/ 1569860 h 2034390"/>
              <a:gd name="connsiteX11" fmla="*/ 344094 w 1597445"/>
              <a:gd name="connsiteY11" fmla="*/ 1279031 h 2034390"/>
              <a:gd name="connsiteX12" fmla="*/ 369830 w 1597445"/>
              <a:gd name="connsiteY12" fmla="*/ 1561370 h 2034390"/>
              <a:gd name="connsiteX13" fmla="*/ 181102 w 1597445"/>
              <a:gd name="connsiteY13" fmla="*/ 1758155 h 2034390"/>
              <a:gd name="connsiteX14" fmla="*/ 138208 w 1597445"/>
              <a:gd name="connsiteY14" fmla="*/ 1484372 h 2034390"/>
              <a:gd name="connsiteX15" fmla="*/ 344094 w 1597445"/>
              <a:gd name="connsiteY15" fmla="*/ 1279031 h 2034390"/>
              <a:gd name="connsiteX16" fmla="*/ 1226323 w 1597445"/>
              <a:gd name="connsiteY16" fmla="*/ 1262739 h 2034390"/>
              <a:gd name="connsiteX17" fmla="*/ 1316478 w 1597445"/>
              <a:gd name="connsiteY17" fmla="*/ 1268500 h 2034390"/>
              <a:gd name="connsiteX18" fmla="*/ 1400191 w 1597445"/>
              <a:gd name="connsiteY18" fmla="*/ 1295279 h 2034390"/>
              <a:gd name="connsiteX19" fmla="*/ 1211297 w 1597445"/>
              <a:gd name="connsiteY19" fmla="*/ 1509541 h 2034390"/>
              <a:gd name="connsiteX20" fmla="*/ 927954 w 1597445"/>
              <a:gd name="connsiteY20" fmla="*/ 1483833 h 2034390"/>
              <a:gd name="connsiteX21" fmla="*/ 1116847 w 1597445"/>
              <a:gd name="connsiteY21" fmla="*/ 1286710 h 2034390"/>
              <a:gd name="connsiteX22" fmla="*/ 1226323 w 1597445"/>
              <a:gd name="connsiteY22" fmla="*/ 1262739 h 2034390"/>
              <a:gd name="connsiteX23" fmla="*/ 567232 w 1597445"/>
              <a:gd name="connsiteY23" fmla="*/ 1021577 h 2034390"/>
              <a:gd name="connsiteX24" fmla="*/ 670492 w 1597445"/>
              <a:gd name="connsiteY24" fmla="*/ 1287615 h 2034390"/>
              <a:gd name="connsiteX25" fmla="*/ 550027 w 1597445"/>
              <a:gd name="connsiteY25" fmla="*/ 1536494 h 2034390"/>
              <a:gd name="connsiteX26" fmla="*/ 429556 w 1597445"/>
              <a:gd name="connsiteY26" fmla="*/ 1279032 h 2034390"/>
              <a:gd name="connsiteX27" fmla="*/ 567232 w 1597445"/>
              <a:gd name="connsiteY27" fmla="*/ 1021577 h 2034390"/>
              <a:gd name="connsiteX28" fmla="*/ 1521058 w 1597445"/>
              <a:gd name="connsiteY28" fmla="*/ 895792 h 2034390"/>
              <a:gd name="connsiteX29" fmla="*/ 1572291 w 1597445"/>
              <a:gd name="connsiteY29" fmla="*/ 901670 h 2034390"/>
              <a:gd name="connsiteX30" fmla="*/ 1434721 w 1597445"/>
              <a:gd name="connsiteY30" fmla="*/ 1158880 h 2034390"/>
              <a:gd name="connsiteX31" fmla="*/ 1150992 w 1597445"/>
              <a:gd name="connsiteY31" fmla="*/ 1193171 h 2034390"/>
              <a:gd name="connsiteX32" fmla="*/ 1288562 w 1597445"/>
              <a:gd name="connsiteY32" fmla="*/ 961683 h 2034390"/>
              <a:gd name="connsiteX33" fmla="*/ 1485240 w 1597445"/>
              <a:gd name="connsiteY33" fmla="*/ 896312 h 2034390"/>
              <a:gd name="connsiteX34" fmla="*/ 1521058 w 1597445"/>
              <a:gd name="connsiteY34" fmla="*/ 895792 h 2034390"/>
              <a:gd name="connsiteX35" fmla="*/ 807828 w 1597445"/>
              <a:gd name="connsiteY35" fmla="*/ 764115 h 2034390"/>
              <a:gd name="connsiteX36" fmla="*/ 936902 w 1597445"/>
              <a:gd name="connsiteY36" fmla="*/ 1021577 h 2034390"/>
              <a:gd name="connsiteX37" fmla="*/ 842253 w 1597445"/>
              <a:gd name="connsiteY37" fmla="*/ 1279032 h 2034390"/>
              <a:gd name="connsiteX38" fmla="*/ 695967 w 1597445"/>
              <a:gd name="connsiteY38" fmla="*/ 1038736 h 2034390"/>
              <a:gd name="connsiteX39" fmla="*/ 807828 w 1597445"/>
              <a:gd name="connsiteY39" fmla="*/ 764115 h 2034390"/>
              <a:gd name="connsiteX40" fmla="*/ 1219641 w 1597445"/>
              <a:gd name="connsiteY40" fmla="*/ 592014 h 2034390"/>
              <a:gd name="connsiteX41" fmla="*/ 25768 w 1597445"/>
              <a:gd name="connsiteY41" fmla="*/ 1938512 h 2034390"/>
              <a:gd name="connsiteX42" fmla="*/ 0 w 1597445"/>
              <a:gd name="connsiteY42" fmla="*/ 1869903 h 2034390"/>
              <a:gd name="connsiteX43" fmla="*/ 1142336 w 1597445"/>
              <a:gd name="connsiteY43" fmla="*/ 600590 h 2034390"/>
              <a:gd name="connsiteX44" fmla="*/ 1588579 w 1597445"/>
              <a:gd name="connsiteY44" fmla="*/ 463978 h 2034390"/>
              <a:gd name="connsiteX45" fmla="*/ 1528500 w 1597445"/>
              <a:gd name="connsiteY45" fmla="*/ 746995 h 2034390"/>
              <a:gd name="connsiteX46" fmla="*/ 1271004 w 1597445"/>
              <a:gd name="connsiteY46" fmla="*/ 867060 h 2034390"/>
              <a:gd name="connsiteX47" fmla="*/ 1331090 w 1597445"/>
              <a:gd name="connsiteY47" fmla="*/ 601195 h 2034390"/>
              <a:gd name="connsiteX48" fmla="*/ 1588579 w 1597445"/>
              <a:gd name="connsiteY48" fmla="*/ 463978 h 2034390"/>
              <a:gd name="connsiteX49" fmla="*/ 918872 w 1597445"/>
              <a:gd name="connsiteY49" fmla="*/ 352457 h 2034390"/>
              <a:gd name="connsiteX50" fmla="*/ 1073594 w 1597445"/>
              <a:gd name="connsiteY50" fmla="*/ 592248 h 2034390"/>
              <a:gd name="connsiteX51" fmla="*/ 1013429 w 1597445"/>
              <a:gd name="connsiteY51" fmla="*/ 857734 h 2034390"/>
              <a:gd name="connsiteX52" fmla="*/ 832919 w 1597445"/>
              <a:gd name="connsiteY52" fmla="*/ 635068 h 2034390"/>
              <a:gd name="connsiteX53" fmla="*/ 918872 w 1597445"/>
              <a:gd name="connsiteY53" fmla="*/ 352457 h 2034390"/>
              <a:gd name="connsiteX54" fmla="*/ 1228596 w 1597445"/>
              <a:gd name="connsiteY54" fmla="*/ 0 h 2034390"/>
              <a:gd name="connsiteX55" fmla="*/ 1340324 w 1597445"/>
              <a:gd name="connsiteY55" fmla="*/ 274620 h 2034390"/>
              <a:gd name="connsiteX56" fmla="*/ 1185622 w 1597445"/>
              <a:gd name="connsiteY56" fmla="*/ 514917 h 2034390"/>
              <a:gd name="connsiteX57" fmla="*/ 1091086 w 1597445"/>
              <a:gd name="connsiteY57" fmla="*/ 257455 h 2034390"/>
              <a:gd name="connsiteX58" fmla="*/ 1228596 w 1597445"/>
              <a:gd name="connsiteY58" fmla="*/ 0 h 203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7445" h="2034390">
                <a:moveTo>
                  <a:pt x="492883" y="1792676"/>
                </a:moveTo>
                <a:cubicBezTo>
                  <a:pt x="510835" y="1791037"/>
                  <a:pt x="530011" y="1791037"/>
                  <a:pt x="550393" y="1793178"/>
                </a:cubicBezTo>
                <a:cubicBezTo>
                  <a:pt x="722028" y="1801741"/>
                  <a:pt x="816431" y="1913044"/>
                  <a:pt x="816431" y="1913044"/>
                </a:cubicBezTo>
                <a:cubicBezTo>
                  <a:pt x="816431" y="1913044"/>
                  <a:pt x="713445" y="2050035"/>
                  <a:pt x="550393" y="2032909"/>
                </a:cubicBezTo>
                <a:cubicBezTo>
                  <a:pt x="387334" y="2024346"/>
                  <a:pt x="301513" y="1895918"/>
                  <a:pt x="301513" y="1895918"/>
                </a:cubicBezTo>
                <a:cubicBezTo>
                  <a:pt x="301513" y="1895918"/>
                  <a:pt x="367220" y="1804146"/>
                  <a:pt x="492883" y="1792676"/>
                </a:cubicBezTo>
                <a:close/>
                <a:moveTo>
                  <a:pt x="902531" y="1569860"/>
                </a:moveTo>
                <a:cubicBezTo>
                  <a:pt x="1074166" y="1561277"/>
                  <a:pt x="1177152" y="1664263"/>
                  <a:pt x="1177152" y="1664263"/>
                </a:cubicBezTo>
                <a:cubicBezTo>
                  <a:pt x="1177152" y="1664263"/>
                  <a:pt x="1091332" y="1810156"/>
                  <a:pt x="928273" y="1818739"/>
                </a:cubicBezTo>
                <a:cubicBezTo>
                  <a:pt x="765221" y="1818739"/>
                  <a:pt x="662234" y="1707170"/>
                  <a:pt x="662234" y="1707170"/>
                </a:cubicBezTo>
                <a:cubicBezTo>
                  <a:pt x="662234" y="1707170"/>
                  <a:pt x="739472" y="1578443"/>
                  <a:pt x="902531" y="1569860"/>
                </a:cubicBezTo>
                <a:close/>
                <a:moveTo>
                  <a:pt x="344094" y="1279031"/>
                </a:moveTo>
                <a:cubicBezTo>
                  <a:pt x="344094" y="1279031"/>
                  <a:pt x="421299" y="1407366"/>
                  <a:pt x="369830" y="1561370"/>
                </a:cubicBezTo>
                <a:cubicBezTo>
                  <a:pt x="318360" y="1723930"/>
                  <a:pt x="181102" y="1758155"/>
                  <a:pt x="181102" y="1758155"/>
                </a:cubicBezTo>
                <a:cubicBezTo>
                  <a:pt x="181102" y="1758155"/>
                  <a:pt x="86738" y="1638375"/>
                  <a:pt x="138208" y="1484372"/>
                </a:cubicBezTo>
                <a:cubicBezTo>
                  <a:pt x="189678" y="1330368"/>
                  <a:pt x="344094" y="1279031"/>
                  <a:pt x="344094" y="1279031"/>
                </a:cubicBezTo>
                <a:close/>
                <a:moveTo>
                  <a:pt x="1226323" y="1262739"/>
                </a:moveTo>
                <a:cubicBezTo>
                  <a:pt x="1260131" y="1260730"/>
                  <a:pt x="1290720" y="1263677"/>
                  <a:pt x="1316478" y="1268500"/>
                </a:cubicBezTo>
                <a:cubicBezTo>
                  <a:pt x="1367994" y="1278140"/>
                  <a:pt x="1400191" y="1295279"/>
                  <a:pt x="1400191" y="1295279"/>
                </a:cubicBezTo>
                <a:cubicBezTo>
                  <a:pt x="1400191" y="1295279"/>
                  <a:pt x="1365846" y="1458118"/>
                  <a:pt x="1211297" y="1509541"/>
                </a:cubicBezTo>
                <a:cubicBezTo>
                  <a:pt x="1056748" y="1569534"/>
                  <a:pt x="927954" y="1483833"/>
                  <a:pt x="927954" y="1483833"/>
                </a:cubicBezTo>
                <a:cubicBezTo>
                  <a:pt x="927954" y="1483833"/>
                  <a:pt x="953715" y="1346702"/>
                  <a:pt x="1116847" y="1286710"/>
                </a:cubicBezTo>
                <a:cubicBezTo>
                  <a:pt x="1155486" y="1271712"/>
                  <a:pt x="1192514" y="1264748"/>
                  <a:pt x="1226323" y="1262739"/>
                </a:cubicBezTo>
                <a:close/>
                <a:moveTo>
                  <a:pt x="567232" y="1021577"/>
                </a:moveTo>
                <a:cubicBezTo>
                  <a:pt x="567232" y="1021577"/>
                  <a:pt x="670492" y="1124563"/>
                  <a:pt x="670492" y="1287615"/>
                </a:cubicBezTo>
                <a:cubicBezTo>
                  <a:pt x="670492" y="1459256"/>
                  <a:pt x="550027" y="1536494"/>
                  <a:pt x="550027" y="1536494"/>
                </a:cubicBezTo>
                <a:cubicBezTo>
                  <a:pt x="550027" y="1536494"/>
                  <a:pt x="429556" y="1442091"/>
                  <a:pt x="429556" y="1279032"/>
                </a:cubicBezTo>
                <a:cubicBezTo>
                  <a:pt x="429556" y="1115980"/>
                  <a:pt x="567232" y="1021577"/>
                  <a:pt x="567232" y="1021577"/>
                </a:cubicBezTo>
                <a:close/>
                <a:moveTo>
                  <a:pt x="1521058" y="895792"/>
                </a:moveTo>
                <a:cubicBezTo>
                  <a:pt x="1552946" y="896846"/>
                  <a:pt x="1572291" y="901670"/>
                  <a:pt x="1572291" y="901670"/>
                </a:cubicBezTo>
                <a:cubicBezTo>
                  <a:pt x="1572291" y="901670"/>
                  <a:pt x="1572291" y="1064569"/>
                  <a:pt x="1434721" y="1158880"/>
                </a:cubicBezTo>
                <a:cubicBezTo>
                  <a:pt x="1297158" y="1244614"/>
                  <a:pt x="1150992" y="1193171"/>
                  <a:pt x="1150992" y="1193171"/>
                </a:cubicBezTo>
                <a:cubicBezTo>
                  <a:pt x="1150992" y="1193171"/>
                  <a:pt x="1150992" y="1047417"/>
                  <a:pt x="1288562" y="961683"/>
                </a:cubicBezTo>
                <a:cubicBezTo>
                  <a:pt x="1361645" y="914528"/>
                  <a:pt x="1432574" y="899523"/>
                  <a:pt x="1485240" y="896312"/>
                </a:cubicBezTo>
                <a:cubicBezTo>
                  <a:pt x="1498405" y="895508"/>
                  <a:pt x="1510428" y="895440"/>
                  <a:pt x="1521058" y="895792"/>
                </a:cubicBezTo>
                <a:close/>
                <a:moveTo>
                  <a:pt x="807828" y="764115"/>
                </a:moveTo>
                <a:cubicBezTo>
                  <a:pt x="807828" y="764115"/>
                  <a:pt x="919697" y="858518"/>
                  <a:pt x="936902" y="1021577"/>
                </a:cubicBezTo>
                <a:cubicBezTo>
                  <a:pt x="954114" y="1193211"/>
                  <a:pt x="842253" y="1279032"/>
                  <a:pt x="842253" y="1279032"/>
                </a:cubicBezTo>
                <a:cubicBezTo>
                  <a:pt x="842253" y="1279032"/>
                  <a:pt x="704570" y="1201794"/>
                  <a:pt x="695967" y="1038736"/>
                </a:cubicBezTo>
                <a:cubicBezTo>
                  <a:pt x="678755" y="875677"/>
                  <a:pt x="807828" y="764115"/>
                  <a:pt x="807828" y="764115"/>
                </a:cubicBezTo>
                <a:close/>
                <a:moveTo>
                  <a:pt x="1219641" y="592014"/>
                </a:moveTo>
                <a:cubicBezTo>
                  <a:pt x="1219641" y="600590"/>
                  <a:pt x="1296938" y="1458231"/>
                  <a:pt x="25768" y="1938512"/>
                </a:cubicBezTo>
                <a:lnTo>
                  <a:pt x="0" y="1869903"/>
                </a:lnTo>
                <a:cubicBezTo>
                  <a:pt x="1211051" y="1406775"/>
                  <a:pt x="1142336" y="634894"/>
                  <a:pt x="1142336" y="600590"/>
                </a:cubicBezTo>
                <a:close/>
                <a:moveTo>
                  <a:pt x="1588579" y="463978"/>
                </a:moveTo>
                <a:cubicBezTo>
                  <a:pt x="1588579" y="463978"/>
                  <a:pt x="1631493" y="626923"/>
                  <a:pt x="1528500" y="746995"/>
                </a:cubicBezTo>
                <a:cubicBezTo>
                  <a:pt x="1425500" y="875636"/>
                  <a:pt x="1271004" y="867060"/>
                  <a:pt x="1271004" y="867060"/>
                </a:cubicBezTo>
                <a:cubicBezTo>
                  <a:pt x="1271004" y="867060"/>
                  <a:pt x="1228090" y="729843"/>
                  <a:pt x="1331090" y="601195"/>
                </a:cubicBezTo>
                <a:cubicBezTo>
                  <a:pt x="1442666" y="472554"/>
                  <a:pt x="1588579" y="463978"/>
                  <a:pt x="1588579" y="463978"/>
                </a:cubicBezTo>
                <a:close/>
                <a:moveTo>
                  <a:pt x="918872" y="352457"/>
                </a:moveTo>
                <a:cubicBezTo>
                  <a:pt x="918872" y="352457"/>
                  <a:pt x="1039217" y="429535"/>
                  <a:pt x="1073594" y="592248"/>
                </a:cubicBezTo>
                <a:cubicBezTo>
                  <a:pt x="1116575" y="754967"/>
                  <a:pt x="1013429" y="857734"/>
                  <a:pt x="1013429" y="857734"/>
                </a:cubicBezTo>
                <a:cubicBezTo>
                  <a:pt x="1013429" y="857734"/>
                  <a:pt x="875899" y="797788"/>
                  <a:pt x="832919" y="635068"/>
                </a:cubicBezTo>
                <a:cubicBezTo>
                  <a:pt x="798534" y="480918"/>
                  <a:pt x="918872" y="352457"/>
                  <a:pt x="918872" y="352457"/>
                </a:cubicBezTo>
                <a:close/>
                <a:moveTo>
                  <a:pt x="1228596" y="0"/>
                </a:moveTo>
                <a:cubicBezTo>
                  <a:pt x="1228596" y="0"/>
                  <a:pt x="1357510" y="111562"/>
                  <a:pt x="1340324" y="274620"/>
                </a:cubicBezTo>
                <a:cubicBezTo>
                  <a:pt x="1323132" y="437679"/>
                  <a:pt x="1185622" y="514917"/>
                  <a:pt x="1185622" y="514917"/>
                </a:cubicBezTo>
                <a:cubicBezTo>
                  <a:pt x="1185622" y="514917"/>
                  <a:pt x="1073894" y="429096"/>
                  <a:pt x="1091086" y="257455"/>
                </a:cubicBezTo>
                <a:cubicBezTo>
                  <a:pt x="1108271" y="94403"/>
                  <a:pt x="1228596" y="0"/>
                  <a:pt x="1228596" y="0"/>
                </a:cubicBezTo>
                <a:close/>
              </a:path>
            </a:pathLst>
          </a:custGeom>
          <a:solidFill>
            <a:schemeClr val="accent2"/>
          </a:solidFill>
          <a:ln w="12700" cap="flat" cmpd="sng" algn="ctr">
            <a:noFill/>
            <a:prstDash val="solid"/>
            <a:miter lim="800000"/>
          </a:ln>
          <a:effectLst/>
        </p:spPr>
        <p:txBody>
          <a:bodyPr wrap="square"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nvGrpSpPr>
          <p:cNvPr id="65" name="组合 64">
            <a:extLst>
              <a:ext uri="{FF2B5EF4-FFF2-40B4-BE49-F238E27FC236}">
                <a16:creationId xmlns:a16="http://schemas.microsoft.com/office/drawing/2014/main" id="{A2ABEC63-8F37-F45D-4E5F-CF6107A027EE}"/>
              </a:ext>
            </a:extLst>
          </p:cNvPr>
          <p:cNvGrpSpPr/>
          <p:nvPr/>
        </p:nvGrpSpPr>
        <p:grpSpPr>
          <a:xfrm>
            <a:off x="0" y="5018087"/>
            <a:ext cx="10762488" cy="444157"/>
            <a:chOff x="0" y="3943391"/>
            <a:chExt cx="10762488" cy="444157"/>
          </a:xfrm>
        </p:grpSpPr>
        <p:sp>
          <p:nvSpPr>
            <p:cNvPr id="67" name="矩形: 圆角 66">
              <a:extLst>
                <a:ext uri="{FF2B5EF4-FFF2-40B4-BE49-F238E27FC236}">
                  <a16:creationId xmlns:a16="http://schemas.microsoft.com/office/drawing/2014/main" id="{F1861A63-E37A-BA22-1CCA-FDC38F72C38A}"/>
                </a:ext>
              </a:extLst>
            </p:cNvPr>
            <p:cNvSpPr/>
            <p:nvPr/>
          </p:nvSpPr>
          <p:spPr>
            <a:xfrm>
              <a:off x="0" y="3943391"/>
              <a:ext cx="10762488" cy="444157"/>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68" name="组合 67">
              <a:extLst>
                <a:ext uri="{FF2B5EF4-FFF2-40B4-BE49-F238E27FC236}">
                  <a16:creationId xmlns:a16="http://schemas.microsoft.com/office/drawing/2014/main" id="{C6B64EA7-C1CD-95F3-7BC5-2424C6E5214C}"/>
                </a:ext>
              </a:extLst>
            </p:cNvPr>
            <p:cNvGrpSpPr>
              <a:grpSpLocks noChangeAspect="1"/>
            </p:cNvGrpSpPr>
            <p:nvPr/>
          </p:nvGrpSpPr>
          <p:grpSpPr>
            <a:xfrm>
              <a:off x="669439" y="4016554"/>
              <a:ext cx="301348" cy="312868"/>
              <a:chOff x="7671199" y="2913751"/>
              <a:chExt cx="432004" cy="432000"/>
            </a:xfrm>
            <a:solidFill>
              <a:srgbClr val="00877B"/>
            </a:solidFill>
          </p:grpSpPr>
          <p:sp>
            <p:nvSpPr>
              <p:cNvPr id="72" name="圆角矩形 102">
                <a:extLst>
                  <a:ext uri="{FF2B5EF4-FFF2-40B4-BE49-F238E27FC236}">
                    <a16:creationId xmlns:a16="http://schemas.microsoft.com/office/drawing/2014/main" id="{81F0B4A6-08BF-7388-64BA-98FA329E8E79}"/>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73" name="任意多边形 103">
                <a:extLst>
                  <a:ext uri="{FF2B5EF4-FFF2-40B4-BE49-F238E27FC236}">
                    <a16:creationId xmlns:a16="http://schemas.microsoft.com/office/drawing/2014/main" id="{A646D036-7DE1-1D97-E01D-1C88B7EF5A73}"/>
                  </a:ext>
                </a:extLst>
              </p:cNvPr>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71" name="文本框 70">
              <a:extLst>
                <a:ext uri="{FF2B5EF4-FFF2-40B4-BE49-F238E27FC236}">
                  <a16:creationId xmlns:a16="http://schemas.microsoft.com/office/drawing/2014/main" id="{905ADBC1-18DD-F25D-8386-9C502996A2C1}"/>
                </a:ext>
              </a:extLst>
            </p:cNvPr>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默沙东公司努力拓展 </a:t>
              </a:r>
              <a:r>
                <a:rPr lang="en-US" altLang="zh-CN" b="1" dirty="0">
                  <a:solidFill>
                    <a:srgbClr val="00877B"/>
                  </a:solidFill>
                  <a:latin typeface="微软雅黑" panose="020B0503020204020204" pitchFamily="34" charset="-122"/>
                  <a:ea typeface="微软雅黑" panose="020B0503020204020204" pitchFamily="34" charset="-122"/>
                </a:rPr>
                <a:t>HPV </a:t>
              </a:r>
              <a:r>
                <a:rPr lang="zh-CN" altLang="en-US" b="1" dirty="0">
                  <a:solidFill>
                    <a:srgbClr val="00877B"/>
                  </a:solidFill>
                  <a:latin typeface="微软雅黑" panose="020B0503020204020204" pitchFamily="34" charset="-122"/>
                  <a:ea typeface="微软雅黑" panose="020B0503020204020204" pitchFamily="34" charset="-122"/>
                </a:rPr>
                <a:t>疫苗产能以使更多人群获益</a:t>
              </a:r>
              <a:r>
                <a:rPr lang="en-US" altLang="zh-CN" b="1" baseline="30000" dirty="0">
                  <a:solidFill>
                    <a:srgbClr val="00877B"/>
                  </a:solidFill>
                  <a:latin typeface="微软雅黑" panose="020B0503020204020204" pitchFamily="34" charset="-122"/>
                  <a:ea typeface="微软雅黑" panose="020B0503020204020204" pitchFamily="34" charset="-122"/>
                </a:rPr>
                <a:t>9</a:t>
              </a:r>
            </a:p>
          </p:txBody>
        </p:sp>
      </p:grpSp>
      <p:sp>
        <p:nvSpPr>
          <p:cNvPr id="110" name="machine-press_357857">
            <a:extLst>
              <a:ext uri="{FF2B5EF4-FFF2-40B4-BE49-F238E27FC236}">
                <a16:creationId xmlns:a16="http://schemas.microsoft.com/office/drawing/2014/main" id="{4E43F2AB-59E6-7ECC-D5DD-01C1338F454A}"/>
              </a:ext>
            </a:extLst>
          </p:cNvPr>
          <p:cNvSpPr/>
          <p:nvPr/>
        </p:nvSpPr>
        <p:spPr>
          <a:xfrm>
            <a:off x="2766117" y="5527094"/>
            <a:ext cx="288000" cy="288000"/>
          </a:xfrm>
          <a:custGeom>
            <a:avLst/>
            <a:gdLst>
              <a:gd name="connsiteX0" fmla="*/ 468969 w 607639"/>
              <a:gd name="connsiteY0" fmla="*/ 487990 h 606722"/>
              <a:gd name="connsiteX1" fmla="*/ 449121 w 607639"/>
              <a:gd name="connsiteY1" fmla="*/ 507808 h 606722"/>
              <a:gd name="connsiteX2" fmla="*/ 468969 w 607639"/>
              <a:gd name="connsiteY2" fmla="*/ 527538 h 606722"/>
              <a:gd name="connsiteX3" fmla="*/ 508576 w 607639"/>
              <a:gd name="connsiteY3" fmla="*/ 527538 h 606722"/>
              <a:gd name="connsiteX4" fmla="*/ 528424 w 607639"/>
              <a:gd name="connsiteY4" fmla="*/ 507808 h 606722"/>
              <a:gd name="connsiteX5" fmla="*/ 508576 w 607639"/>
              <a:gd name="connsiteY5" fmla="*/ 487990 h 606722"/>
              <a:gd name="connsiteX6" fmla="*/ 330210 w 607639"/>
              <a:gd name="connsiteY6" fmla="*/ 487990 h 606722"/>
              <a:gd name="connsiteX7" fmla="*/ 310450 w 607639"/>
              <a:gd name="connsiteY7" fmla="*/ 507808 h 606722"/>
              <a:gd name="connsiteX8" fmla="*/ 330210 w 607639"/>
              <a:gd name="connsiteY8" fmla="*/ 527538 h 606722"/>
              <a:gd name="connsiteX9" fmla="*/ 369906 w 607639"/>
              <a:gd name="connsiteY9" fmla="*/ 527538 h 606722"/>
              <a:gd name="connsiteX10" fmla="*/ 389665 w 607639"/>
              <a:gd name="connsiteY10" fmla="*/ 507808 h 606722"/>
              <a:gd name="connsiteX11" fmla="*/ 369906 w 607639"/>
              <a:gd name="connsiteY11" fmla="*/ 487990 h 606722"/>
              <a:gd name="connsiteX12" fmla="*/ 191539 w 607639"/>
              <a:gd name="connsiteY12" fmla="*/ 487990 h 606722"/>
              <a:gd name="connsiteX13" fmla="*/ 171780 w 607639"/>
              <a:gd name="connsiteY13" fmla="*/ 507808 h 606722"/>
              <a:gd name="connsiteX14" fmla="*/ 191539 w 607639"/>
              <a:gd name="connsiteY14" fmla="*/ 527538 h 606722"/>
              <a:gd name="connsiteX15" fmla="*/ 231147 w 607639"/>
              <a:gd name="connsiteY15" fmla="*/ 527538 h 606722"/>
              <a:gd name="connsiteX16" fmla="*/ 250995 w 607639"/>
              <a:gd name="connsiteY16" fmla="*/ 507808 h 606722"/>
              <a:gd name="connsiteX17" fmla="*/ 231147 w 607639"/>
              <a:gd name="connsiteY17" fmla="*/ 487990 h 606722"/>
              <a:gd name="connsiteX18" fmla="*/ 468969 w 607639"/>
              <a:gd name="connsiteY18" fmla="*/ 408895 h 606722"/>
              <a:gd name="connsiteX19" fmla="*/ 449121 w 607639"/>
              <a:gd name="connsiteY19" fmla="*/ 428624 h 606722"/>
              <a:gd name="connsiteX20" fmla="*/ 468969 w 607639"/>
              <a:gd name="connsiteY20" fmla="*/ 448442 h 606722"/>
              <a:gd name="connsiteX21" fmla="*/ 508576 w 607639"/>
              <a:gd name="connsiteY21" fmla="*/ 448442 h 606722"/>
              <a:gd name="connsiteX22" fmla="*/ 528424 w 607639"/>
              <a:gd name="connsiteY22" fmla="*/ 428624 h 606722"/>
              <a:gd name="connsiteX23" fmla="*/ 508576 w 607639"/>
              <a:gd name="connsiteY23" fmla="*/ 408895 h 606722"/>
              <a:gd name="connsiteX24" fmla="*/ 330210 w 607639"/>
              <a:gd name="connsiteY24" fmla="*/ 408895 h 606722"/>
              <a:gd name="connsiteX25" fmla="*/ 310450 w 607639"/>
              <a:gd name="connsiteY25" fmla="*/ 428624 h 606722"/>
              <a:gd name="connsiteX26" fmla="*/ 330210 w 607639"/>
              <a:gd name="connsiteY26" fmla="*/ 448442 h 606722"/>
              <a:gd name="connsiteX27" fmla="*/ 369906 w 607639"/>
              <a:gd name="connsiteY27" fmla="*/ 448442 h 606722"/>
              <a:gd name="connsiteX28" fmla="*/ 389665 w 607639"/>
              <a:gd name="connsiteY28" fmla="*/ 428624 h 606722"/>
              <a:gd name="connsiteX29" fmla="*/ 369906 w 607639"/>
              <a:gd name="connsiteY29" fmla="*/ 408895 h 606722"/>
              <a:gd name="connsiteX30" fmla="*/ 191539 w 607639"/>
              <a:gd name="connsiteY30" fmla="*/ 408895 h 606722"/>
              <a:gd name="connsiteX31" fmla="*/ 171780 w 607639"/>
              <a:gd name="connsiteY31" fmla="*/ 428624 h 606722"/>
              <a:gd name="connsiteX32" fmla="*/ 191539 w 607639"/>
              <a:gd name="connsiteY32" fmla="*/ 448442 h 606722"/>
              <a:gd name="connsiteX33" fmla="*/ 231147 w 607639"/>
              <a:gd name="connsiteY33" fmla="*/ 448442 h 606722"/>
              <a:gd name="connsiteX34" fmla="*/ 250995 w 607639"/>
              <a:gd name="connsiteY34" fmla="*/ 428624 h 606722"/>
              <a:gd name="connsiteX35" fmla="*/ 231147 w 607639"/>
              <a:gd name="connsiteY35" fmla="*/ 408895 h 606722"/>
              <a:gd name="connsiteX36" fmla="*/ 0 w 607639"/>
              <a:gd name="connsiteY36" fmla="*/ 158278 h 606722"/>
              <a:gd name="connsiteX37" fmla="*/ 158518 w 607639"/>
              <a:gd name="connsiteY37" fmla="*/ 158278 h 606722"/>
              <a:gd name="connsiteX38" fmla="*/ 158518 w 607639"/>
              <a:gd name="connsiteY38" fmla="*/ 290163 h 606722"/>
              <a:gd name="connsiteX39" fmla="*/ 258916 w 607639"/>
              <a:gd name="connsiteY39" fmla="*/ 214978 h 606722"/>
              <a:gd name="connsiteX40" fmla="*/ 279655 w 607639"/>
              <a:gd name="connsiteY40" fmla="*/ 213112 h 606722"/>
              <a:gd name="connsiteX41" fmla="*/ 290602 w 607639"/>
              <a:gd name="connsiteY41" fmla="*/ 230797 h 606722"/>
              <a:gd name="connsiteX42" fmla="*/ 290602 w 607639"/>
              <a:gd name="connsiteY42" fmla="*/ 309981 h 606722"/>
              <a:gd name="connsiteX43" fmla="*/ 417435 w 607639"/>
              <a:gd name="connsiteY43" fmla="*/ 214978 h 606722"/>
              <a:gd name="connsiteX44" fmla="*/ 438173 w 607639"/>
              <a:gd name="connsiteY44" fmla="*/ 213112 h 606722"/>
              <a:gd name="connsiteX45" fmla="*/ 449121 w 607639"/>
              <a:gd name="connsiteY45" fmla="*/ 230797 h 606722"/>
              <a:gd name="connsiteX46" fmla="*/ 449121 w 607639"/>
              <a:gd name="connsiteY46" fmla="*/ 309981 h 606722"/>
              <a:gd name="connsiteX47" fmla="*/ 575864 w 607639"/>
              <a:gd name="connsiteY47" fmla="*/ 214978 h 606722"/>
              <a:gd name="connsiteX48" fmla="*/ 596691 w 607639"/>
              <a:gd name="connsiteY48" fmla="*/ 213112 h 606722"/>
              <a:gd name="connsiteX49" fmla="*/ 607639 w 607639"/>
              <a:gd name="connsiteY49" fmla="*/ 230797 h 606722"/>
              <a:gd name="connsiteX50" fmla="*/ 607639 w 607639"/>
              <a:gd name="connsiteY50" fmla="*/ 586904 h 606722"/>
              <a:gd name="connsiteX51" fmla="*/ 587791 w 607639"/>
              <a:gd name="connsiteY51" fmla="*/ 606722 h 606722"/>
              <a:gd name="connsiteX52" fmla="*/ 19848 w 607639"/>
              <a:gd name="connsiteY52" fmla="*/ 606722 h 606722"/>
              <a:gd name="connsiteX53" fmla="*/ 0 w 607639"/>
              <a:gd name="connsiteY53" fmla="*/ 586904 h 606722"/>
              <a:gd name="connsiteX54" fmla="*/ 19845 w 607639"/>
              <a:gd name="connsiteY54" fmla="*/ 39517 h 606722"/>
              <a:gd name="connsiteX55" fmla="*/ 138645 w 607639"/>
              <a:gd name="connsiteY55" fmla="*/ 39517 h 606722"/>
              <a:gd name="connsiteX56" fmla="*/ 158490 w 607639"/>
              <a:gd name="connsiteY56" fmla="*/ 59351 h 606722"/>
              <a:gd name="connsiteX57" fmla="*/ 158490 w 607639"/>
              <a:gd name="connsiteY57" fmla="*/ 118762 h 606722"/>
              <a:gd name="connsiteX58" fmla="*/ 0 w 607639"/>
              <a:gd name="connsiteY58" fmla="*/ 118762 h 606722"/>
              <a:gd name="connsiteX59" fmla="*/ 0 w 607639"/>
              <a:gd name="connsiteY59" fmla="*/ 59351 h 606722"/>
              <a:gd name="connsiteX60" fmla="*/ 19845 w 607639"/>
              <a:gd name="connsiteY60" fmla="*/ 39517 h 606722"/>
              <a:gd name="connsiteX61" fmla="*/ 356668 w 607639"/>
              <a:gd name="connsiteY61" fmla="*/ 0 h 606722"/>
              <a:gd name="connsiteX62" fmla="*/ 435883 w 607639"/>
              <a:gd name="connsiteY62" fmla="*/ 79095 h 606722"/>
              <a:gd name="connsiteX63" fmla="*/ 356668 w 607639"/>
              <a:gd name="connsiteY63" fmla="*/ 158278 h 606722"/>
              <a:gd name="connsiteX64" fmla="*/ 257604 w 607639"/>
              <a:gd name="connsiteY64" fmla="*/ 158278 h 606722"/>
              <a:gd name="connsiteX65" fmla="*/ 198148 w 607639"/>
              <a:gd name="connsiteY65" fmla="*/ 98913 h 606722"/>
              <a:gd name="connsiteX66" fmla="*/ 257604 w 607639"/>
              <a:gd name="connsiteY66" fmla="*/ 39547 h 606722"/>
              <a:gd name="connsiteX67" fmla="*/ 284751 w 607639"/>
              <a:gd name="connsiteY67" fmla="*/ 46213 h 606722"/>
              <a:gd name="connsiteX68" fmla="*/ 356668 w 607639"/>
              <a:gd name="connsiteY6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606722">
                <a:moveTo>
                  <a:pt x="468969" y="487990"/>
                </a:moveTo>
                <a:cubicBezTo>
                  <a:pt x="458021" y="487990"/>
                  <a:pt x="449121" y="496877"/>
                  <a:pt x="449121" y="507808"/>
                </a:cubicBezTo>
                <a:cubicBezTo>
                  <a:pt x="449121" y="518740"/>
                  <a:pt x="458021" y="527538"/>
                  <a:pt x="468969" y="527538"/>
                </a:cubicBezTo>
                <a:lnTo>
                  <a:pt x="508576" y="527538"/>
                </a:lnTo>
                <a:cubicBezTo>
                  <a:pt x="519524" y="527538"/>
                  <a:pt x="528424" y="518740"/>
                  <a:pt x="528424" y="507808"/>
                </a:cubicBezTo>
                <a:cubicBezTo>
                  <a:pt x="528424" y="496877"/>
                  <a:pt x="519524" y="487990"/>
                  <a:pt x="508576" y="487990"/>
                </a:cubicBezTo>
                <a:close/>
                <a:moveTo>
                  <a:pt x="330210" y="487990"/>
                </a:moveTo>
                <a:cubicBezTo>
                  <a:pt x="319351" y="487990"/>
                  <a:pt x="310450" y="496877"/>
                  <a:pt x="310450" y="507808"/>
                </a:cubicBezTo>
                <a:cubicBezTo>
                  <a:pt x="310450" y="518740"/>
                  <a:pt x="319351" y="527538"/>
                  <a:pt x="330210" y="527538"/>
                </a:cubicBezTo>
                <a:lnTo>
                  <a:pt x="369906" y="527538"/>
                </a:lnTo>
                <a:cubicBezTo>
                  <a:pt x="380854" y="527538"/>
                  <a:pt x="389665" y="518740"/>
                  <a:pt x="389665" y="507808"/>
                </a:cubicBezTo>
                <a:cubicBezTo>
                  <a:pt x="389665" y="496877"/>
                  <a:pt x="380854" y="487990"/>
                  <a:pt x="369906" y="487990"/>
                </a:cubicBezTo>
                <a:close/>
                <a:moveTo>
                  <a:pt x="191539" y="487990"/>
                </a:moveTo>
                <a:cubicBezTo>
                  <a:pt x="180592" y="487990"/>
                  <a:pt x="171780" y="496877"/>
                  <a:pt x="171780" y="507808"/>
                </a:cubicBezTo>
                <a:cubicBezTo>
                  <a:pt x="171780" y="518740"/>
                  <a:pt x="180592" y="527538"/>
                  <a:pt x="191539" y="527538"/>
                </a:cubicBezTo>
                <a:lnTo>
                  <a:pt x="231147" y="527538"/>
                </a:lnTo>
                <a:cubicBezTo>
                  <a:pt x="242094" y="527538"/>
                  <a:pt x="250995" y="518740"/>
                  <a:pt x="250995" y="507808"/>
                </a:cubicBezTo>
                <a:cubicBezTo>
                  <a:pt x="250995" y="496877"/>
                  <a:pt x="242094" y="487990"/>
                  <a:pt x="231147" y="487990"/>
                </a:cubicBezTo>
                <a:close/>
                <a:moveTo>
                  <a:pt x="468969" y="408895"/>
                </a:moveTo>
                <a:cubicBezTo>
                  <a:pt x="458021" y="408895"/>
                  <a:pt x="449121" y="417693"/>
                  <a:pt x="449121" y="428624"/>
                </a:cubicBezTo>
                <a:cubicBezTo>
                  <a:pt x="449121" y="439555"/>
                  <a:pt x="458021" y="448442"/>
                  <a:pt x="468969" y="448442"/>
                </a:cubicBezTo>
                <a:lnTo>
                  <a:pt x="508576" y="448442"/>
                </a:lnTo>
                <a:cubicBezTo>
                  <a:pt x="519524" y="448442"/>
                  <a:pt x="528424" y="439555"/>
                  <a:pt x="528424" y="428624"/>
                </a:cubicBezTo>
                <a:cubicBezTo>
                  <a:pt x="528424" y="417693"/>
                  <a:pt x="519524" y="408895"/>
                  <a:pt x="508576" y="408895"/>
                </a:cubicBezTo>
                <a:close/>
                <a:moveTo>
                  <a:pt x="330210" y="408895"/>
                </a:moveTo>
                <a:cubicBezTo>
                  <a:pt x="319351" y="408895"/>
                  <a:pt x="310450" y="417693"/>
                  <a:pt x="310450" y="428624"/>
                </a:cubicBezTo>
                <a:cubicBezTo>
                  <a:pt x="310450" y="439555"/>
                  <a:pt x="319351" y="448442"/>
                  <a:pt x="330210" y="448442"/>
                </a:cubicBezTo>
                <a:lnTo>
                  <a:pt x="369906" y="448442"/>
                </a:lnTo>
                <a:cubicBezTo>
                  <a:pt x="380854" y="448442"/>
                  <a:pt x="389665" y="439555"/>
                  <a:pt x="389665" y="428624"/>
                </a:cubicBezTo>
                <a:cubicBezTo>
                  <a:pt x="389665" y="417693"/>
                  <a:pt x="380854" y="408895"/>
                  <a:pt x="369906" y="408895"/>
                </a:cubicBezTo>
                <a:close/>
                <a:moveTo>
                  <a:pt x="191539" y="408895"/>
                </a:moveTo>
                <a:cubicBezTo>
                  <a:pt x="180592" y="408895"/>
                  <a:pt x="171780" y="417693"/>
                  <a:pt x="171780" y="428624"/>
                </a:cubicBezTo>
                <a:cubicBezTo>
                  <a:pt x="171780" y="439555"/>
                  <a:pt x="180592" y="448442"/>
                  <a:pt x="191539" y="448442"/>
                </a:cubicBezTo>
                <a:lnTo>
                  <a:pt x="231147" y="448442"/>
                </a:lnTo>
                <a:cubicBezTo>
                  <a:pt x="242094" y="448442"/>
                  <a:pt x="250995" y="439555"/>
                  <a:pt x="250995" y="428624"/>
                </a:cubicBezTo>
                <a:cubicBezTo>
                  <a:pt x="250995" y="417693"/>
                  <a:pt x="242094" y="408895"/>
                  <a:pt x="231147" y="408895"/>
                </a:cubicBezTo>
                <a:close/>
                <a:moveTo>
                  <a:pt x="0" y="158278"/>
                </a:moveTo>
                <a:lnTo>
                  <a:pt x="158518" y="158278"/>
                </a:lnTo>
                <a:lnTo>
                  <a:pt x="158518" y="290163"/>
                </a:lnTo>
                <a:lnTo>
                  <a:pt x="258916" y="214978"/>
                </a:lnTo>
                <a:cubicBezTo>
                  <a:pt x="264880" y="210445"/>
                  <a:pt x="272979" y="209734"/>
                  <a:pt x="279655" y="213112"/>
                </a:cubicBezTo>
                <a:cubicBezTo>
                  <a:pt x="286330" y="216489"/>
                  <a:pt x="290602" y="223332"/>
                  <a:pt x="290602" y="230797"/>
                </a:cubicBezTo>
                <a:lnTo>
                  <a:pt x="290602" y="309981"/>
                </a:lnTo>
                <a:lnTo>
                  <a:pt x="417435" y="214978"/>
                </a:lnTo>
                <a:cubicBezTo>
                  <a:pt x="423398" y="210445"/>
                  <a:pt x="431409" y="209734"/>
                  <a:pt x="438173" y="213112"/>
                </a:cubicBezTo>
                <a:cubicBezTo>
                  <a:pt x="444848" y="216489"/>
                  <a:pt x="449121" y="223332"/>
                  <a:pt x="449121" y="230797"/>
                </a:cubicBezTo>
                <a:lnTo>
                  <a:pt x="449121" y="309981"/>
                </a:lnTo>
                <a:lnTo>
                  <a:pt x="575864" y="214978"/>
                </a:lnTo>
                <a:cubicBezTo>
                  <a:pt x="581917" y="210445"/>
                  <a:pt x="589927" y="209734"/>
                  <a:pt x="596691" y="213112"/>
                </a:cubicBezTo>
                <a:cubicBezTo>
                  <a:pt x="603367" y="216489"/>
                  <a:pt x="607639" y="223332"/>
                  <a:pt x="607639" y="230797"/>
                </a:cubicBezTo>
                <a:lnTo>
                  <a:pt x="607639" y="586904"/>
                </a:lnTo>
                <a:cubicBezTo>
                  <a:pt x="607639" y="597835"/>
                  <a:pt x="598739" y="606722"/>
                  <a:pt x="587791" y="606722"/>
                </a:cubicBezTo>
                <a:lnTo>
                  <a:pt x="19848" y="606722"/>
                </a:lnTo>
                <a:cubicBezTo>
                  <a:pt x="8901" y="606722"/>
                  <a:pt x="0" y="597835"/>
                  <a:pt x="0" y="586904"/>
                </a:cubicBezTo>
                <a:close/>
                <a:moveTo>
                  <a:pt x="19845" y="39517"/>
                </a:moveTo>
                <a:lnTo>
                  <a:pt x="138645" y="39517"/>
                </a:lnTo>
                <a:cubicBezTo>
                  <a:pt x="149591" y="39517"/>
                  <a:pt x="158490" y="48411"/>
                  <a:pt x="158490" y="59351"/>
                </a:cubicBezTo>
                <a:lnTo>
                  <a:pt x="158490" y="118762"/>
                </a:lnTo>
                <a:lnTo>
                  <a:pt x="0" y="118762"/>
                </a:lnTo>
                <a:lnTo>
                  <a:pt x="0" y="59351"/>
                </a:lnTo>
                <a:cubicBezTo>
                  <a:pt x="0" y="48411"/>
                  <a:pt x="8899" y="39517"/>
                  <a:pt x="19845" y="39517"/>
                </a:cubicBezTo>
                <a:close/>
                <a:moveTo>
                  <a:pt x="356668" y="0"/>
                </a:moveTo>
                <a:cubicBezTo>
                  <a:pt x="400370" y="0"/>
                  <a:pt x="435883" y="35459"/>
                  <a:pt x="435883" y="79095"/>
                </a:cubicBezTo>
                <a:cubicBezTo>
                  <a:pt x="435883" y="122730"/>
                  <a:pt x="400370" y="158278"/>
                  <a:pt x="356668" y="158278"/>
                </a:cubicBezTo>
                <a:lnTo>
                  <a:pt x="257604" y="158278"/>
                </a:lnTo>
                <a:cubicBezTo>
                  <a:pt x="224850" y="158278"/>
                  <a:pt x="198148" y="131617"/>
                  <a:pt x="198148" y="98913"/>
                </a:cubicBezTo>
                <a:cubicBezTo>
                  <a:pt x="198148" y="66208"/>
                  <a:pt x="224850" y="39547"/>
                  <a:pt x="257604" y="39547"/>
                </a:cubicBezTo>
                <a:cubicBezTo>
                  <a:pt x="267039" y="39547"/>
                  <a:pt x="276384" y="41947"/>
                  <a:pt x="284751" y="46213"/>
                </a:cubicBezTo>
                <a:cubicBezTo>
                  <a:pt x="297390" y="18929"/>
                  <a:pt x="325071" y="0"/>
                  <a:pt x="356668" y="0"/>
                </a:cubicBez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cs typeface="+mn-ea"/>
              <a:sym typeface="+mn-lt"/>
            </a:endParaRPr>
          </a:p>
        </p:txBody>
      </p:sp>
      <p:sp>
        <p:nvSpPr>
          <p:cNvPr id="111" name="文本框 110">
            <a:extLst>
              <a:ext uri="{FF2B5EF4-FFF2-40B4-BE49-F238E27FC236}">
                <a16:creationId xmlns:a16="http://schemas.microsoft.com/office/drawing/2014/main" id="{199DAE2F-3E86-3775-E4E6-CB472D1B0A75}"/>
              </a:ext>
            </a:extLst>
          </p:cNvPr>
          <p:cNvSpPr txBox="1"/>
          <p:nvPr/>
        </p:nvSpPr>
        <p:spPr>
          <a:xfrm>
            <a:off x="3255125" y="5563805"/>
            <a:ext cx="1503996" cy="215444"/>
          </a:xfrm>
          <a:prstGeom prst="rect">
            <a:avLst/>
          </a:prstGeom>
          <a:noFill/>
        </p:spPr>
        <p:txBody>
          <a:bodyPr wrap="square" lIns="0" tIns="0" rIns="0" bIns="0" rtlCol="0" anchor="ctr">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343434"/>
                </a:solidFill>
                <a:effectLst/>
                <a:uLnTx/>
                <a:uFillTx/>
                <a:cs typeface="+mn-ea"/>
                <a:sym typeface="+mn-lt"/>
              </a:rPr>
              <a:t>扩建工厂</a:t>
            </a:r>
          </a:p>
        </p:txBody>
      </p:sp>
      <p:sp>
        <p:nvSpPr>
          <p:cNvPr id="114" name="文本框 113">
            <a:extLst>
              <a:ext uri="{FF2B5EF4-FFF2-40B4-BE49-F238E27FC236}">
                <a16:creationId xmlns:a16="http://schemas.microsoft.com/office/drawing/2014/main" id="{74470DAE-73EC-CB96-9BA9-6EB12BE5C79C}"/>
              </a:ext>
            </a:extLst>
          </p:cNvPr>
          <p:cNvSpPr txBox="1"/>
          <p:nvPr/>
        </p:nvSpPr>
        <p:spPr>
          <a:xfrm>
            <a:off x="5354982" y="5563805"/>
            <a:ext cx="1503996" cy="215444"/>
          </a:xfrm>
          <a:prstGeom prst="rect">
            <a:avLst/>
          </a:prstGeom>
          <a:noFill/>
        </p:spPr>
        <p:txBody>
          <a:bodyPr wrap="square" lIns="0" tIns="0" rIns="0" bIns="0" rtlCol="0" anchor="ctr">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343434"/>
                </a:solidFill>
                <a:effectLst/>
                <a:uLnTx/>
                <a:uFillTx/>
                <a:cs typeface="+mn-ea"/>
                <a:sym typeface="+mn-lt"/>
              </a:rPr>
              <a:t>增加产能</a:t>
            </a:r>
          </a:p>
        </p:txBody>
      </p:sp>
      <p:sp>
        <p:nvSpPr>
          <p:cNvPr id="115" name="文本框 114">
            <a:extLst>
              <a:ext uri="{FF2B5EF4-FFF2-40B4-BE49-F238E27FC236}">
                <a16:creationId xmlns:a16="http://schemas.microsoft.com/office/drawing/2014/main" id="{317356CE-A065-81C3-6E99-A9BF070BE7D2}"/>
              </a:ext>
            </a:extLst>
          </p:cNvPr>
          <p:cNvSpPr txBox="1"/>
          <p:nvPr/>
        </p:nvSpPr>
        <p:spPr>
          <a:xfrm>
            <a:off x="7542556" y="5563805"/>
            <a:ext cx="1503996" cy="215444"/>
          </a:xfrm>
          <a:prstGeom prst="rect">
            <a:avLst/>
          </a:prstGeom>
          <a:noFill/>
        </p:spPr>
        <p:txBody>
          <a:bodyPr wrap="square" lIns="0" tIns="0" rIns="0" bIns="0" rtlCol="0" anchor="ctr">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343434"/>
                </a:solidFill>
                <a:effectLst/>
                <a:uLnTx/>
                <a:uFillTx/>
                <a:cs typeface="+mn-ea"/>
                <a:sym typeface="+mn-lt"/>
              </a:rPr>
              <a:t>提高可及性</a:t>
            </a:r>
          </a:p>
        </p:txBody>
      </p:sp>
      <p:sp>
        <p:nvSpPr>
          <p:cNvPr id="116" name="machine-press_357857">
            <a:extLst>
              <a:ext uri="{FF2B5EF4-FFF2-40B4-BE49-F238E27FC236}">
                <a16:creationId xmlns:a16="http://schemas.microsoft.com/office/drawing/2014/main" id="{60BC2A9B-E06C-26C7-F799-5A43A6A64D66}"/>
              </a:ext>
            </a:extLst>
          </p:cNvPr>
          <p:cNvSpPr/>
          <p:nvPr/>
        </p:nvSpPr>
        <p:spPr>
          <a:xfrm>
            <a:off x="5004613" y="5536397"/>
            <a:ext cx="144000" cy="252000"/>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391" h="605592">
                <a:moveTo>
                  <a:pt x="214025" y="229516"/>
                </a:moveTo>
                <a:cubicBezTo>
                  <a:pt x="182270" y="232390"/>
                  <a:pt x="157757" y="254452"/>
                  <a:pt x="149586" y="283281"/>
                </a:cubicBezTo>
                <a:cubicBezTo>
                  <a:pt x="144200" y="267986"/>
                  <a:pt x="139372" y="255472"/>
                  <a:pt x="135565" y="246851"/>
                </a:cubicBezTo>
                <a:cubicBezTo>
                  <a:pt x="132686" y="239991"/>
                  <a:pt x="125072" y="237674"/>
                  <a:pt x="118759" y="240548"/>
                </a:cubicBezTo>
                <a:cubicBezTo>
                  <a:pt x="112909" y="243328"/>
                  <a:pt x="110587" y="250559"/>
                  <a:pt x="112909" y="256306"/>
                </a:cubicBezTo>
                <a:cubicBezTo>
                  <a:pt x="119223" y="271787"/>
                  <a:pt x="130736" y="301079"/>
                  <a:pt x="138443" y="337510"/>
                </a:cubicBezTo>
                <a:cubicBezTo>
                  <a:pt x="122565" y="316931"/>
                  <a:pt x="96103" y="305900"/>
                  <a:pt x="68711" y="310256"/>
                </a:cubicBezTo>
                <a:cubicBezTo>
                  <a:pt x="75025" y="347706"/>
                  <a:pt x="107709" y="373662"/>
                  <a:pt x="144757" y="372642"/>
                </a:cubicBezTo>
                <a:cubicBezTo>
                  <a:pt x="147171" y="392758"/>
                  <a:pt x="147728" y="414912"/>
                  <a:pt x="145686" y="436511"/>
                </a:cubicBezTo>
                <a:cubicBezTo>
                  <a:pt x="130736" y="410092"/>
                  <a:pt x="100374" y="394241"/>
                  <a:pt x="68711" y="399061"/>
                </a:cubicBezTo>
                <a:cubicBezTo>
                  <a:pt x="74561" y="435584"/>
                  <a:pt x="106223" y="461539"/>
                  <a:pt x="141879" y="461539"/>
                </a:cubicBezTo>
                <a:cubicBezTo>
                  <a:pt x="137515" y="483602"/>
                  <a:pt x="129344" y="505293"/>
                  <a:pt x="116344" y="525408"/>
                </a:cubicBezTo>
                <a:cubicBezTo>
                  <a:pt x="112909" y="530692"/>
                  <a:pt x="113930" y="537923"/>
                  <a:pt x="119223" y="541723"/>
                </a:cubicBezTo>
                <a:cubicBezTo>
                  <a:pt x="124515" y="545524"/>
                  <a:pt x="132686" y="544226"/>
                  <a:pt x="136586" y="538386"/>
                </a:cubicBezTo>
                <a:cubicBezTo>
                  <a:pt x="156735" y="506776"/>
                  <a:pt x="166856" y="472107"/>
                  <a:pt x="170199" y="437994"/>
                </a:cubicBezTo>
                <a:cubicBezTo>
                  <a:pt x="206411" y="441331"/>
                  <a:pt x="240581" y="418342"/>
                  <a:pt x="249680" y="382746"/>
                </a:cubicBezTo>
                <a:cubicBezTo>
                  <a:pt x="219411" y="375516"/>
                  <a:pt x="189048" y="387103"/>
                  <a:pt x="171684" y="410556"/>
                </a:cubicBezTo>
                <a:cubicBezTo>
                  <a:pt x="171684" y="373106"/>
                  <a:pt x="164906" y="338066"/>
                  <a:pt x="157199" y="308773"/>
                </a:cubicBezTo>
                <a:cubicBezTo>
                  <a:pt x="192855" y="300616"/>
                  <a:pt x="217925" y="266966"/>
                  <a:pt x="214025" y="229516"/>
                </a:cubicBezTo>
                <a:close/>
                <a:moveTo>
                  <a:pt x="54319" y="166111"/>
                </a:moveTo>
                <a:lnTo>
                  <a:pt x="264073" y="166111"/>
                </a:lnTo>
                <a:cubicBezTo>
                  <a:pt x="264073" y="166111"/>
                  <a:pt x="318391" y="225901"/>
                  <a:pt x="318391" y="242031"/>
                </a:cubicBezTo>
                <a:lnTo>
                  <a:pt x="318391" y="582139"/>
                </a:lnTo>
                <a:cubicBezTo>
                  <a:pt x="318391" y="595117"/>
                  <a:pt x="307899" y="605592"/>
                  <a:pt x="294900" y="605592"/>
                </a:cubicBezTo>
                <a:lnTo>
                  <a:pt x="23492" y="605592"/>
                </a:lnTo>
                <a:cubicBezTo>
                  <a:pt x="10493" y="605592"/>
                  <a:pt x="0" y="595117"/>
                  <a:pt x="0" y="582139"/>
                </a:cubicBezTo>
                <a:lnTo>
                  <a:pt x="0" y="242494"/>
                </a:lnTo>
                <a:cubicBezTo>
                  <a:pt x="0" y="225901"/>
                  <a:pt x="54319" y="166111"/>
                  <a:pt x="54319" y="166111"/>
                </a:cubicBezTo>
                <a:close/>
                <a:moveTo>
                  <a:pt x="74023" y="94981"/>
                </a:moveTo>
                <a:lnTo>
                  <a:pt x="244368" y="94981"/>
                </a:lnTo>
                <a:lnTo>
                  <a:pt x="244368" y="141625"/>
                </a:lnTo>
                <a:lnTo>
                  <a:pt x="74023" y="141625"/>
                </a:lnTo>
                <a:close/>
                <a:moveTo>
                  <a:pt x="27873" y="0"/>
                </a:moveTo>
                <a:lnTo>
                  <a:pt x="290517" y="0"/>
                </a:lnTo>
                <a:lnTo>
                  <a:pt x="290517" y="70565"/>
                </a:lnTo>
                <a:lnTo>
                  <a:pt x="27873" y="70565"/>
                </a:lnTo>
                <a:close/>
              </a:path>
            </a:pathLst>
          </a:custGeom>
          <a:solidFill>
            <a:srgbClr val="00808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cs typeface="+mn-ea"/>
              <a:sym typeface="+mn-lt"/>
            </a:endParaRPr>
          </a:p>
        </p:txBody>
      </p:sp>
      <p:sp>
        <p:nvSpPr>
          <p:cNvPr id="119" name="任意多边形: 形状 118">
            <a:extLst>
              <a:ext uri="{FF2B5EF4-FFF2-40B4-BE49-F238E27FC236}">
                <a16:creationId xmlns:a16="http://schemas.microsoft.com/office/drawing/2014/main" id="{711E6994-6271-C72C-C252-82FCF88BA40A}"/>
              </a:ext>
            </a:extLst>
          </p:cNvPr>
          <p:cNvSpPr/>
          <p:nvPr/>
        </p:nvSpPr>
        <p:spPr>
          <a:xfrm>
            <a:off x="7160247" y="5511623"/>
            <a:ext cx="324000" cy="288000"/>
          </a:xfrm>
          <a:custGeom>
            <a:avLst/>
            <a:gdLst>
              <a:gd name="connsiteX0" fmla="*/ 266596 w 423709"/>
              <a:gd name="connsiteY0" fmla="*/ 195942 h 381787"/>
              <a:gd name="connsiteX1" fmla="*/ 337726 w 423709"/>
              <a:gd name="connsiteY1" fmla="*/ 226265 h 381787"/>
              <a:gd name="connsiteX2" fmla="*/ 421206 w 423709"/>
              <a:gd name="connsiteY2" fmla="*/ 357259 h 381787"/>
              <a:gd name="connsiteX3" fmla="*/ 407642 w 423709"/>
              <a:gd name="connsiteY3" fmla="*/ 381787 h 381787"/>
              <a:gd name="connsiteX4" fmla="*/ 327806 w 423709"/>
              <a:gd name="connsiteY4" fmla="*/ 381787 h 381787"/>
              <a:gd name="connsiteX5" fmla="*/ 327738 w 423709"/>
              <a:gd name="connsiteY5" fmla="*/ 381652 h 381787"/>
              <a:gd name="connsiteX6" fmla="*/ 310529 w 423709"/>
              <a:gd name="connsiteY6" fmla="*/ 371275 h 381787"/>
              <a:gd name="connsiteX7" fmla="*/ 271995 w 423709"/>
              <a:gd name="connsiteY7" fmla="*/ 314336 h 381787"/>
              <a:gd name="connsiteX8" fmla="*/ 110906 w 423709"/>
              <a:gd name="connsiteY8" fmla="*/ 320535 h 381787"/>
              <a:gd name="connsiteX9" fmla="*/ 94102 w 423709"/>
              <a:gd name="connsiteY9" fmla="*/ 314538 h 381787"/>
              <a:gd name="connsiteX10" fmla="*/ 18316 w 423709"/>
              <a:gd name="connsiteY10" fmla="*/ 247491 h 381787"/>
              <a:gd name="connsiteX11" fmla="*/ 16224 w 423709"/>
              <a:gd name="connsiteY11" fmla="*/ 213732 h 381787"/>
              <a:gd name="connsiteX12" fmla="*/ 50034 w 423709"/>
              <a:gd name="connsiteY12" fmla="*/ 211711 h 381787"/>
              <a:gd name="connsiteX13" fmla="*/ 118668 w 423709"/>
              <a:gd name="connsiteY13" fmla="*/ 272356 h 381787"/>
              <a:gd name="connsiteX14" fmla="*/ 122379 w 423709"/>
              <a:gd name="connsiteY14" fmla="*/ 272154 h 381787"/>
              <a:gd name="connsiteX15" fmla="*/ 267744 w 423709"/>
              <a:gd name="connsiteY15" fmla="*/ 243920 h 381787"/>
              <a:gd name="connsiteX16" fmla="*/ 180552 w 423709"/>
              <a:gd name="connsiteY16" fmla="*/ 253421 h 381787"/>
              <a:gd name="connsiteX17" fmla="*/ 154165 w 423709"/>
              <a:gd name="connsiteY17" fmla="*/ 232195 h 381787"/>
              <a:gd name="connsiteX18" fmla="*/ 175355 w 423709"/>
              <a:gd name="connsiteY18" fmla="*/ 205848 h 381787"/>
              <a:gd name="connsiteX19" fmla="*/ 108893 w 423709"/>
              <a:gd name="connsiteY19" fmla="*/ 47000 h 381787"/>
              <a:gd name="connsiteX20" fmla="*/ 108946 w 423709"/>
              <a:gd name="connsiteY20" fmla="*/ 116310 h 381787"/>
              <a:gd name="connsiteX21" fmla="*/ 300313 w 423709"/>
              <a:gd name="connsiteY21" fmla="*/ 116428 h 381787"/>
              <a:gd name="connsiteX22" fmla="*/ 300278 w 423709"/>
              <a:gd name="connsiteY22" fmla="*/ 106632 h 381787"/>
              <a:gd name="connsiteX23" fmla="*/ 300306 w 423709"/>
              <a:gd name="connsiteY23" fmla="*/ 106605 h 381787"/>
              <a:gd name="connsiteX24" fmla="*/ 300294 w 423709"/>
              <a:gd name="connsiteY24" fmla="*/ 91269 h 381787"/>
              <a:gd name="connsiteX25" fmla="*/ 300261 w 423709"/>
              <a:gd name="connsiteY25" fmla="*/ 47172 h 381787"/>
              <a:gd name="connsiteX26" fmla="*/ 272673 w 423709"/>
              <a:gd name="connsiteY26" fmla="*/ 47124 h 381787"/>
              <a:gd name="connsiteX27" fmla="*/ 272691 w 423709"/>
              <a:gd name="connsiteY27" fmla="*/ 71028 h 381787"/>
              <a:gd name="connsiteX28" fmla="*/ 261921 w 423709"/>
              <a:gd name="connsiteY28" fmla="*/ 81798 h 381787"/>
              <a:gd name="connsiteX29" fmla="*/ 254305 w 423709"/>
              <a:gd name="connsiteY29" fmla="*/ 78655 h 381787"/>
              <a:gd name="connsiteX30" fmla="*/ 251134 w 423709"/>
              <a:gd name="connsiteY30" fmla="*/ 71012 h 381787"/>
              <a:gd name="connsiteX31" fmla="*/ 251088 w 423709"/>
              <a:gd name="connsiteY31" fmla="*/ 47135 h 381787"/>
              <a:gd name="connsiteX32" fmla="*/ 218725 w 423709"/>
              <a:gd name="connsiteY32" fmla="*/ 47110 h 381787"/>
              <a:gd name="connsiteX33" fmla="*/ 218771 w 423709"/>
              <a:gd name="connsiteY33" fmla="*/ 70987 h 381787"/>
              <a:gd name="connsiteX34" fmla="*/ 207973 w 423709"/>
              <a:gd name="connsiteY34" fmla="*/ 81785 h 381787"/>
              <a:gd name="connsiteX35" fmla="*/ 200358 w 423709"/>
              <a:gd name="connsiteY35" fmla="*/ 78586 h 381787"/>
              <a:gd name="connsiteX36" fmla="*/ 197186 w 423709"/>
              <a:gd name="connsiteY36" fmla="*/ 70998 h 381787"/>
              <a:gd name="connsiteX37" fmla="*/ 197168 w 423709"/>
              <a:gd name="connsiteY37" fmla="*/ 47094 h 381787"/>
              <a:gd name="connsiteX38" fmla="*/ 164805 w 423709"/>
              <a:gd name="connsiteY38" fmla="*/ 47069 h 381787"/>
              <a:gd name="connsiteX39" fmla="*/ 164851 w 423709"/>
              <a:gd name="connsiteY39" fmla="*/ 70946 h 381787"/>
              <a:gd name="connsiteX40" fmla="*/ 154053 w 423709"/>
              <a:gd name="connsiteY40" fmla="*/ 81744 h 381787"/>
              <a:gd name="connsiteX41" fmla="*/ 146410 w 423709"/>
              <a:gd name="connsiteY41" fmla="*/ 78573 h 381787"/>
              <a:gd name="connsiteX42" fmla="*/ 143266 w 423709"/>
              <a:gd name="connsiteY42" fmla="*/ 70957 h 381787"/>
              <a:gd name="connsiteX43" fmla="*/ 143248 w 423709"/>
              <a:gd name="connsiteY43" fmla="*/ 47053 h 381787"/>
              <a:gd name="connsiteX44" fmla="*/ 311003 w 423709"/>
              <a:gd name="connsiteY44" fmla="*/ 0 h 381787"/>
              <a:gd name="connsiteX45" fmla="*/ 321790 w 423709"/>
              <a:gd name="connsiteY45" fmla="*/ 10787 h 381787"/>
              <a:gd name="connsiteX46" fmla="*/ 321817 w 423709"/>
              <a:gd name="connsiteY46" fmla="*/ 46206 h 381787"/>
              <a:gd name="connsiteX47" fmla="*/ 372162 w 423709"/>
              <a:gd name="connsiteY47" fmla="*/ 46272 h 381787"/>
              <a:gd name="connsiteX48" fmla="*/ 372189 w 423709"/>
              <a:gd name="connsiteY48" fmla="*/ 45044 h 381787"/>
              <a:gd name="connsiteX49" fmla="*/ 382959 w 423709"/>
              <a:gd name="connsiteY49" fmla="*/ 34273 h 381787"/>
              <a:gd name="connsiteX50" fmla="*/ 393746 w 423709"/>
              <a:gd name="connsiteY50" fmla="*/ 45060 h 381787"/>
              <a:gd name="connsiteX51" fmla="*/ 393802 w 423709"/>
              <a:gd name="connsiteY51" fmla="*/ 118682 h 381787"/>
              <a:gd name="connsiteX52" fmla="*/ 383031 w 423709"/>
              <a:gd name="connsiteY52" fmla="*/ 129452 h 381787"/>
              <a:gd name="connsiteX53" fmla="*/ 375416 w 423709"/>
              <a:gd name="connsiteY53" fmla="*/ 126309 h 381787"/>
              <a:gd name="connsiteX54" fmla="*/ 372245 w 423709"/>
              <a:gd name="connsiteY54" fmla="*/ 118666 h 381787"/>
              <a:gd name="connsiteX55" fmla="*/ 372244 w 423709"/>
              <a:gd name="connsiteY55" fmla="*/ 117465 h 381787"/>
              <a:gd name="connsiteX56" fmla="*/ 321871 w 423709"/>
              <a:gd name="connsiteY56" fmla="*/ 117427 h 381787"/>
              <a:gd name="connsiteX57" fmla="*/ 321898 w 423709"/>
              <a:gd name="connsiteY57" fmla="*/ 152846 h 381787"/>
              <a:gd name="connsiteX58" fmla="*/ 311127 w 423709"/>
              <a:gd name="connsiteY58" fmla="*/ 163616 h 381787"/>
              <a:gd name="connsiteX59" fmla="*/ 303485 w 423709"/>
              <a:gd name="connsiteY59" fmla="*/ 160445 h 381787"/>
              <a:gd name="connsiteX60" fmla="*/ 300341 w 423709"/>
              <a:gd name="connsiteY60" fmla="*/ 152830 h 381787"/>
              <a:gd name="connsiteX61" fmla="*/ 300302 w 423709"/>
              <a:gd name="connsiteY61" fmla="*/ 138013 h 381787"/>
              <a:gd name="connsiteX62" fmla="*/ 98183 w 423709"/>
              <a:gd name="connsiteY62" fmla="*/ 137832 h 381787"/>
              <a:gd name="connsiteX63" fmla="*/ 90568 w 423709"/>
              <a:gd name="connsiteY63" fmla="*/ 134688 h 381787"/>
              <a:gd name="connsiteX64" fmla="*/ 87397 w 423709"/>
              <a:gd name="connsiteY64" fmla="*/ 127045 h 381787"/>
              <a:gd name="connsiteX65" fmla="*/ 87389 w 423709"/>
              <a:gd name="connsiteY65" fmla="*/ 116676 h 381787"/>
              <a:gd name="connsiteX66" fmla="*/ 79666 w 423709"/>
              <a:gd name="connsiteY66" fmla="*/ 116643 h 381787"/>
              <a:gd name="connsiteX67" fmla="*/ 72051 w 423709"/>
              <a:gd name="connsiteY67" fmla="*/ 113499 h 381787"/>
              <a:gd name="connsiteX68" fmla="*/ 68880 w 423709"/>
              <a:gd name="connsiteY68" fmla="*/ 105856 h 381787"/>
              <a:gd name="connsiteX69" fmla="*/ 68844 w 423709"/>
              <a:gd name="connsiteY69" fmla="*/ 95077 h 381787"/>
              <a:gd name="connsiteX70" fmla="*/ 21364 w 423709"/>
              <a:gd name="connsiteY70" fmla="*/ 95041 h 381787"/>
              <a:gd name="connsiteX71" fmla="*/ 17543 w 423709"/>
              <a:gd name="connsiteY71" fmla="*/ 93456 h 381787"/>
              <a:gd name="connsiteX72" fmla="*/ 17515 w 423709"/>
              <a:gd name="connsiteY72" fmla="*/ 93429 h 381787"/>
              <a:gd name="connsiteX73" fmla="*/ 1567 w 423709"/>
              <a:gd name="connsiteY73" fmla="*/ 77317 h 381787"/>
              <a:gd name="connsiteX74" fmla="*/ 416 w 423709"/>
              <a:gd name="connsiteY74" fmla="*/ 71476 h 381787"/>
              <a:gd name="connsiteX75" fmla="*/ 5380 w 423709"/>
              <a:gd name="connsiteY75" fmla="*/ 68151 h 381787"/>
              <a:gd name="connsiteX76" fmla="*/ 68824 w 423709"/>
              <a:gd name="connsiteY76" fmla="*/ 68172 h 381787"/>
              <a:gd name="connsiteX77" fmla="*/ 68843 w 423709"/>
              <a:gd name="connsiteY77" fmla="*/ 57393 h 381787"/>
              <a:gd name="connsiteX78" fmla="*/ 79613 w 423709"/>
              <a:gd name="connsiteY78" fmla="*/ 46623 h 381787"/>
              <a:gd name="connsiteX79" fmla="*/ 87308 w 423709"/>
              <a:gd name="connsiteY79" fmla="*/ 46629 h 381787"/>
              <a:gd name="connsiteX80" fmla="*/ 87328 w 423709"/>
              <a:gd name="connsiteY80" fmla="*/ 36232 h 381787"/>
              <a:gd name="connsiteX81" fmla="*/ 90487 w 423709"/>
              <a:gd name="connsiteY81" fmla="*/ 28594 h 381787"/>
              <a:gd name="connsiteX82" fmla="*/ 98098 w 423709"/>
              <a:gd name="connsiteY82" fmla="*/ 25462 h 381787"/>
              <a:gd name="connsiteX83" fmla="*/ 300217 w 423709"/>
              <a:gd name="connsiteY83" fmla="*/ 25588 h 381787"/>
              <a:gd name="connsiteX84" fmla="*/ 300206 w 423709"/>
              <a:gd name="connsiteY84" fmla="*/ 10798 h 381787"/>
              <a:gd name="connsiteX85" fmla="*/ 311003 w 423709"/>
              <a:gd name="connsiteY85" fmla="*/ 0 h 38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23709" h="381787">
                <a:moveTo>
                  <a:pt x="266596" y="195942"/>
                </a:moveTo>
                <a:cubicBezTo>
                  <a:pt x="293928" y="192978"/>
                  <a:pt x="321124" y="204770"/>
                  <a:pt x="337726" y="226265"/>
                </a:cubicBezTo>
                <a:lnTo>
                  <a:pt x="421206" y="357259"/>
                </a:lnTo>
                <a:cubicBezTo>
                  <a:pt x="427955" y="367838"/>
                  <a:pt x="420261" y="381787"/>
                  <a:pt x="407642" y="381787"/>
                </a:cubicBezTo>
                <a:lnTo>
                  <a:pt x="327806" y="381787"/>
                </a:lnTo>
                <a:lnTo>
                  <a:pt x="327738" y="381652"/>
                </a:lnTo>
                <a:cubicBezTo>
                  <a:pt x="320990" y="380911"/>
                  <a:pt x="314579" y="377272"/>
                  <a:pt x="310529" y="371275"/>
                </a:cubicBezTo>
                <a:lnTo>
                  <a:pt x="271995" y="314336"/>
                </a:lnTo>
                <a:lnTo>
                  <a:pt x="110906" y="320535"/>
                </a:lnTo>
                <a:cubicBezTo>
                  <a:pt x="104765" y="320738"/>
                  <a:pt x="98692" y="318581"/>
                  <a:pt x="94102" y="314538"/>
                </a:cubicBezTo>
                <a:lnTo>
                  <a:pt x="18316" y="247491"/>
                </a:lnTo>
                <a:cubicBezTo>
                  <a:pt x="8395" y="238731"/>
                  <a:pt x="7450" y="223638"/>
                  <a:pt x="16224" y="213732"/>
                </a:cubicBezTo>
                <a:cubicBezTo>
                  <a:pt x="24997" y="203827"/>
                  <a:pt x="40181" y="202950"/>
                  <a:pt x="50034" y="211711"/>
                </a:cubicBezTo>
                <a:lnTo>
                  <a:pt x="118668" y="272356"/>
                </a:lnTo>
                <a:lnTo>
                  <a:pt x="122379" y="272154"/>
                </a:lnTo>
                <a:lnTo>
                  <a:pt x="267744" y="243920"/>
                </a:lnTo>
                <a:lnTo>
                  <a:pt x="180552" y="253421"/>
                </a:lnTo>
                <a:cubicBezTo>
                  <a:pt x="167392" y="254836"/>
                  <a:pt x="155582" y="245335"/>
                  <a:pt x="154165" y="232195"/>
                </a:cubicBezTo>
                <a:cubicBezTo>
                  <a:pt x="152680" y="219055"/>
                  <a:pt x="162195" y="207263"/>
                  <a:pt x="175355" y="205848"/>
                </a:cubicBezTo>
                <a:close/>
                <a:moveTo>
                  <a:pt x="108893" y="47000"/>
                </a:moveTo>
                <a:lnTo>
                  <a:pt x="108946" y="116310"/>
                </a:lnTo>
                <a:lnTo>
                  <a:pt x="300313" y="116428"/>
                </a:lnTo>
                <a:lnTo>
                  <a:pt x="300278" y="106632"/>
                </a:lnTo>
                <a:cubicBezTo>
                  <a:pt x="300278" y="106632"/>
                  <a:pt x="300306" y="106605"/>
                  <a:pt x="300306" y="106605"/>
                </a:cubicBezTo>
                <a:lnTo>
                  <a:pt x="300294" y="91269"/>
                </a:lnTo>
                <a:lnTo>
                  <a:pt x="300261" y="47172"/>
                </a:lnTo>
                <a:lnTo>
                  <a:pt x="272673" y="47124"/>
                </a:lnTo>
                <a:lnTo>
                  <a:pt x="272691" y="71028"/>
                </a:lnTo>
                <a:cubicBezTo>
                  <a:pt x="272696" y="76977"/>
                  <a:pt x="267869" y="81803"/>
                  <a:pt x="261921" y="81798"/>
                </a:cubicBezTo>
                <a:cubicBezTo>
                  <a:pt x="258946" y="81823"/>
                  <a:pt x="256244" y="80593"/>
                  <a:pt x="254305" y="78655"/>
                </a:cubicBezTo>
                <a:cubicBezTo>
                  <a:pt x="252339" y="76688"/>
                  <a:pt x="251136" y="74013"/>
                  <a:pt x="251134" y="71012"/>
                </a:cubicBezTo>
                <a:lnTo>
                  <a:pt x="251088" y="47135"/>
                </a:lnTo>
                <a:lnTo>
                  <a:pt x="218725" y="47110"/>
                </a:lnTo>
                <a:lnTo>
                  <a:pt x="218771" y="70987"/>
                </a:lnTo>
                <a:cubicBezTo>
                  <a:pt x="218775" y="76936"/>
                  <a:pt x="213949" y="81762"/>
                  <a:pt x="207973" y="81785"/>
                </a:cubicBezTo>
                <a:cubicBezTo>
                  <a:pt x="204999" y="81755"/>
                  <a:pt x="202324" y="80553"/>
                  <a:pt x="200358" y="78586"/>
                </a:cubicBezTo>
                <a:cubicBezTo>
                  <a:pt x="198419" y="76648"/>
                  <a:pt x="197189" y="73945"/>
                  <a:pt x="197186" y="70998"/>
                </a:cubicBezTo>
                <a:lnTo>
                  <a:pt x="197168" y="47094"/>
                </a:lnTo>
                <a:lnTo>
                  <a:pt x="164805" y="47069"/>
                </a:lnTo>
                <a:lnTo>
                  <a:pt x="164851" y="70946"/>
                </a:lnTo>
                <a:cubicBezTo>
                  <a:pt x="164828" y="76922"/>
                  <a:pt x="160002" y="81748"/>
                  <a:pt x="154053" y="81744"/>
                </a:cubicBezTo>
                <a:cubicBezTo>
                  <a:pt x="151079" y="81714"/>
                  <a:pt x="148376" y="80539"/>
                  <a:pt x="146410" y="78573"/>
                </a:cubicBezTo>
                <a:cubicBezTo>
                  <a:pt x="144471" y="76634"/>
                  <a:pt x="143269" y="73904"/>
                  <a:pt x="143266" y="70957"/>
                </a:cubicBezTo>
                <a:lnTo>
                  <a:pt x="143248" y="47053"/>
                </a:lnTo>
                <a:close/>
                <a:moveTo>
                  <a:pt x="311003" y="0"/>
                </a:moveTo>
                <a:cubicBezTo>
                  <a:pt x="316952" y="5"/>
                  <a:pt x="321786" y="4838"/>
                  <a:pt x="321790" y="10787"/>
                </a:cubicBezTo>
                <a:lnTo>
                  <a:pt x="321817" y="46206"/>
                </a:lnTo>
                <a:lnTo>
                  <a:pt x="372162" y="46272"/>
                </a:lnTo>
                <a:lnTo>
                  <a:pt x="372189" y="45044"/>
                </a:lnTo>
                <a:cubicBezTo>
                  <a:pt x="372157" y="39068"/>
                  <a:pt x="376983" y="34241"/>
                  <a:pt x="382959" y="34273"/>
                </a:cubicBezTo>
                <a:cubicBezTo>
                  <a:pt x="388908" y="34278"/>
                  <a:pt x="393741" y="39111"/>
                  <a:pt x="393746" y="45060"/>
                </a:cubicBezTo>
                <a:lnTo>
                  <a:pt x="393802" y="118682"/>
                </a:lnTo>
                <a:cubicBezTo>
                  <a:pt x="393806" y="124631"/>
                  <a:pt x="388980" y="129457"/>
                  <a:pt x="383031" y="129452"/>
                </a:cubicBezTo>
                <a:cubicBezTo>
                  <a:pt x="380057" y="129477"/>
                  <a:pt x="377355" y="128247"/>
                  <a:pt x="375416" y="126309"/>
                </a:cubicBezTo>
                <a:cubicBezTo>
                  <a:pt x="373450" y="124342"/>
                  <a:pt x="372220" y="121640"/>
                  <a:pt x="372245" y="118666"/>
                </a:cubicBezTo>
                <a:lnTo>
                  <a:pt x="372244" y="117465"/>
                </a:lnTo>
                <a:lnTo>
                  <a:pt x="321871" y="117427"/>
                </a:lnTo>
                <a:lnTo>
                  <a:pt x="321898" y="152846"/>
                </a:lnTo>
                <a:cubicBezTo>
                  <a:pt x="321902" y="158795"/>
                  <a:pt x="317076" y="163621"/>
                  <a:pt x="311127" y="163616"/>
                </a:cubicBezTo>
                <a:cubicBezTo>
                  <a:pt x="308126" y="163614"/>
                  <a:pt x="305451" y="162411"/>
                  <a:pt x="303485" y="160445"/>
                </a:cubicBezTo>
                <a:cubicBezTo>
                  <a:pt x="301546" y="158506"/>
                  <a:pt x="300316" y="155804"/>
                  <a:pt x="300341" y="152830"/>
                </a:cubicBezTo>
                <a:lnTo>
                  <a:pt x="300302" y="138013"/>
                </a:lnTo>
                <a:lnTo>
                  <a:pt x="98183" y="137832"/>
                </a:lnTo>
                <a:cubicBezTo>
                  <a:pt x="95209" y="137857"/>
                  <a:pt x="92507" y="136627"/>
                  <a:pt x="90568" y="134688"/>
                </a:cubicBezTo>
                <a:cubicBezTo>
                  <a:pt x="88602" y="132722"/>
                  <a:pt x="87399" y="130047"/>
                  <a:pt x="87397" y="127045"/>
                </a:cubicBezTo>
                <a:lnTo>
                  <a:pt x="87389" y="116676"/>
                </a:lnTo>
                <a:lnTo>
                  <a:pt x="79666" y="116643"/>
                </a:lnTo>
                <a:cubicBezTo>
                  <a:pt x="76801" y="116668"/>
                  <a:pt x="74072" y="115520"/>
                  <a:pt x="72051" y="113499"/>
                </a:cubicBezTo>
                <a:cubicBezTo>
                  <a:pt x="70003" y="111451"/>
                  <a:pt x="68855" y="108721"/>
                  <a:pt x="68880" y="105856"/>
                </a:cubicBezTo>
                <a:lnTo>
                  <a:pt x="68844" y="95077"/>
                </a:lnTo>
                <a:lnTo>
                  <a:pt x="21364" y="95041"/>
                </a:lnTo>
                <a:cubicBezTo>
                  <a:pt x="19918" y="95013"/>
                  <a:pt x="18553" y="94466"/>
                  <a:pt x="17543" y="93456"/>
                </a:cubicBezTo>
                <a:lnTo>
                  <a:pt x="17515" y="93429"/>
                </a:lnTo>
                <a:lnTo>
                  <a:pt x="1567" y="77317"/>
                </a:lnTo>
                <a:cubicBezTo>
                  <a:pt x="37" y="75788"/>
                  <a:pt x="-428" y="73468"/>
                  <a:pt x="416" y="71476"/>
                </a:cubicBezTo>
                <a:cubicBezTo>
                  <a:pt x="1260" y="69430"/>
                  <a:pt x="3224" y="68122"/>
                  <a:pt x="5380" y="68151"/>
                </a:cubicBezTo>
                <a:lnTo>
                  <a:pt x="68824" y="68172"/>
                </a:lnTo>
                <a:lnTo>
                  <a:pt x="68843" y="57393"/>
                </a:lnTo>
                <a:cubicBezTo>
                  <a:pt x="68811" y="51417"/>
                  <a:pt x="73637" y="46591"/>
                  <a:pt x="79613" y="46623"/>
                </a:cubicBezTo>
                <a:lnTo>
                  <a:pt x="87308" y="46629"/>
                </a:lnTo>
                <a:lnTo>
                  <a:pt x="87328" y="36232"/>
                </a:lnTo>
                <a:cubicBezTo>
                  <a:pt x="87298" y="33367"/>
                  <a:pt x="88442" y="30639"/>
                  <a:pt x="90487" y="28594"/>
                </a:cubicBezTo>
                <a:cubicBezTo>
                  <a:pt x="92505" y="26576"/>
                  <a:pt x="95233" y="25432"/>
                  <a:pt x="98098" y="25462"/>
                </a:cubicBezTo>
                <a:lnTo>
                  <a:pt x="300217" y="25588"/>
                </a:lnTo>
                <a:lnTo>
                  <a:pt x="300206" y="10798"/>
                </a:lnTo>
                <a:cubicBezTo>
                  <a:pt x="300228" y="4822"/>
                  <a:pt x="305055" y="-4"/>
                  <a:pt x="311003" y="0"/>
                </a:cubicBezTo>
                <a:close/>
              </a:path>
            </a:pathLst>
          </a:custGeom>
          <a:solidFill>
            <a:srgbClr val="008080"/>
          </a:solidFill>
          <a:ln w="12700" cap="flat" cmpd="sng" algn="ctr">
            <a:noFill/>
            <a:prstDash val="solid"/>
            <a:miter lim="800000"/>
          </a:ln>
          <a:effectLst/>
        </p:spPr>
        <p:txBody>
          <a:bodyPr wrap="square"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123" name="文本框 122">
            <a:extLst>
              <a:ext uri="{FF2B5EF4-FFF2-40B4-BE49-F238E27FC236}">
                <a16:creationId xmlns:a16="http://schemas.microsoft.com/office/drawing/2014/main" id="{6F821722-985D-2951-C0FF-FF4395D0D924}"/>
              </a:ext>
            </a:extLst>
          </p:cNvPr>
          <p:cNvSpPr txBox="1"/>
          <p:nvPr/>
        </p:nvSpPr>
        <p:spPr>
          <a:xfrm>
            <a:off x="2359350" y="4475526"/>
            <a:ext cx="97784" cy="184666"/>
          </a:xfrm>
          <a:prstGeom prst="rect">
            <a:avLst/>
          </a:prstGeom>
          <a:noFill/>
        </p:spPr>
        <p:txBody>
          <a:bodyPr wrap="none" lIns="0" tIns="0" rIns="0" bIns="0" rtlCol="0" anchor="ctr">
            <a:spAutoFit/>
          </a:bodyPr>
          <a:lstStyle/>
          <a:p>
            <a:pPr algn="ctr"/>
            <a:r>
              <a:rPr lang="en-US" altLang="zh-CN" sz="1200" dirty="0">
                <a:solidFill>
                  <a:srgbClr val="1F8C87"/>
                </a:solidFill>
                <a:effectLst/>
              </a:rPr>
              <a:t>#</a:t>
            </a:r>
            <a:endParaRPr lang="zh-CN" altLang="en-US" sz="1200" dirty="0">
              <a:solidFill>
                <a:srgbClr val="1F8C87"/>
              </a:solidFill>
              <a:effectLst/>
            </a:endParaRPr>
          </a:p>
        </p:txBody>
      </p:sp>
      <p:sp>
        <p:nvSpPr>
          <p:cNvPr id="124" name="文本框 123">
            <a:extLst>
              <a:ext uri="{FF2B5EF4-FFF2-40B4-BE49-F238E27FC236}">
                <a16:creationId xmlns:a16="http://schemas.microsoft.com/office/drawing/2014/main" id="{C7E72D4F-2CE3-572D-162C-75DF1A5C17B2}"/>
              </a:ext>
            </a:extLst>
          </p:cNvPr>
          <p:cNvSpPr txBox="1"/>
          <p:nvPr/>
        </p:nvSpPr>
        <p:spPr>
          <a:xfrm>
            <a:off x="5782610" y="4475526"/>
            <a:ext cx="97784" cy="184666"/>
          </a:xfrm>
          <a:prstGeom prst="rect">
            <a:avLst/>
          </a:prstGeom>
          <a:noFill/>
        </p:spPr>
        <p:txBody>
          <a:bodyPr wrap="none" lIns="0" tIns="0" rIns="0" bIns="0" rtlCol="0" anchor="ctr">
            <a:spAutoFit/>
          </a:bodyPr>
          <a:lstStyle/>
          <a:p>
            <a:pPr algn="ctr"/>
            <a:r>
              <a:rPr lang="en-US" altLang="zh-CN" sz="1200" dirty="0">
                <a:solidFill>
                  <a:srgbClr val="1F8C87"/>
                </a:solidFill>
                <a:effectLst/>
              </a:rPr>
              <a:t>#</a:t>
            </a:r>
            <a:endParaRPr lang="zh-CN" altLang="en-US" sz="1200" dirty="0">
              <a:solidFill>
                <a:srgbClr val="1F8C87"/>
              </a:solidFill>
              <a:effectLst/>
            </a:endParaRPr>
          </a:p>
        </p:txBody>
      </p:sp>
      <p:sp>
        <p:nvSpPr>
          <p:cNvPr id="125" name="文本框 124">
            <a:extLst>
              <a:ext uri="{FF2B5EF4-FFF2-40B4-BE49-F238E27FC236}">
                <a16:creationId xmlns:a16="http://schemas.microsoft.com/office/drawing/2014/main" id="{3EE74CAE-9A0B-F607-21F7-1299CBCB0EAF}"/>
              </a:ext>
            </a:extLst>
          </p:cNvPr>
          <p:cNvSpPr txBox="1"/>
          <p:nvPr/>
        </p:nvSpPr>
        <p:spPr>
          <a:xfrm>
            <a:off x="9453065" y="4475526"/>
            <a:ext cx="97784" cy="184666"/>
          </a:xfrm>
          <a:prstGeom prst="rect">
            <a:avLst/>
          </a:prstGeom>
          <a:noFill/>
        </p:spPr>
        <p:txBody>
          <a:bodyPr wrap="none" lIns="0" tIns="0" rIns="0" bIns="0" rtlCol="0" anchor="ctr">
            <a:spAutoFit/>
          </a:bodyPr>
          <a:lstStyle/>
          <a:p>
            <a:pPr algn="ctr"/>
            <a:r>
              <a:rPr lang="en-US" altLang="zh-CN" sz="1200" dirty="0">
                <a:solidFill>
                  <a:srgbClr val="1F8C87"/>
                </a:solidFill>
                <a:effectLst/>
              </a:rPr>
              <a:t>#</a:t>
            </a:r>
            <a:endParaRPr lang="zh-CN" altLang="en-US" sz="1200" dirty="0">
              <a:solidFill>
                <a:srgbClr val="1F8C87"/>
              </a:solidFill>
              <a:effectLst/>
            </a:endParaRPr>
          </a:p>
        </p:txBody>
      </p:sp>
      <p:sp>
        <p:nvSpPr>
          <p:cNvPr id="126" name="文本框 125">
            <a:extLst>
              <a:ext uri="{FF2B5EF4-FFF2-40B4-BE49-F238E27FC236}">
                <a16:creationId xmlns:a16="http://schemas.microsoft.com/office/drawing/2014/main" id="{4470B9CD-EB0A-893C-2526-322B607DD574}"/>
              </a:ext>
            </a:extLst>
          </p:cNvPr>
          <p:cNvSpPr txBox="1"/>
          <p:nvPr/>
        </p:nvSpPr>
        <p:spPr>
          <a:xfrm>
            <a:off x="8222353" y="4421464"/>
            <a:ext cx="1266372" cy="553998"/>
          </a:xfrm>
          <a:prstGeom prst="rect">
            <a:avLst/>
          </a:prstGeom>
          <a:noFill/>
        </p:spPr>
        <p:txBody>
          <a:bodyPr wrap="none" lIns="0" tIns="0" rIns="0" bIns="0" anchor="ctr">
            <a:spAutoFit/>
          </a:bodyPr>
          <a:lstStyle/>
          <a:p>
            <a:r>
              <a:rPr lang="en-US" altLang="zh-CN" sz="3600" b="1" dirty="0">
                <a:solidFill>
                  <a:srgbClr val="3CB18F"/>
                </a:solidFill>
                <a:cs typeface="+mn-ea"/>
                <a:sym typeface="+mn-lt"/>
              </a:rPr>
              <a:t>100</a:t>
            </a:r>
            <a:r>
              <a:rPr lang="en-US" altLang="zh-CN" sz="3600" dirty="0">
                <a:solidFill>
                  <a:srgbClr val="3CB18F"/>
                </a:solidFill>
                <a:cs typeface="+mn-ea"/>
                <a:sym typeface="+mn-lt"/>
              </a:rPr>
              <a:t>%</a:t>
            </a:r>
            <a:endParaRPr lang="en-US" altLang="zh-CN" sz="3200" dirty="0">
              <a:solidFill>
                <a:srgbClr val="3CB18F"/>
              </a:solidFill>
              <a:cs typeface="+mn-ea"/>
              <a:sym typeface="+mn-lt"/>
            </a:endParaRPr>
          </a:p>
        </p:txBody>
      </p:sp>
    </p:spTree>
    <p:extLst>
      <p:ext uri="{BB962C8B-B14F-4D97-AF65-F5344CB8AC3E}">
        <p14:creationId xmlns:p14="http://schemas.microsoft.com/office/powerpoint/2010/main" val="119731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lt"/>
              </a:rPr>
              <a:t>佳达修</a:t>
            </a:r>
            <a:r>
              <a:rPr lang="en-US" altLang="zh-CN" baseline="30000" dirty="0">
                <a:sym typeface="+mn-lt"/>
              </a:rPr>
              <a:t>®</a:t>
            </a:r>
            <a:r>
              <a:rPr lang="zh-CN" altLang="en-US" dirty="0">
                <a:sym typeface="+mn-lt"/>
              </a:rPr>
              <a:t>简明处方信息</a:t>
            </a:r>
            <a:endParaRPr lang="zh-CN" altLang="en-US" dirty="0"/>
          </a:p>
        </p:txBody>
      </p:sp>
      <p:sp>
        <p:nvSpPr>
          <p:cNvPr id="9" name="矩形 8"/>
          <p:cNvSpPr/>
          <p:nvPr/>
        </p:nvSpPr>
        <p:spPr>
          <a:xfrm>
            <a:off x="609600" y="1089723"/>
            <a:ext cx="5272993" cy="5386090"/>
          </a:xfrm>
          <a:prstGeom prst="rect">
            <a:avLst/>
          </a:prstGeom>
        </p:spPr>
        <p:txBody>
          <a:bodyPr wrap="square">
            <a:spAutoFit/>
          </a:bodyPr>
          <a:lstStyle/>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接种对象</a:t>
            </a:r>
            <a:r>
              <a:rPr lang="en-US" altLang="zh-CN" sz="800" b="1" kern="100" dirty="0">
                <a:latin typeface="微软雅黑" panose="020B0503020204020204" pitchFamily="34" charset="-122"/>
                <a:ea typeface="微软雅黑" panose="020B0503020204020204" pitchFamily="34" charset="-122"/>
                <a:cs typeface="+mn-ea"/>
                <a:sym typeface="+mn-lt"/>
              </a:rPr>
              <a:t>】</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本品适用于</a:t>
            </a:r>
            <a:r>
              <a:rPr lang="en-US" altLang="zh-CN" sz="800" kern="100" dirty="0">
                <a:latin typeface="微软雅黑" panose="020B0503020204020204" pitchFamily="34" charset="-122"/>
                <a:ea typeface="微软雅黑" panose="020B0503020204020204" pitchFamily="34" charset="-122"/>
                <a:cs typeface="+mn-ea"/>
                <a:sym typeface="+mn-lt"/>
              </a:rPr>
              <a:t>9-45</a:t>
            </a:r>
            <a:r>
              <a:rPr lang="zh-CN" altLang="en-US" sz="800" kern="100" dirty="0">
                <a:latin typeface="微软雅黑" panose="020B0503020204020204" pitchFamily="34" charset="-122"/>
                <a:ea typeface="微软雅黑" panose="020B0503020204020204" pitchFamily="34" charset="-122"/>
                <a:cs typeface="+mn-ea"/>
                <a:sym typeface="+mn-lt"/>
              </a:rPr>
              <a:t>岁女性。</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作用与用途</a:t>
            </a:r>
            <a:r>
              <a:rPr lang="en-US" altLang="zh-CN" sz="800" b="1" kern="100" dirty="0">
                <a:latin typeface="微软雅黑" panose="020B0503020204020204" pitchFamily="34" charset="-122"/>
                <a:ea typeface="微软雅黑" panose="020B0503020204020204" pitchFamily="34" charset="-122"/>
                <a:cs typeface="+mn-ea"/>
                <a:sym typeface="+mn-lt"/>
              </a:rPr>
              <a:t>】</a:t>
            </a:r>
          </a:p>
          <a:p>
            <a:r>
              <a:rPr lang="zh-CN" altLang="zh-CN" sz="800" kern="100" dirty="0">
                <a:latin typeface="微软雅黑" panose="020B0503020204020204" pitchFamily="34" charset="-122"/>
                <a:ea typeface="微软雅黑" panose="020B0503020204020204" pitchFamily="34" charset="-122"/>
                <a:cs typeface="+mn-ea"/>
              </a:rPr>
              <a:t>本品适用于预防因高危</a:t>
            </a:r>
            <a:r>
              <a:rPr lang="en-US" altLang="zh-CN" sz="800" kern="100" dirty="0">
                <a:latin typeface="微软雅黑" panose="020B0503020204020204" pitchFamily="34" charset="-122"/>
                <a:ea typeface="微软雅黑" panose="020B0503020204020204" pitchFamily="34" charset="-122"/>
                <a:cs typeface="+mn-ea"/>
              </a:rPr>
              <a:t>HPV16/18</a:t>
            </a:r>
            <a:r>
              <a:rPr lang="zh-CN" altLang="zh-CN" sz="800" kern="100" dirty="0">
                <a:latin typeface="微软雅黑" panose="020B0503020204020204" pitchFamily="34" charset="-122"/>
                <a:ea typeface="微软雅黑" panose="020B0503020204020204" pitchFamily="34" charset="-122"/>
                <a:cs typeface="+mn-ea"/>
              </a:rPr>
              <a:t>型所致下列疾病：宫颈癌；</a:t>
            </a:r>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级、</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级宫颈上皮内瘤样病变</a:t>
            </a:r>
            <a:r>
              <a:rPr lang="en-US" altLang="zh-CN" sz="800" kern="100" dirty="0">
                <a:latin typeface="微软雅黑" panose="020B0503020204020204" pitchFamily="34" charset="-122"/>
                <a:ea typeface="微软雅黑" panose="020B0503020204020204" pitchFamily="34" charset="-122"/>
                <a:cs typeface="+mn-ea"/>
              </a:rPr>
              <a:t>(CIN2/3)</a:t>
            </a:r>
            <a:r>
              <a:rPr lang="zh-CN" altLang="zh-CN" sz="800" kern="100" dirty="0">
                <a:latin typeface="微软雅黑" panose="020B0503020204020204" pitchFamily="34" charset="-122"/>
                <a:ea typeface="微软雅黑" panose="020B0503020204020204" pitchFamily="34" charset="-122"/>
                <a:cs typeface="+mn-ea"/>
              </a:rPr>
              <a:t>和宫颈原位腺癌（</a:t>
            </a:r>
            <a:r>
              <a:rPr lang="en-US" altLang="zh-CN" sz="800" kern="100" dirty="0">
                <a:latin typeface="微软雅黑" panose="020B0503020204020204" pitchFamily="34" charset="-122"/>
                <a:ea typeface="微软雅黑" panose="020B0503020204020204" pitchFamily="34" charset="-122"/>
                <a:cs typeface="+mn-ea"/>
              </a:rPr>
              <a:t>AIS</a:t>
            </a:r>
            <a:r>
              <a:rPr lang="zh-CN" altLang="zh-CN" sz="800" kern="100" dirty="0">
                <a:latin typeface="微软雅黑" panose="020B0503020204020204" pitchFamily="34" charset="-122"/>
                <a:ea typeface="微软雅黑" panose="020B0503020204020204" pitchFamily="34" charset="-122"/>
                <a:cs typeface="+mn-ea"/>
              </a:rPr>
              <a:t>）；</a:t>
            </a:r>
            <a:r>
              <a:rPr lang="en-US" altLang="zh-CN" sz="800" kern="100" dirty="0">
                <a:latin typeface="微软雅黑" panose="020B0503020204020204" pitchFamily="34" charset="-122"/>
                <a:ea typeface="微软雅黑" panose="020B0503020204020204" pitchFamily="34" charset="-122"/>
                <a:cs typeface="+mn-ea"/>
              </a:rPr>
              <a:t>1</a:t>
            </a:r>
            <a:r>
              <a:rPr lang="zh-CN" altLang="zh-CN" sz="800" kern="100" dirty="0">
                <a:latin typeface="微软雅黑" panose="020B0503020204020204" pitchFamily="34" charset="-122"/>
                <a:ea typeface="微软雅黑" panose="020B0503020204020204" pitchFamily="34" charset="-122"/>
                <a:cs typeface="+mn-ea"/>
              </a:rPr>
              <a:t>级宫颈上皮内瘤样病变</a:t>
            </a:r>
            <a:r>
              <a:rPr lang="en-US" altLang="zh-CN" sz="800" kern="100" dirty="0">
                <a:latin typeface="微软雅黑" panose="020B0503020204020204" pitchFamily="34" charset="-122"/>
                <a:ea typeface="微软雅黑" panose="020B0503020204020204" pitchFamily="34" charset="-122"/>
                <a:cs typeface="+mn-ea"/>
              </a:rPr>
              <a:t>(CIN1)</a:t>
            </a:r>
            <a:r>
              <a:rPr lang="zh-CN" altLang="zh-CN" sz="800" kern="100" dirty="0">
                <a:latin typeface="微软雅黑" panose="020B0503020204020204" pitchFamily="34" charset="-122"/>
                <a:ea typeface="微软雅黑" panose="020B0503020204020204" pitchFamily="34" charset="-122"/>
                <a:cs typeface="+mn-ea"/>
              </a:rPr>
              <a:t>；境内临床试验尚未证实本品对低危</a:t>
            </a:r>
            <a:r>
              <a:rPr lang="en-US" altLang="zh-CN" sz="800" kern="100" dirty="0">
                <a:latin typeface="微软雅黑" panose="020B0503020204020204" pitchFamily="34" charset="-122"/>
                <a:ea typeface="微软雅黑" panose="020B0503020204020204" pitchFamily="34" charset="-122"/>
                <a:cs typeface="+mn-ea"/>
              </a:rPr>
              <a:t>HPV6/11</a:t>
            </a:r>
            <a:r>
              <a:rPr lang="zh-CN" altLang="zh-CN" sz="800" kern="100" dirty="0">
                <a:latin typeface="微软雅黑" panose="020B0503020204020204" pitchFamily="34" charset="-122"/>
                <a:ea typeface="微软雅黑" panose="020B0503020204020204" pitchFamily="34" charset="-122"/>
                <a:cs typeface="+mn-ea"/>
              </a:rPr>
              <a:t>型相关疾病的保护效果。</a:t>
            </a:r>
            <a:endParaRPr lang="en-US" altLang="zh-CN" sz="800" kern="100" dirty="0">
              <a:latin typeface="微软雅黑" panose="020B0503020204020204" pitchFamily="34" charset="-122"/>
              <a:ea typeface="微软雅黑" panose="020B0503020204020204" pitchFamily="34" charset="-122"/>
              <a:cs typeface="+mn-ea"/>
            </a:endParaRPr>
          </a:p>
          <a:p>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免疫程序和剂量</a:t>
            </a:r>
            <a:r>
              <a:rPr lang="en-US" altLang="zh-CN" sz="800" b="1" kern="100" dirty="0">
                <a:latin typeface="微软雅黑" panose="020B0503020204020204" pitchFamily="34" charset="-122"/>
                <a:ea typeface="微软雅黑" panose="020B0503020204020204" pitchFamily="34" charset="-122"/>
                <a:cs typeface="+mn-ea"/>
                <a:sym typeface="+mn-lt"/>
              </a:rPr>
              <a:t>】</a:t>
            </a:r>
          </a:p>
          <a:p>
            <a:r>
              <a:rPr lang="en-US" altLang="zh-CN" sz="800" kern="100" dirty="0">
                <a:latin typeface="微软雅黑" panose="020B0503020204020204" pitchFamily="34" charset="-122"/>
                <a:ea typeface="微软雅黑" panose="020B0503020204020204" pitchFamily="34" charset="-122"/>
                <a:cs typeface="+mn-ea"/>
              </a:rPr>
              <a:t>1.</a:t>
            </a:r>
            <a:r>
              <a:rPr lang="zh-CN" altLang="zh-CN" sz="800" kern="100" dirty="0">
                <a:latin typeface="微软雅黑" panose="020B0503020204020204" pitchFamily="34" charset="-122"/>
                <a:ea typeface="微软雅黑" panose="020B0503020204020204" pitchFamily="34" charset="-122"/>
                <a:cs typeface="+mn-ea"/>
              </a:rPr>
              <a:t>本品肌肉注射，首选接种部位为上臂三角肌。</a:t>
            </a:r>
          </a:p>
          <a:p>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本品推荐于</a:t>
            </a:r>
            <a:r>
              <a:rPr lang="en-US" altLang="zh-CN" sz="800" kern="100" dirty="0">
                <a:latin typeface="微软雅黑" panose="020B0503020204020204" pitchFamily="34" charset="-122"/>
                <a:ea typeface="微软雅黑" panose="020B0503020204020204" pitchFamily="34" charset="-122"/>
                <a:cs typeface="+mn-ea"/>
              </a:rPr>
              <a:t>0</a:t>
            </a:r>
            <a:r>
              <a:rPr lang="zh-CN" altLang="zh-CN" sz="800" kern="100" dirty="0">
                <a:latin typeface="微软雅黑" panose="020B0503020204020204" pitchFamily="34" charset="-122"/>
                <a:ea typeface="微软雅黑" panose="020B0503020204020204" pitchFamily="34" charset="-122"/>
                <a:cs typeface="+mn-ea"/>
              </a:rPr>
              <a:t>、</a:t>
            </a:r>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和</a:t>
            </a:r>
            <a:r>
              <a:rPr lang="en-US" altLang="zh-CN" sz="800" kern="100" dirty="0">
                <a:latin typeface="微软雅黑" panose="020B0503020204020204" pitchFamily="34" charset="-122"/>
                <a:ea typeface="微软雅黑" panose="020B0503020204020204" pitchFamily="34" charset="-122"/>
                <a:cs typeface="+mn-ea"/>
              </a:rPr>
              <a:t>6</a:t>
            </a:r>
            <a:r>
              <a:rPr lang="zh-CN" altLang="zh-CN" sz="800" kern="100" dirty="0">
                <a:latin typeface="微软雅黑" panose="020B0503020204020204" pitchFamily="34" charset="-122"/>
                <a:ea typeface="微软雅黑" panose="020B0503020204020204" pitchFamily="34" charset="-122"/>
                <a:cs typeface="+mn-ea"/>
              </a:rPr>
              <a:t>月分别接种</a:t>
            </a:r>
            <a:r>
              <a:rPr lang="en-US" altLang="zh-CN" sz="800" kern="100" dirty="0">
                <a:latin typeface="微软雅黑" panose="020B0503020204020204" pitchFamily="34" charset="-122"/>
                <a:ea typeface="微软雅黑" panose="020B0503020204020204" pitchFamily="34" charset="-122"/>
                <a:cs typeface="+mn-ea"/>
              </a:rPr>
              <a:t>1</a:t>
            </a:r>
            <a:r>
              <a:rPr lang="zh-CN" altLang="zh-CN" sz="800" kern="100" dirty="0">
                <a:latin typeface="微软雅黑" panose="020B0503020204020204" pitchFamily="34" charset="-122"/>
                <a:ea typeface="微软雅黑" panose="020B0503020204020204" pitchFamily="34" charset="-122"/>
                <a:cs typeface="+mn-ea"/>
              </a:rPr>
              <a:t>剂次，共接种</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剂，每剂</a:t>
            </a:r>
            <a:r>
              <a:rPr lang="en-US" altLang="zh-CN" sz="800" kern="100" dirty="0">
                <a:latin typeface="微软雅黑" panose="020B0503020204020204" pitchFamily="34" charset="-122"/>
                <a:ea typeface="微软雅黑" panose="020B0503020204020204" pitchFamily="34" charset="-122"/>
                <a:cs typeface="+mn-ea"/>
              </a:rPr>
              <a:t> 0.5mL</a:t>
            </a:r>
            <a:r>
              <a:rPr lang="zh-CN" altLang="zh-CN" sz="800" kern="100" dirty="0">
                <a:latin typeface="微软雅黑" panose="020B0503020204020204" pitchFamily="34" charset="-122"/>
                <a:ea typeface="微软雅黑" panose="020B0503020204020204" pitchFamily="34" charset="-122"/>
                <a:cs typeface="+mn-ea"/>
              </a:rPr>
              <a:t>。</a:t>
            </a:r>
          </a:p>
          <a:p>
            <a:r>
              <a:rPr lang="zh-CN" altLang="zh-CN" sz="800" kern="100" dirty="0">
                <a:latin typeface="微软雅黑" panose="020B0503020204020204" pitchFamily="34" charset="-122"/>
                <a:ea typeface="微软雅黑" panose="020B0503020204020204" pitchFamily="34" charset="-122"/>
                <a:cs typeface="+mn-ea"/>
              </a:rPr>
              <a:t>根据境外临床研究数据，首剂与第</a:t>
            </a:r>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剂的接种间隔至少为</a:t>
            </a:r>
            <a:r>
              <a:rPr lang="en-US" altLang="zh-CN" sz="800" kern="100" dirty="0">
                <a:latin typeface="微软雅黑" panose="020B0503020204020204" pitchFamily="34" charset="-122"/>
                <a:ea typeface="微软雅黑" panose="020B0503020204020204" pitchFamily="34" charset="-122"/>
                <a:cs typeface="+mn-ea"/>
              </a:rPr>
              <a:t>1 </a:t>
            </a:r>
            <a:r>
              <a:rPr lang="zh-CN" altLang="zh-CN" sz="800" kern="100" dirty="0">
                <a:latin typeface="微软雅黑" panose="020B0503020204020204" pitchFamily="34" charset="-122"/>
                <a:ea typeface="微软雅黑" panose="020B0503020204020204" pitchFamily="34" charset="-122"/>
                <a:cs typeface="+mn-ea"/>
              </a:rPr>
              <a:t>个月，而第</a:t>
            </a:r>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剂与第</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剂的接种间隔至少为</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个月，所有</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剂应在一年内完成。</a:t>
            </a:r>
            <a:endParaRPr lang="en-US" altLang="zh-CN" sz="800" kern="100" dirty="0">
              <a:latin typeface="微软雅黑" panose="020B0503020204020204" pitchFamily="34" charset="-122"/>
              <a:ea typeface="微软雅黑" panose="020B0503020204020204" pitchFamily="34" charset="-122"/>
              <a:cs typeface="+mn-ea"/>
            </a:endParaRPr>
          </a:p>
          <a:p>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禁忌症</a:t>
            </a:r>
            <a:r>
              <a:rPr lang="en-US" altLang="zh-CN" sz="800" b="1" kern="100" dirty="0">
                <a:latin typeface="微软雅黑" panose="020B0503020204020204" pitchFamily="34" charset="-122"/>
                <a:ea typeface="微软雅黑" panose="020B0503020204020204" pitchFamily="34" charset="-122"/>
                <a:cs typeface="+mn-ea"/>
                <a:sym typeface="+mn-lt"/>
              </a:rPr>
              <a:t>】</a:t>
            </a:r>
          </a:p>
          <a:p>
            <a:r>
              <a:rPr lang="en-US" altLang="zh-CN" sz="800" kern="100" dirty="0">
                <a:latin typeface="微软雅黑" panose="020B0503020204020204" pitchFamily="34" charset="-122"/>
                <a:ea typeface="微软雅黑" panose="020B0503020204020204" pitchFamily="34" charset="-122"/>
                <a:cs typeface="+mn-ea"/>
              </a:rPr>
              <a:t>1.</a:t>
            </a:r>
            <a:r>
              <a:rPr lang="zh-CN" altLang="zh-CN" sz="800" kern="100" dirty="0">
                <a:latin typeface="微软雅黑" panose="020B0503020204020204" pitchFamily="34" charset="-122"/>
                <a:ea typeface="微软雅黑" panose="020B0503020204020204" pitchFamily="34" charset="-122"/>
                <a:cs typeface="+mn-ea"/>
              </a:rPr>
              <a:t>对疫苗的活性成份或任何辅料成份有超敏反应者禁用。</a:t>
            </a:r>
          </a:p>
          <a:p>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注射本品后有超敏反应症状者，不应再次接种本品。 </a:t>
            </a:r>
            <a:endParaRPr lang="en-US" altLang="zh-CN" sz="800" kern="100" dirty="0">
              <a:latin typeface="微软雅黑" panose="020B0503020204020204" pitchFamily="34" charset="-122"/>
              <a:ea typeface="微软雅黑" panose="020B0503020204020204" pitchFamily="34" charset="-122"/>
              <a:cs typeface="+mn-ea"/>
            </a:endParaRPr>
          </a:p>
          <a:p>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注意事项</a:t>
            </a:r>
            <a:r>
              <a:rPr lang="en-US" altLang="zh-CN" sz="800" b="1" kern="100" dirty="0">
                <a:latin typeface="微软雅黑" panose="020B0503020204020204" pitchFamily="34" charset="-122"/>
                <a:ea typeface="微软雅黑" panose="020B0503020204020204" pitchFamily="34" charset="-122"/>
                <a:cs typeface="+mn-ea"/>
                <a:sym typeface="+mn-lt"/>
              </a:rPr>
              <a:t>】</a:t>
            </a:r>
          </a:p>
          <a:p>
            <a:r>
              <a:rPr lang="en-US" altLang="zh-CN" sz="800" kern="100" dirty="0">
                <a:latin typeface="微软雅黑" panose="020B0503020204020204" pitchFamily="34" charset="-122"/>
                <a:ea typeface="微软雅黑" panose="020B0503020204020204" pitchFamily="34" charset="-122"/>
                <a:cs typeface="+mn-ea"/>
              </a:rPr>
              <a:t>1.</a:t>
            </a:r>
            <a:r>
              <a:rPr lang="zh-CN" altLang="zh-CN" sz="800" kern="100" dirty="0">
                <a:latin typeface="微软雅黑" panose="020B0503020204020204" pitchFamily="34" charset="-122"/>
                <a:ea typeface="微软雅黑" panose="020B0503020204020204" pitchFamily="34" charset="-122"/>
                <a:cs typeface="+mn-ea"/>
              </a:rPr>
              <a:t>本疫苗接种不能取代常规宫颈癌筛查，也不能取代预防</a:t>
            </a:r>
            <a:r>
              <a:rPr lang="en-US" altLang="zh-CN" sz="800" kern="100" dirty="0">
                <a:latin typeface="微软雅黑" panose="020B0503020204020204" pitchFamily="34" charset="-122"/>
                <a:ea typeface="微软雅黑" panose="020B0503020204020204" pitchFamily="34" charset="-122"/>
                <a:cs typeface="+mn-ea"/>
              </a:rPr>
              <a:t> HPV</a:t>
            </a:r>
            <a:r>
              <a:rPr lang="zh-CN" altLang="zh-CN" sz="800" kern="100" dirty="0">
                <a:latin typeface="微软雅黑" panose="020B0503020204020204" pitchFamily="34" charset="-122"/>
                <a:ea typeface="微软雅黑" panose="020B0503020204020204" pitchFamily="34" charset="-122"/>
                <a:cs typeface="+mn-ea"/>
              </a:rPr>
              <a:t>感染和性传播疾病的其他措施。</a:t>
            </a:r>
            <a:r>
              <a:rPr lang="zh-CN" altLang="en-US" sz="800" kern="100" dirty="0">
                <a:latin typeface="微软雅黑" panose="020B0503020204020204" pitchFamily="34" charset="-122"/>
                <a:ea typeface="微软雅黑" panose="020B0503020204020204" pitchFamily="34" charset="-122"/>
                <a:cs typeface="+mn-ea"/>
              </a:rPr>
              <a:t>因此，按照相关部门建议常规进行宫颈癌筛查仍然极为重要。 </a:t>
            </a:r>
            <a:endParaRPr lang="zh-CN" altLang="zh-CN" sz="800" kern="100" dirty="0">
              <a:latin typeface="微软雅黑" panose="020B0503020204020204" pitchFamily="34" charset="-122"/>
              <a:ea typeface="微软雅黑" panose="020B0503020204020204" pitchFamily="34" charset="-122"/>
              <a:cs typeface="+mn-ea"/>
            </a:endParaRPr>
          </a:p>
          <a:p>
            <a:r>
              <a:rPr lang="en-US" altLang="zh-CN" sz="800" kern="100" dirty="0">
                <a:latin typeface="微软雅黑" panose="020B0503020204020204" pitchFamily="34" charset="-122"/>
                <a:ea typeface="微软雅黑" panose="020B0503020204020204" pitchFamily="34" charset="-122"/>
                <a:cs typeface="+mn-ea"/>
              </a:rPr>
              <a:t>2.</a:t>
            </a:r>
            <a:r>
              <a:rPr lang="zh-CN" altLang="zh-CN" sz="800" kern="100" dirty="0">
                <a:latin typeface="微软雅黑" panose="020B0503020204020204" pitchFamily="34" charset="-122"/>
                <a:ea typeface="微软雅黑" panose="020B0503020204020204" pitchFamily="34" charset="-122"/>
                <a:cs typeface="+mn-ea"/>
              </a:rPr>
              <a:t>接种本品前医疗人员应询问和审阅受种者的病史</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尤其是既往接种史和先前是否发生过与疫苗接种有关的不良反应</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并进行临床检查，评估接种本品的获益与风险。本品不推荐用于本说明书【接种对象】以外人群。</a:t>
            </a:r>
          </a:p>
          <a:p>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与所有注射性疫苗一样，需备好适当的医疗应急处理措施和监测手段，以保证及时处置在接种本品后发生罕见的超敏反应。</a:t>
            </a:r>
          </a:p>
          <a:p>
            <a:r>
              <a:rPr lang="en-US" altLang="zh-CN" sz="800" kern="100" dirty="0">
                <a:latin typeface="微软雅黑" panose="020B0503020204020204" pitchFamily="34" charset="-122"/>
                <a:ea typeface="微软雅黑" panose="020B0503020204020204" pitchFamily="34" charset="-122"/>
                <a:cs typeface="+mn-ea"/>
              </a:rPr>
              <a:t>4.</a:t>
            </a:r>
            <a:r>
              <a:rPr lang="zh-CN" altLang="zh-CN" sz="800" kern="100" dirty="0">
                <a:latin typeface="微软雅黑" panose="020B0503020204020204" pitchFamily="34" charset="-122"/>
                <a:ea typeface="微软雅黑" panose="020B0503020204020204" pitchFamily="34" charset="-122"/>
                <a:cs typeface="+mn-ea"/>
              </a:rPr>
              <a:t>晕厥反应：任何一剂疫苗接种后可能会出现晕厥</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昏厥</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，导致跌倒并受伤，尤其是在青少年及年轻成人中。因此，建议接种本品后留观至少</a:t>
            </a:r>
            <a:r>
              <a:rPr lang="en-US" altLang="zh-CN" sz="800" kern="100" dirty="0">
                <a:latin typeface="微软雅黑" panose="020B0503020204020204" pitchFamily="34" charset="-122"/>
                <a:ea typeface="微软雅黑" panose="020B0503020204020204" pitchFamily="34" charset="-122"/>
                <a:cs typeface="+mn-ea"/>
              </a:rPr>
              <a:t>15</a:t>
            </a:r>
            <a:r>
              <a:rPr lang="zh-CN" altLang="zh-CN" sz="800" kern="100" dirty="0">
                <a:latin typeface="微软雅黑" panose="020B0503020204020204" pitchFamily="34" charset="-122"/>
                <a:ea typeface="微软雅黑" panose="020B0503020204020204" pitchFamily="34" charset="-122"/>
                <a:cs typeface="+mn-ea"/>
              </a:rPr>
              <a:t>分钟或按接种规范要求。</a:t>
            </a:r>
            <a:r>
              <a:rPr lang="zh-CN" altLang="en-US" sz="800" kern="100" dirty="0">
                <a:latin typeface="微软雅黑" panose="020B0503020204020204" pitchFamily="34" charset="-122"/>
                <a:ea typeface="微软雅黑" panose="020B0503020204020204" pitchFamily="34" charset="-122"/>
                <a:cs typeface="+mn-ea"/>
              </a:rPr>
              <a:t>据报道，接种本品后可能会出现与强直</a:t>
            </a:r>
            <a:r>
              <a:rPr lang="en-US" altLang="zh-CN" sz="800" kern="100" dirty="0">
                <a:latin typeface="微软雅黑" panose="020B0503020204020204" pitchFamily="34" charset="-122"/>
                <a:ea typeface="微软雅黑" panose="020B0503020204020204" pitchFamily="34" charset="-122"/>
                <a:cs typeface="+mn-ea"/>
              </a:rPr>
              <a:t>-</a:t>
            </a:r>
            <a:r>
              <a:rPr lang="zh-CN" altLang="en-US" sz="800" kern="100" dirty="0">
                <a:latin typeface="微软雅黑" panose="020B0503020204020204" pitchFamily="34" charset="-122"/>
                <a:ea typeface="微软雅黑" panose="020B0503020204020204" pitchFamily="34" charset="-122"/>
                <a:cs typeface="+mn-ea"/>
              </a:rPr>
              <a:t>阵挛性发作和其他癫痫样发作有关的晕厥。强直</a:t>
            </a:r>
            <a:r>
              <a:rPr lang="en-US" altLang="zh-CN" sz="800" kern="100" dirty="0">
                <a:latin typeface="微软雅黑" panose="020B0503020204020204" pitchFamily="34" charset="-122"/>
                <a:ea typeface="微软雅黑" panose="020B0503020204020204" pitchFamily="34" charset="-122"/>
                <a:cs typeface="+mn-ea"/>
              </a:rPr>
              <a:t>-</a:t>
            </a:r>
            <a:r>
              <a:rPr lang="zh-CN" altLang="en-US" sz="800" kern="100" dirty="0">
                <a:latin typeface="微软雅黑" panose="020B0503020204020204" pitchFamily="34" charset="-122"/>
                <a:ea typeface="微软雅黑" panose="020B0503020204020204" pitchFamily="34" charset="-122"/>
                <a:cs typeface="+mn-ea"/>
              </a:rPr>
              <a:t>阵挛性发作有关的晕厥通常为一过性，保持仰卧体位或头低脚高</a:t>
            </a:r>
            <a:br>
              <a:rPr lang="zh-CN" altLang="en-US" sz="800" kern="100" dirty="0">
                <a:latin typeface="微软雅黑" panose="020B0503020204020204" pitchFamily="34" charset="-122"/>
                <a:ea typeface="微软雅黑" panose="020B0503020204020204" pitchFamily="34" charset="-122"/>
                <a:cs typeface="+mn-ea"/>
              </a:rPr>
            </a:br>
            <a:r>
              <a:rPr lang="zh-CN" altLang="en-US" sz="800" kern="100" dirty="0">
                <a:latin typeface="微软雅黑" panose="020B0503020204020204" pitchFamily="34" charset="-122"/>
                <a:ea typeface="微软雅黑" panose="020B0503020204020204" pitchFamily="34" charset="-122"/>
                <a:cs typeface="+mn-ea"/>
              </a:rPr>
              <a:t>体位，待脑灌注恢复后症状自行消失。部分受种者可能在接种前</a:t>
            </a:r>
            <a:r>
              <a:rPr lang="en-US" altLang="zh-CN" sz="800" kern="100" dirty="0">
                <a:latin typeface="微软雅黑" panose="020B0503020204020204" pitchFamily="34" charset="-122"/>
                <a:ea typeface="微软雅黑" panose="020B0503020204020204" pitchFamily="34" charset="-122"/>
                <a:cs typeface="+mn-ea"/>
              </a:rPr>
              <a:t>/</a:t>
            </a:r>
            <a:r>
              <a:rPr lang="zh-CN" altLang="en-US" sz="800" kern="100" dirty="0">
                <a:latin typeface="微软雅黑" panose="020B0503020204020204" pitchFamily="34" charset="-122"/>
                <a:ea typeface="微软雅黑" panose="020B0503020204020204" pitchFamily="34" charset="-122"/>
                <a:cs typeface="+mn-ea"/>
              </a:rPr>
              <a:t>后出现心因性反应，需采取措施以避免晕厥造成的伤害。</a:t>
            </a:r>
            <a:endParaRPr lang="en-US" altLang="zh-CN" sz="800" kern="100" dirty="0">
              <a:latin typeface="微软雅黑" panose="020B0503020204020204" pitchFamily="34" charset="-122"/>
              <a:ea typeface="微软雅黑" panose="020B0503020204020204" pitchFamily="34" charset="-122"/>
              <a:cs typeface="+mn-ea"/>
            </a:endParaRPr>
          </a:p>
          <a:p>
            <a:r>
              <a:rPr lang="zh-CN" altLang="en-US" sz="800" kern="100" dirty="0">
                <a:latin typeface="微软雅黑" panose="020B0503020204020204" pitchFamily="34" charset="-122"/>
                <a:ea typeface="微软雅黑" panose="020B0503020204020204" pitchFamily="34" charset="-122"/>
                <a:cs typeface="+mn-ea"/>
              </a:rPr>
              <a:t> </a:t>
            </a:r>
            <a:r>
              <a:rPr lang="en-US" altLang="zh-CN" sz="800" kern="100" dirty="0">
                <a:latin typeface="微软雅黑" panose="020B0503020204020204" pitchFamily="34" charset="-122"/>
                <a:ea typeface="微软雅黑" panose="020B0503020204020204" pitchFamily="34" charset="-122"/>
                <a:cs typeface="+mn-ea"/>
              </a:rPr>
              <a:t>5.</a:t>
            </a:r>
            <a:r>
              <a:rPr lang="zh-CN" altLang="zh-CN" sz="800" kern="100" dirty="0">
                <a:latin typeface="微软雅黑" panose="020B0503020204020204" pitchFamily="34" charset="-122"/>
                <a:ea typeface="微软雅黑" panose="020B0503020204020204" pitchFamily="34" charset="-122"/>
                <a:cs typeface="+mn-ea"/>
              </a:rPr>
              <a:t>乳胶反应：本品预充式注射器的</a:t>
            </a:r>
            <a:r>
              <a:rPr lang="zh-CN" altLang="en-US" sz="800" kern="100" dirty="0">
                <a:latin typeface="微软雅黑" panose="020B0503020204020204" pitchFamily="34" charset="-122"/>
                <a:ea typeface="微软雅黑" panose="020B0503020204020204" pitchFamily="34" charset="-122"/>
                <a:cs typeface="+mn-ea"/>
              </a:rPr>
              <a:t>剂次</a:t>
            </a:r>
            <a:r>
              <a:rPr lang="zh-CN" altLang="zh-CN" sz="800" kern="100" dirty="0">
                <a:latin typeface="微软雅黑" panose="020B0503020204020204" pitchFamily="34" charset="-122"/>
                <a:ea typeface="微软雅黑" panose="020B0503020204020204" pitchFamily="34" charset="-122"/>
                <a:cs typeface="+mn-ea"/>
              </a:rPr>
              <a:t>帽可能含有天然乳胶，会引起乳胶敏感人群的过敏反应。</a:t>
            </a:r>
          </a:p>
          <a:p>
            <a:r>
              <a:rPr lang="en-US" altLang="zh-CN" sz="800" kern="100" dirty="0">
                <a:latin typeface="微软雅黑" panose="020B0503020204020204" pitchFamily="34" charset="-122"/>
                <a:ea typeface="微软雅黑" panose="020B0503020204020204" pitchFamily="34" charset="-122"/>
                <a:cs typeface="+mn-ea"/>
              </a:rPr>
              <a:t>6.</a:t>
            </a:r>
            <a:r>
              <a:rPr lang="zh-CN" altLang="zh-CN" sz="800" kern="100" dirty="0">
                <a:latin typeface="微软雅黑" panose="020B0503020204020204" pitchFamily="34" charset="-122"/>
                <a:ea typeface="微软雅黑" panose="020B0503020204020204" pitchFamily="34" charset="-122"/>
                <a:cs typeface="+mn-ea"/>
              </a:rPr>
              <a:t>与其他疫苗一样，在受种者患有急性严重发热疾病时应推迟接种本品。若当前或近期有发热症状，是否推迟疫苗接种主要取决于症状的严重性及其病因。</a:t>
            </a:r>
            <a:r>
              <a:rPr lang="zh-CN" altLang="en-US" sz="800" kern="100" dirty="0">
                <a:latin typeface="微软雅黑" panose="020B0503020204020204" pitchFamily="34" charset="-122"/>
                <a:ea typeface="微软雅黑" panose="020B0503020204020204" pitchFamily="34" charset="-122"/>
                <a:cs typeface="+mn-ea"/>
              </a:rPr>
              <a:t>仅有低热和轻度的上呼吸道感染并非接种的绝对禁忌。 </a:t>
            </a:r>
            <a:br>
              <a:rPr lang="zh-CN" altLang="en-US" sz="800" kern="100" dirty="0">
                <a:latin typeface="微软雅黑" panose="020B0503020204020204" pitchFamily="34" charset="-122"/>
                <a:ea typeface="微软雅黑" panose="020B0503020204020204" pitchFamily="34" charset="-122"/>
                <a:cs typeface="+mn-ea"/>
              </a:rPr>
            </a:br>
            <a:r>
              <a:rPr lang="en-US" altLang="zh-CN" sz="800" kern="100" dirty="0">
                <a:latin typeface="微软雅黑" panose="020B0503020204020204" pitchFamily="34" charset="-122"/>
                <a:ea typeface="微软雅黑" panose="020B0503020204020204" pitchFamily="34" charset="-122"/>
                <a:cs typeface="+mn-ea"/>
              </a:rPr>
              <a:t>7.</a:t>
            </a:r>
            <a:r>
              <a:rPr lang="zh-CN" altLang="zh-CN" sz="800" kern="100" dirty="0">
                <a:latin typeface="微软雅黑" panose="020B0503020204020204" pitchFamily="34" charset="-122"/>
                <a:ea typeface="微软雅黑" panose="020B0503020204020204" pitchFamily="34" charset="-122"/>
                <a:cs typeface="+mn-ea"/>
              </a:rPr>
              <a:t>本品严禁静脉或皮内注射。尚无本品皮下接种的临床数据。</a:t>
            </a:r>
          </a:p>
          <a:p>
            <a:r>
              <a:rPr lang="en-US" altLang="zh-CN" sz="800" kern="100" dirty="0">
                <a:latin typeface="微软雅黑" panose="020B0503020204020204" pitchFamily="34" charset="-122"/>
                <a:ea typeface="微软雅黑" panose="020B0503020204020204" pitchFamily="34" charset="-122"/>
                <a:cs typeface="+mn-ea"/>
              </a:rPr>
              <a:t>8.</a:t>
            </a:r>
            <a:r>
              <a:rPr lang="zh-CN" altLang="zh-CN" sz="800" kern="100" dirty="0">
                <a:latin typeface="微软雅黑" panose="020B0503020204020204" pitchFamily="34" charset="-122"/>
                <a:ea typeface="微软雅黑" panose="020B0503020204020204" pitchFamily="34" charset="-122"/>
                <a:cs typeface="+mn-ea"/>
              </a:rPr>
              <a:t>血小板减少症患者及任何凝血功能障碍患者接种本品需谨慎，因为此类人群肌肉接种后可能会引起出血。 </a:t>
            </a:r>
            <a:endParaRPr lang="en-US" altLang="zh-CN" sz="800" kern="100" dirty="0">
              <a:latin typeface="微软雅黑" panose="020B0503020204020204" pitchFamily="34" charset="-122"/>
              <a:ea typeface="微软雅黑" panose="020B0503020204020204" pitchFamily="34" charset="-122"/>
              <a:cs typeface="+mn-ea"/>
            </a:endParaRPr>
          </a:p>
          <a:p>
            <a:r>
              <a:rPr lang="en-US" altLang="zh-CN" sz="800" kern="100" dirty="0">
                <a:latin typeface="微软雅黑" panose="020B0503020204020204" pitchFamily="34" charset="-122"/>
                <a:ea typeface="微软雅黑" panose="020B0503020204020204" pitchFamily="34" charset="-122"/>
                <a:cs typeface="+mn-ea"/>
              </a:rPr>
              <a:t>9.</a:t>
            </a:r>
            <a:r>
              <a:rPr lang="zh-CN" altLang="zh-CN" sz="800" kern="100" dirty="0">
                <a:latin typeface="微软雅黑" panose="020B0503020204020204" pitchFamily="34" charset="-122"/>
                <a:ea typeface="微软雅黑" panose="020B0503020204020204" pitchFamily="34" charset="-122"/>
                <a:cs typeface="+mn-ea"/>
              </a:rPr>
              <a:t>与任何疫苗一样，无法确保本品对所有接种者均产生保护作用。</a:t>
            </a:r>
          </a:p>
          <a:p>
            <a:r>
              <a:rPr lang="en-US" altLang="zh-CN" sz="800" kern="100" dirty="0">
                <a:latin typeface="微软雅黑" panose="020B0503020204020204" pitchFamily="34" charset="-122"/>
                <a:ea typeface="微软雅黑" panose="020B0503020204020204" pitchFamily="34" charset="-122"/>
                <a:cs typeface="+mn-ea"/>
              </a:rPr>
              <a:t>10.</a:t>
            </a:r>
            <a:r>
              <a:rPr lang="zh-CN" altLang="zh-CN" sz="800" kern="100" dirty="0">
                <a:latin typeface="微软雅黑" panose="020B0503020204020204" pitchFamily="34" charset="-122"/>
                <a:ea typeface="微软雅黑" panose="020B0503020204020204" pitchFamily="34" charset="-122"/>
                <a:cs typeface="+mn-ea"/>
              </a:rPr>
              <a:t>本品仅用于预防用途，不适用于治疗已经发生的</a:t>
            </a:r>
            <a:r>
              <a:rPr lang="en-US" altLang="zh-CN" sz="800" kern="100" dirty="0">
                <a:latin typeface="微软雅黑" panose="020B0503020204020204" pitchFamily="34" charset="-122"/>
                <a:ea typeface="微软雅黑" panose="020B0503020204020204" pitchFamily="34" charset="-122"/>
                <a:cs typeface="+mn-ea"/>
              </a:rPr>
              <a:t>HPV</a:t>
            </a:r>
            <a:r>
              <a:rPr lang="zh-CN" altLang="zh-CN" sz="800" kern="100" dirty="0">
                <a:latin typeface="微软雅黑" panose="020B0503020204020204" pitchFamily="34" charset="-122"/>
                <a:ea typeface="微软雅黑" panose="020B0503020204020204" pitchFamily="34" charset="-122"/>
                <a:cs typeface="+mn-ea"/>
              </a:rPr>
              <a:t>相关病变，也不能防止病变的进展。</a:t>
            </a:r>
            <a:endParaRPr lang="en-US" altLang="zh-CN" sz="800" kern="100" dirty="0">
              <a:latin typeface="微软雅黑" panose="020B0503020204020204" pitchFamily="34" charset="-122"/>
              <a:ea typeface="微软雅黑" panose="020B0503020204020204" pitchFamily="34" charset="-122"/>
              <a:cs typeface="+mn-ea"/>
            </a:endParaRPr>
          </a:p>
          <a:p>
            <a:r>
              <a:rPr lang="en-US" altLang="zh-CN" sz="800" kern="100" dirty="0">
                <a:latin typeface="微软雅黑" panose="020B0503020204020204" pitchFamily="34" charset="-122"/>
                <a:ea typeface="微软雅黑" panose="020B0503020204020204" pitchFamily="34" charset="-122"/>
                <a:cs typeface="+mn-ea"/>
              </a:rPr>
              <a:t>11.</a:t>
            </a:r>
            <a:r>
              <a:rPr lang="zh-CN" altLang="zh-CN" sz="800" kern="100" dirty="0">
                <a:latin typeface="微软雅黑" panose="020B0503020204020204" pitchFamily="34" charset="-122"/>
                <a:ea typeface="微软雅黑" panose="020B0503020204020204" pitchFamily="34" charset="-122"/>
                <a:cs typeface="+mn-ea"/>
              </a:rPr>
              <a:t>本品不能预防所有高型</a:t>
            </a:r>
            <a:r>
              <a:rPr lang="en-US" altLang="zh-CN" sz="800" kern="100" dirty="0">
                <a:latin typeface="微软雅黑" panose="020B0503020204020204" pitchFamily="34" charset="-122"/>
                <a:ea typeface="微软雅黑" panose="020B0503020204020204" pitchFamily="34" charset="-122"/>
                <a:cs typeface="+mn-ea"/>
              </a:rPr>
              <a:t>HPV</a:t>
            </a:r>
            <a:r>
              <a:rPr lang="zh-CN" altLang="zh-CN" sz="800" kern="100" dirty="0">
                <a:latin typeface="微软雅黑" panose="020B0503020204020204" pitchFamily="34" charset="-122"/>
                <a:ea typeface="微软雅黑" panose="020B0503020204020204" pitchFamily="34" charset="-122"/>
                <a:cs typeface="+mn-ea"/>
              </a:rPr>
              <a:t>感染所致病变。</a:t>
            </a:r>
            <a:r>
              <a:rPr lang="zh-CN" altLang="en-US" sz="800" kern="100" dirty="0">
                <a:latin typeface="微软雅黑" panose="020B0503020204020204" pitchFamily="34" charset="-122"/>
                <a:ea typeface="微软雅黑" panose="020B0503020204020204" pitchFamily="34" charset="-122"/>
                <a:cs typeface="+mn-ea"/>
              </a:rPr>
              <a:t>尚未证实本品能预防疫苗所含型别以外的其他 </a:t>
            </a:r>
            <a:r>
              <a:rPr lang="en-US" altLang="zh-CN" sz="800" kern="100" dirty="0">
                <a:latin typeface="微软雅黑" panose="020B0503020204020204" pitchFamily="34" charset="-122"/>
                <a:ea typeface="微软雅黑" panose="020B0503020204020204" pitchFamily="34" charset="-122"/>
                <a:cs typeface="+mn-ea"/>
              </a:rPr>
              <a:t>HPV </a:t>
            </a:r>
            <a:r>
              <a:rPr lang="zh-CN" altLang="en-US" sz="800" kern="100" dirty="0">
                <a:latin typeface="微软雅黑" panose="020B0503020204020204" pitchFamily="34" charset="-122"/>
                <a:ea typeface="微软雅黑" panose="020B0503020204020204" pitchFamily="34" charset="-122"/>
                <a:cs typeface="+mn-ea"/>
              </a:rPr>
              <a:t>感染导致的病变以及非 </a:t>
            </a:r>
            <a:r>
              <a:rPr lang="en-US" altLang="zh-CN" sz="800" kern="100" dirty="0">
                <a:latin typeface="微软雅黑" panose="020B0503020204020204" pitchFamily="34" charset="-122"/>
                <a:ea typeface="微软雅黑" panose="020B0503020204020204" pitchFamily="34" charset="-122"/>
                <a:cs typeface="+mn-ea"/>
              </a:rPr>
              <a:t>HPV </a:t>
            </a:r>
            <a:r>
              <a:rPr lang="zh-CN" altLang="en-US" sz="800" kern="100" dirty="0">
                <a:latin typeface="微软雅黑" panose="020B0503020204020204" pitchFamily="34" charset="-122"/>
                <a:ea typeface="微软雅黑" panose="020B0503020204020204" pitchFamily="34" charset="-122"/>
                <a:cs typeface="+mn-ea"/>
              </a:rPr>
              <a:t>引起的疾病。 </a:t>
            </a:r>
            <a:br>
              <a:rPr lang="zh-CN" altLang="en-US" sz="800" kern="100" dirty="0">
                <a:latin typeface="微软雅黑" panose="020B0503020204020204" pitchFamily="34" charset="-122"/>
                <a:ea typeface="微软雅黑" panose="020B0503020204020204" pitchFamily="34" charset="-122"/>
                <a:cs typeface="+mn-ea"/>
              </a:rPr>
            </a:br>
            <a:r>
              <a:rPr lang="en-US" altLang="zh-CN" sz="800" kern="100" dirty="0">
                <a:latin typeface="微软雅黑" panose="020B0503020204020204" pitchFamily="34" charset="-122"/>
                <a:ea typeface="微软雅黑" panose="020B0503020204020204" pitchFamily="34" charset="-122"/>
                <a:cs typeface="+mn-ea"/>
              </a:rPr>
              <a:t>12.</a:t>
            </a:r>
            <a:r>
              <a:rPr lang="zh-CN" altLang="zh-CN" sz="800" kern="100" dirty="0">
                <a:latin typeface="微软雅黑" panose="020B0503020204020204" pitchFamily="34" charset="-122"/>
                <a:ea typeface="微软雅黑" panose="020B0503020204020204" pitchFamily="34" charset="-122"/>
                <a:cs typeface="+mn-ea"/>
              </a:rPr>
              <a:t>免疫系统受损者可能会降低对主动免疫的抗体应答，无论这种损害是由使用免疫抑制剂、遗传缺陷、</a:t>
            </a:r>
            <a:r>
              <a:rPr lang="en-US" altLang="zh-CN" sz="800" kern="100" dirty="0">
                <a:latin typeface="微软雅黑" panose="020B0503020204020204" pitchFamily="34" charset="-122"/>
                <a:ea typeface="微软雅黑" panose="020B0503020204020204" pitchFamily="34" charset="-122"/>
                <a:cs typeface="+mn-ea"/>
              </a:rPr>
              <a:t>HIV</a:t>
            </a:r>
            <a:r>
              <a:rPr lang="zh-CN" altLang="zh-CN" sz="800" kern="100" dirty="0">
                <a:latin typeface="微软雅黑" panose="020B0503020204020204" pitchFamily="34" charset="-122"/>
                <a:ea typeface="微软雅黑" panose="020B0503020204020204" pitchFamily="34" charset="-122"/>
                <a:cs typeface="+mn-ea"/>
              </a:rPr>
              <a:t>感染还是其他原因所导致。</a:t>
            </a:r>
            <a:r>
              <a:rPr lang="zh-CN" altLang="en-US" sz="800" kern="100" dirty="0">
                <a:latin typeface="微软雅黑" panose="020B0503020204020204" pitchFamily="34" charset="-122"/>
                <a:ea typeface="微软雅黑" panose="020B0503020204020204" pitchFamily="34" charset="-122"/>
                <a:cs typeface="+mn-ea"/>
              </a:rPr>
              <a:t>与其他疫苗一样，当上述人群接种本品时，可能无法产生足够的免疫应答。 </a:t>
            </a:r>
            <a:br>
              <a:rPr lang="zh-CN" altLang="en-US" sz="800" kern="100" dirty="0">
                <a:latin typeface="微软雅黑" panose="020B0503020204020204" pitchFamily="34" charset="-122"/>
                <a:ea typeface="微软雅黑" panose="020B0503020204020204" pitchFamily="34" charset="-122"/>
                <a:cs typeface="+mn-ea"/>
              </a:rPr>
            </a:br>
            <a:r>
              <a:rPr lang="en-US" altLang="zh-CN" sz="800" kern="100" dirty="0">
                <a:latin typeface="微软雅黑" panose="020B0503020204020204" pitchFamily="34" charset="-122"/>
                <a:ea typeface="微软雅黑" panose="020B0503020204020204" pitchFamily="34" charset="-122"/>
                <a:cs typeface="+mn-ea"/>
              </a:rPr>
              <a:t>13.</a:t>
            </a:r>
            <a:r>
              <a:rPr lang="zh-CN" altLang="zh-CN" sz="800" kern="100" dirty="0">
                <a:latin typeface="微软雅黑" panose="020B0503020204020204" pitchFamily="34" charset="-122"/>
                <a:ea typeface="微软雅黑" panose="020B0503020204020204" pitchFamily="34" charset="-122"/>
                <a:cs typeface="+mn-ea"/>
              </a:rPr>
              <a:t>目前尚未完全确定本品的保护时限。在两项境外临床研究中接种</a:t>
            </a:r>
            <a:r>
              <a:rPr lang="en-US" altLang="zh-CN" sz="800" kern="100" dirty="0">
                <a:latin typeface="微软雅黑" panose="020B0503020204020204" pitchFamily="34" charset="-122"/>
                <a:ea typeface="微软雅黑" panose="020B0503020204020204" pitchFamily="34" charset="-122"/>
                <a:cs typeface="+mn-ea"/>
              </a:rPr>
              <a:t>3</a:t>
            </a:r>
            <a:r>
              <a:rPr lang="zh-CN" altLang="zh-CN" sz="800" kern="100" dirty="0">
                <a:latin typeface="微软雅黑" panose="020B0503020204020204" pitchFamily="34" charset="-122"/>
                <a:ea typeface="微软雅黑" panose="020B0503020204020204" pitchFamily="34" charset="-122"/>
                <a:cs typeface="+mn-ea"/>
              </a:rPr>
              <a:t>剂后分别进行了约</a:t>
            </a:r>
            <a:r>
              <a:rPr lang="en-US" altLang="zh-CN" sz="800" kern="100" dirty="0">
                <a:latin typeface="微软雅黑" panose="020B0503020204020204" pitchFamily="34" charset="-122"/>
                <a:ea typeface="微软雅黑" panose="020B0503020204020204" pitchFamily="34" charset="-122"/>
                <a:cs typeface="+mn-ea"/>
              </a:rPr>
              <a:t>14</a:t>
            </a:r>
            <a:r>
              <a:rPr lang="zh-CN" altLang="zh-CN" sz="800" kern="100" dirty="0">
                <a:latin typeface="微软雅黑" panose="020B0503020204020204" pitchFamily="34" charset="-122"/>
                <a:ea typeface="微软雅黑" panose="020B0503020204020204" pitchFamily="34" charset="-122"/>
                <a:cs typeface="+mn-ea"/>
              </a:rPr>
              <a:t>年</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中位随访时间为</a:t>
            </a:r>
            <a:r>
              <a:rPr lang="en-US" altLang="zh-CN" sz="800" kern="100" dirty="0">
                <a:latin typeface="微软雅黑" panose="020B0503020204020204" pitchFamily="34" charset="-122"/>
                <a:ea typeface="微软雅黑" panose="020B0503020204020204" pitchFamily="34" charset="-122"/>
                <a:cs typeface="+mn-ea"/>
              </a:rPr>
              <a:t>11.9</a:t>
            </a:r>
            <a:r>
              <a:rPr lang="zh-CN" altLang="zh-CN" sz="800" kern="100" dirty="0">
                <a:latin typeface="微软雅黑" panose="020B0503020204020204" pitchFamily="34" charset="-122"/>
                <a:ea typeface="微软雅黑" panose="020B0503020204020204" pitchFamily="34" charset="-122"/>
                <a:cs typeface="+mn-ea"/>
              </a:rPr>
              <a:t>年</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和</a:t>
            </a:r>
            <a:r>
              <a:rPr lang="en-US" altLang="zh-CN" sz="800" kern="100" dirty="0">
                <a:latin typeface="微软雅黑" panose="020B0503020204020204" pitchFamily="34" charset="-122"/>
                <a:ea typeface="微软雅黑" panose="020B0503020204020204" pitchFamily="34" charset="-122"/>
                <a:cs typeface="+mn-ea"/>
              </a:rPr>
              <a:t>10.1</a:t>
            </a:r>
            <a:r>
              <a:rPr lang="zh-CN" altLang="zh-CN" sz="800" kern="100" dirty="0">
                <a:latin typeface="微软雅黑" panose="020B0503020204020204" pitchFamily="34" charset="-122"/>
                <a:ea typeface="微软雅黑" panose="020B0503020204020204" pitchFamily="34" charset="-122"/>
                <a:cs typeface="+mn-ea"/>
              </a:rPr>
              <a:t>年</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中位随访时间为</a:t>
            </a:r>
            <a:r>
              <a:rPr lang="en-US" altLang="zh-CN" sz="800" kern="100" dirty="0">
                <a:latin typeface="微软雅黑" panose="020B0503020204020204" pitchFamily="34" charset="-122"/>
                <a:ea typeface="微软雅黑" panose="020B0503020204020204" pitchFamily="34" charset="-122"/>
                <a:cs typeface="+mn-ea"/>
              </a:rPr>
              <a:t>8.9</a:t>
            </a:r>
            <a:r>
              <a:rPr lang="zh-CN" altLang="zh-CN" sz="800" kern="100" dirty="0">
                <a:latin typeface="微软雅黑" panose="020B0503020204020204" pitchFamily="34" charset="-122"/>
                <a:ea typeface="微软雅黑" panose="020B0503020204020204" pitchFamily="34" charset="-122"/>
                <a:cs typeface="+mn-ea"/>
              </a:rPr>
              <a:t>年</a:t>
            </a:r>
            <a:r>
              <a:rPr lang="en-US" altLang="zh-CN" sz="800" kern="100" dirty="0">
                <a:latin typeface="微软雅黑" panose="020B0503020204020204" pitchFamily="34" charset="-122"/>
                <a:ea typeface="微软雅黑" panose="020B0503020204020204" pitchFamily="34" charset="-122"/>
                <a:cs typeface="+mn-ea"/>
              </a:rPr>
              <a:t>)</a:t>
            </a:r>
            <a:r>
              <a:rPr lang="zh-CN" altLang="zh-CN" sz="800" kern="100" dirty="0">
                <a:latin typeface="微软雅黑" panose="020B0503020204020204" pitchFamily="34" charset="-122"/>
                <a:ea typeface="微软雅黑" panose="020B0503020204020204" pitchFamily="34" charset="-122"/>
                <a:cs typeface="+mn-ea"/>
              </a:rPr>
              <a:t>的长期随访，可观察到本品长期的保护效力。</a:t>
            </a:r>
          </a:p>
        </p:txBody>
      </p:sp>
      <p:sp>
        <p:nvSpPr>
          <p:cNvPr id="10" name="矩形 9"/>
          <p:cNvSpPr/>
          <p:nvPr/>
        </p:nvSpPr>
        <p:spPr>
          <a:xfrm>
            <a:off x="6309409" y="1089723"/>
            <a:ext cx="5272994" cy="5016758"/>
          </a:xfrm>
          <a:prstGeom prst="rect">
            <a:avLst/>
          </a:prstGeom>
        </p:spPr>
        <p:txBody>
          <a:bodyPr wrap="square">
            <a:spAutoFit/>
          </a:bodyPr>
          <a:lstStyle/>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不良事件</a:t>
            </a:r>
            <a:r>
              <a:rPr lang="en-US" altLang="zh-CN" sz="800" b="1" kern="100" dirty="0">
                <a:latin typeface="微软雅黑" panose="020B0503020204020204" pitchFamily="34" charset="-122"/>
                <a:ea typeface="微软雅黑" panose="020B0503020204020204" pitchFamily="34" charset="-122"/>
                <a:cs typeface="+mn-ea"/>
                <a:sym typeface="+mn-lt"/>
              </a:rPr>
              <a:t>】</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境外全身</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局部不良反应总结：十分常见（发生率≥</a:t>
            </a:r>
            <a:r>
              <a:rPr lang="en-US" altLang="zh-CN" sz="800" kern="100" dirty="0">
                <a:latin typeface="微软雅黑" panose="020B0503020204020204" pitchFamily="34" charset="-122"/>
                <a:ea typeface="微软雅黑" panose="020B0503020204020204" pitchFamily="34" charset="-122"/>
                <a:cs typeface="+mn-ea"/>
                <a:sym typeface="+mn-lt"/>
              </a:rPr>
              <a:t>10%</a:t>
            </a:r>
            <a:r>
              <a:rPr lang="zh-CN" altLang="en-US" sz="800" kern="100" dirty="0">
                <a:latin typeface="微软雅黑" panose="020B0503020204020204" pitchFamily="34" charset="-122"/>
                <a:ea typeface="微软雅黑" panose="020B0503020204020204" pitchFamily="34" charset="-122"/>
                <a:cs typeface="+mn-ea"/>
                <a:sym typeface="+mn-lt"/>
              </a:rPr>
              <a:t>） 头痛、发热、红斑、疼痛和肿胀；</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1%-10%</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1%)</a:t>
            </a:r>
            <a:r>
              <a:rPr lang="zh-CN" altLang="en-US" sz="800" kern="100" dirty="0">
                <a:latin typeface="微软雅黑" panose="020B0503020204020204" pitchFamily="34" charset="-122"/>
                <a:ea typeface="微软雅黑" panose="020B0503020204020204" pitchFamily="34" charset="-122"/>
                <a:cs typeface="+mn-ea"/>
                <a:sym typeface="+mn-lt"/>
              </a:rPr>
              <a:t>腹泻、恶心、呕吐、关节痛、肌痛、疲劳、咳嗽、瘙痒。</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大部分不良反应程度为轻至重度，且短期内可自行缓解。</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在境内注册临床保护效力研究</a:t>
            </a:r>
            <a:r>
              <a:rPr lang="en-US" altLang="zh-CN" sz="800" kern="100" dirty="0">
                <a:latin typeface="微软雅黑" panose="020B0503020204020204" pitchFamily="34" charset="-122"/>
                <a:ea typeface="微软雅黑" panose="020B0503020204020204" pitchFamily="34" charset="-122"/>
                <a:cs typeface="+mn-ea"/>
                <a:sym typeface="+mn-lt"/>
              </a:rPr>
              <a:t>(P041)</a:t>
            </a:r>
            <a:r>
              <a:rPr lang="zh-CN" altLang="en-US" sz="800" kern="100" dirty="0">
                <a:latin typeface="微软雅黑" panose="020B0503020204020204" pitchFamily="34" charset="-122"/>
                <a:ea typeface="微软雅黑" panose="020B0503020204020204" pitchFamily="34" charset="-122"/>
                <a:cs typeface="+mn-ea"/>
                <a:sym typeface="+mn-lt"/>
              </a:rPr>
              <a:t>中，共入组 </a:t>
            </a:r>
            <a:r>
              <a:rPr lang="en-US" altLang="zh-CN" sz="800" kern="100" dirty="0">
                <a:latin typeface="微软雅黑" panose="020B0503020204020204" pitchFamily="34" charset="-122"/>
                <a:ea typeface="微软雅黑" panose="020B0503020204020204" pitchFamily="34" charset="-122"/>
                <a:cs typeface="+mn-ea"/>
                <a:sym typeface="+mn-lt"/>
              </a:rPr>
              <a:t>3006 </a:t>
            </a:r>
            <a:r>
              <a:rPr lang="zh-CN" altLang="en-US" sz="800" kern="100" dirty="0">
                <a:latin typeface="微软雅黑" panose="020B0503020204020204" pitchFamily="34" charset="-122"/>
                <a:ea typeface="微软雅黑" panose="020B0503020204020204" pitchFamily="34" charset="-122"/>
                <a:cs typeface="+mn-ea"/>
                <a:sym typeface="+mn-lt"/>
              </a:rPr>
              <a:t>名 </a:t>
            </a:r>
            <a:r>
              <a:rPr lang="en-US" altLang="zh-CN" sz="800" kern="100" dirty="0">
                <a:latin typeface="微软雅黑" panose="020B0503020204020204" pitchFamily="34" charset="-122"/>
                <a:ea typeface="微软雅黑" panose="020B0503020204020204" pitchFamily="34" charset="-122"/>
                <a:cs typeface="+mn-ea"/>
                <a:sym typeface="+mn-lt"/>
              </a:rPr>
              <a:t>20-45 </a:t>
            </a:r>
            <a:r>
              <a:rPr lang="zh-CN" altLang="en-US" sz="800" kern="100" dirty="0">
                <a:latin typeface="微软雅黑" panose="020B0503020204020204" pitchFamily="34" charset="-122"/>
                <a:ea typeface="微软雅黑" panose="020B0503020204020204" pitchFamily="34" charset="-122"/>
                <a:cs typeface="+mn-ea"/>
                <a:sym typeface="+mn-lt"/>
              </a:rPr>
              <a:t>岁的健康女性，其中 </a:t>
            </a:r>
            <a:r>
              <a:rPr lang="en-US" altLang="zh-CN" sz="800" kern="100" dirty="0">
                <a:latin typeface="微软雅黑" panose="020B0503020204020204" pitchFamily="34" charset="-122"/>
                <a:ea typeface="微软雅黑" panose="020B0503020204020204" pitchFamily="34" charset="-122"/>
                <a:cs typeface="+mn-ea"/>
                <a:sym typeface="+mn-lt"/>
              </a:rPr>
              <a:t>1499 </a:t>
            </a:r>
            <a:r>
              <a:rPr lang="zh-CN" altLang="en-US" sz="800" kern="100" dirty="0">
                <a:latin typeface="微软雅黑" panose="020B0503020204020204" pitchFamily="34" charset="-122"/>
                <a:ea typeface="微软雅黑" panose="020B0503020204020204" pitchFamily="34" charset="-122"/>
                <a:cs typeface="+mn-ea"/>
                <a:sym typeface="+mn-lt"/>
              </a:rPr>
              <a:t>名接种了至少 </a:t>
            </a:r>
            <a:r>
              <a:rPr lang="en-US" altLang="zh-CN" sz="800" kern="100" dirty="0">
                <a:latin typeface="微软雅黑" panose="020B0503020204020204" pitchFamily="34" charset="-122"/>
                <a:ea typeface="微软雅黑" panose="020B0503020204020204" pitchFamily="34" charset="-122"/>
                <a:cs typeface="+mn-ea"/>
                <a:sym typeface="+mn-lt"/>
              </a:rPr>
              <a:t>1 </a:t>
            </a:r>
            <a:r>
              <a:rPr lang="zh-CN" altLang="en-US" sz="800" kern="100" dirty="0">
                <a:latin typeface="微软雅黑" panose="020B0503020204020204" pitchFamily="34" charset="-122"/>
                <a:ea typeface="微软雅黑" panose="020B0503020204020204" pitchFamily="34" charset="-122"/>
                <a:cs typeface="+mn-ea"/>
                <a:sym typeface="+mn-lt"/>
              </a:rPr>
              <a:t>剂本品，使用 </a:t>
            </a:r>
            <a:r>
              <a:rPr lang="en-US" altLang="zh-CN" sz="800" kern="100" dirty="0">
                <a:latin typeface="微软雅黑" panose="020B0503020204020204" pitchFamily="34" charset="-122"/>
                <a:ea typeface="微软雅黑" panose="020B0503020204020204" pitchFamily="34" charset="-122"/>
                <a:cs typeface="+mn-ea"/>
                <a:sym typeface="+mn-lt"/>
              </a:rPr>
              <a:t>VRC </a:t>
            </a:r>
            <a:r>
              <a:rPr lang="zh-CN" altLang="en-US" sz="800" kern="100" dirty="0">
                <a:latin typeface="微软雅黑" panose="020B0503020204020204" pitchFamily="34" charset="-122"/>
                <a:ea typeface="微软雅黑" panose="020B0503020204020204" pitchFamily="34" charset="-122"/>
                <a:cs typeface="+mn-ea"/>
                <a:sym typeface="+mn-lt"/>
              </a:rPr>
              <a:t>监测不良事件。观察到如下征集性不良反应：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全身不良反应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十分常见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a:t>
            </a:r>
            <a:r>
              <a:rPr lang="en-US" altLang="zh-CN" sz="800" kern="100" dirty="0">
                <a:latin typeface="微软雅黑" panose="020B0503020204020204" pitchFamily="34" charset="-122"/>
                <a:ea typeface="微软雅黑" panose="020B0503020204020204" pitchFamily="34" charset="-122"/>
                <a:cs typeface="+mn-ea"/>
                <a:sym typeface="+mn-lt"/>
              </a:rPr>
              <a:t>10%)</a:t>
            </a:r>
            <a:r>
              <a:rPr lang="zh-CN" altLang="en-US" sz="800" kern="100" dirty="0">
                <a:latin typeface="微软雅黑" panose="020B0503020204020204" pitchFamily="34" charset="-122"/>
                <a:ea typeface="微软雅黑" panose="020B0503020204020204" pitchFamily="34" charset="-122"/>
                <a:cs typeface="+mn-ea"/>
                <a:sym typeface="+mn-lt"/>
              </a:rPr>
              <a:t>：发热、疲劳、肌痛、头痛</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1%-10%</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1%)</a:t>
            </a:r>
            <a:r>
              <a:rPr lang="zh-CN" altLang="en-US" sz="800" kern="100" dirty="0">
                <a:latin typeface="微软雅黑" panose="020B0503020204020204" pitchFamily="34" charset="-122"/>
                <a:ea typeface="微软雅黑" panose="020B0503020204020204" pitchFamily="34" charset="-122"/>
                <a:cs typeface="+mn-ea"/>
                <a:sym typeface="+mn-lt"/>
              </a:rPr>
              <a:t>：腹泻、超敏反应、咳嗽、恶心、呕吐</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偶见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0.1%-1%</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0.1%)</a:t>
            </a:r>
            <a:r>
              <a:rPr lang="zh-CN" altLang="en-US" sz="800" kern="100" dirty="0">
                <a:latin typeface="微软雅黑" panose="020B0503020204020204" pitchFamily="34" charset="-122"/>
                <a:ea typeface="微软雅黑" panose="020B0503020204020204" pitchFamily="34" charset="-122"/>
                <a:cs typeface="+mn-ea"/>
                <a:sym typeface="+mn-lt"/>
              </a:rPr>
              <a:t>：皮疹、荨麻疹、丘疹性荨麻疹</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局部不良反应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十分常见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a:t>
            </a:r>
            <a:r>
              <a:rPr lang="en-US" altLang="zh-CN" sz="800" kern="100" dirty="0">
                <a:latin typeface="微软雅黑" panose="020B0503020204020204" pitchFamily="34" charset="-122"/>
                <a:ea typeface="微软雅黑" panose="020B0503020204020204" pitchFamily="34" charset="-122"/>
                <a:cs typeface="+mn-ea"/>
                <a:sym typeface="+mn-lt"/>
              </a:rPr>
              <a:t>10%)</a:t>
            </a:r>
            <a:r>
              <a:rPr lang="zh-CN" altLang="en-US" sz="800" kern="100" dirty="0">
                <a:latin typeface="微软雅黑" panose="020B0503020204020204" pitchFamily="34" charset="-122"/>
                <a:ea typeface="微软雅黑" panose="020B0503020204020204" pitchFamily="34" charset="-122"/>
                <a:cs typeface="+mn-ea"/>
                <a:sym typeface="+mn-lt"/>
              </a:rPr>
              <a:t>：疼痛、红斑、肿胀</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1%-10%</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1%)</a:t>
            </a:r>
            <a:r>
              <a:rPr lang="zh-CN" altLang="en-US" sz="800" kern="100" dirty="0">
                <a:latin typeface="微软雅黑" panose="020B0503020204020204" pitchFamily="34" charset="-122"/>
                <a:ea typeface="微软雅黑" panose="020B0503020204020204" pitchFamily="34" charset="-122"/>
                <a:cs typeface="+mn-ea"/>
                <a:sym typeface="+mn-lt"/>
              </a:rPr>
              <a:t>：硬结、瘙痒</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在境内开展的</a:t>
            </a:r>
            <a:r>
              <a:rPr lang="en-US" altLang="zh-CN" sz="800" kern="100" dirty="0">
                <a:latin typeface="微软雅黑" panose="020B0503020204020204" pitchFamily="34" charset="-122"/>
                <a:ea typeface="微软雅黑" panose="020B0503020204020204" pitchFamily="34" charset="-122"/>
                <a:cs typeface="+mn-ea"/>
                <a:sym typeface="+mn-lt"/>
              </a:rPr>
              <a:t>Ⅲ</a:t>
            </a:r>
            <a:r>
              <a:rPr lang="zh-CN" altLang="en-US" sz="800" kern="100" dirty="0">
                <a:latin typeface="微软雅黑" panose="020B0503020204020204" pitchFamily="34" charset="-122"/>
                <a:ea typeface="微软雅黑" panose="020B0503020204020204" pitchFamily="34" charset="-122"/>
                <a:cs typeface="+mn-ea"/>
                <a:sym typeface="+mn-lt"/>
              </a:rPr>
              <a:t>期免疫原性和安全性研究（</a:t>
            </a:r>
            <a:r>
              <a:rPr lang="en-US" altLang="zh-CN" sz="800" kern="100" dirty="0">
                <a:latin typeface="微软雅黑" panose="020B0503020204020204" pitchFamily="34" charset="-122"/>
                <a:ea typeface="微软雅黑" panose="020B0503020204020204" pitchFamily="34" charset="-122"/>
                <a:cs typeface="+mn-ea"/>
                <a:sym typeface="+mn-lt"/>
              </a:rPr>
              <a:t>P213</a:t>
            </a:r>
            <a:r>
              <a:rPr lang="zh-CN" altLang="en-US" sz="800" kern="100" dirty="0">
                <a:latin typeface="微软雅黑" panose="020B0503020204020204" pitchFamily="34" charset="-122"/>
                <a:ea typeface="微软雅黑" panose="020B0503020204020204" pitchFamily="34" charset="-122"/>
                <a:cs typeface="+mn-ea"/>
                <a:sym typeface="+mn-lt"/>
              </a:rPr>
              <a:t>）中，共入组 </a:t>
            </a:r>
            <a:r>
              <a:rPr lang="en-US" altLang="zh-CN" sz="800" kern="100" dirty="0">
                <a:latin typeface="微软雅黑" panose="020B0503020204020204" pitchFamily="34" charset="-122"/>
                <a:ea typeface="微软雅黑" panose="020B0503020204020204" pitchFamily="34" charset="-122"/>
                <a:cs typeface="+mn-ea"/>
                <a:sym typeface="+mn-lt"/>
              </a:rPr>
              <a:t>766 </a:t>
            </a:r>
            <a:r>
              <a:rPr lang="zh-CN" altLang="en-US" sz="800" kern="100" dirty="0">
                <a:latin typeface="微软雅黑" panose="020B0503020204020204" pitchFamily="34" charset="-122"/>
                <a:ea typeface="微软雅黑" panose="020B0503020204020204" pitchFamily="34" charset="-122"/>
                <a:cs typeface="+mn-ea"/>
                <a:sym typeface="+mn-lt"/>
              </a:rPr>
              <a:t>名 </a:t>
            </a:r>
            <a:r>
              <a:rPr lang="en-US" altLang="zh-CN" sz="800" kern="100" dirty="0">
                <a:latin typeface="微软雅黑" panose="020B0503020204020204" pitchFamily="34" charset="-122"/>
                <a:ea typeface="微软雅黑" panose="020B0503020204020204" pitchFamily="34" charset="-122"/>
                <a:cs typeface="+mn-ea"/>
                <a:sym typeface="+mn-lt"/>
              </a:rPr>
              <a:t>9-45 </a:t>
            </a:r>
            <a:r>
              <a:rPr lang="zh-CN" altLang="en-US" sz="800" kern="100" dirty="0">
                <a:latin typeface="微软雅黑" panose="020B0503020204020204" pitchFamily="34" charset="-122"/>
                <a:ea typeface="微软雅黑" panose="020B0503020204020204" pitchFamily="34" charset="-122"/>
                <a:cs typeface="+mn-ea"/>
                <a:sym typeface="+mn-lt"/>
              </a:rPr>
              <a:t>岁女性受试者，所有受试者均接种了至少 </a:t>
            </a:r>
            <a:r>
              <a:rPr lang="en-US" altLang="zh-CN" sz="800" kern="100" dirty="0">
                <a:latin typeface="微软雅黑" panose="020B0503020204020204" pitchFamily="34" charset="-122"/>
                <a:ea typeface="微软雅黑" panose="020B0503020204020204" pitchFamily="34" charset="-122"/>
                <a:cs typeface="+mn-ea"/>
                <a:sym typeface="+mn-lt"/>
              </a:rPr>
              <a:t>1 </a:t>
            </a:r>
            <a:r>
              <a:rPr lang="zh-CN" altLang="en-US" sz="800" kern="100" dirty="0">
                <a:latin typeface="微软雅黑" panose="020B0503020204020204" pitchFamily="34" charset="-122"/>
                <a:ea typeface="微软雅黑" panose="020B0503020204020204" pitchFamily="34" charset="-122"/>
                <a:cs typeface="+mn-ea"/>
                <a:sym typeface="+mn-lt"/>
              </a:rPr>
              <a:t>剂产品， 使用 </a:t>
            </a:r>
            <a:r>
              <a:rPr lang="en-US" altLang="zh-CN" sz="800" kern="100" dirty="0">
                <a:latin typeface="微软雅黑" panose="020B0503020204020204" pitchFamily="34" charset="-122"/>
                <a:ea typeface="微软雅黑" panose="020B0503020204020204" pitchFamily="34" charset="-122"/>
                <a:cs typeface="+mn-ea"/>
                <a:sym typeface="+mn-lt"/>
              </a:rPr>
              <a:t>VRC </a:t>
            </a:r>
            <a:r>
              <a:rPr lang="zh-CN" altLang="en-US" sz="800" kern="100" dirty="0">
                <a:latin typeface="微软雅黑" panose="020B0503020204020204" pitchFamily="34" charset="-122"/>
                <a:ea typeface="微软雅黑" panose="020B0503020204020204" pitchFamily="34" charset="-122"/>
                <a:cs typeface="+mn-ea"/>
                <a:sym typeface="+mn-lt"/>
              </a:rPr>
              <a:t>监测不良事件。 在 </a:t>
            </a:r>
            <a:r>
              <a:rPr lang="en-US" altLang="zh-CN" sz="800" kern="100" dirty="0">
                <a:latin typeface="微软雅黑" panose="020B0503020204020204" pitchFamily="34" charset="-122"/>
                <a:ea typeface="微软雅黑" panose="020B0503020204020204" pitchFamily="34" charset="-122"/>
                <a:cs typeface="+mn-ea"/>
                <a:sym typeface="+mn-lt"/>
              </a:rPr>
              <a:t>383 </a:t>
            </a:r>
            <a:r>
              <a:rPr lang="zh-CN" altLang="en-US" sz="800" kern="100" dirty="0">
                <a:latin typeface="微软雅黑" panose="020B0503020204020204" pitchFamily="34" charset="-122"/>
                <a:ea typeface="微软雅黑" panose="020B0503020204020204" pitchFamily="34" charset="-122"/>
                <a:cs typeface="+mn-ea"/>
                <a:sym typeface="+mn-lt"/>
              </a:rPr>
              <a:t>名 </a:t>
            </a:r>
            <a:r>
              <a:rPr lang="en-US" altLang="zh-CN" sz="800" kern="100" dirty="0">
                <a:latin typeface="微软雅黑" panose="020B0503020204020204" pitchFamily="34" charset="-122"/>
                <a:ea typeface="微软雅黑" panose="020B0503020204020204" pitchFamily="34" charset="-122"/>
                <a:cs typeface="+mn-ea"/>
                <a:sym typeface="+mn-lt"/>
              </a:rPr>
              <a:t>9-19 </a:t>
            </a:r>
            <a:r>
              <a:rPr lang="zh-CN" altLang="en-US" sz="800" kern="100" dirty="0">
                <a:latin typeface="微软雅黑" panose="020B0503020204020204" pitchFamily="34" charset="-122"/>
                <a:ea typeface="微软雅黑" panose="020B0503020204020204" pitchFamily="34" charset="-122"/>
                <a:cs typeface="+mn-ea"/>
                <a:sym typeface="+mn-lt"/>
              </a:rPr>
              <a:t>岁女性受试者中观察到如下征集性不良反应：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全身不良反应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十分常见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a:t>
            </a:r>
            <a:r>
              <a:rPr lang="en-US" altLang="zh-CN" sz="800" kern="100" dirty="0">
                <a:latin typeface="微软雅黑" panose="020B0503020204020204" pitchFamily="34" charset="-122"/>
                <a:ea typeface="微软雅黑" panose="020B0503020204020204" pitchFamily="34" charset="-122"/>
                <a:cs typeface="+mn-ea"/>
                <a:sym typeface="+mn-lt"/>
              </a:rPr>
              <a:t>10%)</a:t>
            </a:r>
            <a:r>
              <a:rPr lang="zh-CN" altLang="en-US" sz="800" kern="100" dirty="0">
                <a:latin typeface="微软雅黑" panose="020B0503020204020204" pitchFamily="34" charset="-122"/>
                <a:ea typeface="微软雅黑" panose="020B0503020204020204" pitchFamily="34" charset="-122"/>
                <a:cs typeface="+mn-ea"/>
                <a:sym typeface="+mn-lt"/>
              </a:rPr>
              <a:t>：发热</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1%-10%</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1%)</a:t>
            </a:r>
            <a:r>
              <a:rPr lang="zh-CN" altLang="en-US" sz="800" kern="100" dirty="0">
                <a:latin typeface="微软雅黑" panose="020B0503020204020204" pitchFamily="34" charset="-122"/>
                <a:ea typeface="微软雅黑" panose="020B0503020204020204" pitchFamily="34" charset="-122"/>
                <a:cs typeface="+mn-ea"/>
                <a:sym typeface="+mn-lt"/>
              </a:rPr>
              <a:t>：疲劳、头痛、肌痛、 腹泻、恶心</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偶见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0.1%-1%</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0.1%)</a:t>
            </a:r>
            <a:r>
              <a:rPr lang="zh-CN" altLang="en-US" sz="800" kern="100" dirty="0">
                <a:latin typeface="微软雅黑" panose="020B0503020204020204" pitchFamily="34" charset="-122"/>
                <a:ea typeface="微软雅黑" panose="020B0503020204020204" pitchFamily="34" charset="-122"/>
                <a:cs typeface="+mn-ea"/>
                <a:sym typeface="+mn-lt"/>
              </a:rPr>
              <a:t>：咳嗽、超敏反应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局部不良反应</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十分常见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a:t>
            </a:r>
            <a:r>
              <a:rPr lang="en-US" altLang="zh-CN" sz="800" kern="100" dirty="0">
                <a:latin typeface="微软雅黑" panose="020B0503020204020204" pitchFamily="34" charset="-122"/>
                <a:ea typeface="微软雅黑" panose="020B0503020204020204" pitchFamily="34" charset="-122"/>
                <a:cs typeface="+mn-ea"/>
                <a:sym typeface="+mn-lt"/>
              </a:rPr>
              <a:t>10%)</a:t>
            </a:r>
            <a:r>
              <a:rPr lang="zh-CN" altLang="en-US" sz="800" kern="100" dirty="0">
                <a:latin typeface="微软雅黑" panose="020B0503020204020204" pitchFamily="34" charset="-122"/>
                <a:ea typeface="微软雅黑" panose="020B0503020204020204" pitchFamily="34" charset="-122"/>
                <a:cs typeface="+mn-ea"/>
                <a:sym typeface="+mn-lt"/>
              </a:rPr>
              <a:t>：疼痛</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常见</a:t>
            </a:r>
            <a:r>
              <a:rPr lang="en-US" altLang="zh-CN" sz="800" kern="100" dirty="0">
                <a:latin typeface="微软雅黑" panose="020B0503020204020204" pitchFamily="34" charset="-122"/>
                <a:ea typeface="微软雅黑" panose="020B0503020204020204" pitchFamily="34" charset="-122"/>
                <a:cs typeface="+mn-ea"/>
                <a:sym typeface="+mn-lt"/>
              </a:rPr>
              <a:t>(</a:t>
            </a:r>
            <a:r>
              <a:rPr lang="zh-CN" altLang="en-US" sz="800" kern="100" dirty="0">
                <a:latin typeface="微软雅黑" panose="020B0503020204020204" pitchFamily="34" charset="-122"/>
                <a:ea typeface="微软雅黑" panose="020B0503020204020204" pitchFamily="34" charset="-122"/>
                <a:cs typeface="+mn-ea"/>
                <a:sym typeface="+mn-lt"/>
              </a:rPr>
              <a:t>发生率 </a:t>
            </a:r>
            <a:r>
              <a:rPr lang="en-US" altLang="zh-CN" sz="800" kern="100" dirty="0">
                <a:latin typeface="微软雅黑" panose="020B0503020204020204" pitchFamily="34" charset="-122"/>
                <a:ea typeface="微软雅黑" panose="020B0503020204020204" pitchFamily="34" charset="-122"/>
                <a:cs typeface="+mn-ea"/>
                <a:sym typeface="+mn-lt"/>
              </a:rPr>
              <a:t>1%-10%</a:t>
            </a:r>
            <a:r>
              <a:rPr lang="zh-CN" altLang="en-US" sz="800" kern="100" dirty="0">
                <a:latin typeface="微软雅黑" panose="020B0503020204020204" pitchFamily="34" charset="-122"/>
                <a:ea typeface="微软雅黑" panose="020B0503020204020204" pitchFamily="34" charset="-122"/>
                <a:cs typeface="+mn-ea"/>
                <a:sym typeface="+mn-lt"/>
              </a:rPr>
              <a:t>，含 </a:t>
            </a:r>
            <a:r>
              <a:rPr lang="en-US" altLang="zh-CN" sz="800" kern="100" dirty="0">
                <a:latin typeface="微软雅黑" panose="020B0503020204020204" pitchFamily="34" charset="-122"/>
                <a:ea typeface="微软雅黑" panose="020B0503020204020204" pitchFamily="34" charset="-122"/>
                <a:cs typeface="+mn-ea"/>
                <a:sym typeface="+mn-lt"/>
              </a:rPr>
              <a:t>1%)</a:t>
            </a:r>
            <a:r>
              <a:rPr lang="zh-CN" altLang="en-US" sz="800" kern="100" dirty="0">
                <a:latin typeface="微软雅黑" panose="020B0503020204020204" pitchFamily="34" charset="-122"/>
                <a:ea typeface="微软雅黑" panose="020B0503020204020204" pitchFamily="34" charset="-122"/>
                <a:cs typeface="+mn-ea"/>
                <a:sym typeface="+mn-lt"/>
              </a:rPr>
              <a:t>：瘙痒、肿胀、红斑、 硬结</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除以上征集性不良反应，在 </a:t>
            </a:r>
            <a:r>
              <a:rPr lang="en-US" altLang="zh-CN" sz="800" kern="100" dirty="0">
                <a:latin typeface="微软雅黑" panose="020B0503020204020204" pitchFamily="34" charset="-122"/>
                <a:ea typeface="微软雅黑" panose="020B0503020204020204" pitchFamily="34" charset="-122"/>
                <a:cs typeface="+mn-ea"/>
                <a:sym typeface="+mn-lt"/>
              </a:rPr>
              <a:t>383 </a:t>
            </a:r>
            <a:r>
              <a:rPr lang="zh-CN" altLang="en-US" sz="800" kern="100" dirty="0">
                <a:latin typeface="微软雅黑" panose="020B0503020204020204" pitchFamily="34" charset="-122"/>
                <a:ea typeface="微软雅黑" panose="020B0503020204020204" pitchFamily="34" charset="-122"/>
                <a:cs typeface="+mn-ea"/>
                <a:sym typeface="+mn-lt"/>
              </a:rPr>
              <a:t>名 </a:t>
            </a:r>
            <a:r>
              <a:rPr lang="en-US" altLang="zh-CN" sz="800" kern="100" dirty="0">
                <a:latin typeface="微软雅黑" panose="020B0503020204020204" pitchFamily="34" charset="-122"/>
                <a:ea typeface="微软雅黑" panose="020B0503020204020204" pitchFamily="34" charset="-122"/>
                <a:cs typeface="+mn-ea"/>
                <a:sym typeface="+mn-lt"/>
              </a:rPr>
              <a:t>9-19 </a:t>
            </a:r>
            <a:r>
              <a:rPr lang="zh-CN" altLang="en-US" sz="800" kern="100" dirty="0">
                <a:latin typeface="微软雅黑" panose="020B0503020204020204" pitchFamily="34" charset="-122"/>
                <a:ea typeface="微软雅黑" panose="020B0503020204020204" pitchFamily="34" charset="-122"/>
                <a:cs typeface="+mn-ea"/>
                <a:sym typeface="+mn-lt"/>
              </a:rPr>
              <a:t>岁女性受试者中，还观察到头晕、注射恐惧、失眠、口咽部疼痛、瘙痒、皮疹、湿疹等非征集性不良反应（均为偶见）。</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重要药物相互作用信息</a:t>
            </a:r>
            <a:r>
              <a:rPr lang="en-US" altLang="zh-CN" sz="800" b="1" kern="100" dirty="0">
                <a:latin typeface="微软雅黑" panose="020B0503020204020204" pitchFamily="34" charset="-122"/>
                <a:ea typeface="微软雅黑" panose="020B0503020204020204" pitchFamily="34" charset="-122"/>
                <a:cs typeface="+mn-ea"/>
                <a:sym typeface="+mn-lt"/>
              </a:rPr>
              <a:t>】</a:t>
            </a: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目前暂不推荐本品与其它疫苗同时接种。接种本品前三个月内避免使用免疫球蛋白或血液制品。禁止与其他医药产品混合注射。目前尚未临床数据支持本品与其他 </a:t>
            </a:r>
            <a:r>
              <a:rPr lang="en-US" altLang="zh-CN" sz="800" kern="100" dirty="0">
                <a:latin typeface="微软雅黑" panose="020B0503020204020204" pitchFamily="34" charset="-122"/>
                <a:ea typeface="微软雅黑" panose="020B0503020204020204" pitchFamily="34" charset="-122"/>
                <a:cs typeface="+mn-ea"/>
                <a:sym typeface="+mn-lt"/>
              </a:rPr>
              <a:t>HPV </a:t>
            </a:r>
            <a:r>
              <a:rPr lang="zh-CN" altLang="en-US" sz="800" kern="100" dirty="0">
                <a:latin typeface="微软雅黑" panose="020B0503020204020204" pitchFamily="34" charset="-122"/>
                <a:ea typeface="微软雅黑" panose="020B0503020204020204" pitchFamily="34" charset="-122"/>
                <a:cs typeface="+mn-ea"/>
                <a:sym typeface="+mn-lt"/>
              </a:rPr>
              <a:t>疫苗互换使用。</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en-US" altLang="zh-CN" sz="800" b="1" kern="100" dirty="0">
                <a:latin typeface="微软雅黑" panose="020B0503020204020204" pitchFamily="34" charset="-122"/>
                <a:ea typeface="微软雅黑" panose="020B0503020204020204" pitchFamily="34" charset="-122"/>
                <a:cs typeface="+mn-ea"/>
                <a:sym typeface="+mn-lt"/>
              </a:rPr>
              <a:t>【</a:t>
            </a:r>
            <a:r>
              <a:rPr lang="zh-CN" altLang="en-US" sz="800" b="1" kern="100" dirty="0">
                <a:latin typeface="微软雅黑" panose="020B0503020204020204" pitchFamily="34" charset="-122"/>
                <a:ea typeface="微软雅黑" panose="020B0503020204020204" pitchFamily="34" charset="-122"/>
                <a:cs typeface="+mn-ea"/>
                <a:sym typeface="+mn-lt"/>
              </a:rPr>
              <a:t>孕妇及哺乳期妇女用药</a:t>
            </a:r>
            <a:r>
              <a:rPr lang="en-US" altLang="zh-CN" sz="800" b="1" kern="100" dirty="0">
                <a:latin typeface="微软雅黑" panose="020B0503020204020204" pitchFamily="34" charset="-122"/>
                <a:ea typeface="微软雅黑" panose="020B0503020204020204" pitchFamily="34" charset="-122"/>
                <a:cs typeface="+mn-ea"/>
                <a:sym typeface="+mn-lt"/>
              </a:rPr>
              <a:t>】</a:t>
            </a:r>
          </a:p>
          <a:p>
            <a:pPr algn="just">
              <a:defRPr/>
            </a:pPr>
            <a:r>
              <a:rPr lang="zh-CN" altLang="en-US" sz="800" b="1" kern="100" dirty="0">
                <a:latin typeface="微软雅黑" panose="020B0503020204020204" pitchFamily="34" charset="-122"/>
                <a:ea typeface="微软雅黑" panose="020B0503020204020204" pitchFamily="34" charset="-122"/>
                <a:cs typeface="+mn-ea"/>
                <a:sym typeface="+mn-lt"/>
              </a:rPr>
              <a:t>妊娠</a:t>
            </a:r>
            <a:endParaRPr lang="en-US" altLang="zh-CN" sz="800" b="1" kern="100" dirty="0">
              <a:latin typeface="微软雅黑" panose="020B0503020204020204" pitchFamily="34" charset="-122"/>
              <a:ea typeface="微软雅黑" panose="020B0503020204020204" pitchFamily="34" charset="-122"/>
              <a:cs typeface="+mn-ea"/>
              <a:sym typeface="+mn-lt"/>
            </a:endParaRP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妊娠期间应避免接种本品。若女性已经或准备妊娠，建议推迟或中断接种，妊娠期结束后再进行接种。</a:t>
            </a:r>
          </a:p>
          <a:p>
            <a:pPr algn="just">
              <a:defRPr/>
            </a:pPr>
            <a:r>
              <a:rPr lang="zh-CN" altLang="en-US" sz="800" b="1" kern="100" dirty="0">
                <a:latin typeface="微软雅黑" panose="020B0503020204020204" pitchFamily="34" charset="-122"/>
                <a:ea typeface="微软雅黑" panose="020B0503020204020204" pitchFamily="34" charset="-122"/>
                <a:cs typeface="+mn-ea"/>
                <a:sym typeface="+mn-lt"/>
              </a:rPr>
              <a:t>哺乳期妇女</a:t>
            </a:r>
            <a:endParaRPr lang="en-US" altLang="zh-CN" sz="800" b="1" kern="100" dirty="0">
              <a:latin typeface="微软雅黑" panose="020B0503020204020204" pitchFamily="34" charset="-122"/>
              <a:ea typeface="微软雅黑" panose="020B0503020204020204" pitchFamily="34" charset="-122"/>
              <a:cs typeface="+mn-ea"/>
              <a:sym typeface="+mn-lt"/>
            </a:endParaRP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哺乳期妇女应慎用。</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endParaRPr lang="zh-CN" altLang="en-US" sz="800" kern="100" dirty="0">
              <a:latin typeface="微软雅黑" panose="020B0503020204020204" pitchFamily="34" charset="-122"/>
              <a:ea typeface="微软雅黑" panose="020B0503020204020204" pitchFamily="34" charset="-122"/>
              <a:cs typeface="+mn-ea"/>
              <a:sym typeface="+mn-lt"/>
            </a:endParaRPr>
          </a:p>
          <a:p>
            <a:pPr algn="just">
              <a:defRPr/>
            </a:pPr>
            <a:r>
              <a:rPr lang="zh-CN" altLang="en-US" sz="800" kern="100" dirty="0">
                <a:latin typeface="微软雅黑" panose="020B0503020204020204" pitchFamily="34" charset="-122"/>
                <a:ea typeface="微软雅黑" panose="020B0503020204020204" pitchFamily="34" charset="-122"/>
                <a:cs typeface="+mn-ea"/>
                <a:sym typeface="+mn-lt"/>
              </a:rPr>
              <a:t>处方前请参考完整版说明书</a:t>
            </a:r>
            <a:endParaRPr lang="en-US" altLang="zh-CN" sz="800" kern="100" dirty="0">
              <a:latin typeface="微软雅黑" panose="020B0503020204020204" pitchFamily="34" charset="-122"/>
              <a:ea typeface="微软雅黑" panose="020B0503020204020204" pitchFamily="34" charset="-122"/>
              <a:cs typeface="+mn-ea"/>
              <a:sym typeface="+mn-lt"/>
            </a:endParaRPr>
          </a:p>
          <a:p>
            <a:pPr algn="just">
              <a:defRPr/>
            </a:pPr>
            <a:r>
              <a:rPr lang="zh-CN" altLang="zh-CN" sz="800" kern="100" dirty="0">
                <a:latin typeface="微软雅黑" panose="020B0503020204020204" pitchFamily="34" charset="-122"/>
                <a:ea typeface="微软雅黑" panose="020B0503020204020204" pitchFamily="34" charset="-122"/>
                <a:cs typeface="+mn-ea"/>
              </a:rPr>
              <a:t>本资料仅供医疗卫生专业人士作学术参考，而非</a:t>
            </a:r>
            <a:r>
              <a:rPr lang="zh-CN" altLang="en-US" sz="800" kern="100" dirty="0">
                <a:latin typeface="微软雅黑" panose="020B0503020204020204" pitchFamily="34" charset="-122"/>
                <a:ea typeface="微软雅黑" panose="020B0503020204020204" pitchFamily="34" charset="-122"/>
                <a:cs typeface="+mn-ea"/>
              </a:rPr>
              <a:t>针</a:t>
            </a:r>
            <a:r>
              <a:rPr lang="zh-CN" altLang="zh-CN" sz="800" kern="100" dirty="0">
                <a:latin typeface="微软雅黑" panose="020B0503020204020204" pitchFamily="34" charset="-122"/>
                <a:ea typeface="微软雅黑" panose="020B0503020204020204" pitchFamily="34" charset="-122"/>
                <a:cs typeface="+mn-ea"/>
              </a:rPr>
              <a:t>对一般公众，亦非广告用途。医疗卫生专业人士作出的任何与治疗有关的决定应根据患者的具体情况并应参照国家药品监督管理局批准的药品说明书。本资料请勿分发或转发。</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佳</a:t>
            </a:r>
            <a:r>
              <a:rPr lang="zh-CN" altLang="en-US" dirty="0">
                <a:sym typeface="+mn-lt"/>
              </a:rPr>
              <a:t>达修</a:t>
            </a:r>
            <a:r>
              <a:rPr lang="en-US" altLang="zh-CN" baseline="30000" dirty="0"/>
              <a:t>®</a:t>
            </a:r>
            <a:r>
              <a:rPr lang="en-US" altLang="zh-CN" dirty="0">
                <a:sym typeface="+mn-lt"/>
              </a:rPr>
              <a:t>9</a:t>
            </a:r>
            <a:r>
              <a:rPr lang="zh-CN" altLang="en-US" dirty="0">
                <a:sym typeface="+mn-lt"/>
              </a:rPr>
              <a:t>简明处方信息</a:t>
            </a:r>
            <a:endParaRPr lang="zh-CN" altLang="en-US" dirty="0"/>
          </a:p>
        </p:txBody>
      </p:sp>
      <p:sp>
        <p:nvSpPr>
          <p:cNvPr id="4" name="文本框 3">
            <a:extLst>
              <a:ext uri="{FF2B5EF4-FFF2-40B4-BE49-F238E27FC236}">
                <a16:creationId xmlns:a16="http://schemas.microsoft.com/office/drawing/2014/main" id="{B9A9ED54-C325-500C-BE23-D3FE54F472A5}"/>
              </a:ext>
            </a:extLst>
          </p:cNvPr>
          <p:cNvSpPr txBox="1"/>
          <p:nvPr/>
        </p:nvSpPr>
        <p:spPr>
          <a:xfrm>
            <a:off x="464820" y="889636"/>
            <a:ext cx="11262360" cy="5640704"/>
          </a:xfrm>
          <a:prstGeom prst="rect">
            <a:avLst/>
          </a:prstGeom>
          <a:noFill/>
        </p:spPr>
        <p:txBody>
          <a:bodyPr wrap="none" numCol="2" spcCol="360000" rtlCol="0">
            <a:noAutofit/>
          </a:bodyPr>
          <a:lstStyle/>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接种对象</a:t>
            </a:r>
            <a:r>
              <a:rPr lang="en-US" altLang="zh-CN" sz="600" b="1" dirty="0">
                <a:solidFill>
                  <a:srgbClr val="005E5D"/>
                </a:solidFill>
                <a:latin typeface="微软雅黑"/>
                <a:ea typeface="微软雅黑"/>
              </a:rPr>
              <a:t>】</a:t>
            </a:r>
          </a:p>
          <a:p>
            <a:pPr algn="just">
              <a:lnSpc>
                <a:spcPct val="110000"/>
              </a:lnSpc>
            </a:pPr>
            <a:r>
              <a:rPr lang="zh-CN" altLang="en-US" sz="600" dirty="0">
                <a:solidFill>
                  <a:srgbClr val="37424A"/>
                </a:solidFill>
                <a:latin typeface="微软雅黑"/>
                <a:ea typeface="微软雅黑"/>
              </a:rPr>
              <a:t>本品适用于</a:t>
            </a:r>
            <a:r>
              <a:rPr lang="en-US" altLang="zh-CN" sz="600" dirty="0">
                <a:solidFill>
                  <a:srgbClr val="37424A"/>
                </a:solidFill>
                <a:latin typeface="微软雅黑"/>
                <a:ea typeface="微软雅黑"/>
              </a:rPr>
              <a:t>9~45</a:t>
            </a:r>
            <a:r>
              <a:rPr lang="zh-CN" altLang="en-US" sz="600" dirty="0">
                <a:solidFill>
                  <a:srgbClr val="37424A"/>
                </a:solidFill>
                <a:latin typeface="微软雅黑"/>
                <a:ea typeface="微软雅黑"/>
              </a:rPr>
              <a:t>岁女性的预防接种。</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作用与用途</a:t>
            </a:r>
            <a:r>
              <a:rPr lang="en-US" altLang="zh-CN" sz="600" b="1" dirty="0">
                <a:solidFill>
                  <a:srgbClr val="005E5D"/>
                </a:solidFill>
                <a:latin typeface="微软雅黑"/>
                <a:ea typeface="微软雅黑"/>
              </a:rPr>
              <a:t>】</a:t>
            </a:r>
          </a:p>
          <a:p>
            <a:pPr algn="just">
              <a:lnSpc>
                <a:spcPct val="110000"/>
              </a:lnSpc>
            </a:pPr>
            <a:r>
              <a:rPr lang="zh-CN" altLang="en-US" sz="600" dirty="0">
                <a:solidFill>
                  <a:srgbClr val="37424A"/>
                </a:solidFill>
                <a:latin typeface="微软雅黑"/>
                <a:ea typeface="微软雅黑"/>
              </a:rPr>
              <a:t>本品适用于预防由本品所含的</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型别引起的下列疾病：</a:t>
            </a:r>
          </a:p>
          <a:p>
            <a:pPr algn="just">
              <a:lnSpc>
                <a:spcPct val="110000"/>
              </a:lnSpc>
            </a:pPr>
            <a:r>
              <a:rPr lang="en-US" altLang="zh-CN" sz="600" dirty="0">
                <a:solidFill>
                  <a:srgbClr val="37424A"/>
                </a:solidFill>
                <a:latin typeface="微软雅黑"/>
                <a:ea typeface="微软雅黑"/>
              </a:rPr>
              <a:t>•  HPV16</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18</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31</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33</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45</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52</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58</a:t>
            </a:r>
            <a:r>
              <a:rPr lang="zh-CN" altLang="en-US" sz="600" dirty="0">
                <a:solidFill>
                  <a:srgbClr val="37424A"/>
                </a:solidFill>
                <a:latin typeface="微软雅黑"/>
                <a:ea typeface="微软雅黑"/>
              </a:rPr>
              <a:t>型引起的宫颈癌。</a:t>
            </a:r>
          </a:p>
          <a:p>
            <a:pPr algn="just">
              <a:lnSpc>
                <a:spcPct val="110000"/>
              </a:lnSpc>
            </a:pP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以及由</a:t>
            </a:r>
            <a:r>
              <a:rPr lang="en-US" altLang="zh-CN" sz="600" dirty="0">
                <a:solidFill>
                  <a:srgbClr val="37424A"/>
                </a:solidFill>
                <a:latin typeface="微软雅黑"/>
                <a:ea typeface="微软雅黑"/>
              </a:rPr>
              <a:t>HPV6</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11</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16</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18</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31</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33</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45</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52</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58</a:t>
            </a:r>
            <a:r>
              <a:rPr lang="zh-CN" altLang="en-US" sz="600" dirty="0">
                <a:solidFill>
                  <a:srgbClr val="37424A"/>
                </a:solidFill>
                <a:latin typeface="微软雅黑"/>
                <a:ea typeface="微软雅黑"/>
              </a:rPr>
              <a:t>型引起的下列癌前病变或不典型病变：</a:t>
            </a:r>
          </a:p>
          <a:p>
            <a:pPr algn="just">
              <a:lnSpc>
                <a:spcPct val="110000"/>
              </a:lnSpc>
            </a:pP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宫颈上皮内瘤样病变（</a:t>
            </a:r>
            <a:r>
              <a:rPr lang="en-US" altLang="zh-CN" sz="600" dirty="0">
                <a:solidFill>
                  <a:srgbClr val="37424A"/>
                </a:solidFill>
                <a:latin typeface="微软雅黑"/>
                <a:ea typeface="微软雅黑"/>
              </a:rPr>
              <a:t>CIN</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2/3</a:t>
            </a:r>
            <a:r>
              <a:rPr lang="zh-CN" altLang="en-US" sz="600" dirty="0">
                <a:solidFill>
                  <a:srgbClr val="37424A"/>
                </a:solidFill>
                <a:latin typeface="微软雅黑"/>
                <a:ea typeface="微软雅黑"/>
              </a:rPr>
              <a:t>级，以及宫颈原位腺癌（</a:t>
            </a:r>
            <a:r>
              <a:rPr lang="en-US" altLang="zh-CN" sz="600" dirty="0">
                <a:solidFill>
                  <a:srgbClr val="37424A"/>
                </a:solidFill>
                <a:latin typeface="微软雅黑"/>
                <a:ea typeface="微软雅黑"/>
              </a:rPr>
              <a:t>AIS</a:t>
            </a:r>
            <a:r>
              <a:rPr lang="zh-CN" altLang="en-US" sz="600" dirty="0">
                <a:solidFill>
                  <a:srgbClr val="37424A"/>
                </a:solidFill>
                <a:latin typeface="微软雅黑"/>
                <a:ea typeface="微软雅黑"/>
              </a:rPr>
              <a:t>）。</a:t>
            </a:r>
          </a:p>
          <a:p>
            <a:pPr algn="just">
              <a:lnSpc>
                <a:spcPct val="110000"/>
              </a:lnSpc>
            </a:pP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宫颈上皮内瘤样病变（</a:t>
            </a:r>
            <a:r>
              <a:rPr lang="en-US" altLang="zh-CN" sz="600" dirty="0">
                <a:solidFill>
                  <a:srgbClr val="37424A"/>
                </a:solidFill>
                <a:latin typeface="微软雅黑"/>
                <a:ea typeface="微软雅黑"/>
              </a:rPr>
              <a:t>CIN</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级。</a:t>
            </a:r>
          </a:p>
          <a:p>
            <a:pPr algn="just">
              <a:lnSpc>
                <a:spcPct val="110000"/>
              </a:lnSpc>
            </a:pPr>
            <a:r>
              <a:rPr lang="zh-CN" altLang="en-US" sz="600" dirty="0">
                <a:solidFill>
                  <a:srgbClr val="37424A"/>
                </a:solidFill>
                <a:latin typeface="微软雅黑"/>
                <a:ea typeface="微软雅黑"/>
              </a:rPr>
              <a:t>以及</a:t>
            </a:r>
            <a:r>
              <a:rPr lang="en-US" altLang="zh-CN" sz="600" dirty="0">
                <a:solidFill>
                  <a:srgbClr val="37424A"/>
                </a:solidFill>
                <a:latin typeface="微软雅黑"/>
                <a:ea typeface="微软雅黑"/>
              </a:rPr>
              <a:t>HPV6</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11</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16</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18</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31</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33</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45</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52</a:t>
            </a:r>
            <a:r>
              <a:rPr lang="zh-CN" altLang="en-US" sz="600" dirty="0">
                <a:solidFill>
                  <a:srgbClr val="37424A"/>
                </a:solidFill>
                <a:latin typeface="微软雅黑"/>
                <a:ea typeface="微软雅黑"/>
              </a:rPr>
              <a:t>型、</a:t>
            </a:r>
            <a:r>
              <a:rPr lang="en-US" altLang="zh-CN" sz="600" dirty="0">
                <a:solidFill>
                  <a:srgbClr val="37424A"/>
                </a:solidFill>
                <a:latin typeface="微软雅黑"/>
                <a:ea typeface="微软雅黑"/>
              </a:rPr>
              <a:t>58</a:t>
            </a:r>
            <a:r>
              <a:rPr lang="zh-CN" altLang="en-US" sz="600" dirty="0">
                <a:solidFill>
                  <a:srgbClr val="37424A"/>
                </a:solidFill>
                <a:latin typeface="微软雅黑"/>
                <a:ea typeface="微软雅黑"/>
              </a:rPr>
              <a:t>型引起的持续感染。</a:t>
            </a:r>
          </a:p>
          <a:p>
            <a:pPr algn="just">
              <a:lnSpc>
                <a:spcPct val="110000"/>
              </a:lnSpc>
            </a:pPr>
            <a:endParaRPr lang="zh-CN" altLang="en-US" sz="600" b="1" dirty="0">
              <a:solidFill>
                <a:srgbClr val="005E5D"/>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免疫程序和剂量</a:t>
            </a:r>
            <a:r>
              <a:rPr lang="en-US" altLang="zh-CN" sz="600" b="1" dirty="0">
                <a:solidFill>
                  <a:srgbClr val="005E5D"/>
                </a:solidFill>
                <a:latin typeface="微软雅黑"/>
                <a:ea typeface="微软雅黑"/>
              </a:rPr>
              <a:t>】</a:t>
            </a:r>
          </a:p>
          <a:p>
            <a:pPr algn="just">
              <a:lnSpc>
                <a:spcPct val="110000"/>
              </a:lnSpc>
            </a:pPr>
            <a:r>
              <a:rPr lang="zh-CN" altLang="en-US" sz="600" dirty="0">
                <a:solidFill>
                  <a:srgbClr val="37424A"/>
                </a:solidFill>
                <a:latin typeface="微软雅黑"/>
                <a:ea typeface="微软雅黑"/>
              </a:rPr>
              <a:t>本品推荐于</a:t>
            </a:r>
            <a:r>
              <a:rPr lang="en-US" altLang="zh-CN" sz="600" dirty="0">
                <a:solidFill>
                  <a:srgbClr val="37424A"/>
                </a:solidFill>
                <a:latin typeface="微软雅黑"/>
                <a:ea typeface="微软雅黑"/>
              </a:rPr>
              <a:t>0</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2</a:t>
            </a:r>
            <a:r>
              <a:rPr lang="zh-CN" altLang="en-US" sz="600" dirty="0">
                <a:solidFill>
                  <a:srgbClr val="37424A"/>
                </a:solidFill>
                <a:latin typeface="微软雅黑"/>
                <a:ea typeface="微软雅黑"/>
              </a:rPr>
              <a:t>和</a:t>
            </a:r>
            <a:r>
              <a:rPr lang="en-US" altLang="zh-CN" sz="600" dirty="0">
                <a:solidFill>
                  <a:srgbClr val="37424A"/>
                </a:solidFill>
                <a:latin typeface="微软雅黑"/>
                <a:ea typeface="微软雅黑"/>
              </a:rPr>
              <a:t>6</a:t>
            </a:r>
            <a:r>
              <a:rPr lang="zh-CN" altLang="en-US" sz="600" dirty="0">
                <a:solidFill>
                  <a:srgbClr val="37424A"/>
                </a:solidFill>
                <a:latin typeface="微软雅黑"/>
                <a:ea typeface="微软雅黑"/>
              </a:rPr>
              <a:t>月分别接种</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剂次，共接种</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剂，每剂</a:t>
            </a:r>
            <a:r>
              <a:rPr lang="en-US" altLang="zh-CN" sz="600" dirty="0">
                <a:solidFill>
                  <a:srgbClr val="37424A"/>
                </a:solidFill>
                <a:latin typeface="微软雅黑"/>
                <a:ea typeface="微软雅黑"/>
              </a:rPr>
              <a:t>0.5mL</a:t>
            </a:r>
            <a:r>
              <a:rPr lang="zh-CN" altLang="en-US" sz="600" dirty="0">
                <a:solidFill>
                  <a:srgbClr val="37424A"/>
                </a:solidFill>
                <a:latin typeface="微软雅黑"/>
                <a:ea typeface="微软雅黑"/>
              </a:rPr>
              <a:t>。</a:t>
            </a:r>
          </a:p>
          <a:p>
            <a:pPr algn="just">
              <a:lnSpc>
                <a:spcPct val="110000"/>
              </a:lnSpc>
            </a:pPr>
            <a:r>
              <a:rPr lang="zh-CN" altLang="en-US" sz="600" dirty="0">
                <a:solidFill>
                  <a:srgbClr val="37424A"/>
                </a:solidFill>
                <a:latin typeface="微软雅黑"/>
                <a:ea typeface="微软雅黑"/>
              </a:rPr>
              <a:t>根据临床研究数据，第</a:t>
            </a:r>
            <a:r>
              <a:rPr lang="en-US" altLang="zh-CN" sz="600" dirty="0">
                <a:solidFill>
                  <a:srgbClr val="37424A"/>
                </a:solidFill>
                <a:latin typeface="微软雅黑"/>
                <a:ea typeface="微软雅黑"/>
              </a:rPr>
              <a:t>2</a:t>
            </a:r>
            <a:r>
              <a:rPr lang="zh-CN" altLang="en-US" sz="600" dirty="0">
                <a:solidFill>
                  <a:srgbClr val="37424A"/>
                </a:solidFill>
                <a:latin typeface="微软雅黑"/>
                <a:ea typeface="微软雅黑"/>
              </a:rPr>
              <a:t>剂与首剂的接种间隔至少为</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个月，而第</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剂与第</a:t>
            </a:r>
            <a:r>
              <a:rPr lang="en-US" altLang="zh-CN" sz="600" dirty="0">
                <a:solidFill>
                  <a:srgbClr val="37424A"/>
                </a:solidFill>
                <a:latin typeface="微软雅黑"/>
                <a:ea typeface="微软雅黑"/>
              </a:rPr>
              <a:t>2</a:t>
            </a:r>
            <a:r>
              <a:rPr lang="zh-CN" altLang="en-US" sz="600" dirty="0">
                <a:solidFill>
                  <a:srgbClr val="37424A"/>
                </a:solidFill>
                <a:latin typeface="微软雅黑"/>
                <a:ea typeface="微软雅黑"/>
              </a:rPr>
              <a:t>剂的接种间隔至少为</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个月，所有</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剂应在一年内完成。</a:t>
            </a:r>
          </a:p>
          <a:p>
            <a:pPr algn="just">
              <a:lnSpc>
                <a:spcPct val="110000"/>
              </a:lnSpc>
            </a:pPr>
            <a:r>
              <a:rPr lang="zh-CN" altLang="en-US" sz="600" dirty="0">
                <a:solidFill>
                  <a:srgbClr val="37424A"/>
                </a:solidFill>
                <a:latin typeface="微软雅黑"/>
                <a:ea typeface="微软雅黑"/>
              </a:rPr>
              <a:t>尚未确定本品是否需要加强免疫。</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禁忌</a:t>
            </a:r>
            <a:r>
              <a:rPr lang="en-US" altLang="zh-CN" sz="600" b="1" dirty="0">
                <a:solidFill>
                  <a:srgbClr val="005E5D"/>
                </a:solidFill>
                <a:latin typeface="微软雅黑"/>
                <a:ea typeface="微软雅黑"/>
              </a:rPr>
              <a:t>】</a:t>
            </a:r>
          </a:p>
          <a:p>
            <a:pPr marL="180975" indent="-180975" algn="just">
              <a:lnSpc>
                <a:spcPct val="110000"/>
              </a:lnSpc>
              <a:buFont typeface="+mj-lt"/>
              <a:buAutoNum type="arabicPeriod"/>
            </a:pPr>
            <a:r>
              <a:rPr lang="zh-CN" altLang="en-US" sz="600" dirty="0">
                <a:solidFill>
                  <a:srgbClr val="37424A"/>
                </a:solidFill>
                <a:latin typeface="微软雅黑"/>
                <a:ea typeface="微软雅黑"/>
              </a:rPr>
              <a:t>对本品或四价</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疫苗的活性成份或任何辅料成份有超敏反应者禁用。</a:t>
            </a:r>
          </a:p>
          <a:p>
            <a:pPr marL="180975" indent="-180975" algn="just">
              <a:lnSpc>
                <a:spcPct val="110000"/>
              </a:lnSpc>
              <a:buFont typeface="+mj-lt"/>
              <a:buAutoNum type="arabicPeriod"/>
            </a:pPr>
            <a:r>
              <a:rPr lang="zh-CN" altLang="en-US" sz="600" dirty="0">
                <a:solidFill>
                  <a:srgbClr val="37424A"/>
                </a:solidFill>
                <a:latin typeface="微软雅黑"/>
                <a:ea typeface="微软雅黑"/>
              </a:rPr>
              <a:t>注射本品或四价</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疫苗后有超敏反应症状者，不应再次接种本品。</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注意事项</a:t>
            </a:r>
            <a:r>
              <a:rPr lang="en-US" altLang="zh-CN" sz="600" b="1" dirty="0">
                <a:solidFill>
                  <a:srgbClr val="005E5D"/>
                </a:solidFill>
                <a:latin typeface="微软雅黑"/>
                <a:ea typeface="微软雅黑"/>
              </a:rPr>
              <a:t>】</a:t>
            </a:r>
          </a:p>
          <a:p>
            <a:pPr marL="180975" indent="-180975" algn="just">
              <a:lnSpc>
                <a:spcPct val="110000"/>
              </a:lnSpc>
              <a:buFont typeface="+mj-lt"/>
              <a:buAutoNum type="arabicPeriod"/>
            </a:pPr>
            <a:r>
              <a:rPr lang="zh-CN" altLang="en-US" sz="600" dirty="0">
                <a:solidFill>
                  <a:srgbClr val="37424A"/>
                </a:solidFill>
                <a:latin typeface="微软雅黑"/>
                <a:ea typeface="微软雅黑"/>
              </a:rPr>
              <a:t>接种本品不能取代常规宫颈癌筛查，也不能取代预防</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感染和性传播疾病的其他措施。因此，按照相关部门建议，常规进行宫颈癌筛查仍然极为重要。</a:t>
            </a:r>
          </a:p>
          <a:p>
            <a:pPr marL="180975" indent="-180975" algn="just">
              <a:lnSpc>
                <a:spcPct val="110000"/>
              </a:lnSpc>
              <a:buFont typeface="+mj-lt"/>
              <a:buAutoNum type="arabicPeriod"/>
            </a:pPr>
            <a:r>
              <a:rPr lang="zh-CN" altLang="en-US" sz="600" dirty="0">
                <a:solidFill>
                  <a:srgbClr val="37424A"/>
                </a:solidFill>
                <a:latin typeface="微软雅黑"/>
                <a:ea typeface="微软雅黑"/>
              </a:rPr>
              <a:t>接种本品前医疗人员应询问和查看受种者的病史（尤其是既往接种史和先前是否发生过与疫苗接种有关的不良反应）并进行临床检查，评估接种本品的获益与风险。本品不推荐用于本说明书</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接种对象</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以外人群。</a:t>
            </a:r>
          </a:p>
          <a:p>
            <a:pPr marL="180975" indent="-180975" algn="just">
              <a:lnSpc>
                <a:spcPct val="110000"/>
              </a:lnSpc>
              <a:buFont typeface="+mj-lt"/>
              <a:buAutoNum type="arabicPeriod"/>
            </a:pPr>
            <a:r>
              <a:rPr lang="zh-CN" altLang="en-US" sz="600" dirty="0">
                <a:solidFill>
                  <a:srgbClr val="37424A"/>
                </a:solidFill>
                <a:latin typeface="微软雅黑"/>
                <a:ea typeface="微软雅黑"/>
              </a:rPr>
              <a:t>与所有注射性疫苗一样，需备好适当的医疗应急处理措施和监测手段，以保证及时处置在接种本品后发生罕见的超敏反应。</a:t>
            </a:r>
          </a:p>
          <a:p>
            <a:pPr marL="180975" indent="-180975" algn="just">
              <a:lnSpc>
                <a:spcPct val="110000"/>
              </a:lnSpc>
              <a:buFont typeface="+mj-lt"/>
              <a:buAutoNum type="arabicPeriod"/>
            </a:pPr>
            <a:r>
              <a:rPr lang="zh-CN" altLang="en-US" sz="600" dirty="0">
                <a:solidFill>
                  <a:srgbClr val="37424A"/>
                </a:solidFill>
                <a:latin typeface="微软雅黑"/>
                <a:ea typeface="微软雅黑"/>
              </a:rPr>
              <a:t>晕厥反应：任何一剂疫苗接种后可能会出现晕厥（昏厥），导致跌倒并受伤，尤其是在青少年及年轻成人中。因此，建议接种本品后留观至少</a:t>
            </a:r>
            <a:r>
              <a:rPr lang="en-US" altLang="zh-CN" sz="600" dirty="0">
                <a:solidFill>
                  <a:srgbClr val="37424A"/>
                </a:solidFill>
                <a:latin typeface="微软雅黑"/>
                <a:ea typeface="微软雅黑"/>
              </a:rPr>
              <a:t>15</a:t>
            </a:r>
            <a:r>
              <a:rPr lang="zh-CN" altLang="en-US" sz="600" dirty="0">
                <a:solidFill>
                  <a:srgbClr val="37424A"/>
                </a:solidFill>
                <a:latin typeface="微软雅黑"/>
                <a:ea typeface="微软雅黑"/>
              </a:rPr>
              <a:t>分钟或按接种规范要求。</a:t>
            </a:r>
            <a:endParaRPr lang="en-US" altLang="zh-CN" sz="600" dirty="0">
              <a:solidFill>
                <a:srgbClr val="37424A"/>
              </a:solidFill>
              <a:latin typeface="微软雅黑"/>
              <a:ea typeface="微软雅黑"/>
            </a:endParaRPr>
          </a:p>
          <a:p>
            <a:pPr marL="180975" algn="just">
              <a:lnSpc>
                <a:spcPct val="110000"/>
              </a:lnSpc>
            </a:pPr>
            <a:r>
              <a:rPr lang="zh-CN" altLang="en-US" sz="600" dirty="0">
                <a:solidFill>
                  <a:srgbClr val="37424A"/>
                </a:solidFill>
                <a:latin typeface="微软雅黑"/>
                <a:ea typeface="微软雅黑"/>
              </a:rPr>
              <a:t>据报道，接种本品后可能会出现与强直</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阵挛性发作和其他癫痫样发作有关的晕厥。强直</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阵挛性发作有关的晕厥通常为一过性，保持仰卧体位或头低脚高体位，待脑灌注恢复后症状自行消失。部分受种者可能在接种前</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后出现心因性反应，需采取措施以避免晕厥造成的伤害。</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与其他疫苗一样，在受种者患有急性严重发热疾病时应推迟接种本品。若当前或近期有发热症状，是否推迟疫苗接种主要取决于症状的严重性及其病因。仅有低热和轻度的上呼吸道感染并非接种的绝对禁忌。</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本品严禁静脉或皮内注射。尚无本品皮下接种的临床数据。</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血小板减少症患者及任何凝血功能障碍患者接种本品需谨慎，因为此类人群肌肉接种后可能会引起出血。</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与任何疫苗一样，无法确保本品对所有接种者均产生保护作用。</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本品仅用于预防用途，不适用于治疗已经发生的</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相关病变，也不能防止病变的进展。目前尚未证实本品对已感染疫苗所含</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型别的人群有预防疾病的效果。</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本品不能预防所有高危型</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感染所致病变。尚未证实本品能预防疫苗不包含的</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型别感染导致的病变以及非</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引起的疾病。</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本品在无症状</a:t>
            </a:r>
            <a:r>
              <a:rPr lang="en-US" altLang="zh-CN" sz="600" dirty="0">
                <a:solidFill>
                  <a:srgbClr val="37424A"/>
                </a:solidFill>
                <a:latin typeface="微软雅黑"/>
                <a:ea typeface="微软雅黑"/>
              </a:rPr>
              <a:t>HIV</a:t>
            </a:r>
            <a:r>
              <a:rPr lang="zh-CN" altLang="en-US" sz="600" dirty="0">
                <a:solidFill>
                  <a:srgbClr val="37424A"/>
                </a:solidFill>
                <a:latin typeface="微软雅黑"/>
                <a:ea typeface="微软雅黑"/>
              </a:rPr>
              <a:t>感染者中使用的数据有限；尚无在免疫系统受损者（例如使用免疫抑制剂）中使用的数据。与其他疫苗一样，免疫力低下人群接种本品可能无法诱导充分的免疫应答。与免疫抑制药物 </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全身性多剂量的类固醇、抗代谢药、烷化剂、细胞毒性药物</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同时使用可能不会产生最佳的主动免疫应答。</a:t>
            </a:r>
          </a:p>
          <a:p>
            <a:pPr marL="180975" indent="-180975" algn="just">
              <a:lnSpc>
                <a:spcPct val="110000"/>
              </a:lnSpc>
              <a:buFont typeface="+mj-lt"/>
              <a:buAutoNum type="arabicPeriod" startAt="5"/>
            </a:pPr>
            <a:r>
              <a:rPr lang="zh-CN" altLang="en-US" sz="600" dirty="0">
                <a:solidFill>
                  <a:srgbClr val="37424A"/>
                </a:solidFill>
                <a:latin typeface="微软雅黑"/>
                <a:ea typeface="微软雅黑"/>
              </a:rPr>
              <a:t>目前尚未完全确定本品的保护时限。在研究</a:t>
            </a:r>
            <a:r>
              <a:rPr lang="en-US" altLang="zh-CN" sz="600" dirty="0">
                <a:solidFill>
                  <a:srgbClr val="37424A"/>
                </a:solidFill>
                <a:latin typeface="微软雅黑"/>
                <a:ea typeface="微软雅黑"/>
              </a:rPr>
              <a:t>V503-001</a:t>
            </a:r>
            <a:r>
              <a:rPr lang="zh-CN" altLang="en-US" sz="600" dirty="0">
                <a:solidFill>
                  <a:srgbClr val="37424A"/>
                </a:solidFill>
                <a:latin typeface="微软雅黑"/>
                <a:ea typeface="微软雅黑"/>
              </a:rPr>
              <a:t>的长期扩展研究</a:t>
            </a:r>
            <a:r>
              <a:rPr lang="en-US" altLang="zh-CN" sz="600" dirty="0">
                <a:solidFill>
                  <a:srgbClr val="37424A"/>
                </a:solidFill>
                <a:latin typeface="微软雅黑"/>
                <a:ea typeface="微软雅黑"/>
              </a:rPr>
              <a:t>(V503-021)</a:t>
            </a:r>
            <a:r>
              <a:rPr lang="zh-CN" altLang="en-US" sz="600" dirty="0">
                <a:solidFill>
                  <a:srgbClr val="37424A"/>
                </a:solidFill>
                <a:latin typeface="微软雅黑"/>
                <a:ea typeface="微软雅黑"/>
              </a:rPr>
              <a:t>中，抗体持久性在接种</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剂之后长达</a:t>
            </a:r>
            <a:r>
              <a:rPr lang="en-US" altLang="zh-CN" sz="600" dirty="0">
                <a:solidFill>
                  <a:srgbClr val="37424A"/>
                </a:solidFill>
                <a:latin typeface="微软雅黑"/>
                <a:ea typeface="微软雅黑"/>
              </a:rPr>
              <a:t>5</a:t>
            </a:r>
            <a:r>
              <a:rPr lang="zh-CN" altLang="en-US" sz="600" dirty="0">
                <a:solidFill>
                  <a:srgbClr val="37424A"/>
                </a:solidFill>
                <a:latin typeface="微软雅黑"/>
                <a:ea typeface="微软雅黑"/>
              </a:rPr>
              <a:t>年；对高度宫颈病变的保护效力在接种</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剂之后长达</a:t>
            </a:r>
            <a:r>
              <a:rPr lang="en-US" altLang="zh-CN" sz="600" dirty="0">
                <a:solidFill>
                  <a:srgbClr val="37424A"/>
                </a:solidFill>
                <a:latin typeface="微软雅黑"/>
                <a:ea typeface="微软雅黑"/>
              </a:rPr>
              <a:t>9.5</a:t>
            </a:r>
            <a:r>
              <a:rPr lang="zh-CN" altLang="en-US" sz="600" dirty="0">
                <a:solidFill>
                  <a:srgbClr val="37424A"/>
                </a:solidFill>
                <a:latin typeface="微软雅黑"/>
                <a:ea typeface="微软雅黑"/>
              </a:rPr>
              <a:t>年（中位数</a:t>
            </a:r>
            <a:r>
              <a:rPr lang="en-US" altLang="zh-CN" sz="600" dirty="0">
                <a:solidFill>
                  <a:srgbClr val="37424A"/>
                </a:solidFill>
                <a:latin typeface="微软雅黑"/>
                <a:ea typeface="微软雅黑"/>
              </a:rPr>
              <a:t>6.3</a:t>
            </a:r>
            <a:r>
              <a:rPr lang="zh-CN" altLang="en-US" sz="600" dirty="0">
                <a:solidFill>
                  <a:srgbClr val="37424A"/>
                </a:solidFill>
                <a:latin typeface="微软雅黑"/>
                <a:ea typeface="微软雅黑"/>
              </a:rPr>
              <a:t>年）。</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不良反应</a:t>
            </a:r>
            <a:r>
              <a:rPr lang="en-US" altLang="zh-CN" sz="600" b="1" dirty="0">
                <a:solidFill>
                  <a:srgbClr val="005E5D"/>
                </a:solidFill>
                <a:latin typeface="微软雅黑"/>
                <a:ea typeface="微软雅黑"/>
              </a:rPr>
              <a:t>】</a:t>
            </a:r>
          </a:p>
          <a:p>
            <a:pPr algn="just">
              <a:lnSpc>
                <a:spcPct val="110000"/>
              </a:lnSpc>
            </a:pPr>
            <a:r>
              <a:rPr lang="zh-CN" altLang="en-US" sz="600" dirty="0">
                <a:solidFill>
                  <a:srgbClr val="37424A"/>
                </a:solidFill>
                <a:latin typeface="微软雅黑"/>
                <a:ea typeface="微软雅黑"/>
              </a:rPr>
              <a:t>按国际医学科学组织委员会（</a:t>
            </a:r>
            <a:r>
              <a:rPr lang="en-US" altLang="zh-CN" sz="600" dirty="0">
                <a:solidFill>
                  <a:srgbClr val="37424A"/>
                </a:solidFill>
                <a:latin typeface="微软雅黑"/>
                <a:ea typeface="微软雅黑"/>
              </a:rPr>
              <a:t>CIOMS</a:t>
            </a:r>
            <a:r>
              <a:rPr lang="zh-CN" altLang="en-US" sz="600" dirty="0">
                <a:solidFill>
                  <a:srgbClr val="37424A"/>
                </a:solidFill>
                <a:latin typeface="微软雅黑"/>
                <a:ea typeface="微软雅黑"/>
              </a:rPr>
              <a:t>）推荐的不良反应发生率分类：十分常见（≥</a:t>
            </a:r>
            <a:r>
              <a:rPr lang="en-US" altLang="zh-CN" sz="600" dirty="0">
                <a:solidFill>
                  <a:srgbClr val="37424A"/>
                </a:solidFill>
                <a:latin typeface="微软雅黑"/>
                <a:ea typeface="微软雅黑"/>
              </a:rPr>
              <a:t>10%</a:t>
            </a:r>
            <a:r>
              <a:rPr lang="zh-CN" altLang="en-US" sz="600" dirty="0">
                <a:solidFill>
                  <a:srgbClr val="37424A"/>
                </a:solidFill>
                <a:latin typeface="微软雅黑"/>
                <a:ea typeface="微软雅黑"/>
              </a:rPr>
              <a:t>），常见（</a:t>
            </a:r>
            <a:r>
              <a:rPr lang="en-US" altLang="zh-CN" sz="600" dirty="0">
                <a:solidFill>
                  <a:srgbClr val="37424A"/>
                </a:solidFill>
                <a:latin typeface="微软雅黑"/>
                <a:ea typeface="微软雅黑"/>
              </a:rPr>
              <a:t>1%~10%</a:t>
            </a:r>
            <a:r>
              <a:rPr lang="zh-CN" altLang="en-US" sz="600" dirty="0">
                <a:solidFill>
                  <a:srgbClr val="37424A"/>
                </a:solidFill>
                <a:latin typeface="微软雅黑"/>
                <a:ea typeface="微软雅黑"/>
              </a:rPr>
              <a:t>，含</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），偶见（</a:t>
            </a:r>
            <a:r>
              <a:rPr lang="en-US" altLang="zh-CN" sz="600" dirty="0">
                <a:solidFill>
                  <a:srgbClr val="37424A"/>
                </a:solidFill>
                <a:latin typeface="微软雅黑"/>
                <a:ea typeface="微软雅黑"/>
              </a:rPr>
              <a:t>0.1%~1%</a:t>
            </a:r>
            <a:r>
              <a:rPr lang="zh-CN" altLang="en-US" sz="600" dirty="0">
                <a:solidFill>
                  <a:srgbClr val="37424A"/>
                </a:solidFill>
                <a:latin typeface="微软雅黑"/>
                <a:ea typeface="微软雅黑"/>
              </a:rPr>
              <a:t>，含</a:t>
            </a:r>
            <a:r>
              <a:rPr lang="en-US" altLang="zh-CN" sz="600" dirty="0">
                <a:solidFill>
                  <a:srgbClr val="37424A"/>
                </a:solidFill>
                <a:latin typeface="微软雅黑"/>
                <a:ea typeface="微软雅黑"/>
              </a:rPr>
              <a:t>0.1%</a:t>
            </a:r>
            <a:r>
              <a:rPr lang="zh-CN" altLang="en-US" sz="600" dirty="0">
                <a:solidFill>
                  <a:srgbClr val="37424A"/>
                </a:solidFill>
                <a:latin typeface="微软雅黑"/>
                <a:ea typeface="微软雅黑"/>
              </a:rPr>
              <a:t>），罕见（</a:t>
            </a:r>
            <a:r>
              <a:rPr lang="en-US" altLang="zh-CN" sz="600" dirty="0">
                <a:solidFill>
                  <a:srgbClr val="37424A"/>
                </a:solidFill>
                <a:latin typeface="微软雅黑"/>
                <a:ea typeface="微软雅黑"/>
              </a:rPr>
              <a:t>0.01%~0.1%</a:t>
            </a:r>
            <a:r>
              <a:rPr lang="zh-CN" altLang="en-US" sz="600" dirty="0">
                <a:solidFill>
                  <a:srgbClr val="37424A"/>
                </a:solidFill>
                <a:latin typeface="微软雅黑"/>
                <a:ea typeface="微软雅黑"/>
              </a:rPr>
              <a:t>，含</a:t>
            </a:r>
            <a:r>
              <a:rPr lang="en-US" altLang="zh-CN" sz="600" dirty="0">
                <a:solidFill>
                  <a:srgbClr val="37424A"/>
                </a:solidFill>
                <a:latin typeface="微软雅黑"/>
                <a:ea typeface="微软雅黑"/>
              </a:rPr>
              <a:t>0.01%</a:t>
            </a:r>
            <a:r>
              <a:rPr lang="zh-CN" altLang="en-US" sz="600" dirty="0">
                <a:solidFill>
                  <a:srgbClr val="37424A"/>
                </a:solidFill>
                <a:latin typeface="微软雅黑"/>
                <a:ea typeface="微软雅黑"/>
              </a:rPr>
              <a:t>），十分罕见（＜</a:t>
            </a:r>
            <a:r>
              <a:rPr lang="en-US" altLang="zh-CN" sz="600" dirty="0">
                <a:solidFill>
                  <a:srgbClr val="37424A"/>
                </a:solidFill>
                <a:latin typeface="微软雅黑"/>
                <a:ea typeface="微软雅黑"/>
              </a:rPr>
              <a:t>0.01%</a:t>
            </a:r>
            <a:r>
              <a:rPr lang="zh-CN" altLang="en-US" sz="600" dirty="0">
                <a:solidFill>
                  <a:srgbClr val="37424A"/>
                </a:solidFill>
                <a:latin typeface="微软雅黑"/>
                <a:ea typeface="微软雅黑"/>
              </a:rPr>
              <a:t>），对本品境内外临床研究进行如下描述：</a:t>
            </a:r>
            <a:endParaRPr lang="en-US" altLang="zh-CN" sz="600" dirty="0">
              <a:solidFill>
                <a:srgbClr val="37424A"/>
              </a:solidFill>
              <a:latin typeface="微软雅黑"/>
              <a:ea typeface="微软雅黑"/>
            </a:endParaRP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一</a:t>
            </a: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境外临床研究</a:t>
            </a:r>
          </a:p>
          <a:p>
            <a:pPr algn="just">
              <a:lnSpc>
                <a:spcPct val="110000"/>
              </a:lnSpc>
            </a:pPr>
            <a:r>
              <a:rPr lang="en-US" altLang="zh-CN" sz="600" dirty="0">
                <a:solidFill>
                  <a:srgbClr val="37424A"/>
                </a:solidFill>
                <a:latin typeface="微软雅黑"/>
                <a:ea typeface="微软雅黑"/>
              </a:rPr>
              <a:t>1.  9~26</a:t>
            </a:r>
            <a:r>
              <a:rPr lang="zh-CN" altLang="en-US" sz="600" dirty="0">
                <a:solidFill>
                  <a:srgbClr val="37424A"/>
                </a:solidFill>
                <a:latin typeface="微软雅黑"/>
                <a:ea typeface="微软雅黑"/>
              </a:rPr>
              <a:t>岁女性</a:t>
            </a:r>
          </a:p>
          <a:p>
            <a:pPr algn="just">
              <a:lnSpc>
                <a:spcPct val="110000"/>
              </a:lnSpc>
            </a:pPr>
            <a:r>
              <a:rPr lang="zh-CN" altLang="en-US" sz="600" dirty="0">
                <a:solidFill>
                  <a:srgbClr val="37424A"/>
                </a:solidFill>
                <a:latin typeface="微软雅黑"/>
                <a:ea typeface="微软雅黑"/>
              </a:rPr>
              <a:t>汇总本品在境外开展的</a:t>
            </a:r>
            <a:r>
              <a:rPr lang="en-US" altLang="zh-CN" sz="600" dirty="0">
                <a:solidFill>
                  <a:srgbClr val="37424A"/>
                </a:solidFill>
                <a:latin typeface="微软雅黑"/>
                <a:ea typeface="微软雅黑"/>
              </a:rPr>
              <a:t>7</a:t>
            </a:r>
            <a:r>
              <a:rPr lang="zh-CN" altLang="en-US" sz="600" dirty="0">
                <a:solidFill>
                  <a:srgbClr val="37424A"/>
                </a:solidFill>
                <a:latin typeface="微软雅黑"/>
                <a:ea typeface="微软雅黑"/>
              </a:rPr>
              <a:t>项</a:t>
            </a:r>
            <a:r>
              <a:rPr lang="en-US" altLang="zh-CN" sz="600" dirty="0">
                <a:solidFill>
                  <a:srgbClr val="37424A"/>
                </a:solidFill>
                <a:latin typeface="微软雅黑"/>
                <a:ea typeface="微软雅黑"/>
              </a:rPr>
              <a:t>Ⅲ</a:t>
            </a:r>
            <a:r>
              <a:rPr lang="zh-CN" altLang="en-US" sz="600" dirty="0">
                <a:solidFill>
                  <a:srgbClr val="37424A"/>
                </a:solidFill>
                <a:latin typeface="微软雅黑"/>
                <a:ea typeface="微软雅黑"/>
              </a:rPr>
              <a:t>期临床研究，共</a:t>
            </a:r>
            <a:r>
              <a:rPr lang="en-US" altLang="zh-CN" sz="600" dirty="0">
                <a:solidFill>
                  <a:srgbClr val="37424A"/>
                </a:solidFill>
                <a:latin typeface="微软雅黑"/>
                <a:ea typeface="微软雅黑"/>
              </a:rPr>
              <a:t>12,583</a:t>
            </a:r>
            <a:r>
              <a:rPr lang="zh-CN" altLang="en-US" sz="600" dirty="0">
                <a:solidFill>
                  <a:srgbClr val="37424A"/>
                </a:solidFill>
                <a:latin typeface="微软雅黑"/>
                <a:ea typeface="微软雅黑"/>
              </a:rPr>
              <a:t>名</a:t>
            </a:r>
            <a:r>
              <a:rPr lang="en-US" altLang="zh-CN" sz="600" dirty="0">
                <a:solidFill>
                  <a:srgbClr val="37424A"/>
                </a:solidFill>
                <a:latin typeface="微软雅黑"/>
                <a:ea typeface="微软雅黑"/>
              </a:rPr>
              <a:t>9</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26</a:t>
            </a:r>
            <a:r>
              <a:rPr lang="zh-CN" altLang="en-US" sz="600" dirty="0">
                <a:solidFill>
                  <a:srgbClr val="37424A"/>
                </a:solidFill>
                <a:latin typeface="微软雅黑"/>
                <a:ea typeface="微软雅黑"/>
              </a:rPr>
              <a:t>岁女性接种了至少</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剂本品的安全性随访结果，观察到如下不良反应：</a:t>
            </a:r>
          </a:p>
          <a:p>
            <a:pPr algn="just">
              <a:lnSpc>
                <a:spcPct val="110000"/>
              </a:lnSpc>
            </a:pPr>
            <a:r>
              <a:rPr lang="zh-CN" altLang="en-US" sz="600" dirty="0">
                <a:solidFill>
                  <a:srgbClr val="37424A"/>
                </a:solidFill>
                <a:latin typeface="微软雅黑"/>
                <a:ea typeface="微软雅黑"/>
              </a:rPr>
              <a:t>全身不良反应（每剂接种后第</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15</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十分常见：头痛</a:t>
            </a:r>
          </a:p>
          <a:p>
            <a:pPr algn="just">
              <a:lnSpc>
                <a:spcPct val="110000"/>
              </a:lnSpc>
            </a:pPr>
            <a:r>
              <a:rPr lang="zh-CN" altLang="en-US" sz="600" dirty="0">
                <a:solidFill>
                  <a:srgbClr val="37424A"/>
                </a:solidFill>
                <a:latin typeface="微软雅黑"/>
                <a:ea typeface="微软雅黑"/>
              </a:rPr>
              <a:t>常见：发热、恶心、头晕、疲劳、腹泻</a:t>
            </a:r>
          </a:p>
          <a:p>
            <a:pPr algn="just">
              <a:lnSpc>
                <a:spcPct val="110000"/>
              </a:lnSpc>
            </a:pPr>
            <a:r>
              <a:rPr lang="zh-CN" altLang="en-US" sz="600" dirty="0">
                <a:solidFill>
                  <a:srgbClr val="37424A"/>
                </a:solidFill>
                <a:latin typeface="微软雅黑"/>
                <a:ea typeface="微软雅黑"/>
              </a:rPr>
              <a:t>偶见：淋巴结病、眩晕、腹痛、上腹痛、呕吐、乏力、腋痛、寒战、不适、发热感、流感样疾病、难受、疼痛、胃肠炎、流感、鼻咽炎、上呼吸道感染、关节痛、背痛、骨骼肌肉疼痛、肌痛、颈痛、肢体疼痛、偏头痛、嗜睡、晕厥、痛经、咳嗽、鼻充血、口咽痛、多汗、瘙痒、皮疹、荨麻疹、潮热</a:t>
            </a:r>
          </a:p>
          <a:p>
            <a:pPr algn="just">
              <a:lnSpc>
                <a:spcPct val="110000"/>
              </a:lnSpc>
            </a:pPr>
            <a:r>
              <a:rPr lang="zh-CN" altLang="en-US" sz="600" dirty="0">
                <a:solidFill>
                  <a:srgbClr val="37424A"/>
                </a:solidFill>
                <a:latin typeface="微软雅黑"/>
                <a:ea typeface="微软雅黑"/>
              </a:rPr>
              <a:t>接种部位不良反应（每剂接种后第</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5</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十分常见：疼痛、肿胀</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、红斑</a:t>
            </a:r>
            <a:r>
              <a:rPr lang="en-US" altLang="zh-CN" sz="600" dirty="0">
                <a:solidFill>
                  <a:srgbClr val="37424A"/>
                </a:solidFill>
                <a:latin typeface="微软雅黑"/>
                <a:ea typeface="微软雅黑"/>
              </a:rPr>
              <a:t>‡</a:t>
            </a:r>
          </a:p>
          <a:p>
            <a:pPr algn="just">
              <a:lnSpc>
                <a:spcPct val="110000"/>
              </a:lnSpc>
            </a:pPr>
            <a:r>
              <a:rPr lang="zh-CN" altLang="en-US" sz="600" dirty="0">
                <a:solidFill>
                  <a:srgbClr val="37424A"/>
                </a:solidFill>
                <a:latin typeface="微软雅黑"/>
                <a:ea typeface="微软雅黑"/>
              </a:rPr>
              <a:t>常见：瘙痒、瘀青</a:t>
            </a:r>
          </a:p>
          <a:p>
            <a:pPr algn="just">
              <a:lnSpc>
                <a:spcPct val="110000"/>
              </a:lnSpc>
            </a:pPr>
            <a:r>
              <a:rPr lang="zh-CN" altLang="en-US" sz="600" dirty="0">
                <a:solidFill>
                  <a:srgbClr val="37424A"/>
                </a:solidFill>
                <a:latin typeface="微软雅黑"/>
                <a:ea typeface="微软雅黑"/>
              </a:rPr>
              <a:t>偶见：血肿、出血、超敏反应、感觉减退、硬结、关节痛、肿块、运动障碍、结节、丘疹、异常感觉、皮疹、注射部位发热</a:t>
            </a:r>
          </a:p>
          <a:p>
            <a:pPr algn="just">
              <a:lnSpc>
                <a:spcPct val="110000"/>
              </a:lnSpc>
            </a:pPr>
            <a:r>
              <a:rPr lang="zh-CN" altLang="en-US" sz="600" dirty="0">
                <a:solidFill>
                  <a:srgbClr val="37424A"/>
                </a:solidFill>
                <a:latin typeface="微软雅黑"/>
                <a:ea typeface="微软雅黑"/>
              </a:rPr>
              <a:t>以上大部分不良反应程度为轻至中度，且短期内可自行缓解。</a:t>
            </a:r>
          </a:p>
          <a:p>
            <a:pPr algn="just">
              <a:lnSpc>
                <a:spcPct val="110000"/>
              </a:lnSpc>
            </a:pPr>
            <a:r>
              <a:rPr lang="zh-CN" altLang="en-US" sz="600" dirty="0">
                <a:solidFill>
                  <a:srgbClr val="37424A"/>
                </a:solidFill>
                <a:latin typeface="微软雅黑"/>
                <a:ea typeface="微软雅黑"/>
              </a:rPr>
              <a:t>在</a:t>
            </a:r>
            <a:r>
              <a:rPr lang="en-US" altLang="zh-CN" sz="600" dirty="0">
                <a:solidFill>
                  <a:srgbClr val="37424A"/>
                </a:solidFill>
                <a:latin typeface="微软雅黑"/>
                <a:ea typeface="微软雅黑"/>
              </a:rPr>
              <a:t>12,583</a:t>
            </a:r>
            <a:r>
              <a:rPr lang="zh-CN" altLang="en-US" sz="600" dirty="0">
                <a:solidFill>
                  <a:srgbClr val="37424A"/>
                </a:solidFill>
                <a:latin typeface="微软雅黑"/>
                <a:ea typeface="微软雅黑"/>
              </a:rPr>
              <a:t>名</a:t>
            </a:r>
            <a:r>
              <a:rPr lang="en-US" altLang="zh-CN" sz="600" dirty="0">
                <a:solidFill>
                  <a:srgbClr val="37424A"/>
                </a:solidFill>
                <a:latin typeface="微软雅黑"/>
                <a:ea typeface="微软雅黑"/>
              </a:rPr>
              <a:t>9~26</a:t>
            </a:r>
            <a:r>
              <a:rPr lang="zh-CN" altLang="en-US" sz="600" dirty="0">
                <a:solidFill>
                  <a:srgbClr val="37424A"/>
                </a:solidFill>
                <a:latin typeface="微软雅黑"/>
                <a:ea typeface="微软雅黑"/>
              </a:rPr>
              <a:t>岁女性中，整个研究期间观察到</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例接种相关的严重不良事件：发热、疫苗过敏、头痛；均痊愈，无后遗症。</a:t>
            </a:r>
          </a:p>
          <a:p>
            <a:pPr algn="just">
              <a:lnSpc>
                <a:spcPct val="110000"/>
              </a:lnSpc>
            </a:pPr>
            <a:r>
              <a:rPr lang="en-US" altLang="zh-CN" sz="600" dirty="0">
                <a:solidFill>
                  <a:srgbClr val="37424A"/>
                </a:solidFill>
                <a:latin typeface="微软雅黑"/>
                <a:ea typeface="微软雅黑"/>
              </a:rPr>
              <a:t>2.  27~45</a:t>
            </a:r>
            <a:r>
              <a:rPr lang="zh-CN" altLang="en-US" sz="600" dirty="0">
                <a:solidFill>
                  <a:srgbClr val="37424A"/>
                </a:solidFill>
                <a:latin typeface="微软雅黑"/>
                <a:ea typeface="微软雅黑"/>
              </a:rPr>
              <a:t>岁女性</a:t>
            </a:r>
          </a:p>
          <a:p>
            <a:pPr algn="just">
              <a:lnSpc>
                <a:spcPct val="110000"/>
              </a:lnSpc>
            </a:pP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项境外</a:t>
            </a:r>
            <a:r>
              <a:rPr lang="en-US" altLang="zh-CN" sz="600" dirty="0">
                <a:solidFill>
                  <a:srgbClr val="37424A"/>
                </a:solidFill>
                <a:latin typeface="微软雅黑"/>
                <a:ea typeface="微软雅黑"/>
              </a:rPr>
              <a:t>Ⅲ</a:t>
            </a:r>
            <a:r>
              <a:rPr lang="zh-CN" altLang="en-US" sz="600" dirty="0">
                <a:solidFill>
                  <a:srgbClr val="37424A"/>
                </a:solidFill>
                <a:latin typeface="微软雅黑"/>
                <a:ea typeface="微软雅黑"/>
              </a:rPr>
              <a:t>期临床研究（</a:t>
            </a:r>
            <a:r>
              <a:rPr lang="en-US" altLang="zh-CN" sz="600" dirty="0">
                <a:solidFill>
                  <a:srgbClr val="37424A"/>
                </a:solidFill>
                <a:latin typeface="微软雅黑"/>
                <a:ea typeface="微软雅黑"/>
              </a:rPr>
              <a:t>V503-004</a:t>
            </a:r>
            <a:r>
              <a:rPr lang="zh-CN" altLang="en-US" sz="600" dirty="0">
                <a:solidFill>
                  <a:srgbClr val="37424A"/>
                </a:solidFill>
                <a:latin typeface="微软雅黑"/>
                <a:ea typeface="微软雅黑"/>
              </a:rPr>
              <a:t>）评价了本品在</a:t>
            </a:r>
            <a:r>
              <a:rPr lang="en-US" altLang="zh-CN" sz="600" dirty="0">
                <a:solidFill>
                  <a:srgbClr val="37424A"/>
                </a:solidFill>
                <a:latin typeface="微软雅黑"/>
                <a:ea typeface="微软雅黑"/>
              </a:rPr>
              <a:t>27</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45</a:t>
            </a:r>
            <a:r>
              <a:rPr lang="zh-CN" altLang="en-US" sz="600" dirty="0">
                <a:solidFill>
                  <a:srgbClr val="37424A"/>
                </a:solidFill>
                <a:latin typeface="微软雅黑"/>
                <a:ea typeface="微软雅黑"/>
              </a:rPr>
              <a:t>岁女性中的安全性，与上述</a:t>
            </a:r>
            <a:r>
              <a:rPr lang="en-US" altLang="zh-CN" sz="600" dirty="0">
                <a:solidFill>
                  <a:srgbClr val="37424A"/>
                </a:solidFill>
                <a:latin typeface="微软雅黑"/>
                <a:ea typeface="微软雅黑"/>
              </a:rPr>
              <a:t>7</a:t>
            </a:r>
            <a:r>
              <a:rPr lang="zh-CN" altLang="en-US" sz="600" dirty="0">
                <a:solidFill>
                  <a:srgbClr val="37424A"/>
                </a:solidFill>
                <a:latin typeface="微软雅黑"/>
                <a:ea typeface="微软雅黑"/>
              </a:rPr>
              <a:t>项</a:t>
            </a:r>
            <a:r>
              <a:rPr lang="en-US" altLang="zh-CN" sz="600" dirty="0">
                <a:solidFill>
                  <a:srgbClr val="37424A"/>
                </a:solidFill>
                <a:latin typeface="微软雅黑"/>
                <a:ea typeface="微软雅黑"/>
              </a:rPr>
              <a:t>Ⅲ</a:t>
            </a:r>
            <a:r>
              <a:rPr lang="zh-CN" altLang="en-US" sz="600" dirty="0">
                <a:solidFill>
                  <a:srgbClr val="37424A"/>
                </a:solidFill>
                <a:latin typeface="微软雅黑"/>
                <a:ea typeface="微软雅黑"/>
              </a:rPr>
              <a:t>期临床研究中</a:t>
            </a:r>
            <a:r>
              <a:rPr lang="en-US" altLang="zh-CN" sz="600" dirty="0">
                <a:solidFill>
                  <a:srgbClr val="37424A"/>
                </a:solidFill>
                <a:latin typeface="微软雅黑"/>
                <a:ea typeface="微软雅黑"/>
              </a:rPr>
              <a:t>9~26</a:t>
            </a:r>
            <a:r>
              <a:rPr lang="zh-CN" altLang="en-US" sz="600" dirty="0">
                <a:solidFill>
                  <a:srgbClr val="37424A"/>
                </a:solidFill>
                <a:latin typeface="微软雅黑"/>
                <a:ea typeface="微软雅黑"/>
              </a:rPr>
              <a:t>岁女性的汇总结果相比，本研究中新增或发生率更高的不良反应如下：  </a:t>
            </a:r>
          </a:p>
          <a:p>
            <a:pPr algn="just">
              <a:lnSpc>
                <a:spcPct val="110000"/>
              </a:lnSpc>
            </a:pPr>
            <a:r>
              <a:rPr lang="zh-CN" altLang="en-US" sz="600" dirty="0">
                <a:solidFill>
                  <a:srgbClr val="37424A"/>
                </a:solidFill>
                <a:latin typeface="微软雅黑"/>
                <a:ea typeface="微软雅黑"/>
              </a:rPr>
              <a:t>全身不良反应（每剂接种后第</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15</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常见：口咽疼痛</a:t>
            </a:r>
          </a:p>
          <a:p>
            <a:pPr algn="just">
              <a:lnSpc>
                <a:spcPct val="110000"/>
              </a:lnSpc>
            </a:pPr>
            <a:r>
              <a:rPr lang="zh-CN" altLang="en-US" sz="600" dirty="0">
                <a:solidFill>
                  <a:srgbClr val="37424A"/>
                </a:solidFill>
                <a:latin typeface="微软雅黑"/>
                <a:ea typeface="微软雅黑"/>
              </a:rPr>
              <a:t>偶见：耳痛、消化不良、口腔疱疹、鼻炎、肌无力、肌肉骨骼强直、震颤、易激惹、倦怠、流涕、红斑、全身瘙痒</a:t>
            </a:r>
          </a:p>
          <a:p>
            <a:pPr algn="just">
              <a:lnSpc>
                <a:spcPct val="110000"/>
              </a:lnSpc>
            </a:pPr>
            <a:r>
              <a:rPr lang="zh-CN" altLang="en-US" sz="600" dirty="0">
                <a:solidFill>
                  <a:srgbClr val="37424A"/>
                </a:solidFill>
                <a:latin typeface="微软雅黑"/>
                <a:ea typeface="微软雅黑"/>
              </a:rPr>
              <a:t>接种部位不良反应（每剂接种后</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a:t>
            </a:r>
            <a:r>
              <a:rPr lang="en-US" altLang="zh-CN" sz="600" dirty="0">
                <a:solidFill>
                  <a:srgbClr val="37424A"/>
                </a:solidFill>
                <a:latin typeface="微软雅黑"/>
                <a:ea typeface="微软雅黑"/>
              </a:rPr>
              <a:t>5</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常见：血肿</a:t>
            </a:r>
          </a:p>
          <a:p>
            <a:pPr algn="just">
              <a:lnSpc>
                <a:spcPct val="110000"/>
              </a:lnSpc>
            </a:pPr>
            <a:r>
              <a:rPr lang="zh-CN" altLang="en-US" sz="600" dirty="0">
                <a:solidFill>
                  <a:srgbClr val="37424A"/>
                </a:solidFill>
                <a:latin typeface="微软雅黑"/>
                <a:ea typeface="微软雅黑"/>
              </a:rPr>
              <a:t>在</a:t>
            </a:r>
            <a:r>
              <a:rPr lang="en-US" altLang="zh-CN" sz="600" dirty="0">
                <a:solidFill>
                  <a:srgbClr val="37424A"/>
                </a:solidFill>
                <a:latin typeface="微软雅黑"/>
                <a:ea typeface="微软雅黑"/>
              </a:rPr>
              <a:t>640</a:t>
            </a:r>
            <a:r>
              <a:rPr lang="zh-CN" altLang="en-US" sz="600" dirty="0">
                <a:solidFill>
                  <a:srgbClr val="37424A"/>
                </a:solidFill>
                <a:latin typeface="微软雅黑"/>
                <a:ea typeface="微软雅黑"/>
              </a:rPr>
              <a:t>名</a:t>
            </a:r>
            <a:r>
              <a:rPr lang="en-US" altLang="zh-CN" sz="600" dirty="0">
                <a:solidFill>
                  <a:srgbClr val="37424A"/>
                </a:solidFill>
                <a:latin typeface="微软雅黑"/>
                <a:ea typeface="微软雅黑"/>
              </a:rPr>
              <a:t>27~45</a:t>
            </a:r>
            <a:r>
              <a:rPr lang="zh-CN" altLang="en-US" sz="600" dirty="0">
                <a:solidFill>
                  <a:srgbClr val="37424A"/>
                </a:solidFill>
                <a:latin typeface="微软雅黑"/>
                <a:ea typeface="微软雅黑"/>
              </a:rPr>
              <a:t>岁女性中，整个研究期间没有观察到与本品接种相关的严重不良事件。</a:t>
            </a:r>
          </a:p>
          <a:p>
            <a:pPr algn="just">
              <a:lnSpc>
                <a:spcPct val="110000"/>
              </a:lnSpc>
            </a:pP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发生频率随接种剂次增加而升高。</a:t>
            </a:r>
            <a:endParaRPr lang="en-US" altLang="zh-CN" sz="600" dirty="0">
              <a:solidFill>
                <a:srgbClr val="37424A"/>
              </a:solidFill>
              <a:latin typeface="微软雅黑"/>
              <a:ea typeface="微软雅黑"/>
            </a:endParaRP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二</a:t>
            </a:r>
            <a:r>
              <a:rPr lang="en-US" altLang="zh-CN" sz="600" dirty="0">
                <a:solidFill>
                  <a:srgbClr val="37424A"/>
                </a:solidFill>
                <a:latin typeface="微软雅黑"/>
                <a:ea typeface="微软雅黑"/>
              </a:rPr>
              <a:t>) </a:t>
            </a:r>
            <a:r>
              <a:rPr lang="zh-CN" altLang="en-US" sz="600" dirty="0">
                <a:solidFill>
                  <a:srgbClr val="37424A"/>
                </a:solidFill>
                <a:latin typeface="微软雅黑"/>
                <a:ea typeface="微软雅黑"/>
              </a:rPr>
              <a:t>境内临床研究</a:t>
            </a:r>
          </a:p>
          <a:p>
            <a:pPr algn="just">
              <a:lnSpc>
                <a:spcPct val="110000"/>
              </a:lnSpc>
            </a:pPr>
            <a:r>
              <a:rPr lang="zh-CN" altLang="en-US" sz="600" dirty="0">
                <a:solidFill>
                  <a:srgbClr val="37424A"/>
                </a:solidFill>
                <a:latin typeface="微软雅黑"/>
                <a:ea typeface="微软雅黑"/>
              </a:rPr>
              <a:t>在境内开展的</a:t>
            </a:r>
            <a:r>
              <a:rPr lang="en-US" altLang="zh-CN" sz="600" dirty="0">
                <a:solidFill>
                  <a:srgbClr val="37424A"/>
                </a:solidFill>
                <a:latin typeface="微软雅黑"/>
                <a:ea typeface="微软雅黑"/>
              </a:rPr>
              <a:t>Ⅲ</a:t>
            </a:r>
            <a:r>
              <a:rPr lang="zh-CN" altLang="en-US" sz="600" dirty="0">
                <a:solidFill>
                  <a:srgbClr val="37424A"/>
                </a:solidFill>
                <a:latin typeface="微软雅黑"/>
                <a:ea typeface="微软雅黑"/>
              </a:rPr>
              <a:t>期免疫原性和安全性临床研究（</a:t>
            </a:r>
            <a:r>
              <a:rPr lang="en-US" altLang="zh-CN" sz="600" dirty="0">
                <a:solidFill>
                  <a:srgbClr val="37424A"/>
                </a:solidFill>
                <a:latin typeface="微软雅黑"/>
                <a:ea typeface="微软雅黑"/>
              </a:rPr>
              <a:t>V503-024</a:t>
            </a:r>
            <a:r>
              <a:rPr lang="zh-CN" altLang="en-US" sz="600" dirty="0">
                <a:solidFill>
                  <a:srgbClr val="37424A"/>
                </a:solidFill>
                <a:latin typeface="微软雅黑"/>
                <a:ea typeface="微软雅黑"/>
              </a:rPr>
              <a:t>）中，</a:t>
            </a:r>
            <a:r>
              <a:rPr lang="en-US" altLang="zh-CN" sz="600" dirty="0">
                <a:solidFill>
                  <a:srgbClr val="37424A"/>
                </a:solidFill>
                <a:latin typeface="微软雅黑"/>
                <a:ea typeface="微软雅黑"/>
              </a:rPr>
              <a:t>1,988</a:t>
            </a:r>
            <a:r>
              <a:rPr lang="zh-CN" altLang="en-US" sz="600" dirty="0">
                <a:solidFill>
                  <a:srgbClr val="37424A"/>
                </a:solidFill>
                <a:latin typeface="微软雅黑"/>
                <a:ea typeface="微软雅黑"/>
              </a:rPr>
              <a:t>名</a:t>
            </a:r>
            <a:r>
              <a:rPr lang="en-US" altLang="zh-CN" sz="600" dirty="0">
                <a:solidFill>
                  <a:srgbClr val="37424A"/>
                </a:solidFill>
                <a:latin typeface="微软雅黑"/>
                <a:ea typeface="微软雅黑"/>
              </a:rPr>
              <a:t>9~45</a:t>
            </a:r>
            <a:r>
              <a:rPr lang="zh-CN" altLang="en-US" sz="600" dirty="0">
                <a:solidFill>
                  <a:srgbClr val="37424A"/>
                </a:solidFill>
                <a:latin typeface="微软雅黑"/>
                <a:ea typeface="微软雅黑"/>
              </a:rPr>
              <a:t>岁中国女性接种了至少</a:t>
            </a:r>
            <a:r>
              <a:rPr lang="en-US" altLang="zh-CN" sz="600" dirty="0">
                <a:solidFill>
                  <a:srgbClr val="37424A"/>
                </a:solidFill>
                <a:latin typeface="微软雅黑"/>
                <a:ea typeface="微软雅黑"/>
              </a:rPr>
              <a:t>1</a:t>
            </a:r>
            <a:r>
              <a:rPr lang="zh-CN" altLang="en-US" sz="600" dirty="0">
                <a:solidFill>
                  <a:srgbClr val="37424A"/>
                </a:solidFill>
                <a:latin typeface="微软雅黑"/>
                <a:ea typeface="微软雅黑"/>
              </a:rPr>
              <a:t>剂本品并且有安全性随访结果；在接种本品后使用</a:t>
            </a:r>
            <a:r>
              <a:rPr lang="en-US" altLang="zh-CN" sz="600" dirty="0">
                <a:solidFill>
                  <a:srgbClr val="37424A"/>
                </a:solidFill>
                <a:latin typeface="微软雅黑"/>
                <a:ea typeface="微软雅黑"/>
              </a:rPr>
              <a:t>VRC</a:t>
            </a:r>
            <a:r>
              <a:rPr lang="zh-CN" altLang="en-US" sz="600" dirty="0">
                <a:solidFill>
                  <a:srgbClr val="37424A"/>
                </a:solidFill>
                <a:latin typeface="微软雅黑"/>
                <a:ea typeface="微软雅黑"/>
              </a:rPr>
              <a:t>收集每剂接种后第</a:t>
            </a:r>
            <a:r>
              <a:rPr lang="en-US" altLang="zh-CN" sz="600" dirty="0">
                <a:solidFill>
                  <a:srgbClr val="37424A"/>
                </a:solidFill>
                <a:latin typeface="微软雅黑"/>
                <a:ea typeface="微软雅黑"/>
              </a:rPr>
              <a:t>1~31</a:t>
            </a:r>
            <a:r>
              <a:rPr lang="zh-CN" altLang="en-US" sz="600" dirty="0">
                <a:solidFill>
                  <a:srgbClr val="37424A"/>
                </a:solidFill>
                <a:latin typeface="微软雅黑"/>
                <a:ea typeface="微软雅黑"/>
              </a:rPr>
              <a:t>天的安全性数据并进行评估。与境外临床试验观察到的安全性特征相比，本研究中观察到新增或发生率更高的不良反应如下：</a:t>
            </a:r>
          </a:p>
          <a:p>
            <a:pPr algn="just">
              <a:lnSpc>
                <a:spcPct val="110000"/>
              </a:lnSpc>
            </a:pPr>
            <a:r>
              <a:rPr lang="zh-CN" altLang="en-US" sz="600" dirty="0">
                <a:solidFill>
                  <a:srgbClr val="37424A"/>
                </a:solidFill>
                <a:latin typeface="微软雅黑"/>
                <a:ea typeface="微软雅黑"/>
              </a:rPr>
              <a:t>全身不良反应（每剂接种后第</a:t>
            </a:r>
            <a:r>
              <a:rPr lang="en-US" altLang="zh-CN" sz="600" dirty="0">
                <a:solidFill>
                  <a:srgbClr val="37424A"/>
                </a:solidFill>
                <a:latin typeface="微软雅黑"/>
                <a:ea typeface="微软雅黑"/>
              </a:rPr>
              <a:t>1~31</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十分常见：发热</a:t>
            </a:r>
          </a:p>
          <a:p>
            <a:pPr algn="just">
              <a:lnSpc>
                <a:spcPct val="110000"/>
              </a:lnSpc>
            </a:pPr>
            <a:r>
              <a:rPr lang="zh-CN" altLang="en-US" sz="600" dirty="0">
                <a:solidFill>
                  <a:srgbClr val="37424A"/>
                </a:solidFill>
                <a:latin typeface="微软雅黑"/>
                <a:ea typeface="微软雅黑"/>
              </a:rPr>
              <a:t>偶见：牙疼、下腹痛、便秘、口腔溃疡、月经量过少、月经不调、月经不规律、过敏性皮炎、冷汗、出汗不良性湿疹</a:t>
            </a:r>
          </a:p>
          <a:p>
            <a:pPr algn="just">
              <a:lnSpc>
                <a:spcPct val="110000"/>
              </a:lnSpc>
            </a:pPr>
            <a:r>
              <a:rPr lang="zh-CN" altLang="en-US" sz="600" dirty="0">
                <a:solidFill>
                  <a:srgbClr val="37424A"/>
                </a:solidFill>
                <a:latin typeface="微软雅黑"/>
                <a:ea typeface="微软雅黑"/>
              </a:rPr>
              <a:t>接种部位不良反应（每剂接种后第</a:t>
            </a:r>
            <a:r>
              <a:rPr lang="en-US" altLang="zh-CN" sz="600" dirty="0">
                <a:solidFill>
                  <a:srgbClr val="37424A"/>
                </a:solidFill>
                <a:latin typeface="微软雅黑"/>
                <a:ea typeface="微软雅黑"/>
              </a:rPr>
              <a:t>1~31</a:t>
            </a:r>
            <a:r>
              <a:rPr lang="zh-CN" altLang="en-US" sz="600" dirty="0">
                <a:solidFill>
                  <a:srgbClr val="37424A"/>
                </a:solidFill>
                <a:latin typeface="微软雅黑"/>
                <a:ea typeface="微软雅黑"/>
              </a:rPr>
              <a:t>天）</a:t>
            </a:r>
          </a:p>
          <a:p>
            <a:pPr algn="just">
              <a:lnSpc>
                <a:spcPct val="110000"/>
              </a:lnSpc>
            </a:pPr>
            <a:r>
              <a:rPr lang="zh-CN" altLang="en-US" sz="600" dirty="0">
                <a:solidFill>
                  <a:srgbClr val="37424A"/>
                </a:solidFill>
                <a:latin typeface="微软雅黑"/>
                <a:ea typeface="微软雅黑"/>
              </a:rPr>
              <a:t>常见：硬结</a:t>
            </a:r>
          </a:p>
          <a:p>
            <a:pPr algn="just">
              <a:lnSpc>
                <a:spcPct val="110000"/>
              </a:lnSpc>
            </a:pPr>
            <a:r>
              <a:rPr lang="zh-CN" altLang="en-US" sz="600" dirty="0">
                <a:solidFill>
                  <a:srgbClr val="37424A"/>
                </a:solidFill>
                <a:latin typeface="微软雅黑"/>
                <a:ea typeface="微软雅黑"/>
              </a:rPr>
              <a:t>以上大部分不良反应程度为轻至中度，且短期内可自行缓解。</a:t>
            </a:r>
          </a:p>
          <a:p>
            <a:pPr algn="just">
              <a:lnSpc>
                <a:spcPct val="110000"/>
              </a:lnSpc>
            </a:pPr>
            <a:r>
              <a:rPr lang="zh-CN" altLang="en-US" sz="600" dirty="0">
                <a:solidFill>
                  <a:srgbClr val="37424A"/>
                </a:solidFill>
                <a:latin typeface="微软雅黑"/>
                <a:ea typeface="微软雅黑"/>
              </a:rPr>
              <a:t>其他不良反应详见疫苗说明书。</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药物相互作用</a:t>
            </a:r>
            <a:r>
              <a:rPr lang="en-US" altLang="zh-CN" sz="600" b="1" dirty="0">
                <a:solidFill>
                  <a:srgbClr val="005E5D"/>
                </a:solidFill>
                <a:latin typeface="微软雅黑"/>
                <a:ea typeface="微软雅黑"/>
              </a:rPr>
              <a:t>】</a:t>
            </a:r>
          </a:p>
          <a:p>
            <a:pPr marL="177800" indent="-177800" algn="just">
              <a:lnSpc>
                <a:spcPct val="110000"/>
              </a:lnSpc>
              <a:buFont typeface="+mj-lt"/>
              <a:buAutoNum type="arabicPeriod"/>
            </a:pPr>
            <a:r>
              <a:rPr lang="zh-CN" altLang="en-US" sz="600" dirty="0">
                <a:solidFill>
                  <a:srgbClr val="37424A"/>
                </a:solidFill>
                <a:latin typeface="微软雅黑"/>
                <a:ea typeface="微软雅黑"/>
              </a:rPr>
              <a:t>接种本品前三个月内避免使用免疫球蛋白或血液制品。</a:t>
            </a:r>
          </a:p>
          <a:p>
            <a:pPr marL="177800" indent="-177800" algn="just">
              <a:lnSpc>
                <a:spcPct val="110000"/>
              </a:lnSpc>
              <a:buFont typeface="+mj-lt"/>
              <a:buAutoNum type="arabicPeriod"/>
            </a:pPr>
            <a:r>
              <a:rPr lang="zh-CN" altLang="en-US" sz="600" dirty="0">
                <a:solidFill>
                  <a:srgbClr val="37424A"/>
                </a:solidFill>
                <a:latin typeface="微软雅黑"/>
                <a:ea typeface="微软雅黑"/>
              </a:rPr>
              <a:t>尚无临床证据显示使用镇痛药、抗炎药、抗生素和维生素制剂以及激素类避孕药会影响本品的预防效果。在全球研究中，</a:t>
            </a:r>
            <a:r>
              <a:rPr lang="en-US" altLang="zh-CN" sz="600" dirty="0">
                <a:solidFill>
                  <a:srgbClr val="37424A"/>
                </a:solidFill>
                <a:latin typeface="微软雅黑"/>
                <a:ea typeface="微软雅黑"/>
              </a:rPr>
              <a:t>7,269</a:t>
            </a:r>
            <a:r>
              <a:rPr lang="zh-CN" altLang="en-US" sz="600" dirty="0">
                <a:solidFill>
                  <a:srgbClr val="37424A"/>
                </a:solidFill>
                <a:latin typeface="微软雅黑"/>
                <a:ea typeface="微软雅黑"/>
              </a:rPr>
              <a:t>名女性（</a:t>
            </a:r>
            <a:r>
              <a:rPr lang="en-US" altLang="zh-CN" sz="600" dirty="0">
                <a:solidFill>
                  <a:srgbClr val="37424A"/>
                </a:solidFill>
                <a:latin typeface="微软雅黑"/>
                <a:ea typeface="微软雅黑"/>
              </a:rPr>
              <a:t>16~26</a:t>
            </a:r>
            <a:r>
              <a:rPr lang="zh-CN" altLang="en-US" sz="600" dirty="0">
                <a:solidFill>
                  <a:srgbClr val="37424A"/>
                </a:solidFill>
                <a:latin typeface="微软雅黑"/>
                <a:ea typeface="微软雅黑"/>
              </a:rPr>
              <a:t>岁）中有</a:t>
            </a:r>
            <a:r>
              <a:rPr lang="en-US" altLang="zh-CN" sz="600" dirty="0">
                <a:solidFill>
                  <a:srgbClr val="37424A"/>
                </a:solidFill>
                <a:latin typeface="微软雅黑"/>
                <a:ea typeface="微软雅黑"/>
              </a:rPr>
              <a:t>60.2%</a:t>
            </a:r>
            <a:r>
              <a:rPr lang="zh-CN" altLang="en-US" sz="600" dirty="0">
                <a:solidFill>
                  <a:srgbClr val="37424A"/>
                </a:solidFill>
                <a:latin typeface="微软雅黑"/>
                <a:ea typeface="微软雅黑"/>
              </a:rPr>
              <a:t>在接种疫苗期间使用了激素类避孕药。使用激素类避孕药并未影响针对本品的型特异性免疫应答。</a:t>
            </a:r>
          </a:p>
          <a:p>
            <a:pPr marL="177800" indent="-177800" algn="just">
              <a:lnSpc>
                <a:spcPct val="110000"/>
              </a:lnSpc>
              <a:buFont typeface="+mj-lt"/>
              <a:buAutoNum type="arabicPeriod"/>
            </a:pPr>
            <a:r>
              <a:rPr lang="zh-CN" altLang="en-US" sz="600" dirty="0">
                <a:solidFill>
                  <a:srgbClr val="37424A"/>
                </a:solidFill>
                <a:latin typeface="微软雅黑"/>
                <a:ea typeface="微软雅黑"/>
              </a:rPr>
              <a:t>由于缺乏配伍禁忌研究，因此本品禁止与其他医药产品混合注射。</a:t>
            </a:r>
          </a:p>
          <a:p>
            <a:pPr marL="177800" indent="-177800" algn="just">
              <a:lnSpc>
                <a:spcPct val="110000"/>
              </a:lnSpc>
              <a:buFont typeface="+mj-lt"/>
              <a:buAutoNum type="arabicPeriod"/>
            </a:pPr>
            <a:r>
              <a:rPr lang="zh-CN" altLang="en-US" sz="600" dirty="0">
                <a:solidFill>
                  <a:srgbClr val="37424A"/>
                </a:solidFill>
                <a:latin typeface="微软雅黑"/>
                <a:ea typeface="微软雅黑"/>
              </a:rPr>
              <a:t>境内尚未开展本品与其他疫苗联合接种的临床研究，暂不推荐本品与其他疫苗同时接种。</a:t>
            </a:r>
          </a:p>
          <a:p>
            <a:pPr marL="177800" indent="-177800" algn="just">
              <a:lnSpc>
                <a:spcPct val="110000"/>
              </a:lnSpc>
              <a:buFont typeface="+mj-lt"/>
              <a:buAutoNum type="arabicPeriod"/>
            </a:pPr>
            <a:r>
              <a:rPr lang="zh-CN" altLang="en-US" sz="600" dirty="0">
                <a:solidFill>
                  <a:srgbClr val="37424A"/>
                </a:solidFill>
                <a:latin typeface="微软雅黑"/>
                <a:ea typeface="微软雅黑"/>
              </a:rPr>
              <a:t>目前尚无临床数据支持本品与其他</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疫苗互换使用。如果完成</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剂四价</a:t>
            </a:r>
            <a:r>
              <a:rPr lang="en-US" altLang="zh-CN" sz="600" dirty="0">
                <a:solidFill>
                  <a:srgbClr val="37424A"/>
                </a:solidFill>
                <a:latin typeface="微软雅黑"/>
                <a:ea typeface="微软雅黑"/>
              </a:rPr>
              <a:t>HPV</a:t>
            </a:r>
            <a:r>
              <a:rPr lang="zh-CN" altLang="en-US" sz="600" dirty="0">
                <a:solidFill>
                  <a:srgbClr val="37424A"/>
                </a:solidFill>
                <a:latin typeface="微软雅黑"/>
                <a:ea typeface="微软雅黑"/>
              </a:rPr>
              <a:t>疫苗接种后拟接种本品，则至少间隔</a:t>
            </a:r>
            <a:r>
              <a:rPr lang="en-US" altLang="zh-CN" sz="600" dirty="0">
                <a:solidFill>
                  <a:srgbClr val="37424A"/>
                </a:solidFill>
                <a:latin typeface="微软雅黑"/>
                <a:ea typeface="微软雅黑"/>
              </a:rPr>
              <a:t>12</a:t>
            </a:r>
            <a:r>
              <a:rPr lang="zh-CN" altLang="en-US" sz="600" dirty="0">
                <a:solidFill>
                  <a:srgbClr val="37424A"/>
                </a:solidFill>
                <a:latin typeface="微软雅黑"/>
                <a:ea typeface="微软雅黑"/>
              </a:rPr>
              <a:t>个月后才能开始接种本品，且接种剂次为</a:t>
            </a:r>
            <a:r>
              <a:rPr lang="en-US" altLang="zh-CN" sz="600" dirty="0">
                <a:solidFill>
                  <a:srgbClr val="37424A"/>
                </a:solidFill>
                <a:latin typeface="微软雅黑"/>
                <a:ea typeface="微软雅黑"/>
              </a:rPr>
              <a:t>3</a:t>
            </a:r>
            <a:r>
              <a:rPr lang="zh-CN" altLang="en-US" sz="600" dirty="0">
                <a:solidFill>
                  <a:srgbClr val="37424A"/>
                </a:solidFill>
                <a:latin typeface="微软雅黑"/>
                <a:ea typeface="微软雅黑"/>
              </a:rPr>
              <a:t>剂。</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en-US" altLang="zh-CN" sz="600" b="1" dirty="0">
                <a:solidFill>
                  <a:srgbClr val="005E5D"/>
                </a:solidFill>
                <a:latin typeface="微软雅黑"/>
                <a:ea typeface="微软雅黑"/>
              </a:rPr>
              <a:t>【</a:t>
            </a:r>
            <a:r>
              <a:rPr lang="zh-CN" altLang="en-US" sz="600" b="1" dirty="0">
                <a:solidFill>
                  <a:srgbClr val="005E5D"/>
                </a:solidFill>
                <a:latin typeface="微软雅黑"/>
                <a:ea typeface="微软雅黑"/>
              </a:rPr>
              <a:t>孕妇及哺乳期妇女用药</a:t>
            </a:r>
            <a:r>
              <a:rPr lang="en-US" altLang="zh-CN" sz="600" b="1" dirty="0">
                <a:solidFill>
                  <a:srgbClr val="005E5D"/>
                </a:solidFill>
                <a:latin typeface="微软雅黑"/>
                <a:ea typeface="微软雅黑"/>
              </a:rPr>
              <a:t>】</a:t>
            </a:r>
          </a:p>
          <a:p>
            <a:pPr algn="just">
              <a:lnSpc>
                <a:spcPct val="110000"/>
              </a:lnSpc>
            </a:pPr>
            <a:r>
              <a:rPr lang="zh-CN" altLang="en-US" sz="600" b="1" dirty="0">
                <a:solidFill>
                  <a:srgbClr val="37424A"/>
                </a:solidFill>
                <a:latin typeface="微软雅黑"/>
                <a:ea typeface="微软雅黑"/>
              </a:rPr>
              <a:t>妊娠</a:t>
            </a:r>
          </a:p>
          <a:p>
            <a:pPr algn="just">
              <a:lnSpc>
                <a:spcPct val="110000"/>
              </a:lnSpc>
            </a:pPr>
            <a:r>
              <a:rPr lang="zh-CN" altLang="en-US" sz="600" dirty="0">
                <a:solidFill>
                  <a:srgbClr val="37424A"/>
                </a:solidFill>
                <a:latin typeface="微软雅黑"/>
                <a:ea typeface="微软雅黑"/>
              </a:rPr>
              <a:t>动物数据</a:t>
            </a:r>
          </a:p>
          <a:p>
            <a:pPr algn="just">
              <a:lnSpc>
                <a:spcPct val="110000"/>
              </a:lnSpc>
            </a:pPr>
            <a:r>
              <a:rPr lang="zh-CN" altLang="en-US" sz="600" dirty="0">
                <a:solidFill>
                  <a:srgbClr val="37424A"/>
                </a:solidFill>
                <a:latin typeface="微软雅黑"/>
                <a:ea typeface="微软雅黑"/>
              </a:rPr>
              <a:t>动物实验中没有发现接种本品对生殖、妊娠、胚胎</a:t>
            </a:r>
            <a:r>
              <a:rPr lang="en-US" altLang="zh-CN" sz="600" dirty="0">
                <a:solidFill>
                  <a:srgbClr val="37424A"/>
                </a:solidFill>
                <a:latin typeface="微软雅黑"/>
                <a:ea typeface="微软雅黑"/>
              </a:rPr>
              <a:t>/</a:t>
            </a:r>
            <a:r>
              <a:rPr lang="zh-CN" altLang="en-US" sz="600" dirty="0">
                <a:solidFill>
                  <a:srgbClr val="37424A"/>
                </a:solidFill>
                <a:latin typeface="微软雅黑"/>
                <a:ea typeface="微软雅黑"/>
              </a:rPr>
              <a:t>胎仔发育、分娩或出生后发育造成直接或间接的不良影响。因动物生殖实验并不能完全预测人体的反应，故在本品接种期间应避免妊娠。</a:t>
            </a: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zh-CN" altLang="en-US" sz="600" dirty="0">
                <a:solidFill>
                  <a:srgbClr val="37424A"/>
                </a:solidFill>
                <a:latin typeface="微软雅黑"/>
                <a:ea typeface="微软雅黑"/>
              </a:rPr>
              <a:t>人体数据</a:t>
            </a:r>
          </a:p>
          <a:p>
            <a:pPr algn="just">
              <a:lnSpc>
                <a:spcPct val="110000"/>
              </a:lnSpc>
            </a:pPr>
            <a:r>
              <a:rPr lang="zh-CN" altLang="en-US" sz="600" dirty="0">
                <a:solidFill>
                  <a:srgbClr val="37424A"/>
                </a:solidFill>
                <a:latin typeface="微软雅黑"/>
                <a:ea typeface="微软雅黑"/>
              </a:rPr>
              <a:t>临床试验期间和上市后收集到超过</a:t>
            </a:r>
            <a:r>
              <a:rPr lang="en-US" altLang="zh-CN" sz="600" dirty="0">
                <a:solidFill>
                  <a:srgbClr val="37424A"/>
                </a:solidFill>
                <a:latin typeface="微软雅黑"/>
                <a:ea typeface="微软雅黑"/>
              </a:rPr>
              <a:t>1,000</a:t>
            </a:r>
            <a:r>
              <a:rPr lang="zh-CN" altLang="en-US" sz="600" dirty="0">
                <a:solidFill>
                  <a:srgbClr val="37424A"/>
                </a:solidFill>
                <a:latin typeface="微软雅黑"/>
                <a:ea typeface="微软雅黑"/>
              </a:rPr>
              <a:t>例的妊娠暴露事件，已有数据未显示妊娠期间接种本品会增加疫苗相关的重大出生缺陷和自然流产风险，但妊娠期间仍应避免接种本品。若女性已经或准备妊娠，建议推迟或中断接种，妊娠期结束后再进行接种。</a:t>
            </a:r>
            <a:endParaRPr lang="en-US" altLang="zh-CN" sz="600" dirty="0">
              <a:solidFill>
                <a:srgbClr val="37424A"/>
              </a:solidFill>
              <a:latin typeface="微软雅黑"/>
              <a:ea typeface="微软雅黑"/>
            </a:endParaRP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zh-CN" altLang="en-US" sz="600" b="1" dirty="0">
                <a:solidFill>
                  <a:srgbClr val="37424A"/>
                </a:solidFill>
                <a:latin typeface="微软雅黑"/>
                <a:ea typeface="微软雅黑"/>
              </a:rPr>
              <a:t>哺乳期妇女</a:t>
            </a:r>
          </a:p>
          <a:p>
            <a:pPr algn="just">
              <a:lnSpc>
                <a:spcPct val="110000"/>
              </a:lnSpc>
            </a:pPr>
            <a:r>
              <a:rPr lang="zh-CN" altLang="en-US" sz="600" dirty="0">
                <a:solidFill>
                  <a:srgbClr val="37424A"/>
                </a:solidFill>
                <a:latin typeface="微软雅黑"/>
                <a:ea typeface="微软雅黑"/>
              </a:rPr>
              <a:t>在临床试验中，尚未观察本品诱导的抗体经母乳分泌情况。由于许多药物可经母乳分泌，因此哺乳期妇女应慎用。</a:t>
            </a:r>
          </a:p>
          <a:p>
            <a:pPr algn="just">
              <a:lnSpc>
                <a:spcPct val="110000"/>
              </a:lnSpc>
            </a:pPr>
            <a:endParaRPr lang="zh-CN" altLang="en-US" sz="600" dirty="0">
              <a:solidFill>
                <a:srgbClr val="37424A"/>
              </a:solidFill>
              <a:latin typeface="微软雅黑"/>
              <a:ea typeface="微软雅黑"/>
            </a:endParaRPr>
          </a:p>
          <a:p>
            <a:pPr algn="just">
              <a:lnSpc>
                <a:spcPct val="110000"/>
              </a:lnSpc>
            </a:pPr>
            <a:endParaRPr lang="zh-CN" altLang="en-US" sz="600" dirty="0">
              <a:solidFill>
                <a:srgbClr val="37424A"/>
              </a:solidFill>
              <a:latin typeface="微软雅黑"/>
              <a:ea typeface="微软雅黑"/>
            </a:endParaRPr>
          </a:p>
          <a:p>
            <a:pPr algn="just">
              <a:lnSpc>
                <a:spcPct val="110000"/>
              </a:lnSpc>
            </a:pPr>
            <a:r>
              <a:rPr lang="zh-CN" altLang="en-US" sz="700" b="1" dirty="0">
                <a:solidFill>
                  <a:srgbClr val="37424A"/>
                </a:solidFill>
                <a:latin typeface="微软雅黑"/>
                <a:ea typeface="微软雅黑"/>
              </a:rPr>
              <a:t>处方前请参考完整说明书。</a:t>
            </a:r>
          </a:p>
          <a:p>
            <a:pPr algn="just">
              <a:lnSpc>
                <a:spcPct val="110000"/>
              </a:lnSpc>
            </a:pPr>
            <a:r>
              <a:rPr lang="zh-CN" altLang="en-US" sz="700" b="1" dirty="0">
                <a:solidFill>
                  <a:srgbClr val="37424A"/>
                </a:solidFill>
                <a:latin typeface="微软雅黑"/>
                <a:ea typeface="微软雅黑"/>
              </a:rPr>
              <a:t>本资料仅供医疗卫生专业人士作学术参考，而非针对一般公众，亦非广告用途。医疗卫生专业人士作出的任何与治疗有关的决定应根据  患者的具体情况并应参照国家药品监督管理局批准的药品说明书。本资料请勿分发或转发。</a:t>
            </a:r>
          </a:p>
          <a:p>
            <a:pPr algn="just">
              <a:lnSpc>
                <a:spcPct val="110000"/>
              </a:lnSpc>
            </a:pPr>
            <a:r>
              <a:rPr lang="zh-CN" altLang="en-US" sz="600" dirty="0">
                <a:solidFill>
                  <a:srgbClr val="37424A"/>
                </a:solidFill>
                <a:latin typeface="微软雅黑"/>
                <a:ea typeface="微软雅黑"/>
              </a:rPr>
              <a:t> </a:t>
            </a:r>
          </a:p>
          <a:p>
            <a:pPr algn="just">
              <a:lnSpc>
                <a:spcPct val="110000"/>
              </a:lnSpc>
            </a:pPr>
            <a:endParaRPr lang="zh-CN" altLang="en-US" sz="600" dirty="0">
              <a:solidFill>
                <a:srgbClr val="37424A"/>
              </a:solidFill>
              <a:latin typeface="微软雅黑"/>
              <a:ea typeface="微软雅黑"/>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经期、妊娠期和哺乳期的女性可以接种</a:t>
            </a:r>
            <a:r>
              <a:rPr lang="en-US" altLang="zh-CN" dirty="0"/>
              <a:t>HPV</a:t>
            </a:r>
            <a:r>
              <a:rPr lang="zh-CN" altLang="en-US" dirty="0"/>
              <a:t>疫苗吗？</a:t>
            </a:r>
          </a:p>
        </p:txBody>
      </p:sp>
      <p:sp>
        <p:nvSpPr>
          <p:cNvPr id="6" name="文本框 5"/>
          <p:cNvSpPr txBox="1"/>
          <p:nvPr/>
        </p:nvSpPr>
        <p:spPr>
          <a:xfrm>
            <a:off x="-1" y="6488668"/>
            <a:ext cx="8092800" cy="369332"/>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 [2]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四价人乳头瘤病毒疫苗（酿酒酵母）说明书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[3]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九价人乳头瘤病毒疫苗（酿酒酵母）说明书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[4]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双价人乳头瘤病毒吸附疫苗说明书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[5]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双价人乳头瘤病毒疫苗（大肠杆菌）说明书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[6]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双价人乳头瘤病毒疫苗（毕赤酵母）说明书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[7] Human Papillomavirus Vaccination: Recommendations of the Advisory Committee on Immunization Practices (ACIP) Recommendations and Reports August 29, 2014/63(RR05);1-30.</a:t>
            </a:r>
          </a:p>
        </p:txBody>
      </p:sp>
      <p:grpSp>
        <p:nvGrpSpPr>
          <p:cNvPr id="29" name="组合 28">
            <a:extLst>
              <a:ext uri="{FF2B5EF4-FFF2-40B4-BE49-F238E27FC236}">
                <a16:creationId xmlns:a16="http://schemas.microsoft.com/office/drawing/2014/main" id="{026F772C-7DAD-F22D-32E5-BF8DFCCB2D8E}"/>
              </a:ext>
            </a:extLst>
          </p:cNvPr>
          <p:cNvGrpSpPr/>
          <p:nvPr/>
        </p:nvGrpSpPr>
        <p:grpSpPr>
          <a:xfrm>
            <a:off x="0" y="4533213"/>
            <a:ext cx="10762488" cy="1223558"/>
            <a:chOff x="0" y="3907233"/>
            <a:chExt cx="10762488" cy="1223558"/>
          </a:xfrm>
        </p:grpSpPr>
        <p:sp>
          <p:nvSpPr>
            <p:cNvPr id="30" name="矩形: 圆角 29">
              <a:extLst>
                <a:ext uri="{FF2B5EF4-FFF2-40B4-BE49-F238E27FC236}">
                  <a16:creationId xmlns:a16="http://schemas.microsoft.com/office/drawing/2014/main" id="{B55FC8BD-FA56-8EB2-82FF-2FA3EEE18825}"/>
                </a:ext>
              </a:extLst>
            </p:cNvPr>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a:extLst>
                <a:ext uri="{FF2B5EF4-FFF2-40B4-BE49-F238E27FC236}">
                  <a16:creationId xmlns:a16="http://schemas.microsoft.com/office/drawing/2014/main" id="{EE8F92F3-08B4-C41C-A7A4-F836506FE726}"/>
                </a:ext>
              </a:extLst>
            </p:cNvPr>
            <p:cNvGrpSpPr>
              <a:grpSpLocks noChangeAspect="1"/>
            </p:cNvGrpSpPr>
            <p:nvPr/>
          </p:nvGrpSpPr>
          <p:grpSpPr>
            <a:xfrm>
              <a:off x="669439" y="4016554"/>
              <a:ext cx="301348" cy="312868"/>
              <a:chOff x="7671199" y="2913751"/>
              <a:chExt cx="432004" cy="432000"/>
            </a:xfrm>
            <a:solidFill>
              <a:srgbClr val="00877B"/>
            </a:solidFill>
          </p:grpSpPr>
          <p:sp>
            <p:nvSpPr>
              <p:cNvPr id="34" name="圆角矩形 102">
                <a:extLst>
                  <a:ext uri="{FF2B5EF4-FFF2-40B4-BE49-F238E27FC236}">
                    <a16:creationId xmlns:a16="http://schemas.microsoft.com/office/drawing/2014/main" id="{F2875EDD-C5C0-0795-3CA9-17EE75851527}"/>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5" name="任意多边形 103">
                <a:extLst>
                  <a:ext uri="{FF2B5EF4-FFF2-40B4-BE49-F238E27FC236}">
                    <a16:creationId xmlns:a16="http://schemas.microsoft.com/office/drawing/2014/main" id="{2655FF2F-7ABF-0692-DA63-B88524700107}"/>
                  </a:ext>
                </a:extLst>
              </p:cNvPr>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2" name="文本框 31">
              <a:extLst>
                <a:ext uri="{FF2B5EF4-FFF2-40B4-BE49-F238E27FC236}">
                  <a16:creationId xmlns:a16="http://schemas.microsoft.com/office/drawing/2014/main" id="{870DA6D0-B8B0-299D-CB84-FC63F869DB2E}"/>
                </a:ext>
              </a:extLst>
            </p:cNvPr>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哺乳期应慎用</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sp>
          <p:nvSpPr>
            <p:cNvPr id="33" name="文本框 32">
              <a:extLst>
                <a:ext uri="{FF2B5EF4-FFF2-40B4-BE49-F238E27FC236}">
                  <a16:creationId xmlns:a16="http://schemas.microsoft.com/office/drawing/2014/main" id="{93BBA436-3AED-FFDD-A006-6D588EEB179F}"/>
                </a:ext>
              </a:extLst>
            </p:cNvPr>
            <p:cNvSpPr txBox="1"/>
            <p:nvPr/>
          </p:nvSpPr>
          <p:spPr>
            <a:xfrm>
              <a:off x="1000886" y="4543322"/>
              <a:ext cx="9407710" cy="587469"/>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342900" indent="-342900">
                <a:lnSpc>
                  <a:spcPct val="120000"/>
                </a:lnSpc>
                <a:buFont typeface="Arial" panose="020B0604020202020204" pitchFamily="34" charset="0"/>
                <a:buChar char="•"/>
              </a:pPr>
              <a:r>
                <a:rPr lang="zh-CN" altLang="en-US" sz="1400" dirty="0">
                  <a:cs typeface="+mn-ea"/>
                  <a:sym typeface="+mn-lt"/>
                </a:rPr>
                <a:t>在临床试验中，尚未观察</a:t>
              </a:r>
              <a:r>
                <a:rPr lang="en-US" altLang="zh-CN" sz="1400" dirty="0">
                  <a:cs typeface="+mn-ea"/>
                  <a:sym typeface="+mn-lt"/>
                </a:rPr>
                <a:t>HPV</a:t>
              </a:r>
              <a:r>
                <a:rPr lang="zh-CN" altLang="en-US" sz="1400" dirty="0">
                  <a:cs typeface="+mn-ea"/>
                  <a:sym typeface="+mn-lt"/>
                </a:rPr>
                <a:t>疫苗诱导的抗体经母乳分泌情况</a:t>
              </a:r>
              <a:r>
                <a:rPr lang="zh-CN" altLang="en-US" dirty="0">
                  <a:cs typeface="+mn-ea"/>
                  <a:sym typeface="+mn-lt"/>
                </a:rPr>
                <a:t>。</a:t>
              </a:r>
              <a:r>
                <a:rPr lang="zh-CN" altLang="en-US" sz="1400" dirty="0">
                  <a:cs typeface="+mn-ea"/>
                  <a:sym typeface="+mn-lt"/>
                </a:rPr>
                <a:t>由于许多药物可经母乳分泌，因此，哺乳期妇女应慎用</a:t>
              </a:r>
              <a:r>
                <a:rPr lang="en-US" altLang="zh-CN" sz="1400" baseline="30000" dirty="0">
                  <a:cs typeface="+mn-ea"/>
                  <a:sym typeface="+mn-lt"/>
                </a:rPr>
                <a:t>2-6</a:t>
              </a:r>
              <a:r>
                <a:rPr lang="zh-CN" altLang="en-US" sz="1400" dirty="0">
                  <a:cs typeface="+mn-ea"/>
                  <a:sym typeface="+mn-lt"/>
                </a:rPr>
                <a:t>。</a:t>
              </a:r>
            </a:p>
          </p:txBody>
        </p:sp>
      </p:grpSp>
      <p:grpSp>
        <p:nvGrpSpPr>
          <p:cNvPr id="37" name="组合 36">
            <a:extLst>
              <a:ext uri="{FF2B5EF4-FFF2-40B4-BE49-F238E27FC236}">
                <a16:creationId xmlns:a16="http://schemas.microsoft.com/office/drawing/2014/main" id="{C0B13959-3544-43AA-43F5-708BFED29BA5}"/>
              </a:ext>
            </a:extLst>
          </p:cNvPr>
          <p:cNvGrpSpPr/>
          <p:nvPr/>
        </p:nvGrpSpPr>
        <p:grpSpPr>
          <a:xfrm>
            <a:off x="0" y="2643488"/>
            <a:ext cx="10762488" cy="1742283"/>
            <a:chOff x="0" y="3168690"/>
            <a:chExt cx="10762488" cy="1742283"/>
          </a:xfrm>
        </p:grpSpPr>
        <p:grpSp>
          <p:nvGrpSpPr>
            <p:cNvPr id="3" name="组合 2"/>
            <p:cNvGrpSpPr/>
            <p:nvPr/>
          </p:nvGrpSpPr>
          <p:grpSpPr>
            <a:xfrm>
              <a:off x="0" y="3168690"/>
              <a:ext cx="10762488" cy="540000"/>
              <a:chOff x="0" y="3907233"/>
              <a:chExt cx="10762488" cy="540000"/>
            </a:xfrm>
          </p:grpSpPr>
          <p:sp>
            <p:nvSpPr>
              <p:cNvPr id="21" name="矩形: 圆角 20"/>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a:grpSpLocks noChangeAspect="1"/>
              </p:cNvGrpSpPr>
              <p:nvPr/>
            </p:nvGrpSpPr>
            <p:grpSpPr>
              <a:xfrm>
                <a:off x="669439" y="4016554"/>
                <a:ext cx="301348" cy="312868"/>
                <a:chOff x="7671199" y="2913751"/>
                <a:chExt cx="432004" cy="432000"/>
              </a:xfrm>
              <a:solidFill>
                <a:srgbClr val="00877B"/>
              </a:solidFill>
            </p:grpSpPr>
            <p:sp>
              <p:nvSpPr>
                <p:cNvPr id="23"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4" name="任意多边形 103"/>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5" name="文本框 24"/>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妊娠期应避免接种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grpSp>
        <p:sp>
          <p:nvSpPr>
            <p:cNvPr id="36" name="文本框 35">
              <a:extLst>
                <a:ext uri="{FF2B5EF4-FFF2-40B4-BE49-F238E27FC236}">
                  <a16:creationId xmlns:a16="http://schemas.microsoft.com/office/drawing/2014/main" id="{12C77816-ABB4-EF2B-B4E5-50917C62528C}"/>
                </a:ext>
              </a:extLst>
            </p:cNvPr>
            <p:cNvSpPr txBox="1"/>
            <p:nvPr/>
          </p:nvSpPr>
          <p:spPr>
            <a:xfrm>
              <a:off x="993051" y="3806440"/>
              <a:ext cx="9406800" cy="1104533"/>
            </a:xfrm>
            <a:prstGeom prst="rect">
              <a:avLst/>
            </a:prstGeom>
            <a:noFill/>
          </p:spPr>
          <p:txBody>
            <a:bodyPr wrap="square">
              <a:spAutoFit/>
            </a:bodyPr>
            <a:lstStyle/>
            <a:p>
              <a:pPr marL="285750" indent="-285750">
                <a:lnSpc>
                  <a:spcPct val="120000"/>
                </a:lnSpc>
                <a:buFont typeface="Arial" panose="020B0604020202020204" pitchFamily="34" charset="0"/>
                <a:buChar char="•"/>
              </a:pPr>
              <a:r>
                <a:rPr lang="zh-CN" altLang="en-US" sz="1400" dirty="0">
                  <a:cs typeface="+mn-ea"/>
                  <a:sym typeface="+mn-lt"/>
                </a:rPr>
                <a:t>妊娠期间应避免接种</a:t>
              </a:r>
              <a:r>
                <a:rPr lang="en-US" altLang="zh-CN" sz="1400" dirty="0">
                  <a:cs typeface="+mn-ea"/>
                  <a:sym typeface="+mn-lt"/>
                </a:rPr>
                <a:t>HPV</a:t>
              </a:r>
              <a:r>
                <a:rPr lang="zh-CN" altLang="en-US" sz="1400" dirty="0">
                  <a:cs typeface="+mn-ea"/>
                  <a:sym typeface="+mn-lt"/>
                </a:rPr>
                <a:t>疫苗</a:t>
              </a:r>
              <a:r>
                <a:rPr lang="en-US" altLang="zh-CN" sz="1400" baseline="30000" dirty="0">
                  <a:cs typeface="+mn-ea"/>
                  <a:sym typeface="+mn-lt"/>
                </a:rPr>
                <a:t>2-6</a:t>
              </a:r>
              <a:r>
                <a:rPr lang="zh-CN" altLang="en-US" sz="1400" dirty="0">
                  <a:cs typeface="+mn-ea"/>
                  <a:sym typeface="+mn-lt"/>
                </a:rPr>
                <a:t>。</a:t>
              </a:r>
            </a:p>
            <a:p>
              <a:pPr marL="285750" indent="-285750">
                <a:lnSpc>
                  <a:spcPct val="120000"/>
                </a:lnSpc>
                <a:buFont typeface="Arial" panose="020B0604020202020204" pitchFamily="34" charset="0"/>
                <a:buChar char="•"/>
              </a:pPr>
              <a:r>
                <a:rPr lang="zh-CN" altLang="en-US" sz="1400" dirty="0">
                  <a:cs typeface="+mn-ea"/>
                  <a:sym typeface="+mn-lt"/>
                </a:rPr>
                <a:t>若女性已经或准备妊娠，建议推迟或中断接种，妊娠期结束后再进行接种。在</a:t>
              </a:r>
              <a:r>
                <a:rPr lang="en-US" altLang="zh-CN" sz="1400" dirty="0">
                  <a:cs typeface="+mn-ea"/>
                  <a:sym typeface="+mn-lt"/>
                </a:rPr>
                <a:t>HPV</a:t>
              </a:r>
              <a:r>
                <a:rPr lang="zh-CN" altLang="en-US" sz="1400" dirty="0">
                  <a:cs typeface="+mn-ea"/>
                  <a:sym typeface="+mn-lt"/>
                </a:rPr>
                <a:t>疫苗接种期间应避免妊娠</a:t>
              </a:r>
              <a:r>
                <a:rPr lang="en-US" altLang="zh-CN" sz="1400" baseline="30000" dirty="0">
                  <a:cs typeface="+mn-ea"/>
                  <a:sym typeface="+mn-lt"/>
                </a:rPr>
                <a:t>2-6</a:t>
              </a:r>
              <a:r>
                <a:rPr lang="zh-CN" altLang="en-US" sz="1400" dirty="0">
                  <a:cs typeface="+mn-ea"/>
                  <a:sym typeface="+mn-lt"/>
                </a:rPr>
                <a:t>。</a:t>
              </a:r>
            </a:p>
            <a:p>
              <a:pPr marL="285750" indent="-285750">
                <a:lnSpc>
                  <a:spcPct val="120000"/>
                </a:lnSpc>
                <a:buFont typeface="Arial" panose="020B0604020202020204" pitchFamily="34" charset="0"/>
                <a:buChar char="•"/>
              </a:pPr>
              <a:r>
                <a:rPr lang="en-US" altLang="zh-CN" sz="1400" dirty="0">
                  <a:cs typeface="+mn-ea"/>
                  <a:sym typeface="+mn-lt"/>
                </a:rPr>
                <a:t>2014</a:t>
              </a:r>
              <a:r>
                <a:rPr lang="zh-CN" altLang="en-US" sz="1400" dirty="0">
                  <a:cs typeface="+mn-ea"/>
                  <a:sym typeface="+mn-lt"/>
                </a:rPr>
                <a:t>年</a:t>
              </a:r>
              <a:r>
                <a:rPr lang="en-US" altLang="zh-CN" sz="1400" dirty="0">
                  <a:cs typeface="+mn-ea"/>
                  <a:sym typeface="+mn-lt"/>
                </a:rPr>
                <a:t>ACIP 《HPV</a:t>
              </a:r>
              <a:r>
                <a:rPr lang="zh-CN" altLang="en-US" sz="1400" dirty="0">
                  <a:cs typeface="+mn-ea"/>
                  <a:sym typeface="+mn-lt"/>
                </a:rPr>
                <a:t>疫苗：</a:t>
              </a:r>
              <a:r>
                <a:rPr lang="en-US" altLang="zh-CN" sz="1400" dirty="0">
                  <a:cs typeface="+mn-ea"/>
                  <a:sym typeface="+mn-lt"/>
                </a:rPr>
                <a:t>ACIP</a:t>
              </a:r>
              <a:r>
                <a:rPr lang="zh-CN" altLang="en-US" sz="1400" dirty="0">
                  <a:cs typeface="+mn-ea"/>
                  <a:sym typeface="+mn-lt"/>
                </a:rPr>
                <a:t>推荐</a:t>
              </a:r>
              <a:r>
                <a:rPr lang="en-US" altLang="zh-CN" sz="1400" dirty="0">
                  <a:cs typeface="+mn-ea"/>
                  <a:sym typeface="+mn-lt"/>
                </a:rPr>
                <a:t>》</a:t>
              </a:r>
              <a:r>
                <a:rPr lang="zh-CN" altLang="en-US" sz="1400" dirty="0">
                  <a:cs typeface="+mn-ea"/>
                  <a:sym typeface="+mn-lt"/>
                </a:rPr>
                <a:t>中指出</a:t>
              </a:r>
              <a:r>
                <a:rPr lang="en-US" altLang="zh-CN" sz="1400" baseline="30000" dirty="0">
                  <a:cs typeface="+mn-ea"/>
                  <a:sym typeface="+mn-lt"/>
                </a:rPr>
                <a:t>7</a:t>
              </a:r>
              <a:r>
                <a:rPr lang="zh-CN" altLang="en-US" sz="1400" dirty="0">
                  <a:cs typeface="+mn-ea"/>
                  <a:sym typeface="+mn-lt"/>
                </a:rPr>
                <a:t>，接种疫苗前不需要进行妊娠试验。如果女性在接种疫苗后发现妊娠，则应将</a:t>
              </a:r>
              <a:r>
                <a:rPr lang="en-US" altLang="zh-CN" sz="1400" dirty="0">
                  <a:cs typeface="+mn-ea"/>
                  <a:sym typeface="+mn-lt"/>
                </a:rPr>
                <a:t>3</a:t>
              </a:r>
              <a:r>
                <a:rPr lang="zh-CN" altLang="en-US" sz="1400" dirty="0">
                  <a:cs typeface="+mn-ea"/>
                  <a:sym typeface="+mn-lt"/>
                </a:rPr>
                <a:t>剂次的剩余剂次推迟至妊娠结束后完成。</a:t>
              </a:r>
            </a:p>
          </p:txBody>
        </p:sp>
      </p:grpSp>
      <p:grpSp>
        <p:nvGrpSpPr>
          <p:cNvPr id="4" name="组合 3"/>
          <p:cNvGrpSpPr/>
          <p:nvPr/>
        </p:nvGrpSpPr>
        <p:grpSpPr>
          <a:xfrm>
            <a:off x="0" y="1480075"/>
            <a:ext cx="11018902" cy="1007667"/>
            <a:chOff x="0" y="1529384"/>
            <a:chExt cx="11018902" cy="1007667"/>
          </a:xfrm>
        </p:grpSpPr>
        <p:sp>
          <p:nvSpPr>
            <p:cNvPr id="15" name="文本框 14"/>
            <p:cNvSpPr txBox="1"/>
            <p:nvPr/>
          </p:nvSpPr>
          <p:spPr>
            <a:xfrm>
              <a:off x="970787" y="2161564"/>
              <a:ext cx="10048115" cy="375487"/>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ts val="2500"/>
                </a:lnSpc>
                <a:buFont typeface="Arial" panose="020B0604020202020204" pitchFamily="34" charset="0"/>
                <a:buChar char="•"/>
              </a:pPr>
              <a:r>
                <a:rPr lang="en-US" altLang="zh-CN" sz="1400" dirty="0">
                  <a:cs typeface="+mn-ea"/>
                  <a:sym typeface="+mn-lt"/>
                </a:rPr>
                <a:t>《</a:t>
              </a:r>
              <a:r>
                <a:rPr lang="zh-CN" altLang="en-US" sz="1400" dirty="0">
                  <a:cs typeface="+mn-ea"/>
                  <a:sym typeface="+mn-lt"/>
                </a:rPr>
                <a:t>人乳头瘤病毒疫苗临床应用中国专家共识</a:t>
              </a:r>
              <a:r>
                <a:rPr lang="en-US" altLang="zh-CN" sz="1400" dirty="0">
                  <a:cs typeface="+mn-ea"/>
                  <a:sym typeface="+mn-lt"/>
                </a:rPr>
                <a:t>》</a:t>
              </a:r>
              <a:r>
                <a:rPr lang="zh-CN" altLang="en-US" sz="1400" dirty="0">
                  <a:cs typeface="+mn-ea"/>
                  <a:sym typeface="+mn-lt"/>
                </a:rPr>
                <a:t>指出</a:t>
              </a:r>
              <a:r>
                <a:rPr lang="en-US" altLang="zh-CN" sz="1400" baseline="30000" dirty="0">
                  <a:cs typeface="+mn-ea"/>
                  <a:sym typeface="+mn-lt"/>
                </a:rPr>
                <a:t>1</a:t>
              </a:r>
              <a:r>
                <a:rPr lang="zh-CN" altLang="en-US" sz="1400" dirty="0">
                  <a:cs typeface="+mn-ea"/>
                  <a:sym typeface="+mn-lt"/>
                </a:rPr>
                <a:t>，因部分女性有不同程度的经期不适，建议月经期过后再接种。</a:t>
              </a:r>
              <a:endParaRPr lang="zh-CN" altLang="en-US" dirty="0"/>
            </a:p>
          </p:txBody>
        </p:sp>
        <p:sp>
          <p:nvSpPr>
            <p:cNvPr id="16" name="矩形: 圆角 15"/>
            <p:cNvSpPr/>
            <p:nvPr/>
          </p:nvSpPr>
          <p:spPr>
            <a:xfrm>
              <a:off x="0" y="1529384"/>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建议经期过后接种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grpSp>
      <p:sp>
        <p:nvSpPr>
          <p:cNvPr id="10" name="文本框 9">
            <a:extLst>
              <a:ext uri="{FF2B5EF4-FFF2-40B4-BE49-F238E27FC236}">
                <a16:creationId xmlns:a16="http://schemas.microsoft.com/office/drawing/2014/main" id="{42279F23-7E80-1BF7-750D-35F32C7D89BF}"/>
              </a:ext>
            </a:extLst>
          </p:cNvPr>
          <p:cNvSpPr txBox="1"/>
          <p:nvPr/>
        </p:nvSpPr>
        <p:spPr>
          <a:xfrm>
            <a:off x="669439" y="1098019"/>
            <a:ext cx="10048115" cy="328936"/>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400" dirty="0">
                <a:cs typeface="+mn-ea"/>
                <a:sym typeface="+mn-lt"/>
              </a:rPr>
              <a:t>根据国内共识及相关指南推荐：</a:t>
            </a:r>
            <a:endParaRPr lang="en-US" altLang="zh-CN" sz="1400" dirty="0">
              <a:cs typeface="+mn-ea"/>
              <a:sym typeface="+mn-lt"/>
            </a:endParaRPr>
          </a:p>
        </p:txBody>
      </p:sp>
    </p:spTree>
    <p:extLst>
      <p:ext uri="{BB962C8B-B14F-4D97-AF65-F5344CB8AC3E}">
        <p14:creationId xmlns:p14="http://schemas.microsoft.com/office/powerpoint/2010/main" val="350172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什么样的情况下更容易感染</a:t>
            </a:r>
            <a:r>
              <a:rPr lang="en-US" altLang="zh-CN" dirty="0"/>
              <a:t>HPV</a:t>
            </a:r>
            <a:r>
              <a:rPr lang="zh-CN" altLang="en-US" dirty="0"/>
              <a:t>？</a:t>
            </a:r>
          </a:p>
        </p:txBody>
      </p:sp>
      <p:sp>
        <p:nvSpPr>
          <p:cNvPr id="6" name="文本框 5"/>
          <p:cNvSpPr txBox="1"/>
          <p:nvPr/>
        </p:nvSpPr>
        <p:spPr>
          <a:xfrm>
            <a:off x="-1" y="6673334"/>
            <a:ext cx="8092800" cy="184666"/>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子宫颈癌等人乳头瘤病毒相关疾病免疫预防专家共识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中华预防医学杂志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.2019,53(8):761-804; [2]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Vinodhini</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K, et al. Arch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Gynecol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Obstet. 2012 Mar;285(3)771-7; [3]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孟龄婷</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等</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实用妇产科杂志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2018, 1:30-34.</a:t>
            </a:r>
          </a:p>
        </p:txBody>
      </p:sp>
      <p:sp>
        <p:nvSpPr>
          <p:cNvPr id="5" name="文本框 4">
            <a:extLst>
              <a:ext uri="{FF2B5EF4-FFF2-40B4-BE49-F238E27FC236}">
                <a16:creationId xmlns:a16="http://schemas.microsoft.com/office/drawing/2014/main" id="{1C0C0796-F3E5-A97F-2A40-C998EAE37DE2}"/>
              </a:ext>
            </a:extLst>
          </p:cNvPr>
          <p:cNvSpPr txBox="1"/>
          <p:nvPr/>
        </p:nvSpPr>
        <p:spPr>
          <a:xfrm>
            <a:off x="0" y="6475544"/>
            <a:ext cx="11582400" cy="276999"/>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 	</a:t>
            </a:r>
            <a:r>
              <a:rPr kumimoji="0" lang="zh-CN" altLang="en-US" sz="600" b="0" i="0" u="none" strike="noStrike" kern="0" cap="none" spc="0" normalizeH="0" baseline="0" noProof="0" dirty="0">
                <a:ln>
                  <a:noFill/>
                </a:ln>
                <a:effectLst/>
                <a:uLnTx/>
                <a:uFillTx/>
                <a:cs typeface="+mn-ea"/>
                <a:sym typeface="+mn-lt"/>
              </a:rPr>
              <a:t>研究设计：一项系统性文献综述，旨在评估细胞学正常和异常的女性中特定型别</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的流行率及其相关危险因素，通过检索</a:t>
            </a:r>
            <a:r>
              <a:rPr kumimoji="0" lang="en-US" altLang="zh-CN" sz="600" b="0" i="0" u="none" strike="noStrike" kern="0" cap="none" spc="0" normalizeH="0" baseline="0" noProof="0" dirty="0">
                <a:ln>
                  <a:noFill/>
                </a:ln>
                <a:effectLst/>
                <a:uLnTx/>
                <a:uFillTx/>
                <a:cs typeface="+mn-ea"/>
                <a:sym typeface="+mn-lt"/>
              </a:rPr>
              <a:t>2000-2011</a:t>
            </a:r>
            <a:r>
              <a:rPr kumimoji="0" lang="zh-CN" altLang="en-US" sz="600" b="0" i="0" u="none" strike="noStrike" kern="0" cap="none" spc="0" normalizeH="0" baseline="0" noProof="0" dirty="0">
                <a:ln>
                  <a:noFill/>
                </a:ln>
                <a:effectLst/>
                <a:uLnTx/>
                <a:uFillTx/>
                <a:cs typeface="+mn-ea"/>
                <a:sym typeface="+mn-lt"/>
              </a:rPr>
              <a:t>年间</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流行率报告，纳入</a:t>
            </a:r>
            <a:r>
              <a:rPr kumimoji="0" lang="en-US" altLang="zh-CN" sz="600" b="0" i="0" u="none" strike="noStrike" kern="0" cap="none" spc="0" normalizeH="0" baseline="0" noProof="0" dirty="0">
                <a:ln>
                  <a:noFill/>
                </a:ln>
                <a:effectLst/>
                <a:uLnTx/>
                <a:uFillTx/>
                <a:cs typeface="+mn-ea"/>
                <a:sym typeface="+mn-lt"/>
              </a:rPr>
              <a:t>280</a:t>
            </a:r>
            <a:r>
              <a:rPr kumimoji="0" lang="zh-CN" altLang="en-US" sz="600" b="0" i="0" u="none" strike="noStrike" kern="0" cap="none" spc="0" normalizeH="0" baseline="0" noProof="0" dirty="0">
                <a:ln>
                  <a:noFill/>
                </a:ln>
                <a:effectLst/>
                <a:uLnTx/>
                <a:uFillTx/>
                <a:cs typeface="+mn-ea"/>
                <a:sym typeface="+mn-lt"/>
              </a:rPr>
              <a:t>项相关研究，其中</a:t>
            </a:r>
            <a:r>
              <a:rPr kumimoji="0" lang="en-US" altLang="zh-CN" sz="600" b="0" i="0" u="none" strike="noStrike" kern="0" cap="none" spc="0" normalizeH="0" baseline="0" noProof="0" dirty="0">
                <a:ln>
                  <a:noFill/>
                </a:ln>
                <a:effectLst/>
                <a:uLnTx/>
                <a:uFillTx/>
                <a:cs typeface="+mn-ea"/>
                <a:sym typeface="+mn-lt"/>
              </a:rPr>
              <a:t>120</a:t>
            </a:r>
            <a:r>
              <a:rPr kumimoji="0" lang="zh-CN" altLang="en-US" sz="600" b="0" i="0" u="none" strike="noStrike" kern="0" cap="none" spc="0" normalizeH="0" baseline="0" noProof="0" dirty="0">
                <a:ln>
                  <a:noFill/>
                </a:ln>
                <a:effectLst/>
                <a:uLnTx/>
                <a:uFillTx/>
                <a:cs typeface="+mn-ea"/>
                <a:sym typeface="+mn-lt"/>
              </a:rPr>
              <a:t>项纳入</a:t>
            </a:r>
            <a:r>
              <a:rPr kumimoji="0" lang="en-US" altLang="zh-CN" sz="600" b="0" i="0" u="none" strike="noStrike" kern="0" cap="none" spc="0" normalizeH="0" baseline="0" noProof="0" dirty="0" err="1">
                <a:ln>
                  <a:noFill/>
                </a:ln>
                <a:effectLst/>
                <a:uLnTx/>
                <a:uFillTx/>
                <a:cs typeface="+mn-ea"/>
                <a:sym typeface="+mn-lt"/>
              </a:rPr>
              <a:t>Wnal</a:t>
            </a:r>
            <a:r>
              <a:rPr kumimoji="0" lang="zh-CN" altLang="en-US" sz="600" b="0" i="0" u="none" strike="noStrike" kern="0" cap="none" spc="0" normalizeH="0" baseline="0" noProof="0" dirty="0">
                <a:ln>
                  <a:noFill/>
                </a:ln>
                <a:effectLst/>
                <a:uLnTx/>
                <a:uFillTx/>
                <a:cs typeface="+mn-ea"/>
                <a:sym typeface="+mn-lt"/>
              </a:rPr>
              <a:t>分析，评估不同区域的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流行率及重要危险因素。</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b 	</a:t>
            </a:r>
            <a:r>
              <a:rPr kumimoji="0" lang="zh-CN" altLang="en-US" sz="600" b="0" i="0" u="none" strike="noStrike" kern="0" cap="none" spc="0" normalizeH="0" baseline="0" noProof="0" dirty="0">
                <a:ln>
                  <a:noFill/>
                </a:ln>
                <a:effectLst/>
                <a:uLnTx/>
                <a:uFillTx/>
                <a:cs typeface="+mn-ea"/>
                <a:sym typeface="+mn-lt"/>
              </a:rPr>
              <a:t>研究设计：一项中国流行病学研究，旨在评估生殖道</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感染与阴道混合性感染之间的相关危险因素，共纳入</a:t>
            </a:r>
            <a:r>
              <a:rPr kumimoji="0" lang="en-US" altLang="zh-CN" sz="600" b="0" i="0" u="none" strike="noStrike" kern="0" cap="none" spc="0" normalizeH="0" baseline="0" noProof="0" dirty="0">
                <a:ln>
                  <a:noFill/>
                </a:ln>
                <a:effectLst/>
                <a:uLnTx/>
                <a:uFillTx/>
                <a:cs typeface="+mn-ea"/>
                <a:sym typeface="+mn-lt"/>
              </a:rPr>
              <a:t>1914</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2015</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月</a:t>
            </a:r>
            <a:r>
              <a:rPr kumimoji="0" lang="en-US" altLang="zh-CN" sz="600" b="0" i="0" u="none" strike="noStrike" kern="0" cap="none" spc="0" normalizeH="0" baseline="0" noProof="0" dirty="0">
                <a:ln>
                  <a:noFill/>
                </a:ln>
                <a:effectLst/>
                <a:uLnTx/>
                <a:uFillTx/>
                <a:cs typeface="+mn-ea"/>
                <a:sym typeface="+mn-lt"/>
              </a:rPr>
              <a:t>-2016</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10</a:t>
            </a:r>
            <a:r>
              <a:rPr kumimoji="0" lang="zh-CN" altLang="en-US" sz="600" b="0" i="0" u="none" strike="noStrike" kern="0" cap="none" spc="0" normalizeH="0" baseline="0" noProof="0" dirty="0">
                <a:ln>
                  <a:noFill/>
                </a:ln>
                <a:effectLst/>
                <a:uLnTx/>
                <a:uFillTx/>
                <a:cs typeface="+mn-ea"/>
                <a:sym typeface="+mn-lt"/>
              </a:rPr>
              <a:t>月间同时行阴道微生态及</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分型检测的妇科门诊病人，对其检查结果进行分析。</a:t>
            </a:r>
          </a:p>
        </p:txBody>
      </p:sp>
      <p:grpSp>
        <p:nvGrpSpPr>
          <p:cNvPr id="14" name="组合 13">
            <a:extLst>
              <a:ext uri="{FF2B5EF4-FFF2-40B4-BE49-F238E27FC236}">
                <a16:creationId xmlns:a16="http://schemas.microsoft.com/office/drawing/2014/main" id="{B112F647-2133-A883-5F6D-FAB7D82FB8DF}"/>
              </a:ext>
            </a:extLst>
          </p:cNvPr>
          <p:cNvGrpSpPr/>
          <p:nvPr/>
        </p:nvGrpSpPr>
        <p:grpSpPr>
          <a:xfrm>
            <a:off x="295373" y="876758"/>
            <a:ext cx="5800629" cy="2787707"/>
            <a:chOff x="532398" y="895612"/>
            <a:chExt cx="10455441" cy="2787707"/>
          </a:xfrm>
        </p:grpSpPr>
        <p:sp>
          <p:nvSpPr>
            <p:cNvPr id="7" name="矩形: 圆角 6">
              <a:extLst>
                <a:ext uri="{FF2B5EF4-FFF2-40B4-BE49-F238E27FC236}">
                  <a16:creationId xmlns:a16="http://schemas.microsoft.com/office/drawing/2014/main" id="{5ADAA956-46EB-E56B-E2F2-2015B7EB4920}"/>
                </a:ext>
              </a:extLst>
            </p:cNvPr>
            <p:cNvSpPr/>
            <p:nvPr/>
          </p:nvSpPr>
          <p:spPr>
            <a:xfrm>
              <a:off x="1000885" y="2310413"/>
              <a:ext cx="9761603" cy="1372905"/>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532398" y="895612"/>
              <a:ext cx="10230090" cy="1367758"/>
              <a:chOff x="532398" y="1529384"/>
              <a:chExt cx="10230090" cy="1367758"/>
            </a:xfrm>
          </p:grpSpPr>
          <p:sp>
            <p:nvSpPr>
              <p:cNvPr id="15" name="文本框 14"/>
              <p:cNvSpPr txBox="1"/>
              <p:nvPr/>
            </p:nvSpPr>
            <p:spPr>
              <a:xfrm>
                <a:off x="970787" y="2105002"/>
                <a:ext cx="9351005" cy="792140"/>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300" dirty="0">
                    <a:cs typeface="+mn-ea"/>
                    <a:sym typeface="+mn-lt"/>
                  </a:rPr>
                  <a:t>性生活过早是</a:t>
                </a:r>
                <a:r>
                  <a:rPr lang="en-US" altLang="zh-CN" sz="1300" dirty="0">
                    <a:cs typeface="+mn-ea"/>
                    <a:sym typeface="+mn-lt"/>
                  </a:rPr>
                  <a:t>HPV</a:t>
                </a:r>
                <a:r>
                  <a:rPr lang="zh-CN" altLang="en-US" sz="1300" dirty="0">
                    <a:cs typeface="+mn-ea"/>
                    <a:sym typeface="+mn-lt"/>
                  </a:rPr>
                  <a:t>感染的重要协同因素。青春期女孩下生殖道发育尚未成熟，过早性生活会使子宫颈上皮多次重复暴露于某些细菌或病毒，产生潜在的细胞变异，数年后可能产生癌变</a:t>
                </a:r>
                <a:r>
                  <a:rPr lang="en-US" altLang="zh-CN" sz="1300" baseline="30000" dirty="0">
                    <a:cs typeface="+mn-ea"/>
                    <a:sym typeface="+mn-lt"/>
                  </a:rPr>
                  <a:t>1</a:t>
                </a:r>
                <a:r>
                  <a:rPr lang="zh-CN" altLang="en-US" sz="1300" dirty="0">
                    <a:cs typeface="+mn-ea"/>
                    <a:sym typeface="+mn-lt"/>
                  </a:rPr>
                  <a:t>。</a:t>
                </a:r>
                <a:endParaRPr lang="en-US" altLang="zh-CN" sz="1300" dirty="0">
                  <a:cs typeface="+mn-ea"/>
                  <a:sym typeface="+mn-lt"/>
                </a:endParaRPr>
              </a:p>
            </p:txBody>
          </p:sp>
          <p:sp>
            <p:nvSpPr>
              <p:cNvPr id="16" name="矩形: 圆角 15"/>
              <p:cNvSpPr/>
              <p:nvPr/>
            </p:nvSpPr>
            <p:spPr>
              <a:xfrm>
                <a:off x="532398" y="1529384"/>
                <a:ext cx="10230090"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975293" y="1638705"/>
                <a:ext cx="545067" cy="312868"/>
                <a:chOff x="8109661" y="2913751"/>
                <a:chExt cx="781393" cy="432000"/>
              </a:xfrm>
              <a:solidFill>
                <a:srgbClr val="00877B"/>
              </a:solidFill>
            </p:grpSpPr>
            <p:sp>
              <p:nvSpPr>
                <p:cNvPr id="18" name="圆角矩形 102"/>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544613" y="1599202"/>
                <a:ext cx="8752716"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过早性行为</a:t>
                </a:r>
              </a:p>
            </p:txBody>
          </p:sp>
        </p:grpSp>
        <p:sp>
          <p:nvSpPr>
            <p:cNvPr id="8" name="文本框 7">
              <a:extLst>
                <a:ext uri="{FF2B5EF4-FFF2-40B4-BE49-F238E27FC236}">
                  <a16:creationId xmlns:a16="http://schemas.microsoft.com/office/drawing/2014/main" id="{4CBFA97B-A6A8-71EA-719D-15AD9F85B8BB}"/>
                </a:ext>
              </a:extLst>
            </p:cNvPr>
            <p:cNvSpPr txBox="1"/>
            <p:nvPr/>
          </p:nvSpPr>
          <p:spPr>
            <a:xfrm>
              <a:off x="1072185" y="2300988"/>
              <a:ext cx="6935771" cy="515141"/>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100" dirty="0">
                  <a:cs typeface="+mn-ea"/>
                  <a:sym typeface="+mn-lt"/>
                </a:rPr>
                <a:t>一项系统性文献综述显示</a:t>
              </a:r>
              <a:r>
                <a:rPr lang="en-US" altLang="zh-CN" sz="1100" baseline="30000" dirty="0">
                  <a:cs typeface="+mn-ea"/>
                  <a:sym typeface="+mn-lt"/>
                </a:rPr>
                <a:t>2,a</a:t>
              </a:r>
              <a:r>
                <a:rPr lang="zh-CN" altLang="en-US" sz="1100" dirty="0">
                  <a:cs typeface="+mn-ea"/>
                  <a:sym typeface="+mn-lt"/>
                </a:rPr>
                <a:t>，</a:t>
              </a:r>
              <a:endParaRPr lang="en-US" altLang="zh-CN" sz="1100" dirty="0">
                <a:cs typeface="+mn-ea"/>
                <a:sym typeface="+mn-lt"/>
              </a:endParaRPr>
            </a:p>
            <a:p>
              <a:pPr>
                <a:lnSpc>
                  <a:spcPct val="120000"/>
                </a:lnSpc>
              </a:pPr>
              <a:r>
                <a:rPr lang="zh-CN" altLang="en-US" sz="1300" dirty="0">
                  <a:cs typeface="+mn-ea"/>
                  <a:sym typeface="+mn-lt"/>
                </a:rPr>
                <a:t>与≥</a:t>
              </a:r>
              <a:r>
                <a:rPr lang="en-US" altLang="zh-CN" sz="1300" dirty="0">
                  <a:cs typeface="+mn-ea"/>
                  <a:sym typeface="+mn-lt"/>
                </a:rPr>
                <a:t>21</a:t>
              </a:r>
              <a:r>
                <a:rPr lang="zh-CN" altLang="en-US" sz="1300" dirty="0">
                  <a:cs typeface="+mn-ea"/>
                  <a:sym typeface="+mn-lt"/>
                </a:rPr>
                <a:t>岁发生初始性行为的人群相比，</a:t>
              </a:r>
              <a:endParaRPr lang="en-US" altLang="zh-CN" sz="1300" dirty="0">
                <a:cs typeface="+mn-ea"/>
                <a:sym typeface="+mn-lt"/>
              </a:endParaRPr>
            </a:p>
          </p:txBody>
        </p:sp>
        <p:sp>
          <p:nvSpPr>
            <p:cNvPr id="9" name="文本框 8">
              <a:extLst>
                <a:ext uri="{FF2B5EF4-FFF2-40B4-BE49-F238E27FC236}">
                  <a16:creationId xmlns:a16="http://schemas.microsoft.com/office/drawing/2014/main" id="{492ABE27-C653-C181-50EC-B2B335D58A4E}"/>
                </a:ext>
              </a:extLst>
            </p:cNvPr>
            <p:cNvSpPr txBox="1"/>
            <p:nvPr/>
          </p:nvSpPr>
          <p:spPr>
            <a:xfrm>
              <a:off x="1226238" y="2718696"/>
              <a:ext cx="9761601" cy="964623"/>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en-US" altLang="zh-CN" sz="1300" b="1" dirty="0">
                  <a:cs typeface="+mn-ea"/>
                  <a:sym typeface="+mn-lt"/>
                </a:rPr>
                <a:t>15-16</a:t>
              </a:r>
              <a:r>
                <a:rPr lang="zh-CN" altLang="en-US" sz="1300" b="1" dirty="0">
                  <a:cs typeface="+mn-ea"/>
                  <a:sym typeface="+mn-lt"/>
                </a:rPr>
                <a:t>岁有初始性行为者</a:t>
              </a:r>
              <a:r>
                <a:rPr lang="zh-CN" altLang="en-US" sz="1300" dirty="0">
                  <a:cs typeface="+mn-ea"/>
                  <a:sym typeface="+mn-lt"/>
                </a:rPr>
                <a:t>发生</a:t>
              </a:r>
              <a:r>
                <a:rPr lang="en-US" altLang="zh-CN" sz="1300" dirty="0">
                  <a:cs typeface="+mn-ea"/>
                  <a:sym typeface="+mn-lt"/>
                </a:rPr>
                <a:t>HPV</a:t>
              </a:r>
              <a:r>
                <a:rPr lang="zh-CN" altLang="en-US" sz="1300" dirty="0">
                  <a:cs typeface="+mn-ea"/>
                  <a:sym typeface="+mn-lt"/>
                </a:rPr>
                <a:t>感染的危险性是其 </a:t>
              </a:r>
              <a:r>
                <a:rPr lang="en-US" altLang="zh-CN" sz="1500" b="1" dirty="0">
                  <a:solidFill>
                    <a:srgbClr val="008080"/>
                  </a:solidFill>
                  <a:cs typeface="+mn-ea"/>
                  <a:sym typeface="+mn-lt"/>
                </a:rPr>
                <a:t>2.55</a:t>
              </a:r>
              <a:r>
                <a:rPr lang="zh-CN" altLang="en-US" sz="1500" b="1" dirty="0">
                  <a:solidFill>
                    <a:srgbClr val="008080"/>
                  </a:solidFill>
                  <a:cs typeface="+mn-ea"/>
                  <a:sym typeface="+mn-lt"/>
                </a:rPr>
                <a:t>倍</a:t>
              </a:r>
              <a:r>
                <a:rPr lang="zh-CN" altLang="en-US" sz="900" dirty="0">
                  <a:cs typeface="+mn-ea"/>
                  <a:sym typeface="+mn-lt"/>
                </a:rPr>
                <a:t>（</a:t>
              </a:r>
              <a:r>
                <a:rPr lang="en-US" altLang="zh-CN" sz="900" dirty="0">
                  <a:cs typeface="+mn-ea"/>
                  <a:sym typeface="+mn-lt"/>
                </a:rPr>
                <a:t>OR 2.55, 95%CI: 1.83-3.56</a:t>
              </a:r>
              <a:r>
                <a:rPr lang="zh-CN" altLang="en-US" sz="900" dirty="0">
                  <a:cs typeface="+mn-ea"/>
                  <a:sym typeface="+mn-lt"/>
                </a:rPr>
                <a:t>）</a:t>
              </a:r>
              <a:endParaRPr lang="en-US" altLang="zh-CN" sz="900" dirty="0">
                <a:cs typeface="+mn-ea"/>
                <a:sym typeface="+mn-lt"/>
              </a:endParaRPr>
            </a:p>
            <a:p>
              <a:pPr>
                <a:lnSpc>
                  <a:spcPct val="120000"/>
                </a:lnSpc>
              </a:pPr>
              <a:r>
                <a:rPr lang="zh-CN" altLang="en-US" sz="1300" b="1" dirty="0">
                  <a:cs typeface="+mn-ea"/>
                  <a:sym typeface="+mn-lt"/>
                </a:rPr>
                <a:t>＜</a:t>
              </a:r>
              <a:r>
                <a:rPr lang="en-US" altLang="zh-CN" sz="1300" b="1" dirty="0">
                  <a:cs typeface="+mn-ea"/>
                  <a:sym typeface="+mn-lt"/>
                </a:rPr>
                <a:t>15</a:t>
              </a:r>
              <a:r>
                <a:rPr lang="zh-CN" altLang="en-US" sz="1300" b="1" dirty="0">
                  <a:cs typeface="+mn-ea"/>
                  <a:sym typeface="+mn-lt"/>
                </a:rPr>
                <a:t>岁有初始性行为者</a:t>
              </a:r>
              <a:r>
                <a:rPr lang="zh-CN" altLang="en-US" sz="1300" dirty="0">
                  <a:cs typeface="+mn-ea"/>
                  <a:sym typeface="+mn-lt"/>
                </a:rPr>
                <a:t>发生</a:t>
              </a:r>
              <a:r>
                <a:rPr lang="en-US" altLang="zh-CN" sz="1300" dirty="0">
                  <a:cs typeface="+mn-ea"/>
                  <a:sym typeface="+mn-lt"/>
                </a:rPr>
                <a:t>HPV</a:t>
              </a:r>
              <a:r>
                <a:rPr lang="zh-CN" altLang="en-US" sz="1300" dirty="0">
                  <a:cs typeface="+mn-ea"/>
                  <a:sym typeface="+mn-lt"/>
                </a:rPr>
                <a:t>感染的危险性是其 </a:t>
              </a:r>
              <a:r>
                <a:rPr lang="en-US" altLang="zh-CN" sz="1500" b="1" dirty="0">
                  <a:solidFill>
                    <a:srgbClr val="008080"/>
                  </a:solidFill>
                  <a:cs typeface="+mn-ea"/>
                  <a:sym typeface="+mn-lt"/>
                </a:rPr>
                <a:t>3.32</a:t>
              </a:r>
              <a:r>
                <a:rPr lang="zh-CN" altLang="en-US" sz="1500" b="1" dirty="0">
                  <a:solidFill>
                    <a:srgbClr val="008080"/>
                  </a:solidFill>
                  <a:cs typeface="+mn-ea"/>
                  <a:sym typeface="+mn-lt"/>
                </a:rPr>
                <a:t>倍</a:t>
              </a:r>
              <a:r>
                <a:rPr lang="zh-CN" altLang="en-US" sz="900" dirty="0">
                  <a:cs typeface="+mn-ea"/>
                  <a:sym typeface="+mn-lt"/>
                </a:rPr>
                <a:t>（</a:t>
              </a:r>
              <a:r>
                <a:rPr lang="en-US" altLang="zh-CN" sz="900" dirty="0">
                  <a:cs typeface="+mn-ea"/>
                  <a:sym typeface="+mn-lt"/>
                </a:rPr>
                <a:t>OR 3.32, 95%CI: 2.44-4.53</a:t>
              </a:r>
              <a:r>
                <a:rPr lang="zh-CN" altLang="en-US" sz="900" dirty="0">
                  <a:cs typeface="+mn-ea"/>
                  <a:sym typeface="+mn-lt"/>
                </a:rPr>
                <a:t>）</a:t>
              </a:r>
              <a:endParaRPr lang="en-US" altLang="zh-CN" sz="1000" dirty="0">
                <a:cs typeface="+mn-ea"/>
                <a:sym typeface="+mn-lt"/>
              </a:endParaRPr>
            </a:p>
          </p:txBody>
        </p:sp>
      </p:grpSp>
      <p:grpSp>
        <p:nvGrpSpPr>
          <p:cNvPr id="10" name="组合 9">
            <a:extLst>
              <a:ext uri="{FF2B5EF4-FFF2-40B4-BE49-F238E27FC236}">
                <a16:creationId xmlns:a16="http://schemas.microsoft.com/office/drawing/2014/main" id="{67961521-9FB4-EBA0-5166-A529DCFF28D9}"/>
              </a:ext>
            </a:extLst>
          </p:cNvPr>
          <p:cNvGrpSpPr/>
          <p:nvPr/>
        </p:nvGrpSpPr>
        <p:grpSpPr>
          <a:xfrm>
            <a:off x="295373" y="3826336"/>
            <a:ext cx="5675605" cy="2514335"/>
            <a:chOff x="532398" y="895612"/>
            <a:chExt cx="10230091" cy="2514335"/>
          </a:xfrm>
        </p:grpSpPr>
        <p:sp>
          <p:nvSpPr>
            <p:cNvPr id="26" name="矩形: 圆角 25">
              <a:extLst>
                <a:ext uri="{FF2B5EF4-FFF2-40B4-BE49-F238E27FC236}">
                  <a16:creationId xmlns:a16="http://schemas.microsoft.com/office/drawing/2014/main" id="{7955DFA9-74EA-5479-28DC-B45BF38BFB92}"/>
                </a:ext>
              </a:extLst>
            </p:cNvPr>
            <p:cNvSpPr/>
            <p:nvPr/>
          </p:nvSpPr>
          <p:spPr>
            <a:xfrm>
              <a:off x="1000884" y="2037042"/>
              <a:ext cx="9761603" cy="1372905"/>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组合 26">
              <a:extLst>
                <a:ext uri="{FF2B5EF4-FFF2-40B4-BE49-F238E27FC236}">
                  <a16:creationId xmlns:a16="http://schemas.microsoft.com/office/drawing/2014/main" id="{EA728FCB-3924-7422-E861-F1A5277FA3DC}"/>
                </a:ext>
              </a:extLst>
            </p:cNvPr>
            <p:cNvGrpSpPr/>
            <p:nvPr/>
          </p:nvGrpSpPr>
          <p:grpSpPr>
            <a:xfrm>
              <a:off x="532398" y="895612"/>
              <a:ext cx="10230091" cy="1127692"/>
              <a:chOff x="532398" y="1529384"/>
              <a:chExt cx="10230091" cy="1127692"/>
            </a:xfrm>
          </p:grpSpPr>
          <p:sp>
            <p:nvSpPr>
              <p:cNvPr id="42" name="文本框 41">
                <a:extLst>
                  <a:ext uri="{FF2B5EF4-FFF2-40B4-BE49-F238E27FC236}">
                    <a16:creationId xmlns:a16="http://schemas.microsoft.com/office/drawing/2014/main" id="{E48E77BF-0984-1B93-2AEE-8CE2B6CA1A82}"/>
                  </a:ext>
                </a:extLst>
              </p:cNvPr>
              <p:cNvSpPr txBox="1"/>
              <p:nvPr/>
            </p:nvSpPr>
            <p:spPr>
              <a:xfrm>
                <a:off x="970787" y="2105002"/>
                <a:ext cx="9003224" cy="552074"/>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300" dirty="0">
                    <a:cs typeface="+mn-ea"/>
                    <a:sym typeface="+mn-lt"/>
                  </a:rPr>
                  <a:t>多个性伴侣可增加</a:t>
                </a:r>
                <a:r>
                  <a:rPr lang="en-US" altLang="zh-CN" sz="1300" dirty="0">
                    <a:cs typeface="+mn-ea"/>
                    <a:sym typeface="+mn-lt"/>
                  </a:rPr>
                  <a:t>HPV</a:t>
                </a:r>
                <a:r>
                  <a:rPr lang="zh-CN" altLang="en-US" sz="1300" dirty="0">
                    <a:cs typeface="+mn-ea"/>
                    <a:sym typeface="+mn-lt"/>
                  </a:rPr>
                  <a:t>感染的风险，从而导致子宫颈癌发病风险增加</a:t>
                </a:r>
                <a:r>
                  <a:rPr lang="en-US" altLang="zh-CN" sz="1300" baseline="30000" dirty="0">
                    <a:cs typeface="+mn-ea"/>
                    <a:sym typeface="+mn-lt"/>
                  </a:rPr>
                  <a:t>1</a:t>
                </a:r>
                <a:r>
                  <a:rPr lang="zh-CN" altLang="en-US" sz="1300" dirty="0">
                    <a:cs typeface="+mn-ea"/>
                    <a:sym typeface="+mn-lt"/>
                  </a:rPr>
                  <a:t>。</a:t>
                </a:r>
              </a:p>
            </p:txBody>
          </p:sp>
          <p:sp>
            <p:nvSpPr>
              <p:cNvPr id="43" name="矩形: 圆角 42">
                <a:extLst>
                  <a:ext uri="{FF2B5EF4-FFF2-40B4-BE49-F238E27FC236}">
                    <a16:creationId xmlns:a16="http://schemas.microsoft.com/office/drawing/2014/main" id="{ADA7A444-3E9E-2F52-BD2B-E55F634D0918}"/>
                  </a:ext>
                </a:extLst>
              </p:cNvPr>
              <p:cNvSpPr/>
              <p:nvPr/>
            </p:nvSpPr>
            <p:spPr>
              <a:xfrm>
                <a:off x="532398" y="1529384"/>
                <a:ext cx="10230091"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a:extLst>
                  <a:ext uri="{FF2B5EF4-FFF2-40B4-BE49-F238E27FC236}">
                    <a16:creationId xmlns:a16="http://schemas.microsoft.com/office/drawing/2014/main" id="{5086D793-5157-C3A9-7332-8C2B2167E89A}"/>
                  </a:ext>
                </a:extLst>
              </p:cNvPr>
              <p:cNvGrpSpPr>
                <a:grpSpLocks noChangeAspect="1"/>
              </p:cNvGrpSpPr>
              <p:nvPr/>
            </p:nvGrpSpPr>
            <p:grpSpPr>
              <a:xfrm>
                <a:off x="975293" y="1638705"/>
                <a:ext cx="545067" cy="312868"/>
                <a:chOff x="8109661" y="2913751"/>
                <a:chExt cx="781393" cy="432000"/>
              </a:xfrm>
              <a:solidFill>
                <a:srgbClr val="00877B"/>
              </a:solidFill>
            </p:grpSpPr>
            <p:sp>
              <p:nvSpPr>
                <p:cNvPr id="46" name="圆角矩形 102">
                  <a:extLst>
                    <a:ext uri="{FF2B5EF4-FFF2-40B4-BE49-F238E27FC236}">
                      <a16:creationId xmlns:a16="http://schemas.microsoft.com/office/drawing/2014/main" id="{DDCFB357-AA44-1B22-89A1-154043C6386B}"/>
                    </a:ext>
                  </a:extLst>
                </p:cNvPr>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47" name="任意多边形 103">
                  <a:extLst>
                    <a:ext uri="{FF2B5EF4-FFF2-40B4-BE49-F238E27FC236}">
                      <a16:creationId xmlns:a16="http://schemas.microsoft.com/office/drawing/2014/main" id="{54FF1315-6897-1458-25BE-879C26C676F3}"/>
                    </a:ext>
                  </a:extLst>
                </p:cNvPr>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45" name="文本框 44">
                <a:extLst>
                  <a:ext uri="{FF2B5EF4-FFF2-40B4-BE49-F238E27FC236}">
                    <a16:creationId xmlns:a16="http://schemas.microsoft.com/office/drawing/2014/main" id="{E46D2A5A-53B2-09F1-3311-2CECA8426E46}"/>
                  </a:ext>
                </a:extLst>
              </p:cNvPr>
              <p:cNvSpPr txBox="1"/>
              <p:nvPr/>
            </p:nvSpPr>
            <p:spPr>
              <a:xfrm>
                <a:off x="1544613" y="1599202"/>
                <a:ext cx="8752717"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多性伴侣</a:t>
                </a:r>
              </a:p>
            </p:txBody>
          </p:sp>
        </p:grpSp>
        <p:sp>
          <p:nvSpPr>
            <p:cNvPr id="40" name="文本框 39">
              <a:extLst>
                <a:ext uri="{FF2B5EF4-FFF2-40B4-BE49-F238E27FC236}">
                  <a16:creationId xmlns:a16="http://schemas.microsoft.com/office/drawing/2014/main" id="{A02640B0-AF5C-8775-C98B-CDFFE8E00B1D}"/>
                </a:ext>
              </a:extLst>
            </p:cNvPr>
            <p:cNvSpPr txBox="1"/>
            <p:nvPr/>
          </p:nvSpPr>
          <p:spPr>
            <a:xfrm>
              <a:off x="1310071" y="2074748"/>
              <a:ext cx="9020767" cy="1306127"/>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100" b="0" i="0" u="none" strike="noStrike" kern="1200" cap="none" spc="0" normalizeH="0" baseline="0" noProof="0" dirty="0">
                  <a:ln>
                    <a:noFill/>
                  </a:ln>
                  <a:solidFill>
                    <a:srgbClr val="37424A"/>
                  </a:solidFill>
                  <a:effectLst/>
                  <a:uLnTx/>
                  <a:uFillTx/>
                  <a:latin typeface="微软雅黑"/>
                  <a:ea typeface="微软雅黑"/>
                  <a:cs typeface="+mn-ea"/>
                  <a:sym typeface="+mn-lt"/>
                </a:rPr>
                <a:t>流行病学研究显示</a:t>
              </a:r>
              <a:r>
                <a:rPr kumimoji="0" lang="en-US" altLang="zh-CN" sz="1100" b="0" i="0" u="none" strike="noStrike" kern="1200" cap="none" spc="0" normalizeH="0" baseline="30000" noProof="0" dirty="0">
                  <a:ln>
                    <a:noFill/>
                  </a:ln>
                  <a:solidFill>
                    <a:srgbClr val="37424A"/>
                  </a:solidFill>
                  <a:effectLst/>
                  <a:uLnTx/>
                  <a:uFillTx/>
                  <a:latin typeface="微软雅黑"/>
                  <a:ea typeface="微软雅黑"/>
                  <a:cs typeface="+mn-ea"/>
                  <a:sym typeface="+mn-lt"/>
                </a:rPr>
                <a:t>2,a</a:t>
              </a:r>
              <a:r>
                <a:rPr kumimoji="0" lang="zh-CN" altLang="en-US" sz="1100" b="0" i="0" u="none" strike="noStrike" kern="1200" cap="none" spc="0" normalizeH="0" baseline="0" noProof="0" dirty="0">
                  <a:ln>
                    <a:noFill/>
                  </a:ln>
                  <a:solidFill>
                    <a:srgbClr val="37424A"/>
                  </a:solidFill>
                  <a:effectLst/>
                  <a:uLnTx/>
                  <a:uFillTx/>
                  <a:latin typeface="微软雅黑"/>
                  <a:ea typeface="微软雅黑"/>
                  <a:cs typeface="+mn-ea"/>
                  <a:sym typeface="+mn-lt"/>
                </a:rPr>
                <a:t>，</a:t>
              </a:r>
              <a:endParaRPr kumimoji="0" lang="en-US" altLang="zh-CN" sz="1100" b="0" i="0" u="none" strike="noStrike" kern="1200" cap="none" spc="0" normalizeH="0" baseline="0" noProof="0" dirty="0">
                <a:ln>
                  <a:noFill/>
                </a:ln>
                <a:solidFill>
                  <a:srgbClr val="37424A"/>
                </a:solidFill>
                <a:effectLst/>
                <a:uLnTx/>
                <a:uFillTx/>
                <a:latin typeface="微软雅黑"/>
                <a:ea typeface="微软雅黑"/>
                <a:cs typeface="+mn-ea"/>
                <a:sym typeface="+mn-lt"/>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在较发达地区，性伴侣数量</a:t>
              </a:r>
              <a:r>
                <a:rPr kumimoji="0" lang="en-US" altLang="zh-CN" sz="1300" b="1" i="0" u="none" strike="noStrike" kern="1200" cap="none" spc="0" normalizeH="0" baseline="0" noProof="0" dirty="0">
                  <a:ln>
                    <a:noFill/>
                  </a:ln>
                  <a:solidFill>
                    <a:srgbClr val="37424A"/>
                  </a:solidFill>
                  <a:effectLst/>
                  <a:uLnTx/>
                  <a:uFillTx/>
                  <a:latin typeface="微软雅黑"/>
                  <a:ea typeface="微软雅黑"/>
                  <a:cs typeface="+mn-ea"/>
                  <a:sym typeface="+mn-lt"/>
                </a:rPr>
                <a:t>4-5</a:t>
              </a: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位的女性</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发生</a:t>
              </a:r>
              <a:r>
                <a:rPr kumimoji="0" lang="en-US" altLang="zh-CN" sz="1300" b="0" i="0" u="none" strike="noStrike" kern="1200" cap="none" spc="0" normalizeH="0" baseline="0" noProof="0" dirty="0">
                  <a:ln>
                    <a:noFill/>
                  </a:ln>
                  <a:solidFill>
                    <a:srgbClr val="37424A"/>
                  </a:solidFill>
                  <a:effectLst/>
                  <a:uLnTx/>
                  <a:uFillTx/>
                  <a:latin typeface="微软雅黑"/>
                  <a:ea typeface="微软雅黑"/>
                  <a:cs typeface="+mn-ea"/>
                  <a:sym typeface="+mn-lt"/>
                </a:rPr>
                <a:t>HPV</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感染的危险性是</a:t>
              </a:r>
              <a:r>
                <a:rPr kumimoji="0" lang="en-US" altLang="zh-CN" sz="1300" b="0" i="0" u="none" strike="noStrike" kern="1200" cap="none" spc="0" normalizeH="0" baseline="0" noProof="0" dirty="0">
                  <a:ln>
                    <a:noFill/>
                  </a:ln>
                  <a:solidFill>
                    <a:srgbClr val="37424A"/>
                  </a:solidFill>
                  <a:effectLst/>
                  <a:uLnTx/>
                  <a:uFillTx/>
                  <a:latin typeface="微软雅黑"/>
                  <a:ea typeface="微软雅黑"/>
                  <a:cs typeface="+mn-ea"/>
                  <a:sym typeface="+mn-lt"/>
                </a:rPr>
                <a:t>1</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位性伴侣的女性的 </a:t>
              </a:r>
              <a:r>
                <a:rPr kumimoji="0" lang="en-US" altLang="zh-CN" sz="1500" b="1" i="0" u="none" strike="noStrike" kern="1200" cap="none" spc="0" normalizeH="0" baseline="0" noProof="0" dirty="0">
                  <a:ln>
                    <a:noFill/>
                  </a:ln>
                  <a:solidFill>
                    <a:srgbClr val="008080"/>
                  </a:solidFill>
                  <a:effectLst/>
                  <a:uLnTx/>
                  <a:uFillTx/>
                  <a:latin typeface="微软雅黑"/>
                  <a:ea typeface="微软雅黑"/>
                  <a:cs typeface="+mn-ea"/>
                  <a:sym typeface="+mn-lt"/>
                </a:rPr>
                <a:t>1.45</a:t>
              </a:r>
              <a:r>
                <a:rPr kumimoji="0" lang="zh-CN" altLang="en-US" sz="1500" b="1" i="0" u="none" strike="noStrike" kern="1200" cap="none" spc="0" normalizeH="0" baseline="0" noProof="0" dirty="0">
                  <a:ln>
                    <a:noFill/>
                  </a:ln>
                  <a:solidFill>
                    <a:srgbClr val="008080"/>
                  </a:solidFill>
                  <a:effectLst/>
                  <a:uLnTx/>
                  <a:uFillTx/>
                  <a:latin typeface="微软雅黑"/>
                  <a:ea typeface="微软雅黑"/>
                  <a:cs typeface="+mn-ea"/>
                  <a:sym typeface="+mn-lt"/>
                </a:rPr>
                <a:t>倍</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r>
                <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rPr>
                <a:t>OR 1.45, 95%CI: 1.15-1.84</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endPar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在欠发达地区，性伴侣数量</a:t>
              </a:r>
              <a:r>
                <a:rPr lang="zh-CN" altLang="en-US" sz="1300" b="1" dirty="0">
                  <a:solidFill>
                    <a:srgbClr val="37424A"/>
                  </a:solidFill>
                  <a:latin typeface="微软雅黑"/>
                  <a:ea typeface="微软雅黑"/>
                  <a:cs typeface="+mn-ea"/>
                  <a:sym typeface="+mn-lt"/>
                </a:rPr>
                <a:t>＞</a:t>
              </a:r>
              <a:r>
                <a:rPr lang="en-US" altLang="zh-CN" sz="1300" b="1" dirty="0">
                  <a:solidFill>
                    <a:srgbClr val="37424A"/>
                  </a:solidFill>
                  <a:latin typeface="微软雅黑"/>
                  <a:ea typeface="微软雅黑"/>
                  <a:cs typeface="+mn-ea"/>
                  <a:sym typeface="+mn-lt"/>
                </a:rPr>
                <a:t>2</a:t>
              </a: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的女性</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发生</a:t>
              </a:r>
              <a:r>
                <a:rPr kumimoji="0" lang="en-US" altLang="zh-CN" sz="1300" b="0" i="0" u="none" strike="noStrike" kern="1200" cap="none" spc="0" normalizeH="0" baseline="0" noProof="0" dirty="0">
                  <a:ln>
                    <a:noFill/>
                  </a:ln>
                  <a:solidFill>
                    <a:srgbClr val="37424A"/>
                  </a:solidFill>
                  <a:effectLst/>
                  <a:uLnTx/>
                  <a:uFillTx/>
                  <a:latin typeface="微软雅黑"/>
                  <a:ea typeface="微软雅黑"/>
                  <a:cs typeface="+mn-ea"/>
                  <a:sym typeface="+mn-lt"/>
                </a:rPr>
                <a:t>HPV</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感染的危险性是</a:t>
              </a:r>
              <a:r>
                <a:rPr kumimoji="0" lang="en-US" altLang="zh-CN" sz="1300" b="0" i="0" u="none" strike="noStrike" kern="1200" cap="none" spc="0" normalizeH="0" baseline="0" noProof="0" dirty="0">
                  <a:ln>
                    <a:noFill/>
                  </a:ln>
                  <a:solidFill>
                    <a:srgbClr val="37424A"/>
                  </a:solidFill>
                  <a:effectLst/>
                  <a:uLnTx/>
                  <a:uFillTx/>
                  <a:latin typeface="微软雅黑"/>
                  <a:ea typeface="微软雅黑"/>
                  <a:cs typeface="+mn-ea"/>
                  <a:sym typeface="+mn-lt"/>
                </a:rPr>
                <a:t>1</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位性伴侣的女性的 </a:t>
              </a:r>
              <a:r>
                <a:rPr kumimoji="0" lang="en-US" altLang="zh-CN" sz="1500" b="1" i="0" u="none" strike="noStrike" kern="1200" cap="none" spc="0" normalizeH="0" baseline="0" noProof="0" dirty="0">
                  <a:ln>
                    <a:noFill/>
                  </a:ln>
                  <a:solidFill>
                    <a:srgbClr val="008080"/>
                  </a:solidFill>
                  <a:effectLst/>
                  <a:uLnTx/>
                  <a:uFillTx/>
                  <a:latin typeface="微软雅黑"/>
                  <a:ea typeface="微软雅黑"/>
                  <a:cs typeface="+mn-ea"/>
                  <a:sym typeface="+mn-lt"/>
                </a:rPr>
                <a:t>1.72</a:t>
              </a:r>
              <a:r>
                <a:rPr kumimoji="0" lang="zh-CN" altLang="en-US" sz="1500" b="1" i="0" u="none" strike="noStrike" kern="1200" cap="none" spc="0" normalizeH="0" baseline="0" noProof="0" dirty="0">
                  <a:ln>
                    <a:noFill/>
                  </a:ln>
                  <a:solidFill>
                    <a:srgbClr val="008080"/>
                  </a:solidFill>
                  <a:effectLst/>
                  <a:uLnTx/>
                  <a:uFillTx/>
                  <a:latin typeface="微软雅黑"/>
                  <a:ea typeface="微软雅黑"/>
                  <a:cs typeface="+mn-ea"/>
                  <a:sym typeface="+mn-lt"/>
                </a:rPr>
                <a:t>倍</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r>
                <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rPr>
                <a:t>OR 1.72, 95%CI: 1.26-2.36</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endParaRPr kumimoji="0" lang="en-US" altLang="zh-CN" sz="1100" b="0" i="0" u="none" strike="noStrike" kern="1200" cap="none" spc="0" normalizeH="0" baseline="0" noProof="0" dirty="0">
                <a:ln>
                  <a:noFill/>
                </a:ln>
                <a:solidFill>
                  <a:srgbClr val="37424A"/>
                </a:solidFill>
                <a:effectLst/>
                <a:uLnTx/>
                <a:uFillTx/>
                <a:latin typeface="微软雅黑"/>
                <a:ea typeface="微软雅黑"/>
                <a:cs typeface="+mn-ea"/>
                <a:sym typeface="+mn-lt"/>
              </a:endParaRPr>
            </a:p>
          </p:txBody>
        </p:sp>
      </p:grpSp>
      <p:grpSp>
        <p:nvGrpSpPr>
          <p:cNvPr id="48" name="组合 47">
            <a:extLst>
              <a:ext uri="{FF2B5EF4-FFF2-40B4-BE49-F238E27FC236}">
                <a16:creationId xmlns:a16="http://schemas.microsoft.com/office/drawing/2014/main" id="{7F91C45F-9B23-F909-6274-B851209616FD}"/>
              </a:ext>
            </a:extLst>
          </p:cNvPr>
          <p:cNvGrpSpPr/>
          <p:nvPr/>
        </p:nvGrpSpPr>
        <p:grpSpPr>
          <a:xfrm>
            <a:off x="6078034" y="882665"/>
            <a:ext cx="5818593" cy="2787706"/>
            <a:chOff x="0" y="895612"/>
            <a:chExt cx="10487821" cy="2787706"/>
          </a:xfrm>
        </p:grpSpPr>
        <p:sp>
          <p:nvSpPr>
            <p:cNvPr id="49" name="矩形: 圆角 48">
              <a:extLst>
                <a:ext uri="{FF2B5EF4-FFF2-40B4-BE49-F238E27FC236}">
                  <a16:creationId xmlns:a16="http://schemas.microsoft.com/office/drawing/2014/main" id="{F28049AB-4B65-1339-BF91-A5A08CED5DBE}"/>
                </a:ext>
              </a:extLst>
            </p:cNvPr>
            <p:cNvSpPr/>
            <p:nvPr/>
          </p:nvSpPr>
          <p:spPr>
            <a:xfrm>
              <a:off x="1000886" y="2310413"/>
              <a:ext cx="9150985" cy="1372905"/>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a:extLst>
                <a:ext uri="{FF2B5EF4-FFF2-40B4-BE49-F238E27FC236}">
                  <a16:creationId xmlns:a16="http://schemas.microsoft.com/office/drawing/2014/main" id="{9C889009-579E-3F42-950A-B61417B6114A}"/>
                </a:ext>
              </a:extLst>
            </p:cNvPr>
            <p:cNvGrpSpPr/>
            <p:nvPr/>
          </p:nvGrpSpPr>
          <p:grpSpPr>
            <a:xfrm>
              <a:off x="0" y="895612"/>
              <a:ext cx="10487821" cy="1421619"/>
              <a:chOff x="0" y="1529384"/>
              <a:chExt cx="10487821" cy="1421619"/>
            </a:xfrm>
          </p:grpSpPr>
          <p:sp>
            <p:nvSpPr>
              <p:cNvPr id="53" name="文本框 52">
                <a:extLst>
                  <a:ext uri="{FF2B5EF4-FFF2-40B4-BE49-F238E27FC236}">
                    <a16:creationId xmlns:a16="http://schemas.microsoft.com/office/drawing/2014/main" id="{F1B77E51-C6A8-62F7-0538-2F0B585C1199}"/>
                  </a:ext>
                </a:extLst>
              </p:cNvPr>
              <p:cNvSpPr txBox="1"/>
              <p:nvPr/>
            </p:nvSpPr>
            <p:spPr>
              <a:xfrm>
                <a:off x="800868" y="2105002"/>
                <a:ext cx="9351003" cy="846001"/>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20000"/>
                  </a:lnSpc>
                  <a:buFont typeface="Arial" panose="020B0604020202020204" pitchFamily="34" charset="0"/>
                  <a:buChar char="•"/>
                </a:pPr>
                <a:r>
                  <a:rPr lang="zh-CN" altLang="en-US" sz="1400" dirty="0">
                    <a:cs typeface="+mn-ea"/>
                    <a:sym typeface="+mn-lt"/>
                  </a:rPr>
                  <a:t>生殖道感染</a:t>
                </a:r>
                <a:r>
                  <a:rPr lang="en-US" altLang="zh-CN" sz="1400" dirty="0">
                    <a:cs typeface="+mn-ea"/>
                    <a:sym typeface="+mn-lt"/>
                  </a:rPr>
                  <a:t>/</a:t>
                </a:r>
                <a:r>
                  <a:rPr lang="zh-CN" altLang="en-US" sz="1400" dirty="0">
                    <a:cs typeface="+mn-ea"/>
                    <a:sym typeface="+mn-lt"/>
                  </a:rPr>
                  <a:t>性传播疾病是</a:t>
                </a:r>
                <a:r>
                  <a:rPr lang="en-US" altLang="zh-CN" sz="1400" dirty="0">
                    <a:cs typeface="+mn-ea"/>
                    <a:sym typeface="+mn-lt"/>
                  </a:rPr>
                  <a:t>HPV</a:t>
                </a:r>
                <a:r>
                  <a:rPr lang="zh-CN" altLang="en-US" sz="1400" dirty="0">
                    <a:cs typeface="+mn-ea"/>
                    <a:sym typeface="+mn-lt"/>
                  </a:rPr>
                  <a:t>感染的危险因素，有学者认为，生殖道感染</a:t>
                </a:r>
                <a:r>
                  <a:rPr lang="en-US" altLang="zh-CN" sz="1400" dirty="0">
                    <a:cs typeface="+mn-ea"/>
                    <a:sym typeface="+mn-lt"/>
                  </a:rPr>
                  <a:t>/</a:t>
                </a:r>
                <a:r>
                  <a:rPr lang="zh-CN" altLang="en-US" sz="1400" dirty="0">
                    <a:cs typeface="+mn-ea"/>
                    <a:sym typeface="+mn-lt"/>
                  </a:rPr>
                  <a:t>性传播疾病可能会导致生殖道粘膜损伤，从而使得</a:t>
                </a:r>
                <a:r>
                  <a:rPr lang="en-US" altLang="zh-CN" sz="1400" dirty="0">
                    <a:cs typeface="+mn-ea"/>
                    <a:sym typeface="+mn-lt"/>
                  </a:rPr>
                  <a:t>HPV</a:t>
                </a:r>
                <a:r>
                  <a:rPr lang="zh-CN" altLang="en-US" sz="1400" dirty="0">
                    <a:cs typeface="+mn-ea"/>
                    <a:sym typeface="+mn-lt"/>
                  </a:rPr>
                  <a:t>更易侵入。此外，</a:t>
                </a:r>
                <a:r>
                  <a:rPr lang="en-US" altLang="zh-CN" sz="1400" dirty="0">
                    <a:cs typeface="+mn-ea"/>
                    <a:sym typeface="+mn-lt"/>
                  </a:rPr>
                  <a:t>HIV</a:t>
                </a:r>
                <a:r>
                  <a:rPr lang="zh-CN" altLang="en-US" sz="1400" dirty="0">
                    <a:cs typeface="+mn-ea"/>
                    <a:sym typeface="+mn-lt"/>
                  </a:rPr>
                  <a:t>感染也是危险因素之一</a:t>
                </a:r>
                <a:r>
                  <a:rPr lang="en-US" altLang="zh-CN" sz="1400" baseline="30000" dirty="0">
                    <a:cs typeface="+mn-ea"/>
                    <a:sym typeface="+mn-lt"/>
                  </a:rPr>
                  <a:t>1</a:t>
                </a:r>
                <a:r>
                  <a:rPr lang="zh-CN" altLang="en-US" sz="1400" dirty="0">
                    <a:cs typeface="+mn-ea"/>
                    <a:sym typeface="+mn-lt"/>
                  </a:rPr>
                  <a:t>。</a:t>
                </a:r>
              </a:p>
            </p:txBody>
          </p:sp>
          <p:sp>
            <p:nvSpPr>
              <p:cNvPr id="54" name="矩形: 圆角 53">
                <a:extLst>
                  <a:ext uri="{FF2B5EF4-FFF2-40B4-BE49-F238E27FC236}">
                    <a16:creationId xmlns:a16="http://schemas.microsoft.com/office/drawing/2014/main" id="{7B9A2E3B-5448-FD23-CC6F-E5CABE0497F5}"/>
                  </a:ext>
                </a:extLst>
              </p:cNvPr>
              <p:cNvSpPr/>
              <p:nvPr/>
            </p:nvSpPr>
            <p:spPr>
              <a:xfrm>
                <a:off x="0" y="1529384"/>
                <a:ext cx="10487821"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5" name="组合 54">
                <a:extLst>
                  <a:ext uri="{FF2B5EF4-FFF2-40B4-BE49-F238E27FC236}">
                    <a16:creationId xmlns:a16="http://schemas.microsoft.com/office/drawing/2014/main" id="{E8D6665D-D49B-1861-7F69-1B7B1E17E826}"/>
                  </a:ext>
                </a:extLst>
              </p:cNvPr>
              <p:cNvGrpSpPr>
                <a:grpSpLocks noChangeAspect="1"/>
              </p:cNvGrpSpPr>
              <p:nvPr/>
            </p:nvGrpSpPr>
            <p:grpSpPr>
              <a:xfrm>
                <a:off x="703421" y="1638705"/>
                <a:ext cx="545067" cy="312868"/>
                <a:chOff x="7719917" y="2913751"/>
                <a:chExt cx="781393" cy="432000"/>
              </a:xfrm>
              <a:solidFill>
                <a:srgbClr val="00877B"/>
              </a:solidFill>
            </p:grpSpPr>
            <p:sp>
              <p:nvSpPr>
                <p:cNvPr id="57" name="圆角矩形 102">
                  <a:extLst>
                    <a:ext uri="{FF2B5EF4-FFF2-40B4-BE49-F238E27FC236}">
                      <a16:creationId xmlns:a16="http://schemas.microsoft.com/office/drawing/2014/main" id="{F3CD97CE-3AC8-AD31-401D-3CDBA58642AE}"/>
                    </a:ext>
                  </a:extLst>
                </p:cNvPr>
                <p:cNvSpPr/>
                <p:nvPr/>
              </p:nvSpPr>
              <p:spPr>
                <a:xfrm>
                  <a:off x="7719917"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58" name="任意多边形 103">
                  <a:extLst>
                    <a:ext uri="{FF2B5EF4-FFF2-40B4-BE49-F238E27FC236}">
                      <a16:creationId xmlns:a16="http://schemas.microsoft.com/office/drawing/2014/main" id="{659F908B-CF67-E5BF-155D-8BFE4E1D704E}"/>
                    </a:ext>
                  </a:extLst>
                </p:cNvPr>
                <p:cNvSpPr/>
                <p:nvPr/>
              </p:nvSpPr>
              <p:spPr>
                <a:xfrm>
                  <a:off x="7938040"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56" name="文本框 55">
                <a:extLst>
                  <a:ext uri="{FF2B5EF4-FFF2-40B4-BE49-F238E27FC236}">
                    <a16:creationId xmlns:a16="http://schemas.microsoft.com/office/drawing/2014/main" id="{EF46CFAF-1CC2-9708-9F88-EAA5CA8E3673}"/>
                  </a:ext>
                </a:extLst>
              </p:cNvPr>
              <p:cNvSpPr txBox="1"/>
              <p:nvPr/>
            </p:nvSpPr>
            <p:spPr>
              <a:xfrm>
                <a:off x="1272743" y="1599202"/>
                <a:ext cx="9031282"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性传播疾病感染史、</a:t>
                </a:r>
                <a:r>
                  <a:rPr lang="en-US" altLang="zh-CN" b="1" dirty="0">
                    <a:solidFill>
                      <a:srgbClr val="00877B"/>
                    </a:solidFill>
                    <a:latin typeface="微软雅黑" panose="020B0503020204020204" pitchFamily="34" charset="-122"/>
                    <a:ea typeface="微软雅黑" panose="020B0503020204020204" pitchFamily="34" charset="-122"/>
                  </a:rPr>
                  <a:t>HIV</a:t>
                </a:r>
                <a:r>
                  <a:rPr lang="zh-CN" altLang="en-US" b="1" dirty="0">
                    <a:solidFill>
                      <a:srgbClr val="00877B"/>
                    </a:solidFill>
                    <a:latin typeface="微软雅黑" panose="020B0503020204020204" pitchFamily="34" charset="-122"/>
                    <a:ea typeface="微软雅黑" panose="020B0503020204020204" pitchFamily="34" charset="-122"/>
                  </a:rPr>
                  <a:t>感染等生殖道感染因素</a:t>
                </a:r>
              </a:p>
            </p:txBody>
          </p:sp>
        </p:grpSp>
        <p:sp>
          <p:nvSpPr>
            <p:cNvPr id="51" name="文本框 50">
              <a:extLst>
                <a:ext uri="{FF2B5EF4-FFF2-40B4-BE49-F238E27FC236}">
                  <a16:creationId xmlns:a16="http://schemas.microsoft.com/office/drawing/2014/main" id="{B63042F2-B90A-2198-D27F-B549B812F340}"/>
                </a:ext>
              </a:extLst>
            </p:cNvPr>
            <p:cNvSpPr txBox="1"/>
            <p:nvPr/>
          </p:nvSpPr>
          <p:spPr>
            <a:xfrm>
              <a:off x="1072185" y="2348123"/>
              <a:ext cx="6935772" cy="312008"/>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300" dirty="0">
                  <a:cs typeface="+mn-ea"/>
                  <a:sym typeface="+mn-lt"/>
                </a:rPr>
                <a:t>与阴道微生态正常女性相比</a:t>
              </a:r>
              <a:r>
                <a:rPr lang="en-US" altLang="zh-CN" sz="1300" baseline="30000" dirty="0">
                  <a:cs typeface="+mn-ea"/>
                  <a:sym typeface="+mn-lt"/>
                </a:rPr>
                <a:t>3,b</a:t>
              </a:r>
              <a:r>
                <a:rPr lang="zh-CN" altLang="en-US" sz="1300" dirty="0">
                  <a:cs typeface="+mn-ea"/>
                  <a:sym typeface="+mn-lt"/>
                </a:rPr>
                <a:t>，</a:t>
              </a:r>
              <a:endParaRPr lang="en-US" altLang="zh-CN" sz="1300" dirty="0">
                <a:cs typeface="+mn-ea"/>
                <a:sym typeface="+mn-lt"/>
              </a:endParaRPr>
            </a:p>
          </p:txBody>
        </p:sp>
        <p:sp>
          <p:nvSpPr>
            <p:cNvPr id="52" name="文本框 51">
              <a:extLst>
                <a:ext uri="{FF2B5EF4-FFF2-40B4-BE49-F238E27FC236}">
                  <a16:creationId xmlns:a16="http://schemas.microsoft.com/office/drawing/2014/main" id="{19B0A925-AD4E-AC4F-E35C-0BAFB4E0130C}"/>
                </a:ext>
              </a:extLst>
            </p:cNvPr>
            <p:cNvSpPr txBox="1"/>
            <p:nvPr/>
          </p:nvSpPr>
          <p:spPr>
            <a:xfrm>
              <a:off x="1226238" y="2586719"/>
              <a:ext cx="9125650" cy="964623"/>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阴道混合性感染</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可导致</a:t>
              </a:r>
              <a:r>
                <a:rPr kumimoji="0" lang="en-US" altLang="zh-CN" sz="1300" b="0" i="0" u="none" strike="noStrike" kern="1200" cap="none" spc="0" normalizeH="0" baseline="0" noProof="0" dirty="0">
                  <a:ln>
                    <a:noFill/>
                  </a:ln>
                  <a:solidFill>
                    <a:srgbClr val="37424A"/>
                  </a:solidFill>
                  <a:effectLst/>
                  <a:uLnTx/>
                  <a:uFillTx/>
                  <a:latin typeface="微软雅黑"/>
                  <a:ea typeface="微软雅黑"/>
                  <a:cs typeface="+mn-ea"/>
                  <a:sym typeface="+mn-lt"/>
                </a:rPr>
                <a:t>HPV</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感染风险显著增加 </a:t>
              </a:r>
              <a:r>
                <a:rPr kumimoji="0" lang="en-US" altLang="zh-CN" sz="1500" b="1" i="0" u="none" strike="noStrike" kern="1200" cap="none" spc="0" normalizeH="0" baseline="0" noProof="0" dirty="0">
                  <a:ln>
                    <a:noFill/>
                  </a:ln>
                  <a:solidFill>
                    <a:srgbClr val="008080"/>
                  </a:solidFill>
                  <a:effectLst/>
                  <a:uLnTx/>
                  <a:uFillTx/>
                  <a:latin typeface="微软雅黑"/>
                  <a:ea typeface="微软雅黑"/>
                  <a:cs typeface="+mn-ea"/>
                  <a:sym typeface="+mn-lt"/>
                </a:rPr>
                <a:t>51.5%</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r>
                <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rPr>
                <a:t>OR 1.515, 95%CI: 1.037-2.213</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endPar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其中</a:t>
              </a:r>
              <a:r>
                <a:rPr kumimoji="0" lang="en-US" altLang="zh-CN" sz="1300" b="1" i="0" u="none" strike="noStrike" kern="1200" cap="none" spc="0" normalizeH="0" baseline="0" noProof="0" dirty="0">
                  <a:ln>
                    <a:noFill/>
                  </a:ln>
                  <a:solidFill>
                    <a:srgbClr val="37424A"/>
                  </a:solidFill>
                  <a:effectLst/>
                  <a:uLnTx/>
                  <a:uFillTx/>
                  <a:latin typeface="微软雅黑"/>
                  <a:ea typeface="微软雅黑"/>
                  <a:cs typeface="+mn-ea"/>
                  <a:sym typeface="+mn-lt"/>
                </a:rPr>
                <a:t>HPV16/18</a:t>
              </a: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型</a:t>
              </a:r>
              <a:r>
                <a:rPr kumimoji="0" lang="zh-CN" altLang="en-US" sz="1300" b="0" i="0" u="none" strike="noStrike" kern="1200" cap="none" spc="0" normalizeH="0" baseline="0" noProof="0" dirty="0">
                  <a:ln>
                    <a:noFill/>
                  </a:ln>
                  <a:solidFill>
                    <a:srgbClr val="37424A"/>
                  </a:solidFill>
                  <a:effectLst/>
                  <a:uLnTx/>
                  <a:uFillTx/>
                  <a:latin typeface="微软雅黑"/>
                  <a:ea typeface="微软雅黑"/>
                  <a:cs typeface="+mn-ea"/>
                  <a:sym typeface="+mn-lt"/>
                </a:rPr>
                <a:t>感染风险增加更为显著，达 </a:t>
              </a:r>
              <a:r>
                <a:rPr kumimoji="0" lang="en-US" altLang="zh-CN" sz="1500" b="1" i="0" u="none" strike="noStrike" kern="1200" cap="none" spc="0" normalizeH="0" baseline="0" noProof="0" dirty="0">
                  <a:ln>
                    <a:noFill/>
                  </a:ln>
                  <a:solidFill>
                    <a:srgbClr val="008080"/>
                  </a:solidFill>
                  <a:effectLst/>
                  <a:uLnTx/>
                  <a:uFillTx/>
                  <a:latin typeface="微软雅黑"/>
                  <a:ea typeface="微软雅黑"/>
                  <a:cs typeface="+mn-ea"/>
                  <a:sym typeface="+mn-lt"/>
                </a:rPr>
                <a:t>168.5%</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r>
                <a:rPr kumimoji="0" lang="en-US" altLang="zh-CN" sz="900" b="0" i="0" u="none" strike="noStrike" kern="1200" cap="none" spc="0" normalizeH="0" baseline="0" noProof="0" dirty="0">
                  <a:ln>
                    <a:noFill/>
                  </a:ln>
                  <a:solidFill>
                    <a:srgbClr val="37424A"/>
                  </a:solidFill>
                  <a:effectLst/>
                  <a:uLnTx/>
                  <a:uFillTx/>
                  <a:latin typeface="微软雅黑"/>
                  <a:ea typeface="微软雅黑"/>
                  <a:cs typeface="+mn-ea"/>
                  <a:sym typeface="+mn-lt"/>
                </a:rPr>
                <a:t>OR 2.685, 95%CI: 1.580-4.563</a:t>
              </a:r>
              <a:r>
                <a:rPr kumimoji="0" lang="zh-CN" altLang="en-US" sz="900" b="0" i="0" u="none" strike="noStrike" kern="1200" cap="none" spc="0" normalizeH="0" baseline="0" noProof="0" dirty="0">
                  <a:ln>
                    <a:noFill/>
                  </a:ln>
                  <a:solidFill>
                    <a:srgbClr val="37424A"/>
                  </a:solidFill>
                  <a:effectLst/>
                  <a:uLnTx/>
                  <a:uFillTx/>
                  <a:latin typeface="微软雅黑"/>
                  <a:ea typeface="微软雅黑"/>
                  <a:cs typeface="+mn-ea"/>
                  <a:sym typeface="+mn-lt"/>
                </a:rPr>
                <a:t>）</a:t>
              </a:r>
              <a:endParaRPr kumimoji="0" lang="en-US" altLang="zh-CN" sz="1800" b="0" i="0" u="none" strike="noStrike" kern="1200" cap="none" spc="0" normalizeH="0" baseline="0" noProof="0" dirty="0">
                <a:ln>
                  <a:noFill/>
                </a:ln>
                <a:solidFill>
                  <a:srgbClr val="37424A"/>
                </a:solidFill>
                <a:effectLst/>
                <a:uLnTx/>
                <a:uFillTx/>
                <a:latin typeface="微软雅黑"/>
                <a:ea typeface="微软雅黑"/>
                <a:cs typeface="+mn-ea"/>
                <a:sym typeface="+mn-lt"/>
              </a:endParaRPr>
            </a:p>
          </p:txBody>
        </p:sp>
      </p:grpSp>
      <p:grpSp>
        <p:nvGrpSpPr>
          <p:cNvPr id="83" name="组合 82">
            <a:extLst>
              <a:ext uri="{FF2B5EF4-FFF2-40B4-BE49-F238E27FC236}">
                <a16:creationId xmlns:a16="http://schemas.microsoft.com/office/drawing/2014/main" id="{7DA4A066-44AE-B228-807E-240F127B99DE}"/>
              </a:ext>
            </a:extLst>
          </p:cNvPr>
          <p:cNvGrpSpPr/>
          <p:nvPr/>
        </p:nvGrpSpPr>
        <p:grpSpPr>
          <a:xfrm>
            <a:off x="6078034" y="3804920"/>
            <a:ext cx="5818593" cy="1826973"/>
            <a:chOff x="0" y="1529383"/>
            <a:chExt cx="10487821" cy="1826973"/>
          </a:xfrm>
        </p:grpSpPr>
        <p:sp>
          <p:nvSpPr>
            <p:cNvPr id="86" name="文本框 85">
              <a:extLst>
                <a:ext uri="{FF2B5EF4-FFF2-40B4-BE49-F238E27FC236}">
                  <a16:creationId xmlns:a16="http://schemas.microsoft.com/office/drawing/2014/main" id="{FD630DF8-F347-DAE6-8590-1E24E6B607D5}"/>
                </a:ext>
              </a:extLst>
            </p:cNvPr>
            <p:cNvSpPr txBox="1"/>
            <p:nvPr/>
          </p:nvSpPr>
          <p:spPr>
            <a:xfrm>
              <a:off x="817860" y="2510355"/>
              <a:ext cx="9351003" cy="846001"/>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20000"/>
                </a:lnSpc>
                <a:buFont typeface="Arial" panose="020B0604020202020204" pitchFamily="34" charset="0"/>
                <a:buChar char="•"/>
              </a:pPr>
              <a:r>
                <a:rPr lang="zh-CN" altLang="en-US" sz="1400" dirty="0">
                  <a:cs typeface="+mn-ea"/>
                  <a:sym typeface="+mn-lt"/>
                </a:rPr>
                <a:t>吸烟会影响机体免疫功能，从而增加</a:t>
              </a:r>
              <a:r>
                <a:rPr lang="en-US" altLang="zh-CN" sz="1400" dirty="0">
                  <a:cs typeface="+mn-ea"/>
                  <a:sym typeface="+mn-lt"/>
                </a:rPr>
                <a:t>HPV</a:t>
              </a:r>
              <a:r>
                <a:rPr lang="zh-CN" altLang="en-US" sz="1400" dirty="0">
                  <a:cs typeface="+mn-ea"/>
                  <a:sym typeface="+mn-lt"/>
                </a:rPr>
                <a:t>感染率</a:t>
              </a:r>
              <a:r>
                <a:rPr lang="en-US" altLang="zh-CN" sz="1400" baseline="30000" dirty="0">
                  <a:cs typeface="+mn-ea"/>
                  <a:sym typeface="+mn-lt"/>
                </a:rPr>
                <a:t>1</a:t>
              </a:r>
              <a:r>
                <a:rPr lang="zh-CN" altLang="en-US" sz="1400" dirty="0">
                  <a:cs typeface="+mn-ea"/>
                  <a:sym typeface="+mn-lt"/>
                </a:rPr>
                <a:t>。</a:t>
              </a:r>
              <a:endParaRPr lang="en-US" altLang="zh-CN" sz="1400" dirty="0">
                <a:cs typeface="+mn-ea"/>
                <a:sym typeface="+mn-lt"/>
              </a:endParaRPr>
            </a:p>
            <a:p>
              <a:pPr marL="171450" indent="-171450">
                <a:lnSpc>
                  <a:spcPct val="120000"/>
                </a:lnSpc>
                <a:buFont typeface="Arial" panose="020B0604020202020204" pitchFamily="34" charset="0"/>
                <a:buChar char="•"/>
              </a:pPr>
              <a:r>
                <a:rPr lang="zh-CN" altLang="en-US" sz="1400" dirty="0">
                  <a:cs typeface="+mn-ea"/>
                  <a:sym typeface="+mn-lt"/>
                </a:rPr>
                <a:t>口服避孕药是</a:t>
              </a:r>
              <a:r>
                <a:rPr lang="en-US" altLang="zh-CN" sz="1400" dirty="0">
                  <a:cs typeface="+mn-ea"/>
                  <a:sym typeface="+mn-lt"/>
                </a:rPr>
                <a:t>HPV</a:t>
              </a:r>
              <a:r>
                <a:rPr lang="zh-CN" altLang="en-US" sz="1400" dirty="0">
                  <a:cs typeface="+mn-ea"/>
                  <a:sym typeface="+mn-lt"/>
                </a:rPr>
                <a:t>感染的危险因素，随着服用时间的增加，</a:t>
              </a:r>
              <a:r>
                <a:rPr lang="en-US" altLang="zh-CN" sz="1400" dirty="0">
                  <a:cs typeface="+mn-ea"/>
                  <a:sym typeface="+mn-lt"/>
                </a:rPr>
                <a:t>HPV</a:t>
              </a:r>
              <a:r>
                <a:rPr lang="zh-CN" altLang="en-US" sz="1400" dirty="0">
                  <a:cs typeface="+mn-ea"/>
                  <a:sym typeface="+mn-lt"/>
                </a:rPr>
                <a:t>感染风险可能增加</a:t>
              </a:r>
              <a:r>
                <a:rPr lang="en-US" altLang="zh-CN" sz="1400" baseline="30000" dirty="0">
                  <a:cs typeface="+mn-ea"/>
                  <a:sym typeface="+mn-lt"/>
                </a:rPr>
                <a:t>1</a:t>
              </a:r>
              <a:r>
                <a:rPr lang="zh-CN" altLang="en-US" sz="1400" dirty="0">
                  <a:cs typeface="+mn-ea"/>
                  <a:sym typeface="+mn-lt"/>
                </a:rPr>
                <a:t>。</a:t>
              </a:r>
            </a:p>
          </p:txBody>
        </p:sp>
        <p:sp>
          <p:nvSpPr>
            <p:cNvPr id="87" name="矩形: 圆角 86">
              <a:extLst>
                <a:ext uri="{FF2B5EF4-FFF2-40B4-BE49-F238E27FC236}">
                  <a16:creationId xmlns:a16="http://schemas.microsoft.com/office/drawing/2014/main" id="{0CDC1E7B-8F77-A841-7FF3-CD3C558ED602}"/>
                </a:ext>
              </a:extLst>
            </p:cNvPr>
            <p:cNvSpPr/>
            <p:nvPr/>
          </p:nvSpPr>
          <p:spPr>
            <a:xfrm>
              <a:off x="0" y="1529383"/>
              <a:ext cx="10487821" cy="806361"/>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8" name="组合 87">
              <a:extLst>
                <a:ext uri="{FF2B5EF4-FFF2-40B4-BE49-F238E27FC236}">
                  <a16:creationId xmlns:a16="http://schemas.microsoft.com/office/drawing/2014/main" id="{252823C6-1233-3F30-08D5-520C651E4480}"/>
                </a:ext>
              </a:extLst>
            </p:cNvPr>
            <p:cNvGrpSpPr>
              <a:grpSpLocks noChangeAspect="1"/>
            </p:cNvGrpSpPr>
            <p:nvPr/>
          </p:nvGrpSpPr>
          <p:grpSpPr>
            <a:xfrm>
              <a:off x="703421" y="1638705"/>
              <a:ext cx="545067" cy="312868"/>
              <a:chOff x="7719917" y="2913751"/>
              <a:chExt cx="781393" cy="432000"/>
            </a:xfrm>
            <a:solidFill>
              <a:srgbClr val="00877B"/>
            </a:solidFill>
          </p:grpSpPr>
          <p:sp>
            <p:nvSpPr>
              <p:cNvPr id="90" name="圆角矩形 102">
                <a:extLst>
                  <a:ext uri="{FF2B5EF4-FFF2-40B4-BE49-F238E27FC236}">
                    <a16:creationId xmlns:a16="http://schemas.microsoft.com/office/drawing/2014/main" id="{2B99B844-AEE5-1FCD-DBC7-5336F978CBFA}"/>
                  </a:ext>
                </a:extLst>
              </p:cNvPr>
              <p:cNvSpPr/>
              <p:nvPr/>
            </p:nvSpPr>
            <p:spPr>
              <a:xfrm>
                <a:off x="7719917"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91" name="任意多边形 103">
                <a:extLst>
                  <a:ext uri="{FF2B5EF4-FFF2-40B4-BE49-F238E27FC236}">
                    <a16:creationId xmlns:a16="http://schemas.microsoft.com/office/drawing/2014/main" id="{342EA106-053D-BA4E-D904-7A5976259B2D}"/>
                  </a:ext>
                </a:extLst>
              </p:cNvPr>
              <p:cNvSpPr/>
              <p:nvPr/>
            </p:nvSpPr>
            <p:spPr>
              <a:xfrm>
                <a:off x="7938040"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89" name="文本框 88">
              <a:extLst>
                <a:ext uri="{FF2B5EF4-FFF2-40B4-BE49-F238E27FC236}">
                  <a16:creationId xmlns:a16="http://schemas.microsoft.com/office/drawing/2014/main" id="{14EAB96F-4C3E-DF6F-B0D6-53AE74794E1F}"/>
                </a:ext>
              </a:extLst>
            </p:cNvPr>
            <p:cNvSpPr txBox="1"/>
            <p:nvPr/>
          </p:nvSpPr>
          <p:spPr>
            <a:xfrm>
              <a:off x="1272743" y="1599202"/>
              <a:ext cx="9079144" cy="7083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吸烟、口服避孕药等其他不良生活习惯或性行为方式</a:t>
              </a:r>
            </a:p>
          </p:txBody>
        </p:sp>
      </p:grpSp>
    </p:spTree>
    <p:extLst>
      <p:ext uri="{BB962C8B-B14F-4D97-AF65-F5344CB8AC3E}">
        <p14:creationId xmlns:p14="http://schemas.microsoft.com/office/powerpoint/2010/main" val="462532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成年女性为什么还要接种</a:t>
            </a:r>
            <a:r>
              <a:rPr lang="en-US" altLang="zh-CN" dirty="0"/>
              <a:t>HPV</a:t>
            </a:r>
            <a:r>
              <a:rPr lang="zh-CN" altLang="en-US" dirty="0"/>
              <a:t>疫苗？</a:t>
            </a:r>
          </a:p>
        </p:txBody>
      </p:sp>
      <p:sp>
        <p:nvSpPr>
          <p:cNvPr id="6" name="文本框 5"/>
          <p:cNvSpPr txBox="1"/>
          <p:nvPr/>
        </p:nvSpPr>
        <p:spPr>
          <a:xfrm>
            <a:off x="-1" y="6611779"/>
            <a:ext cx="8092800" cy="246221"/>
          </a:xfrm>
          <a:prstGeom prst="rect">
            <a:avLst/>
          </a:prstGeom>
          <a:noFill/>
          <a:effectLst/>
        </p:spPr>
        <p:txBody>
          <a:bodyPr wrap="square">
            <a:spAutoFit/>
          </a:bodyPr>
          <a:lstStyle/>
          <a:p>
            <a:pPr marL="0" indent="0">
              <a:lnSpc>
                <a:spcPct val="100000"/>
              </a:lnSpc>
              <a:spcBef>
                <a:spcPts val="0"/>
              </a:spcBef>
              <a:buNone/>
            </a:pP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Wu EQ, et al. Cancer Causes Control. 2013;24(4):795-803; [2]</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子宫颈癌等人乳头瘤病毒相关疾病免疫预防专家共识</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中华预防医学杂志</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.2019,53(8):761-804; [3]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四价人乳头瘤病毒疫苗（酿酒酵母）说明书</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[4] ]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Joura</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EA, et al.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Eur</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J Cancer. 2019;116: 21-26; [5] Olsson SE, et al. Hum </a:t>
            </a:r>
            <a:r>
              <a:rPr lang="en-US" altLang="zh-CN" sz="5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Vaccin</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2009, 5(10):696-704; [6]</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5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a:t>
            </a:r>
          </a:p>
        </p:txBody>
      </p:sp>
      <p:sp>
        <p:nvSpPr>
          <p:cNvPr id="40" name="文本框 39">
            <a:extLst>
              <a:ext uri="{FF2B5EF4-FFF2-40B4-BE49-F238E27FC236}">
                <a16:creationId xmlns:a16="http://schemas.microsoft.com/office/drawing/2014/main" id="{C8E3487E-7DBB-B14C-D70E-64A5216C7677}"/>
              </a:ext>
            </a:extLst>
          </p:cNvPr>
          <p:cNvSpPr txBox="1"/>
          <p:nvPr/>
        </p:nvSpPr>
        <p:spPr>
          <a:xfrm>
            <a:off x="0" y="6289270"/>
            <a:ext cx="11582400" cy="400110"/>
          </a:xfrm>
          <a:prstGeom prst="rect">
            <a:avLst/>
          </a:prstGeom>
          <a:noFill/>
        </p:spPr>
        <p:txBody>
          <a:bodyPr wrap="square" rtlCol="0">
            <a:spAutoFit/>
          </a:bodyPr>
          <a:lstStyle/>
          <a:p>
            <a:pPr marL="182563" indent="-182563">
              <a:defRPr/>
            </a:pPr>
            <a:r>
              <a:rPr kumimoji="0" lang="zh-CN" altLang="en-US" sz="500" b="0" i="0" u="none" strike="noStrike" kern="1200" cap="none" spc="0" normalizeH="0" baseline="0" noProof="0" dirty="0">
                <a:ln>
                  <a:noFill/>
                </a:ln>
                <a:solidFill>
                  <a:prstClr val="black"/>
                </a:solidFill>
                <a:effectLst/>
                <a:uLnTx/>
                <a:uFillTx/>
                <a:cs typeface="+mn-ea"/>
                <a:sym typeface="+mn-lt"/>
              </a:rPr>
              <a:t>*</a:t>
            </a:r>
            <a:r>
              <a:rPr kumimoji="0" lang="en-US" altLang="zh-CN" sz="500" b="0" i="0" u="none" strike="noStrike" kern="1200" cap="none" spc="0" normalizeH="0" baseline="0" noProof="0" dirty="0">
                <a:ln>
                  <a:noFill/>
                </a:ln>
                <a:solidFill>
                  <a:prstClr val="black"/>
                </a:solidFill>
                <a:effectLst/>
                <a:uLnTx/>
                <a:uFillTx/>
                <a:cs typeface="+mn-ea"/>
                <a:sym typeface="+mn-lt"/>
              </a:rPr>
              <a:t>PPE</a:t>
            </a:r>
            <a:r>
              <a:rPr kumimoji="0" lang="zh-CN" altLang="en-US" sz="500" b="0" i="0" u="none" strike="noStrike" kern="1200" cap="none" spc="0" normalizeH="0" baseline="0" noProof="0" dirty="0">
                <a:ln>
                  <a:noFill/>
                </a:ln>
                <a:solidFill>
                  <a:prstClr val="black"/>
                </a:solidFill>
                <a:effectLst/>
                <a:uLnTx/>
                <a:uFillTx/>
                <a:cs typeface="+mn-ea"/>
                <a:sym typeface="+mn-lt"/>
              </a:rPr>
              <a:t>人群（符合方案保护效力人群）包括：在入组后</a:t>
            </a:r>
            <a:r>
              <a:rPr kumimoji="0" lang="en-US" altLang="zh-CN" sz="500" b="0" i="0" u="none" strike="noStrike" kern="1200" cap="none" spc="0" normalizeH="0" baseline="0" noProof="0" dirty="0">
                <a:ln>
                  <a:noFill/>
                </a:ln>
                <a:solidFill>
                  <a:prstClr val="black"/>
                </a:solidFill>
                <a:effectLst/>
                <a:uLnTx/>
                <a:uFillTx/>
                <a:cs typeface="+mn-ea"/>
                <a:sym typeface="+mn-lt"/>
              </a:rPr>
              <a:t>1</a:t>
            </a:r>
            <a:r>
              <a:rPr kumimoji="0" lang="zh-CN" altLang="en-US" sz="500" b="0" i="0" u="none" strike="noStrike" kern="1200" cap="none" spc="0" normalizeH="0" baseline="0" noProof="0" dirty="0">
                <a:ln>
                  <a:noFill/>
                </a:ln>
                <a:solidFill>
                  <a:prstClr val="black"/>
                </a:solidFill>
                <a:effectLst/>
                <a:uLnTx/>
                <a:uFillTx/>
                <a:cs typeface="+mn-ea"/>
                <a:sym typeface="+mn-lt"/>
              </a:rPr>
              <a:t>年内完成所有</a:t>
            </a:r>
            <a:r>
              <a:rPr kumimoji="0" lang="en-US" altLang="zh-CN" sz="500" b="0" i="0" u="none" strike="noStrike" kern="1200" cap="none" spc="0" normalizeH="0" baseline="0" noProof="0" dirty="0">
                <a:ln>
                  <a:noFill/>
                </a:ln>
                <a:solidFill>
                  <a:prstClr val="black"/>
                </a:solidFill>
                <a:effectLst/>
                <a:uLnTx/>
                <a:uFillTx/>
                <a:cs typeface="+mn-ea"/>
                <a:sym typeface="+mn-lt"/>
              </a:rPr>
              <a:t>3</a:t>
            </a:r>
            <a:r>
              <a:rPr kumimoji="0" lang="zh-CN" altLang="en-US" sz="500" b="0" i="0" u="none" strike="noStrike" kern="1200" cap="none" spc="0" normalizeH="0" baseline="0" noProof="0" dirty="0">
                <a:ln>
                  <a:noFill/>
                </a:ln>
                <a:solidFill>
                  <a:prstClr val="black"/>
                </a:solidFill>
                <a:effectLst/>
                <a:uLnTx/>
                <a:uFillTx/>
                <a:cs typeface="+mn-ea"/>
                <a:sym typeface="+mn-lt"/>
              </a:rPr>
              <a:t>剂接种；没有严重偏离试验方案并且在试验入组第</a:t>
            </a:r>
            <a:r>
              <a:rPr kumimoji="0" lang="en-US" altLang="zh-CN" sz="500" b="0" i="0" u="none" strike="noStrike" kern="1200" cap="none" spc="0" normalizeH="0" baseline="0" noProof="0" dirty="0">
                <a:ln>
                  <a:noFill/>
                </a:ln>
                <a:solidFill>
                  <a:prstClr val="black"/>
                </a:solidFill>
                <a:effectLst/>
                <a:uLnTx/>
                <a:uFillTx/>
                <a:cs typeface="+mn-ea"/>
                <a:sym typeface="+mn-lt"/>
              </a:rPr>
              <a:t>1</a:t>
            </a:r>
            <a:r>
              <a:rPr kumimoji="0" lang="zh-CN" altLang="en-US" sz="500" b="0" i="0" u="none" strike="noStrike" kern="1200" cap="none" spc="0" normalizeH="0" baseline="0" noProof="0" dirty="0">
                <a:ln>
                  <a:noFill/>
                </a:ln>
                <a:solidFill>
                  <a:prstClr val="black"/>
                </a:solidFill>
                <a:effectLst/>
                <a:uLnTx/>
                <a:uFillTx/>
                <a:cs typeface="+mn-ea"/>
                <a:sym typeface="+mn-lt"/>
              </a:rPr>
              <a:t>天疫苗相关</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血清学阴性并且试验入组第</a:t>
            </a:r>
            <a:r>
              <a:rPr kumimoji="0" lang="en-US" altLang="zh-CN" sz="500" b="0" i="0" u="none" strike="noStrike" kern="1200" cap="none" spc="0" normalizeH="0" baseline="0" noProof="0" dirty="0">
                <a:ln>
                  <a:noFill/>
                </a:ln>
                <a:solidFill>
                  <a:prstClr val="black"/>
                </a:solidFill>
                <a:effectLst/>
                <a:uLnTx/>
                <a:uFillTx/>
                <a:cs typeface="+mn-ea"/>
                <a:sym typeface="+mn-lt"/>
              </a:rPr>
              <a:t>1</a:t>
            </a:r>
            <a:r>
              <a:rPr kumimoji="0" lang="zh-CN" altLang="en-US" sz="500" b="0" i="0" u="none" strike="noStrike" kern="1200" cap="none" spc="0" normalizeH="0" baseline="0" noProof="0" dirty="0">
                <a:ln>
                  <a:noFill/>
                </a:ln>
                <a:solidFill>
                  <a:prstClr val="black"/>
                </a:solidFill>
                <a:effectLst/>
                <a:uLnTx/>
                <a:uFillTx/>
                <a:cs typeface="+mn-ea"/>
                <a:sym typeface="+mn-lt"/>
              </a:rPr>
              <a:t>天至第</a:t>
            </a:r>
            <a:r>
              <a:rPr kumimoji="0" lang="en-US" altLang="zh-CN" sz="500" b="0" i="0" u="none" strike="noStrike" kern="1200" cap="none" spc="0" normalizeH="0" baseline="0" noProof="0" dirty="0">
                <a:ln>
                  <a:noFill/>
                </a:ln>
                <a:solidFill>
                  <a:prstClr val="black"/>
                </a:solidFill>
                <a:effectLst/>
                <a:uLnTx/>
                <a:uFillTx/>
                <a:cs typeface="+mn-ea"/>
                <a:sym typeface="+mn-lt"/>
              </a:rPr>
              <a:t>3</a:t>
            </a:r>
            <a:r>
              <a:rPr kumimoji="0" lang="zh-CN" altLang="en-US" sz="500" b="0" i="0" u="none" strike="noStrike" kern="1200" cap="none" spc="0" normalizeH="0" baseline="0" noProof="0" dirty="0">
                <a:ln>
                  <a:noFill/>
                </a:ln>
                <a:solidFill>
                  <a:prstClr val="black"/>
                </a:solidFill>
                <a:effectLst/>
                <a:uLnTx/>
                <a:uFillTx/>
                <a:cs typeface="+mn-ea"/>
                <a:sym typeface="+mn-lt"/>
              </a:rPr>
              <a:t>剂疫苗接种后</a:t>
            </a:r>
            <a:r>
              <a:rPr kumimoji="0" lang="en-US" altLang="zh-CN" sz="500" b="0" i="0" u="none" strike="noStrike" kern="1200" cap="none" spc="0" normalizeH="0" baseline="0" noProof="0" dirty="0">
                <a:ln>
                  <a:noFill/>
                </a:ln>
                <a:solidFill>
                  <a:prstClr val="black"/>
                </a:solidFill>
                <a:effectLst/>
                <a:uLnTx/>
                <a:uFillTx/>
                <a:cs typeface="+mn-ea"/>
                <a:sym typeface="+mn-lt"/>
              </a:rPr>
              <a:t>1</a:t>
            </a:r>
            <a:r>
              <a:rPr kumimoji="0" lang="zh-CN" altLang="en-US" sz="500" b="0" i="0" u="none" strike="noStrike" kern="1200" cap="none" spc="0" normalizeH="0" baseline="0" noProof="0" dirty="0">
                <a:ln>
                  <a:noFill/>
                </a:ln>
                <a:solidFill>
                  <a:prstClr val="black"/>
                </a:solidFill>
                <a:effectLst/>
                <a:uLnTx/>
                <a:uFillTx/>
                <a:cs typeface="+mn-ea"/>
                <a:sym typeface="+mn-lt"/>
              </a:rPr>
              <a:t>个月对同一</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型别</a:t>
            </a:r>
            <a:r>
              <a:rPr kumimoji="0" lang="en-US" altLang="zh-CN" sz="500" b="0" i="0" u="none" strike="noStrike" kern="1200" cap="none" spc="0" normalizeH="0" baseline="0" noProof="0" dirty="0">
                <a:ln>
                  <a:noFill/>
                </a:ln>
                <a:solidFill>
                  <a:prstClr val="black"/>
                </a:solidFill>
                <a:effectLst/>
                <a:uLnTx/>
                <a:uFillTx/>
                <a:cs typeface="+mn-ea"/>
                <a:sym typeface="+mn-lt"/>
              </a:rPr>
              <a:t>PCR</a:t>
            </a:r>
            <a:r>
              <a:rPr kumimoji="0" lang="zh-CN" altLang="en-US" sz="500" b="0" i="0" u="none" strike="noStrike" kern="1200" cap="none" spc="0" normalizeH="0" baseline="0" noProof="0" dirty="0">
                <a:ln>
                  <a:noFill/>
                </a:ln>
                <a:solidFill>
                  <a:prstClr val="black"/>
                </a:solidFill>
                <a:effectLst/>
                <a:uLnTx/>
                <a:uFillTx/>
                <a:cs typeface="+mn-ea"/>
                <a:sym typeface="+mn-lt"/>
              </a:rPr>
              <a:t>检测持续阴性的受试者，从入组第</a:t>
            </a:r>
            <a:r>
              <a:rPr kumimoji="0" lang="en-US" altLang="zh-CN" sz="500" b="0" i="0" u="none" strike="noStrike" kern="1200" cap="none" spc="0" normalizeH="0" baseline="0" noProof="0" dirty="0">
                <a:ln>
                  <a:noFill/>
                </a:ln>
                <a:solidFill>
                  <a:prstClr val="black"/>
                </a:solidFill>
                <a:effectLst/>
                <a:uLnTx/>
                <a:uFillTx/>
                <a:cs typeface="+mn-ea"/>
                <a:sym typeface="+mn-lt"/>
              </a:rPr>
              <a:t>7</a:t>
            </a:r>
            <a:r>
              <a:rPr kumimoji="0" lang="zh-CN" altLang="en-US" sz="500" b="0" i="0" u="none" strike="noStrike" kern="1200" cap="none" spc="0" normalizeH="0" baseline="0" noProof="0" dirty="0">
                <a:ln>
                  <a:noFill/>
                </a:ln>
                <a:solidFill>
                  <a:prstClr val="black"/>
                </a:solidFill>
                <a:effectLst/>
                <a:uLnTx/>
                <a:uFillTx/>
                <a:cs typeface="+mn-ea"/>
                <a:sym typeface="+mn-lt"/>
              </a:rPr>
              <a:t>个月后开始评价保护效力。</a:t>
            </a:r>
            <a:endParaRPr kumimoji="0" lang="en-US" altLang="zh-CN" sz="500" b="0" i="0" u="none" strike="noStrike" kern="1200" cap="none" spc="0" normalizeH="0" baseline="0" noProof="0" dirty="0">
              <a:ln>
                <a:noFill/>
              </a:ln>
              <a:solidFill>
                <a:prstClr val="black"/>
              </a:solidFill>
              <a:effectLst/>
              <a:uLnTx/>
              <a:uFillTx/>
              <a:cs typeface="+mn-ea"/>
              <a:sym typeface="+mn-lt"/>
            </a:endParaRPr>
          </a:p>
          <a:p>
            <a:pPr marL="182563" indent="-182563">
              <a:defRPr/>
            </a:pPr>
            <a:r>
              <a:rPr kumimoji="0" lang="en-US" altLang="zh-CN" sz="500" b="0" i="0" u="none" strike="noStrike" kern="0" cap="none" spc="0" normalizeH="0" baseline="0" noProof="0" dirty="0">
                <a:ln>
                  <a:noFill/>
                </a:ln>
                <a:effectLst/>
                <a:uLnTx/>
                <a:uFillTx/>
                <a:cs typeface="+mn-ea"/>
                <a:sym typeface="+mn-lt"/>
              </a:rPr>
              <a:t>a 	</a:t>
            </a:r>
            <a:r>
              <a:rPr kumimoji="0" lang="zh-CN" altLang="en-US" sz="500" b="0" i="0" u="none" strike="noStrike" kern="0" cap="none" spc="0" normalizeH="0" baseline="0" noProof="0" dirty="0">
                <a:ln>
                  <a:noFill/>
                </a:ln>
                <a:effectLst/>
                <a:uLnTx/>
                <a:uFillTx/>
                <a:cs typeface="+mn-ea"/>
                <a:sym typeface="+mn-lt"/>
              </a:rPr>
              <a:t>研究设计：一项中国</a:t>
            </a:r>
            <a:r>
              <a:rPr kumimoji="0" lang="en-US" altLang="zh-CN" sz="500" b="0" i="0" u="none" strike="noStrike" kern="0" cap="none" spc="0" normalizeH="0" baseline="0" noProof="0" dirty="0">
                <a:ln>
                  <a:noFill/>
                </a:ln>
                <a:effectLst/>
                <a:uLnTx/>
                <a:uFillTx/>
                <a:cs typeface="+mn-ea"/>
                <a:sym typeface="+mn-lt"/>
              </a:rPr>
              <a:t>2006-2007</a:t>
            </a:r>
            <a:r>
              <a:rPr kumimoji="0" lang="zh-CN" altLang="en-US" sz="500" b="0" i="0" u="none" strike="noStrike" kern="0" cap="none" spc="0" normalizeH="0" baseline="0" noProof="0" dirty="0">
                <a:ln>
                  <a:noFill/>
                </a:ln>
                <a:effectLst/>
                <a:uLnTx/>
                <a:uFillTx/>
                <a:cs typeface="+mn-ea"/>
                <a:sym typeface="+mn-lt"/>
              </a:rPr>
              <a:t>年进行的多中心、基于人群的研究</a:t>
            </a:r>
            <a:r>
              <a:rPr kumimoji="0" lang="en-US" altLang="zh-CN" sz="500" b="0" i="0" u="none" strike="noStrike" kern="0" cap="none" spc="0" normalizeH="0" baseline="0" noProof="0" dirty="0">
                <a:ln>
                  <a:noFill/>
                </a:ln>
                <a:effectLst/>
                <a:uLnTx/>
                <a:uFillTx/>
                <a:cs typeface="+mn-ea"/>
                <a:sym typeface="+mn-lt"/>
              </a:rPr>
              <a:t>. </a:t>
            </a:r>
            <a:r>
              <a:rPr kumimoji="0" lang="zh-CN" altLang="en-US" sz="500" b="0" i="0" u="none" strike="noStrike" kern="0" cap="none" spc="0" normalizeH="0" baseline="0" noProof="0" dirty="0">
                <a:ln>
                  <a:noFill/>
                </a:ln>
                <a:effectLst/>
                <a:uLnTx/>
                <a:uFillTx/>
                <a:cs typeface="+mn-ea"/>
                <a:sym typeface="+mn-lt"/>
              </a:rPr>
              <a:t>收集</a:t>
            </a:r>
            <a:r>
              <a:rPr kumimoji="0" lang="en-US" altLang="zh-CN" sz="500" b="0" i="0" u="none" strike="noStrike" kern="0" cap="none" spc="0" normalizeH="0" baseline="0" noProof="0" dirty="0">
                <a:ln>
                  <a:noFill/>
                </a:ln>
                <a:effectLst/>
                <a:uLnTx/>
                <a:uFillTx/>
                <a:cs typeface="+mn-ea"/>
                <a:sym typeface="+mn-lt"/>
              </a:rPr>
              <a:t>5</a:t>
            </a:r>
            <a:r>
              <a:rPr kumimoji="0" lang="zh-CN" altLang="en-US" sz="500" b="0" i="0" u="none" strike="noStrike" kern="0" cap="none" spc="0" normalizeH="0" baseline="0" noProof="0" dirty="0">
                <a:ln>
                  <a:noFill/>
                </a:ln>
                <a:effectLst/>
                <a:uLnTx/>
                <a:uFillTx/>
                <a:cs typeface="+mn-ea"/>
                <a:sym typeface="+mn-lt"/>
              </a:rPr>
              <a:t>个地区</a:t>
            </a:r>
            <a:r>
              <a:rPr kumimoji="0" lang="en-US" altLang="zh-CN" sz="500" b="0" i="0" u="none" strike="noStrike" kern="0" cap="none" spc="0" normalizeH="0" baseline="0" noProof="0" dirty="0">
                <a:ln>
                  <a:noFill/>
                </a:ln>
                <a:effectLst/>
                <a:uLnTx/>
                <a:uFillTx/>
                <a:cs typeface="+mn-ea"/>
                <a:sym typeface="+mn-lt"/>
              </a:rPr>
              <a:t>4215</a:t>
            </a:r>
            <a:r>
              <a:rPr kumimoji="0" lang="zh-CN" altLang="en-US" sz="500" b="0" i="0" u="none" strike="noStrike" kern="0" cap="none" spc="0" normalizeH="0" baseline="0" noProof="0" dirty="0">
                <a:ln>
                  <a:noFill/>
                </a:ln>
                <a:effectLst/>
                <a:uLnTx/>
                <a:uFillTx/>
                <a:cs typeface="+mn-ea"/>
                <a:sym typeface="+mn-lt"/>
              </a:rPr>
              <a:t>例</a:t>
            </a:r>
            <a:r>
              <a:rPr kumimoji="0" lang="en-US" altLang="zh-CN" sz="500" b="0" i="0" u="none" strike="noStrike" kern="0" cap="none" spc="0" normalizeH="0" baseline="0" noProof="0" dirty="0">
                <a:ln>
                  <a:noFill/>
                </a:ln>
                <a:effectLst/>
                <a:uLnTx/>
                <a:uFillTx/>
                <a:cs typeface="+mn-ea"/>
                <a:sym typeface="+mn-lt"/>
              </a:rPr>
              <a:t>17-54</a:t>
            </a:r>
            <a:r>
              <a:rPr kumimoji="0" lang="zh-CN" altLang="en-US" sz="500" b="0" i="0" u="none" strike="noStrike" kern="0" cap="none" spc="0" normalizeH="0" baseline="0" noProof="0" dirty="0">
                <a:ln>
                  <a:noFill/>
                </a:ln>
                <a:effectLst/>
                <a:uLnTx/>
                <a:uFillTx/>
                <a:cs typeface="+mn-ea"/>
                <a:sym typeface="+mn-lt"/>
              </a:rPr>
              <a:t>岁女性宫颈脱落细胞的</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检测数据，旨在评估中国性活跃期女性中</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感染的疾病负担</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0" lang="en-US" altLang="zh-CN" sz="500" b="0" i="0" u="none" strike="noStrike" kern="1200" cap="none" spc="0" normalizeH="0" baseline="0" noProof="0" dirty="0">
                <a:ln>
                  <a:noFill/>
                </a:ln>
                <a:solidFill>
                  <a:prstClr val="black"/>
                </a:solidFill>
                <a:effectLst/>
                <a:uLnTx/>
                <a:uFillTx/>
                <a:cs typeface="+mn-ea"/>
                <a:sym typeface="+mn-lt"/>
              </a:rPr>
              <a:t>b 	</a:t>
            </a:r>
            <a:r>
              <a:rPr kumimoji="0" lang="zh-CN" altLang="en-US" sz="500" b="0" i="0" u="none" strike="noStrike" kern="1200" cap="none" spc="0" normalizeH="0" baseline="0" noProof="0" dirty="0">
                <a:ln>
                  <a:noFill/>
                </a:ln>
                <a:solidFill>
                  <a:prstClr val="black"/>
                </a:solidFill>
                <a:effectLst/>
                <a:uLnTx/>
                <a:uFillTx/>
                <a:cs typeface="+mn-ea"/>
                <a:sym typeface="+mn-lt"/>
              </a:rPr>
              <a:t>研究设计：一项随机、双盲、安慰剂对照研究，共纳入</a:t>
            </a:r>
            <a:r>
              <a:rPr kumimoji="0" lang="en-US" altLang="zh-CN" sz="500" b="0" i="0" u="none" strike="noStrike" kern="1200" cap="none" spc="0" normalizeH="0" baseline="0" noProof="0" dirty="0">
                <a:ln>
                  <a:noFill/>
                </a:ln>
                <a:solidFill>
                  <a:prstClr val="black"/>
                </a:solidFill>
                <a:effectLst/>
                <a:uLnTx/>
                <a:uFillTx/>
                <a:cs typeface="+mn-ea"/>
                <a:sym typeface="+mn-lt"/>
              </a:rPr>
              <a:t>3006</a:t>
            </a:r>
            <a:r>
              <a:rPr kumimoji="0" lang="zh-CN" altLang="en-US" sz="500" b="0" i="0" u="none" strike="noStrike" kern="1200" cap="none" spc="0" normalizeH="0" baseline="0" noProof="0" dirty="0">
                <a:ln>
                  <a:noFill/>
                </a:ln>
                <a:solidFill>
                  <a:prstClr val="black"/>
                </a:solidFill>
                <a:effectLst/>
                <a:uLnTx/>
                <a:uFillTx/>
                <a:cs typeface="+mn-ea"/>
                <a:sym typeface="+mn-lt"/>
              </a:rPr>
              <a:t>例</a:t>
            </a:r>
            <a:r>
              <a:rPr kumimoji="0" lang="en-US" altLang="zh-CN" sz="500" b="0" i="0" u="none" strike="noStrike" kern="1200" cap="none" spc="0" normalizeH="0" baseline="0" noProof="0" dirty="0">
                <a:ln>
                  <a:noFill/>
                </a:ln>
                <a:solidFill>
                  <a:prstClr val="black"/>
                </a:solidFill>
                <a:effectLst/>
                <a:uLnTx/>
                <a:uFillTx/>
                <a:cs typeface="+mn-ea"/>
                <a:sym typeface="+mn-lt"/>
              </a:rPr>
              <a:t>20-45</a:t>
            </a:r>
            <a:r>
              <a:rPr kumimoji="0" lang="zh-CN" altLang="en-US" sz="500" b="0" i="0" u="none" strike="noStrike" kern="1200" cap="none" spc="0" normalizeH="0" baseline="0" noProof="0" dirty="0">
                <a:ln>
                  <a:noFill/>
                </a:ln>
                <a:solidFill>
                  <a:prstClr val="black"/>
                </a:solidFill>
                <a:effectLst/>
                <a:uLnTx/>
                <a:uFillTx/>
                <a:cs typeface="+mn-ea"/>
                <a:sym typeface="+mn-lt"/>
              </a:rPr>
              <a:t>岁中国女性受试者（安慰剂组</a:t>
            </a:r>
            <a:r>
              <a:rPr kumimoji="0" lang="en-US" altLang="zh-CN" sz="500" b="0" i="0" u="none" strike="noStrike" kern="1200" cap="none" spc="0" normalizeH="0" baseline="0" noProof="0" dirty="0">
                <a:ln>
                  <a:noFill/>
                </a:ln>
                <a:solidFill>
                  <a:prstClr val="black"/>
                </a:solidFill>
                <a:effectLst/>
                <a:uLnTx/>
                <a:uFillTx/>
                <a:cs typeface="+mn-ea"/>
                <a:sym typeface="+mn-lt"/>
              </a:rPr>
              <a:t>1503</a:t>
            </a:r>
            <a:r>
              <a:rPr kumimoji="0" lang="zh-CN" altLang="en-US" sz="500" b="0" i="0" u="none" strike="noStrike" kern="1200" cap="none" spc="0" normalizeH="0" baseline="0" noProof="0" dirty="0">
                <a:ln>
                  <a:noFill/>
                </a:ln>
                <a:solidFill>
                  <a:prstClr val="black"/>
                </a:solidFill>
                <a:effectLst/>
                <a:uLnTx/>
                <a:uFillTx/>
                <a:cs typeface="+mn-ea"/>
                <a:sym typeface="+mn-lt"/>
              </a:rPr>
              <a:t>例，疫苗组</a:t>
            </a:r>
            <a:r>
              <a:rPr kumimoji="0" lang="en-US" altLang="zh-CN" sz="500" b="0" i="0" u="none" strike="noStrike" kern="1200" cap="none" spc="0" normalizeH="0" baseline="0" noProof="0" dirty="0">
                <a:ln>
                  <a:noFill/>
                </a:ln>
                <a:solidFill>
                  <a:prstClr val="black"/>
                </a:solidFill>
                <a:effectLst/>
                <a:uLnTx/>
                <a:uFillTx/>
                <a:cs typeface="+mn-ea"/>
                <a:sym typeface="+mn-lt"/>
              </a:rPr>
              <a:t>1503</a:t>
            </a:r>
            <a:r>
              <a:rPr kumimoji="0" lang="zh-CN" altLang="en-US" sz="500" b="0" i="0" u="none" strike="noStrike" kern="1200" cap="none" spc="0" normalizeH="0" baseline="0" noProof="0" dirty="0">
                <a:ln>
                  <a:noFill/>
                </a:ln>
                <a:solidFill>
                  <a:prstClr val="black"/>
                </a:solidFill>
                <a:effectLst/>
                <a:uLnTx/>
                <a:uFillTx/>
                <a:cs typeface="+mn-ea"/>
                <a:sym typeface="+mn-lt"/>
              </a:rPr>
              <a:t>例）</a:t>
            </a:r>
            <a:r>
              <a:rPr kumimoji="0" lang="en-US" altLang="zh-CN" sz="500" b="0" i="0" u="none" strike="noStrike" kern="1200" cap="none" spc="0" normalizeH="0" baseline="0" noProof="0" dirty="0">
                <a:ln>
                  <a:noFill/>
                </a:ln>
                <a:solidFill>
                  <a:prstClr val="black"/>
                </a:solidFill>
                <a:effectLst/>
                <a:uLnTx/>
                <a:uFillTx/>
                <a:cs typeface="+mn-ea"/>
                <a:sym typeface="+mn-lt"/>
              </a:rPr>
              <a:t>.</a:t>
            </a:r>
            <a:r>
              <a:rPr kumimoji="0" lang="zh-CN" altLang="en-US" sz="500" b="0" i="0" u="none" strike="noStrike" kern="1200" cap="none" spc="0" normalizeH="0" baseline="0" noProof="0" dirty="0">
                <a:ln>
                  <a:noFill/>
                </a:ln>
                <a:solidFill>
                  <a:prstClr val="black"/>
                </a:solidFill>
                <a:effectLst/>
                <a:uLnTx/>
                <a:uFillTx/>
                <a:cs typeface="+mn-ea"/>
                <a:sym typeface="+mn-lt"/>
              </a:rPr>
              <a:t>保护效力随访至第</a:t>
            </a:r>
            <a:r>
              <a:rPr kumimoji="0" lang="en-US" altLang="zh-CN" sz="500" b="0" i="0" u="none" strike="noStrike" kern="1200" cap="none" spc="0" normalizeH="0" baseline="0" noProof="0" dirty="0">
                <a:ln>
                  <a:noFill/>
                </a:ln>
                <a:solidFill>
                  <a:prstClr val="black"/>
                </a:solidFill>
                <a:effectLst/>
                <a:uLnTx/>
                <a:uFillTx/>
                <a:cs typeface="+mn-ea"/>
                <a:sym typeface="+mn-lt"/>
              </a:rPr>
              <a:t>78</a:t>
            </a:r>
            <a:r>
              <a:rPr kumimoji="0" lang="zh-CN" altLang="en-US" sz="500" b="0" i="0" u="none" strike="noStrike" kern="1200" cap="none" spc="0" normalizeH="0" baseline="0" noProof="0" dirty="0">
                <a:ln>
                  <a:noFill/>
                </a:ln>
                <a:solidFill>
                  <a:prstClr val="black"/>
                </a:solidFill>
                <a:effectLst/>
                <a:uLnTx/>
                <a:uFillTx/>
                <a:cs typeface="+mn-ea"/>
                <a:sym typeface="+mn-lt"/>
              </a:rPr>
              <a:t>个月，旨在评估四价</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疫苗的保护效力。</a:t>
            </a:r>
            <a:endParaRPr kumimoji="0" lang="en-US" altLang="zh-CN" sz="500" b="0" i="0" u="none" strike="noStrike" kern="1200" cap="none" spc="0" normalizeH="0" baseline="0" noProof="0" dirty="0">
              <a:ln>
                <a:noFill/>
              </a:ln>
              <a:solidFill>
                <a:prstClr val="black"/>
              </a:solidFill>
              <a:effectLst/>
              <a:uLnTx/>
              <a:uFillTx/>
              <a:cs typeface="+mn-ea"/>
              <a:sym typeface="+mn-lt"/>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0" lang="en-US" altLang="zh-CN" sz="500" b="0" i="0" u="none" strike="noStrike" kern="1200" cap="none" spc="0" normalizeH="0" baseline="0" noProof="0" dirty="0">
                <a:ln>
                  <a:noFill/>
                </a:ln>
                <a:solidFill>
                  <a:prstClr val="black"/>
                </a:solidFill>
                <a:effectLst/>
                <a:uLnTx/>
                <a:uFillTx/>
                <a:cs typeface="+mn-ea"/>
                <a:sym typeface="+mn-lt"/>
              </a:rPr>
              <a:t>c 	</a:t>
            </a:r>
            <a:r>
              <a:rPr kumimoji="0" lang="zh-CN" altLang="en-US" sz="500" b="0" i="0" u="none" strike="noStrike" kern="1200" cap="none" spc="0" normalizeH="0" baseline="0" noProof="0" dirty="0">
                <a:ln>
                  <a:noFill/>
                </a:ln>
                <a:solidFill>
                  <a:prstClr val="black"/>
                </a:solidFill>
                <a:effectLst/>
                <a:uLnTx/>
                <a:uFillTx/>
                <a:cs typeface="+mn-ea"/>
                <a:sym typeface="+mn-lt"/>
              </a:rPr>
              <a:t>研究设计：一项随机、双盲、安慰剂对照临床试验数据的统计分析，共纳入</a:t>
            </a:r>
            <a:r>
              <a:rPr kumimoji="0" lang="en-US" altLang="zh-CN" sz="500" b="0" i="0" u="none" strike="noStrike" kern="1200" cap="none" spc="0" normalizeH="0" baseline="0" noProof="0" dirty="0">
                <a:ln>
                  <a:noFill/>
                </a:ln>
                <a:solidFill>
                  <a:prstClr val="black"/>
                </a:solidFill>
                <a:effectLst/>
                <a:uLnTx/>
                <a:uFillTx/>
                <a:cs typeface="+mn-ea"/>
                <a:sym typeface="+mn-lt"/>
              </a:rPr>
              <a:t>2617</a:t>
            </a:r>
            <a:r>
              <a:rPr kumimoji="0" lang="zh-CN" altLang="en-US" sz="500" b="0" i="0" u="none" strike="noStrike" kern="1200" cap="none" spc="0" normalizeH="0" baseline="0" noProof="0" dirty="0">
                <a:ln>
                  <a:noFill/>
                </a:ln>
                <a:solidFill>
                  <a:prstClr val="black"/>
                </a:solidFill>
                <a:effectLst/>
                <a:uLnTx/>
                <a:uFillTx/>
                <a:cs typeface="+mn-ea"/>
                <a:sym typeface="+mn-lt"/>
              </a:rPr>
              <a:t>例</a:t>
            </a:r>
            <a:r>
              <a:rPr kumimoji="0" lang="en-US" altLang="zh-CN" sz="500" b="0" i="0" u="none" strike="noStrike" kern="1200" cap="none" spc="0" normalizeH="0" baseline="0" noProof="0" dirty="0">
                <a:ln>
                  <a:noFill/>
                </a:ln>
                <a:solidFill>
                  <a:prstClr val="black"/>
                </a:solidFill>
                <a:effectLst/>
                <a:uLnTx/>
                <a:uFillTx/>
                <a:cs typeface="+mn-ea"/>
                <a:sym typeface="+mn-lt"/>
              </a:rPr>
              <a:t>16-26</a:t>
            </a:r>
            <a:r>
              <a:rPr kumimoji="0" lang="zh-CN" altLang="en-US" sz="500" b="0" i="0" u="none" strike="noStrike" kern="1200" cap="none" spc="0" normalizeH="0" baseline="0" noProof="0" dirty="0">
                <a:ln>
                  <a:noFill/>
                </a:ln>
                <a:solidFill>
                  <a:prstClr val="black"/>
                </a:solidFill>
                <a:effectLst/>
                <a:uLnTx/>
                <a:uFillTx/>
                <a:cs typeface="+mn-ea"/>
                <a:sym typeface="+mn-lt"/>
              </a:rPr>
              <a:t>岁既往感染过疫苗相关</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型别的女性受试者（安慰剂组</a:t>
            </a:r>
            <a:r>
              <a:rPr kumimoji="0" lang="en-US" altLang="zh-CN" sz="500" b="0" i="0" u="none" strike="noStrike" kern="1200" cap="none" spc="0" normalizeH="0" baseline="0" noProof="0" dirty="0">
                <a:ln>
                  <a:noFill/>
                </a:ln>
                <a:solidFill>
                  <a:prstClr val="black"/>
                </a:solidFill>
                <a:effectLst/>
                <a:uLnTx/>
                <a:uFillTx/>
                <a:cs typeface="+mn-ea"/>
                <a:sym typeface="+mn-lt"/>
              </a:rPr>
              <a:t>1319</a:t>
            </a:r>
            <a:r>
              <a:rPr kumimoji="0" lang="zh-CN" altLang="en-US" sz="500" b="0" i="0" u="none" strike="noStrike" kern="1200" cap="none" spc="0" normalizeH="0" baseline="0" noProof="0" dirty="0">
                <a:ln>
                  <a:noFill/>
                </a:ln>
                <a:solidFill>
                  <a:prstClr val="black"/>
                </a:solidFill>
                <a:effectLst/>
                <a:uLnTx/>
                <a:uFillTx/>
                <a:cs typeface="+mn-ea"/>
                <a:sym typeface="+mn-lt"/>
              </a:rPr>
              <a:t>例，疫苗组</a:t>
            </a:r>
            <a:r>
              <a:rPr kumimoji="0" lang="en-US" altLang="zh-CN" sz="500" b="0" i="0" u="none" strike="noStrike" kern="1200" cap="none" spc="0" normalizeH="0" baseline="0" noProof="0" dirty="0">
                <a:ln>
                  <a:noFill/>
                </a:ln>
                <a:solidFill>
                  <a:prstClr val="black"/>
                </a:solidFill>
                <a:effectLst/>
                <a:uLnTx/>
                <a:uFillTx/>
                <a:cs typeface="+mn-ea"/>
                <a:sym typeface="+mn-lt"/>
              </a:rPr>
              <a:t>1298</a:t>
            </a:r>
            <a:r>
              <a:rPr kumimoji="0" lang="zh-CN" altLang="en-US" sz="500" b="0" i="0" u="none" strike="noStrike" kern="1200" cap="none" spc="0" normalizeH="0" baseline="0" noProof="0" dirty="0">
                <a:ln>
                  <a:noFill/>
                </a:ln>
                <a:solidFill>
                  <a:prstClr val="black"/>
                </a:solidFill>
                <a:effectLst/>
                <a:uLnTx/>
                <a:uFillTx/>
                <a:cs typeface="+mn-ea"/>
                <a:sym typeface="+mn-lt"/>
              </a:rPr>
              <a:t>例）</a:t>
            </a:r>
            <a:r>
              <a:rPr kumimoji="0" lang="en-US" altLang="zh-CN" sz="500" b="0" i="0" u="none" strike="noStrike" kern="1200" cap="none" spc="0" normalizeH="0" baseline="0" noProof="0" dirty="0">
                <a:ln>
                  <a:noFill/>
                </a:ln>
                <a:solidFill>
                  <a:prstClr val="black"/>
                </a:solidFill>
                <a:effectLst/>
                <a:uLnTx/>
                <a:uFillTx/>
                <a:cs typeface="+mn-ea"/>
                <a:sym typeface="+mn-lt"/>
              </a:rPr>
              <a:t>.</a:t>
            </a:r>
            <a:r>
              <a:rPr kumimoji="0" lang="zh-CN" altLang="en-US" sz="500" b="0" i="0" u="none" strike="noStrike" kern="1200" cap="none" spc="0" normalizeH="0" baseline="0" noProof="0" dirty="0">
                <a:ln>
                  <a:noFill/>
                </a:ln>
                <a:solidFill>
                  <a:prstClr val="black"/>
                </a:solidFill>
                <a:effectLst/>
                <a:uLnTx/>
                <a:uFillTx/>
                <a:cs typeface="+mn-ea"/>
                <a:sym typeface="+mn-lt"/>
              </a:rPr>
              <a:t>平均随访</a:t>
            </a:r>
            <a:r>
              <a:rPr kumimoji="0" lang="en-US" altLang="zh-CN" sz="500" b="0" i="0" u="none" strike="noStrike" kern="1200" cap="none" spc="0" normalizeH="0" baseline="0" noProof="0" dirty="0">
                <a:ln>
                  <a:noFill/>
                </a:ln>
                <a:solidFill>
                  <a:prstClr val="black"/>
                </a:solidFill>
                <a:effectLst/>
                <a:uLnTx/>
                <a:uFillTx/>
                <a:cs typeface="+mn-ea"/>
                <a:sym typeface="+mn-lt"/>
              </a:rPr>
              <a:t>40</a:t>
            </a:r>
            <a:r>
              <a:rPr kumimoji="0" lang="zh-CN" altLang="en-US" sz="500" b="0" i="0" u="none" strike="noStrike" kern="1200" cap="none" spc="0" normalizeH="0" baseline="0" noProof="0" dirty="0">
                <a:ln>
                  <a:noFill/>
                </a:ln>
                <a:solidFill>
                  <a:prstClr val="black"/>
                </a:solidFill>
                <a:effectLst/>
                <a:uLnTx/>
                <a:uFillTx/>
                <a:cs typeface="+mn-ea"/>
                <a:sym typeface="+mn-lt"/>
              </a:rPr>
              <a:t>个月，旨在评估四价</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疫苗在既往感染过疫苗相关</a:t>
            </a:r>
            <a:r>
              <a:rPr kumimoji="0" lang="en-US" altLang="zh-CN" sz="500" b="0" i="0" u="none" strike="noStrike" kern="1200" cap="none" spc="0" normalizeH="0" baseline="0" noProof="0" dirty="0">
                <a:ln>
                  <a:noFill/>
                </a:ln>
                <a:solidFill>
                  <a:prstClr val="black"/>
                </a:solidFill>
                <a:effectLst/>
                <a:uLnTx/>
                <a:uFillTx/>
                <a:cs typeface="+mn-ea"/>
                <a:sym typeface="+mn-lt"/>
              </a:rPr>
              <a:t>HPV</a:t>
            </a:r>
            <a:r>
              <a:rPr kumimoji="0" lang="zh-CN" altLang="en-US" sz="500" b="0" i="0" u="none" strike="noStrike" kern="1200" cap="none" spc="0" normalizeH="0" baseline="0" noProof="0" dirty="0">
                <a:ln>
                  <a:noFill/>
                </a:ln>
                <a:solidFill>
                  <a:prstClr val="black"/>
                </a:solidFill>
                <a:effectLst/>
                <a:uLnTx/>
                <a:uFillTx/>
                <a:cs typeface="+mn-ea"/>
                <a:sym typeface="+mn-lt"/>
              </a:rPr>
              <a:t>型别（血清学阳性但</a:t>
            </a:r>
            <a:r>
              <a:rPr kumimoji="0" lang="en-US" altLang="zh-CN" sz="500" b="0" i="0" u="none" strike="noStrike" kern="1200" cap="none" spc="0" normalizeH="0" baseline="0" noProof="0" dirty="0">
                <a:ln>
                  <a:noFill/>
                </a:ln>
                <a:solidFill>
                  <a:prstClr val="black"/>
                </a:solidFill>
                <a:effectLst/>
                <a:uLnTx/>
                <a:uFillTx/>
                <a:cs typeface="+mn-ea"/>
                <a:sym typeface="+mn-lt"/>
              </a:rPr>
              <a:t>DNA</a:t>
            </a:r>
            <a:r>
              <a:rPr kumimoji="0" lang="zh-CN" altLang="en-US" sz="500" b="0" i="0" u="none" strike="noStrike" kern="1200" cap="none" spc="0" normalizeH="0" baseline="0" noProof="0" dirty="0">
                <a:ln>
                  <a:noFill/>
                </a:ln>
                <a:solidFill>
                  <a:prstClr val="black"/>
                </a:solidFill>
                <a:effectLst/>
                <a:uLnTx/>
                <a:uFillTx/>
                <a:cs typeface="+mn-ea"/>
                <a:sym typeface="+mn-lt"/>
              </a:rPr>
              <a:t>阴性）的人群中对新发宫颈癌和外生殖器疾病的有效性和耐受性。</a:t>
            </a:r>
            <a:endParaRPr kumimoji="0" lang="en-US" altLang="zh-CN" sz="500" b="0" i="0" u="none" strike="noStrike" kern="1200" cap="none" spc="0" normalizeH="0" baseline="0" noProof="0" dirty="0">
              <a:ln>
                <a:noFill/>
              </a:ln>
              <a:solidFill>
                <a:prstClr val="black"/>
              </a:solidFill>
              <a:effectLst/>
              <a:uLnTx/>
              <a:uFillTx/>
              <a:cs typeface="+mn-ea"/>
              <a:sym typeface="+mn-lt"/>
            </a:endParaRPr>
          </a:p>
        </p:txBody>
      </p:sp>
      <p:grpSp>
        <p:nvGrpSpPr>
          <p:cNvPr id="12" name="组合 11">
            <a:extLst>
              <a:ext uri="{FF2B5EF4-FFF2-40B4-BE49-F238E27FC236}">
                <a16:creationId xmlns:a16="http://schemas.microsoft.com/office/drawing/2014/main" id="{22D63407-EF24-A49D-D88C-8067AECC45E6}"/>
              </a:ext>
            </a:extLst>
          </p:cNvPr>
          <p:cNvGrpSpPr/>
          <p:nvPr/>
        </p:nvGrpSpPr>
        <p:grpSpPr>
          <a:xfrm>
            <a:off x="8680390" y="1443788"/>
            <a:ext cx="2945706" cy="1978138"/>
            <a:chOff x="2399439" y="1880238"/>
            <a:chExt cx="7722297" cy="3450717"/>
          </a:xfrm>
        </p:grpSpPr>
        <p:grpSp>
          <p:nvGrpSpPr>
            <p:cNvPr id="13" name="组合 12">
              <a:extLst>
                <a:ext uri="{FF2B5EF4-FFF2-40B4-BE49-F238E27FC236}">
                  <a16:creationId xmlns:a16="http://schemas.microsoft.com/office/drawing/2014/main" id="{3EB01EA7-A8D6-38CD-F8BE-352D1BF3D099}"/>
                </a:ext>
              </a:extLst>
            </p:cNvPr>
            <p:cNvGrpSpPr/>
            <p:nvPr/>
          </p:nvGrpSpPr>
          <p:grpSpPr>
            <a:xfrm>
              <a:off x="2399439" y="1880238"/>
              <a:ext cx="7722297" cy="3450717"/>
              <a:chOff x="1074024" y="2094878"/>
              <a:chExt cx="5464762" cy="3753600"/>
            </a:xfrm>
          </p:grpSpPr>
          <p:graphicFrame>
            <p:nvGraphicFramePr>
              <p:cNvPr id="15" name="图表 14">
                <a:extLst>
                  <a:ext uri="{FF2B5EF4-FFF2-40B4-BE49-F238E27FC236}">
                    <a16:creationId xmlns:a16="http://schemas.microsoft.com/office/drawing/2014/main" id="{B9CB7EC0-7623-0944-DD24-E6C8C5676F08}"/>
                  </a:ext>
                </a:extLst>
              </p:cNvPr>
              <p:cNvGraphicFramePr/>
              <p:nvPr>
                <p:extLst>
                  <p:ext uri="{D42A27DB-BD31-4B8C-83A1-F6EECF244321}">
                    <p14:modId xmlns:p14="http://schemas.microsoft.com/office/powerpoint/2010/main" val="898624949"/>
                  </p:ext>
                </p:extLst>
              </p:nvPr>
            </p:nvGraphicFramePr>
            <p:xfrm>
              <a:off x="1368692" y="2350735"/>
              <a:ext cx="5170094" cy="3497743"/>
            </p:xfrm>
            <a:graphic>
              <a:graphicData uri="http://schemas.openxmlformats.org/drawingml/2006/chart">
                <c:chart xmlns:c="http://schemas.openxmlformats.org/drawingml/2006/chart" xmlns:r="http://schemas.openxmlformats.org/officeDocument/2006/relationships" r:id="rId3"/>
              </a:graphicData>
            </a:graphic>
          </p:graphicFrame>
          <p:sp>
            <p:nvSpPr>
              <p:cNvPr id="21" name="文本框 24">
                <a:extLst>
                  <a:ext uri="{FF2B5EF4-FFF2-40B4-BE49-F238E27FC236}">
                    <a16:creationId xmlns:a16="http://schemas.microsoft.com/office/drawing/2014/main" id="{E441367D-3E6E-1393-E14D-27682F52EC2F}"/>
                  </a:ext>
                </a:extLst>
              </p:cNvPr>
              <p:cNvSpPr txBox="1"/>
              <p:nvPr/>
            </p:nvSpPr>
            <p:spPr>
              <a:xfrm>
                <a:off x="1074024" y="2849623"/>
                <a:ext cx="713431" cy="1351722"/>
              </a:xfrm>
              <a:prstGeom prst="rect">
                <a:avLst/>
              </a:prstGeom>
              <a:noFill/>
            </p:spPr>
            <p:txBody>
              <a:bodyPr vert="vert270"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ts val="1875"/>
                  </a:lnSpc>
                  <a:spcBef>
                    <a:spcPts val="0"/>
                  </a:spcBef>
                  <a:spcAft>
                    <a:spcPts val="0"/>
                  </a:spcAft>
                  <a:buClrTx/>
                  <a:buSzTx/>
                  <a:buFontTx/>
                  <a:buNone/>
                  <a:tabLst/>
                  <a:defRPr/>
                </a:pPr>
                <a:r>
                  <a:rPr kumimoji="0" lang="zh-CN" altLang="en-US" sz="900" b="0" i="0" u="none" strike="noStrike" kern="0" cap="none" spc="0" normalizeH="0" baseline="0" noProof="0" dirty="0">
                    <a:ln>
                      <a:noFill/>
                    </a:ln>
                    <a:solidFill>
                      <a:prstClr val="black"/>
                    </a:solidFill>
                    <a:effectLst/>
                    <a:uLnTx/>
                    <a:uFillTx/>
                    <a:cs typeface="+mn-ea"/>
                    <a:sym typeface="+mn-lt"/>
                  </a:rPr>
                  <a:t>病例数</a:t>
                </a:r>
              </a:p>
            </p:txBody>
          </p:sp>
          <p:sp>
            <p:nvSpPr>
              <p:cNvPr id="22" name="文本框 25">
                <a:extLst>
                  <a:ext uri="{FF2B5EF4-FFF2-40B4-BE49-F238E27FC236}">
                    <a16:creationId xmlns:a16="http://schemas.microsoft.com/office/drawing/2014/main" id="{8E40F0CE-484C-89E8-6409-410335547A03}"/>
                  </a:ext>
                </a:extLst>
              </p:cNvPr>
              <p:cNvSpPr txBox="1"/>
              <p:nvPr/>
            </p:nvSpPr>
            <p:spPr>
              <a:xfrm>
                <a:off x="3635476" y="3170690"/>
                <a:ext cx="2150430" cy="63558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ts val="1875"/>
                  </a:lnSpc>
                  <a:spcBef>
                    <a:spcPts val="0"/>
                  </a:spcBef>
                  <a:spcAft>
                    <a:spcPts val="0"/>
                  </a:spcAft>
                  <a:buClrTx/>
                  <a:buSzTx/>
                  <a:buFontTx/>
                  <a:buNone/>
                  <a:tabLst/>
                  <a:defRPr/>
                </a:pPr>
                <a:r>
                  <a:rPr kumimoji="0" lang="en-US" altLang="zh-CN" sz="1200" b="1" i="0" u="none" strike="noStrike" kern="0" cap="none" spc="0" normalizeH="0" baseline="0" noProof="0" dirty="0">
                    <a:ln>
                      <a:noFill/>
                    </a:ln>
                    <a:solidFill>
                      <a:srgbClr val="00535E"/>
                    </a:solidFill>
                    <a:effectLst/>
                    <a:uLnTx/>
                    <a:uFillTx/>
                    <a:cs typeface="+mn-ea"/>
                    <a:sym typeface="+mn-lt"/>
                  </a:rPr>
                  <a:t>100%</a:t>
                </a:r>
                <a:r>
                  <a:rPr kumimoji="0" lang="zh-CN" altLang="en-US" sz="1200" b="1" i="0" u="none" strike="noStrike" kern="0" cap="none" spc="0" normalizeH="0" baseline="0" noProof="0" dirty="0">
                    <a:ln>
                      <a:noFill/>
                    </a:ln>
                    <a:solidFill>
                      <a:srgbClr val="00535E"/>
                    </a:solidFill>
                    <a:effectLst/>
                    <a:uLnTx/>
                    <a:uFillTx/>
                    <a:cs typeface="+mn-ea"/>
                    <a:sym typeface="+mn-lt"/>
                  </a:rPr>
                  <a:t>降低</a:t>
                </a:r>
                <a:endParaRPr kumimoji="0" lang="en-US" altLang="zh-CN" sz="900" b="0" i="0" u="none" strike="noStrike" kern="0" cap="none" spc="0" normalizeH="0" baseline="0" noProof="0" dirty="0">
                  <a:ln>
                    <a:noFill/>
                  </a:ln>
                  <a:solidFill>
                    <a:srgbClr val="00535E"/>
                  </a:solidFill>
                  <a:effectLst/>
                  <a:uLnTx/>
                  <a:uFillTx/>
                  <a:cs typeface="+mn-ea"/>
                  <a:sym typeface="+mn-lt"/>
                </a:endParaRPr>
              </a:p>
            </p:txBody>
          </p:sp>
          <p:sp>
            <p:nvSpPr>
              <p:cNvPr id="23" name="文本框 26">
                <a:extLst>
                  <a:ext uri="{FF2B5EF4-FFF2-40B4-BE49-F238E27FC236}">
                    <a16:creationId xmlns:a16="http://schemas.microsoft.com/office/drawing/2014/main" id="{8C90C8FC-166A-DDA7-46AB-AE38A4AC8AFE}"/>
                  </a:ext>
                </a:extLst>
              </p:cNvPr>
              <p:cNvSpPr txBox="1"/>
              <p:nvPr/>
            </p:nvSpPr>
            <p:spPr>
              <a:xfrm>
                <a:off x="1836567" y="2094878"/>
                <a:ext cx="3942372" cy="52283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050" b="1" kern="0" dirty="0">
                    <a:solidFill>
                      <a:prstClr val="black"/>
                    </a:solidFill>
                    <a:cs typeface="+mn-ea"/>
                    <a:sym typeface="+mn-lt"/>
                  </a:rPr>
                  <a:t>HPV16/18</a:t>
                </a:r>
                <a:r>
                  <a:rPr lang="zh-CN" altLang="en-US" sz="1050" b="1" kern="0" dirty="0">
                    <a:solidFill>
                      <a:prstClr val="black"/>
                    </a:solidFill>
                    <a:cs typeface="+mn-ea"/>
                    <a:sym typeface="+mn-lt"/>
                  </a:rPr>
                  <a:t>型相关</a:t>
                </a:r>
                <a:r>
                  <a:rPr kumimoji="0" lang="zh-CN" altLang="en-US" sz="1050" b="1" i="0" u="none" strike="noStrike" kern="0" cap="none" spc="0" normalizeH="0" baseline="0" noProof="0" dirty="0">
                    <a:ln>
                      <a:noFill/>
                    </a:ln>
                    <a:solidFill>
                      <a:prstClr val="black"/>
                    </a:solidFill>
                    <a:effectLst/>
                    <a:uLnTx/>
                    <a:uFillTx/>
                    <a:cs typeface="+mn-ea"/>
                    <a:sym typeface="+mn-lt"/>
                  </a:rPr>
                  <a:t>的</a:t>
                </a:r>
                <a:r>
                  <a:rPr kumimoji="0" lang="en-US" altLang="zh-CN" sz="1050" b="1" i="0" u="none" strike="noStrike" kern="0" cap="none" spc="0" normalizeH="0" baseline="0" noProof="0" dirty="0">
                    <a:ln>
                      <a:noFill/>
                    </a:ln>
                    <a:solidFill>
                      <a:prstClr val="black"/>
                    </a:solidFill>
                    <a:effectLst/>
                    <a:uLnTx/>
                    <a:uFillTx/>
                    <a:cs typeface="+mn-ea"/>
                    <a:sym typeface="+mn-lt"/>
                  </a:rPr>
                  <a:t>CIN2+</a:t>
                </a:r>
                <a:endParaRPr kumimoji="0" lang="zh-CN" altLang="en-US" sz="1050" b="1" i="0" u="none" strike="noStrike" kern="0" cap="none" spc="0" normalizeH="0" baseline="0" noProof="0" dirty="0">
                  <a:ln>
                    <a:noFill/>
                  </a:ln>
                  <a:solidFill>
                    <a:prstClr val="black"/>
                  </a:solidFill>
                  <a:effectLst/>
                  <a:uLnTx/>
                  <a:uFillTx/>
                  <a:cs typeface="+mn-ea"/>
                  <a:sym typeface="+mn-lt"/>
                </a:endParaRPr>
              </a:p>
            </p:txBody>
          </p:sp>
        </p:grpSp>
        <p:sp>
          <p:nvSpPr>
            <p:cNvPr id="14" name="下箭头 13">
              <a:extLst>
                <a:ext uri="{FF2B5EF4-FFF2-40B4-BE49-F238E27FC236}">
                  <a16:creationId xmlns:a16="http://schemas.microsoft.com/office/drawing/2014/main" id="{2FAB147A-732F-1B15-C7BD-99BEAE48C61E}"/>
                </a:ext>
              </a:extLst>
            </p:cNvPr>
            <p:cNvSpPr/>
            <p:nvPr/>
          </p:nvSpPr>
          <p:spPr>
            <a:xfrm>
              <a:off x="6910062" y="3692621"/>
              <a:ext cx="1160585" cy="1089425"/>
            </a:xfrm>
            <a:prstGeom prst="downArrow">
              <a:avLst>
                <a:gd name="adj1" fmla="val 45455"/>
                <a:gd name="adj2" fmla="val 50000"/>
              </a:avLst>
            </a:prstGeom>
            <a:solidFill>
              <a:srgbClr val="00535E"/>
            </a:solidFill>
            <a:ln w="12700" cap="flat" cmpd="sng" algn="ctr">
              <a:noFill/>
              <a:prstDash val="solid"/>
              <a:miter lim="800000"/>
            </a:ln>
            <a:effectLst>
              <a:reflection blurRad="6350" stA="52000" endA="300" endPos="35000" dir="5400000" sy="-100000" algn="bl" rotWithShape="0"/>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dirty="0">
                <a:ln>
                  <a:noFill/>
                </a:ln>
                <a:solidFill>
                  <a:prstClr val="white"/>
                </a:solidFill>
                <a:effectLst/>
                <a:uLnTx/>
                <a:uFillTx/>
                <a:cs typeface="+mn-ea"/>
                <a:sym typeface="+mn-lt"/>
              </a:endParaRPr>
            </a:p>
          </p:txBody>
        </p:sp>
      </p:grpSp>
      <p:sp>
        <p:nvSpPr>
          <p:cNvPr id="24" name="文本框 23">
            <a:extLst>
              <a:ext uri="{FF2B5EF4-FFF2-40B4-BE49-F238E27FC236}">
                <a16:creationId xmlns:a16="http://schemas.microsoft.com/office/drawing/2014/main" id="{F4E17112-98EC-2B89-C57F-9EC38286556E}"/>
              </a:ext>
            </a:extLst>
          </p:cNvPr>
          <p:cNvSpPr txBox="1"/>
          <p:nvPr/>
        </p:nvSpPr>
        <p:spPr>
          <a:xfrm>
            <a:off x="6400800" y="1504583"/>
            <a:ext cx="1446230" cy="276999"/>
          </a:xfrm>
          <a:prstGeom prst="rect">
            <a:avLst/>
          </a:prstGeom>
          <a:solidFill>
            <a:schemeClr val="bg1">
              <a:lumMod val="50000"/>
            </a:schemeClr>
          </a:solidFill>
        </p:spPr>
        <p:txBody>
          <a:bodyPr wrap="none" rtlCol="0">
            <a:spAutoFit/>
          </a:bodyPr>
          <a:lstStyle/>
          <a:p>
            <a:r>
              <a:rPr lang="zh-CN" altLang="en-US" sz="1200" b="1" dirty="0">
                <a:solidFill>
                  <a:schemeClr val="bg1"/>
                </a:solidFill>
                <a:cs typeface="+mn-ea"/>
                <a:sym typeface="+mn-lt"/>
              </a:rPr>
              <a:t>未感染</a:t>
            </a:r>
            <a:r>
              <a:rPr lang="en-US" altLang="zh-CN" sz="1200" b="1" dirty="0">
                <a:solidFill>
                  <a:schemeClr val="bg1"/>
                </a:solidFill>
                <a:cs typeface="+mn-ea"/>
                <a:sym typeface="+mn-lt"/>
              </a:rPr>
              <a:t>HPV</a:t>
            </a:r>
            <a:r>
              <a:rPr lang="zh-CN" altLang="en-US" sz="1200" b="1" dirty="0">
                <a:solidFill>
                  <a:schemeClr val="bg1"/>
                </a:solidFill>
                <a:cs typeface="+mn-ea"/>
                <a:sym typeface="+mn-lt"/>
              </a:rPr>
              <a:t>的女性</a:t>
            </a:r>
          </a:p>
        </p:txBody>
      </p:sp>
      <p:sp>
        <p:nvSpPr>
          <p:cNvPr id="25" name="文本框 24">
            <a:extLst>
              <a:ext uri="{FF2B5EF4-FFF2-40B4-BE49-F238E27FC236}">
                <a16:creationId xmlns:a16="http://schemas.microsoft.com/office/drawing/2014/main" id="{BBA79069-06CA-C25D-9A68-CFF76502DE71}"/>
              </a:ext>
            </a:extLst>
          </p:cNvPr>
          <p:cNvSpPr txBox="1"/>
          <p:nvPr/>
        </p:nvSpPr>
        <p:spPr>
          <a:xfrm>
            <a:off x="6427132" y="3186187"/>
            <a:ext cx="1446230" cy="276999"/>
          </a:xfrm>
          <a:prstGeom prst="rect">
            <a:avLst/>
          </a:prstGeom>
          <a:solidFill>
            <a:srgbClr val="008080"/>
          </a:solidFill>
        </p:spPr>
        <p:txBody>
          <a:bodyPr wrap="none" rtlCol="0">
            <a:spAutoFit/>
          </a:bodyPr>
          <a:lstStyle/>
          <a:p>
            <a:pPr defTabSz="457200"/>
            <a:r>
              <a:rPr lang="zh-CN" altLang="en-US" sz="1200" b="1" dirty="0">
                <a:solidFill>
                  <a:prstClr val="white"/>
                </a:solidFill>
                <a:cs typeface="+mn-ea"/>
                <a:sym typeface="+mn-lt"/>
              </a:rPr>
              <a:t>已感染</a:t>
            </a:r>
            <a:r>
              <a:rPr lang="en-US" altLang="zh-CN" sz="1200" b="1" dirty="0">
                <a:solidFill>
                  <a:prstClr val="white"/>
                </a:solidFill>
                <a:cs typeface="+mn-ea"/>
                <a:sym typeface="+mn-lt"/>
              </a:rPr>
              <a:t>HPV</a:t>
            </a:r>
            <a:r>
              <a:rPr lang="zh-CN" altLang="en-US" sz="1200" b="1" dirty="0">
                <a:solidFill>
                  <a:prstClr val="white"/>
                </a:solidFill>
                <a:cs typeface="+mn-ea"/>
                <a:sym typeface="+mn-lt"/>
              </a:rPr>
              <a:t>的女性</a:t>
            </a:r>
          </a:p>
        </p:txBody>
      </p:sp>
      <p:sp>
        <p:nvSpPr>
          <p:cNvPr id="26" name="文本框 25">
            <a:extLst>
              <a:ext uri="{FF2B5EF4-FFF2-40B4-BE49-F238E27FC236}">
                <a16:creationId xmlns:a16="http://schemas.microsoft.com/office/drawing/2014/main" id="{64422068-F6F6-8E76-1701-F7BEE22456D4}"/>
              </a:ext>
            </a:extLst>
          </p:cNvPr>
          <p:cNvSpPr txBox="1"/>
          <p:nvPr/>
        </p:nvSpPr>
        <p:spPr>
          <a:xfrm>
            <a:off x="6266105" y="3486533"/>
            <a:ext cx="4935368" cy="1664686"/>
          </a:xfrm>
          <a:prstGeom prst="rect">
            <a:avLst/>
          </a:prstGeom>
          <a:noFill/>
        </p:spPr>
        <p:txBody>
          <a:bodyPr wrap="square" rtlCol="0">
            <a:spAutoFit/>
          </a:bodyPr>
          <a:lstStyle>
            <a:defPPr>
              <a:defRPr lang="zh-CN"/>
            </a:defPPr>
            <a:lvl1pPr marL="285750" indent="-285750">
              <a:lnSpc>
                <a:spcPct val="120000"/>
              </a:lnSpc>
              <a:buFont typeface="Arial" panose="020B0604020202020204" pitchFamily="34" charset="0"/>
              <a:buChar char="•"/>
              <a:defRPr sz="1300">
                <a:solidFill>
                  <a:srgbClr val="000000"/>
                </a:solidFill>
                <a:latin typeface="微软雅黑" panose="020B0503020204020204" pitchFamily="34" charset="-122"/>
                <a:ea typeface="微软雅黑" panose="020B0503020204020204" pitchFamily="34" charset="-122"/>
                <a:cs typeface="+mn-ea"/>
              </a:defRPr>
            </a:lvl1pPr>
          </a:lstStyle>
          <a:p>
            <a:pPr marL="171450" indent="-171450" algn="just">
              <a:lnSpc>
                <a:spcPct val="120000"/>
              </a:lnSpc>
              <a:spcAft>
                <a:spcPts val="600"/>
              </a:spcAft>
              <a:buFont typeface="Arial" panose="020B0604020202020204" pitchFamily="34" charset="0"/>
              <a:buChar char="•"/>
            </a:pPr>
            <a:r>
              <a:rPr lang="zh-CN" altLang="en-US" dirty="0">
                <a:solidFill>
                  <a:schemeClr val="tx1">
                    <a:lumMod val="50000"/>
                  </a:schemeClr>
                </a:solidFill>
                <a:cs typeface="+mn-ea"/>
                <a:sym typeface="+mn-lt"/>
              </a:rPr>
              <a:t>欧洲妇科肿瘤学会</a:t>
            </a:r>
            <a:r>
              <a:rPr lang="en-US" altLang="zh-CN" dirty="0">
                <a:solidFill>
                  <a:schemeClr val="tx1">
                    <a:lumMod val="50000"/>
                  </a:schemeClr>
                </a:solidFill>
                <a:cs typeface="+mn-ea"/>
                <a:sym typeface="+mn-lt"/>
              </a:rPr>
              <a:t>-</a:t>
            </a:r>
            <a:r>
              <a:rPr lang="zh-CN" altLang="en-US" dirty="0">
                <a:solidFill>
                  <a:schemeClr val="tx1">
                    <a:lumMod val="50000"/>
                  </a:schemeClr>
                </a:solidFill>
                <a:cs typeface="+mn-ea"/>
                <a:sym typeface="+mn-lt"/>
              </a:rPr>
              <a:t>欧洲阴道镜联盟</a:t>
            </a:r>
            <a:r>
              <a:rPr lang="en-US" altLang="zh-CN" dirty="0">
                <a:solidFill>
                  <a:schemeClr val="tx1">
                    <a:lumMod val="50000"/>
                  </a:schemeClr>
                </a:solidFill>
                <a:cs typeface="+mn-ea"/>
                <a:sym typeface="+mn-lt"/>
              </a:rPr>
              <a:t>(ESGO-EFC)</a:t>
            </a:r>
            <a:r>
              <a:rPr lang="en-US" altLang="zh-CN" baseline="30000" dirty="0">
                <a:solidFill>
                  <a:schemeClr val="tx1">
                    <a:lumMod val="50000"/>
                  </a:schemeClr>
                </a:solidFill>
                <a:cs typeface="+mn-ea"/>
                <a:sym typeface="+mn-lt"/>
              </a:rPr>
              <a:t>4</a:t>
            </a:r>
            <a:r>
              <a:rPr lang="zh-CN" altLang="en-US" dirty="0">
                <a:solidFill>
                  <a:schemeClr val="tx1">
                    <a:lumMod val="50000"/>
                  </a:schemeClr>
                </a:solidFill>
                <a:cs typeface="+mn-ea"/>
                <a:sym typeface="+mn-lt"/>
              </a:rPr>
              <a:t>指出，接种疫苗</a:t>
            </a:r>
            <a:r>
              <a:rPr lang="zh-CN" altLang="en-US" b="1" dirty="0">
                <a:solidFill>
                  <a:schemeClr val="tx1">
                    <a:lumMod val="50000"/>
                  </a:schemeClr>
                </a:solidFill>
                <a:cs typeface="+mn-ea"/>
                <a:sym typeface="+mn-lt"/>
              </a:rPr>
              <a:t>对于既往有</a:t>
            </a:r>
            <a:r>
              <a:rPr lang="en-US" altLang="zh-CN" b="1" dirty="0">
                <a:solidFill>
                  <a:schemeClr val="tx1">
                    <a:lumMod val="50000"/>
                  </a:schemeClr>
                </a:solidFill>
                <a:cs typeface="+mn-ea"/>
                <a:sym typeface="+mn-lt"/>
              </a:rPr>
              <a:t>HPV</a:t>
            </a:r>
            <a:r>
              <a:rPr lang="zh-CN" altLang="en-US" b="1" dirty="0">
                <a:solidFill>
                  <a:schemeClr val="tx1">
                    <a:lumMod val="50000"/>
                  </a:schemeClr>
                </a:solidFill>
                <a:cs typeface="+mn-ea"/>
                <a:sym typeface="+mn-lt"/>
              </a:rPr>
              <a:t>感染但已清除的性行为活跃女性也有效</a:t>
            </a:r>
            <a:r>
              <a:rPr lang="zh-CN" altLang="en-US" dirty="0">
                <a:solidFill>
                  <a:schemeClr val="tx1">
                    <a:lumMod val="50000"/>
                  </a:schemeClr>
                </a:solidFill>
                <a:cs typeface="+mn-ea"/>
                <a:sym typeface="+mn-lt"/>
              </a:rPr>
              <a:t>。</a:t>
            </a:r>
            <a:endParaRPr lang="en-US" altLang="zh-CN" dirty="0">
              <a:solidFill>
                <a:schemeClr val="tx1">
                  <a:lumMod val="50000"/>
                </a:schemeClr>
              </a:solidFill>
              <a:cs typeface="+mn-ea"/>
              <a:sym typeface="+mn-lt"/>
            </a:endParaRPr>
          </a:p>
          <a:p>
            <a:pPr marL="171450" indent="-171450" algn="just">
              <a:lnSpc>
                <a:spcPct val="120000"/>
              </a:lnSpc>
              <a:spcAft>
                <a:spcPts val="600"/>
              </a:spcAft>
              <a:buFont typeface="Arial" panose="020B0604020202020204" pitchFamily="34" charset="0"/>
              <a:buChar char="•"/>
            </a:pPr>
            <a:r>
              <a:rPr lang="zh-CN" altLang="en-US" sz="1100" dirty="0">
                <a:solidFill>
                  <a:schemeClr val="tx1">
                    <a:lumMod val="50000"/>
                  </a:schemeClr>
                </a:solidFill>
                <a:cs typeface="+mn-ea"/>
                <a:sym typeface="+mn-lt"/>
              </a:rPr>
              <a:t>一项根据三个随机、双盲、安慰剂对照临床试验的数据分析研究显示</a:t>
            </a:r>
            <a:r>
              <a:rPr lang="en-US" altLang="zh-CN" sz="1100" baseline="30000" dirty="0">
                <a:solidFill>
                  <a:schemeClr val="tx1">
                    <a:lumMod val="50000"/>
                  </a:schemeClr>
                </a:solidFill>
                <a:cs typeface="+mn-ea"/>
                <a:sym typeface="+mn-lt"/>
              </a:rPr>
              <a:t>5,c</a:t>
            </a:r>
            <a:r>
              <a:rPr lang="zh-CN" altLang="en-US" sz="1100" dirty="0">
                <a:solidFill>
                  <a:schemeClr val="tx1">
                    <a:lumMod val="50000"/>
                  </a:schemeClr>
                </a:solidFill>
                <a:cs typeface="+mn-ea"/>
                <a:sym typeface="+mn-lt"/>
              </a:rPr>
              <a:t>，</a:t>
            </a:r>
            <a:endParaRPr lang="en-US" altLang="zh-CN" sz="1100" dirty="0">
              <a:solidFill>
                <a:schemeClr val="tx1">
                  <a:lumMod val="50000"/>
                </a:schemeClr>
              </a:solidFill>
              <a:cs typeface="+mn-ea"/>
              <a:sym typeface="+mn-lt"/>
            </a:endParaRPr>
          </a:p>
          <a:p>
            <a:pPr marL="171450" lvl="1" algn="just">
              <a:lnSpc>
                <a:spcPct val="120000"/>
              </a:lnSpc>
              <a:spcAft>
                <a:spcPts val="600"/>
              </a:spcAft>
            </a:pPr>
            <a:r>
              <a:rPr lang="zh-CN" altLang="en-US" sz="1300" dirty="0">
                <a:solidFill>
                  <a:schemeClr val="tx1">
                    <a:lumMod val="50000"/>
                  </a:schemeClr>
                </a:solidFill>
                <a:cs typeface="+mn-ea"/>
                <a:sym typeface="+mn-lt"/>
              </a:rPr>
              <a:t>在</a:t>
            </a:r>
            <a:r>
              <a:rPr lang="en-US" altLang="zh-CN" sz="1300" dirty="0">
                <a:solidFill>
                  <a:schemeClr val="tx1">
                    <a:lumMod val="50000"/>
                  </a:schemeClr>
                </a:solidFill>
                <a:cs typeface="+mn-ea"/>
                <a:sym typeface="+mn-lt"/>
              </a:rPr>
              <a:t>16-26</a:t>
            </a:r>
            <a:r>
              <a:rPr lang="zh-CN" altLang="en-US" sz="1300" dirty="0">
                <a:solidFill>
                  <a:schemeClr val="tx1">
                    <a:lumMod val="50000"/>
                  </a:schemeClr>
                </a:solidFill>
                <a:cs typeface="+mn-ea"/>
                <a:sym typeface="+mn-lt"/>
              </a:rPr>
              <a:t>岁血清型阳性但</a:t>
            </a:r>
            <a:r>
              <a:rPr lang="en-US" altLang="zh-CN" sz="1300" dirty="0">
                <a:solidFill>
                  <a:schemeClr val="tx1">
                    <a:lumMod val="50000"/>
                  </a:schemeClr>
                </a:solidFill>
                <a:cs typeface="+mn-ea"/>
                <a:sym typeface="+mn-lt"/>
              </a:rPr>
              <a:t>DNA</a:t>
            </a:r>
            <a:r>
              <a:rPr lang="zh-CN" altLang="en-US" sz="1300" dirty="0">
                <a:solidFill>
                  <a:schemeClr val="tx1">
                    <a:lumMod val="50000"/>
                  </a:schemeClr>
                </a:solidFill>
                <a:cs typeface="+mn-ea"/>
                <a:sym typeface="+mn-lt"/>
              </a:rPr>
              <a:t>阴性**的女性人群中，四价</a:t>
            </a:r>
            <a:r>
              <a:rPr lang="en-US" altLang="zh-CN" sz="1300" dirty="0">
                <a:solidFill>
                  <a:schemeClr val="tx1">
                    <a:lumMod val="50000"/>
                  </a:schemeClr>
                </a:solidFill>
                <a:cs typeface="+mn-ea"/>
                <a:sym typeface="+mn-lt"/>
              </a:rPr>
              <a:t>HPV</a:t>
            </a:r>
            <a:r>
              <a:rPr lang="zh-CN" altLang="en-US" sz="1300" dirty="0">
                <a:solidFill>
                  <a:schemeClr val="tx1">
                    <a:lumMod val="50000"/>
                  </a:schemeClr>
                </a:solidFill>
                <a:cs typeface="+mn-ea"/>
                <a:sym typeface="+mn-lt"/>
              </a:rPr>
              <a:t>疫苗对</a:t>
            </a:r>
            <a:r>
              <a:rPr lang="en-US" altLang="zh-CN" sz="1300" dirty="0">
                <a:solidFill>
                  <a:schemeClr val="tx1">
                    <a:lumMod val="50000"/>
                  </a:schemeClr>
                </a:solidFill>
                <a:cs typeface="+mn-ea"/>
                <a:sym typeface="+mn-lt"/>
              </a:rPr>
              <a:t>HPV16/18</a:t>
            </a:r>
            <a:r>
              <a:rPr lang="zh-CN" altLang="en-US" sz="1300" dirty="0">
                <a:solidFill>
                  <a:schemeClr val="tx1">
                    <a:lumMod val="50000"/>
                  </a:schemeClr>
                </a:solidFill>
                <a:cs typeface="+mn-ea"/>
                <a:sym typeface="+mn-lt"/>
              </a:rPr>
              <a:t>型所致</a:t>
            </a:r>
            <a:r>
              <a:rPr lang="en-US" altLang="zh-CN" sz="1300" dirty="0">
                <a:solidFill>
                  <a:schemeClr val="tx1">
                    <a:lumMod val="50000"/>
                  </a:schemeClr>
                </a:solidFill>
                <a:cs typeface="+mn-ea"/>
                <a:sym typeface="+mn-lt"/>
              </a:rPr>
              <a:t>CIN1+</a:t>
            </a:r>
            <a:r>
              <a:rPr lang="zh-CN" altLang="en-US" sz="1300" dirty="0">
                <a:solidFill>
                  <a:schemeClr val="tx1">
                    <a:lumMod val="50000"/>
                  </a:schemeClr>
                </a:solidFill>
                <a:cs typeface="+mn-ea"/>
                <a:sym typeface="+mn-lt"/>
              </a:rPr>
              <a:t>的保护效力均达</a:t>
            </a:r>
            <a:r>
              <a:rPr lang="en-US" altLang="zh-CN" sz="1400" b="1" dirty="0">
                <a:solidFill>
                  <a:srgbClr val="1F8C87"/>
                </a:solidFill>
                <a:cs typeface="+mn-ea"/>
                <a:sym typeface="+mn-lt"/>
              </a:rPr>
              <a:t>100%</a:t>
            </a:r>
            <a:r>
              <a:rPr lang="en-US" altLang="zh-CN" sz="1300" baseline="30000" dirty="0">
                <a:solidFill>
                  <a:schemeClr val="tx1">
                    <a:lumMod val="50000"/>
                  </a:schemeClr>
                </a:solidFill>
                <a:cs typeface="+mn-ea"/>
                <a:sym typeface="+mn-lt"/>
              </a:rPr>
              <a:t># </a:t>
            </a:r>
            <a:r>
              <a:rPr lang="en-US" altLang="zh-CN" sz="900" dirty="0">
                <a:solidFill>
                  <a:schemeClr val="tx1">
                    <a:lumMod val="50000"/>
                  </a:schemeClr>
                </a:solidFill>
                <a:cs typeface="+mn-ea"/>
                <a:sym typeface="+mn-lt"/>
              </a:rPr>
              <a:t>(HPV16</a:t>
            </a:r>
            <a:r>
              <a:rPr lang="zh-CN" altLang="en-US" sz="900" dirty="0">
                <a:solidFill>
                  <a:schemeClr val="tx1">
                    <a:lumMod val="50000"/>
                  </a:schemeClr>
                </a:solidFill>
                <a:cs typeface="+mn-ea"/>
                <a:sym typeface="+mn-lt"/>
              </a:rPr>
              <a:t>型</a:t>
            </a:r>
            <a:r>
              <a:rPr lang="en-US" altLang="zh-CN" sz="900" dirty="0">
                <a:solidFill>
                  <a:schemeClr val="tx1">
                    <a:lumMod val="50000"/>
                  </a:schemeClr>
                </a:solidFill>
                <a:cs typeface="+mn-ea"/>
                <a:sym typeface="+mn-lt"/>
              </a:rPr>
              <a:t>, </a:t>
            </a:r>
            <a:r>
              <a:rPr lang="zh-CN" altLang="en-US" sz="900" dirty="0">
                <a:solidFill>
                  <a:schemeClr val="tx1">
                    <a:lumMod val="50000"/>
                  </a:schemeClr>
                </a:solidFill>
                <a:cs typeface="+mn-ea"/>
                <a:sym typeface="+mn-lt"/>
              </a:rPr>
              <a:t>保护效力</a:t>
            </a:r>
            <a:r>
              <a:rPr lang="en-US" altLang="zh-CN" sz="900" dirty="0">
                <a:solidFill>
                  <a:schemeClr val="tx1">
                    <a:lumMod val="50000"/>
                  </a:schemeClr>
                </a:solidFill>
                <a:cs typeface="+mn-ea"/>
                <a:sym typeface="+mn-lt"/>
              </a:rPr>
              <a:t>100.0%,</a:t>
            </a:r>
            <a:r>
              <a:rPr lang="zh-CN" altLang="en-US" sz="900" dirty="0">
                <a:solidFill>
                  <a:schemeClr val="tx1">
                    <a:lumMod val="50000"/>
                  </a:schemeClr>
                </a:solidFill>
                <a:cs typeface="+mn-ea"/>
                <a:sym typeface="+mn-lt"/>
              </a:rPr>
              <a:t> </a:t>
            </a:r>
            <a:r>
              <a:rPr lang="en-US" altLang="zh-CN" sz="900" dirty="0">
                <a:solidFill>
                  <a:schemeClr val="tx1">
                    <a:lumMod val="50000"/>
                  </a:schemeClr>
                </a:solidFill>
                <a:cs typeface="+mn-ea"/>
                <a:sym typeface="+mn-lt"/>
              </a:rPr>
              <a:t>95%CI: 8.5-100.0</a:t>
            </a:r>
            <a:r>
              <a:rPr lang="zh-CN" altLang="en-US" sz="900" dirty="0">
                <a:solidFill>
                  <a:schemeClr val="tx1">
                    <a:lumMod val="50000"/>
                  </a:schemeClr>
                </a:solidFill>
                <a:cs typeface="+mn-ea"/>
                <a:sym typeface="+mn-lt"/>
              </a:rPr>
              <a:t>；</a:t>
            </a:r>
            <a:r>
              <a:rPr lang="en-US" altLang="zh-CN" sz="900" dirty="0">
                <a:solidFill>
                  <a:schemeClr val="tx1">
                    <a:lumMod val="50000"/>
                  </a:schemeClr>
                </a:solidFill>
                <a:cs typeface="+mn-ea"/>
                <a:sym typeface="+mn-lt"/>
              </a:rPr>
              <a:t>HPV18</a:t>
            </a:r>
            <a:r>
              <a:rPr lang="zh-CN" altLang="en-US" sz="900" dirty="0">
                <a:solidFill>
                  <a:schemeClr val="tx1">
                    <a:lumMod val="50000"/>
                  </a:schemeClr>
                </a:solidFill>
                <a:cs typeface="+mn-ea"/>
                <a:sym typeface="+mn-lt"/>
              </a:rPr>
              <a:t>型，保护效力</a:t>
            </a:r>
            <a:r>
              <a:rPr lang="en-US" altLang="zh-CN" sz="900" dirty="0">
                <a:solidFill>
                  <a:schemeClr val="tx1">
                    <a:lumMod val="50000"/>
                  </a:schemeClr>
                </a:solidFill>
                <a:cs typeface="+mn-ea"/>
                <a:sym typeface="+mn-lt"/>
              </a:rPr>
              <a:t>100.0%,</a:t>
            </a:r>
            <a:r>
              <a:rPr lang="zh-CN" altLang="en-US" sz="900" dirty="0">
                <a:solidFill>
                  <a:schemeClr val="tx1">
                    <a:lumMod val="50000"/>
                  </a:schemeClr>
                </a:solidFill>
                <a:cs typeface="+mn-ea"/>
                <a:sym typeface="+mn-lt"/>
              </a:rPr>
              <a:t> </a:t>
            </a:r>
            <a:r>
              <a:rPr lang="en-US" altLang="zh-CN" sz="900" dirty="0">
                <a:solidFill>
                  <a:schemeClr val="tx1">
                    <a:lumMod val="50000"/>
                  </a:schemeClr>
                </a:solidFill>
                <a:cs typeface="+mn-ea"/>
                <a:sym typeface="+mn-lt"/>
              </a:rPr>
              <a:t>95%CI: </a:t>
            </a:r>
            <a:r>
              <a:rPr lang="zh-CN" altLang="en-US" sz="900" dirty="0">
                <a:solidFill>
                  <a:schemeClr val="tx1">
                    <a:lumMod val="50000"/>
                  </a:schemeClr>
                </a:solidFill>
                <a:cs typeface="+mn-ea"/>
                <a:sym typeface="+mn-lt"/>
              </a:rPr>
              <a:t>＜</a:t>
            </a:r>
            <a:r>
              <a:rPr lang="en-US" altLang="zh-CN" sz="900" dirty="0">
                <a:solidFill>
                  <a:schemeClr val="tx1">
                    <a:lumMod val="50000"/>
                  </a:schemeClr>
                </a:solidFill>
                <a:cs typeface="+mn-ea"/>
                <a:sym typeface="+mn-lt"/>
              </a:rPr>
              <a:t>0-100.0)</a:t>
            </a:r>
            <a:r>
              <a:rPr lang="en-US" altLang="zh-CN" sz="900" baseline="30000" dirty="0">
                <a:solidFill>
                  <a:schemeClr val="tx1">
                    <a:lumMod val="50000"/>
                  </a:schemeClr>
                </a:solidFill>
                <a:cs typeface="+mn-ea"/>
                <a:sym typeface="+mn-lt"/>
              </a:rPr>
              <a:t> </a:t>
            </a:r>
            <a:r>
              <a:rPr lang="zh-CN" altLang="en-US" sz="1400" dirty="0">
                <a:solidFill>
                  <a:schemeClr val="tx1">
                    <a:lumMod val="50000"/>
                  </a:schemeClr>
                </a:solidFill>
                <a:cs typeface="+mn-ea"/>
                <a:sym typeface="+mn-lt"/>
              </a:rPr>
              <a:t>。</a:t>
            </a:r>
            <a:endParaRPr lang="en-US" altLang="zh-CN" sz="1400" dirty="0">
              <a:solidFill>
                <a:schemeClr val="tx1">
                  <a:lumMod val="50000"/>
                </a:schemeClr>
              </a:solidFill>
              <a:cs typeface="+mn-ea"/>
              <a:sym typeface="+mn-lt"/>
            </a:endParaRPr>
          </a:p>
        </p:txBody>
      </p:sp>
      <p:sp>
        <p:nvSpPr>
          <p:cNvPr id="29" name="文本框 28">
            <a:extLst>
              <a:ext uri="{FF2B5EF4-FFF2-40B4-BE49-F238E27FC236}">
                <a16:creationId xmlns:a16="http://schemas.microsoft.com/office/drawing/2014/main" id="{09241C15-4561-448F-9BBA-462DF3177D1F}"/>
              </a:ext>
            </a:extLst>
          </p:cNvPr>
          <p:cNvSpPr txBox="1"/>
          <p:nvPr/>
        </p:nvSpPr>
        <p:spPr>
          <a:xfrm>
            <a:off x="915526" y="5652622"/>
            <a:ext cx="10115848" cy="492443"/>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00000"/>
              </a:lnSpc>
              <a:spcBef>
                <a:spcPts val="600"/>
              </a:spcBef>
              <a:buFont typeface="Arial" panose="020B0604020202020204" pitchFamily="34" charset="0"/>
              <a:buChar char="•"/>
            </a:pPr>
            <a:r>
              <a:rPr lang="en-US" altLang="zh-CN" sz="1300" dirty="0"/>
              <a:t>《</a:t>
            </a:r>
            <a:r>
              <a:rPr lang="zh-CN" altLang="en-US" sz="1300" dirty="0"/>
              <a:t>人乳头瘤病毒疫苗临床应用中国专家共识</a:t>
            </a:r>
            <a:r>
              <a:rPr lang="en-US" altLang="zh-CN" sz="1300" dirty="0"/>
              <a:t>》</a:t>
            </a:r>
            <a:r>
              <a:rPr lang="en-US" altLang="zh-CN" sz="1300" baseline="30000" dirty="0"/>
              <a:t>6</a:t>
            </a:r>
            <a:r>
              <a:rPr lang="zh-CN" altLang="en-US" sz="1300" dirty="0"/>
              <a:t>指出，结合我国女性</a:t>
            </a:r>
            <a:r>
              <a:rPr lang="en-US" altLang="zh-CN" sz="1300" dirty="0"/>
              <a:t>HPV</a:t>
            </a:r>
            <a:r>
              <a:rPr lang="zh-CN" altLang="en-US" sz="1300" dirty="0"/>
              <a:t>感染流行病学特点、接种政策和子宫颈癌筛查覆盖率低等现状，优先推荐</a:t>
            </a:r>
            <a:r>
              <a:rPr lang="en-US" altLang="zh-CN" sz="1300" dirty="0"/>
              <a:t>9-26</a:t>
            </a:r>
            <a:r>
              <a:rPr lang="zh-CN" altLang="en-US" sz="1300" dirty="0"/>
              <a:t>岁女性接种</a:t>
            </a:r>
            <a:r>
              <a:rPr lang="en-US" altLang="zh-CN" sz="1300" dirty="0"/>
              <a:t>HPV</a:t>
            </a:r>
            <a:r>
              <a:rPr lang="zh-CN" altLang="en-US" sz="1300" dirty="0"/>
              <a:t>疫苗，同时推荐</a:t>
            </a:r>
            <a:r>
              <a:rPr lang="en-US" altLang="zh-CN" sz="1300" dirty="0"/>
              <a:t>27-45</a:t>
            </a:r>
            <a:r>
              <a:rPr lang="zh-CN" altLang="en-US" sz="1300" dirty="0"/>
              <a:t>岁有条件的女性接种</a:t>
            </a:r>
            <a:r>
              <a:rPr lang="en-US" altLang="zh-CN" sz="1300" dirty="0"/>
              <a:t>HPV</a:t>
            </a:r>
            <a:r>
              <a:rPr lang="zh-CN" altLang="en-US" sz="1300" dirty="0"/>
              <a:t>疫苗。</a:t>
            </a:r>
          </a:p>
        </p:txBody>
      </p:sp>
      <p:grpSp>
        <p:nvGrpSpPr>
          <p:cNvPr id="30" name="组合 29">
            <a:extLst>
              <a:ext uri="{FF2B5EF4-FFF2-40B4-BE49-F238E27FC236}">
                <a16:creationId xmlns:a16="http://schemas.microsoft.com/office/drawing/2014/main" id="{7A6706FA-F5ED-C3EF-3438-C9D7B28305FD}"/>
              </a:ext>
            </a:extLst>
          </p:cNvPr>
          <p:cNvGrpSpPr/>
          <p:nvPr/>
        </p:nvGrpSpPr>
        <p:grpSpPr>
          <a:xfrm>
            <a:off x="295372" y="5101053"/>
            <a:ext cx="10467115" cy="538551"/>
            <a:chOff x="295372" y="1504884"/>
            <a:chExt cx="10467115" cy="538551"/>
          </a:xfrm>
        </p:grpSpPr>
        <p:sp>
          <p:nvSpPr>
            <p:cNvPr id="31" name="矩形: 圆角 30">
              <a:extLst>
                <a:ext uri="{FF2B5EF4-FFF2-40B4-BE49-F238E27FC236}">
                  <a16:creationId xmlns:a16="http://schemas.microsoft.com/office/drawing/2014/main" id="{990D9B53-25EE-AA40-99D4-848D5761655E}"/>
                </a:ext>
              </a:extLst>
            </p:cNvPr>
            <p:cNvSpPr/>
            <p:nvPr/>
          </p:nvSpPr>
          <p:spPr>
            <a:xfrm>
              <a:off x="295372" y="1504884"/>
              <a:ext cx="10467115" cy="538551"/>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32" name="组合 31">
              <a:extLst>
                <a:ext uri="{FF2B5EF4-FFF2-40B4-BE49-F238E27FC236}">
                  <a16:creationId xmlns:a16="http://schemas.microsoft.com/office/drawing/2014/main" id="{E60C07C1-E275-AE7A-4260-BF104559C2FF}"/>
                </a:ext>
              </a:extLst>
            </p:cNvPr>
            <p:cNvGrpSpPr>
              <a:grpSpLocks noChangeAspect="1"/>
            </p:cNvGrpSpPr>
            <p:nvPr/>
          </p:nvGrpSpPr>
          <p:grpSpPr>
            <a:xfrm>
              <a:off x="669439" y="1638705"/>
              <a:ext cx="301348" cy="312868"/>
              <a:chOff x="7671199" y="2913751"/>
              <a:chExt cx="432004" cy="432000"/>
            </a:xfrm>
            <a:solidFill>
              <a:srgbClr val="00877B"/>
            </a:solidFill>
          </p:grpSpPr>
          <p:sp>
            <p:nvSpPr>
              <p:cNvPr id="34" name="圆角矩形 102">
                <a:extLst>
                  <a:ext uri="{FF2B5EF4-FFF2-40B4-BE49-F238E27FC236}">
                    <a16:creationId xmlns:a16="http://schemas.microsoft.com/office/drawing/2014/main" id="{455024D7-22CC-2E41-926E-19D0F3E5F384}"/>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5" name="任意多边形 103">
                <a:extLst>
                  <a:ext uri="{FF2B5EF4-FFF2-40B4-BE49-F238E27FC236}">
                    <a16:creationId xmlns:a16="http://schemas.microsoft.com/office/drawing/2014/main" id="{7D859295-8504-70C9-50FD-3E618A16D893}"/>
                  </a:ext>
                </a:extLst>
              </p:cNvPr>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3" name="文本框 32">
              <a:extLst>
                <a:ext uri="{FF2B5EF4-FFF2-40B4-BE49-F238E27FC236}">
                  <a16:creationId xmlns:a16="http://schemas.microsoft.com/office/drawing/2014/main" id="{D9928436-44C2-C076-BE06-2214C9F37D13}"/>
                </a:ext>
              </a:extLst>
            </p:cNvPr>
            <p:cNvSpPr txBox="1"/>
            <p:nvPr/>
          </p:nvSpPr>
          <p:spPr>
            <a:xfrm>
              <a:off x="1000885" y="1599202"/>
              <a:ext cx="8752715"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基于我国现状，推荐有条件的</a:t>
              </a:r>
              <a:r>
                <a:rPr lang="en-US" altLang="zh-CN" b="1" dirty="0">
                  <a:solidFill>
                    <a:srgbClr val="00877B"/>
                  </a:solidFill>
                  <a:latin typeface="微软雅黑" panose="020B0503020204020204" pitchFamily="34" charset="-122"/>
                  <a:ea typeface="微软雅黑" panose="020B0503020204020204" pitchFamily="34" charset="-122"/>
                </a:rPr>
                <a:t>27-45</a:t>
              </a:r>
              <a:r>
                <a:rPr lang="zh-CN" altLang="en-US" b="1" dirty="0">
                  <a:solidFill>
                    <a:srgbClr val="00877B"/>
                  </a:solidFill>
                  <a:latin typeface="微软雅黑" panose="020B0503020204020204" pitchFamily="34" charset="-122"/>
                  <a:ea typeface="微软雅黑" panose="020B0503020204020204" pitchFamily="34" charset="-122"/>
                </a:rPr>
                <a:t>岁成年女性接种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grpSp>
      <p:sp>
        <p:nvSpPr>
          <p:cNvPr id="37" name="文本框 36">
            <a:extLst>
              <a:ext uri="{FF2B5EF4-FFF2-40B4-BE49-F238E27FC236}">
                <a16:creationId xmlns:a16="http://schemas.microsoft.com/office/drawing/2014/main" id="{0C943375-1F74-6BDE-E711-9EE463CE7DEA}"/>
              </a:ext>
            </a:extLst>
          </p:cNvPr>
          <p:cNvSpPr txBox="1"/>
          <p:nvPr/>
        </p:nvSpPr>
        <p:spPr>
          <a:xfrm>
            <a:off x="6346740" y="1826942"/>
            <a:ext cx="2483060" cy="1272143"/>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spcBef>
                <a:spcPts val="600"/>
              </a:spcBef>
            </a:pPr>
            <a:r>
              <a:rPr lang="zh-CN" altLang="en-US" sz="1100" dirty="0">
                <a:cs typeface="+mn-ea"/>
                <a:sym typeface="+mn-lt"/>
              </a:rPr>
              <a:t>一项中国</a:t>
            </a:r>
            <a:r>
              <a:rPr lang="en-US" altLang="zh-CN" sz="1100" dirty="0">
                <a:cs typeface="+mn-ea"/>
                <a:sym typeface="+mn-lt"/>
              </a:rPr>
              <a:t>III</a:t>
            </a:r>
            <a:r>
              <a:rPr lang="zh-CN" altLang="en-US" sz="1100" dirty="0">
                <a:cs typeface="+mn-ea"/>
                <a:sym typeface="+mn-lt"/>
              </a:rPr>
              <a:t>期临床试验结果显示</a:t>
            </a:r>
            <a:r>
              <a:rPr lang="en-US" altLang="zh-CN" sz="1100" baseline="30000" dirty="0">
                <a:cs typeface="+mn-ea"/>
                <a:sym typeface="+mn-lt"/>
              </a:rPr>
              <a:t>3,b</a:t>
            </a:r>
            <a:r>
              <a:rPr lang="zh-CN" altLang="en-US" sz="1100" dirty="0">
                <a:cs typeface="+mn-ea"/>
                <a:sym typeface="+mn-lt"/>
              </a:rPr>
              <a:t>，</a:t>
            </a:r>
            <a:endParaRPr lang="en-US" altLang="zh-CN" sz="1100" dirty="0">
              <a:cs typeface="+mn-ea"/>
              <a:sym typeface="+mn-lt"/>
            </a:endParaRPr>
          </a:p>
          <a:p>
            <a:pPr>
              <a:lnSpc>
                <a:spcPct val="100000"/>
              </a:lnSpc>
              <a:spcBef>
                <a:spcPts val="600"/>
              </a:spcBef>
            </a:pPr>
            <a:r>
              <a:rPr lang="zh-CN" altLang="en-US" sz="1300" dirty="0">
                <a:cs typeface="+mn-ea"/>
                <a:sym typeface="+mn-lt"/>
              </a:rPr>
              <a:t>在</a:t>
            </a:r>
            <a:r>
              <a:rPr lang="en-US" altLang="zh-CN" sz="1300" dirty="0">
                <a:cs typeface="+mn-ea"/>
                <a:sym typeface="+mn-lt"/>
              </a:rPr>
              <a:t>20-45</a:t>
            </a:r>
            <a:r>
              <a:rPr lang="zh-CN" altLang="en-US" sz="1300" dirty="0">
                <a:cs typeface="+mn-ea"/>
                <a:sym typeface="+mn-lt"/>
              </a:rPr>
              <a:t>岁中国女性</a:t>
            </a:r>
            <a:r>
              <a:rPr lang="en-US" altLang="zh-CN" sz="1300" dirty="0">
                <a:cs typeface="+mn-ea"/>
                <a:sym typeface="+mn-lt"/>
              </a:rPr>
              <a:t>PPE</a:t>
            </a:r>
            <a:r>
              <a:rPr lang="zh-CN" altLang="en-US" sz="1300" dirty="0">
                <a:cs typeface="+mn-ea"/>
                <a:sym typeface="+mn-lt"/>
              </a:rPr>
              <a:t>人群*中，四价</a:t>
            </a:r>
            <a:r>
              <a:rPr lang="en-US" altLang="zh-CN" sz="1300" dirty="0">
                <a:cs typeface="+mn-ea"/>
                <a:sym typeface="+mn-lt"/>
              </a:rPr>
              <a:t>HPV</a:t>
            </a:r>
            <a:r>
              <a:rPr lang="zh-CN" altLang="en-US" sz="1300" dirty="0">
                <a:cs typeface="+mn-ea"/>
                <a:sym typeface="+mn-lt"/>
              </a:rPr>
              <a:t>疫苗对</a:t>
            </a:r>
            <a:r>
              <a:rPr lang="en-US" altLang="zh-CN" sz="1300" dirty="0">
                <a:cs typeface="+mn-ea"/>
                <a:sym typeface="+mn-lt"/>
              </a:rPr>
              <a:t>HPV16/18</a:t>
            </a:r>
            <a:r>
              <a:rPr lang="zh-CN" altLang="en-US" sz="1300" dirty="0">
                <a:cs typeface="+mn-ea"/>
                <a:sym typeface="+mn-lt"/>
              </a:rPr>
              <a:t>型相关的</a:t>
            </a:r>
            <a:r>
              <a:rPr lang="en-US" altLang="zh-CN" sz="1300" dirty="0">
                <a:cs typeface="+mn-ea"/>
                <a:sym typeface="+mn-lt"/>
              </a:rPr>
              <a:t>CIN2+</a:t>
            </a:r>
            <a:r>
              <a:rPr lang="zh-CN" altLang="en-US" sz="1300" b="1" dirty="0">
                <a:solidFill>
                  <a:srgbClr val="00877B"/>
                </a:solidFill>
                <a:cs typeface="+mn-ea"/>
                <a:sym typeface="+mn-lt"/>
              </a:rPr>
              <a:t>保护效力高达</a:t>
            </a:r>
            <a:r>
              <a:rPr lang="en-US" altLang="zh-CN" sz="1300" b="1" dirty="0">
                <a:solidFill>
                  <a:srgbClr val="00877B"/>
                </a:solidFill>
                <a:cs typeface="+mn-ea"/>
                <a:sym typeface="+mn-lt"/>
              </a:rPr>
              <a:t>100%</a:t>
            </a:r>
            <a:r>
              <a:rPr lang="en-US" altLang="zh-CN" sz="1300" baseline="30000" dirty="0">
                <a:solidFill>
                  <a:schemeClr val="tx1"/>
                </a:solidFill>
                <a:cs typeface="+mn-ea"/>
                <a:sym typeface="+mn-lt"/>
              </a:rPr>
              <a:t>#</a:t>
            </a:r>
            <a:r>
              <a:rPr lang="en-US" altLang="zh-CN" sz="1300" baseline="30000" dirty="0">
                <a:solidFill>
                  <a:schemeClr val="tx1">
                    <a:lumMod val="75000"/>
                    <a:lumOff val="25000"/>
                  </a:schemeClr>
                </a:solidFill>
                <a:cs typeface="+mn-ea"/>
                <a:sym typeface="+mn-lt"/>
              </a:rPr>
              <a:t> </a:t>
            </a:r>
            <a:r>
              <a:rPr lang="en-US" altLang="zh-CN" sz="900" dirty="0">
                <a:solidFill>
                  <a:schemeClr val="tx1"/>
                </a:solidFill>
                <a:cs typeface="+mn-ea"/>
                <a:sym typeface="+mn-lt"/>
              </a:rPr>
              <a:t>(95%CI</a:t>
            </a:r>
            <a:r>
              <a:rPr lang="zh-CN" altLang="en-US" sz="900" dirty="0">
                <a:solidFill>
                  <a:schemeClr val="tx1"/>
                </a:solidFill>
                <a:cs typeface="+mn-ea"/>
                <a:sym typeface="+mn-lt"/>
              </a:rPr>
              <a:t>：</a:t>
            </a:r>
            <a:r>
              <a:rPr lang="en-US" altLang="zh-CN" sz="900" dirty="0">
                <a:solidFill>
                  <a:schemeClr val="tx1"/>
                </a:solidFill>
                <a:cs typeface="+mn-ea"/>
                <a:sym typeface="+mn-lt"/>
              </a:rPr>
              <a:t>32.3-100%)</a:t>
            </a:r>
            <a:r>
              <a:rPr lang="zh-CN" altLang="en-US" sz="900" dirty="0">
                <a:solidFill>
                  <a:schemeClr val="tx1"/>
                </a:solidFill>
                <a:cs typeface="+mn-ea"/>
                <a:sym typeface="+mn-lt"/>
              </a:rPr>
              <a:t> </a:t>
            </a:r>
            <a:r>
              <a:rPr lang="zh-CN" altLang="en-US" sz="1600" dirty="0">
                <a:solidFill>
                  <a:schemeClr val="tx1"/>
                </a:solidFill>
                <a:cs typeface="+mn-ea"/>
                <a:sym typeface="+mn-lt"/>
              </a:rPr>
              <a:t>。</a:t>
            </a:r>
          </a:p>
        </p:txBody>
      </p:sp>
      <p:sp>
        <p:nvSpPr>
          <p:cNvPr id="41" name="文本框 40">
            <a:extLst>
              <a:ext uri="{FF2B5EF4-FFF2-40B4-BE49-F238E27FC236}">
                <a16:creationId xmlns:a16="http://schemas.microsoft.com/office/drawing/2014/main" id="{33D475A9-FDE7-7DBC-C360-CADD462C1DF2}"/>
              </a:ext>
            </a:extLst>
          </p:cNvPr>
          <p:cNvSpPr txBox="1"/>
          <p:nvPr/>
        </p:nvSpPr>
        <p:spPr>
          <a:xfrm>
            <a:off x="0" y="6111543"/>
            <a:ext cx="11582400" cy="246221"/>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500" b="0" i="0" u="none" strike="noStrike" kern="0" cap="none" spc="0" normalizeH="0" baseline="0" noProof="0" dirty="0">
                <a:ln>
                  <a:noFill/>
                </a:ln>
                <a:effectLst/>
                <a:uLnTx/>
                <a:uFillTx/>
                <a:cs typeface="+mn-ea"/>
                <a:sym typeface="+mn-lt"/>
              </a:rPr>
              <a:t>#</a:t>
            </a:r>
            <a:r>
              <a:rPr kumimoji="0" lang="zh-CN" altLang="en-US" sz="500" b="0" i="0" u="none" strike="noStrike" kern="0" cap="none" spc="0" normalizeH="0" baseline="0" noProof="0" dirty="0">
                <a:ln>
                  <a:noFill/>
                </a:ln>
                <a:effectLst/>
                <a:uLnTx/>
                <a:uFillTx/>
                <a:cs typeface="+mn-ea"/>
                <a:sym typeface="+mn-lt"/>
              </a:rPr>
              <a:t>与任何疫苗一样，无法确保四价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疫苗对所有接种者均产生保护作用。四价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疫苗不能预防所有高危型</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感染所致病变。尚未证实四价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疫苗能预防疫苗所含型别以外的其他</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感染导致的病变以及非</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引起的疾病。</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zh-CN" altLang="en-US" sz="500" b="0" i="0" u="none" strike="noStrike" kern="0" cap="none" spc="0" normalizeH="0" baseline="0" noProof="0" dirty="0">
                <a:ln>
                  <a:noFill/>
                </a:ln>
                <a:effectLst/>
                <a:uLnTx/>
                <a:uFillTx/>
                <a:cs typeface="+mn-ea"/>
                <a:sym typeface="+mn-lt"/>
              </a:rPr>
              <a:t>**血清学阳性但</a:t>
            </a:r>
            <a:r>
              <a:rPr kumimoji="0" lang="en-US" altLang="zh-CN" sz="500" b="0" i="0" u="none" strike="noStrike" kern="0" cap="none" spc="0" normalizeH="0" baseline="0" noProof="0" dirty="0">
                <a:ln>
                  <a:noFill/>
                </a:ln>
                <a:effectLst/>
                <a:uLnTx/>
                <a:uFillTx/>
                <a:cs typeface="+mn-ea"/>
                <a:sym typeface="+mn-lt"/>
              </a:rPr>
              <a:t>DNA</a:t>
            </a:r>
            <a:r>
              <a:rPr kumimoji="0" lang="zh-CN" altLang="en-US" sz="500" b="0" i="0" u="none" strike="noStrike" kern="0" cap="none" spc="0" normalizeH="0" baseline="0" noProof="0" dirty="0">
                <a:ln>
                  <a:noFill/>
                </a:ln>
                <a:effectLst/>
                <a:uLnTx/>
                <a:uFillTx/>
                <a:cs typeface="+mn-ea"/>
                <a:sym typeface="+mn-lt"/>
              </a:rPr>
              <a:t>阴性女性：既往感染过疫苗相关</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型别，血清学阳性但</a:t>
            </a:r>
            <a:r>
              <a:rPr kumimoji="0" lang="en-US" altLang="zh-CN" sz="500" b="0" i="0" u="none" strike="noStrike" kern="0" cap="none" spc="0" normalizeH="0" baseline="0" noProof="0" dirty="0">
                <a:ln>
                  <a:noFill/>
                </a:ln>
                <a:effectLst/>
                <a:uLnTx/>
                <a:uFillTx/>
                <a:cs typeface="+mn-ea"/>
                <a:sym typeface="+mn-lt"/>
              </a:rPr>
              <a:t>DNA</a:t>
            </a:r>
            <a:r>
              <a:rPr kumimoji="0" lang="zh-CN" altLang="en-US" sz="500" b="0" i="0" u="none" strike="noStrike" kern="0" cap="none" spc="0" normalizeH="0" baseline="0" noProof="0" dirty="0">
                <a:ln>
                  <a:noFill/>
                </a:ln>
                <a:effectLst/>
                <a:uLnTx/>
                <a:uFillTx/>
                <a:cs typeface="+mn-ea"/>
                <a:sym typeface="+mn-lt"/>
              </a:rPr>
              <a:t>阴性，接受至少</a:t>
            </a:r>
            <a:r>
              <a:rPr kumimoji="0" lang="en-US" altLang="zh-CN" sz="500" b="0" i="0" u="none" strike="noStrike" kern="0" cap="none" spc="0" normalizeH="0" baseline="0" noProof="0" dirty="0">
                <a:ln>
                  <a:noFill/>
                </a:ln>
                <a:effectLst/>
                <a:uLnTx/>
                <a:uFillTx/>
                <a:cs typeface="+mn-ea"/>
                <a:sym typeface="+mn-lt"/>
              </a:rPr>
              <a:t>1</a:t>
            </a:r>
            <a:r>
              <a:rPr kumimoji="0" lang="zh-CN" altLang="en-US" sz="500" b="0" i="0" u="none" strike="noStrike" kern="0" cap="none" spc="0" normalizeH="0" baseline="0" noProof="0" dirty="0">
                <a:ln>
                  <a:noFill/>
                </a:ln>
                <a:effectLst/>
                <a:uLnTx/>
                <a:uFillTx/>
                <a:cs typeface="+mn-ea"/>
                <a:sym typeface="+mn-lt"/>
              </a:rPr>
              <a:t>剂四价</a:t>
            </a:r>
            <a:r>
              <a:rPr kumimoji="0" lang="en-US" altLang="zh-CN" sz="500" b="0" i="0" u="none" strike="noStrike" kern="0" cap="none" spc="0" normalizeH="0" baseline="0" noProof="0" dirty="0">
                <a:ln>
                  <a:noFill/>
                </a:ln>
                <a:effectLst/>
                <a:uLnTx/>
                <a:uFillTx/>
                <a:cs typeface="+mn-ea"/>
                <a:sym typeface="+mn-lt"/>
              </a:rPr>
              <a:t>HPV</a:t>
            </a:r>
            <a:r>
              <a:rPr kumimoji="0" lang="zh-CN" altLang="en-US" sz="500" b="0" i="0" u="none" strike="noStrike" kern="0" cap="none" spc="0" normalizeH="0" baseline="0" noProof="0" dirty="0">
                <a:ln>
                  <a:noFill/>
                </a:ln>
                <a:effectLst/>
                <a:uLnTx/>
                <a:uFillTx/>
                <a:cs typeface="+mn-ea"/>
                <a:sym typeface="+mn-lt"/>
              </a:rPr>
              <a:t>疫苗接种</a:t>
            </a:r>
          </a:p>
        </p:txBody>
      </p:sp>
      <p:grpSp>
        <p:nvGrpSpPr>
          <p:cNvPr id="5" name="组合 4">
            <a:extLst>
              <a:ext uri="{FF2B5EF4-FFF2-40B4-BE49-F238E27FC236}">
                <a16:creationId xmlns:a16="http://schemas.microsoft.com/office/drawing/2014/main" id="{73DB18C2-289E-9A64-B17C-5D370DD2650E}"/>
              </a:ext>
            </a:extLst>
          </p:cNvPr>
          <p:cNvGrpSpPr/>
          <p:nvPr/>
        </p:nvGrpSpPr>
        <p:grpSpPr>
          <a:xfrm>
            <a:off x="6078034" y="882665"/>
            <a:ext cx="5818593" cy="540000"/>
            <a:chOff x="0" y="1529384"/>
            <a:chExt cx="10487821" cy="540000"/>
          </a:xfrm>
        </p:grpSpPr>
        <p:sp>
          <p:nvSpPr>
            <p:cNvPr id="8" name="矩形: 圆角 7">
              <a:extLst>
                <a:ext uri="{FF2B5EF4-FFF2-40B4-BE49-F238E27FC236}">
                  <a16:creationId xmlns:a16="http://schemas.microsoft.com/office/drawing/2014/main" id="{1DDB73E9-F7EA-8B68-A4EB-CA9C2B481AC3}"/>
                </a:ext>
              </a:extLst>
            </p:cNvPr>
            <p:cNvSpPr/>
            <p:nvPr/>
          </p:nvSpPr>
          <p:spPr>
            <a:xfrm>
              <a:off x="0" y="1529384"/>
              <a:ext cx="10487821"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E28E098B-9DD0-4FC2-3FA3-2D6131D35A06}"/>
                </a:ext>
              </a:extLst>
            </p:cNvPr>
            <p:cNvGrpSpPr>
              <a:grpSpLocks noChangeAspect="1"/>
            </p:cNvGrpSpPr>
            <p:nvPr/>
          </p:nvGrpSpPr>
          <p:grpSpPr>
            <a:xfrm>
              <a:off x="703421" y="1638705"/>
              <a:ext cx="545067" cy="312868"/>
              <a:chOff x="7719917" y="2913751"/>
              <a:chExt cx="781393" cy="432000"/>
            </a:xfrm>
            <a:solidFill>
              <a:srgbClr val="00877B"/>
            </a:solidFill>
          </p:grpSpPr>
          <p:sp>
            <p:nvSpPr>
              <p:cNvPr id="11" name="圆角矩形 102">
                <a:extLst>
                  <a:ext uri="{FF2B5EF4-FFF2-40B4-BE49-F238E27FC236}">
                    <a16:creationId xmlns:a16="http://schemas.microsoft.com/office/drawing/2014/main" id="{3C49A640-EB08-F4C7-327A-721CC28267CA}"/>
                  </a:ext>
                </a:extLst>
              </p:cNvPr>
              <p:cNvSpPr/>
              <p:nvPr/>
            </p:nvSpPr>
            <p:spPr>
              <a:xfrm>
                <a:off x="7719917"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7" name="任意多边形 103">
                <a:extLst>
                  <a:ext uri="{FF2B5EF4-FFF2-40B4-BE49-F238E27FC236}">
                    <a16:creationId xmlns:a16="http://schemas.microsoft.com/office/drawing/2014/main" id="{560C159B-981F-F2B5-785E-7FB8825CB725}"/>
                  </a:ext>
                </a:extLst>
              </p:cNvPr>
              <p:cNvSpPr/>
              <p:nvPr/>
            </p:nvSpPr>
            <p:spPr>
              <a:xfrm>
                <a:off x="7938040"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10" name="文本框 9">
              <a:extLst>
                <a:ext uri="{FF2B5EF4-FFF2-40B4-BE49-F238E27FC236}">
                  <a16:creationId xmlns:a16="http://schemas.microsoft.com/office/drawing/2014/main" id="{DEDB3EAF-D096-63F3-FE30-62F0DDA57B86}"/>
                </a:ext>
              </a:extLst>
            </p:cNvPr>
            <p:cNvSpPr txBox="1"/>
            <p:nvPr/>
          </p:nvSpPr>
          <p:spPr>
            <a:xfrm>
              <a:off x="1272743" y="1599202"/>
              <a:ext cx="8752716"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成年女性仍可从</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疫苗接种中获益</a:t>
              </a:r>
            </a:p>
          </p:txBody>
        </p:sp>
      </p:grpSp>
      <p:grpSp>
        <p:nvGrpSpPr>
          <p:cNvPr id="36" name="组合 35">
            <a:extLst>
              <a:ext uri="{FF2B5EF4-FFF2-40B4-BE49-F238E27FC236}">
                <a16:creationId xmlns:a16="http://schemas.microsoft.com/office/drawing/2014/main" id="{723C4EE5-B5EE-B458-387E-E7826F0D1A58}"/>
              </a:ext>
            </a:extLst>
          </p:cNvPr>
          <p:cNvGrpSpPr/>
          <p:nvPr/>
        </p:nvGrpSpPr>
        <p:grpSpPr>
          <a:xfrm>
            <a:off x="295373" y="876757"/>
            <a:ext cx="5675605" cy="798701"/>
            <a:chOff x="532398" y="1529384"/>
            <a:chExt cx="10230090" cy="778154"/>
          </a:xfrm>
        </p:grpSpPr>
        <p:sp>
          <p:nvSpPr>
            <p:cNvPr id="42" name="矩形: 圆角 41">
              <a:extLst>
                <a:ext uri="{FF2B5EF4-FFF2-40B4-BE49-F238E27FC236}">
                  <a16:creationId xmlns:a16="http://schemas.microsoft.com/office/drawing/2014/main" id="{3F66026C-1435-9C65-67D9-C08B97414D3E}"/>
                </a:ext>
              </a:extLst>
            </p:cNvPr>
            <p:cNvSpPr/>
            <p:nvPr/>
          </p:nvSpPr>
          <p:spPr>
            <a:xfrm>
              <a:off x="532398" y="1529384"/>
              <a:ext cx="10230090" cy="778154"/>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a:extLst>
                <a:ext uri="{FF2B5EF4-FFF2-40B4-BE49-F238E27FC236}">
                  <a16:creationId xmlns:a16="http://schemas.microsoft.com/office/drawing/2014/main" id="{2CC8C1FD-A299-B5F4-9EAD-0546A00C0737}"/>
                </a:ext>
              </a:extLst>
            </p:cNvPr>
            <p:cNvGrpSpPr>
              <a:grpSpLocks noChangeAspect="1"/>
            </p:cNvGrpSpPr>
            <p:nvPr/>
          </p:nvGrpSpPr>
          <p:grpSpPr>
            <a:xfrm>
              <a:off x="975293" y="1638705"/>
              <a:ext cx="545067" cy="312868"/>
              <a:chOff x="8109661" y="2913751"/>
              <a:chExt cx="781393" cy="432000"/>
            </a:xfrm>
            <a:solidFill>
              <a:srgbClr val="00877B"/>
            </a:solidFill>
          </p:grpSpPr>
          <p:sp>
            <p:nvSpPr>
              <p:cNvPr id="45" name="圆角矩形 102">
                <a:extLst>
                  <a:ext uri="{FF2B5EF4-FFF2-40B4-BE49-F238E27FC236}">
                    <a16:creationId xmlns:a16="http://schemas.microsoft.com/office/drawing/2014/main" id="{4CB24512-9B09-76D9-E82C-BFFD599BBCB3}"/>
                  </a:ext>
                </a:extLst>
              </p:cNvPr>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5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46" name="任意多边形 103">
                <a:extLst>
                  <a:ext uri="{FF2B5EF4-FFF2-40B4-BE49-F238E27FC236}">
                    <a16:creationId xmlns:a16="http://schemas.microsoft.com/office/drawing/2014/main" id="{15C0430C-E341-2235-EC6F-E830007DBE55}"/>
                  </a:ext>
                </a:extLst>
              </p:cNvPr>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44" name="文本框 43">
              <a:extLst>
                <a:ext uri="{FF2B5EF4-FFF2-40B4-BE49-F238E27FC236}">
                  <a16:creationId xmlns:a16="http://schemas.microsoft.com/office/drawing/2014/main" id="{6F43E1F2-7A3D-75BE-BF2F-4EA92104FD0C}"/>
                </a:ext>
              </a:extLst>
            </p:cNvPr>
            <p:cNvSpPr txBox="1"/>
            <p:nvPr/>
          </p:nvSpPr>
          <p:spPr>
            <a:xfrm>
              <a:off x="1544613" y="1590553"/>
              <a:ext cx="8752716" cy="7083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在我国，</a:t>
              </a:r>
              <a:r>
                <a:rPr lang="en-US" altLang="zh-CN" b="1" dirty="0">
                  <a:solidFill>
                    <a:srgbClr val="00877B"/>
                  </a:solidFill>
                  <a:latin typeface="微软雅黑" panose="020B0503020204020204" pitchFamily="34" charset="-122"/>
                  <a:ea typeface="微软雅黑" panose="020B0503020204020204" pitchFamily="34" charset="-122"/>
                </a:rPr>
                <a:t>40-44</a:t>
              </a:r>
              <a:r>
                <a:rPr lang="zh-CN" altLang="en-US" b="1" dirty="0">
                  <a:solidFill>
                    <a:srgbClr val="00877B"/>
                  </a:solidFill>
                  <a:latin typeface="微软雅黑" panose="020B0503020204020204" pitchFamily="34" charset="-122"/>
                  <a:ea typeface="微软雅黑" panose="020B0503020204020204" pitchFamily="34" charset="-122"/>
                </a:rPr>
                <a:t>岁的中年女性面临</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感染的第二个年龄高峰</a:t>
              </a:r>
            </a:p>
          </p:txBody>
        </p:sp>
      </p:grpSp>
      <p:sp>
        <p:nvSpPr>
          <p:cNvPr id="47" name="文本框 46">
            <a:extLst>
              <a:ext uri="{FF2B5EF4-FFF2-40B4-BE49-F238E27FC236}">
                <a16:creationId xmlns:a16="http://schemas.microsoft.com/office/drawing/2014/main" id="{340D4CD1-508B-6308-9B9A-0717CF78B56D}"/>
              </a:ext>
            </a:extLst>
          </p:cNvPr>
          <p:cNvSpPr txBox="1"/>
          <p:nvPr/>
        </p:nvSpPr>
        <p:spPr>
          <a:xfrm>
            <a:off x="907594" y="4525920"/>
            <a:ext cx="4883606" cy="552074"/>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300" dirty="0">
                <a:cs typeface="+mn-ea"/>
                <a:sym typeface="+mn-lt"/>
              </a:rPr>
              <a:t>第二个感染高峰可能与</a:t>
            </a:r>
            <a:r>
              <a:rPr lang="en-US" altLang="zh-CN" sz="1300" dirty="0">
                <a:cs typeface="+mn-ea"/>
                <a:sym typeface="+mn-lt"/>
              </a:rPr>
              <a:t>HPV</a:t>
            </a:r>
            <a:r>
              <a:rPr lang="zh-CN" altLang="en-US" sz="1300" dirty="0">
                <a:cs typeface="+mn-ea"/>
                <a:sym typeface="+mn-lt"/>
              </a:rPr>
              <a:t>暴露机会增加、女性机体内环境及免疫系统变化调节等有关</a:t>
            </a:r>
            <a:r>
              <a:rPr lang="en-US" altLang="zh-CN" sz="1300" baseline="30000" dirty="0">
                <a:cs typeface="+mn-ea"/>
                <a:sym typeface="+mn-lt"/>
              </a:rPr>
              <a:t>2</a:t>
            </a:r>
          </a:p>
        </p:txBody>
      </p:sp>
      <p:sp>
        <p:nvSpPr>
          <p:cNvPr id="48" name="文本框 47">
            <a:extLst>
              <a:ext uri="{FF2B5EF4-FFF2-40B4-BE49-F238E27FC236}">
                <a16:creationId xmlns:a16="http://schemas.microsoft.com/office/drawing/2014/main" id="{D57F7210-D7A0-A7B4-98BB-1F9E2CA4125F}"/>
              </a:ext>
            </a:extLst>
          </p:cNvPr>
          <p:cNvSpPr txBox="1"/>
          <p:nvPr/>
        </p:nvSpPr>
        <p:spPr>
          <a:xfrm>
            <a:off x="41259" y="1709131"/>
            <a:ext cx="6511711" cy="292388"/>
          </a:xfrm>
          <a:prstGeom prst="rect">
            <a:avLst/>
          </a:prstGeom>
          <a:noFill/>
        </p:spPr>
        <p:txBody>
          <a:bodyPr wrap="square">
            <a:spAutoFit/>
          </a:bodyPr>
          <a:lstStyle/>
          <a:p>
            <a:pPr algn="ctr"/>
            <a:r>
              <a:rPr lang="zh-CN" altLang="en-US" sz="1300" b="1" dirty="0">
                <a:cs typeface="+mn-ea"/>
                <a:sym typeface="+mn-lt"/>
              </a:rPr>
              <a:t>我国女性中第二个</a:t>
            </a:r>
            <a:r>
              <a:rPr lang="en-US" altLang="zh-CN" sz="1300" b="1" dirty="0">
                <a:cs typeface="+mn-ea"/>
                <a:sym typeface="+mn-lt"/>
              </a:rPr>
              <a:t>HPV</a:t>
            </a:r>
            <a:r>
              <a:rPr lang="zh-CN" altLang="en-US" sz="1300" b="1" dirty="0">
                <a:cs typeface="+mn-ea"/>
                <a:sym typeface="+mn-lt"/>
              </a:rPr>
              <a:t>感染年龄高峰出现在</a:t>
            </a:r>
            <a:r>
              <a:rPr lang="en-US" altLang="zh-CN" sz="1300" b="1" dirty="0">
                <a:cs typeface="+mn-ea"/>
                <a:sym typeface="+mn-lt"/>
              </a:rPr>
              <a:t>40-44</a:t>
            </a:r>
            <a:r>
              <a:rPr lang="zh-CN" altLang="en-US" sz="1300" b="1" dirty="0">
                <a:cs typeface="+mn-ea"/>
                <a:sym typeface="+mn-lt"/>
              </a:rPr>
              <a:t>岁的中年女性中</a:t>
            </a:r>
            <a:r>
              <a:rPr lang="en-US" altLang="zh-CN" sz="1300" b="1" baseline="30000" dirty="0">
                <a:cs typeface="+mn-ea"/>
                <a:sym typeface="+mn-lt"/>
              </a:rPr>
              <a:t>1,a</a:t>
            </a:r>
            <a:endParaRPr lang="en-US" altLang="zh-CN" sz="1300" b="1" dirty="0">
              <a:cs typeface="+mn-ea"/>
              <a:sym typeface="+mn-lt"/>
            </a:endParaRPr>
          </a:p>
        </p:txBody>
      </p:sp>
      <p:pic>
        <p:nvPicPr>
          <p:cNvPr id="49" name="图片 48">
            <a:extLst>
              <a:ext uri="{FF2B5EF4-FFF2-40B4-BE49-F238E27FC236}">
                <a16:creationId xmlns:a16="http://schemas.microsoft.com/office/drawing/2014/main" id="{06F2231B-72A5-987B-BE4C-60A67B16D317}"/>
              </a:ext>
            </a:extLst>
          </p:cNvPr>
          <p:cNvPicPr>
            <a:picLocks noChangeAspect="1"/>
          </p:cNvPicPr>
          <p:nvPr/>
        </p:nvPicPr>
        <p:blipFill rotWithShape="1">
          <a:blip r:embed="rId4">
            <a:extLst>
              <a:ext uri="{28A0092B-C50C-407E-A947-70E740481C1C}">
                <a14:useLocalDpi xmlns:a14="http://schemas.microsoft.com/office/drawing/2010/main" val="0"/>
              </a:ext>
            </a:extLst>
          </a:blip>
          <a:srcRect t="12304"/>
          <a:stretch/>
        </p:blipFill>
        <p:spPr>
          <a:xfrm>
            <a:off x="709272" y="1991888"/>
            <a:ext cx="5124697" cy="2450352"/>
          </a:xfrm>
          <a:prstGeom prst="rect">
            <a:avLst/>
          </a:prstGeom>
        </p:spPr>
      </p:pic>
      <p:sp>
        <p:nvSpPr>
          <p:cNvPr id="50" name="文本框 49">
            <a:extLst>
              <a:ext uri="{FF2B5EF4-FFF2-40B4-BE49-F238E27FC236}">
                <a16:creationId xmlns:a16="http://schemas.microsoft.com/office/drawing/2014/main" id="{18AEED16-A889-CB4A-CEA4-0DAFFD6A9B19}"/>
              </a:ext>
            </a:extLst>
          </p:cNvPr>
          <p:cNvSpPr txBox="1"/>
          <p:nvPr/>
        </p:nvSpPr>
        <p:spPr>
          <a:xfrm>
            <a:off x="2936300" y="4374501"/>
            <a:ext cx="3141734" cy="200055"/>
          </a:xfrm>
          <a:prstGeom prst="rect">
            <a:avLst/>
          </a:prstGeom>
          <a:noFill/>
        </p:spPr>
        <p:txBody>
          <a:bodyPr wrap="square">
            <a:spAutoFit/>
          </a:bodyPr>
          <a:lstStyle/>
          <a:p>
            <a:r>
              <a:rPr lang="zh-CN" altLang="en-US" sz="700" i="1" dirty="0">
                <a:solidFill>
                  <a:schemeClr val="tx1">
                    <a:lumMod val="75000"/>
                    <a:lumOff val="25000"/>
                  </a:schemeClr>
                </a:solidFill>
                <a:cs typeface="+mn-ea"/>
                <a:sym typeface="+mn-lt"/>
              </a:rPr>
              <a:t>摘自</a:t>
            </a:r>
            <a:r>
              <a:rPr lang="en-US" altLang="zh-CN" sz="700" i="1" dirty="0">
                <a:solidFill>
                  <a:schemeClr val="tx1">
                    <a:lumMod val="75000"/>
                    <a:lumOff val="25000"/>
                  </a:schemeClr>
                </a:solidFill>
                <a:cs typeface="+mn-ea"/>
                <a:sym typeface="+mn-lt"/>
              </a:rPr>
              <a:t>:</a:t>
            </a:r>
            <a:r>
              <a:rPr lang="zh-CN" altLang="en-US" sz="700" i="1" dirty="0">
                <a:solidFill>
                  <a:schemeClr val="tx1">
                    <a:lumMod val="75000"/>
                    <a:lumOff val="25000"/>
                  </a:schemeClr>
                </a:solidFill>
                <a:cs typeface="+mn-ea"/>
                <a:sym typeface="+mn-lt"/>
              </a:rPr>
              <a:t> </a:t>
            </a:r>
            <a:r>
              <a:rPr lang="en-US" altLang="zh-CN" sz="700" i="1" dirty="0">
                <a:solidFill>
                  <a:schemeClr val="tx1">
                    <a:lumMod val="75000"/>
                    <a:lumOff val="25000"/>
                  </a:schemeClr>
                </a:solidFill>
                <a:cs typeface="+mn-ea"/>
                <a:sym typeface="+mn-lt"/>
              </a:rPr>
              <a:t>Wu EQ, et al. Cancer Causes Control. 2013;24(4):795-803.</a:t>
            </a:r>
            <a:endParaRPr lang="zh-CN" altLang="en-US" sz="700"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198440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是否推荐</a:t>
            </a:r>
            <a:r>
              <a:rPr lang="en-US" altLang="zh-CN" dirty="0"/>
              <a:t>HIV</a:t>
            </a:r>
            <a:r>
              <a:rPr lang="zh-CN" altLang="en-US" dirty="0"/>
              <a:t>感染者接种</a:t>
            </a:r>
            <a:r>
              <a:rPr lang="en-US" altLang="zh-CN" dirty="0"/>
              <a:t>HPV</a:t>
            </a:r>
            <a:r>
              <a:rPr lang="zh-CN" altLang="en-US" dirty="0"/>
              <a:t>疫苗？</a:t>
            </a:r>
          </a:p>
        </p:txBody>
      </p:sp>
      <p:sp>
        <p:nvSpPr>
          <p:cNvPr id="6" name="文本框 5"/>
          <p:cNvSpPr txBox="1"/>
          <p:nvPr/>
        </p:nvSpPr>
        <p:spPr>
          <a:xfrm>
            <a:off x="-2" y="6581001"/>
            <a:ext cx="8446417" cy="276999"/>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子宫颈癌等人乳头瘤病毒相关疾病免疫预防专家共识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中华预防医学杂志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.2019,53(8):761-804; [2]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Grulich</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AE, et al. Lancet. 2007 Jul 7;370(9581)59-67; [3] Rowhani-Rahbar A, et al.  J Infect Dis. 2007 Sep 15;196(6):887-94; [4]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Folschweiller</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N, et al.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EClinicalMedicine</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2020 May 25;23:100353; [5]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Palefsky</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JM, et al. J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Acquir</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Immune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Defic</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Syndr</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 Jun 1;87(2):875-881; [6]</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a:t>
            </a:r>
          </a:p>
        </p:txBody>
      </p:sp>
      <p:sp>
        <p:nvSpPr>
          <p:cNvPr id="5" name="文本框 4">
            <a:extLst>
              <a:ext uri="{FF2B5EF4-FFF2-40B4-BE49-F238E27FC236}">
                <a16:creationId xmlns:a16="http://schemas.microsoft.com/office/drawing/2014/main" id="{1C0C0796-F3E5-A97F-2A40-C998EAE37DE2}"/>
              </a:ext>
            </a:extLst>
          </p:cNvPr>
          <p:cNvSpPr txBox="1"/>
          <p:nvPr/>
        </p:nvSpPr>
        <p:spPr>
          <a:xfrm>
            <a:off x="0" y="6192742"/>
            <a:ext cx="11582400" cy="461665"/>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a:t>
            </a:r>
            <a:r>
              <a:rPr kumimoji="0" lang="zh-CN" altLang="en-US" sz="600" b="0" i="0" u="none" strike="noStrike" kern="0" cap="none" spc="0" normalizeH="0" baseline="0" noProof="0" dirty="0">
                <a:ln>
                  <a:noFill/>
                </a:ln>
                <a:effectLst/>
                <a:uLnTx/>
                <a:uFillTx/>
                <a:cs typeface="+mn-ea"/>
                <a:sym typeface="+mn-lt"/>
              </a:rPr>
              <a:t>研究设计：一项旨在评估</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感染状态和</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型别对女性</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感染清除率影响的纵向研究，共纳入</a:t>
            </a:r>
            <a:r>
              <a:rPr kumimoji="0" lang="en-US" altLang="zh-CN" sz="600" b="0" i="0" u="none" strike="noStrike" kern="0" cap="none" spc="0" normalizeH="0" baseline="0" noProof="0" dirty="0">
                <a:ln>
                  <a:noFill/>
                </a:ln>
                <a:effectLst/>
                <a:uLnTx/>
                <a:uFillTx/>
                <a:cs typeface="+mn-ea"/>
                <a:sym typeface="+mn-lt"/>
              </a:rPr>
              <a:t>614</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15</a:t>
            </a:r>
            <a:r>
              <a:rPr kumimoji="0" lang="zh-CN" altLang="en-US" sz="600" b="0" i="0" u="none" strike="noStrike" kern="0" cap="none" spc="0" normalizeH="0" baseline="0" noProof="0" dirty="0">
                <a:ln>
                  <a:noFill/>
                </a:ln>
                <a:effectLst/>
                <a:uLnTx/>
                <a:uFillTx/>
                <a:cs typeface="+mn-ea"/>
                <a:sym typeface="+mn-lt"/>
              </a:rPr>
              <a:t>岁以上</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阳性的塞内加尔女性，每</a:t>
            </a:r>
            <a:r>
              <a:rPr kumimoji="0" lang="en-US" altLang="zh-CN" sz="600" b="0" i="0" u="none" strike="noStrike" kern="0" cap="none" spc="0" normalizeH="0" baseline="0" noProof="0" dirty="0">
                <a:ln>
                  <a:noFill/>
                </a:ln>
                <a:effectLst/>
                <a:uLnTx/>
                <a:uFillTx/>
                <a:cs typeface="+mn-ea"/>
                <a:sym typeface="+mn-lt"/>
              </a:rPr>
              <a:t>4</a:t>
            </a:r>
            <a:r>
              <a:rPr kumimoji="0" lang="zh-CN" altLang="en-US" sz="600" b="0" i="0" u="none" strike="noStrike" kern="0" cap="none" spc="0" normalizeH="0" baseline="0" noProof="0" dirty="0">
                <a:ln>
                  <a:noFill/>
                </a:ln>
                <a:effectLst/>
                <a:uLnTx/>
                <a:uFillTx/>
                <a:cs typeface="+mn-ea"/>
                <a:sym typeface="+mn-lt"/>
              </a:rPr>
              <a:t>个月进行一次</a:t>
            </a:r>
            <a:r>
              <a:rPr kumimoji="0" lang="en-US" altLang="zh-CN" sz="600" b="0" i="0" u="none" strike="noStrike" kern="0" cap="none" spc="0" normalizeH="0" baseline="0" noProof="0" dirty="0">
                <a:ln>
                  <a:noFill/>
                </a:ln>
                <a:effectLst/>
                <a:uLnTx/>
                <a:uFillTx/>
                <a:cs typeface="+mn-ea"/>
                <a:sym typeface="+mn-lt"/>
              </a:rPr>
              <a:t>HPV DNA</a:t>
            </a:r>
            <a:r>
              <a:rPr kumimoji="0" lang="zh-CN" altLang="en-US" sz="600" b="0" i="0" u="none" strike="noStrike" kern="0" cap="none" spc="0" normalizeH="0" baseline="0" noProof="0" dirty="0">
                <a:ln>
                  <a:noFill/>
                </a:ln>
                <a:effectLst/>
                <a:uLnTx/>
                <a:uFillTx/>
                <a:cs typeface="+mn-ea"/>
                <a:sym typeface="+mn-lt"/>
              </a:rPr>
              <a:t>检测，</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感染清除定义为连续两次</a:t>
            </a:r>
            <a:r>
              <a:rPr kumimoji="0" lang="en-US" altLang="zh-CN" sz="600" b="0" i="0" u="none" strike="noStrike" kern="0" cap="none" spc="0" normalizeH="0" baseline="0" noProof="0" dirty="0">
                <a:ln>
                  <a:noFill/>
                </a:ln>
                <a:effectLst/>
                <a:uLnTx/>
                <a:uFillTx/>
                <a:cs typeface="+mn-ea"/>
                <a:sym typeface="+mn-lt"/>
              </a:rPr>
              <a:t>HPV DNA</a:t>
            </a:r>
            <a:r>
              <a:rPr kumimoji="0" lang="zh-CN" altLang="en-US" sz="600" b="0" i="0" u="none" strike="noStrike" kern="0" cap="none" spc="0" normalizeH="0" baseline="0" noProof="0" dirty="0">
                <a:ln>
                  <a:noFill/>
                </a:ln>
                <a:effectLst/>
                <a:uLnTx/>
                <a:uFillTx/>
                <a:cs typeface="+mn-ea"/>
                <a:sym typeface="+mn-lt"/>
              </a:rPr>
              <a:t>检测结果为阴性。</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b </a:t>
            </a:r>
            <a:r>
              <a:rPr kumimoji="0" lang="zh-CN" altLang="en-US" sz="600" b="0" i="0" u="none" strike="noStrike" kern="0" cap="none" spc="0" normalizeH="0" baseline="0" noProof="0" dirty="0">
                <a:ln>
                  <a:noFill/>
                </a:ln>
                <a:effectLst/>
                <a:uLnTx/>
                <a:uFillTx/>
                <a:cs typeface="+mn-ea"/>
                <a:sym typeface="+mn-lt"/>
              </a:rPr>
              <a:t>研究设计：一项荟萃分析，旨在评估</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感染者与实体器官移植后进行免疫抑制治疗的患者中的癌症发病率，共纳入</a:t>
            </a:r>
            <a:r>
              <a:rPr kumimoji="0" lang="en-US" altLang="zh-CN" sz="600" b="0" i="0" u="none" strike="noStrike" kern="0" cap="none" spc="0" normalizeH="0" baseline="0" noProof="0" dirty="0">
                <a:ln>
                  <a:noFill/>
                </a:ln>
                <a:effectLst/>
                <a:uLnTx/>
                <a:uFillTx/>
                <a:cs typeface="+mn-ea"/>
                <a:sym typeface="+mn-lt"/>
              </a:rPr>
              <a:t>7</a:t>
            </a:r>
            <a:r>
              <a:rPr kumimoji="0" lang="zh-CN" altLang="en-US" sz="600" b="0" i="0" u="none" strike="noStrike" kern="0" cap="none" spc="0" normalizeH="0" baseline="0" noProof="0" dirty="0">
                <a:ln>
                  <a:noFill/>
                </a:ln>
                <a:effectLst/>
                <a:uLnTx/>
                <a:uFillTx/>
                <a:cs typeface="+mn-ea"/>
                <a:sym typeface="+mn-lt"/>
              </a:rPr>
              <a:t>项</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感染者和</a:t>
            </a:r>
            <a:r>
              <a:rPr kumimoji="0" lang="en-US" altLang="zh-CN" sz="600" b="0" i="0" u="none" strike="noStrike" kern="0" cap="none" spc="0" normalizeH="0" baseline="0" noProof="0" dirty="0">
                <a:ln>
                  <a:noFill/>
                </a:ln>
                <a:effectLst/>
                <a:uLnTx/>
                <a:uFillTx/>
                <a:cs typeface="+mn-ea"/>
                <a:sym typeface="+mn-lt"/>
              </a:rPr>
              <a:t>5</a:t>
            </a:r>
            <a:r>
              <a:rPr kumimoji="0" lang="zh-CN" altLang="en-US" sz="600" b="0" i="0" u="none" strike="noStrike" kern="0" cap="none" spc="0" normalizeH="0" baseline="0" noProof="0" dirty="0">
                <a:ln>
                  <a:noFill/>
                </a:ln>
                <a:effectLst/>
                <a:uLnTx/>
                <a:uFillTx/>
                <a:cs typeface="+mn-ea"/>
                <a:sym typeface="+mn-lt"/>
              </a:rPr>
              <a:t>项器官移植患者的相关研究，计算两类特殊人群中的</a:t>
            </a:r>
            <a:r>
              <a:rPr kumimoji="0" lang="en-US" altLang="zh-CN" sz="600" b="0" i="0" u="none" strike="noStrike" kern="0" cap="none" spc="0" normalizeH="0" baseline="0" noProof="0" dirty="0">
                <a:ln>
                  <a:noFill/>
                </a:ln>
                <a:effectLst/>
                <a:uLnTx/>
                <a:uFillTx/>
                <a:cs typeface="+mn-ea"/>
                <a:sym typeface="+mn-lt"/>
              </a:rPr>
              <a:t>28</a:t>
            </a:r>
            <a:r>
              <a:rPr kumimoji="0" lang="zh-CN" altLang="en-US" sz="600" b="0" i="0" u="none" strike="noStrike" kern="0" cap="none" spc="0" normalizeH="0" baseline="0" noProof="0" dirty="0">
                <a:ln>
                  <a:noFill/>
                </a:ln>
                <a:effectLst/>
                <a:uLnTx/>
                <a:uFillTx/>
                <a:cs typeface="+mn-ea"/>
                <a:sym typeface="+mn-lt"/>
              </a:rPr>
              <a:t>种癌症发病率。</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c </a:t>
            </a:r>
            <a:r>
              <a:rPr kumimoji="0" lang="zh-CN" altLang="en-US" sz="600" b="0" i="0" u="none" strike="noStrike" kern="0" cap="none" spc="0" normalizeH="0" baseline="0" noProof="0" dirty="0">
                <a:ln>
                  <a:noFill/>
                </a:ln>
                <a:effectLst/>
                <a:uLnTx/>
                <a:uFillTx/>
                <a:cs typeface="+mn-ea"/>
                <a:sym typeface="+mn-lt"/>
              </a:rPr>
              <a:t>研究设计：一项随机化对照</a:t>
            </a:r>
            <a:r>
              <a:rPr kumimoji="0" lang="en-US" altLang="zh-CN" sz="600" b="0" i="0" u="none" strike="noStrike" kern="0" cap="none" spc="0" normalizeH="0" baseline="0" noProof="0" dirty="0">
                <a:ln>
                  <a:noFill/>
                </a:ln>
                <a:effectLst/>
                <a:uLnTx/>
                <a:uFillTx/>
                <a:cs typeface="+mn-ea"/>
                <a:sym typeface="+mn-lt"/>
              </a:rPr>
              <a:t>IV</a:t>
            </a:r>
            <a:r>
              <a:rPr kumimoji="0" lang="zh-CN" altLang="en-US" sz="600" b="0" i="0" u="none" strike="noStrike" kern="0" cap="none" spc="0" normalizeH="0" baseline="0" noProof="0" dirty="0">
                <a:ln>
                  <a:noFill/>
                </a:ln>
                <a:effectLst/>
                <a:uLnTx/>
                <a:uFillTx/>
                <a:cs typeface="+mn-ea"/>
                <a:sym typeface="+mn-lt"/>
              </a:rPr>
              <a:t>期临床研究，旨在评估二价和四价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疫苗在</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感染者中的免疫原性与安全性。研究共纳入</a:t>
            </a:r>
            <a:r>
              <a:rPr kumimoji="0" lang="en-US" altLang="zh-CN" sz="600" b="0" i="0" u="none" strike="noStrike" kern="0" cap="none" spc="0" normalizeH="0" baseline="0" noProof="0" dirty="0">
                <a:ln>
                  <a:noFill/>
                </a:ln>
                <a:effectLst/>
                <a:uLnTx/>
                <a:uFillTx/>
                <a:cs typeface="+mn-ea"/>
                <a:sym typeface="+mn-lt"/>
              </a:rPr>
              <a:t>546</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15-25</a:t>
            </a:r>
            <a:r>
              <a:rPr kumimoji="0" lang="zh-CN" altLang="en-US" sz="600" b="0" i="0" u="none" strike="noStrike" kern="0" cap="none" spc="0" normalizeH="0" baseline="0" noProof="0" dirty="0">
                <a:ln>
                  <a:noFill/>
                </a:ln>
                <a:effectLst/>
                <a:uLnTx/>
                <a:uFillTx/>
                <a:cs typeface="+mn-ea"/>
                <a:sym typeface="+mn-lt"/>
              </a:rPr>
              <a:t>岁女性受试者（其中</a:t>
            </a:r>
            <a:r>
              <a:rPr kumimoji="0" lang="en-US" altLang="zh-CN" sz="600" b="0" i="0" u="none" strike="noStrike" kern="0" cap="none" spc="0" normalizeH="0" baseline="0" noProof="0" dirty="0">
                <a:ln>
                  <a:noFill/>
                </a:ln>
                <a:effectLst/>
                <a:uLnTx/>
                <a:uFillTx/>
                <a:cs typeface="+mn-ea"/>
                <a:sym typeface="+mn-lt"/>
              </a:rPr>
              <a:t>257</a:t>
            </a:r>
            <a:r>
              <a:rPr kumimoji="0" lang="zh-CN" altLang="en-US" sz="600" b="0" i="0" u="none" strike="noStrike" kern="0" cap="none" spc="0" normalizeH="0" baseline="0" noProof="0" dirty="0">
                <a:ln>
                  <a:noFill/>
                </a:ln>
                <a:effectLst/>
                <a:uLnTx/>
                <a:uFillTx/>
                <a:cs typeface="+mn-ea"/>
                <a:sym typeface="+mn-lt"/>
              </a:rPr>
              <a:t>例为</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感染者，</a:t>
            </a:r>
            <a:r>
              <a:rPr kumimoji="0" lang="en-US" altLang="zh-CN" sz="600" b="0" i="0" u="none" strike="noStrike" kern="0" cap="none" spc="0" normalizeH="0" baseline="0" noProof="0" dirty="0">
                <a:ln>
                  <a:noFill/>
                </a:ln>
                <a:effectLst/>
                <a:uLnTx/>
                <a:uFillTx/>
                <a:cs typeface="+mn-ea"/>
                <a:sym typeface="+mn-lt"/>
              </a:rPr>
              <a:t>289</a:t>
            </a:r>
            <a:r>
              <a:rPr kumimoji="0" lang="zh-CN" altLang="en-US" sz="600" b="0" i="0" u="none" strike="noStrike" kern="0" cap="none" spc="0" normalizeH="0" baseline="0" noProof="0" dirty="0">
                <a:ln>
                  <a:noFill/>
                </a:ln>
                <a:effectLst/>
                <a:uLnTx/>
                <a:uFillTx/>
                <a:cs typeface="+mn-ea"/>
                <a:sym typeface="+mn-lt"/>
              </a:rPr>
              <a:t>例为未感染者），按照</a:t>
            </a:r>
            <a:r>
              <a:rPr kumimoji="0" lang="en-US" altLang="zh-CN" sz="600" b="0" i="0" u="none" strike="noStrike" kern="0" cap="none" spc="0" normalizeH="0" baseline="0" noProof="0" dirty="0">
                <a:ln>
                  <a:noFill/>
                </a:ln>
                <a:effectLst/>
                <a:uLnTx/>
                <a:uFillTx/>
                <a:cs typeface="+mn-ea"/>
                <a:sym typeface="+mn-lt"/>
              </a:rPr>
              <a:t>1:1</a:t>
            </a:r>
            <a:r>
              <a:rPr kumimoji="0" lang="zh-CN" altLang="en-US" sz="600" b="0" i="0" u="none" strike="noStrike" kern="0" cap="none" spc="0" normalizeH="0" baseline="0" noProof="0" dirty="0">
                <a:ln>
                  <a:noFill/>
                </a:ln>
                <a:effectLst/>
                <a:uLnTx/>
                <a:uFillTx/>
                <a:cs typeface="+mn-ea"/>
                <a:sym typeface="+mn-lt"/>
              </a:rPr>
              <a:t>比例随机分组后接种二价或四价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疫苗，使用</a:t>
            </a:r>
            <a:r>
              <a:rPr kumimoji="0" lang="en-US" altLang="zh-CN" sz="600" b="0" i="0" u="none" strike="noStrike" kern="0" cap="none" spc="0" normalizeH="0" baseline="0" noProof="0" dirty="0">
                <a:ln>
                  <a:noFill/>
                </a:ln>
                <a:effectLst/>
                <a:uLnTx/>
                <a:uFillTx/>
                <a:cs typeface="+mn-ea"/>
                <a:sym typeface="+mn-lt"/>
              </a:rPr>
              <a:t>PBNA</a:t>
            </a:r>
            <a:r>
              <a:rPr kumimoji="0" lang="zh-CN" altLang="en-US" sz="600" b="0" i="0" u="none" strike="noStrike" kern="0" cap="none" spc="0" normalizeH="0" baseline="0" noProof="0" dirty="0">
                <a:ln>
                  <a:noFill/>
                </a:ln>
                <a:effectLst/>
                <a:uLnTx/>
                <a:uFillTx/>
                <a:cs typeface="+mn-ea"/>
                <a:sym typeface="+mn-lt"/>
              </a:rPr>
              <a:t>法测定接种接种后第</a:t>
            </a:r>
            <a:r>
              <a:rPr kumimoji="0" lang="en-US" altLang="zh-CN" sz="600" b="0" i="0" u="none" strike="noStrike" kern="0" cap="none" spc="0" normalizeH="0" baseline="0" noProof="0" dirty="0">
                <a:ln>
                  <a:noFill/>
                </a:ln>
                <a:effectLst/>
                <a:uLnTx/>
                <a:uFillTx/>
                <a:cs typeface="+mn-ea"/>
                <a:sym typeface="+mn-lt"/>
              </a:rPr>
              <a:t>7</a:t>
            </a:r>
            <a:r>
              <a:rPr kumimoji="0" lang="zh-CN" altLang="en-US" sz="600" b="0" i="0" u="none" strike="noStrike" kern="0" cap="none" spc="0" normalizeH="0" baseline="0" noProof="0" dirty="0">
                <a:ln>
                  <a:noFill/>
                </a:ln>
                <a:effectLst/>
                <a:uLnTx/>
                <a:uFillTx/>
                <a:cs typeface="+mn-ea"/>
                <a:sym typeface="+mn-lt"/>
              </a:rPr>
              <a:t>个月的免疫应答反应。</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d</a:t>
            </a:r>
            <a:r>
              <a:rPr kumimoji="0" lang="zh-CN" altLang="en-US" sz="600" b="0" i="0" u="none" strike="noStrike" kern="0" cap="none" spc="0" normalizeH="0" baseline="0" noProof="0" dirty="0">
                <a:ln>
                  <a:noFill/>
                </a:ln>
                <a:effectLst/>
                <a:uLnTx/>
                <a:uFillTx/>
                <a:cs typeface="+mn-ea"/>
                <a:sym typeface="+mn-lt"/>
              </a:rPr>
              <a:t>研究设计：一项试点性研究，旨在评估印度</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感染女性接种四价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疫苗后的免疫原性与安全性。研究共纳入</a:t>
            </a:r>
            <a:r>
              <a:rPr kumimoji="0" lang="en-US" altLang="zh-CN" sz="600" b="0" i="0" u="none" strike="noStrike" kern="0" cap="none" spc="0" normalizeH="0" baseline="0" noProof="0" dirty="0">
                <a:ln>
                  <a:noFill/>
                </a:ln>
                <a:effectLst/>
                <a:uLnTx/>
                <a:uFillTx/>
                <a:cs typeface="+mn-ea"/>
                <a:sym typeface="+mn-lt"/>
              </a:rPr>
              <a:t>150</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CD4</a:t>
            </a:r>
            <a:r>
              <a:rPr kumimoji="0" lang="zh-CN" altLang="en-US" sz="600" b="0" i="0" u="none" strike="noStrike" kern="0" cap="none" spc="0" normalizeH="0" baseline="0" noProof="0" dirty="0">
                <a:ln>
                  <a:noFill/>
                </a:ln>
                <a:effectLst/>
                <a:uLnTx/>
                <a:uFillTx/>
                <a:cs typeface="+mn-ea"/>
                <a:sym typeface="+mn-lt"/>
              </a:rPr>
              <a:t>水平与</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病毒载量不同的</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感染女性，在第</a:t>
            </a:r>
            <a:r>
              <a:rPr kumimoji="0" lang="en-US" altLang="zh-CN" sz="600" b="0" i="0" u="none" strike="noStrike" kern="0" cap="none" spc="0" normalizeH="0" baseline="0" noProof="0" dirty="0">
                <a:ln>
                  <a:noFill/>
                </a:ln>
                <a:effectLst/>
                <a:uLnTx/>
                <a:uFillTx/>
                <a:cs typeface="+mn-ea"/>
                <a:sym typeface="+mn-lt"/>
              </a:rPr>
              <a:t>0</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2</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个月接种四价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疫苗，并在第</a:t>
            </a:r>
            <a:r>
              <a:rPr kumimoji="0" lang="en-US" altLang="zh-CN" sz="600" b="0" i="0" u="none" strike="noStrike" kern="0" cap="none" spc="0" normalizeH="0" baseline="0" noProof="0" dirty="0">
                <a:ln>
                  <a:noFill/>
                </a:ln>
                <a:effectLst/>
                <a:uLnTx/>
                <a:uFillTx/>
                <a:cs typeface="+mn-ea"/>
                <a:sym typeface="+mn-lt"/>
              </a:rPr>
              <a:t>0</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28</a:t>
            </a:r>
            <a:r>
              <a:rPr kumimoji="0" lang="zh-CN" altLang="en-US" sz="600" b="0" i="0" u="none" strike="noStrike" kern="0" cap="none" spc="0" normalizeH="0" baseline="0" noProof="0" dirty="0">
                <a:ln>
                  <a:noFill/>
                </a:ln>
                <a:effectLst/>
                <a:uLnTx/>
                <a:uFillTx/>
                <a:cs typeface="+mn-ea"/>
                <a:sym typeface="+mn-lt"/>
              </a:rPr>
              <a:t>和</a:t>
            </a:r>
            <a:r>
              <a:rPr kumimoji="0" lang="en-US" altLang="zh-CN" sz="600" b="0" i="0" u="none" strike="noStrike" kern="0" cap="none" spc="0" normalizeH="0" baseline="0" noProof="0" dirty="0">
                <a:ln>
                  <a:noFill/>
                </a:ln>
                <a:effectLst/>
                <a:uLnTx/>
                <a:uFillTx/>
                <a:cs typeface="+mn-ea"/>
                <a:sym typeface="+mn-lt"/>
              </a:rPr>
              <a:t>52</a:t>
            </a:r>
            <a:r>
              <a:rPr kumimoji="0" lang="zh-CN" altLang="en-US" sz="600" b="0" i="0" u="none" strike="noStrike" kern="0" cap="none" spc="0" normalizeH="0" baseline="0" noProof="0" dirty="0">
                <a:ln>
                  <a:noFill/>
                </a:ln>
                <a:effectLst/>
                <a:uLnTx/>
                <a:uFillTx/>
                <a:cs typeface="+mn-ea"/>
                <a:sym typeface="+mn-lt"/>
              </a:rPr>
              <a:t>周使用</a:t>
            </a:r>
            <a:r>
              <a:rPr kumimoji="0" lang="en-US" altLang="zh-CN" sz="600" b="0" i="0" u="none" strike="noStrike" kern="0" cap="none" spc="0" normalizeH="0" baseline="0" noProof="0" dirty="0" err="1">
                <a:ln>
                  <a:noFill/>
                </a:ln>
                <a:effectLst/>
                <a:uLnTx/>
                <a:uFillTx/>
                <a:cs typeface="+mn-ea"/>
                <a:sym typeface="+mn-lt"/>
              </a:rPr>
              <a:t>cLIA</a:t>
            </a:r>
            <a:r>
              <a:rPr kumimoji="0" lang="zh-CN" altLang="en-US" sz="600" b="0" i="0" u="none" strike="noStrike" kern="0" cap="none" spc="0" normalizeH="0" baseline="0" noProof="0" dirty="0">
                <a:ln>
                  <a:noFill/>
                </a:ln>
                <a:effectLst/>
                <a:uLnTx/>
                <a:uFillTx/>
                <a:cs typeface="+mn-ea"/>
                <a:sym typeface="+mn-lt"/>
              </a:rPr>
              <a:t>和</a:t>
            </a:r>
            <a:r>
              <a:rPr kumimoji="0" lang="en-US" altLang="zh-CN" sz="600" b="0" i="0" u="none" strike="noStrike" kern="0" cap="none" spc="0" normalizeH="0" baseline="0" noProof="0" dirty="0">
                <a:ln>
                  <a:noFill/>
                </a:ln>
                <a:effectLst/>
                <a:uLnTx/>
                <a:uFillTx/>
                <a:cs typeface="+mn-ea"/>
                <a:sym typeface="+mn-lt"/>
              </a:rPr>
              <a:t>PBNA</a:t>
            </a:r>
            <a:r>
              <a:rPr kumimoji="0" lang="zh-CN" altLang="en-US" sz="600" b="0" i="0" u="none" strike="noStrike" kern="0" cap="none" spc="0" normalizeH="0" baseline="0" noProof="0" dirty="0">
                <a:ln>
                  <a:noFill/>
                </a:ln>
                <a:effectLst/>
                <a:uLnTx/>
                <a:uFillTx/>
                <a:cs typeface="+mn-ea"/>
                <a:sym typeface="+mn-lt"/>
              </a:rPr>
              <a:t>法测定免疫应答水平。</a:t>
            </a:r>
          </a:p>
        </p:txBody>
      </p:sp>
      <p:grpSp>
        <p:nvGrpSpPr>
          <p:cNvPr id="14" name="组合 13">
            <a:extLst>
              <a:ext uri="{FF2B5EF4-FFF2-40B4-BE49-F238E27FC236}">
                <a16:creationId xmlns:a16="http://schemas.microsoft.com/office/drawing/2014/main" id="{B112F647-2133-A883-5F6D-FAB7D82FB8DF}"/>
              </a:ext>
            </a:extLst>
          </p:cNvPr>
          <p:cNvGrpSpPr/>
          <p:nvPr/>
        </p:nvGrpSpPr>
        <p:grpSpPr>
          <a:xfrm>
            <a:off x="246655" y="876758"/>
            <a:ext cx="5818593" cy="2076037"/>
            <a:chOff x="444587" y="895612"/>
            <a:chExt cx="10487821" cy="2076037"/>
          </a:xfrm>
        </p:grpSpPr>
        <p:grpSp>
          <p:nvGrpSpPr>
            <p:cNvPr id="4" name="组合 3"/>
            <p:cNvGrpSpPr/>
            <p:nvPr/>
          </p:nvGrpSpPr>
          <p:grpSpPr>
            <a:xfrm>
              <a:off x="444587" y="895612"/>
              <a:ext cx="10487821" cy="1554038"/>
              <a:chOff x="444587" y="1529384"/>
              <a:chExt cx="10487821" cy="1554038"/>
            </a:xfrm>
          </p:grpSpPr>
          <p:sp>
            <p:nvSpPr>
              <p:cNvPr id="15" name="文本框 14"/>
              <p:cNvSpPr txBox="1"/>
              <p:nvPr/>
            </p:nvSpPr>
            <p:spPr>
              <a:xfrm>
                <a:off x="444587" y="2084944"/>
                <a:ext cx="10487821" cy="998478"/>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en-US" altLang="zh-CN" sz="1300" dirty="0">
                    <a:cs typeface="+mn-ea"/>
                    <a:sym typeface="+mn-lt"/>
                  </a:rPr>
                  <a:t>HIV</a:t>
                </a:r>
                <a:r>
                  <a:rPr lang="zh-CN" altLang="en-US" sz="1300" dirty="0">
                    <a:cs typeface="+mn-ea"/>
                    <a:sym typeface="+mn-lt"/>
                  </a:rPr>
                  <a:t>感染引发的免疫抑制可导致</a:t>
                </a:r>
                <a:r>
                  <a:rPr lang="en-US" altLang="zh-CN" sz="1300" dirty="0">
                    <a:cs typeface="+mn-ea"/>
                    <a:sym typeface="+mn-lt"/>
                  </a:rPr>
                  <a:t>HIV</a:t>
                </a:r>
                <a:r>
                  <a:rPr lang="zh-CN" altLang="en-US" sz="1300" dirty="0">
                    <a:cs typeface="+mn-ea"/>
                    <a:sym typeface="+mn-lt"/>
                  </a:rPr>
                  <a:t>阳性女性对于</a:t>
                </a:r>
                <a:r>
                  <a:rPr lang="en-US" altLang="zh-CN" sz="1300" dirty="0">
                    <a:cs typeface="+mn-ea"/>
                    <a:sym typeface="+mn-lt"/>
                  </a:rPr>
                  <a:t>HPV</a:t>
                </a:r>
                <a:r>
                  <a:rPr lang="zh-CN" altLang="en-US" sz="1300" dirty="0">
                    <a:cs typeface="+mn-ea"/>
                    <a:sym typeface="+mn-lt"/>
                  </a:rPr>
                  <a:t>感染的清除率下降，从而使得</a:t>
                </a:r>
                <a:r>
                  <a:rPr lang="en-US" altLang="zh-CN" sz="1300" dirty="0">
                    <a:cs typeface="+mn-ea"/>
                    <a:sym typeface="+mn-lt"/>
                  </a:rPr>
                  <a:t>HIV</a:t>
                </a:r>
                <a:r>
                  <a:rPr lang="zh-CN" altLang="en-US" sz="1300" dirty="0">
                    <a:cs typeface="+mn-ea"/>
                    <a:sym typeface="+mn-lt"/>
                  </a:rPr>
                  <a:t>感染者中的</a:t>
                </a:r>
                <a:r>
                  <a:rPr lang="en-US" altLang="zh-CN" sz="1300" dirty="0">
                    <a:cs typeface="+mn-ea"/>
                    <a:sym typeface="+mn-lt"/>
                  </a:rPr>
                  <a:t>HPV</a:t>
                </a:r>
                <a:r>
                  <a:rPr lang="zh-CN" altLang="en-US" sz="1300" dirty="0">
                    <a:cs typeface="+mn-ea"/>
                    <a:sym typeface="+mn-lt"/>
                  </a:rPr>
                  <a:t>持续感染率高于未感染者</a:t>
                </a:r>
                <a:r>
                  <a:rPr lang="en-US" altLang="zh-CN" sz="1300" baseline="30000" dirty="0">
                    <a:cs typeface="+mn-ea"/>
                    <a:sym typeface="+mn-lt"/>
                  </a:rPr>
                  <a:t>1</a:t>
                </a:r>
                <a:r>
                  <a:rPr lang="zh-CN" altLang="en-US" sz="1300" dirty="0">
                    <a:cs typeface="+mn-ea"/>
                    <a:sym typeface="+mn-lt"/>
                  </a:rPr>
                  <a:t>。同时，</a:t>
                </a:r>
                <a:r>
                  <a:rPr lang="en-US" altLang="zh-CN" sz="1300" dirty="0">
                    <a:cs typeface="+mn-ea"/>
                    <a:sym typeface="+mn-lt"/>
                  </a:rPr>
                  <a:t>HIV</a:t>
                </a:r>
                <a:r>
                  <a:rPr lang="zh-CN" altLang="en-US" sz="1300" dirty="0">
                    <a:cs typeface="+mn-ea"/>
                    <a:sym typeface="+mn-lt"/>
                  </a:rPr>
                  <a:t>感染者发生子宫颈癌等因感染导致的恶性肿瘤的风险也会显著上升</a:t>
                </a:r>
                <a:r>
                  <a:rPr lang="en-US" altLang="zh-CN" sz="1300" baseline="30000" dirty="0">
                    <a:cs typeface="+mn-ea"/>
                    <a:sym typeface="+mn-lt"/>
                  </a:rPr>
                  <a:t>2,b</a:t>
                </a:r>
                <a:r>
                  <a:rPr lang="zh-CN" altLang="en-US" sz="1300" dirty="0">
                    <a:cs typeface="+mn-ea"/>
                    <a:sym typeface="+mn-lt"/>
                  </a:rPr>
                  <a:t>。</a:t>
                </a:r>
                <a:endParaRPr lang="en-US" altLang="zh-CN" sz="1300" dirty="0">
                  <a:cs typeface="+mn-ea"/>
                  <a:sym typeface="+mn-lt"/>
                </a:endParaRPr>
              </a:p>
              <a:p>
                <a:pPr marL="171450" indent="-171450">
                  <a:lnSpc>
                    <a:spcPct val="120000"/>
                  </a:lnSpc>
                  <a:buFont typeface="Arial" panose="020B0604020202020204" pitchFamily="34" charset="0"/>
                  <a:buChar char="•"/>
                </a:pPr>
                <a:r>
                  <a:rPr lang="zh-CN" altLang="en-US" sz="1100" dirty="0">
                    <a:cs typeface="+mn-ea"/>
                    <a:sym typeface="+mn-lt"/>
                  </a:rPr>
                  <a:t>   一项纳入</a:t>
                </a:r>
                <a:r>
                  <a:rPr lang="en-US" altLang="zh-CN" sz="1100" dirty="0">
                    <a:cs typeface="+mn-ea"/>
                    <a:sym typeface="+mn-lt"/>
                  </a:rPr>
                  <a:t>614</a:t>
                </a:r>
                <a:r>
                  <a:rPr lang="zh-CN" altLang="en-US" sz="1100" dirty="0">
                    <a:cs typeface="+mn-ea"/>
                    <a:sym typeface="+mn-lt"/>
                  </a:rPr>
                  <a:t>例</a:t>
                </a:r>
                <a:r>
                  <a:rPr lang="en-US" altLang="zh-CN" sz="1100" dirty="0">
                    <a:cs typeface="+mn-ea"/>
                    <a:sym typeface="+mn-lt"/>
                  </a:rPr>
                  <a:t>HIV</a:t>
                </a:r>
                <a:r>
                  <a:rPr lang="zh-CN" altLang="en-US" sz="1100" dirty="0">
                    <a:cs typeface="+mn-ea"/>
                    <a:sym typeface="+mn-lt"/>
                  </a:rPr>
                  <a:t>阳性女性的纵向研究显示</a:t>
                </a:r>
                <a:r>
                  <a:rPr lang="en-US" altLang="zh-CN" sz="1100" baseline="30000" dirty="0">
                    <a:cs typeface="+mn-ea"/>
                    <a:sym typeface="+mn-lt"/>
                  </a:rPr>
                  <a:t>3,a</a:t>
                </a:r>
                <a:r>
                  <a:rPr lang="zh-CN" altLang="en-US" sz="1100" dirty="0">
                    <a:cs typeface="+mn-ea"/>
                    <a:sym typeface="+mn-lt"/>
                  </a:rPr>
                  <a:t>，</a:t>
                </a:r>
                <a:endParaRPr lang="en-US" altLang="zh-CN" sz="1100" b="1" dirty="0">
                  <a:cs typeface="+mn-ea"/>
                  <a:sym typeface="+mn-lt"/>
                </a:endParaRPr>
              </a:p>
            </p:txBody>
          </p:sp>
          <p:sp>
            <p:nvSpPr>
              <p:cNvPr id="16" name="矩形: 圆角 15"/>
              <p:cNvSpPr/>
              <p:nvPr/>
            </p:nvSpPr>
            <p:spPr>
              <a:xfrm>
                <a:off x="532398" y="1529384"/>
                <a:ext cx="10230090"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975293" y="1638705"/>
                <a:ext cx="545067" cy="312868"/>
                <a:chOff x="8109661" y="2913751"/>
                <a:chExt cx="781393" cy="432000"/>
              </a:xfrm>
              <a:solidFill>
                <a:srgbClr val="00877B"/>
              </a:solidFill>
            </p:grpSpPr>
            <p:sp>
              <p:nvSpPr>
                <p:cNvPr id="18" name="圆角矩形 102"/>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544613" y="1599202"/>
                <a:ext cx="8752716"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HIV</a:t>
                </a:r>
                <a:r>
                  <a:rPr lang="zh-CN" altLang="en-US" b="1" dirty="0">
                    <a:solidFill>
                      <a:srgbClr val="00877B"/>
                    </a:solidFill>
                    <a:latin typeface="微软雅黑" panose="020B0503020204020204" pitchFamily="34" charset="-122"/>
                    <a:ea typeface="微软雅黑" panose="020B0503020204020204" pitchFamily="34" charset="-122"/>
                  </a:rPr>
                  <a:t>感染是</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感染和子宫颈癌的高危因素</a:t>
                </a:r>
              </a:p>
            </p:txBody>
          </p:sp>
        </p:grpSp>
        <p:sp>
          <p:nvSpPr>
            <p:cNvPr id="9" name="文本框 8">
              <a:extLst>
                <a:ext uri="{FF2B5EF4-FFF2-40B4-BE49-F238E27FC236}">
                  <a16:creationId xmlns:a16="http://schemas.microsoft.com/office/drawing/2014/main" id="{492ABE27-C653-C181-50EC-B2B335D58A4E}"/>
                </a:ext>
              </a:extLst>
            </p:cNvPr>
            <p:cNvSpPr txBox="1"/>
            <p:nvPr/>
          </p:nvSpPr>
          <p:spPr>
            <a:xfrm>
              <a:off x="1032701" y="2385719"/>
              <a:ext cx="9150985" cy="585930"/>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300" dirty="0">
                  <a:cs typeface="+mn-ea"/>
                  <a:sym typeface="+mn-lt"/>
                </a:rPr>
                <a:t>与未感染</a:t>
              </a:r>
              <a:r>
                <a:rPr lang="en-US" altLang="zh-CN" sz="1300" dirty="0">
                  <a:cs typeface="+mn-ea"/>
                  <a:sym typeface="+mn-lt"/>
                </a:rPr>
                <a:t>HIV</a:t>
              </a:r>
              <a:r>
                <a:rPr lang="zh-CN" altLang="en-US" sz="1300" dirty="0">
                  <a:cs typeface="+mn-ea"/>
                  <a:sym typeface="+mn-lt"/>
                </a:rPr>
                <a:t>的女性相比，</a:t>
              </a:r>
              <a:endParaRPr lang="en-US" altLang="zh-CN" sz="1300" dirty="0">
                <a:cs typeface="+mn-ea"/>
                <a:sym typeface="+mn-lt"/>
              </a:endParaRPr>
            </a:p>
            <a:p>
              <a:pPr>
                <a:lnSpc>
                  <a:spcPct val="120000"/>
                </a:lnSpc>
              </a:pPr>
              <a:r>
                <a:rPr lang="en-US" altLang="zh-CN" sz="1300" dirty="0">
                  <a:cs typeface="+mn-ea"/>
                  <a:sym typeface="+mn-lt"/>
                </a:rPr>
                <a:t>HIV</a:t>
              </a:r>
              <a:r>
                <a:rPr lang="zh-CN" altLang="en-US" sz="1300" dirty="0">
                  <a:cs typeface="+mn-ea"/>
                  <a:sym typeface="+mn-lt"/>
                </a:rPr>
                <a:t>感染女性对</a:t>
              </a:r>
              <a:r>
                <a:rPr lang="en-US" altLang="zh-CN" sz="1300" b="1" dirty="0">
                  <a:cs typeface="+mn-ea"/>
                  <a:sym typeface="+mn-lt"/>
                </a:rPr>
                <a:t>HPV</a:t>
              </a:r>
              <a:r>
                <a:rPr lang="zh-CN" altLang="en-US" sz="1300" b="1" dirty="0">
                  <a:cs typeface="+mn-ea"/>
                  <a:sym typeface="+mn-lt"/>
                </a:rPr>
                <a:t>感染的清除率 </a:t>
              </a:r>
              <a:r>
                <a:rPr lang="zh-CN" altLang="en-US" sz="1500" b="1" dirty="0">
                  <a:solidFill>
                    <a:srgbClr val="008080"/>
                  </a:solidFill>
                  <a:cs typeface="+mn-ea"/>
                  <a:sym typeface="+mn-lt"/>
                </a:rPr>
                <a:t>下降</a:t>
              </a:r>
              <a:r>
                <a:rPr lang="en-US" altLang="zh-CN" sz="1500" b="1" dirty="0">
                  <a:solidFill>
                    <a:srgbClr val="008080"/>
                  </a:solidFill>
                  <a:cs typeface="+mn-ea"/>
                  <a:sym typeface="+mn-lt"/>
                </a:rPr>
                <a:t>69%</a:t>
              </a:r>
              <a:r>
                <a:rPr lang="en-US" altLang="zh-CN" sz="1500" baseline="30000" dirty="0">
                  <a:cs typeface="+mn-ea"/>
                  <a:sym typeface="+mn-lt"/>
                </a:rPr>
                <a:t> </a:t>
              </a:r>
              <a:r>
                <a:rPr lang="zh-CN" altLang="en-US" sz="900" dirty="0">
                  <a:cs typeface="+mn-ea"/>
                  <a:sym typeface="+mn-lt"/>
                </a:rPr>
                <a:t>（</a:t>
              </a:r>
              <a:r>
                <a:rPr lang="en-US" altLang="zh-CN" sz="900" dirty="0">
                  <a:cs typeface="+mn-ea"/>
                  <a:sym typeface="+mn-lt"/>
                </a:rPr>
                <a:t>HR 0.31, 95% CI: 0.21-0.45</a:t>
              </a:r>
              <a:r>
                <a:rPr lang="zh-CN" altLang="en-US" sz="900" dirty="0">
                  <a:cs typeface="+mn-ea"/>
                  <a:sym typeface="+mn-lt"/>
                </a:rPr>
                <a:t>）</a:t>
              </a:r>
              <a:endParaRPr lang="en-US" altLang="zh-CN" sz="900" dirty="0">
                <a:cs typeface="+mn-ea"/>
                <a:sym typeface="+mn-lt"/>
              </a:endParaRPr>
            </a:p>
          </p:txBody>
        </p:sp>
      </p:grpSp>
      <p:grpSp>
        <p:nvGrpSpPr>
          <p:cNvPr id="10" name="组合 9">
            <a:extLst>
              <a:ext uri="{FF2B5EF4-FFF2-40B4-BE49-F238E27FC236}">
                <a16:creationId xmlns:a16="http://schemas.microsoft.com/office/drawing/2014/main" id="{67961521-9FB4-EBA0-5166-A529DCFF28D9}"/>
              </a:ext>
            </a:extLst>
          </p:cNvPr>
          <p:cNvGrpSpPr/>
          <p:nvPr/>
        </p:nvGrpSpPr>
        <p:grpSpPr>
          <a:xfrm>
            <a:off x="295373" y="3762713"/>
            <a:ext cx="5675605" cy="1521379"/>
            <a:chOff x="532398" y="927463"/>
            <a:chExt cx="10230091" cy="1521379"/>
          </a:xfrm>
        </p:grpSpPr>
        <p:grpSp>
          <p:nvGrpSpPr>
            <p:cNvPr id="27" name="组合 26">
              <a:extLst>
                <a:ext uri="{FF2B5EF4-FFF2-40B4-BE49-F238E27FC236}">
                  <a16:creationId xmlns:a16="http://schemas.microsoft.com/office/drawing/2014/main" id="{EA728FCB-3924-7422-E861-F1A5277FA3DC}"/>
                </a:ext>
              </a:extLst>
            </p:cNvPr>
            <p:cNvGrpSpPr/>
            <p:nvPr/>
          </p:nvGrpSpPr>
          <p:grpSpPr>
            <a:xfrm>
              <a:off x="532398" y="927463"/>
              <a:ext cx="10230091" cy="746302"/>
              <a:chOff x="532398" y="1561235"/>
              <a:chExt cx="10230091" cy="746302"/>
            </a:xfrm>
          </p:grpSpPr>
          <p:sp>
            <p:nvSpPr>
              <p:cNvPr id="43" name="矩形: 圆角 42">
                <a:extLst>
                  <a:ext uri="{FF2B5EF4-FFF2-40B4-BE49-F238E27FC236}">
                    <a16:creationId xmlns:a16="http://schemas.microsoft.com/office/drawing/2014/main" id="{ADA7A444-3E9E-2F52-BD2B-E55F634D0918}"/>
                  </a:ext>
                </a:extLst>
              </p:cNvPr>
              <p:cNvSpPr/>
              <p:nvPr/>
            </p:nvSpPr>
            <p:spPr>
              <a:xfrm>
                <a:off x="532398" y="1561235"/>
                <a:ext cx="10230091" cy="746302"/>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a:extLst>
                  <a:ext uri="{FF2B5EF4-FFF2-40B4-BE49-F238E27FC236}">
                    <a16:creationId xmlns:a16="http://schemas.microsoft.com/office/drawing/2014/main" id="{5086D793-5157-C3A9-7332-8C2B2167E89A}"/>
                  </a:ext>
                </a:extLst>
              </p:cNvPr>
              <p:cNvGrpSpPr>
                <a:grpSpLocks noChangeAspect="1"/>
              </p:cNvGrpSpPr>
              <p:nvPr/>
            </p:nvGrpSpPr>
            <p:grpSpPr>
              <a:xfrm>
                <a:off x="975293" y="1638705"/>
                <a:ext cx="545067" cy="312868"/>
                <a:chOff x="8109661" y="2913751"/>
                <a:chExt cx="781393" cy="432000"/>
              </a:xfrm>
              <a:solidFill>
                <a:srgbClr val="00877B"/>
              </a:solidFill>
            </p:grpSpPr>
            <p:sp>
              <p:nvSpPr>
                <p:cNvPr id="46" name="圆角矩形 102">
                  <a:extLst>
                    <a:ext uri="{FF2B5EF4-FFF2-40B4-BE49-F238E27FC236}">
                      <a16:creationId xmlns:a16="http://schemas.microsoft.com/office/drawing/2014/main" id="{DDCFB357-AA44-1B22-89A1-154043C6386B}"/>
                    </a:ext>
                  </a:extLst>
                </p:cNvPr>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47" name="任意多边形 103">
                  <a:extLst>
                    <a:ext uri="{FF2B5EF4-FFF2-40B4-BE49-F238E27FC236}">
                      <a16:creationId xmlns:a16="http://schemas.microsoft.com/office/drawing/2014/main" id="{54FF1315-6897-1458-25BE-879C26C676F3}"/>
                    </a:ext>
                  </a:extLst>
                </p:cNvPr>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45" name="文本框 44">
                <a:extLst>
                  <a:ext uri="{FF2B5EF4-FFF2-40B4-BE49-F238E27FC236}">
                    <a16:creationId xmlns:a16="http://schemas.microsoft.com/office/drawing/2014/main" id="{E46D2A5A-53B2-09F1-3311-2CECA8426E46}"/>
                  </a:ext>
                </a:extLst>
              </p:cNvPr>
              <p:cNvSpPr txBox="1"/>
              <p:nvPr/>
            </p:nvSpPr>
            <p:spPr>
              <a:xfrm>
                <a:off x="1544613" y="1599202"/>
                <a:ext cx="8752717" cy="7083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大多数</a:t>
                </a:r>
                <a:r>
                  <a:rPr lang="en-US" altLang="zh-CN" b="1" dirty="0">
                    <a:solidFill>
                      <a:srgbClr val="00877B"/>
                    </a:solidFill>
                    <a:latin typeface="微软雅黑" panose="020B0503020204020204" pitchFamily="34" charset="-122"/>
                    <a:ea typeface="微软雅黑" panose="020B0503020204020204" pitchFamily="34" charset="-122"/>
                  </a:rPr>
                  <a:t>HIV</a:t>
                </a:r>
                <a:r>
                  <a:rPr lang="zh-CN" altLang="en-US" b="1" dirty="0">
                    <a:solidFill>
                      <a:srgbClr val="00877B"/>
                    </a:solidFill>
                    <a:latin typeface="微软雅黑" panose="020B0503020204020204" pitchFamily="34" charset="-122"/>
                    <a:ea typeface="微软雅黑" panose="020B0503020204020204" pitchFamily="34" charset="-122"/>
                  </a:rPr>
                  <a:t>感染女性接种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疫苗后可产生特异性免疫应答</a:t>
                </a:r>
              </a:p>
            </p:txBody>
          </p:sp>
        </p:grpSp>
        <p:sp>
          <p:nvSpPr>
            <p:cNvPr id="40" name="文本框 39">
              <a:extLst>
                <a:ext uri="{FF2B5EF4-FFF2-40B4-BE49-F238E27FC236}">
                  <a16:creationId xmlns:a16="http://schemas.microsoft.com/office/drawing/2014/main" id="{A02640B0-AF5C-8775-C98B-CDFFE8E00B1D}"/>
                </a:ext>
              </a:extLst>
            </p:cNvPr>
            <p:cNvSpPr txBox="1"/>
            <p:nvPr/>
          </p:nvSpPr>
          <p:spPr>
            <a:xfrm>
              <a:off x="1055748" y="1676708"/>
              <a:ext cx="9563944" cy="772134"/>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100" dirty="0">
                  <a:cs typeface="+mn-ea"/>
                  <a:sym typeface="+mn-lt"/>
                </a:rPr>
                <a:t>一项纳入</a:t>
              </a:r>
              <a:r>
                <a:rPr lang="en-US" altLang="zh-CN" sz="1100" dirty="0">
                  <a:cs typeface="+mn-ea"/>
                  <a:sym typeface="+mn-lt"/>
                </a:rPr>
                <a:t>150</a:t>
              </a:r>
              <a:r>
                <a:rPr lang="zh-CN" altLang="en-US" sz="1100" dirty="0">
                  <a:cs typeface="+mn-ea"/>
                  <a:sym typeface="+mn-lt"/>
                </a:rPr>
                <a:t>例</a:t>
              </a:r>
              <a:r>
                <a:rPr lang="en-US" altLang="zh-CN" sz="1100" dirty="0">
                  <a:cs typeface="+mn-ea"/>
                  <a:sym typeface="+mn-lt"/>
                </a:rPr>
                <a:t>HIV</a:t>
              </a:r>
              <a:r>
                <a:rPr lang="zh-CN" altLang="en-US" sz="1100" dirty="0">
                  <a:cs typeface="+mn-ea"/>
                  <a:sym typeface="+mn-lt"/>
                </a:rPr>
                <a:t>女性感染者的研究显示</a:t>
              </a:r>
              <a:r>
                <a:rPr lang="en-US" altLang="zh-CN" sz="1100" baseline="30000" dirty="0">
                  <a:cs typeface="+mn-ea"/>
                  <a:sym typeface="+mn-lt"/>
                </a:rPr>
                <a:t>5,d</a:t>
              </a:r>
              <a:r>
                <a:rPr lang="zh-CN" altLang="en-US" sz="1100" dirty="0">
                  <a:cs typeface="+mn-ea"/>
                  <a:sym typeface="+mn-lt"/>
                </a:rPr>
                <a:t>，</a:t>
              </a:r>
              <a:endParaRPr lang="en-US" altLang="zh-CN" sz="1100" dirty="0">
                <a:cs typeface="+mn-ea"/>
                <a:sym typeface="+mn-lt"/>
              </a:endParaRPr>
            </a:p>
            <a:p>
              <a:pPr>
                <a:lnSpc>
                  <a:spcPct val="120000"/>
                </a:lnSpc>
              </a:pPr>
              <a:r>
                <a:rPr lang="zh-CN" altLang="en-US" sz="1300" dirty="0">
                  <a:cs typeface="+mn-ea"/>
                  <a:sym typeface="+mn-lt"/>
                </a:rPr>
                <a:t>在基线时未感染</a:t>
              </a:r>
              <a:r>
                <a:rPr lang="en-US" altLang="zh-CN" sz="1300" dirty="0">
                  <a:cs typeface="+mn-ea"/>
                  <a:sym typeface="+mn-lt"/>
                </a:rPr>
                <a:t>HPV6/11/16/18</a:t>
              </a:r>
              <a:r>
                <a:rPr lang="zh-CN" altLang="en-US" sz="1300" dirty="0">
                  <a:cs typeface="+mn-ea"/>
                  <a:sym typeface="+mn-lt"/>
                </a:rPr>
                <a:t>的</a:t>
              </a:r>
              <a:r>
                <a:rPr lang="en-US" altLang="zh-CN" sz="1300" dirty="0">
                  <a:cs typeface="+mn-ea"/>
                  <a:sym typeface="+mn-lt"/>
                </a:rPr>
                <a:t>HIV</a:t>
              </a:r>
              <a:r>
                <a:rPr lang="zh-CN" altLang="en-US" sz="1300" dirty="0">
                  <a:cs typeface="+mn-ea"/>
                  <a:sym typeface="+mn-lt"/>
                </a:rPr>
                <a:t>女性感染者中，四价</a:t>
              </a:r>
              <a:r>
                <a:rPr lang="en-US" altLang="zh-CN" sz="1300" dirty="0">
                  <a:cs typeface="+mn-ea"/>
                  <a:sym typeface="+mn-lt"/>
                </a:rPr>
                <a:t>HPV</a:t>
              </a:r>
              <a:r>
                <a:rPr lang="zh-CN" altLang="en-US" sz="1300" dirty="0">
                  <a:cs typeface="+mn-ea"/>
                  <a:sym typeface="+mn-lt"/>
                </a:rPr>
                <a:t>疫苗首剂接种</a:t>
              </a:r>
              <a:r>
                <a:rPr lang="en-US" altLang="zh-CN" sz="1300" dirty="0">
                  <a:cs typeface="+mn-ea"/>
                  <a:sym typeface="+mn-lt"/>
                </a:rPr>
                <a:t>7</a:t>
              </a:r>
              <a:r>
                <a:rPr lang="zh-CN" altLang="en-US" sz="1300" dirty="0">
                  <a:cs typeface="+mn-ea"/>
                  <a:sym typeface="+mn-lt"/>
                </a:rPr>
                <a:t>个月后，</a:t>
              </a:r>
              <a:r>
                <a:rPr lang="en-US" altLang="zh-CN" sz="1300" b="1" dirty="0">
                  <a:cs typeface="+mn-ea"/>
                  <a:sym typeface="+mn-lt"/>
                </a:rPr>
                <a:t>HPV16/18</a:t>
              </a:r>
              <a:r>
                <a:rPr lang="zh-CN" altLang="en-US" sz="1300" b="1" dirty="0">
                  <a:cs typeface="+mn-ea"/>
                  <a:sym typeface="+mn-lt"/>
                </a:rPr>
                <a:t>型血清阳转率达 </a:t>
              </a:r>
              <a:r>
                <a:rPr lang="en-US" altLang="zh-CN" b="1" dirty="0">
                  <a:solidFill>
                    <a:srgbClr val="1F8C87"/>
                  </a:solidFill>
                  <a:cs typeface="+mn-ea"/>
                  <a:sym typeface="+mn-lt"/>
                </a:rPr>
                <a:t>90-99%</a:t>
              </a:r>
              <a:r>
                <a:rPr lang="zh-CN" altLang="en-US" sz="1300" b="1" dirty="0">
                  <a:cs typeface="+mn-ea"/>
                  <a:sym typeface="+mn-lt"/>
                </a:rPr>
                <a:t>。</a:t>
              </a:r>
              <a:endParaRPr lang="en-US" altLang="zh-CN" sz="1300" b="1" dirty="0">
                <a:cs typeface="+mn-ea"/>
                <a:sym typeface="+mn-lt"/>
              </a:endParaRPr>
            </a:p>
          </p:txBody>
        </p:sp>
      </p:grpSp>
      <p:grpSp>
        <p:nvGrpSpPr>
          <p:cNvPr id="48" name="组合 47">
            <a:extLst>
              <a:ext uri="{FF2B5EF4-FFF2-40B4-BE49-F238E27FC236}">
                <a16:creationId xmlns:a16="http://schemas.microsoft.com/office/drawing/2014/main" id="{7F91C45F-9B23-F909-6274-B851209616FD}"/>
              </a:ext>
            </a:extLst>
          </p:cNvPr>
          <p:cNvGrpSpPr/>
          <p:nvPr/>
        </p:nvGrpSpPr>
        <p:grpSpPr>
          <a:xfrm>
            <a:off x="6078034" y="882665"/>
            <a:ext cx="5818593" cy="1418790"/>
            <a:chOff x="0" y="895612"/>
            <a:chExt cx="10487821" cy="1418790"/>
          </a:xfrm>
        </p:grpSpPr>
        <p:grpSp>
          <p:nvGrpSpPr>
            <p:cNvPr id="50" name="组合 49">
              <a:extLst>
                <a:ext uri="{FF2B5EF4-FFF2-40B4-BE49-F238E27FC236}">
                  <a16:creationId xmlns:a16="http://schemas.microsoft.com/office/drawing/2014/main" id="{9C889009-579E-3F42-950A-B61417B6114A}"/>
                </a:ext>
              </a:extLst>
            </p:cNvPr>
            <p:cNvGrpSpPr/>
            <p:nvPr/>
          </p:nvGrpSpPr>
          <p:grpSpPr>
            <a:xfrm>
              <a:off x="0" y="895612"/>
              <a:ext cx="10487821" cy="540000"/>
              <a:chOff x="0" y="1529384"/>
              <a:chExt cx="10487821" cy="540000"/>
            </a:xfrm>
          </p:grpSpPr>
          <p:sp>
            <p:nvSpPr>
              <p:cNvPr id="54" name="矩形: 圆角 53">
                <a:extLst>
                  <a:ext uri="{FF2B5EF4-FFF2-40B4-BE49-F238E27FC236}">
                    <a16:creationId xmlns:a16="http://schemas.microsoft.com/office/drawing/2014/main" id="{7B9A2E3B-5448-FD23-CC6F-E5CABE0497F5}"/>
                  </a:ext>
                </a:extLst>
              </p:cNvPr>
              <p:cNvSpPr/>
              <p:nvPr/>
            </p:nvSpPr>
            <p:spPr>
              <a:xfrm>
                <a:off x="0" y="1529384"/>
                <a:ext cx="10487821"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5" name="组合 54">
                <a:extLst>
                  <a:ext uri="{FF2B5EF4-FFF2-40B4-BE49-F238E27FC236}">
                    <a16:creationId xmlns:a16="http://schemas.microsoft.com/office/drawing/2014/main" id="{E8D6665D-D49B-1861-7F69-1B7B1E17E826}"/>
                  </a:ext>
                </a:extLst>
              </p:cNvPr>
              <p:cNvGrpSpPr>
                <a:grpSpLocks noChangeAspect="1"/>
              </p:cNvGrpSpPr>
              <p:nvPr/>
            </p:nvGrpSpPr>
            <p:grpSpPr>
              <a:xfrm>
                <a:off x="703421" y="1638705"/>
                <a:ext cx="545067" cy="312868"/>
                <a:chOff x="7719917" y="2913751"/>
                <a:chExt cx="781393" cy="432000"/>
              </a:xfrm>
              <a:solidFill>
                <a:srgbClr val="00877B"/>
              </a:solidFill>
            </p:grpSpPr>
            <p:sp>
              <p:nvSpPr>
                <p:cNvPr id="57" name="圆角矩形 102">
                  <a:extLst>
                    <a:ext uri="{FF2B5EF4-FFF2-40B4-BE49-F238E27FC236}">
                      <a16:creationId xmlns:a16="http://schemas.microsoft.com/office/drawing/2014/main" id="{F3CD97CE-3AC8-AD31-401D-3CDBA58642AE}"/>
                    </a:ext>
                  </a:extLst>
                </p:cNvPr>
                <p:cNvSpPr/>
                <p:nvPr/>
              </p:nvSpPr>
              <p:spPr>
                <a:xfrm>
                  <a:off x="7719917"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58" name="任意多边形 103">
                  <a:extLst>
                    <a:ext uri="{FF2B5EF4-FFF2-40B4-BE49-F238E27FC236}">
                      <a16:creationId xmlns:a16="http://schemas.microsoft.com/office/drawing/2014/main" id="{659F908B-CF67-E5BF-155D-8BFE4E1D704E}"/>
                    </a:ext>
                  </a:extLst>
                </p:cNvPr>
                <p:cNvSpPr/>
                <p:nvPr/>
              </p:nvSpPr>
              <p:spPr>
                <a:xfrm>
                  <a:off x="7938040"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56" name="文本框 55">
                <a:extLst>
                  <a:ext uri="{FF2B5EF4-FFF2-40B4-BE49-F238E27FC236}">
                    <a16:creationId xmlns:a16="http://schemas.microsoft.com/office/drawing/2014/main" id="{EF46CFAF-1CC2-9708-9F88-EAA5CA8E3673}"/>
                  </a:ext>
                </a:extLst>
              </p:cNvPr>
              <p:cNvSpPr txBox="1"/>
              <p:nvPr/>
            </p:nvSpPr>
            <p:spPr>
              <a:xfrm>
                <a:off x="1272743" y="1599202"/>
                <a:ext cx="8752716"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HIV</a:t>
                </a:r>
                <a:r>
                  <a:rPr lang="zh-CN" altLang="en-US" b="1" dirty="0">
                    <a:solidFill>
                      <a:srgbClr val="00877B"/>
                    </a:solidFill>
                    <a:latin typeface="微软雅黑" panose="020B0503020204020204" pitchFamily="34" charset="-122"/>
                    <a:ea typeface="微软雅黑" panose="020B0503020204020204" pitchFamily="34" charset="-122"/>
                  </a:rPr>
                  <a:t>感染者接种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疫苗安全性良好</a:t>
                </a:r>
              </a:p>
            </p:txBody>
          </p:sp>
        </p:grpSp>
        <p:sp>
          <p:nvSpPr>
            <p:cNvPr id="52" name="文本框 51">
              <a:extLst>
                <a:ext uri="{FF2B5EF4-FFF2-40B4-BE49-F238E27FC236}">
                  <a16:creationId xmlns:a16="http://schemas.microsoft.com/office/drawing/2014/main" id="{19B0A925-AD4E-AC4F-E35C-0BAFB4E0130C}"/>
                </a:ext>
              </a:extLst>
            </p:cNvPr>
            <p:cNvSpPr txBox="1"/>
            <p:nvPr/>
          </p:nvSpPr>
          <p:spPr>
            <a:xfrm>
              <a:off x="1124287" y="1559195"/>
              <a:ext cx="9125650" cy="755207"/>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100" dirty="0">
                  <a:cs typeface="+mn-ea"/>
                  <a:sym typeface="+mn-lt"/>
                </a:rPr>
                <a:t>一项随机化对照</a:t>
              </a:r>
              <a:r>
                <a:rPr lang="en-US" altLang="zh-CN" sz="1100" dirty="0">
                  <a:cs typeface="+mn-ea"/>
                  <a:sym typeface="+mn-lt"/>
                </a:rPr>
                <a:t>IV</a:t>
              </a:r>
              <a:r>
                <a:rPr lang="zh-CN" altLang="en-US" sz="1100" dirty="0">
                  <a:cs typeface="+mn-ea"/>
                  <a:sym typeface="+mn-lt"/>
                </a:rPr>
                <a:t>期临床研究显示</a:t>
              </a:r>
              <a:r>
                <a:rPr lang="en-US" altLang="zh-CN" sz="1100" baseline="30000" dirty="0">
                  <a:cs typeface="+mn-ea"/>
                  <a:sym typeface="+mn-lt"/>
                </a:rPr>
                <a:t>4,c</a:t>
              </a:r>
              <a:r>
                <a:rPr lang="zh-CN" altLang="en-US" sz="1100" dirty="0">
                  <a:cs typeface="+mn-ea"/>
                  <a:sym typeface="+mn-lt"/>
                </a:rPr>
                <a:t>，</a:t>
              </a:r>
              <a:endParaRPr lang="en-US" altLang="zh-CN" sz="1100" dirty="0">
                <a:cs typeface="+mn-ea"/>
                <a:sym typeface="+mn-lt"/>
              </a:endParaRPr>
            </a:p>
            <a:p>
              <a:pPr>
                <a:lnSpc>
                  <a:spcPct val="120000"/>
                </a:lnSpc>
              </a:pPr>
              <a:r>
                <a:rPr lang="en-US" altLang="zh-CN" sz="1300" dirty="0">
                  <a:cs typeface="+mn-ea"/>
                  <a:sym typeface="+mn-lt"/>
                </a:rPr>
                <a:t>HIV</a:t>
              </a:r>
              <a:r>
                <a:rPr lang="zh-CN" altLang="en-US" sz="1300" dirty="0">
                  <a:cs typeface="+mn-ea"/>
                  <a:sym typeface="+mn-lt"/>
                </a:rPr>
                <a:t>感染者接种四价</a:t>
              </a:r>
              <a:r>
                <a:rPr lang="en-US" altLang="zh-CN" sz="1300" dirty="0">
                  <a:cs typeface="+mn-ea"/>
                  <a:sym typeface="+mn-lt"/>
                </a:rPr>
                <a:t>HPV</a:t>
              </a:r>
              <a:r>
                <a:rPr lang="zh-CN" altLang="en-US" sz="1300" dirty="0">
                  <a:cs typeface="+mn-ea"/>
                  <a:sym typeface="+mn-lt"/>
                </a:rPr>
                <a:t>疫苗后不良反应与说明书一致，且</a:t>
              </a:r>
              <a:r>
                <a:rPr lang="zh-CN" altLang="en-US" sz="1300" b="1" dirty="0">
                  <a:cs typeface="+mn-ea"/>
                  <a:sym typeface="+mn-lt"/>
                </a:rPr>
                <a:t>未发生与四价</a:t>
              </a:r>
              <a:r>
                <a:rPr lang="en-US" altLang="zh-CN" sz="1300" b="1" dirty="0">
                  <a:cs typeface="+mn-ea"/>
                  <a:sym typeface="+mn-lt"/>
                </a:rPr>
                <a:t>HPV</a:t>
              </a:r>
              <a:r>
                <a:rPr lang="zh-CN" altLang="en-US" sz="1300" b="1" dirty="0">
                  <a:cs typeface="+mn-ea"/>
                  <a:sym typeface="+mn-lt"/>
                </a:rPr>
                <a:t>疫苗接种相关的严重不良事件</a:t>
              </a:r>
              <a:r>
                <a:rPr lang="zh-CN" altLang="en-US" sz="1300" dirty="0">
                  <a:cs typeface="+mn-ea"/>
                  <a:sym typeface="+mn-lt"/>
                </a:rPr>
                <a:t>（</a:t>
              </a:r>
              <a:r>
                <a:rPr lang="en-US" altLang="zh-CN" sz="1300" dirty="0">
                  <a:cs typeface="+mn-ea"/>
                  <a:sym typeface="+mn-lt"/>
                </a:rPr>
                <a:t>SAE</a:t>
              </a:r>
              <a:r>
                <a:rPr lang="zh-CN" altLang="en-US" sz="1300" dirty="0">
                  <a:cs typeface="+mn-ea"/>
                  <a:sym typeface="+mn-lt"/>
                </a:rPr>
                <a:t>）。</a:t>
              </a:r>
              <a:endParaRPr lang="en-US" altLang="zh-CN" sz="1300" dirty="0">
                <a:cs typeface="+mn-ea"/>
                <a:sym typeface="+mn-lt"/>
              </a:endParaRPr>
            </a:p>
          </p:txBody>
        </p:sp>
      </p:grpSp>
      <p:sp>
        <p:nvSpPr>
          <p:cNvPr id="3" name="文本框 2">
            <a:extLst>
              <a:ext uri="{FF2B5EF4-FFF2-40B4-BE49-F238E27FC236}">
                <a16:creationId xmlns:a16="http://schemas.microsoft.com/office/drawing/2014/main" id="{E9F46B08-6C8E-8C38-F6C9-3D6257BD1E70}"/>
              </a:ext>
            </a:extLst>
          </p:cNvPr>
          <p:cNvSpPr txBox="1"/>
          <p:nvPr/>
        </p:nvSpPr>
        <p:spPr>
          <a:xfrm>
            <a:off x="7013542" y="2346919"/>
            <a:ext cx="3637399" cy="523220"/>
          </a:xfrm>
          <a:prstGeom prst="rect">
            <a:avLst/>
          </a:prstGeom>
          <a:noFill/>
        </p:spPr>
        <p:txBody>
          <a:bodyPr wrap="square" rtlCol="0">
            <a:spAutoFit/>
          </a:bodyPr>
          <a:lstStyle/>
          <a:p>
            <a:pPr algn="ctr" defTabSz="457200"/>
            <a:r>
              <a:rPr lang="en-US" altLang="zh-CN" sz="1400" b="1" dirty="0">
                <a:solidFill>
                  <a:srgbClr val="008080"/>
                </a:solidFill>
                <a:cs typeface="+mn-ea"/>
                <a:sym typeface="+mn-lt"/>
              </a:rPr>
              <a:t>HIV</a:t>
            </a:r>
            <a:r>
              <a:rPr lang="zh-CN" altLang="en-US" sz="1400" b="1" dirty="0">
                <a:solidFill>
                  <a:srgbClr val="008080"/>
                </a:solidFill>
                <a:cs typeface="+mn-ea"/>
                <a:sym typeface="+mn-lt"/>
              </a:rPr>
              <a:t>感染者与未感染者接种四价</a:t>
            </a:r>
            <a:r>
              <a:rPr lang="en-US" altLang="zh-CN" sz="1400" b="1" dirty="0">
                <a:solidFill>
                  <a:srgbClr val="008080"/>
                </a:solidFill>
                <a:cs typeface="+mn-ea"/>
                <a:sym typeface="+mn-lt"/>
              </a:rPr>
              <a:t>HPV</a:t>
            </a:r>
            <a:r>
              <a:rPr lang="zh-CN" altLang="en-US" sz="1400" b="1" dirty="0">
                <a:solidFill>
                  <a:srgbClr val="008080"/>
                </a:solidFill>
                <a:cs typeface="+mn-ea"/>
                <a:sym typeface="+mn-lt"/>
              </a:rPr>
              <a:t>疫苗后</a:t>
            </a:r>
            <a:endParaRPr lang="en-US" altLang="zh-CN" sz="1400" b="1" dirty="0">
              <a:solidFill>
                <a:srgbClr val="008080"/>
              </a:solidFill>
              <a:cs typeface="+mn-ea"/>
              <a:sym typeface="+mn-lt"/>
            </a:endParaRPr>
          </a:p>
          <a:p>
            <a:pPr algn="ctr" defTabSz="457200"/>
            <a:r>
              <a:rPr lang="en-US" altLang="zh-CN" sz="1400" b="1" dirty="0">
                <a:solidFill>
                  <a:srgbClr val="008080"/>
                </a:solidFill>
                <a:cs typeface="+mn-ea"/>
                <a:sym typeface="+mn-lt"/>
              </a:rPr>
              <a:t>3</a:t>
            </a:r>
            <a:r>
              <a:rPr lang="zh-CN" altLang="en-US" sz="1400" b="1" dirty="0">
                <a:solidFill>
                  <a:srgbClr val="008080"/>
                </a:solidFill>
                <a:cs typeface="+mn-ea"/>
                <a:sym typeface="+mn-lt"/>
              </a:rPr>
              <a:t>级全身不良事件发生率</a:t>
            </a:r>
            <a:endParaRPr lang="zh-CN" altLang="en-US" sz="1400" b="1" baseline="30000" dirty="0">
              <a:solidFill>
                <a:srgbClr val="008080"/>
              </a:solidFill>
              <a:cs typeface="+mn-ea"/>
              <a:sym typeface="+mn-lt"/>
            </a:endParaRPr>
          </a:p>
        </p:txBody>
      </p:sp>
      <p:graphicFrame>
        <p:nvGraphicFramePr>
          <p:cNvPr id="11" name="图表 10">
            <a:extLst>
              <a:ext uri="{FF2B5EF4-FFF2-40B4-BE49-F238E27FC236}">
                <a16:creationId xmlns:a16="http://schemas.microsoft.com/office/drawing/2014/main" id="{8F7907E1-5BD3-53D2-ADC4-C675960130AA}"/>
              </a:ext>
            </a:extLst>
          </p:cNvPr>
          <p:cNvGraphicFramePr/>
          <p:nvPr>
            <p:extLst>
              <p:ext uri="{D42A27DB-BD31-4B8C-83A1-F6EECF244321}">
                <p14:modId xmlns:p14="http://schemas.microsoft.com/office/powerpoint/2010/main" val="1220593050"/>
              </p:ext>
            </p:extLst>
          </p:nvPr>
        </p:nvGraphicFramePr>
        <p:xfrm>
          <a:off x="7032018" y="2740815"/>
          <a:ext cx="3403016" cy="2542655"/>
        </p:xfrm>
        <a:graphic>
          <a:graphicData uri="http://schemas.openxmlformats.org/drawingml/2006/chart">
            <c:chart xmlns:c="http://schemas.openxmlformats.org/drawingml/2006/chart" xmlns:r="http://schemas.openxmlformats.org/officeDocument/2006/relationships" r:id="rId3"/>
          </a:graphicData>
        </a:graphic>
      </p:graphicFrame>
      <p:sp>
        <p:nvSpPr>
          <p:cNvPr id="12" name="矩形: 圆角 11">
            <a:extLst>
              <a:ext uri="{FF2B5EF4-FFF2-40B4-BE49-F238E27FC236}">
                <a16:creationId xmlns:a16="http://schemas.microsoft.com/office/drawing/2014/main" id="{77F40A3D-404B-244A-3F15-0EC06AEEB98D}"/>
              </a:ext>
            </a:extLst>
          </p:cNvPr>
          <p:cNvSpPr/>
          <p:nvPr/>
        </p:nvSpPr>
        <p:spPr>
          <a:xfrm>
            <a:off x="861663" y="5271502"/>
            <a:ext cx="10468675" cy="506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13" name="文本框 12">
            <a:extLst>
              <a:ext uri="{FF2B5EF4-FFF2-40B4-BE49-F238E27FC236}">
                <a16:creationId xmlns:a16="http://schemas.microsoft.com/office/drawing/2014/main" id="{7153C907-457E-A6FC-5B81-A8E3B009ED2F}"/>
              </a:ext>
            </a:extLst>
          </p:cNvPr>
          <p:cNvSpPr txBox="1"/>
          <p:nvPr/>
        </p:nvSpPr>
        <p:spPr>
          <a:xfrm>
            <a:off x="1557724" y="5361280"/>
            <a:ext cx="9076552" cy="338554"/>
          </a:xfrm>
          <a:prstGeom prst="rect">
            <a:avLst/>
          </a:prstGeom>
          <a:noFill/>
        </p:spPr>
        <p:txBody>
          <a:bodyPr wrap="square" rtlCol="0">
            <a:spAutoFit/>
          </a:bodyPr>
          <a:lstStyle/>
          <a:p>
            <a:r>
              <a:rPr lang="en-US" altLang="zh-CN" sz="1600" b="1" dirty="0">
                <a:solidFill>
                  <a:srgbClr val="FAFAFA"/>
                </a:solidFill>
              </a:rPr>
              <a:t>《</a:t>
            </a:r>
            <a:r>
              <a:rPr lang="zh-CN" altLang="en-US" sz="1600" b="1" dirty="0">
                <a:solidFill>
                  <a:srgbClr val="FAFAFA"/>
                </a:solidFill>
              </a:rPr>
              <a:t>人乳头瘤病毒疫苗临床应用中国专家共识</a:t>
            </a:r>
            <a:r>
              <a:rPr lang="en-US" altLang="zh-CN" sz="1600" b="1" dirty="0">
                <a:solidFill>
                  <a:srgbClr val="FAFAFA"/>
                </a:solidFill>
              </a:rPr>
              <a:t>》</a:t>
            </a:r>
            <a:r>
              <a:rPr lang="zh-CN" altLang="en-US" sz="1600" b="1" dirty="0">
                <a:solidFill>
                  <a:srgbClr val="FAFAFA"/>
                </a:solidFill>
              </a:rPr>
              <a:t>指出</a:t>
            </a:r>
            <a:r>
              <a:rPr lang="en-US" altLang="zh-CN" sz="1600" b="1" baseline="30000" dirty="0">
                <a:solidFill>
                  <a:srgbClr val="FAFAFA"/>
                </a:solidFill>
              </a:rPr>
              <a:t>6</a:t>
            </a:r>
            <a:r>
              <a:rPr lang="zh-CN" altLang="en-US" sz="1600" b="1" dirty="0">
                <a:solidFill>
                  <a:srgbClr val="FAFAFA"/>
                </a:solidFill>
              </a:rPr>
              <a:t>，优先推荐</a:t>
            </a:r>
            <a:r>
              <a:rPr lang="en-US" altLang="zh-CN" sz="1600" b="1" dirty="0">
                <a:solidFill>
                  <a:srgbClr val="FAFAFA"/>
                </a:solidFill>
              </a:rPr>
              <a:t>HIV</a:t>
            </a:r>
            <a:r>
              <a:rPr lang="zh-CN" altLang="en-US" sz="1600" b="1" dirty="0">
                <a:solidFill>
                  <a:srgbClr val="FAFAFA"/>
                </a:solidFill>
              </a:rPr>
              <a:t>感染的女性接种</a:t>
            </a:r>
            <a:r>
              <a:rPr lang="en-US" altLang="zh-CN" sz="1600" b="1" dirty="0">
                <a:solidFill>
                  <a:srgbClr val="FAFAFA"/>
                </a:solidFill>
              </a:rPr>
              <a:t>HPV</a:t>
            </a:r>
            <a:r>
              <a:rPr lang="zh-CN" altLang="en-US" sz="1600" b="1" dirty="0">
                <a:solidFill>
                  <a:srgbClr val="FAFAFA"/>
                </a:solidFill>
              </a:rPr>
              <a:t>疫苗</a:t>
            </a:r>
          </a:p>
        </p:txBody>
      </p:sp>
      <p:sp>
        <p:nvSpPr>
          <p:cNvPr id="22" name="文本框 21">
            <a:extLst>
              <a:ext uri="{FF2B5EF4-FFF2-40B4-BE49-F238E27FC236}">
                <a16:creationId xmlns:a16="http://schemas.microsoft.com/office/drawing/2014/main" id="{E89CF114-CF5B-282C-1B21-5CF65893A863}"/>
              </a:ext>
            </a:extLst>
          </p:cNvPr>
          <p:cNvSpPr txBox="1"/>
          <p:nvPr/>
        </p:nvSpPr>
        <p:spPr>
          <a:xfrm>
            <a:off x="91090" y="5841096"/>
            <a:ext cx="11089099" cy="369332"/>
          </a:xfrm>
          <a:prstGeom prst="rect">
            <a:avLst/>
          </a:prstGeom>
          <a:noFill/>
        </p:spPr>
        <p:txBody>
          <a:bodyPr wrap="square" lIns="0" tIns="0" rIns="0" bIns="0"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noProof="0" dirty="0">
                <a:ln>
                  <a:noFill/>
                </a:ln>
                <a:solidFill>
                  <a:srgbClr val="E7E6E6">
                    <a:lumMod val="50000"/>
                  </a:srgbClr>
                </a:solidFill>
                <a:effectLst/>
                <a:uLnTx/>
                <a:uFillTx/>
                <a:cs typeface="+mn-ea"/>
                <a:sym typeface="+mn-lt"/>
              </a:rPr>
              <a:t>具体是否可以接种需要医疗卫生专业人士根据个体情况综合评估。</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noProof="0" dirty="0">
                <a:ln>
                  <a:noFill/>
                </a:ln>
                <a:solidFill>
                  <a:srgbClr val="E7E6E6">
                    <a:lumMod val="50000"/>
                  </a:srgbClr>
                </a:solidFill>
                <a:effectLst/>
                <a:uLnTx/>
                <a:uFillTx/>
                <a:cs typeface="+mn-ea"/>
                <a:sym typeface="+mn-lt"/>
              </a:rPr>
              <a:t>四价</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HPV</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疫苗说明书：免疫系统受损者可能会降低对主动免疫的抗体应答，无论这种损害是由使用免疫抑制剂、遗传缺陷、</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HIV</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感染还是其他原因所导致。与其他疫苗一样，当上述人群接种本品时，可能无法产生足够的免疫应答。与其他疫苗一样，免疫力低下人群接种本品可能无法诱导充分的免疫应答。与免疫抑制药物 </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全身性多剂量的类固醇、抗代谢药、烷化剂、细胞毒性药物</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同时使用可能不会产生最佳的主动免疫应答。</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noProof="0" dirty="0">
                <a:ln>
                  <a:noFill/>
                </a:ln>
                <a:solidFill>
                  <a:srgbClr val="E7E6E6">
                    <a:lumMod val="50000"/>
                  </a:srgbClr>
                </a:solidFill>
                <a:effectLst/>
                <a:uLnTx/>
                <a:uFillTx/>
                <a:cs typeface="+mn-ea"/>
                <a:sym typeface="+mn-lt"/>
              </a:rPr>
              <a:t>九价</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HPV</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疫苗说明书：本品在无症状</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HIV</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感染者中使用的数据有限；尚无在免疫系统受损者（例如使用免疫抑制剂）中使用的数据。与其他疫苗一样，免疫力低下人群接种本品可能无法诱导充分的免疫应答。与免疫抑制药物（全身性多剂量的类固醇、抗代谢药、烷化剂、细胞毒性药物）同时使用可能不会产生最佳的主动免疫应答</a:t>
            </a:r>
            <a:r>
              <a:rPr kumimoji="0" lang="en-US" altLang="zh-CN" sz="600" b="0" i="0" u="none" strike="noStrike" kern="1200" cap="none" spc="0" normalizeH="0" noProof="0" dirty="0">
                <a:ln>
                  <a:noFill/>
                </a:ln>
                <a:solidFill>
                  <a:srgbClr val="E7E6E6">
                    <a:lumMod val="50000"/>
                  </a:srgbClr>
                </a:solidFill>
                <a:effectLst/>
                <a:uLnTx/>
                <a:uFillTx/>
                <a:cs typeface="+mn-ea"/>
                <a:sym typeface="+mn-lt"/>
              </a:rPr>
              <a:t>.</a:t>
            </a:r>
            <a:r>
              <a:rPr kumimoji="0" lang="zh-CN" altLang="en-US" sz="600" b="0" i="0" u="none" strike="noStrike" kern="1200" cap="none" spc="0" normalizeH="0" noProof="0" dirty="0">
                <a:ln>
                  <a:noFill/>
                </a:ln>
                <a:solidFill>
                  <a:srgbClr val="E7E6E6">
                    <a:lumMod val="50000"/>
                  </a:srgbClr>
                </a:solidFill>
                <a:effectLst/>
                <a:uLnTx/>
                <a:uFillTx/>
                <a:cs typeface="+mn-ea"/>
                <a:sym typeface="+mn-lt"/>
              </a:rPr>
              <a:t>。</a:t>
            </a:r>
          </a:p>
        </p:txBody>
      </p:sp>
      <p:sp>
        <p:nvSpPr>
          <p:cNvPr id="7" name="文本框 6">
            <a:extLst>
              <a:ext uri="{FF2B5EF4-FFF2-40B4-BE49-F238E27FC236}">
                <a16:creationId xmlns:a16="http://schemas.microsoft.com/office/drawing/2014/main" id="{6D175159-BB5E-8EFD-F3BA-275E7BDF0AA9}"/>
              </a:ext>
            </a:extLst>
          </p:cNvPr>
          <p:cNvSpPr txBox="1"/>
          <p:nvPr/>
        </p:nvSpPr>
        <p:spPr>
          <a:xfrm>
            <a:off x="246655" y="2891647"/>
            <a:ext cx="5187893" cy="278281"/>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100" dirty="0">
                <a:cs typeface="+mn-ea"/>
                <a:sym typeface="+mn-lt"/>
              </a:rPr>
              <a:t>一项荟萃分析显示</a:t>
            </a:r>
            <a:r>
              <a:rPr lang="en-US" altLang="zh-CN" sz="1100" baseline="30000" dirty="0">
                <a:cs typeface="+mn-ea"/>
                <a:sym typeface="+mn-lt"/>
              </a:rPr>
              <a:t>2,b</a:t>
            </a:r>
            <a:r>
              <a:rPr lang="zh-CN" altLang="en-US" sz="1100" dirty="0">
                <a:cs typeface="+mn-ea"/>
                <a:sym typeface="+mn-lt"/>
              </a:rPr>
              <a:t>，</a:t>
            </a:r>
            <a:endParaRPr lang="en-US" altLang="zh-CN" sz="1100" b="1" dirty="0">
              <a:cs typeface="+mn-ea"/>
              <a:sym typeface="+mn-lt"/>
            </a:endParaRPr>
          </a:p>
        </p:txBody>
      </p:sp>
      <p:sp>
        <p:nvSpPr>
          <p:cNvPr id="8" name="文本框 7">
            <a:extLst>
              <a:ext uri="{FF2B5EF4-FFF2-40B4-BE49-F238E27FC236}">
                <a16:creationId xmlns:a16="http://schemas.microsoft.com/office/drawing/2014/main" id="{8C4D628E-D908-4449-478E-1A40B9283352}"/>
              </a:ext>
            </a:extLst>
          </p:cNvPr>
          <p:cNvSpPr txBox="1"/>
          <p:nvPr/>
        </p:nvSpPr>
        <p:spPr>
          <a:xfrm>
            <a:off x="569369" y="3110209"/>
            <a:ext cx="5076923" cy="585930"/>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300" dirty="0">
                <a:cs typeface="+mn-ea"/>
                <a:sym typeface="+mn-lt"/>
              </a:rPr>
              <a:t>与未感染</a:t>
            </a:r>
            <a:r>
              <a:rPr lang="en-US" altLang="zh-CN" sz="1300" dirty="0">
                <a:cs typeface="+mn-ea"/>
                <a:sym typeface="+mn-lt"/>
              </a:rPr>
              <a:t>HIV</a:t>
            </a:r>
            <a:r>
              <a:rPr lang="zh-CN" altLang="en-US" sz="1300" dirty="0">
                <a:cs typeface="+mn-ea"/>
                <a:sym typeface="+mn-lt"/>
              </a:rPr>
              <a:t>的女性相比， </a:t>
            </a:r>
            <a:endParaRPr lang="en-US" altLang="zh-CN" sz="1300" dirty="0">
              <a:cs typeface="+mn-ea"/>
              <a:sym typeface="+mn-lt"/>
            </a:endParaRPr>
          </a:p>
          <a:p>
            <a:pPr>
              <a:lnSpc>
                <a:spcPct val="120000"/>
              </a:lnSpc>
            </a:pPr>
            <a:r>
              <a:rPr lang="en-US" altLang="zh-CN" sz="1300" dirty="0">
                <a:cs typeface="+mn-ea"/>
                <a:sym typeface="+mn-lt"/>
              </a:rPr>
              <a:t>HIV</a:t>
            </a:r>
            <a:r>
              <a:rPr lang="zh-CN" altLang="en-US" sz="1300" dirty="0">
                <a:cs typeface="+mn-ea"/>
                <a:sym typeface="+mn-lt"/>
              </a:rPr>
              <a:t>感染女性</a:t>
            </a:r>
            <a:r>
              <a:rPr lang="zh-CN" altLang="en-US" sz="1300" b="1" dirty="0">
                <a:cs typeface="+mn-ea"/>
                <a:sym typeface="+mn-lt"/>
              </a:rPr>
              <a:t>子宫颈癌发病率 </a:t>
            </a:r>
            <a:r>
              <a:rPr lang="zh-CN" altLang="en-US" sz="1500" b="1" dirty="0">
                <a:solidFill>
                  <a:srgbClr val="008080"/>
                </a:solidFill>
                <a:cs typeface="+mn-ea"/>
                <a:sym typeface="+mn-lt"/>
              </a:rPr>
              <a:t>高出</a:t>
            </a:r>
            <a:r>
              <a:rPr lang="en-US" altLang="zh-CN" sz="1500" b="1" dirty="0">
                <a:solidFill>
                  <a:srgbClr val="008080"/>
                </a:solidFill>
                <a:cs typeface="+mn-ea"/>
                <a:sym typeface="+mn-lt"/>
              </a:rPr>
              <a:t>4.82</a:t>
            </a:r>
            <a:r>
              <a:rPr lang="zh-CN" altLang="en-US" sz="1500" b="1" dirty="0">
                <a:solidFill>
                  <a:srgbClr val="008080"/>
                </a:solidFill>
                <a:cs typeface="+mn-ea"/>
                <a:sym typeface="+mn-lt"/>
              </a:rPr>
              <a:t>倍</a:t>
            </a:r>
            <a:r>
              <a:rPr lang="zh-CN" altLang="en-US" sz="800" dirty="0">
                <a:cs typeface="+mn-ea"/>
                <a:sym typeface="+mn-lt"/>
              </a:rPr>
              <a:t>（</a:t>
            </a:r>
            <a:r>
              <a:rPr lang="en-US" altLang="zh-CN" sz="800" dirty="0">
                <a:cs typeface="+mn-ea"/>
                <a:sym typeface="+mn-lt"/>
              </a:rPr>
              <a:t>SIR </a:t>
            </a:r>
            <a:r>
              <a:rPr lang="en-US" altLang="zh-CN" sz="900" dirty="0">
                <a:cs typeface="+mn-ea"/>
                <a:sym typeface="+mn-lt"/>
              </a:rPr>
              <a:t>5.82,</a:t>
            </a:r>
            <a:r>
              <a:rPr lang="zh-CN" altLang="en-US" sz="900" dirty="0">
                <a:cs typeface="+mn-ea"/>
                <a:sym typeface="+mn-lt"/>
              </a:rPr>
              <a:t> </a:t>
            </a:r>
            <a:r>
              <a:rPr lang="en-US" altLang="zh-CN" sz="900" dirty="0">
                <a:cs typeface="+mn-ea"/>
                <a:sym typeface="+mn-lt"/>
              </a:rPr>
              <a:t>95% CI</a:t>
            </a:r>
            <a:r>
              <a:rPr lang="zh-CN" altLang="en-US" sz="900" dirty="0">
                <a:cs typeface="+mn-ea"/>
                <a:sym typeface="+mn-lt"/>
              </a:rPr>
              <a:t>：</a:t>
            </a:r>
            <a:r>
              <a:rPr lang="en-US" altLang="zh-CN" sz="900" dirty="0">
                <a:cs typeface="+mn-ea"/>
                <a:sym typeface="+mn-lt"/>
              </a:rPr>
              <a:t>2.98-11.3</a:t>
            </a:r>
            <a:r>
              <a:rPr lang="zh-CN" altLang="en-US" sz="900" dirty="0">
                <a:cs typeface="+mn-ea"/>
                <a:sym typeface="+mn-lt"/>
              </a:rPr>
              <a:t>）</a:t>
            </a:r>
            <a:endParaRPr lang="en-US" altLang="zh-CN" sz="1600" dirty="0">
              <a:cs typeface="+mn-ea"/>
              <a:sym typeface="+mn-lt"/>
            </a:endParaRPr>
          </a:p>
        </p:txBody>
      </p:sp>
    </p:spTree>
    <p:extLst>
      <p:ext uri="{BB962C8B-B14F-4D97-AF65-F5344CB8AC3E}">
        <p14:creationId xmlns:p14="http://schemas.microsoft.com/office/powerpoint/2010/main" val="386542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既往感染过</a:t>
            </a:r>
            <a:r>
              <a:rPr lang="en-US" altLang="zh-CN" dirty="0"/>
              <a:t>HPV</a:t>
            </a:r>
            <a:r>
              <a:rPr lang="zh-CN" altLang="en-US" dirty="0"/>
              <a:t>还需要接种</a:t>
            </a:r>
            <a:r>
              <a:rPr lang="en-US" altLang="zh-CN" dirty="0"/>
              <a:t>HPV</a:t>
            </a:r>
            <a:r>
              <a:rPr lang="zh-CN" altLang="en-US" dirty="0"/>
              <a:t>疫苗吗？</a:t>
            </a:r>
          </a:p>
        </p:txBody>
      </p:sp>
      <p:sp>
        <p:nvSpPr>
          <p:cNvPr id="6" name="文本框 5"/>
          <p:cNvSpPr txBox="1"/>
          <p:nvPr/>
        </p:nvSpPr>
        <p:spPr>
          <a:xfrm>
            <a:off x="-1" y="6396335"/>
            <a:ext cx="8092800" cy="461665"/>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Zeng Z, et al.  Am J Clin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Pathol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 Nov 1:aqab181; [2] Australian Government Department of Health. Human papillomavirus (HPV)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immunisation</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service. https://www.health.gov.au/health-topics/immunisation/immunisation-services/human-papillomavirus-hpv-immunisation-service; [3] Anna R. Giuliano, et al. Gynecologic Oncology. 2019; 154(2019): 110-117; [4] Olsson SE, et al. Hum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Vaccin</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2009, 5(10):696-704; [5] Human Papillomavirus Vaccination: Recommendations of the Advisory Committee on Immunization Practices (ACIP) Recommendations and Reports August 29, 2014/63(RR05);1-30; [6]</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a:t>
            </a:r>
          </a:p>
        </p:txBody>
      </p:sp>
      <p:sp>
        <p:nvSpPr>
          <p:cNvPr id="5" name="文本框 4">
            <a:extLst>
              <a:ext uri="{FF2B5EF4-FFF2-40B4-BE49-F238E27FC236}">
                <a16:creationId xmlns:a16="http://schemas.microsoft.com/office/drawing/2014/main" id="{1C0C0796-F3E5-A97F-2A40-C998EAE37DE2}"/>
              </a:ext>
            </a:extLst>
          </p:cNvPr>
          <p:cNvSpPr txBox="1"/>
          <p:nvPr/>
        </p:nvSpPr>
        <p:spPr>
          <a:xfrm>
            <a:off x="0" y="5872228"/>
            <a:ext cx="11582400" cy="553998"/>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 	</a:t>
            </a:r>
            <a:r>
              <a:rPr kumimoji="0" lang="zh-CN" altLang="en-US" sz="600" b="0" i="0" u="none" strike="noStrike" kern="0" cap="none" spc="0" normalizeH="0" baseline="0" noProof="0" dirty="0">
                <a:ln>
                  <a:noFill/>
                </a:ln>
                <a:effectLst/>
                <a:uLnTx/>
                <a:uFillTx/>
                <a:cs typeface="+mn-ea"/>
                <a:sym typeface="+mn-lt"/>
              </a:rPr>
              <a:t>研究设计：一项基于金域医学检验公司（</a:t>
            </a:r>
            <a:r>
              <a:rPr kumimoji="0" lang="en-US" altLang="zh-CN" sz="600" b="0" i="0" u="none" strike="noStrike" kern="0" cap="none" spc="0" normalizeH="0" baseline="0" noProof="0" dirty="0" err="1">
                <a:ln>
                  <a:noFill/>
                </a:ln>
                <a:effectLst/>
                <a:uLnTx/>
                <a:uFillTx/>
                <a:cs typeface="+mn-ea"/>
                <a:sym typeface="+mn-lt"/>
              </a:rPr>
              <a:t>KingMed</a:t>
            </a:r>
            <a:r>
              <a:rPr kumimoji="0" lang="en-US" altLang="zh-CN" sz="600" b="0" i="0" u="none" strike="noStrike" kern="0" cap="none" spc="0" normalizeH="0" baseline="0" noProof="0" dirty="0">
                <a:ln>
                  <a:noFill/>
                </a:ln>
                <a:effectLst/>
                <a:uLnTx/>
                <a:uFillTx/>
                <a:cs typeface="+mn-ea"/>
                <a:sym typeface="+mn-lt"/>
              </a:rPr>
              <a:t> Diagnostics</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2018 </a:t>
            </a:r>
            <a:r>
              <a:rPr kumimoji="0" lang="zh-CN" altLang="en-US" sz="600" b="0" i="0" u="none" strike="noStrike" kern="0" cap="none" spc="0" normalizeH="0" baseline="0" noProof="0" dirty="0">
                <a:ln>
                  <a:noFill/>
                </a:ln>
                <a:effectLst/>
                <a:uLnTx/>
                <a:uFillTx/>
                <a:cs typeface="+mn-ea"/>
                <a:sym typeface="+mn-lt"/>
              </a:rPr>
              <a:t>年 </a:t>
            </a:r>
            <a:r>
              <a:rPr kumimoji="0" lang="en-US" altLang="zh-CN" sz="600" b="0" i="0" u="none" strike="noStrike" kern="0" cap="none" spc="0" normalizeH="0" baseline="0" noProof="0" dirty="0">
                <a:ln>
                  <a:noFill/>
                </a:ln>
                <a:effectLst/>
                <a:uLnTx/>
                <a:uFillTx/>
                <a:cs typeface="+mn-ea"/>
                <a:sym typeface="+mn-lt"/>
              </a:rPr>
              <a:t>7 </a:t>
            </a:r>
            <a:r>
              <a:rPr kumimoji="0" lang="zh-CN" altLang="en-US" sz="600" b="0" i="0" u="none" strike="noStrike" kern="0" cap="none" spc="0" normalizeH="0" baseline="0" noProof="0" dirty="0">
                <a:ln>
                  <a:noFill/>
                </a:ln>
                <a:effectLst/>
                <a:uLnTx/>
                <a:uFillTx/>
                <a:cs typeface="+mn-ea"/>
                <a:sym typeface="+mn-lt"/>
              </a:rPr>
              <a:t>月至 </a:t>
            </a:r>
            <a:r>
              <a:rPr kumimoji="0" lang="en-US" altLang="zh-CN" sz="600" b="0" i="0" u="none" strike="noStrike" kern="0" cap="none" spc="0" normalizeH="0" baseline="0" noProof="0" dirty="0">
                <a:ln>
                  <a:noFill/>
                </a:ln>
                <a:effectLst/>
                <a:uLnTx/>
                <a:uFillTx/>
                <a:cs typeface="+mn-ea"/>
                <a:sym typeface="+mn-lt"/>
              </a:rPr>
              <a:t>2019 </a:t>
            </a:r>
            <a:r>
              <a:rPr kumimoji="0" lang="zh-CN" altLang="en-US" sz="600" b="0" i="0" u="none" strike="noStrike" kern="0" cap="none" spc="0" normalizeH="0" baseline="0" noProof="0" dirty="0">
                <a:ln>
                  <a:noFill/>
                </a:ln>
                <a:effectLst/>
                <a:uLnTx/>
                <a:uFillTx/>
                <a:cs typeface="+mn-ea"/>
                <a:sym typeface="+mn-lt"/>
              </a:rPr>
              <a:t>年 </a:t>
            </a:r>
            <a:r>
              <a:rPr kumimoji="0" lang="en-US" altLang="zh-CN" sz="600" b="0" i="0" u="none" strike="noStrike" kern="0" cap="none" spc="0" normalizeH="0" baseline="0" noProof="0" dirty="0">
                <a:ln>
                  <a:noFill/>
                </a:ln>
                <a:effectLst/>
                <a:uLnTx/>
                <a:uFillTx/>
                <a:cs typeface="+mn-ea"/>
                <a:sym typeface="+mn-lt"/>
              </a:rPr>
              <a:t>6 </a:t>
            </a:r>
            <a:r>
              <a:rPr kumimoji="0" lang="zh-CN" altLang="en-US" sz="600" b="0" i="0" u="none" strike="noStrike" kern="0" cap="none" spc="0" normalizeH="0" baseline="0" noProof="0" dirty="0">
                <a:ln>
                  <a:noFill/>
                </a:ln>
                <a:effectLst/>
                <a:uLnTx/>
                <a:uFillTx/>
                <a:cs typeface="+mn-ea"/>
                <a:sym typeface="+mn-lt"/>
              </a:rPr>
              <a:t>月期间在全国范围内进行的高危型别</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基因分型检测结果所进行的回顾性分析研究，旨在报告中国大规模接种</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疫苗前的女性人群中高危型</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感染率及型别分布，数据范围覆盖 </a:t>
            </a:r>
            <a:r>
              <a:rPr kumimoji="0" lang="en-US" altLang="zh-CN" sz="600" b="0" i="0" u="none" strike="noStrike" kern="0" cap="none" spc="0" normalizeH="0" baseline="0" noProof="0" dirty="0">
                <a:ln>
                  <a:noFill/>
                </a:ln>
                <a:effectLst/>
                <a:uLnTx/>
                <a:uFillTx/>
                <a:cs typeface="+mn-ea"/>
                <a:sym typeface="+mn-lt"/>
              </a:rPr>
              <a:t>29 </a:t>
            </a:r>
            <a:r>
              <a:rPr kumimoji="0" lang="zh-CN" altLang="en-US" sz="600" b="0" i="0" u="none" strike="noStrike" kern="0" cap="none" spc="0" normalizeH="0" baseline="0" noProof="0" dirty="0">
                <a:ln>
                  <a:noFill/>
                </a:ln>
                <a:effectLst/>
                <a:uLnTx/>
                <a:uFillTx/>
                <a:cs typeface="+mn-ea"/>
                <a:sym typeface="+mn-lt"/>
              </a:rPr>
              <a:t>个省份的最大规模城市，子宫颈 </a:t>
            </a:r>
            <a:r>
              <a:rPr kumimoji="0" lang="en-US" altLang="zh-CN" sz="600" b="0" i="0" u="none" strike="noStrike" kern="0" cap="none" spc="0" normalizeH="0" baseline="0" noProof="0" dirty="0">
                <a:ln>
                  <a:noFill/>
                </a:ln>
                <a:effectLst/>
                <a:uLnTx/>
                <a:uFillTx/>
                <a:cs typeface="+mn-ea"/>
                <a:sym typeface="+mn-lt"/>
              </a:rPr>
              <a:t>HPV </a:t>
            </a:r>
            <a:r>
              <a:rPr kumimoji="0" lang="zh-CN" altLang="en-US" sz="600" b="0" i="0" u="none" strike="noStrike" kern="0" cap="none" spc="0" normalizeH="0" baseline="0" noProof="0" dirty="0">
                <a:ln>
                  <a:noFill/>
                </a:ln>
                <a:effectLst/>
                <a:uLnTx/>
                <a:uFillTx/>
                <a:cs typeface="+mn-ea"/>
                <a:sym typeface="+mn-lt"/>
              </a:rPr>
              <a:t>检测样本采集自当地医院、诊所和体检中心，最终共计</a:t>
            </a:r>
            <a:r>
              <a:rPr kumimoji="0" lang="en-US" altLang="zh-CN" sz="600" b="0" i="0" u="none" strike="noStrike" kern="0" cap="none" spc="0" normalizeH="0" baseline="0" noProof="0" dirty="0">
                <a:ln>
                  <a:noFill/>
                </a:ln>
                <a:effectLst/>
                <a:uLnTx/>
                <a:uFillTx/>
                <a:cs typeface="+mn-ea"/>
                <a:sym typeface="+mn-lt"/>
              </a:rPr>
              <a:t>2,458,227</a:t>
            </a:r>
            <a:r>
              <a:rPr kumimoji="0" lang="zh-CN" altLang="en-US" sz="600" b="0" i="0" u="none" strike="noStrike" kern="0" cap="none" spc="0" normalizeH="0" baseline="0" noProof="0" dirty="0">
                <a:ln>
                  <a:noFill/>
                </a:ln>
                <a:effectLst/>
                <a:uLnTx/>
                <a:uFillTx/>
                <a:cs typeface="+mn-ea"/>
                <a:sym typeface="+mn-lt"/>
              </a:rPr>
              <a:t>例女性的检测样本纳入本次分析。</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b 	</a:t>
            </a:r>
            <a:r>
              <a:rPr kumimoji="0" lang="zh-CN" altLang="en-US" sz="600" b="0" i="0" u="none" strike="noStrike" kern="0" cap="none" spc="0" normalizeH="0" baseline="0" noProof="0" dirty="0">
                <a:ln>
                  <a:noFill/>
                </a:ln>
                <a:effectLst/>
                <a:uLnTx/>
                <a:uFillTx/>
                <a:cs typeface="+mn-ea"/>
                <a:sym typeface="+mn-lt"/>
              </a:rPr>
              <a:t>研究设计：对三项随机、双盲、安慰剂对照研究数据的再分析，旨在评估与历史安慰剂人群相比</a:t>
            </a:r>
            <a:r>
              <a:rPr kumimoji="0" lang="en-US" altLang="zh-CN" sz="600" b="0" i="0" u="none" strike="noStrike" kern="0" cap="none" spc="0" normalizeH="0" baseline="0" noProof="0" dirty="0">
                <a:ln>
                  <a:noFill/>
                </a:ln>
                <a:effectLst/>
                <a:uLnTx/>
                <a:uFillTx/>
                <a:cs typeface="+mn-ea"/>
                <a:sym typeface="+mn-lt"/>
              </a:rPr>
              <a:t>9vHPV</a:t>
            </a:r>
            <a:r>
              <a:rPr kumimoji="0" lang="zh-CN" altLang="en-US" sz="600" b="0" i="0" u="none" strike="noStrike" kern="0" cap="none" spc="0" normalizeH="0" baseline="0" noProof="0" dirty="0">
                <a:ln>
                  <a:noFill/>
                </a:ln>
                <a:effectLst/>
                <a:uLnTx/>
                <a:uFillTx/>
                <a:cs typeface="+mn-ea"/>
                <a:sym typeface="+mn-lt"/>
              </a:rPr>
              <a:t>疫苗对覆盖型别</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所致子宫颈病变的保护效力。在</a:t>
            </a:r>
            <a:r>
              <a:rPr kumimoji="0" lang="en-US" altLang="zh-CN" sz="600" b="0" i="0" u="none" strike="noStrike" kern="0" cap="none" spc="0" normalizeH="0" baseline="0" noProof="0" dirty="0">
                <a:ln>
                  <a:noFill/>
                </a:ln>
                <a:effectLst/>
                <a:uLnTx/>
                <a:uFillTx/>
                <a:cs typeface="+mn-ea"/>
                <a:sym typeface="+mn-lt"/>
              </a:rPr>
              <a:t>9vHPV</a:t>
            </a:r>
            <a:r>
              <a:rPr kumimoji="0" lang="zh-CN" altLang="en-US" sz="600" b="0" i="0" u="none" strike="noStrike" kern="0" cap="none" spc="0" normalizeH="0" baseline="0" noProof="0" dirty="0">
                <a:ln>
                  <a:noFill/>
                </a:ln>
                <a:effectLst/>
                <a:uLnTx/>
                <a:uFillTx/>
                <a:cs typeface="+mn-ea"/>
                <a:sym typeface="+mn-lt"/>
              </a:rPr>
              <a:t>疫苗研究（</a:t>
            </a:r>
            <a:r>
              <a:rPr kumimoji="0" lang="en-US" altLang="zh-CN" sz="600" b="0" i="0" u="none" strike="noStrike" kern="0" cap="none" spc="0" normalizeH="0" baseline="0" noProof="0" dirty="0">
                <a:ln>
                  <a:noFill/>
                </a:ln>
                <a:effectLst/>
                <a:uLnTx/>
                <a:uFillTx/>
                <a:cs typeface="+mn-ea"/>
                <a:sym typeface="+mn-lt"/>
              </a:rPr>
              <a:t>NCT00543543</a:t>
            </a:r>
            <a:r>
              <a:rPr kumimoji="0" lang="zh-CN" altLang="en-US" sz="600" b="0" i="0" u="none" strike="noStrike" kern="0" cap="none" spc="0" normalizeH="0" baseline="0" noProof="0" dirty="0">
                <a:ln>
                  <a:noFill/>
                </a:ln>
                <a:effectLst/>
                <a:uLnTx/>
                <a:uFillTx/>
                <a:cs typeface="+mn-ea"/>
                <a:sym typeface="+mn-lt"/>
              </a:rPr>
              <a:t>）中，</a:t>
            </a:r>
            <a:r>
              <a:rPr kumimoji="0" lang="en-US" altLang="zh-CN" sz="600" b="0" i="0" u="none" strike="noStrike" kern="0" cap="none" spc="0" normalizeH="0" baseline="0" noProof="0" dirty="0">
                <a:ln>
                  <a:noFill/>
                </a:ln>
                <a:effectLst/>
                <a:uLnTx/>
                <a:uFillTx/>
                <a:cs typeface="+mn-ea"/>
                <a:sym typeface="+mn-lt"/>
              </a:rPr>
              <a:t>7106</a:t>
            </a:r>
            <a:r>
              <a:rPr kumimoji="0" lang="zh-CN" altLang="en-US" sz="600" b="0" i="0" u="none" strike="noStrike" kern="0" cap="none" spc="0" normalizeH="0" baseline="0" noProof="0" dirty="0">
                <a:ln>
                  <a:noFill/>
                </a:ln>
                <a:effectLst/>
                <a:uLnTx/>
                <a:uFillTx/>
                <a:cs typeface="+mn-ea"/>
                <a:sym typeface="+mn-lt"/>
              </a:rPr>
              <a:t>名和</a:t>
            </a:r>
            <a:r>
              <a:rPr kumimoji="0" lang="en-US" altLang="zh-CN" sz="600" b="0" i="0" u="none" strike="noStrike" kern="0" cap="none" spc="0" normalizeH="0" baseline="0" noProof="0" dirty="0">
                <a:ln>
                  <a:noFill/>
                </a:ln>
                <a:effectLst/>
                <a:uLnTx/>
                <a:uFillTx/>
                <a:cs typeface="+mn-ea"/>
                <a:sym typeface="+mn-lt"/>
              </a:rPr>
              <a:t>7109</a:t>
            </a:r>
            <a:r>
              <a:rPr kumimoji="0" lang="zh-CN" altLang="en-US" sz="600" b="0" i="0" u="none" strike="noStrike" kern="0" cap="none" spc="0" normalizeH="0" baseline="0" noProof="0" dirty="0">
                <a:ln>
                  <a:noFill/>
                </a:ln>
                <a:effectLst/>
                <a:uLnTx/>
                <a:uFillTx/>
                <a:cs typeface="+mn-ea"/>
                <a:sym typeface="+mn-lt"/>
              </a:rPr>
              <a:t>名妇女分别接种了九价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疫苗或四价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疫苗。而在四价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疫苗的研究（</a:t>
            </a:r>
            <a:r>
              <a:rPr kumimoji="0" lang="en-US" altLang="zh-CN" sz="600" b="0" i="0" u="none" strike="noStrike" kern="0" cap="none" spc="0" normalizeH="0" baseline="0" noProof="0" dirty="0">
                <a:ln>
                  <a:noFill/>
                </a:ln>
                <a:effectLst/>
                <a:uLnTx/>
                <a:uFillTx/>
                <a:cs typeface="+mn-ea"/>
                <a:sym typeface="+mn-lt"/>
              </a:rPr>
              <a:t>FUTURE I [NCT00092521]</a:t>
            </a:r>
            <a:r>
              <a:rPr kumimoji="0" lang="zh-CN" altLang="en-US" sz="600" b="0" i="0" u="none" strike="noStrike" kern="0" cap="none" spc="0" normalizeH="0" baseline="0" noProof="0" dirty="0">
                <a:ln>
                  <a:noFill/>
                </a:ln>
                <a:effectLst/>
                <a:uLnTx/>
                <a:uFillTx/>
                <a:cs typeface="+mn-ea"/>
                <a:sym typeface="+mn-lt"/>
              </a:rPr>
              <a:t>和</a:t>
            </a:r>
            <a:r>
              <a:rPr kumimoji="0" lang="en-US" altLang="zh-CN" sz="600" b="0" i="0" u="none" strike="noStrike" kern="0" cap="none" spc="0" normalizeH="0" baseline="0" noProof="0" dirty="0">
                <a:ln>
                  <a:noFill/>
                </a:ln>
                <a:effectLst/>
                <a:uLnTx/>
                <a:uFillTx/>
                <a:cs typeface="+mn-ea"/>
                <a:sym typeface="+mn-lt"/>
              </a:rPr>
              <a:t>II [NCT00092534]</a:t>
            </a:r>
            <a:r>
              <a:rPr kumimoji="0" lang="zh-CN" altLang="en-US" sz="600" b="0" i="0" u="none" strike="noStrike" kern="0" cap="none" spc="0" normalizeH="0" baseline="0" noProof="0" dirty="0">
                <a:ln>
                  <a:noFill/>
                </a:ln>
                <a:effectLst/>
                <a:uLnTx/>
                <a:uFillTx/>
                <a:cs typeface="+mn-ea"/>
                <a:sym typeface="+mn-lt"/>
              </a:rPr>
              <a:t>）中，基于相同的入组标准，分别有</a:t>
            </a:r>
            <a:r>
              <a:rPr kumimoji="0" lang="en-US" altLang="zh-CN" sz="600" b="0" i="0" u="none" strike="noStrike" kern="0" cap="none" spc="0" normalizeH="0" baseline="0" noProof="0" dirty="0">
                <a:ln>
                  <a:noFill/>
                </a:ln>
                <a:effectLst/>
                <a:uLnTx/>
                <a:uFillTx/>
                <a:cs typeface="+mn-ea"/>
                <a:sym typeface="+mn-lt"/>
              </a:rPr>
              <a:t>8810</a:t>
            </a:r>
            <a:r>
              <a:rPr kumimoji="0" lang="zh-CN" altLang="en-US" sz="600" b="0" i="0" u="none" strike="noStrike" kern="0" cap="none" spc="0" normalizeH="0" baseline="0" noProof="0" dirty="0">
                <a:ln>
                  <a:noFill/>
                </a:ln>
                <a:effectLst/>
                <a:uLnTx/>
                <a:uFillTx/>
                <a:cs typeface="+mn-ea"/>
                <a:sym typeface="+mn-lt"/>
              </a:rPr>
              <a:t>名和</a:t>
            </a:r>
            <a:r>
              <a:rPr kumimoji="0" lang="en-US" altLang="zh-CN" sz="600" b="0" i="0" u="none" strike="noStrike" kern="0" cap="none" spc="0" normalizeH="0" baseline="0" noProof="0" dirty="0">
                <a:ln>
                  <a:noFill/>
                </a:ln>
                <a:effectLst/>
                <a:uLnTx/>
                <a:uFillTx/>
                <a:cs typeface="+mn-ea"/>
                <a:sym typeface="+mn-lt"/>
              </a:rPr>
              <a:t>8812</a:t>
            </a:r>
            <a:r>
              <a:rPr kumimoji="0" lang="zh-CN" altLang="en-US" sz="600" b="0" i="0" u="none" strike="noStrike" kern="0" cap="none" spc="0" normalizeH="0" baseline="0" noProof="0" dirty="0">
                <a:ln>
                  <a:noFill/>
                </a:ln>
                <a:effectLst/>
                <a:uLnTx/>
                <a:uFillTx/>
                <a:cs typeface="+mn-ea"/>
                <a:sym typeface="+mn-lt"/>
              </a:rPr>
              <a:t>名女性接种了四价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疫苗或安慰剂，并定期进行宫颈细胞学检查。细胞活检和针对性治疗的标本也用来检测</a:t>
            </a:r>
            <a:r>
              <a:rPr kumimoji="0" lang="en-US" altLang="zh-CN" sz="600" b="0" i="0" u="none" strike="noStrike" kern="0" cap="none" spc="0" normalizeH="0" baseline="0" noProof="0" dirty="0">
                <a:ln>
                  <a:noFill/>
                </a:ln>
                <a:effectLst/>
                <a:uLnTx/>
                <a:uFillTx/>
                <a:cs typeface="+mn-ea"/>
                <a:sym typeface="+mn-lt"/>
              </a:rPr>
              <a:t>HPV DNA</a:t>
            </a:r>
            <a:r>
              <a:rPr kumimoji="0" lang="zh-CN" altLang="en-US" sz="600" b="0" i="0" u="none" strike="noStrike" kern="0" cap="none" spc="0" normalizeH="0" baseline="0" noProof="0" dirty="0">
                <a:ln>
                  <a:noFill/>
                </a:ln>
                <a:effectLst/>
                <a:uLnTx/>
                <a:uFillTx/>
                <a:cs typeface="+mn-ea"/>
                <a:sym typeface="+mn-lt"/>
              </a:rPr>
              <a:t>。</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c 	</a:t>
            </a:r>
            <a:r>
              <a:rPr kumimoji="0" lang="zh-CN" altLang="en-US" sz="600" b="0" i="0" u="none" strike="noStrike" kern="0" cap="none" spc="0" normalizeH="0" baseline="0" noProof="0" dirty="0">
                <a:ln>
                  <a:noFill/>
                </a:ln>
                <a:effectLst/>
                <a:uLnTx/>
                <a:uFillTx/>
                <a:cs typeface="+mn-ea"/>
                <a:sym typeface="+mn-lt"/>
              </a:rPr>
              <a:t>研究设计：对三项随机、双盲、安慰剂对照临床试验数据的统计分析，共纳入</a:t>
            </a:r>
            <a:r>
              <a:rPr kumimoji="0" lang="en-US" altLang="zh-CN" sz="600" b="0" i="0" u="none" strike="noStrike" kern="0" cap="none" spc="0" normalizeH="0" baseline="0" noProof="0" dirty="0">
                <a:ln>
                  <a:noFill/>
                </a:ln>
                <a:effectLst/>
                <a:uLnTx/>
                <a:uFillTx/>
                <a:cs typeface="+mn-ea"/>
                <a:sym typeface="+mn-lt"/>
              </a:rPr>
              <a:t>2617</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16-26</a:t>
            </a:r>
            <a:r>
              <a:rPr kumimoji="0" lang="zh-CN" altLang="en-US" sz="600" b="0" i="0" u="none" strike="noStrike" kern="0" cap="none" spc="0" normalizeH="0" baseline="0" noProof="0" dirty="0">
                <a:ln>
                  <a:noFill/>
                </a:ln>
                <a:effectLst/>
                <a:uLnTx/>
                <a:uFillTx/>
                <a:cs typeface="+mn-ea"/>
                <a:sym typeface="+mn-lt"/>
              </a:rPr>
              <a:t>岁既往感染过疫苗相关</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型别的女性受试者（安慰剂组</a:t>
            </a:r>
            <a:r>
              <a:rPr kumimoji="0" lang="en-US" altLang="zh-CN" sz="600" b="0" i="0" u="none" strike="noStrike" kern="0" cap="none" spc="0" normalizeH="0" baseline="0" noProof="0" dirty="0">
                <a:ln>
                  <a:noFill/>
                </a:ln>
                <a:effectLst/>
                <a:uLnTx/>
                <a:uFillTx/>
                <a:cs typeface="+mn-ea"/>
                <a:sym typeface="+mn-lt"/>
              </a:rPr>
              <a:t>1319</a:t>
            </a:r>
            <a:r>
              <a:rPr kumimoji="0" lang="zh-CN" altLang="en-US" sz="600" b="0" i="0" u="none" strike="noStrike" kern="0" cap="none" spc="0" normalizeH="0" baseline="0" noProof="0" dirty="0">
                <a:ln>
                  <a:noFill/>
                </a:ln>
                <a:effectLst/>
                <a:uLnTx/>
                <a:uFillTx/>
                <a:cs typeface="+mn-ea"/>
                <a:sym typeface="+mn-lt"/>
              </a:rPr>
              <a:t>例，疫苗组</a:t>
            </a:r>
            <a:r>
              <a:rPr kumimoji="0" lang="en-US" altLang="zh-CN" sz="600" b="0" i="0" u="none" strike="noStrike" kern="0" cap="none" spc="0" normalizeH="0" baseline="0" noProof="0" dirty="0">
                <a:ln>
                  <a:noFill/>
                </a:ln>
                <a:effectLst/>
                <a:uLnTx/>
                <a:uFillTx/>
                <a:cs typeface="+mn-ea"/>
                <a:sym typeface="+mn-lt"/>
              </a:rPr>
              <a:t>1298</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平均随访</a:t>
            </a:r>
            <a:r>
              <a:rPr kumimoji="0" lang="en-US" altLang="zh-CN" sz="600" b="0" i="0" u="none" strike="noStrike" kern="0" cap="none" spc="0" normalizeH="0" baseline="0" noProof="0" dirty="0">
                <a:ln>
                  <a:noFill/>
                </a:ln>
                <a:effectLst/>
                <a:uLnTx/>
                <a:uFillTx/>
                <a:cs typeface="+mn-ea"/>
                <a:sym typeface="+mn-lt"/>
              </a:rPr>
              <a:t>40</a:t>
            </a:r>
            <a:r>
              <a:rPr kumimoji="0" lang="zh-CN" altLang="en-US" sz="600" b="0" i="0" u="none" strike="noStrike" kern="0" cap="none" spc="0" normalizeH="0" baseline="0" noProof="0" dirty="0">
                <a:ln>
                  <a:noFill/>
                </a:ln>
                <a:effectLst/>
                <a:uLnTx/>
                <a:uFillTx/>
                <a:cs typeface="+mn-ea"/>
                <a:sym typeface="+mn-lt"/>
              </a:rPr>
              <a:t>个月，旨在评估佳达修</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在既往感染过疫苗相关</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型别（血清学阳性但</a:t>
            </a:r>
            <a:r>
              <a:rPr kumimoji="0" lang="en-US" altLang="zh-CN" sz="600" b="0" i="0" u="none" strike="noStrike" kern="0" cap="none" spc="0" normalizeH="0" baseline="0" noProof="0" dirty="0">
                <a:ln>
                  <a:noFill/>
                </a:ln>
                <a:effectLst/>
                <a:uLnTx/>
                <a:uFillTx/>
                <a:cs typeface="+mn-ea"/>
                <a:sym typeface="+mn-lt"/>
              </a:rPr>
              <a:t>DNA</a:t>
            </a:r>
            <a:r>
              <a:rPr kumimoji="0" lang="zh-CN" altLang="en-US" sz="600" b="0" i="0" u="none" strike="noStrike" kern="0" cap="none" spc="0" normalizeH="0" baseline="0" noProof="0" dirty="0">
                <a:ln>
                  <a:noFill/>
                </a:ln>
                <a:effectLst/>
                <a:uLnTx/>
                <a:uFillTx/>
                <a:cs typeface="+mn-ea"/>
                <a:sym typeface="+mn-lt"/>
              </a:rPr>
              <a:t>阴性）的人群中对新发宫颈癌和外生殖器疾病的有效性和耐受性。</a:t>
            </a:r>
          </a:p>
        </p:txBody>
      </p:sp>
      <p:grpSp>
        <p:nvGrpSpPr>
          <p:cNvPr id="14" name="组合 13">
            <a:extLst>
              <a:ext uri="{FF2B5EF4-FFF2-40B4-BE49-F238E27FC236}">
                <a16:creationId xmlns:a16="http://schemas.microsoft.com/office/drawing/2014/main" id="{B112F647-2133-A883-5F6D-FAB7D82FB8DF}"/>
              </a:ext>
            </a:extLst>
          </p:cNvPr>
          <p:cNvGrpSpPr/>
          <p:nvPr/>
        </p:nvGrpSpPr>
        <p:grpSpPr>
          <a:xfrm>
            <a:off x="295373" y="876758"/>
            <a:ext cx="5675605" cy="2859602"/>
            <a:chOff x="532398" y="895612"/>
            <a:chExt cx="10230090" cy="2859602"/>
          </a:xfrm>
        </p:grpSpPr>
        <p:sp>
          <p:nvSpPr>
            <p:cNvPr id="7" name="矩形: 圆角 6">
              <a:extLst>
                <a:ext uri="{FF2B5EF4-FFF2-40B4-BE49-F238E27FC236}">
                  <a16:creationId xmlns:a16="http://schemas.microsoft.com/office/drawing/2014/main" id="{5ADAA956-46EB-E56B-E2F2-2015B7EB4920}"/>
                </a:ext>
              </a:extLst>
            </p:cNvPr>
            <p:cNvSpPr/>
            <p:nvPr/>
          </p:nvSpPr>
          <p:spPr>
            <a:xfrm>
              <a:off x="1000884" y="2084169"/>
              <a:ext cx="9761604" cy="1671045"/>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532398" y="895612"/>
              <a:ext cx="10230090" cy="1161007"/>
              <a:chOff x="532398" y="1529384"/>
              <a:chExt cx="10230090" cy="1161007"/>
            </a:xfrm>
          </p:grpSpPr>
          <p:sp>
            <p:nvSpPr>
              <p:cNvPr id="15" name="文本框 14"/>
              <p:cNvSpPr txBox="1"/>
              <p:nvPr/>
            </p:nvSpPr>
            <p:spPr>
              <a:xfrm>
                <a:off x="970787" y="2378383"/>
                <a:ext cx="9351005" cy="312008"/>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300" dirty="0">
                    <a:cs typeface="+mn-ea"/>
                    <a:sym typeface="+mn-lt"/>
                  </a:rPr>
                  <a:t>我国</a:t>
                </a:r>
                <a:r>
                  <a:rPr lang="en-US" altLang="zh-CN" sz="1300" dirty="0">
                    <a:cs typeface="+mn-ea"/>
                    <a:sym typeface="+mn-lt"/>
                  </a:rPr>
                  <a:t>HPV</a:t>
                </a:r>
                <a:r>
                  <a:rPr lang="zh-CN" altLang="en-US" sz="1300" dirty="0">
                    <a:cs typeface="+mn-ea"/>
                    <a:sym typeface="+mn-lt"/>
                  </a:rPr>
                  <a:t>阳性的女性人群以单一型别感染为主。</a:t>
                </a:r>
              </a:p>
            </p:txBody>
          </p:sp>
          <p:sp>
            <p:nvSpPr>
              <p:cNvPr id="16" name="矩形: 圆角 15"/>
              <p:cNvSpPr/>
              <p:nvPr/>
            </p:nvSpPr>
            <p:spPr>
              <a:xfrm>
                <a:off x="532398" y="1529384"/>
                <a:ext cx="10230090" cy="7851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975293" y="1638705"/>
                <a:ext cx="545067" cy="312868"/>
                <a:chOff x="8109661" y="2913751"/>
                <a:chExt cx="781393" cy="432000"/>
              </a:xfrm>
              <a:solidFill>
                <a:srgbClr val="00877B"/>
              </a:solidFill>
            </p:grpSpPr>
            <p:sp>
              <p:nvSpPr>
                <p:cNvPr id="18" name="圆角矩形 102"/>
                <p:cNvSpPr/>
                <p:nvPr/>
              </p:nvSpPr>
              <p:spPr>
                <a:xfrm>
                  <a:off x="8109661"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8327781"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544613" y="1580348"/>
                <a:ext cx="8752716" cy="7083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疫苗可预防未感染疫苗覆盖</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型别所致病变</a:t>
                </a:r>
              </a:p>
            </p:txBody>
          </p:sp>
        </p:grpSp>
        <p:sp>
          <p:nvSpPr>
            <p:cNvPr id="9" name="文本框 8">
              <a:extLst>
                <a:ext uri="{FF2B5EF4-FFF2-40B4-BE49-F238E27FC236}">
                  <a16:creationId xmlns:a16="http://schemas.microsoft.com/office/drawing/2014/main" id="{492ABE27-C653-C181-50EC-B2B335D58A4E}"/>
                </a:ext>
              </a:extLst>
            </p:cNvPr>
            <p:cNvSpPr txBox="1"/>
            <p:nvPr/>
          </p:nvSpPr>
          <p:spPr>
            <a:xfrm>
              <a:off x="1226240" y="2275639"/>
              <a:ext cx="4941674" cy="1253805"/>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100" dirty="0">
                  <a:cs typeface="+mn-ea"/>
                  <a:sym typeface="+mn-lt"/>
                </a:rPr>
                <a:t>一项</a:t>
              </a:r>
              <a:r>
                <a:rPr lang="en-US" altLang="zh-CN" sz="1100" dirty="0">
                  <a:cs typeface="+mn-ea"/>
                  <a:sym typeface="+mn-lt"/>
                </a:rPr>
                <a:t>2021</a:t>
              </a:r>
              <a:r>
                <a:rPr lang="zh-CN" altLang="en-US" sz="1100" dirty="0">
                  <a:cs typeface="+mn-ea"/>
                  <a:sym typeface="+mn-lt"/>
                </a:rPr>
                <a:t>年大型流行病学研究显示</a:t>
              </a:r>
              <a:r>
                <a:rPr lang="en-US" altLang="zh-CN" sz="1100" baseline="30000" dirty="0">
                  <a:cs typeface="+mn-ea"/>
                  <a:sym typeface="+mn-lt"/>
                </a:rPr>
                <a:t>1,a</a:t>
              </a:r>
              <a:r>
                <a:rPr lang="zh-CN" altLang="en-US" sz="1100" dirty="0">
                  <a:cs typeface="+mn-ea"/>
                  <a:sym typeface="+mn-lt"/>
                </a:rPr>
                <a:t>，</a:t>
              </a:r>
            </a:p>
            <a:p>
              <a:pPr>
                <a:lnSpc>
                  <a:spcPct val="120000"/>
                </a:lnSpc>
              </a:pPr>
              <a:r>
                <a:rPr lang="zh-CN" altLang="en-US" sz="1300" dirty="0">
                  <a:cs typeface="+mn-ea"/>
                  <a:sym typeface="+mn-lt"/>
                </a:rPr>
                <a:t>我国</a:t>
              </a:r>
              <a:r>
                <a:rPr lang="en-US" altLang="zh-CN" sz="1300" dirty="0">
                  <a:cs typeface="+mn-ea"/>
                  <a:sym typeface="+mn-lt"/>
                </a:rPr>
                <a:t>HPV</a:t>
              </a:r>
              <a:r>
                <a:rPr lang="zh-CN" altLang="en-US" sz="1300" dirty="0">
                  <a:cs typeface="+mn-ea"/>
                  <a:sym typeface="+mn-lt"/>
                </a:rPr>
                <a:t>阳性的女性中，</a:t>
              </a:r>
              <a:r>
                <a:rPr lang="zh-CN" altLang="en-US" sz="1300" b="1" dirty="0">
                  <a:solidFill>
                    <a:srgbClr val="1F8C87"/>
                  </a:solidFill>
                  <a:cs typeface="+mn-ea"/>
                  <a:sym typeface="+mn-lt"/>
                </a:rPr>
                <a:t>感染</a:t>
              </a:r>
              <a:r>
                <a:rPr lang="en-US" altLang="zh-CN" sz="1300" b="1" dirty="0">
                  <a:solidFill>
                    <a:srgbClr val="1F8C87"/>
                  </a:solidFill>
                  <a:cs typeface="+mn-ea"/>
                  <a:sym typeface="+mn-lt"/>
                </a:rPr>
                <a:t>1</a:t>
              </a:r>
              <a:r>
                <a:rPr lang="zh-CN" altLang="en-US" sz="1300" b="1" dirty="0">
                  <a:solidFill>
                    <a:srgbClr val="1F8C87"/>
                  </a:solidFill>
                  <a:cs typeface="+mn-ea"/>
                  <a:sym typeface="+mn-lt"/>
                </a:rPr>
                <a:t>种</a:t>
              </a:r>
              <a:r>
                <a:rPr lang="zh-CN" altLang="en-US" sz="1300" dirty="0">
                  <a:cs typeface="+mn-ea"/>
                  <a:sym typeface="+mn-lt"/>
                </a:rPr>
                <a:t>高危型</a:t>
              </a:r>
              <a:r>
                <a:rPr lang="en-US" altLang="zh-CN" sz="1300" dirty="0">
                  <a:cs typeface="+mn-ea"/>
                  <a:sym typeface="+mn-lt"/>
                </a:rPr>
                <a:t>HPV</a:t>
              </a:r>
              <a:r>
                <a:rPr lang="zh-CN" altLang="en-US" sz="1300" dirty="0">
                  <a:cs typeface="+mn-ea"/>
                  <a:sym typeface="+mn-lt"/>
                </a:rPr>
                <a:t>的比率达到 </a:t>
              </a:r>
              <a:r>
                <a:rPr lang="en-US" altLang="zh-CN" b="1" dirty="0">
                  <a:solidFill>
                    <a:srgbClr val="1F8C87"/>
                  </a:solidFill>
                  <a:cs typeface="+mn-ea"/>
                  <a:sym typeface="+mn-lt"/>
                </a:rPr>
                <a:t>75.2%</a:t>
              </a:r>
              <a:r>
                <a:rPr lang="zh-CN" altLang="en-US" sz="1300" dirty="0">
                  <a:cs typeface="+mn-ea"/>
                  <a:sym typeface="+mn-lt"/>
                </a:rPr>
                <a:t>，感染</a:t>
              </a:r>
              <a:r>
                <a:rPr lang="en-US" altLang="zh-CN" sz="1300" dirty="0">
                  <a:cs typeface="+mn-ea"/>
                  <a:sym typeface="+mn-lt"/>
                </a:rPr>
                <a:t>3</a:t>
              </a:r>
              <a:r>
                <a:rPr lang="zh-CN" altLang="en-US" sz="1300" dirty="0">
                  <a:cs typeface="+mn-ea"/>
                  <a:sym typeface="+mn-lt"/>
                </a:rPr>
                <a:t>种及以上高危型</a:t>
              </a:r>
              <a:r>
                <a:rPr lang="en-US" altLang="zh-CN" sz="1300" dirty="0">
                  <a:cs typeface="+mn-ea"/>
                  <a:sym typeface="+mn-lt"/>
                </a:rPr>
                <a:t>HPV</a:t>
              </a:r>
              <a:r>
                <a:rPr lang="zh-CN" altLang="en-US" sz="1300" dirty="0">
                  <a:cs typeface="+mn-ea"/>
                  <a:sym typeface="+mn-lt"/>
                </a:rPr>
                <a:t>的女性不足</a:t>
              </a:r>
              <a:r>
                <a:rPr lang="en-US" altLang="zh-CN" sz="1300" dirty="0">
                  <a:cs typeface="+mn-ea"/>
                  <a:sym typeface="+mn-lt"/>
                </a:rPr>
                <a:t>7%</a:t>
              </a:r>
              <a:r>
                <a:rPr lang="zh-CN" altLang="en-US" sz="1300" dirty="0">
                  <a:cs typeface="+mn-ea"/>
                  <a:sym typeface="+mn-lt"/>
                </a:rPr>
                <a:t>。</a:t>
              </a:r>
            </a:p>
          </p:txBody>
        </p:sp>
      </p:grpSp>
      <p:grpSp>
        <p:nvGrpSpPr>
          <p:cNvPr id="10" name="组合 9">
            <a:extLst>
              <a:ext uri="{FF2B5EF4-FFF2-40B4-BE49-F238E27FC236}">
                <a16:creationId xmlns:a16="http://schemas.microsoft.com/office/drawing/2014/main" id="{67961521-9FB4-EBA0-5166-A529DCFF28D9}"/>
              </a:ext>
            </a:extLst>
          </p:cNvPr>
          <p:cNvGrpSpPr/>
          <p:nvPr/>
        </p:nvGrpSpPr>
        <p:grpSpPr>
          <a:xfrm>
            <a:off x="538589" y="3817491"/>
            <a:ext cx="5432388" cy="1617257"/>
            <a:chOff x="970787" y="1490084"/>
            <a:chExt cx="9791700" cy="1617257"/>
          </a:xfrm>
        </p:grpSpPr>
        <p:sp>
          <p:nvSpPr>
            <p:cNvPr id="26" name="矩形: 圆角 25">
              <a:extLst>
                <a:ext uri="{FF2B5EF4-FFF2-40B4-BE49-F238E27FC236}">
                  <a16:creationId xmlns:a16="http://schemas.microsoft.com/office/drawing/2014/main" id="{7955DFA9-74EA-5479-28DC-B45BF38BFB92}"/>
                </a:ext>
              </a:extLst>
            </p:cNvPr>
            <p:cNvSpPr/>
            <p:nvPr/>
          </p:nvSpPr>
          <p:spPr>
            <a:xfrm>
              <a:off x="1000885" y="2074750"/>
              <a:ext cx="9761602" cy="1032591"/>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E48E77BF-0984-1B93-2AEE-8CE2B6CA1A82}"/>
                </a:ext>
              </a:extLst>
            </p:cNvPr>
            <p:cNvSpPr txBox="1"/>
            <p:nvPr/>
          </p:nvSpPr>
          <p:spPr>
            <a:xfrm>
              <a:off x="970787" y="1490084"/>
              <a:ext cx="9546954" cy="552074"/>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285750" indent="-285750">
                <a:lnSpc>
                  <a:spcPct val="120000"/>
                </a:lnSpc>
                <a:buFont typeface="Arial" panose="020B0604020202020204" pitchFamily="34" charset="0"/>
                <a:buChar char="•"/>
              </a:pPr>
              <a:r>
                <a:rPr lang="zh-CN" altLang="en-US" sz="1300" dirty="0">
                  <a:cs typeface="+mn-ea"/>
                  <a:sym typeface="+mn-lt"/>
                </a:rPr>
                <a:t>澳大利亚卫生部</a:t>
              </a:r>
              <a:r>
                <a:rPr lang="en-US" altLang="zh-CN" sz="1300" dirty="0">
                  <a:cs typeface="+mn-ea"/>
                  <a:sym typeface="+mn-lt"/>
                </a:rPr>
                <a:t>HPV</a:t>
              </a:r>
              <a:r>
                <a:rPr lang="zh-CN" altLang="en-US" sz="1300" dirty="0">
                  <a:cs typeface="+mn-ea"/>
                  <a:sym typeface="+mn-lt"/>
                </a:rPr>
                <a:t>疫苗接种建议</a:t>
              </a:r>
              <a:r>
                <a:rPr lang="en-US" altLang="zh-CN" sz="1300" baseline="30000" dirty="0">
                  <a:cs typeface="+mn-ea"/>
                  <a:sym typeface="+mn-lt"/>
                </a:rPr>
                <a:t>2</a:t>
              </a:r>
              <a:r>
                <a:rPr lang="zh-CN" altLang="en-US" sz="1300" dirty="0">
                  <a:cs typeface="+mn-ea"/>
                  <a:sym typeface="+mn-lt"/>
                </a:rPr>
                <a:t>中指出，如果已经感染某种型别的</a:t>
              </a:r>
              <a:r>
                <a:rPr lang="en-US" altLang="zh-CN" sz="1300" dirty="0">
                  <a:cs typeface="+mn-ea"/>
                  <a:sym typeface="+mn-lt"/>
                </a:rPr>
                <a:t>HPV</a:t>
              </a:r>
              <a:r>
                <a:rPr lang="zh-CN" altLang="en-US" sz="1300" dirty="0">
                  <a:cs typeface="+mn-ea"/>
                  <a:sym typeface="+mn-lt"/>
                </a:rPr>
                <a:t>，接种</a:t>
              </a:r>
              <a:r>
                <a:rPr lang="en-US" altLang="zh-CN" sz="1300" dirty="0">
                  <a:cs typeface="+mn-ea"/>
                  <a:sym typeface="+mn-lt"/>
                </a:rPr>
                <a:t>HPV</a:t>
              </a:r>
              <a:r>
                <a:rPr lang="zh-CN" altLang="en-US" sz="1300" dirty="0">
                  <a:cs typeface="+mn-ea"/>
                  <a:sym typeface="+mn-lt"/>
                </a:rPr>
                <a:t>疫苗可获得其他未感染疫苗型别的保护。</a:t>
              </a:r>
            </a:p>
          </p:txBody>
        </p:sp>
        <p:sp>
          <p:nvSpPr>
            <p:cNvPr id="40" name="文本框 39">
              <a:extLst>
                <a:ext uri="{FF2B5EF4-FFF2-40B4-BE49-F238E27FC236}">
                  <a16:creationId xmlns:a16="http://schemas.microsoft.com/office/drawing/2014/main" id="{A02640B0-AF5C-8775-C98B-CDFFE8E00B1D}"/>
                </a:ext>
              </a:extLst>
            </p:cNvPr>
            <p:cNvSpPr txBox="1"/>
            <p:nvPr/>
          </p:nvSpPr>
          <p:spPr>
            <a:xfrm>
              <a:off x="1374022" y="2093602"/>
              <a:ext cx="8956815" cy="1013739"/>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100" i="0" u="none" strike="noStrike" kern="1200" cap="none" spc="0" normalizeH="0" baseline="0" noProof="0" dirty="0">
                  <a:ln>
                    <a:noFill/>
                  </a:ln>
                  <a:solidFill>
                    <a:srgbClr val="37424A"/>
                  </a:solidFill>
                  <a:effectLst/>
                  <a:uLnTx/>
                  <a:uFillTx/>
                  <a:latin typeface="微软雅黑"/>
                  <a:ea typeface="微软雅黑"/>
                  <a:cs typeface="+mn-ea"/>
                  <a:sym typeface="+mn-lt"/>
                </a:rPr>
                <a:t>一项根据三个采用相同方法进行的随机、双盲临床试验的数据分析研究显示</a:t>
              </a:r>
              <a:r>
                <a:rPr kumimoji="0" lang="en-US" altLang="zh-CN" sz="1100" i="0" u="none" strike="noStrike" kern="1200" cap="none" spc="0" normalizeH="0" baseline="30000" noProof="0" dirty="0">
                  <a:ln>
                    <a:noFill/>
                  </a:ln>
                  <a:solidFill>
                    <a:srgbClr val="37424A"/>
                  </a:solidFill>
                  <a:effectLst/>
                  <a:uLnTx/>
                  <a:uFillTx/>
                  <a:latin typeface="微软雅黑"/>
                  <a:ea typeface="微软雅黑"/>
                  <a:cs typeface="+mn-ea"/>
                  <a:sym typeface="+mn-lt"/>
                </a:rPr>
                <a:t>3,b</a:t>
              </a:r>
              <a:r>
                <a:rPr kumimoji="0" lang="zh-CN" altLang="en-US" sz="1100" i="0" u="none" strike="noStrike" kern="1200" cap="none" spc="0" normalizeH="0" baseline="0" noProof="0" dirty="0">
                  <a:ln>
                    <a:noFill/>
                  </a:ln>
                  <a:solidFill>
                    <a:srgbClr val="37424A"/>
                  </a:solidFill>
                  <a:effectLst/>
                  <a:uLnTx/>
                  <a:uFillTx/>
                  <a:latin typeface="微软雅黑"/>
                  <a:ea typeface="微软雅黑"/>
                  <a:cs typeface="+mn-ea"/>
                  <a:sym typeface="+mn-lt"/>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在</a:t>
              </a:r>
              <a:r>
                <a:rPr kumimoji="0" lang="en-US" altLang="zh-CN" sz="1300" i="0" u="none" strike="noStrike" kern="1200" cap="none" spc="0" normalizeH="0" baseline="0" noProof="0" dirty="0">
                  <a:ln>
                    <a:noFill/>
                  </a:ln>
                  <a:solidFill>
                    <a:srgbClr val="37424A"/>
                  </a:solidFill>
                  <a:effectLst/>
                  <a:uLnTx/>
                  <a:uFillTx/>
                  <a:latin typeface="微软雅黑"/>
                  <a:ea typeface="微软雅黑"/>
                  <a:cs typeface="+mn-ea"/>
                  <a:sym typeface="+mn-lt"/>
                </a:rPr>
                <a:t>16-26</a:t>
              </a: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岁既往感染</a:t>
              </a:r>
              <a:r>
                <a:rPr kumimoji="0" lang="en-US" altLang="zh-CN" sz="1300" i="0" u="none" strike="noStrike" kern="1200" cap="none" spc="0" normalizeH="0" baseline="0" noProof="0" dirty="0">
                  <a:ln>
                    <a:noFill/>
                  </a:ln>
                  <a:solidFill>
                    <a:srgbClr val="37424A"/>
                  </a:solidFill>
                  <a:effectLst/>
                  <a:uLnTx/>
                  <a:uFillTx/>
                  <a:latin typeface="微软雅黑"/>
                  <a:ea typeface="微软雅黑"/>
                  <a:cs typeface="+mn-ea"/>
                  <a:sym typeface="+mn-lt"/>
                </a:rPr>
                <a:t>HPV6/11/16/18</a:t>
              </a: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的女性中，九价</a:t>
              </a:r>
              <a:r>
                <a:rPr kumimoji="0" lang="en-US" altLang="zh-CN" sz="1300" i="0" u="none" strike="noStrike" kern="1200" cap="none" spc="0" normalizeH="0" baseline="0" noProof="0" dirty="0">
                  <a:ln>
                    <a:noFill/>
                  </a:ln>
                  <a:solidFill>
                    <a:srgbClr val="37424A"/>
                  </a:solidFill>
                  <a:effectLst/>
                  <a:uLnTx/>
                  <a:uFillTx/>
                  <a:latin typeface="微软雅黑"/>
                  <a:ea typeface="微软雅黑"/>
                  <a:cs typeface="+mn-ea"/>
                  <a:sym typeface="+mn-lt"/>
                </a:rPr>
                <a:t>HPV</a:t>
              </a: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疫苗对覆盖型别中其他</a:t>
              </a: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未感染型别所致的</a:t>
              </a:r>
              <a:r>
                <a:rPr kumimoji="0" lang="en-US" altLang="zh-CN" sz="1300" b="1" i="0" u="none" strike="noStrike" kern="1200" cap="none" spc="0" normalizeH="0" baseline="0" noProof="0" dirty="0">
                  <a:ln>
                    <a:noFill/>
                  </a:ln>
                  <a:solidFill>
                    <a:srgbClr val="37424A"/>
                  </a:solidFill>
                  <a:effectLst/>
                  <a:uLnTx/>
                  <a:uFillTx/>
                  <a:latin typeface="微软雅黑"/>
                  <a:ea typeface="微软雅黑"/>
                  <a:cs typeface="+mn-ea"/>
                  <a:sym typeface="+mn-lt"/>
                </a:rPr>
                <a:t>CIN2+</a:t>
              </a:r>
              <a:r>
                <a:rPr kumimoji="0" lang="zh-CN" altLang="en-US" sz="1300" b="1" i="0" u="none" strike="noStrike" kern="1200" cap="none" spc="0" normalizeH="0" baseline="0" noProof="0" dirty="0">
                  <a:ln>
                    <a:noFill/>
                  </a:ln>
                  <a:solidFill>
                    <a:srgbClr val="37424A"/>
                  </a:solidFill>
                  <a:effectLst/>
                  <a:uLnTx/>
                  <a:uFillTx/>
                  <a:latin typeface="微软雅黑"/>
                  <a:ea typeface="微软雅黑"/>
                  <a:cs typeface="+mn-ea"/>
                  <a:sym typeface="+mn-lt"/>
                </a:rPr>
                <a:t>的保护效力</a:t>
              </a: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为 </a:t>
              </a:r>
              <a:r>
                <a:rPr kumimoji="0" lang="en-US" altLang="zh-CN" b="1" i="0" u="none" strike="noStrike" kern="1200" cap="none" spc="0" normalizeH="0" baseline="0" noProof="0" dirty="0">
                  <a:ln>
                    <a:noFill/>
                  </a:ln>
                  <a:solidFill>
                    <a:srgbClr val="1F8C87"/>
                  </a:solidFill>
                  <a:effectLst/>
                  <a:uLnTx/>
                  <a:uFillTx/>
                  <a:latin typeface="微软雅黑"/>
                  <a:ea typeface="微软雅黑"/>
                  <a:cs typeface="+mn-ea"/>
                  <a:sym typeface="+mn-lt"/>
                </a:rPr>
                <a:t>91.1% </a:t>
              </a:r>
              <a:r>
                <a:rPr kumimoji="0" lang="en-US" altLang="zh-CN" sz="900" i="0" u="none" strike="noStrike" kern="1200" cap="none" spc="0" normalizeH="0" baseline="0" noProof="0" dirty="0">
                  <a:ln>
                    <a:noFill/>
                  </a:ln>
                  <a:solidFill>
                    <a:srgbClr val="37424A"/>
                  </a:solidFill>
                  <a:effectLst/>
                  <a:uLnTx/>
                  <a:uFillTx/>
                  <a:latin typeface="微软雅黑"/>
                  <a:ea typeface="微软雅黑"/>
                  <a:cs typeface="+mn-ea"/>
                  <a:sym typeface="+mn-lt"/>
                </a:rPr>
                <a:t>(95% CI: 67.5-98.5%) </a:t>
              </a:r>
              <a:r>
                <a:rPr kumimoji="0" lang="zh-CN" altLang="en-US" sz="1300" i="0" u="none" strike="noStrike" kern="1200" cap="none" spc="0" normalizeH="0" baseline="0" noProof="0" dirty="0">
                  <a:ln>
                    <a:noFill/>
                  </a:ln>
                  <a:solidFill>
                    <a:srgbClr val="37424A"/>
                  </a:solidFill>
                  <a:effectLst/>
                  <a:uLnTx/>
                  <a:uFillTx/>
                  <a:latin typeface="微软雅黑"/>
                  <a:ea typeface="微软雅黑"/>
                  <a:cs typeface="+mn-ea"/>
                  <a:sym typeface="+mn-lt"/>
                </a:rPr>
                <a:t>。</a:t>
              </a:r>
            </a:p>
          </p:txBody>
        </p:sp>
      </p:grpSp>
      <p:grpSp>
        <p:nvGrpSpPr>
          <p:cNvPr id="48" name="组合 47">
            <a:extLst>
              <a:ext uri="{FF2B5EF4-FFF2-40B4-BE49-F238E27FC236}">
                <a16:creationId xmlns:a16="http://schemas.microsoft.com/office/drawing/2014/main" id="{7F91C45F-9B23-F909-6274-B851209616FD}"/>
              </a:ext>
            </a:extLst>
          </p:cNvPr>
          <p:cNvGrpSpPr/>
          <p:nvPr/>
        </p:nvGrpSpPr>
        <p:grpSpPr>
          <a:xfrm>
            <a:off x="6078034" y="882665"/>
            <a:ext cx="5906842" cy="3040429"/>
            <a:chOff x="0" y="895612"/>
            <a:chExt cx="10646887" cy="3040429"/>
          </a:xfrm>
        </p:grpSpPr>
        <p:sp>
          <p:nvSpPr>
            <p:cNvPr id="49" name="矩形: 圆角 48">
              <a:extLst>
                <a:ext uri="{FF2B5EF4-FFF2-40B4-BE49-F238E27FC236}">
                  <a16:creationId xmlns:a16="http://schemas.microsoft.com/office/drawing/2014/main" id="{F28049AB-4B65-1339-BF91-A5A08CED5DBE}"/>
                </a:ext>
              </a:extLst>
            </p:cNvPr>
            <p:cNvSpPr/>
            <p:nvPr/>
          </p:nvSpPr>
          <p:spPr>
            <a:xfrm>
              <a:off x="1000886" y="1961622"/>
              <a:ext cx="9150985" cy="1974419"/>
            </a:xfrm>
            <a:prstGeom prst="round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a:extLst>
                <a:ext uri="{FF2B5EF4-FFF2-40B4-BE49-F238E27FC236}">
                  <a16:creationId xmlns:a16="http://schemas.microsoft.com/office/drawing/2014/main" id="{9C889009-579E-3F42-950A-B61417B6114A}"/>
                </a:ext>
              </a:extLst>
            </p:cNvPr>
            <p:cNvGrpSpPr/>
            <p:nvPr/>
          </p:nvGrpSpPr>
          <p:grpSpPr>
            <a:xfrm>
              <a:off x="0" y="895612"/>
              <a:ext cx="10646887" cy="1080557"/>
              <a:chOff x="0" y="1529384"/>
              <a:chExt cx="10646887" cy="1080557"/>
            </a:xfrm>
          </p:grpSpPr>
          <p:sp>
            <p:nvSpPr>
              <p:cNvPr id="53" name="文本框 52">
                <a:extLst>
                  <a:ext uri="{FF2B5EF4-FFF2-40B4-BE49-F238E27FC236}">
                    <a16:creationId xmlns:a16="http://schemas.microsoft.com/office/drawing/2014/main" id="{F1B77E51-C6A8-62F7-0538-2F0B585C1199}"/>
                  </a:ext>
                </a:extLst>
              </p:cNvPr>
              <p:cNvSpPr txBox="1"/>
              <p:nvPr/>
            </p:nvSpPr>
            <p:spPr>
              <a:xfrm>
                <a:off x="800868" y="2057867"/>
                <a:ext cx="9351003" cy="552074"/>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20000"/>
                  </a:lnSpc>
                  <a:buFont typeface="Arial" panose="020B0604020202020204" pitchFamily="34" charset="0"/>
                  <a:buChar char="•"/>
                </a:pPr>
                <a:r>
                  <a:rPr lang="zh-CN" altLang="en-US" sz="1300" dirty="0">
                    <a:cs typeface="+mn-ea"/>
                    <a:sym typeface="+mn-lt"/>
                  </a:rPr>
                  <a:t>对既往</a:t>
                </a:r>
                <a:r>
                  <a:rPr lang="en-US" altLang="zh-CN" sz="1300" dirty="0">
                    <a:cs typeface="+mn-ea"/>
                    <a:sym typeface="+mn-lt"/>
                  </a:rPr>
                  <a:t>HPV</a:t>
                </a:r>
                <a:r>
                  <a:rPr lang="zh-CN" altLang="en-US" sz="1300" dirty="0">
                    <a:cs typeface="+mn-ea"/>
                    <a:sym typeface="+mn-lt"/>
                  </a:rPr>
                  <a:t>感染的女性，四价</a:t>
                </a:r>
                <a:r>
                  <a:rPr lang="en-US" altLang="zh-CN" sz="1300" dirty="0">
                    <a:cs typeface="+mn-ea"/>
                    <a:sym typeface="+mn-lt"/>
                  </a:rPr>
                  <a:t>HPV</a:t>
                </a:r>
                <a:r>
                  <a:rPr lang="zh-CN" altLang="en-US" sz="1300" dirty="0">
                    <a:cs typeface="+mn-ea"/>
                    <a:sym typeface="+mn-lt"/>
                  </a:rPr>
                  <a:t>疫苗可以预防疫苗型别再感染所致病变</a:t>
                </a:r>
                <a:r>
                  <a:rPr lang="en-US" altLang="zh-CN" sz="1300" baseline="30000" dirty="0">
                    <a:cs typeface="+mn-ea"/>
                    <a:sym typeface="+mn-lt"/>
                  </a:rPr>
                  <a:t>4</a:t>
                </a:r>
                <a:r>
                  <a:rPr lang="en-US" altLang="zh-CN" sz="1300" dirty="0">
                    <a:cs typeface="+mn-ea"/>
                    <a:sym typeface="+mn-lt"/>
                  </a:rPr>
                  <a:t> </a:t>
                </a:r>
                <a:r>
                  <a:rPr lang="zh-CN" altLang="en-US" sz="1300" dirty="0">
                    <a:cs typeface="+mn-ea"/>
                    <a:sym typeface="+mn-lt"/>
                  </a:rPr>
                  <a:t>。</a:t>
                </a:r>
              </a:p>
            </p:txBody>
          </p:sp>
          <p:sp>
            <p:nvSpPr>
              <p:cNvPr id="54" name="矩形: 圆角 53">
                <a:extLst>
                  <a:ext uri="{FF2B5EF4-FFF2-40B4-BE49-F238E27FC236}">
                    <a16:creationId xmlns:a16="http://schemas.microsoft.com/office/drawing/2014/main" id="{7B9A2E3B-5448-FD23-CC6F-E5CABE0497F5}"/>
                  </a:ext>
                </a:extLst>
              </p:cNvPr>
              <p:cNvSpPr/>
              <p:nvPr/>
            </p:nvSpPr>
            <p:spPr>
              <a:xfrm>
                <a:off x="0" y="1529384"/>
                <a:ext cx="10487821" cy="51474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5" name="组合 54">
                <a:extLst>
                  <a:ext uri="{FF2B5EF4-FFF2-40B4-BE49-F238E27FC236}">
                    <a16:creationId xmlns:a16="http://schemas.microsoft.com/office/drawing/2014/main" id="{E8D6665D-D49B-1861-7F69-1B7B1E17E826}"/>
                  </a:ext>
                </a:extLst>
              </p:cNvPr>
              <p:cNvGrpSpPr>
                <a:grpSpLocks noChangeAspect="1"/>
              </p:cNvGrpSpPr>
              <p:nvPr/>
            </p:nvGrpSpPr>
            <p:grpSpPr>
              <a:xfrm>
                <a:off x="397565" y="1638705"/>
                <a:ext cx="545067" cy="312868"/>
                <a:chOff x="7281455" y="2913751"/>
                <a:chExt cx="781393" cy="432000"/>
              </a:xfrm>
              <a:solidFill>
                <a:srgbClr val="00877B"/>
              </a:solidFill>
            </p:grpSpPr>
            <p:sp>
              <p:nvSpPr>
                <p:cNvPr id="57" name="圆角矩形 102">
                  <a:extLst>
                    <a:ext uri="{FF2B5EF4-FFF2-40B4-BE49-F238E27FC236}">
                      <a16:creationId xmlns:a16="http://schemas.microsoft.com/office/drawing/2014/main" id="{F3CD97CE-3AC8-AD31-401D-3CDBA58642AE}"/>
                    </a:ext>
                  </a:extLst>
                </p:cNvPr>
                <p:cNvSpPr/>
                <p:nvPr/>
              </p:nvSpPr>
              <p:spPr>
                <a:xfrm>
                  <a:off x="7281455"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58" name="任意多边形 103">
                  <a:extLst>
                    <a:ext uri="{FF2B5EF4-FFF2-40B4-BE49-F238E27FC236}">
                      <a16:creationId xmlns:a16="http://schemas.microsoft.com/office/drawing/2014/main" id="{659F908B-CF67-E5BF-155D-8BFE4E1D704E}"/>
                    </a:ext>
                  </a:extLst>
                </p:cNvPr>
                <p:cNvSpPr/>
                <p:nvPr/>
              </p:nvSpPr>
              <p:spPr>
                <a:xfrm>
                  <a:off x="7499578"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56" name="文本框 55">
                <a:extLst>
                  <a:ext uri="{FF2B5EF4-FFF2-40B4-BE49-F238E27FC236}">
                    <a16:creationId xmlns:a16="http://schemas.microsoft.com/office/drawing/2014/main" id="{EF46CFAF-1CC2-9708-9F88-EAA5CA8E3673}"/>
                  </a:ext>
                </a:extLst>
              </p:cNvPr>
              <p:cNvSpPr txBox="1"/>
              <p:nvPr/>
            </p:nvSpPr>
            <p:spPr>
              <a:xfrm>
                <a:off x="966890" y="1599202"/>
                <a:ext cx="9679997"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疫苗可预防疫苗相关型别再感染所致病变</a:t>
                </a:r>
              </a:p>
            </p:txBody>
          </p:sp>
        </p:grpSp>
        <p:sp>
          <p:nvSpPr>
            <p:cNvPr id="51" name="文本框 50">
              <a:extLst>
                <a:ext uri="{FF2B5EF4-FFF2-40B4-BE49-F238E27FC236}">
                  <a16:creationId xmlns:a16="http://schemas.microsoft.com/office/drawing/2014/main" id="{B63042F2-B90A-2198-D27F-B549B812F340}"/>
                </a:ext>
              </a:extLst>
            </p:cNvPr>
            <p:cNvSpPr txBox="1"/>
            <p:nvPr/>
          </p:nvSpPr>
          <p:spPr>
            <a:xfrm>
              <a:off x="1089177" y="2046462"/>
              <a:ext cx="4388828" cy="1844736"/>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zh-CN" altLang="en-US" sz="1100" dirty="0">
                  <a:cs typeface="+mn-ea"/>
                  <a:sym typeface="+mn-lt"/>
                </a:rPr>
                <a:t>一项境外临床试验结果显示</a:t>
              </a:r>
              <a:r>
                <a:rPr lang="en-US" altLang="zh-CN" sz="1100" baseline="30000" dirty="0">
                  <a:cs typeface="+mn-ea"/>
                  <a:sym typeface="+mn-lt"/>
                </a:rPr>
                <a:t>4,c</a:t>
              </a:r>
              <a:r>
                <a:rPr lang="en-US" altLang="zh-CN" sz="1100" dirty="0">
                  <a:cs typeface="+mn-ea"/>
                  <a:sym typeface="+mn-lt"/>
                </a:rPr>
                <a:t>,</a:t>
              </a:r>
            </a:p>
            <a:p>
              <a:pPr>
                <a:lnSpc>
                  <a:spcPct val="120000"/>
                </a:lnSpc>
              </a:pPr>
              <a:r>
                <a:rPr lang="zh-CN" altLang="en-US" sz="1300" dirty="0">
                  <a:cs typeface="+mn-ea"/>
                  <a:sym typeface="+mn-lt"/>
                </a:rPr>
                <a:t>在</a:t>
              </a:r>
              <a:r>
                <a:rPr lang="en-US" altLang="zh-CN" sz="1300" dirty="0">
                  <a:cs typeface="+mn-ea"/>
                  <a:sym typeface="+mn-lt"/>
                </a:rPr>
                <a:t>16-26</a:t>
              </a:r>
              <a:r>
                <a:rPr lang="zh-CN" altLang="en-US" sz="1300" dirty="0">
                  <a:cs typeface="+mn-ea"/>
                  <a:sym typeface="+mn-lt"/>
                </a:rPr>
                <a:t>岁血清学阳性但</a:t>
              </a:r>
              <a:r>
                <a:rPr lang="en-US" altLang="zh-CN" sz="1300" dirty="0">
                  <a:cs typeface="+mn-ea"/>
                  <a:sym typeface="+mn-lt"/>
                </a:rPr>
                <a:t>DNA </a:t>
              </a:r>
              <a:r>
                <a:rPr lang="zh-CN" altLang="en-US" sz="1300" dirty="0">
                  <a:cs typeface="+mn-ea"/>
                  <a:sym typeface="+mn-lt"/>
                </a:rPr>
                <a:t>阴性*的女性中，四价</a:t>
              </a:r>
              <a:r>
                <a:rPr lang="en-US" altLang="zh-CN" sz="1300" dirty="0">
                  <a:cs typeface="+mn-ea"/>
                  <a:sym typeface="+mn-lt"/>
                </a:rPr>
                <a:t>HPV</a:t>
              </a:r>
              <a:r>
                <a:rPr lang="zh-CN" altLang="en-US" sz="1300" dirty="0">
                  <a:cs typeface="+mn-ea"/>
                  <a:sym typeface="+mn-lt"/>
                </a:rPr>
                <a:t>疫苗对</a:t>
              </a:r>
              <a:r>
                <a:rPr lang="en-US" altLang="zh-CN" sz="1300" dirty="0">
                  <a:cs typeface="+mn-ea"/>
                  <a:sym typeface="+mn-lt"/>
                </a:rPr>
                <a:t>HPV16/18</a:t>
              </a:r>
              <a:r>
                <a:rPr lang="zh-CN" altLang="en-US" sz="1300" dirty="0">
                  <a:cs typeface="+mn-ea"/>
                  <a:sym typeface="+mn-lt"/>
                </a:rPr>
                <a:t>型相关的</a:t>
              </a:r>
              <a:r>
                <a:rPr lang="en-US" altLang="zh-CN" sz="1300" b="1" dirty="0">
                  <a:solidFill>
                    <a:srgbClr val="1F8C87"/>
                  </a:solidFill>
                  <a:cs typeface="+mn-ea"/>
                  <a:sym typeface="+mn-lt"/>
                </a:rPr>
                <a:t>CIN1+</a:t>
              </a:r>
              <a:r>
                <a:rPr lang="zh-CN" altLang="en-US" sz="1300" b="1" dirty="0">
                  <a:solidFill>
                    <a:srgbClr val="1F8C87"/>
                  </a:solidFill>
                  <a:cs typeface="+mn-ea"/>
                  <a:sym typeface="+mn-lt"/>
                </a:rPr>
                <a:t>保护效力为</a:t>
              </a:r>
              <a:r>
                <a:rPr lang="en-US" altLang="zh-CN" sz="1300" b="1" dirty="0">
                  <a:solidFill>
                    <a:srgbClr val="1F8C87"/>
                  </a:solidFill>
                  <a:cs typeface="+mn-ea"/>
                  <a:sym typeface="+mn-lt"/>
                </a:rPr>
                <a:t>100%</a:t>
              </a:r>
              <a:r>
                <a:rPr lang="en-US" altLang="zh-CN" sz="1300" dirty="0">
                  <a:cs typeface="+mn-ea"/>
                  <a:sym typeface="+mn-lt"/>
                </a:rPr>
                <a:t># </a:t>
              </a:r>
              <a:r>
                <a:rPr lang="en-US" altLang="zh-CN" sz="1000" dirty="0">
                  <a:cs typeface="+mn-ea"/>
                  <a:sym typeface="+mn-lt"/>
                </a:rPr>
                <a:t>(HPV16</a:t>
              </a:r>
              <a:r>
                <a:rPr lang="zh-CN" altLang="en-US" sz="1000" dirty="0">
                  <a:cs typeface="+mn-ea"/>
                  <a:sym typeface="+mn-lt"/>
                </a:rPr>
                <a:t>型，保护效力</a:t>
              </a:r>
              <a:r>
                <a:rPr lang="en-US" altLang="zh-CN" sz="1000" dirty="0">
                  <a:cs typeface="+mn-ea"/>
                  <a:sym typeface="+mn-lt"/>
                </a:rPr>
                <a:t>100.0%, 95%CI: 8.5-100.0</a:t>
              </a:r>
              <a:r>
                <a:rPr lang="zh-CN" altLang="en-US" sz="1000" dirty="0">
                  <a:cs typeface="+mn-ea"/>
                  <a:sym typeface="+mn-lt"/>
                </a:rPr>
                <a:t>；</a:t>
              </a:r>
              <a:r>
                <a:rPr lang="en-US" altLang="zh-CN" sz="1000" dirty="0">
                  <a:cs typeface="+mn-ea"/>
                  <a:sym typeface="+mn-lt"/>
                </a:rPr>
                <a:t>HPV18</a:t>
              </a:r>
              <a:r>
                <a:rPr lang="zh-CN" altLang="en-US" sz="1000" dirty="0">
                  <a:cs typeface="+mn-ea"/>
                  <a:sym typeface="+mn-lt"/>
                </a:rPr>
                <a:t>型，保护效力</a:t>
              </a:r>
              <a:r>
                <a:rPr lang="en-US" altLang="zh-CN" sz="1000" dirty="0">
                  <a:cs typeface="+mn-ea"/>
                  <a:sym typeface="+mn-lt"/>
                </a:rPr>
                <a:t>100.0%, 95%CI: </a:t>
              </a:r>
              <a:r>
                <a:rPr lang="zh-CN" altLang="en-US" sz="1000" dirty="0">
                  <a:cs typeface="+mn-ea"/>
                  <a:sym typeface="+mn-lt"/>
                </a:rPr>
                <a:t>＜</a:t>
              </a:r>
              <a:r>
                <a:rPr lang="en-US" altLang="zh-CN" sz="1000" dirty="0">
                  <a:cs typeface="+mn-ea"/>
                  <a:sym typeface="+mn-lt"/>
                </a:rPr>
                <a:t>0-100.0) </a:t>
              </a:r>
              <a:r>
                <a:rPr lang="zh-CN" altLang="en-US" sz="1300" dirty="0">
                  <a:cs typeface="+mn-ea"/>
                  <a:sym typeface="+mn-lt"/>
                </a:rPr>
                <a:t>。</a:t>
              </a:r>
            </a:p>
          </p:txBody>
        </p:sp>
      </p:grpSp>
      <p:graphicFrame>
        <p:nvGraphicFramePr>
          <p:cNvPr id="3" name="图表 2">
            <a:extLst>
              <a:ext uri="{FF2B5EF4-FFF2-40B4-BE49-F238E27FC236}">
                <a16:creationId xmlns:a16="http://schemas.microsoft.com/office/drawing/2014/main" id="{1790D6D7-776B-9F08-3720-B2BEDF4793FB}"/>
              </a:ext>
            </a:extLst>
          </p:cNvPr>
          <p:cNvGraphicFramePr/>
          <p:nvPr>
            <p:extLst>
              <p:ext uri="{D42A27DB-BD31-4B8C-83A1-F6EECF244321}">
                <p14:modId xmlns:p14="http://schemas.microsoft.com/office/powerpoint/2010/main" val="4279346451"/>
              </p:ext>
            </p:extLst>
          </p:nvPr>
        </p:nvGraphicFramePr>
        <p:xfrm>
          <a:off x="3325109" y="2076296"/>
          <a:ext cx="2510084" cy="1809244"/>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组合 10">
            <a:extLst>
              <a:ext uri="{FF2B5EF4-FFF2-40B4-BE49-F238E27FC236}">
                <a16:creationId xmlns:a16="http://schemas.microsoft.com/office/drawing/2014/main" id="{B60F6B6E-5BAE-F814-DB3C-65BCCC234F89}"/>
              </a:ext>
            </a:extLst>
          </p:cNvPr>
          <p:cNvGrpSpPr/>
          <p:nvPr/>
        </p:nvGrpSpPr>
        <p:grpSpPr>
          <a:xfrm>
            <a:off x="8870622" y="1976479"/>
            <a:ext cx="2957786" cy="2118846"/>
            <a:chOff x="2399439" y="1880238"/>
            <a:chExt cx="7722297" cy="3450717"/>
          </a:xfrm>
        </p:grpSpPr>
        <p:grpSp>
          <p:nvGrpSpPr>
            <p:cNvPr id="12" name="组合 11">
              <a:extLst>
                <a:ext uri="{FF2B5EF4-FFF2-40B4-BE49-F238E27FC236}">
                  <a16:creationId xmlns:a16="http://schemas.microsoft.com/office/drawing/2014/main" id="{3B3DEEF3-C459-D81D-C966-066D90F9693D}"/>
                </a:ext>
              </a:extLst>
            </p:cNvPr>
            <p:cNvGrpSpPr/>
            <p:nvPr/>
          </p:nvGrpSpPr>
          <p:grpSpPr>
            <a:xfrm>
              <a:off x="2399439" y="1880238"/>
              <a:ext cx="7722297" cy="3450717"/>
              <a:chOff x="1074024" y="2094878"/>
              <a:chExt cx="5464762" cy="3753600"/>
            </a:xfrm>
          </p:grpSpPr>
          <p:graphicFrame>
            <p:nvGraphicFramePr>
              <p:cNvPr id="21" name="图表 20">
                <a:extLst>
                  <a:ext uri="{FF2B5EF4-FFF2-40B4-BE49-F238E27FC236}">
                    <a16:creationId xmlns:a16="http://schemas.microsoft.com/office/drawing/2014/main" id="{E6C16A74-F1E5-8348-BE8A-E3309B3348A7}"/>
                  </a:ext>
                </a:extLst>
              </p:cNvPr>
              <p:cNvGraphicFramePr/>
              <p:nvPr>
                <p:extLst>
                  <p:ext uri="{D42A27DB-BD31-4B8C-83A1-F6EECF244321}">
                    <p14:modId xmlns:p14="http://schemas.microsoft.com/office/powerpoint/2010/main" val="2996826536"/>
                  </p:ext>
                </p:extLst>
              </p:nvPr>
            </p:nvGraphicFramePr>
            <p:xfrm>
              <a:off x="1368692" y="2350735"/>
              <a:ext cx="5170094" cy="3497743"/>
            </p:xfrm>
            <a:graphic>
              <a:graphicData uri="http://schemas.openxmlformats.org/drawingml/2006/chart">
                <c:chart xmlns:c="http://schemas.openxmlformats.org/drawingml/2006/chart" xmlns:r="http://schemas.openxmlformats.org/officeDocument/2006/relationships" r:id="rId4"/>
              </a:graphicData>
            </a:graphic>
          </p:graphicFrame>
          <p:sp>
            <p:nvSpPr>
              <p:cNvPr id="22" name="文本框 24">
                <a:extLst>
                  <a:ext uri="{FF2B5EF4-FFF2-40B4-BE49-F238E27FC236}">
                    <a16:creationId xmlns:a16="http://schemas.microsoft.com/office/drawing/2014/main" id="{60BE8047-1B30-4FB5-3D6E-88E11AD6C84D}"/>
                  </a:ext>
                </a:extLst>
              </p:cNvPr>
              <p:cNvSpPr txBox="1"/>
              <p:nvPr/>
            </p:nvSpPr>
            <p:spPr>
              <a:xfrm>
                <a:off x="1074024" y="2849623"/>
                <a:ext cx="707987" cy="1351722"/>
              </a:xfrm>
              <a:prstGeom prst="rect">
                <a:avLst/>
              </a:prstGeom>
              <a:noFill/>
            </p:spPr>
            <p:txBody>
              <a:bodyPr vert="vert270"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ts val="1875"/>
                  </a:lnSpc>
                  <a:spcBef>
                    <a:spcPts val="0"/>
                  </a:spcBef>
                  <a:spcAft>
                    <a:spcPts val="0"/>
                  </a:spcAft>
                  <a:buClrTx/>
                  <a:buSzTx/>
                  <a:buFontTx/>
                  <a:buNone/>
                  <a:tabLst/>
                  <a:defRPr/>
                </a:pPr>
                <a:r>
                  <a:rPr kumimoji="0" lang="zh-CN" altLang="en-US" sz="800" b="0" i="0" u="none" strike="noStrike" kern="0" cap="none" spc="0" normalizeH="0" baseline="0" noProof="0" dirty="0">
                    <a:ln>
                      <a:noFill/>
                    </a:ln>
                    <a:solidFill>
                      <a:prstClr val="black"/>
                    </a:solidFill>
                    <a:effectLst/>
                    <a:uLnTx/>
                    <a:uFillTx/>
                    <a:cs typeface="+mn-ea"/>
                    <a:sym typeface="+mn-lt"/>
                  </a:rPr>
                  <a:t>病例数</a:t>
                </a:r>
              </a:p>
            </p:txBody>
          </p:sp>
          <p:sp>
            <p:nvSpPr>
              <p:cNvPr id="23" name="文本框 25">
                <a:extLst>
                  <a:ext uri="{FF2B5EF4-FFF2-40B4-BE49-F238E27FC236}">
                    <a16:creationId xmlns:a16="http://schemas.microsoft.com/office/drawing/2014/main" id="{0762F763-327C-1A41-61C5-04FE028E1505}"/>
                  </a:ext>
                </a:extLst>
              </p:cNvPr>
              <p:cNvSpPr txBox="1"/>
              <p:nvPr/>
            </p:nvSpPr>
            <p:spPr>
              <a:xfrm>
                <a:off x="3635476" y="3305563"/>
                <a:ext cx="2150430" cy="68293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ts val="1875"/>
                  </a:lnSpc>
                  <a:spcBef>
                    <a:spcPts val="0"/>
                  </a:spcBef>
                  <a:spcAft>
                    <a:spcPts val="0"/>
                  </a:spcAft>
                  <a:buClrTx/>
                  <a:buSzTx/>
                  <a:buFontTx/>
                  <a:buNone/>
                  <a:tabLst/>
                  <a:defRPr/>
                </a:pPr>
                <a:r>
                  <a:rPr kumimoji="0" lang="en-US" altLang="zh-CN" sz="1100" b="1" i="0" u="none" strike="noStrike" kern="0" cap="none" spc="0" normalizeH="0" baseline="0" noProof="0" dirty="0">
                    <a:ln>
                      <a:noFill/>
                    </a:ln>
                    <a:solidFill>
                      <a:srgbClr val="00535E"/>
                    </a:solidFill>
                    <a:effectLst/>
                    <a:uLnTx/>
                    <a:uFillTx/>
                    <a:cs typeface="+mn-ea"/>
                    <a:sym typeface="+mn-lt"/>
                  </a:rPr>
                  <a:t>100%</a:t>
                </a:r>
                <a:r>
                  <a:rPr kumimoji="0" lang="zh-CN" altLang="en-US" sz="1100" b="1" i="0" u="none" strike="noStrike" kern="0" cap="none" spc="0" normalizeH="0" baseline="0" noProof="0" dirty="0">
                    <a:ln>
                      <a:noFill/>
                    </a:ln>
                    <a:solidFill>
                      <a:srgbClr val="00535E"/>
                    </a:solidFill>
                    <a:effectLst/>
                    <a:uLnTx/>
                    <a:uFillTx/>
                    <a:cs typeface="+mn-ea"/>
                    <a:sym typeface="+mn-lt"/>
                  </a:rPr>
                  <a:t>降低</a:t>
                </a:r>
                <a:endParaRPr kumimoji="0" lang="en-US" altLang="zh-CN" sz="800" b="0" i="0" u="none" strike="noStrike" kern="0" cap="none" spc="0" normalizeH="0" baseline="0" noProof="0" dirty="0">
                  <a:ln>
                    <a:noFill/>
                  </a:ln>
                  <a:solidFill>
                    <a:srgbClr val="00535E"/>
                  </a:solidFill>
                  <a:effectLst/>
                  <a:uLnTx/>
                  <a:uFillTx/>
                  <a:cs typeface="+mn-ea"/>
                  <a:sym typeface="+mn-lt"/>
                </a:endParaRPr>
              </a:p>
            </p:txBody>
          </p:sp>
          <p:sp>
            <p:nvSpPr>
              <p:cNvPr id="24" name="文本框 26">
                <a:extLst>
                  <a:ext uri="{FF2B5EF4-FFF2-40B4-BE49-F238E27FC236}">
                    <a16:creationId xmlns:a16="http://schemas.microsoft.com/office/drawing/2014/main" id="{6B86AEB2-B558-80DB-E4E6-5353415673AF}"/>
                  </a:ext>
                </a:extLst>
              </p:cNvPr>
              <p:cNvSpPr txBox="1"/>
              <p:nvPr/>
            </p:nvSpPr>
            <p:spPr>
              <a:xfrm>
                <a:off x="1836567" y="2094878"/>
                <a:ext cx="3942372" cy="54476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000" b="1" kern="0" dirty="0">
                    <a:solidFill>
                      <a:prstClr val="black"/>
                    </a:solidFill>
                    <a:cs typeface="+mn-ea"/>
                    <a:sym typeface="+mn-lt"/>
                  </a:rPr>
                  <a:t>HPV16/18</a:t>
                </a:r>
                <a:r>
                  <a:rPr lang="zh-CN" altLang="en-US" sz="1000" b="1" kern="0" dirty="0">
                    <a:solidFill>
                      <a:prstClr val="black"/>
                    </a:solidFill>
                    <a:cs typeface="+mn-ea"/>
                    <a:sym typeface="+mn-lt"/>
                  </a:rPr>
                  <a:t>型相关</a:t>
                </a:r>
                <a:r>
                  <a:rPr kumimoji="0" lang="zh-CN" altLang="en-US" sz="1000" b="1" i="0" u="none" strike="noStrike" kern="0" cap="none" spc="0" normalizeH="0" baseline="0" noProof="0" dirty="0">
                    <a:ln>
                      <a:noFill/>
                    </a:ln>
                    <a:solidFill>
                      <a:prstClr val="black"/>
                    </a:solidFill>
                    <a:effectLst/>
                    <a:uLnTx/>
                    <a:uFillTx/>
                    <a:cs typeface="+mn-ea"/>
                    <a:sym typeface="+mn-lt"/>
                  </a:rPr>
                  <a:t>的</a:t>
                </a:r>
                <a:r>
                  <a:rPr kumimoji="0" lang="en-US" altLang="zh-CN" sz="1000" b="1" i="0" u="none" strike="noStrike" kern="0" cap="none" spc="0" normalizeH="0" baseline="0" noProof="0" dirty="0">
                    <a:ln>
                      <a:noFill/>
                    </a:ln>
                    <a:solidFill>
                      <a:prstClr val="black"/>
                    </a:solidFill>
                    <a:effectLst/>
                    <a:uLnTx/>
                    <a:uFillTx/>
                    <a:cs typeface="+mn-ea"/>
                    <a:sym typeface="+mn-lt"/>
                  </a:rPr>
                  <a:t>CIN1+</a:t>
                </a:r>
                <a:endParaRPr kumimoji="0" lang="zh-CN" altLang="en-US" sz="1000" b="1" i="0" u="none" strike="noStrike" kern="0" cap="none" spc="0" normalizeH="0" baseline="0" noProof="0" dirty="0">
                  <a:ln>
                    <a:noFill/>
                  </a:ln>
                  <a:solidFill>
                    <a:prstClr val="black"/>
                  </a:solidFill>
                  <a:effectLst/>
                  <a:uLnTx/>
                  <a:uFillTx/>
                  <a:cs typeface="+mn-ea"/>
                  <a:sym typeface="+mn-lt"/>
                </a:endParaRPr>
              </a:p>
            </p:txBody>
          </p:sp>
        </p:grpSp>
        <p:sp>
          <p:nvSpPr>
            <p:cNvPr id="13" name="下箭头 13">
              <a:extLst>
                <a:ext uri="{FF2B5EF4-FFF2-40B4-BE49-F238E27FC236}">
                  <a16:creationId xmlns:a16="http://schemas.microsoft.com/office/drawing/2014/main" id="{5FAD8855-35EE-5F9F-D2B2-DF73C6E30FFD}"/>
                </a:ext>
              </a:extLst>
            </p:cNvPr>
            <p:cNvSpPr/>
            <p:nvPr/>
          </p:nvSpPr>
          <p:spPr>
            <a:xfrm>
              <a:off x="6910062" y="3692621"/>
              <a:ext cx="1160585" cy="1089425"/>
            </a:xfrm>
            <a:prstGeom prst="downArrow">
              <a:avLst>
                <a:gd name="adj1" fmla="val 45455"/>
                <a:gd name="adj2" fmla="val 50000"/>
              </a:avLst>
            </a:prstGeom>
            <a:solidFill>
              <a:srgbClr val="00535E"/>
            </a:solidFill>
            <a:ln w="12700" cap="flat" cmpd="sng" algn="ctr">
              <a:noFill/>
              <a:prstDash val="solid"/>
              <a:miter lim="800000"/>
            </a:ln>
            <a:effectLst>
              <a:reflection blurRad="6350" stA="52000" endA="300" endPos="35000" dir="5400000" sy="-100000" algn="bl" rotWithShape="0"/>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050" b="0" i="0" u="none" strike="noStrike" kern="0" cap="none" spc="0" normalizeH="0" baseline="0" noProof="0" dirty="0">
                <a:ln>
                  <a:noFill/>
                </a:ln>
                <a:solidFill>
                  <a:prstClr val="white"/>
                </a:solidFill>
                <a:effectLst/>
                <a:uLnTx/>
                <a:uFillTx/>
                <a:cs typeface="+mn-ea"/>
                <a:sym typeface="+mn-lt"/>
              </a:endParaRPr>
            </a:p>
          </p:txBody>
        </p:sp>
      </p:grpSp>
      <p:grpSp>
        <p:nvGrpSpPr>
          <p:cNvPr id="33" name="组合 32">
            <a:extLst>
              <a:ext uri="{FF2B5EF4-FFF2-40B4-BE49-F238E27FC236}">
                <a16:creationId xmlns:a16="http://schemas.microsoft.com/office/drawing/2014/main" id="{6221418F-CF2E-F38F-D4E3-DB3E4ACBDF96}"/>
              </a:ext>
            </a:extLst>
          </p:cNvPr>
          <p:cNvGrpSpPr/>
          <p:nvPr/>
        </p:nvGrpSpPr>
        <p:grpSpPr>
          <a:xfrm>
            <a:off x="6078034" y="3984026"/>
            <a:ext cx="5818593" cy="1594002"/>
            <a:chOff x="0" y="1529383"/>
            <a:chExt cx="10487821" cy="1594002"/>
          </a:xfrm>
        </p:grpSpPr>
        <p:sp>
          <p:nvSpPr>
            <p:cNvPr id="34" name="文本框 33">
              <a:extLst>
                <a:ext uri="{FF2B5EF4-FFF2-40B4-BE49-F238E27FC236}">
                  <a16:creationId xmlns:a16="http://schemas.microsoft.com/office/drawing/2014/main" id="{F3A23645-4BB7-BA8B-8352-5341535A0C98}"/>
                </a:ext>
              </a:extLst>
            </p:cNvPr>
            <p:cNvSpPr txBox="1"/>
            <p:nvPr/>
          </p:nvSpPr>
          <p:spPr>
            <a:xfrm>
              <a:off x="817860" y="2331245"/>
              <a:ext cx="9351003" cy="792140"/>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20000"/>
                </a:lnSpc>
                <a:buFont typeface="Arial" panose="020B0604020202020204" pitchFamily="34" charset="0"/>
                <a:buChar char="•"/>
              </a:pPr>
              <a:r>
                <a:rPr lang="zh-CN" altLang="en-US" sz="1300" dirty="0">
                  <a:cs typeface="+mn-ea"/>
                  <a:sym typeface="+mn-lt"/>
                </a:rPr>
                <a:t>美国</a:t>
              </a:r>
              <a:r>
                <a:rPr lang="en-US" altLang="zh-CN" sz="1300" dirty="0">
                  <a:cs typeface="+mn-ea"/>
                  <a:sym typeface="+mn-lt"/>
                </a:rPr>
                <a:t>《HPV</a:t>
              </a:r>
              <a:r>
                <a:rPr lang="zh-CN" altLang="en-US" sz="1300" dirty="0">
                  <a:cs typeface="+mn-ea"/>
                  <a:sym typeface="+mn-lt"/>
                </a:rPr>
                <a:t>疫苗：</a:t>
              </a:r>
              <a:r>
                <a:rPr lang="en-US" altLang="zh-CN" sz="1300" dirty="0">
                  <a:cs typeface="+mn-ea"/>
                  <a:sym typeface="+mn-lt"/>
                </a:rPr>
                <a:t>ACIP</a:t>
              </a:r>
              <a:r>
                <a:rPr lang="zh-CN" altLang="en-US" sz="1300" dirty="0">
                  <a:cs typeface="+mn-ea"/>
                  <a:sym typeface="+mn-lt"/>
                </a:rPr>
                <a:t>推荐</a:t>
              </a:r>
              <a:r>
                <a:rPr lang="en-US" altLang="zh-CN" sz="1300" dirty="0">
                  <a:cs typeface="+mn-ea"/>
                  <a:sym typeface="+mn-lt"/>
                </a:rPr>
                <a:t>》</a:t>
              </a:r>
              <a:r>
                <a:rPr lang="en-US" altLang="zh-CN" sz="1300" baseline="30000" dirty="0">
                  <a:cs typeface="+mn-ea"/>
                  <a:sym typeface="+mn-lt"/>
                </a:rPr>
                <a:t>5</a:t>
              </a:r>
              <a:r>
                <a:rPr lang="zh-CN" altLang="en-US" sz="1300" dirty="0">
                  <a:cs typeface="+mn-ea"/>
                  <a:sym typeface="+mn-lt"/>
                </a:rPr>
                <a:t>以及</a:t>
              </a:r>
              <a:r>
                <a:rPr lang="en-US" altLang="zh-CN" sz="1300" dirty="0">
                  <a:cs typeface="+mn-ea"/>
                  <a:sym typeface="+mn-lt"/>
                </a:rPr>
                <a:t>《</a:t>
              </a:r>
              <a:r>
                <a:rPr lang="zh-CN" altLang="en-US" sz="1300" dirty="0">
                  <a:cs typeface="+mn-ea"/>
                  <a:sym typeface="+mn-lt"/>
                </a:rPr>
                <a:t>人乳头瘤病毒疫苗临床应用中国专家共识</a:t>
              </a:r>
              <a:r>
                <a:rPr lang="en-US" altLang="zh-CN" sz="1300" dirty="0">
                  <a:cs typeface="+mn-ea"/>
                  <a:sym typeface="+mn-lt"/>
                </a:rPr>
                <a:t>》</a:t>
              </a:r>
              <a:r>
                <a:rPr lang="en-US" altLang="zh-CN" sz="1300" baseline="30000" dirty="0">
                  <a:cs typeface="+mn-ea"/>
                  <a:sym typeface="+mn-lt"/>
                </a:rPr>
                <a:t>6</a:t>
              </a:r>
              <a:r>
                <a:rPr lang="zh-CN" altLang="en-US" sz="1300" dirty="0">
                  <a:cs typeface="+mn-ea"/>
                  <a:sym typeface="+mn-lt"/>
                </a:rPr>
                <a:t>均指出，无论是否存在</a:t>
              </a:r>
              <a:r>
                <a:rPr lang="en-US" altLang="zh-CN" sz="1300" dirty="0">
                  <a:cs typeface="+mn-ea"/>
                  <a:sym typeface="+mn-lt"/>
                </a:rPr>
                <a:t>HPV</a:t>
              </a:r>
              <a:r>
                <a:rPr lang="zh-CN" altLang="en-US" sz="1300" dirty="0">
                  <a:cs typeface="+mn-ea"/>
                  <a:sym typeface="+mn-lt"/>
                </a:rPr>
                <a:t>感染或细胞学异常，对适龄女性均推荐接种</a:t>
              </a:r>
              <a:r>
                <a:rPr lang="en-US" altLang="zh-CN" sz="1300" dirty="0">
                  <a:cs typeface="+mn-ea"/>
                  <a:sym typeface="+mn-lt"/>
                </a:rPr>
                <a:t>HPV</a:t>
              </a:r>
              <a:r>
                <a:rPr lang="zh-CN" altLang="en-US" sz="1300" dirty="0">
                  <a:cs typeface="+mn-ea"/>
                  <a:sym typeface="+mn-lt"/>
                </a:rPr>
                <a:t>疫苗。</a:t>
              </a:r>
            </a:p>
          </p:txBody>
        </p:sp>
        <p:sp>
          <p:nvSpPr>
            <p:cNvPr id="35" name="矩形: 圆角 34">
              <a:extLst>
                <a:ext uri="{FF2B5EF4-FFF2-40B4-BE49-F238E27FC236}">
                  <a16:creationId xmlns:a16="http://schemas.microsoft.com/office/drawing/2014/main" id="{89E779CD-716B-6D05-8FDB-FAD889C70386}"/>
                </a:ext>
              </a:extLst>
            </p:cNvPr>
            <p:cNvSpPr/>
            <p:nvPr/>
          </p:nvSpPr>
          <p:spPr>
            <a:xfrm>
              <a:off x="0" y="1529383"/>
              <a:ext cx="10487821" cy="806361"/>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a:extLst>
                <a:ext uri="{FF2B5EF4-FFF2-40B4-BE49-F238E27FC236}">
                  <a16:creationId xmlns:a16="http://schemas.microsoft.com/office/drawing/2014/main" id="{4D44EFCA-58F8-BBF1-7E22-C527DD5EF076}"/>
                </a:ext>
              </a:extLst>
            </p:cNvPr>
            <p:cNvGrpSpPr>
              <a:grpSpLocks noChangeAspect="1"/>
            </p:cNvGrpSpPr>
            <p:nvPr/>
          </p:nvGrpSpPr>
          <p:grpSpPr>
            <a:xfrm>
              <a:off x="499517" y="1638705"/>
              <a:ext cx="545067" cy="312868"/>
              <a:chOff x="7427609" y="2913751"/>
              <a:chExt cx="781393" cy="432000"/>
            </a:xfrm>
            <a:solidFill>
              <a:srgbClr val="00877B"/>
            </a:solidFill>
          </p:grpSpPr>
          <p:sp>
            <p:nvSpPr>
              <p:cNvPr id="38" name="圆角矩形 102">
                <a:extLst>
                  <a:ext uri="{FF2B5EF4-FFF2-40B4-BE49-F238E27FC236}">
                    <a16:creationId xmlns:a16="http://schemas.microsoft.com/office/drawing/2014/main" id="{C38E80E4-2A55-0494-8520-A5F5B33C907B}"/>
                  </a:ext>
                </a:extLst>
              </p:cNvPr>
              <p:cNvSpPr/>
              <p:nvPr/>
            </p:nvSpPr>
            <p:spPr>
              <a:xfrm>
                <a:off x="7427609" y="2913751"/>
                <a:ext cx="781393"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9" name="任意多边形 103">
                <a:extLst>
                  <a:ext uri="{FF2B5EF4-FFF2-40B4-BE49-F238E27FC236}">
                    <a16:creationId xmlns:a16="http://schemas.microsoft.com/office/drawing/2014/main" id="{0C0C230A-DF7B-D8E9-A19A-9F56CA6D29AF}"/>
                  </a:ext>
                </a:extLst>
              </p:cNvPr>
              <p:cNvSpPr/>
              <p:nvPr/>
            </p:nvSpPr>
            <p:spPr>
              <a:xfrm>
                <a:off x="7645732" y="3061383"/>
                <a:ext cx="353486"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7" name="文本框 36">
              <a:extLst>
                <a:ext uri="{FF2B5EF4-FFF2-40B4-BE49-F238E27FC236}">
                  <a16:creationId xmlns:a16="http://schemas.microsoft.com/office/drawing/2014/main" id="{1287D8F7-4AA4-F2EA-9C54-D44D5238EAFF}"/>
                </a:ext>
              </a:extLst>
            </p:cNvPr>
            <p:cNvSpPr txBox="1"/>
            <p:nvPr/>
          </p:nvSpPr>
          <p:spPr>
            <a:xfrm>
              <a:off x="1068841" y="1599202"/>
              <a:ext cx="9079144" cy="7083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国内外指南共识均建议既往感染</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的女性接种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grpSp>
      <p:sp>
        <p:nvSpPr>
          <p:cNvPr id="41" name="文本框 40">
            <a:extLst>
              <a:ext uri="{FF2B5EF4-FFF2-40B4-BE49-F238E27FC236}">
                <a16:creationId xmlns:a16="http://schemas.microsoft.com/office/drawing/2014/main" id="{F40A188C-BEFC-9380-8D00-AFB9A1F294FD}"/>
              </a:ext>
            </a:extLst>
          </p:cNvPr>
          <p:cNvSpPr txBox="1"/>
          <p:nvPr/>
        </p:nvSpPr>
        <p:spPr>
          <a:xfrm>
            <a:off x="0" y="5555357"/>
            <a:ext cx="11582400" cy="369332"/>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0" cap="none" spc="0" normalizeH="0" baseline="0" noProof="0" dirty="0">
                <a:ln>
                  <a:noFill/>
                </a:ln>
                <a:effectLst/>
                <a:uLnTx/>
                <a:uFillTx/>
                <a:cs typeface="+mn-ea"/>
                <a:sym typeface="+mn-lt"/>
              </a:rPr>
              <a:t>*血清学阳性但</a:t>
            </a:r>
            <a:r>
              <a:rPr kumimoji="0" lang="en-US" altLang="zh-CN" sz="600" b="0" i="0" u="none" strike="noStrike" kern="0" cap="none" spc="0" normalizeH="0" baseline="0" noProof="0" dirty="0">
                <a:ln>
                  <a:noFill/>
                </a:ln>
                <a:effectLst/>
                <a:uLnTx/>
                <a:uFillTx/>
                <a:cs typeface="+mn-ea"/>
                <a:sym typeface="+mn-lt"/>
              </a:rPr>
              <a:t>DNA</a:t>
            </a:r>
            <a:r>
              <a:rPr kumimoji="0" lang="zh-CN" altLang="en-US" sz="600" b="0" i="0" u="none" strike="noStrike" kern="0" cap="none" spc="0" normalizeH="0" baseline="0" noProof="0" dirty="0">
                <a:ln>
                  <a:noFill/>
                </a:ln>
                <a:effectLst/>
                <a:uLnTx/>
                <a:uFillTx/>
                <a:cs typeface="+mn-ea"/>
                <a:sym typeface="+mn-lt"/>
              </a:rPr>
              <a:t>阴性女性：既往感染过疫苗相关</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型别，血清学阳性但</a:t>
            </a:r>
            <a:r>
              <a:rPr kumimoji="0" lang="en-US" altLang="zh-CN" sz="600" b="0" i="0" u="none" strike="noStrike" kern="0" cap="none" spc="0" normalizeH="0" baseline="0" noProof="0" dirty="0">
                <a:ln>
                  <a:noFill/>
                </a:ln>
                <a:effectLst/>
                <a:uLnTx/>
                <a:uFillTx/>
                <a:cs typeface="+mn-ea"/>
                <a:sym typeface="+mn-lt"/>
              </a:rPr>
              <a:t>DNA</a:t>
            </a:r>
            <a:r>
              <a:rPr kumimoji="0" lang="zh-CN" altLang="en-US" sz="600" b="0" i="0" u="none" strike="noStrike" kern="0" cap="none" spc="0" normalizeH="0" baseline="0" noProof="0" dirty="0">
                <a:ln>
                  <a:noFill/>
                </a:ln>
                <a:effectLst/>
                <a:uLnTx/>
                <a:uFillTx/>
                <a:cs typeface="+mn-ea"/>
                <a:sym typeface="+mn-lt"/>
              </a:rPr>
              <a:t>阴性，接受至少</a:t>
            </a:r>
            <a:r>
              <a:rPr kumimoji="0" lang="en-US" altLang="zh-CN" sz="600" b="0" i="0" u="none" strike="noStrike" kern="0" cap="none" spc="0" normalizeH="0" baseline="0" noProof="0" dirty="0">
                <a:ln>
                  <a:noFill/>
                </a:ln>
                <a:effectLst/>
                <a:uLnTx/>
                <a:uFillTx/>
                <a:cs typeface="+mn-ea"/>
                <a:sym typeface="+mn-lt"/>
              </a:rPr>
              <a:t>1</a:t>
            </a:r>
            <a:r>
              <a:rPr kumimoji="0" lang="zh-CN" altLang="en-US" sz="600" b="0" i="0" u="none" strike="noStrike" kern="0" cap="none" spc="0" normalizeH="0" baseline="0" noProof="0" dirty="0">
                <a:ln>
                  <a:noFill/>
                </a:ln>
                <a:effectLst/>
                <a:uLnTx/>
                <a:uFillTx/>
                <a:cs typeface="+mn-ea"/>
                <a:sym typeface="+mn-lt"/>
              </a:rPr>
              <a:t>剂接种</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与任何疫苗一样，无法确保四价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疫苗对所有接种者均产生保护作用。四价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疫苗不能预防所有高危型</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感染所致病变。尚未证实四价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疫苗能预防疫苗所含型别以外的其他</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感染导致的病变以及非</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引起的疾病。</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0" cap="none" spc="0" normalizeH="0" baseline="0" noProof="0" dirty="0">
                <a:ln>
                  <a:noFill/>
                </a:ln>
                <a:effectLst/>
                <a:uLnTx/>
                <a:uFillTx/>
                <a:cs typeface="+mn-ea"/>
                <a:sym typeface="+mn-lt"/>
              </a:rPr>
              <a:t>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疫苗说明书</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疫苗说明书：四价和九价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疫苗仅用于预防用途，不适用于治疗已经发生的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相关病变，也不能防止病变的进展。目前尚未证实四价和九价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疫苗对已感染疫苗所含</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型别的人群有预防疾病的效果。</a:t>
            </a:r>
          </a:p>
        </p:txBody>
      </p:sp>
    </p:spTree>
    <p:extLst>
      <p:ext uri="{BB962C8B-B14F-4D97-AF65-F5344CB8AC3E}">
        <p14:creationId xmlns:p14="http://schemas.microsoft.com/office/powerpoint/2010/main" val="2203483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有子宫颈病变治疗史的女性是否还建议接种</a:t>
            </a:r>
            <a:r>
              <a:rPr lang="en-US" altLang="zh-CN" dirty="0"/>
              <a:t>HPV</a:t>
            </a:r>
            <a:r>
              <a:rPr lang="zh-CN" altLang="en-US" dirty="0"/>
              <a:t>疫苗？</a:t>
            </a:r>
          </a:p>
        </p:txBody>
      </p:sp>
      <p:sp>
        <p:nvSpPr>
          <p:cNvPr id="6" name="文本框 5"/>
          <p:cNvSpPr txBox="1"/>
          <p:nvPr/>
        </p:nvSpPr>
        <p:spPr>
          <a:xfrm>
            <a:off x="-1" y="6673334"/>
            <a:ext cx="8092800" cy="184666"/>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Kang WD, et al.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Gynecol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Oncol . 2013 Aug;130(2):264-8; [2]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Pieralli</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 et al. Arch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Gynecol</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Obstet. 2018 Dec;298(6)1205-1210; [3]</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a:t>
            </a:r>
          </a:p>
        </p:txBody>
      </p:sp>
      <p:grpSp>
        <p:nvGrpSpPr>
          <p:cNvPr id="37" name="组合 36">
            <a:extLst>
              <a:ext uri="{FF2B5EF4-FFF2-40B4-BE49-F238E27FC236}">
                <a16:creationId xmlns:a16="http://schemas.microsoft.com/office/drawing/2014/main" id="{C0B13959-3544-43AA-43F5-708BFED29BA5}"/>
              </a:ext>
            </a:extLst>
          </p:cNvPr>
          <p:cNvGrpSpPr/>
          <p:nvPr/>
        </p:nvGrpSpPr>
        <p:grpSpPr>
          <a:xfrm>
            <a:off x="0" y="5071697"/>
            <a:ext cx="10762488" cy="879136"/>
            <a:chOff x="0" y="3168690"/>
            <a:chExt cx="10762488" cy="879136"/>
          </a:xfrm>
        </p:grpSpPr>
        <p:grpSp>
          <p:nvGrpSpPr>
            <p:cNvPr id="3" name="组合 2"/>
            <p:cNvGrpSpPr/>
            <p:nvPr/>
          </p:nvGrpSpPr>
          <p:grpSpPr>
            <a:xfrm>
              <a:off x="0" y="3168690"/>
              <a:ext cx="10762488" cy="540000"/>
              <a:chOff x="0" y="3907233"/>
              <a:chExt cx="10762488" cy="540000"/>
            </a:xfrm>
          </p:grpSpPr>
          <p:sp>
            <p:nvSpPr>
              <p:cNvPr id="21" name="矩形: 圆角 20"/>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a:grpSpLocks noChangeAspect="1"/>
              </p:cNvGrpSpPr>
              <p:nvPr/>
            </p:nvGrpSpPr>
            <p:grpSpPr>
              <a:xfrm>
                <a:off x="669439" y="4016554"/>
                <a:ext cx="301348" cy="312868"/>
                <a:chOff x="7671199" y="2913751"/>
                <a:chExt cx="432004" cy="432000"/>
              </a:xfrm>
              <a:solidFill>
                <a:srgbClr val="00877B"/>
              </a:solidFill>
            </p:grpSpPr>
            <p:sp>
              <p:nvSpPr>
                <p:cNvPr id="23"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4" name="任意多边形 103"/>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5" name="文本框 24"/>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中国专家共识推荐有子宫颈病变治疗史的适龄女性接种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grpSp>
        <p:sp>
          <p:nvSpPr>
            <p:cNvPr id="36" name="文本框 35">
              <a:extLst>
                <a:ext uri="{FF2B5EF4-FFF2-40B4-BE49-F238E27FC236}">
                  <a16:creationId xmlns:a16="http://schemas.microsoft.com/office/drawing/2014/main" id="{12C77816-ABB4-EF2B-B4E5-50917C62528C}"/>
                </a:ext>
              </a:extLst>
            </p:cNvPr>
            <p:cNvSpPr txBox="1"/>
            <p:nvPr/>
          </p:nvSpPr>
          <p:spPr>
            <a:xfrm>
              <a:off x="993051" y="3718890"/>
              <a:ext cx="9406800" cy="328936"/>
            </a:xfrm>
            <a:prstGeom prst="rect">
              <a:avLst/>
            </a:prstGeom>
            <a:noFill/>
          </p:spPr>
          <p:txBody>
            <a:bodyPr wrap="square">
              <a:spAutoFit/>
            </a:bodyPr>
            <a:lstStyle/>
            <a:p>
              <a:pPr marL="171450" indent="-171450">
                <a:lnSpc>
                  <a:spcPct val="120000"/>
                </a:lnSpc>
                <a:buFont typeface="Arial" panose="020B0604020202020204" pitchFamily="34" charset="0"/>
                <a:buChar char="•"/>
              </a:pP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人乳头瘤病毒疫苗临床应用中国专家共识</a:t>
              </a:r>
              <a:r>
                <a:rPr lang="en-US" altLang="zh-CN" sz="1400" dirty="0">
                  <a:latin typeface="微软雅黑" panose="020B0503020204020204" pitchFamily="34" charset="-122"/>
                  <a:ea typeface="微软雅黑" panose="020B0503020204020204" pitchFamily="34" charset="-122"/>
                </a:rPr>
                <a:t>》</a:t>
              </a:r>
              <a:r>
                <a:rPr lang="en-US" altLang="zh-CN" sz="1400" baseline="30000" dirty="0">
                  <a:latin typeface="微软雅黑" panose="020B0503020204020204" pitchFamily="34" charset="-122"/>
                  <a:ea typeface="微软雅黑" panose="020B0503020204020204" pitchFamily="34" charset="-122"/>
                </a:rPr>
                <a:t> 3</a:t>
              </a:r>
              <a:r>
                <a:rPr lang="zh-CN" altLang="en-US" sz="1400" dirty="0">
                  <a:latin typeface="微软雅黑" panose="020B0503020204020204" pitchFamily="34" charset="-122"/>
                  <a:ea typeface="微软雅黑" panose="020B0503020204020204" pitchFamily="34" charset="-122"/>
                </a:rPr>
                <a:t>推荐既往</a:t>
              </a:r>
              <a:r>
                <a:rPr lang="en-US" altLang="zh-CN" sz="1400" dirty="0">
                  <a:latin typeface="微软雅黑" panose="020B0503020204020204" pitchFamily="34" charset="-122"/>
                  <a:ea typeface="微软雅黑" panose="020B0503020204020204" pitchFamily="34" charset="-122"/>
                </a:rPr>
                <a:t>HSIL</a:t>
              </a:r>
              <a:r>
                <a:rPr lang="zh-CN" altLang="en-US" sz="1400" dirty="0">
                  <a:latin typeface="微软雅黑" panose="020B0503020204020204" pitchFamily="34" charset="-122"/>
                  <a:ea typeface="微软雅黑" panose="020B0503020204020204" pitchFamily="34" charset="-122"/>
                </a:rPr>
                <a:t>接受过消融或切除性治疗的适龄女性接种</a:t>
              </a:r>
              <a:r>
                <a:rPr lang="en-US" altLang="zh-CN" sz="1400" dirty="0">
                  <a:latin typeface="微软雅黑" panose="020B0503020204020204" pitchFamily="34" charset="-122"/>
                  <a:ea typeface="微软雅黑" panose="020B0503020204020204" pitchFamily="34" charset="-122"/>
                </a:rPr>
                <a:t>HPV</a:t>
              </a:r>
              <a:r>
                <a:rPr lang="zh-CN" altLang="en-US" sz="1400" dirty="0">
                  <a:latin typeface="微软雅黑" panose="020B0503020204020204" pitchFamily="34" charset="-122"/>
                  <a:ea typeface="微软雅黑" panose="020B0503020204020204" pitchFamily="34" charset="-122"/>
                </a:rPr>
                <a:t>疫苗。</a:t>
              </a:r>
              <a:endParaRPr lang="en-US" altLang="zh-CN" sz="1400" dirty="0">
                <a:latin typeface="微软雅黑" panose="020B0503020204020204" pitchFamily="34" charset="-122"/>
                <a:ea typeface="微软雅黑" panose="020B0503020204020204" pitchFamily="34" charset="-122"/>
              </a:endParaRPr>
            </a:p>
          </p:txBody>
        </p:sp>
      </p:grpSp>
      <p:sp>
        <p:nvSpPr>
          <p:cNvPr id="29" name="文本框 28">
            <a:extLst>
              <a:ext uri="{FF2B5EF4-FFF2-40B4-BE49-F238E27FC236}">
                <a16:creationId xmlns:a16="http://schemas.microsoft.com/office/drawing/2014/main" id="{6312BDB1-D626-493F-2FF4-173E4DFD1E53}"/>
              </a:ext>
            </a:extLst>
          </p:cNvPr>
          <p:cNvSpPr txBox="1"/>
          <p:nvPr/>
        </p:nvSpPr>
        <p:spPr>
          <a:xfrm>
            <a:off x="0" y="6073833"/>
            <a:ext cx="11582400" cy="276999"/>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0" cap="none" spc="0" normalizeH="0" baseline="0" noProof="0" dirty="0">
                <a:ln>
                  <a:noFill/>
                </a:ln>
                <a:effectLst/>
                <a:uLnTx/>
                <a:uFillTx/>
                <a:cs typeface="+mn-ea"/>
                <a:sym typeface="+mn-lt"/>
              </a:rPr>
              <a:t>具体是否可以接种</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疫苗需要医疗卫生专业人士根据个体情况综合评估。</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zh-CN" altLang="en-US" sz="600" b="0" i="0" u="none" strike="noStrike" kern="0" cap="none" spc="0" normalizeH="0" baseline="0" noProof="0" dirty="0">
                <a:ln>
                  <a:noFill/>
                </a:ln>
                <a:effectLst/>
                <a:uLnTx/>
                <a:uFillTx/>
                <a:cs typeface="+mn-ea"/>
                <a:sym typeface="+mn-lt"/>
              </a:rPr>
              <a:t>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疫苗说明书</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疫苗说明书：四价和九价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疫苗仅用于预防用途，不适用于治疗已经发生的</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相关病变，也不能防止病变的进展。目前尚未证实四价和九价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疫苗对已感染疫苗所含</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型别的人群有预防疾病的效果。</a:t>
            </a:r>
          </a:p>
        </p:txBody>
      </p:sp>
      <p:sp>
        <p:nvSpPr>
          <p:cNvPr id="30" name="文本框 29">
            <a:extLst>
              <a:ext uri="{FF2B5EF4-FFF2-40B4-BE49-F238E27FC236}">
                <a16:creationId xmlns:a16="http://schemas.microsoft.com/office/drawing/2014/main" id="{AB0062EA-6886-6773-D331-74728FE31E74}"/>
              </a:ext>
            </a:extLst>
          </p:cNvPr>
          <p:cNvSpPr txBox="1"/>
          <p:nvPr/>
        </p:nvSpPr>
        <p:spPr>
          <a:xfrm>
            <a:off x="0" y="6284599"/>
            <a:ext cx="11582400" cy="461665"/>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 	</a:t>
            </a:r>
            <a:r>
              <a:rPr kumimoji="0" lang="zh-CN" altLang="en-US" sz="600" b="0" i="0" u="none" strike="noStrike" kern="0" cap="none" spc="0" normalizeH="0" baseline="0" noProof="0" dirty="0">
                <a:ln>
                  <a:noFill/>
                </a:ln>
                <a:effectLst/>
                <a:uLnTx/>
                <a:uFillTx/>
                <a:cs typeface="+mn-ea"/>
                <a:sym typeface="+mn-lt"/>
              </a:rPr>
              <a:t>研究设计：一项回顾性分析，旨在评估确诊为</a:t>
            </a:r>
            <a:r>
              <a:rPr kumimoji="0" lang="en-US" altLang="zh-CN" sz="600" b="0" i="0" u="none" strike="noStrike" kern="0" cap="none" spc="0" normalizeH="0" baseline="0" noProof="0" dirty="0">
                <a:ln>
                  <a:noFill/>
                </a:ln>
                <a:effectLst/>
                <a:uLnTx/>
                <a:uFillTx/>
                <a:cs typeface="+mn-ea"/>
                <a:sym typeface="+mn-lt"/>
              </a:rPr>
              <a:t>CIN2-3</a:t>
            </a:r>
            <a:r>
              <a:rPr kumimoji="0" lang="zh-CN" altLang="en-US" sz="600" b="0" i="0" u="none" strike="noStrike" kern="0" cap="none" spc="0" normalizeH="0" baseline="0" noProof="0" dirty="0">
                <a:ln>
                  <a:noFill/>
                </a:ln>
                <a:effectLst/>
                <a:uLnTx/>
                <a:uFillTx/>
                <a:cs typeface="+mn-ea"/>
                <a:sym typeface="+mn-lt"/>
              </a:rPr>
              <a:t>的女性进行</a:t>
            </a:r>
            <a:r>
              <a:rPr kumimoji="0" lang="en-US" altLang="zh-CN" sz="600" b="0" i="0" u="none" strike="noStrike" kern="0" cap="none" spc="0" normalizeH="0" baseline="0" noProof="0" dirty="0">
                <a:ln>
                  <a:noFill/>
                </a:ln>
                <a:effectLst/>
                <a:uLnTx/>
                <a:uFillTx/>
                <a:cs typeface="+mn-ea"/>
                <a:sym typeface="+mn-lt"/>
              </a:rPr>
              <a:t>LEEP</a:t>
            </a:r>
            <a:r>
              <a:rPr kumimoji="0" lang="zh-CN" altLang="en-US" sz="600" b="0" i="0" u="none" strike="noStrike" kern="0" cap="none" spc="0" normalizeH="0" baseline="0" noProof="0" dirty="0">
                <a:ln>
                  <a:noFill/>
                </a:ln>
                <a:effectLst/>
                <a:uLnTx/>
                <a:uFillTx/>
                <a:cs typeface="+mn-ea"/>
                <a:sym typeface="+mn-lt"/>
              </a:rPr>
              <a:t>治疗后接种四价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疫苗能否预防</a:t>
            </a:r>
            <a:r>
              <a:rPr kumimoji="0" lang="en-US" altLang="zh-CN" sz="600" b="0" i="0" u="none" strike="noStrike" kern="0" cap="none" spc="0" normalizeH="0" baseline="0" noProof="0" dirty="0">
                <a:ln>
                  <a:noFill/>
                </a:ln>
                <a:effectLst/>
                <a:uLnTx/>
                <a:uFillTx/>
                <a:cs typeface="+mn-ea"/>
                <a:sym typeface="+mn-lt"/>
              </a:rPr>
              <a:t>CIN</a:t>
            </a:r>
            <a:r>
              <a:rPr kumimoji="0" lang="zh-CN" altLang="en-US" sz="600" b="0" i="0" u="none" strike="noStrike" kern="0" cap="none" spc="0" normalizeH="0" baseline="0" noProof="0" dirty="0">
                <a:ln>
                  <a:noFill/>
                </a:ln>
                <a:effectLst/>
                <a:uLnTx/>
                <a:uFillTx/>
                <a:cs typeface="+mn-ea"/>
                <a:sym typeface="+mn-lt"/>
              </a:rPr>
              <a:t>复发。在</a:t>
            </a:r>
            <a:r>
              <a:rPr kumimoji="0" lang="en-US" altLang="zh-CN" sz="600" b="0" i="0" u="none" strike="noStrike" kern="0" cap="none" spc="0" normalizeH="0" baseline="0" noProof="0" dirty="0">
                <a:ln>
                  <a:noFill/>
                </a:ln>
                <a:effectLst/>
                <a:uLnTx/>
                <a:uFillTx/>
                <a:cs typeface="+mn-ea"/>
                <a:sym typeface="+mn-lt"/>
              </a:rPr>
              <a:t>2007</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8</a:t>
            </a:r>
            <a:r>
              <a:rPr kumimoji="0" lang="zh-CN" altLang="en-US" sz="600" b="0" i="0" u="none" strike="noStrike" kern="0" cap="none" spc="0" normalizeH="0" baseline="0" noProof="0" dirty="0">
                <a:ln>
                  <a:noFill/>
                </a:ln>
                <a:effectLst/>
                <a:uLnTx/>
                <a:uFillTx/>
                <a:cs typeface="+mn-ea"/>
                <a:sym typeface="+mn-lt"/>
              </a:rPr>
              <a:t>月至</a:t>
            </a:r>
            <a:r>
              <a:rPr kumimoji="0" lang="en-US" altLang="zh-CN" sz="600" b="0" i="0" u="none" strike="noStrike" kern="0" cap="none" spc="0" normalizeH="0" baseline="0" noProof="0" dirty="0">
                <a:ln>
                  <a:noFill/>
                </a:ln>
                <a:effectLst/>
                <a:uLnTx/>
                <a:uFillTx/>
                <a:cs typeface="+mn-ea"/>
                <a:sym typeface="+mn-lt"/>
              </a:rPr>
              <a:t>2010</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7</a:t>
            </a:r>
            <a:r>
              <a:rPr kumimoji="0" lang="zh-CN" altLang="en-US" sz="600" b="0" i="0" u="none" strike="noStrike" kern="0" cap="none" spc="0" normalizeH="0" baseline="0" noProof="0" dirty="0">
                <a:ln>
                  <a:noFill/>
                </a:ln>
                <a:effectLst/>
                <a:uLnTx/>
                <a:uFillTx/>
                <a:cs typeface="+mn-ea"/>
                <a:sym typeface="+mn-lt"/>
              </a:rPr>
              <a:t>月，共有</a:t>
            </a:r>
            <a:r>
              <a:rPr kumimoji="0" lang="en-US" altLang="zh-CN" sz="600" b="0" i="0" u="none" strike="noStrike" kern="0" cap="none" spc="0" normalizeH="0" baseline="0" noProof="0" dirty="0">
                <a:ln>
                  <a:noFill/>
                </a:ln>
                <a:effectLst/>
                <a:uLnTx/>
                <a:uFillTx/>
                <a:cs typeface="+mn-ea"/>
                <a:sym typeface="+mn-lt"/>
              </a:rPr>
              <a:t>737</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20-45</a:t>
            </a:r>
            <a:r>
              <a:rPr kumimoji="0" lang="zh-CN" altLang="en-US" sz="600" b="0" i="0" u="none" strike="noStrike" kern="0" cap="none" spc="0" normalizeH="0" baseline="0" noProof="0" dirty="0">
                <a:ln>
                  <a:noFill/>
                </a:ln>
                <a:effectLst/>
                <a:uLnTx/>
                <a:uFillTx/>
                <a:cs typeface="+mn-ea"/>
                <a:sym typeface="+mn-lt"/>
              </a:rPr>
              <a:t>岁诊断为</a:t>
            </a:r>
            <a:r>
              <a:rPr kumimoji="0" lang="en-US" altLang="zh-CN" sz="600" b="0" i="0" u="none" strike="noStrike" kern="0" cap="none" spc="0" normalizeH="0" baseline="0" noProof="0" dirty="0">
                <a:ln>
                  <a:noFill/>
                </a:ln>
                <a:effectLst/>
                <a:uLnTx/>
                <a:uFillTx/>
                <a:cs typeface="+mn-ea"/>
                <a:sym typeface="+mn-lt"/>
              </a:rPr>
              <a:t>CIN2-3</a:t>
            </a:r>
            <a:r>
              <a:rPr kumimoji="0" lang="zh-CN" altLang="en-US" sz="600" b="0" i="0" u="none" strike="noStrike" kern="0" cap="none" spc="0" normalizeH="0" baseline="0" noProof="0" dirty="0">
                <a:ln>
                  <a:noFill/>
                </a:ln>
                <a:effectLst/>
                <a:uLnTx/>
                <a:uFillTx/>
                <a:cs typeface="+mn-ea"/>
                <a:sym typeface="+mn-lt"/>
              </a:rPr>
              <a:t>的患者在接受</a:t>
            </a:r>
            <a:r>
              <a:rPr kumimoji="0" lang="en-US" altLang="zh-CN" sz="600" b="0" i="0" u="none" strike="noStrike" kern="0" cap="none" spc="0" normalizeH="0" baseline="0" noProof="0" dirty="0">
                <a:ln>
                  <a:noFill/>
                </a:ln>
                <a:effectLst/>
                <a:uLnTx/>
                <a:uFillTx/>
                <a:cs typeface="+mn-ea"/>
                <a:sym typeface="+mn-lt"/>
              </a:rPr>
              <a:t>LEEP</a:t>
            </a:r>
            <a:r>
              <a:rPr kumimoji="0" lang="zh-CN" altLang="en-US" sz="600" b="0" i="0" u="none" strike="noStrike" kern="0" cap="none" spc="0" normalizeH="0" baseline="0" noProof="0" dirty="0">
                <a:ln>
                  <a:noFill/>
                </a:ln>
                <a:effectLst/>
                <a:uLnTx/>
                <a:uFillTx/>
                <a:cs typeface="+mn-ea"/>
                <a:sym typeface="+mn-lt"/>
              </a:rPr>
              <a:t>治疗后参与随访。其中</a:t>
            </a:r>
            <a:r>
              <a:rPr kumimoji="0" lang="en-US" altLang="zh-CN" sz="600" b="0" i="0" u="none" strike="noStrike" kern="0" cap="none" spc="0" normalizeH="0" baseline="0" noProof="0" dirty="0">
                <a:ln>
                  <a:noFill/>
                </a:ln>
                <a:effectLst/>
                <a:uLnTx/>
                <a:uFillTx/>
                <a:cs typeface="+mn-ea"/>
                <a:sym typeface="+mn-lt"/>
              </a:rPr>
              <a:t>360</a:t>
            </a:r>
            <a:r>
              <a:rPr kumimoji="0" lang="zh-CN" altLang="en-US" sz="600" b="0" i="0" u="none" strike="noStrike" kern="0" cap="none" spc="0" normalizeH="0" baseline="0" noProof="0" dirty="0">
                <a:ln>
                  <a:noFill/>
                </a:ln>
                <a:effectLst/>
                <a:uLnTx/>
                <a:uFillTx/>
                <a:cs typeface="+mn-ea"/>
                <a:sym typeface="+mn-lt"/>
              </a:rPr>
              <a:t>例患者在</a:t>
            </a:r>
            <a:r>
              <a:rPr kumimoji="0" lang="en-US" altLang="zh-CN" sz="600" b="0" i="0" u="none" strike="noStrike" kern="0" cap="none" spc="0" normalizeH="0" baseline="0" noProof="0" dirty="0">
                <a:ln>
                  <a:noFill/>
                </a:ln>
                <a:effectLst/>
                <a:uLnTx/>
                <a:uFillTx/>
                <a:cs typeface="+mn-ea"/>
                <a:sym typeface="+mn-lt"/>
              </a:rPr>
              <a:t>LEEP</a:t>
            </a:r>
            <a:r>
              <a:rPr kumimoji="0" lang="zh-CN" altLang="en-US" sz="600" b="0" i="0" u="none" strike="noStrike" kern="0" cap="none" spc="0" normalizeH="0" baseline="0" noProof="0" dirty="0">
                <a:ln>
                  <a:noFill/>
                </a:ln>
                <a:effectLst/>
                <a:uLnTx/>
                <a:uFillTx/>
                <a:cs typeface="+mn-ea"/>
                <a:sym typeface="+mn-lt"/>
              </a:rPr>
              <a:t>后接种四价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疫苗接种组</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377</a:t>
            </a:r>
            <a:r>
              <a:rPr kumimoji="0" lang="zh-CN" altLang="en-US" sz="600" b="0" i="0" u="none" strike="noStrike" kern="0" cap="none" spc="0" normalizeH="0" baseline="0" noProof="0" dirty="0">
                <a:ln>
                  <a:noFill/>
                </a:ln>
                <a:effectLst/>
                <a:uLnTx/>
                <a:uFillTx/>
                <a:cs typeface="+mn-ea"/>
                <a:sym typeface="+mn-lt"/>
              </a:rPr>
              <a:t>例患者在随访期间未接种</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未接种组</a:t>
            </a:r>
            <a:r>
              <a:rPr kumimoji="0" lang="en-US" altLang="zh-CN" sz="600" b="0" i="0" u="none" strike="noStrike" kern="0" cap="none" spc="0" normalizeH="0" baseline="0" noProof="0" dirty="0">
                <a:ln>
                  <a:noFill/>
                </a:ln>
                <a:effectLst/>
                <a:uLnTx/>
                <a:uFillTx/>
                <a:cs typeface="+mn-ea"/>
                <a:sym typeface="+mn-lt"/>
              </a:rPr>
              <a:t>)</a:t>
            </a:r>
            <a:r>
              <a:rPr kumimoji="0" lang="zh-CN" altLang="en-US" sz="600" b="0" i="0" u="none" strike="noStrike" kern="0" cap="none" spc="0" normalizeH="0" baseline="0" noProof="0" dirty="0">
                <a:ln>
                  <a:noFill/>
                </a:ln>
                <a:effectLst/>
                <a:uLnTx/>
                <a:uFillTx/>
                <a:cs typeface="+mn-ea"/>
                <a:sym typeface="+mn-lt"/>
              </a:rPr>
              <a:t>。疫苗接种组在</a:t>
            </a:r>
            <a:r>
              <a:rPr kumimoji="0" lang="en-US" altLang="zh-CN" sz="600" b="0" i="0" u="none" strike="noStrike" kern="0" cap="none" spc="0" normalizeH="0" baseline="0" noProof="0" dirty="0">
                <a:ln>
                  <a:noFill/>
                </a:ln>
                <a:effectLst/>
                <a:uLnTx/>
                <a:uFillTx/>
                <a:cs typeface="+mn-ea"/>
                <a:sym typeface="+mn-lt"/>
              </a:rPr>
              <a:t>LEEP</a:t>
            </a:r>
            <a:r>
              <a:rPr kumimoji="0" lang="zh-CN" altLang="en-US" sz="600" b="0" i="0" u="none" strike="noStrike" kern="0" cap="none" spc="0" normalizeH="0" baseline="0" noProof="0" dirty="0">
                <a:ln>
                  <a:noFill/>
                </a:ln>
                <a:effectLst/>
                <a:uLnTx/>
                <a:uFillTx/>
                <a:cs typeface="+mn-ea"/>
                <a:sym typeface="+mn-lt"/>
              </a:rPr>
              <a:t>后第</a:t>
            </a:r>
            <a:r>
              <a:rPr kumimoji="0" lang="en-US" altLang="zh-CN" sz="600" b="0" i="0" u="none" strike="noStrike" kern="0" cap="none" spc="0" normalizeH="0" baseline="0" noProof="0" dirty="0">
                <a:ln>
                  <a:noFill/>
                </a:ln>
                <a:effectLst/>
                <a:uLnTx/>
                <a:uFillTx/>
                <a:cs typeface="+mn-ea"/>
                <a:sym typeface="+mn-lt"/>
              </a:rPr>
              <a:t>1</a:t>
            </a:r>
            <a:r>
              <a:rPr kumimoji="0" lang="zh-CN" altLang="en-US" sz="600" b="0" i="0" u="none" strike="noStrike" kern="0" cap="none" spc="0" normalizeH="0" baseline="0" noProof="0" dirty="0">
                <a:ln>
                  <a:noFill/>
                </a:ln>
                <a:effectLst/>
                <a:uLnTx/>
                <a:uFillTx/>
                <a:cs typeface="+mn-ea"/>
                <a:sym typeface="+mn-lt"/>
              </a:rPr>
              <a:t>周、第</a:t>
            </a:r>
            <a:r>
              <a:rPr kumimoji="0" lang="en-US" altLang="zh-CN" sz="600" b="0" i="0" u="none" strike="noStrike" kern="0" cap="none" spc="0" normalizeH="0" baseline="0" noProof="0" dirty="0">
                <a:ln>
                  <a:noFill/>
                </a:ln>
                <a:effectLst/>
                <a:uLnTx/>
                <a:uFillTx/>
                <a:cs typeface="+mn-ea"/>
                <a:sym typeface="+mn-lt"/>
              </a:rPr>
              <a:t>2</a:t>
            </a:r>
            <a:r>
              <a:rPr kumimoji="0" lang="zh-CN" altLang="en-US" sz="600" b="0" i="0" u="none" strike="noStrike" kern="0" cap="none" spc="0" normalizeH="0" baseline="0" noProof="0" dirty="0">
                <a:ln>
                  <a:noFill/>
                </a:ln>
                <a:effectLst/>
                <a:uLnTx/>
                <a:uFillTx/>
                <a:cs typeface="+mn-ea"/>
                <a:sym typeface="+mn-lt"/>
              </a:rPr>
              <a:t>和第</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个月接种四价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疫苗。所有患者分别在</a:t>
            </a:r>
            <a:r>
              <a:rPr kumimoji="0" lang="en-US" altLang="zh-CN" sz="600" b="0" i="0" u="none" strike="noStrike" kern="0" cap="none" spc="0" normalizeH="0" baseline="0" noProof="0" dirty="0">
                <a:ln>
                  <a:noFill/>
                </a:ln>
                <a:effectLst/>
                <a:uLnTx/>
                <a:uFillTx/>
                <a:cs typeface="+mn-ea"/>
                <a:sym typeface="+mn-lt"/>
              </a:rPr>
              <a:t>LEEP</a:t>
            </a:r>
            <a:r>
              <a:rPr kumimoji="0" lang="zh-CN" altLang="en-US" sz="600" b="0" i="0" u="none" strike="noStrike" kern="0" cap="none" spc="0" normalizeH="0" baseline="0" noProof="0" dirty="0">
                <a:ln>
                  <a:noFill/>
                </a:ln>
                <a:effectLst/>
                <a:uLnTx/>
                <a:uFillTx/>
                <a:cs typeface="+mn-ea"/>
                <a:sym typeface="+mn-lt"/>
              </a:rPr>
              <a:t>治疗后在前</a:t>
            </a:r>
            <a:r>
              <a:rPr kumimoji="0" lang="en-US" altLang="zh-CN" sz="600" b="0" i="0" u="none" strike="noStrike" kern="0" cap="none" spc="0" normalizeH="0" baseline="0" noProof="0" dirty="0">
                <a:ln>
                  <a:noFill/>
                </a:ln>
                <a:effectLst/>
                <a:uLnTx/>
                <a:uFillTx/>
                <a:cs typeface="+mn-ea"/>
                <a:sym typeface="+mn-lt"/>
              </a:rPr>
              <a:t>2</a:t>
            </a:r>
            <a:r>
              <a:rPr kumimoji="0" lang="zh-CN" altLang="en-US" sz="600" b="0" i="0" u="none" strike="noStrike" kern="0" cap="none" spc="0" normalizeH="0" baseline="0" noProof="0" dirty="0">
                <a:ln>
                  <a:noFill/>
                </a:ln>
                <a:effectLst/>
                <a:uLnTx/>
                <a:uFillTx/>
                <a:cs typeface="+mn-ea"/>
                <a:sym typeface="+mn-lt"/>
              </a:rPr>
              <a:t>年内的第</a:t>
            </a:r>
            <a:r>
              <a:rPr kumimoji="0" lang="en-US" altLang="zh-CN" sz="600" b="0" i="0" u="none" strike="noStrike" kern="0" cap="none" spc="0" normalizeH="0" baseline="0" noProof="0" dirty="0">
                <a:ln>
                  <a:noFill/>
                </a:ln>
                <a:effectLst/>
                <a:uLnTx/>
                <a:uFillTx/>
                <a:cs typeface="+mn-ea"/>
                <a:sym typeface="+mn-lt"/>
              </a:rPr>
              <a:t>3</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9</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12</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18</a:t>
            </a:r>
            <a:r>
              <a:rPr kumimoji="0" lang="zh-CN" altLang="en-US" sz="600" b="0" i="0" u="none" strike="noStrike" kern="0" cap="none" spc="0" normalizeH="0" baseline="0" noProof="0" dirty="0">
                <a:ln>
                  <a:noFill/>
                </a:ln>
                <a:effectLst/>
                <a:uLnTx/>
                <a:uFillTx/>
                <a:cs typeface="+mn-ea"/>
                <a:sym typeface="+mn-lt"/>
              </a:rPr>
              <a:t>和第</a:t>
            </a:r>
            <a:r>
              <a:rPr kumimoji="0" lang="en-US" altLang="zh-CN" sz="600" b="0" i="0" u="none" strike="noStrike" kern="0" cap="none" spc="0" normalizeH="0" baseline="0" noProof="0" dirty="0">
                <a:ln>
                  <a:noFill/>
                </a:ln>
                <a:effectLst/>
                <a:uLnTx/>
                <a:uFillTx/>
                <a:cs typeface="+mn-ea"/>
                <a:sym typeface="+mn-lt"/>
              </a:rPr>
              <a:t>24</a:t>
            </a:r>
            <a:r>
              <a:rPr kumimoji="0" lang="zh-CN" altLang="en-US" sz="600" b="0" i="0" u="none" strike="noStrike" kern="0" cap="none" spc="0" normalizeH="0" baseline="0" noProof="0" dirty="0">
                <a:ln>
                  <a:noFill/>
                </a:ln>
                <a:effectLst/>
                <a:uLnTx/>
                <a:uFillTx/>
                <a:cs typeface="+mn-ea"/>
                <a:sym typeface="+mn-lt"/>
              </a:rPr>
              <a:t>个月收集子宫颈样本并进行</a:t>
            </a:r>
            <a:r>
              <a:rPr kumimoji="0" lang="en-US" altLang="zh-CN" sz="600" b="0" i="0" u="none" strike="noStrike" kern="0" cap="none" spc="0" normalizeH="0" baseline="0" noProof="0" dirty="0">
                <a:ln>
                  <a:noFill/>
                </a:ln>
                <a:effectLst/>
                <a:uLnTx/>
                <a:uFillTx/>
                <a:cs typeface="+mn-ea"/>
                <a:sym typeface="+mn-lt"/>
              </a:rPr>
              <a:t>HPV DNA</a:t>
            </a:r>
            <a:r>
              <a:rPr kumimoji="0" lang="zh-CN" altLang="en-US" sz="600" b="0" i="0" u="none" strike="noStrike" kern="0" cap="none" spc="0" normalizeH="0" baseline="0" noProof="0" dirty="0">
                <a:ln>
                  <a:noFill/>
                </a:ln>
                <a:effectLst/>
                <a:uLnTx/>
                <a:uFillTx/>
                <a:cs typeface="+mn-ea"/>
                <a:sym typeface="+mn-lt"/>
              </a:rPr>
              <a:t>检测，之后每年进行随访一次，中位随访时间</a:t>
            </a:r>
            <a:r>
              <a:rPr kumimoji="0" lang="en-US" altLang="zh-CN" sz="600" b="0" i="0" u="none" strike="noStrike" kern="0" cap="none" spc="0" normalizeH="0" baseline="0" noProof="0" dirty="0">
                <a:ln>
                  <a:noFill/>
                </a:ln>
                <a:effectLst/>
                <a:uLnTx/>
                <a:uFillTx/>
                <a:cs typeface="+mn-ea"/>
                <a:sym typeface="+mn-lt"/>
              </a:rPr>
              <a:t>3.5</a:t>
            </a:r>
            <a:r>
              <a:rPr kumimoji="0" lang="zh-CN" altLang="en-US" sz="600" b="0" i="0" u="none" strike="noStrike" kern="0" cap="none" spc="0" normalizeH="0" baseline="0" noProof="0" dirty="0">
                <a:ln>
                  <a:noFill/>
                </a:ln>
                <a:effectLst/>
                <a:uLnTx/>
                <a:uFillTx/>
                <a:cs typeface="+mn-ea"/>
                <a:sym typeface="+mn-lt"/>
              </a:rPr>
              <a:t>年。</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b 	</a:t>
            </a:r>
            <a:r>
              <a:rPr kumimoji="0" lang="zh-CN" altLang="en-US" sz="600" b="0" i="0" u="none" strike="noStrike" kern="0" cap="none" spc="0" normalizeH="0" baseline="0" noProof="0" dirty="0">
                <a:ln>
                  <a:noFill/>
                </a:ln>
                <a:effectLst/>
                <a:uLnTx/>
                <a:uFillTx/>
                <a:cs typeface="+mn-ea"/>
                <a:sym typeface="+mn-lt"/>
              </a:rPr>
              <a:t>研究设计：一项意大利前瞻性随机对照研究，旨在评估四价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疫苗能否降低有子宫颈病变治疗史女性的疾病复发风险。</a:t>
            </a:r>
            <a:r>
              <a:rPr kumimoji="0" lang="en-US" altLang="zh-CN" sz="600" b="0" i="0" u="none" strike="noStrike" kern="0" cap="none" spc="0" normalizeH="0" baseline="0" noProof="0" dirty="0">
                <a:ln>
                  <a:noFill/>
                </a:ln>
                <a:effectLst/>
                <a:uLnTx/>
                <a:uFillTx/>
                <a:cs typeface="+mn-ea"/>
                <a:sym typeface="+mn-lt"/>
              </a:rPr>
              <a:t>2013</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11</a:t>
            </a:r>
            <a:r>
              <a:rPr kumimoji="0" lang="zh-CN" altLang="en-US" sz="600" b="0" i="0" u="none" strike="noStrike" kern="0" cap="none" spc="0" normalizeH="0" baseline="0" noProof="0" dirty="0">
                <a:ln>
                  <a:noFill/>
                </a:ln>
                <a:effectLst/>
                <a:uLnTx/>
                <a:uFillTx/>
                <a:cs typeface="+mn-ea"/>
                <a:sym typeface="+mn-lt"/>
              </a:rPr>
              <a:t>月至</a:t>
            </a:r>
            <a:r>
              <a:rPr kumimoji="0" lang="en-US" altLang="zh-CN" sz="600" b="0" i="0" u="none" strike="noStrike" kern="0" cap="none" spc="0" normalizeH="0" baseline="0" noProof="0" dirty="0">
                <a:ln>
                  <a:noFill/>
                </a:ln>
                <a:effectLst/>
                <a:uLnTx/>
                <a:uFillTx/>
                <a:cs typeface="+mn-ea"/>
                <a:sym typeface="+mn-lt"/>
              </a:rPr>
              <a:t>2014</a:t>
            </a:r>
            <a:r>
              <a:rPr kumimoji="0" lang="zh-CN" altLang="en-US" sz="600" b="0" i="0" u="none" strike="noStrike" kern="0" cap="none" spc="0" normalizeH="0" baseline="0" noProof="0" dirty="0">
                <a:ln>
                  <a:noFill/>
                </a:ln>
                <a:effectLst/>
                <a:uLnTx/>
                <a:uFillTx/>
                <a:cs typeface="+mn-ea"/>
                <a:sym typeface="+mn-lt"/>
              </a:rPr>
              <a:t>年</a:t>
            </a:r>
            <a:r>
              <a:rPr kumimoji="0" lang="en-US" altLang="zh-CN" sz="600" b="0" i="0" u="none" strike="noStrike" kern="0" cap="none" spc="0" normalizeH="0" baseline="0" noProof="0" dirty="0">
                <a:ln>
                  <a:noFill/>
                </a:ln>
                <a:effectLst/>
                <a:uLnTx/>
                <a:uFillTx/>
                <a:cs typeface="+mn-ea"/>
                <a:sym typeface="+mn-lt"/>
              </a:rPr>
              <a:t>10</a:t>
            </a:r>
            <a:r>
              <a:rPr kumimoji="0" lang="zh-CN" altLang="en-US" sz="600" b="0" i="0" u="none" strike="noStrike" kern="0" cap="none" spc="0" normalizeH="0" baseline="0" noProof="0" dirty="0">
                <a:ln>
                  <a:noFill/>
                </a:ln>
                <a:effectLst/>
                <a:uLnTx/>
                <a:uFillTx/>
                <a:cs typeface="+mn-ea"/>
                <a:sym typeface="+mn-lt"/>
              </a:rPr>
              <a:t>月期间共纳入</a:t>
            </a:r>
            <a:r>
              <a:rPr kumimoji="0" lang="en-US" altLang="zh-CN" sz="600" b="0" i="0" u="none" strike="noStrike" kern="0" cap="none" spc="0" normalizeH="0" baseline="0" noProof="0" dirty="0">
                <a:ln>
                  <a:noFill/>
                </a:ln>
                <a:effectLst/>
                <a:uLnTx/>
                <a:uFillTx/>
                <a:cs typeface="+mn-ea"/>
                <a:sym typeface="+mn-lt"/>
              </a:rPr>
              <a:t>178</a:t>
            </a:r>
            <a:r>
              <a:rPr kumimoji="0" lang="zh-CN" altLang="en-US" sz="600" b="0" i="0" u="none" strike="noStrike" kern="0" cap="none" spc="0" normalizeH="0" baseline="0" noProof="0" dirty="0">
                <a:ln>
                  <a:noFill/>
                </a:ln>
                <a:effectLst/>
                <a:uLnTx/>
                <a:uFillTx/>
                <a:cs typeface="+mn-ea"/>
                <a:sym typeface="+mn-lt"/>
              </a:rPr>
              <a:t>例既往有</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相关疾病治疗史且入组时</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检测、细胞学检查及阴道镜检查均呈阴性的女性，其中</a:t>
            </a:r>
            <a:r>
              <a:rPr kumimoji="0" lang="en-US" altLang="zh-CN" sz="600" b="0" i="0" u="none" strike="noStrike" kern="0" cap="none" spc="0" normalizeH="0" baseline="0" noProof="0" dirty="0">
                <a:ln>
                  <a:noFill/>
                </a:ln>
                <a:effectLst/>
                <a:uLnTx/>
                <a:uFillTx/>
                <a:cs typeface="+mn-ea"/>
                <a:sym typeface="+mn-lt"/>
              </a:rPr>
              <a:t>148</a:t>
            </a:r>
            <a:r>
              <a:rPr kumimoji="0" lang="zh-CN" altLang="en-US" sz="600" b="0" i="0" u="none" strike="noStrike" kern="0" cap="none" spc="0" normalizeH="0" baseline="0" noProof="0" dirty="0">
                <a:ln>
                  <a:noFill/>
                </a:ln>
                <a:effectLst/>
                <a:uLnTx/>
                <a:uFillTx/>
                <a:cs typeface="+mn-ea"/>
                <a:sym typeface="+mn-lt"/>
              </a:rPr>
              <a:t>例因</a:t>
            </a:r>
            <a:r>
              <a:rPr kumimoji="0" lang="en-US" altLang="zh-CN" sz="600" b="0" i="0" u="none" strike="noStrike" kern="0" cap="none" spc="0" normalizeH="0" baseline="0" noProof="0" dirty="0">
                <a:ln>
                  <a:noFill/>
                </a:ln>
                <a:effectLst/>
                <a:uLnTx/>
                <a:uFillTx/>
                <a:cs typeface="+mn-ea"/>
                <a:sym typeface="+mn-lt"/>
              </a:rPr>
              <a:t>HSIL</a:t>
            </a:r>
            <a:r>
              <a:rPr kumimoji="0" lang="zh-CN" altLang="en-US" sz="600" b="0" i="0" u="none" strike="noStrike" kern="0" cap="none" spc="0" normalizeH="0" baseline="0" noProof="0" dirty="0">
                <a:ln>
                  <a:noFill/>
                </a:ln>
                <a:effectLst/>
                <a:uLnTx/>
                <a:uFillTx/>
                <a:cs typeface="+mn-ea"/>
                <a:sym typeface="+mn-lt"/>
              </a:rPr>
              <a:t>接受子宫颈锥切术治疗，</a:t>
            </a:r>
            <a:r>
              <a:rPr kumimoji="0" lang="en-US" altLang="zh-CN" sz="600" b="0" i="0" u="none" strike="noStrike" kern="0" cap="none" spc="0" normalizeH="0" baseline="0" noProof="0" dirty="0">
                <a:ln>
                  <a:noFill/>
                </a:ln>
                <a:effectLst/>
                <a:uLnTx/>
                <a:uFillTx/>
                <a:cs typeface="+mn-ea"/>
                <a:sym typeface="+mn-lt"/>
              </a:rPr>
              <a:t>30</a:t>
            </a:r>
            <a:r>
              <a:rPr kumimoji="0" lang="zh-CN" altLang="en-US" sz="600" b="0" i="0" u="none" strike="noStrike" kern="0" cap="none" spc="0" normalizeH="0" baseline="0" noProof="0" dirty="0">
                <a:ln>
                  <a:noFill/>
                </a:ln>
                <a:effectLst/>
                <a:uLnTx/>
                <a:uFillTx/>
                <a:cs typeface="+mn-ea"/>
                <a:sym typeface="+mn-lt"/>
              </a:rPr>
              <a:t>例因</a:t>
            </a:r>
            <a:r>
              <a:rPr kumimoji="0" lang="en-US" altLang="zh-CN" sz="600" b="0" i="0" u="none" strike="noStrike" kern="0" cap="none" spc="0" normalizeH="0" baseline="0" noProof="0" dirty="0">
                <a:ln>
                  <a:noFill/>
                </a:ln>
                <a:effectLst/>
                <a:uLnTx/>
                <a:uFillTx/>
                <a:cs typeface="+mn-ea"/>
                <a:sym typeface="+mn-lt"/>
              </a:rPr>
              <a:t>LSIL</a:t>
            </a:r>
            <a:r>
              <a:rPr kumimoji="0" lang="zh-CN" altLang="en-US" sz="600" b="0" i="0" u="none" strike="noStrike" kern="0" cap="none" spc="0" normalizeH="0" baseline="0" noProof="0" dirty="0">
                <a:ln>
                  <a:noFill/>
                </a:ln>
                <a:effectLst/>
                <a:uLnTx/>
                <a:uFillTx/>
                <a:cs typeface="+mn-ea"/>
                <a:sym typeface="+mn-lt"/>
              </a:rPr>
              <a:t>接受治疗，对受试者随机分组，疫苗接种组在治疗后接种四价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疫苗，非疫苗组仅接受随访。每</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个月随访一次，随访时间</a:t>
            </a:r>
            <a:r>
              <a:rPr kumimoji="0" lang="en-US" altLang="zh-CN" sz="600" b="0" i="0" u="none" strike="noStrike" kern="0" cap="none" spc="0" normalizeH="0" baseline="0" noProof="0" dirty="0">
                <a:ln>
                  <a:noFill/>
                </a:ln>
                <a:effectLst/>
                <a:uLnTx/>
                <a:uFillTx/>
                <a:cs typeface="+mn-ea"/>
                <a:sym typeface="+mn-lt"/>
              </a:rPr>
              <a:t>3</a:t>
            </a:r>
            <a:r>
              <a:rPr kumimoji="0" lang="zh-CN" altLang="en-US" sz="600" b="0" i="0" u="none" strike="noStrike" kern="0" cap="none" spc="0" normalizeH="0" baseline="0" noProof="0" dirty="0">
                <a:ln>
                  <a:noFill/>
                </a:ln>
                <a:effectLst/>
                <a:uLnTx/>
                <a:uFillTx/>
                <a:cs typeface="+mn-ea"/>
                <a:sym typeface="+mn-lt"/>
              </a:rPr>
              <a:t>年。主要终点为无病生存期时间，次要终点为细胞学异常的发生率。</a:t>
            </a:r>
          </a:p>
        </p:txBody>
      </p:sp>
      <p:grpSp>
        <p:nvGrpSpPr>
          <p:cNvPr id="313" name="组合 312">
            <a:extLst>
              <a:ext uri="{FF2B5EF4-FFF2-40B4-BE49-F238E27FC236}">
                <a16:creationId xmlns:a16="http://schemas.microsoft.com/office/drawing/2014/main" id="{7B94D356-DE3A-43E3-2E6E-95191679D09F}"/>
              </a:ext>
            </a:extLst>
          </p:cNvPr>
          <p:cNvGrpSpPr/>
          <p:nvPr/>
        </p:nvGrpSpPr>
        <p:grpSpPr>
          <a:xfrm>
            <a:off x="0" y="941842"/>
            <a:ext cx="11186808" cy="4094283"/>
            <a:chOff x="0" y="941842"/>
            <a:chExt cx="11186808" cy="4094283"/>
          </a:xfrm>
        </p:grpSpPr>
        <p:grpSp>
          <p:nvGrpSpPr>
            <p:cNvPr id="4" name="组合 3"/>
            <p:cNvGrpSpPr/>
            <p:nvPr/>
          </p:nvGrpSpPr>
          <p:grpSpPr>
            <a:xfrm>
              <a:off x="0" y="941842"/>
              <a:ext cx="10762488" cy="540000"/>
              <a:chOff x="0" y="1529384"/>
              <a:chExt cx="10762488" cy="540000"/>
            </a:xfrm>
          </p:grpSpPr>
          <p:sp>
            <p:nvSpPr>
              <p:cNvPr id="16" name="矩形: 圆角 15"/>
              <p:cNvSpPr/>
              <p:nvPr/>
            </p:nvSpPr>
            <p:spPr>
              <a:xfrm>
                <a:off x="0" y="1529384"/>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有子宫颈病变治疗史的女性接种四价</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疫苗可显著降低</a:t>
                </a:r>
                <a:r>
                  <a:rPr lang="en-US" altLang="zh-CN" b="1" dirty="0">
                    <a:solidFill>
                      <a:srgbClr val="00877B"/>
                    </a:solidFill>
                    <a:latin typeface="微软雅黑" panose="020B0503020204020204" pitchFamily="34" charset="-122"/>
                    <a:ea typeface="微软雅黑" panose="020B0503020204020204" pitchFamily="34" charset="-122"/>
                  </a:rPr>
                  <a:t>CIN</a:t>
                </a:r>
                <a:r>
                  <a:rPr lang="zh-CN" altLang="en-US" b="1" dirty="0">
                    <a:solidFill>
                      <a:srgbClr val="00877B"/>
                    </a:solidFill>
                    <a:latin typeface="微软雅黑" panose="020B0503020204020204" pitchFamily="34" charset="-122"/>
                    <a:ea typeface="微软雅黑" panose="020B0503020204020204" pitchFamily="34" charset="-122"/>
                  </a:rPr>
                  <a:t>复发风险</a:t>
                </a:r>
              </a:p>
            </p:txBody>
          </p:sp>
        </p:grpSp>
        <p:sp>
          <p:nvSpPr>
            <p:cNvPr id="31" name="文本框 30">
              <a:extLst>
                <a:ext uri="{FF2B5EF4-FFF2-40B4-BE49-F238E27FC236}">
                  <a16:creationId xmlns:a16="http://schemas.microsoft.com/office/drawing/2014/main" id="{EB4155B9-D4A8-0C4D-9EA6-E6203D8BC716}"/>
                </a:ext>
              </a:extLst>
            </p:cNvPr>
            <p:cNvSpPr txBox="1"/>
            <p:nvPr/>
          </p:nvSpPr>
          <p:spPr>
            <a:xfrm>
              <a:off x="605381" y="1507883"/>
              <a:ext cx="5328425" cy="1215717"/>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zh-CN" altLang="en-US" sz="1200" b="0" i="0" u="none" strike="noStrike" kern="1200" cap="none" spc="0" normalizeH="0" baseline="0" noProof="0" dirty="0">
                  <a:ln>
                    <a:noFill/>
                  </a:ln>
                  <a:solidFill>
                    <a:prstClr val="black"/>
                  </a:solidFill>
                  <a:effectLst/>
                  <a:uLnTx/>
                  <a:uFillTx/>
                  <a:cs typeface="+mn-ea"/>
                  <a:sym typeface="+mn-lt"/>
                </a:rPr>
                <a:t>一项回顾性分析结果显示</a:t>
              </a:r>
              <a:r>
                <a:rPr lang="en-US" altLang="zh-CN" sz="1200" baseline="30000" dirty="0">
                  <a:solidFill>
                    <a:prstClr val="black"/>
                  </a:solidFill>
                  <a:cs typeface="+mn-ea"/>
                  <a:sym typeface="+mn-lt"/>
                </a:rPr>
                <a:t>1</a:t>
              </a:r>
              <a:r>
                <a:rPr kumimoji="0" lang="en-US" altLang="zh-CN" sz="1200" b="0" i="0" u="none" strike="noStrike" kern="1200" cap="none" spc="0" normalizeH="0" baseline="30000" noProof="0" dirty="0">
                  <a:ln>
                    <a:noFill/>
                  </a:ln>
                  <a:solidFill>
                    <a:prstClr val="black"/>
                  </a:solidFill>
                  <a:effectLst/>
                  <a:uLnTx/>
                  <a:uFillTx/>
                  <a:cs typeface="+mn-ea"/>
                  <a:sym typeface="+mn-lt"/>
                </a:rPr>
                <a:t>,a</a:t>
              </a:r>
              <a:r>
                <a:rPr kumimoji="0" lang="zh-CN" altLang="en-US" sz="1200" b="0" i="0" u="none" strike="noStrike" kern="1200" cap="none" spc="0" normalizeH="0" baseline="0" noProof="0" dirty="0">
                  <a:ln>
                    <a:noFill/>
                  </a:ln>
                  <a:solidFill>
                    <a:prstClr val="black"/>
                  </a:solidFill>
                  <a:effectLst/>
                  <a:uLnTx/>
                  <a:uFillTx/>
                  <a:cs typeface="+mn-ea"/>
                  <a:sym typeface="+mn-lt"/>
                </a:rPr>
                <a:t>，</a:t>
              </a:r>
              <a:endParaRPr kumimoji="0" lang="en-US" altLang="zh-CN" sz="1200" b="0" i="0" u="none" strike="noStrike" kern="1200" cap="none" spc="0" normalizeH="0" baseline="0" noProof="0" dirty="0">
                <a:ln>
                  <a:noFill/>
                </a:ln>
                <a:solidFill>
                  <a:prstClr val="black"/>
                </a:solidFill>
                <a:effectLst/>
                <a:uLnTx/>
                <a:uFillTx/>
                <a:cs typeface="+mn-ea"/>
                <a:sym typeface="+mn-lt"/>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zh-CN" altLang="en-US" sz="1350" b="0" i="0" u="none" strike="noStrike" kern="1200" cap="none" spc="0" normalizeH="0" baseline="0" noProof="0" dirty="0">
                  <a:ln>
                    <a:noFill/>
                  </a:ln>
                  <a:solidFill>
                    <a:prstClr val="black"/>
                  </a:solidFill>
                  <a:effectLst/>
                  <a:uLnTx/>
                  <a:uFillTx/>
                  <a:cs typeface="+mn-ea"/>
                  <a:sym typeface="+mn-lt"/>
                </a:rPr>
                <a:t>在</a:t>
              </a:r>
              <a:r>
                <a:rPr kumimoji="0" lang="en-US" altLang="zh-CN" sz="1350" b="0" i="0" u="none" strike="noStrike" kern="1200" cap="none" spc="0" normalizeH="0" baseline="0" noProof="0" dirty="0">
                  <a:ln>
                    <a:noFill/>
                  </a:ln>
                  <a:solidFill>
                    <a:prstClr val="black"/>
                  </a:solidFill>
                  <a:effectLst/>
                  <a:uLnTx/>
                  <a:uFillTx/>
                  <a:cs typeface="+mn-ea"/>
                  <a:sym typeface="+mn-lt"/>
                </a:rPr>
                <a:t>20-45</a:t>
              </a:r>
              <a:r>
                <a:rPr kumimoji="0" lang="zh-CN" altLang="en-US" sz="1350" b="0" i="0" u="none" strike="noStrike" kern="1200" cap="none" spc="0" normalizeH="0" baseline="0" noProof="0" dirty="0">
                  <a:ln>
                    <a:noFill/>
                  </a:ln>
                  <a:solidFill>
                    <a:prstClr val="black"/>
                  </a:solidFill>
                  <a:effectLst/>
                  <a:uLnTx/>
                  <a:uFillTx/>
                  <a:cs typeface="+mn-ea"/>
                  <a:sym typeface="+mn-lt"/>
                </a:rPr>
                <a:t>岁诊断为</a:t>
              </a:r>
              <a:r>
                <a:rPr kumimoji="0" lang="en-US" altLang="zh-CN" sz="1350" b="0" i="0" u="none" strike="noStrike" kern="1200" cap="none" spc="0" normalizeH="0" baseline="0" noProof="0" dirty="0">
                  <a:ln>
                    <a:noFill/>
                  </a:ln>
                  <a:solidFill>
                    <a:prstClr val="black"/>
                  </a:solidFill>
                  <a:effectLst/>
                  <a:uLnTx/>
                  <a:uFillTx/>
                  <a:cs typeface="+mn-ea"/>
                  <a:sym typeface="+mn-lt"/>
                </a:rPr>
                <a:t>CIN2-3</a:t>
              </a:r>
              <a:r>
                <a:rPr kumimoji="0" lang="zh-CN" altLang="en-US" sz="1350" b="0" i="0" u="none" strike="noStrike" kern="1200" cap="none" spc="0" normalizeH="0" baseline="0" noProof="0" dirty="0">
                  <a:ln>
                    <a:noFill/>
                  </a:ln>
                  <a:solidFill>
                    <a:prstClr val="black"/>
                  </a:solidFill>
                  <a:effectLst/>
                  <a:uLnTx/>
                  <a:uFillTx/>
                  <a:cs typeface="+mn-ea"/>
                  <a:sym typeface="+mn-lt"/>
                </a:rPr>
                <a:t>且进行</a:t>
              </a:r>
              <a:r>
                <a:rPr kumimoji="0" lang="zh-CN" altLang="en-US" sz="1350" b="1" i="0" u="none" strike="noStrike" kern="1200" cap="none" spc="0" normalizeH="0" baseline="0" noProof="0" dirty="0">
                  <a:ln>
                    <a:noFill/>
                  </a:ln>
                  <a:solidFill>
                    <a:prstClr val="black"/>
                  </a:solidFill>
                  <a:effectLst/>
                  <a:uLnTx/>
                  <a:uFillTx/>
                  <a:cs typeface="+mn-ea"/>
                  <a:sym typeface="+mn-lt"/>
                </a:rPr>
                <a:t>子宫颈环形电切术（</a:t>
              </a:r>
              <a:r>
                <a:rPr kumimoji="0" lang="en-US" altLang="zh-CN" sz="1350" b="1" i="0" u="none" strike="noStrike" kern="1200" cap="none" spc="0" normalizeH="0" baseline="0" noProof="0" dirty="0">
                  <a:ln>
                    <a:noFill/>
                  </a:ln>
                  <a:solidFill>
                    <a:prstClr val="black"/>
                  </a:solidFill>
                  <a:effectLst/>
                  <a:uLnTx/>
                  <a:uFillTx/>
                  <a:cs typeface="+mn-ea"/>
                  <a:sym typeface="+mn-lt"/>
                </a:rPr>
                <a:t>LEEP</a:t>
              </a:r>
              <a:r>
                <a:rPr kumimoji="0" lang="zh-CN" altLang="en-US" sz="1350" b="1" i="0" u="none" strike="noStrike" kern="1200" cap="none" spc="0" normalizeH="0" baseline="0" noProof="0" dirty="0">
                  <a:ln>
                    <a:noFill/>
                  </a:ln>
                  <a:solidFill>
                    <a:prstClr val="black"/>
                  </a:solidFill>
                  <a:effectLst/>
                  <a:uLnTx/>
                  <a:uFillTx/>
                  <a:cs typeface="+mn-ea"/>
                  <a:sym typeface="+mn-lt"/>
                </a:rPr>
                <a:t>）</a:t>
              </a:r>
              <a:r>
                <a:rPr kumimoji="0" lang="zh-CN" altLang="en-US" sz="1350" b="0" i="0" u="none" strike="noStrike" kern="1200" cap="none" spc="0" normalizeH="0" baseline="0" noProof="0" dirty="0">
                  <a:ln>
                    <a:noFill/>
                  </a:ln>
                  <a:solidFill>
                    <a:prstClr val="black"/>
                  </a:solidFill>
                  <a:effectLst/>
                  <a:uLnTx/>
                  <a:uFillTx/>
                  <a:cs typeface="+mn-ea"/>
                  <a:sym typeface="+mn-lt"/>
                </a:rPr>
                <a:t>的女性中，接种四价</a:t>
              </a:r>
              <a:r>
                <a:rPr kumimoji="0" lang="en-US" altLang="zh-CN" sz="1350" b="0" i="0" u="none" strike="noStrike" kern="1200" cap="none" spc="0" normalizeH="0" baseline="0" noProof="0" dirty="0">
                  <a:ln>
                    <a:noFill/>
                  </a:ln>
                  <a:solidFill>
                    <a:prstClr val="black"/>
                  </a:solidFill>
                  <a:effectLst/>
                  <a:uLnTx/>
                  <a:uFillTx/>
                  <a:cs typeface="+mn-ea"/>
                  <a:sym typeface="+mn-lt"/>
                </a:rPr>
                <a:t>HPV</a:t>
              </a:r>
              <a:r>
                <a:rPr kumimoji="0" lang="zh-CN" altLang="en-US" sz="1350" b="0" i="0" u="none" strike="noStrike" kern="1200" cap="none" spc="0" normalizeH="0" baseline="0" noProof="0" dirty="0">
                  <a:ln>
                    <a:noFill/>
                  </a:ln>
                  <a:solidFill>
                    <a:prstClr val="black"/>
                  </a:solidFill>
                  <a:effectLst/>
                  <a:uLnTx/>
                  <a:uFillTx/>
                  <a:cs typeface="+mn-ea"/>
                  <a:sym typeface="+mn-lt"/>
                </a:rPr>
                <a:t>疫苗后疫苗型别相关高级别癌前病变</a:t>
              </a:r>
              <a:r>
                <a:rPr kumimoji="0" lang="en-US" altLang="zh-CN" sz="1350" b="0" i="0" u="none" strike="noStrike" kern="1200" cap="none" spc="0" normalizeH="0" baseline="0" noProof="0" dirty="0">
                  <a:ln>
                    <a:noFill/>
                  </a:ln>
                  <a:solidFill>
                    <a:prstClr val="black"/>
                  </a:solidFill>
                  <a:effectLst/>
                  <a:uLnTx/>
                  <a:uFillTx/>
                  <a:cs typeface="+mn-ea"/>
                  <a:sym typeface="+mn-lt"/>
                </a:rPr>
                <a:t>CIN2-3</a:t>
              </a:r>
              <a:r>
                <a:rPr kumimoji="0" lang="zh-CN" altLang="en-US" sz="1350" b="0" i="0" u="none" strike="noStrike" kern="1200" cap="none" spc="0" normalizeH="0" baseline="0" noProof="0" dirty="0">
                  <a:ln>
                    <a:noFill/>
                  </a:ln>
                  <a:solidFill>
                    <a:prstClr val="black"/>
                  </a:solidFill>
                  <a:effectLst/>
                  <a:uLnTx/>
                  <a:uFillTx/>
                  <a:cs typeface="+mn-ea"/>
                  <a:sym typeface="+mn-lt"/>
                </a:rPr>
                <a:t>复发率为</a:t>
              </a:r>
              <a:r>
                <a:rPr kumimoji="0" lang="en-US" altLang="zh-CN" sz="1350" b="0" i="0" u="none" strike="noStrike" kern="1200" cap="none" spc="0" normalizeH="0" baseline="0" noProof="0" dirty="0">
                  <a:ln>
                    <a:noFill/>
                  </a:ln>
                  <a:solidFill>
                    <a:prstClr val="black"/>
                  </a:solidFill>
                  <a:effectLst/>
                  <a:uLnTx/>
                  <a:uFillTx/>
                  <a:cs typeface="+mn-ea"/>
                  <a:sym typeface="+mn-lt"/>
                </a:rPr>
                <a:t>2.5%</a:t>
              </a:r>
              <a:r>
                <a:rPr kumimoji="0" lang="zh-CN" altLang="en-US" sz="1350" b="0" i="0" u="none" strike="noStrike" kern="1200" cap="none" spc="0" normalizeH="0" baseline="0" noProof="0" dirty="0">
                  <a:ln>
                    <a:noFill/>
                  </a:ln>
                  <a:solidFill>
                    <a:prstClr val="black"/>
                  </a:solidFill>
                  <a:effectLst/>
                  <a:uLnTx/>
                  <a:uFillTx/>
                  <a:cs typeface="+mn-ea"/>
                  <a:sym typeface="+mn-lt"/>
                </a:rPr>
                <a:t>，而未接种人群复发率达</a:t>
              </a:r>
              <a:r>
                <a:rPr kumimoji="0" lang="en-US" altLang="zh-CN" sz="1350" b="0" i="0" u="none" strike="noStrike" kern="1200" cap="none" spc="0" normalizeH="0" baseline="0" noProof="0" dirty="0">
                  <a:ln>
                    <a:noFill/>
                  </a:ln>
                  <a:solidFill>
                    <a:prstClr val="black"/>
                  </a:solidFill>
                  <a:effectLst/>
                  <a:uLnTx/>
                  <a:uFillTx/>
                  <a:cs typeface="+mn-ea"/>
                  <a:sym typeface="+mn-lt"/>
                </a:rPr>
                <a:t>8.5%</a:t>
              </a:r>
              <a:r>
                <a:rPr kumimoji="0" lang="zh-CN" altLang="en-US" sz="1350" b="0" i="0" u="none" strike="noStrike" kern="1200" cap="none" spc="0" normalizeH="0" baseline="0" noProof="0" dirty="0">
                  <a:ln>
                    <a:noFill/>
                  </a:ln>
                  <a:solidFill>
                    <a:prstClr val="black"/>
                  </a:solidFill>
                  <a:effectLst/>
                  <a:uLnTx/>
                  <a:uFillTx/>
                  <a:cs typeface="+mn-ea"/>
                  <a:sym typeface="+mn-lt"/>
                </a:rPr>
                <a:t>，</a:t>
              </a:r>
              <a:r>
                <a:rPr kumimoji="0" lang="zh-CN" altLang="en-US" sz="1350" b="1" i="0" u="none" strike="noStrike" kern="1200" cap="none" spc="0" normalizeH="0" baseline="0" noProof="0" dirty="0">
                  <a:ln>
                    <a:noFill/>
                  </a:ln>
                  <a:solidFill>
                    <a:srgbClr val="008080"/>
                  </a:solidFill>
                  <a:effectLst/>
                  <a:uLnTx/>
                  <a:uFillTx/>
                  <a:cs typeface="+mn-ea"/>
                  <a:sym typeface="+mn-lt"/>
                </a:rPr>
                <a:t>四价</a:t>
              </a:r>
              <a:r>
                <a:rPr kumimoji="0" lang="en-US" altLang="zh-CN" sz="1350" b="1" i="0" u="none" strike="noStrike" kern="1200" cap="none" spc="0" normalizeH="0" baseline="0" noProof="0" dirty="0">
                  <a:ln>
                    <a:noFill/>
                  </a:ln>
                  <a:solidFill>
                    <a:srgbClr val="008080"/>
                  </a:solidFill>
                  <a:effectLst/>
                  <a:uLnTx/>
                  <a:uFillTx/>
                  <a:cs typeface="+mn-ea"/>
                  <a:sym typeface="+mn-lt"/>
                </a:rPr>
                <a:t>HPV</a:t>
              </a:r>
              <a:r>
                <a:rPr kumimoji="0" lang="zh-CN" altLang="en-US" sz="1350" b="1" i="0" u="none" strike="noStrike" kern="1200" cap="none" spc="0" normalizeH="0" baseline="0" noProof="0" dirty="0">
                  <a:ln>
                    <a:noFill/>
                  </a:ln>
                  <a:solidFill>
                    <a:srgbClr val="008080"/>
                  </a:solidFill>
                  <a:effectLst/>
                  <a:uLnTx/>
                  <a:uFillTx/>
                  <a:cs typeface="+mn-ea"/>
                  <a:sym typeface="+mn-lt"/>
                </a:rPr>
                <a:t>疫苗可显著降低</a:t>
              </a:r>
              <a:r>
                <a:rPr kumimoji="0" lang="en-US" altLang="zh-CN" sz="1350" b="1" i="0" u="none" strike="noStrike" kern="1200" cap="none" spc="0" normalizeH="0" baseline="0" noProof="0" dirty="0">
                  <a:ln>
                    <a:noFill/>
                  </a:ln>
                  <a:solidFill>
                    <a:srgbClr val="008080"/>
                  </a:solidFill>
                  <a:effectLst/>
                  <a:uLnTx/>
                  <a:uFillTx/>
                  <a:cs typeface="+mn-ea"/>
                  <a:sym typeface="+mn-lt"/>
                </a:rPr>
                <a:t>LEEP</a:t>
              </a:r>
              <a:r>
                <a:rPr kumimoji="0" lang="zh-CN" altLang="en-US" sz="1350" b="1" i="0" u="none" strike="noStrike" kern="1200" cap="none" spc="0" normalizeH="0" baseline="0" noProof="0" dirty="0">
                  <a:ln>
                    <a:noFill/>
                  </a:ln>
                  <a:solidFill>
                    <a:srgbClr val="008080"/>
                  </a:solidFill>
                  <a:effectLst/>
                  <a:uLnTx/>
                  <a:uFillTx/>
                  <a:cs typeface="+mn-ea"/>
                  <a:sym typeface="+mn-lt"/>
                </a:rPr>
                <a:t>治疗史女性中高级别子宫颈癌前病变</a:t>
              </a:r>
              <a:r>
                <a:rPr kumimoji="0" lang="en-US" altLang="zh-CN" sz="1350" b="1" i="0" u="none" strike="noStrike" kern="1200" cap="none" spc="0" normalizeH="0" baseline="0" noProof="0" dirty="0">
                  <a:ln>
                    <a:noFill/>
                  </a:ln>
                  <a:solidFill>
                    <a:srgbClr val="008080"/>
                  </a:solidFill>
                  <a:effectLst/>
                  <a:uLnTx/>
                  <a:uFillTx/>
                  <a:cs typeface="+mn-ea"/>
                  <a:sym typeface="+mn-lt"/>
                </a:rPr>
                <a:t>CIN2-3</a:t>
              </a:r>
              <a:r>
                <a:rPr kumimoji="0" lang="zh-CN" altLang="en-US" sz="1350" b="1" i="0" u="none" strike="noStrike" kern="1200" cap="none" spc="0" normalizeH="0" baseline="0" noProof="0" dirty="0">
                  <a:ln>
                    <a:noFill/>
                  </a:ln>
                  <a:solidFill>
                    <a:srgbClr val="008080"/>
                  </a:solidFill>
                  <a:effectLst/>
                  <a:uLnTx/>
                  <a:uFillTx/>
                  <a:cs typeface="+mn-ea"/>
                  <a:sym typeface="+mn-lt"/>
                </a:rPr>
                <a:t>复发风险。</a:t>
              </a:r>
            </a:p>
          </p:txBody>
        </p:sp>
        <p:grpSp>
          <p:nvGrpSpPr>
            <p:cNvPr id="32" name="组合 31">
              <a:extLst>
                <a:ext uri="{FF2B5EF4-FFF2-40B4-BE49-F238E27FC236}">
                  <a16:creationId xmlns:a16="http://schemas.microsoft.com/office/drawing/2014/main" id="{86F83585-14B9-27F8-AEF4-B65BAC08A2C6}"/>
                </a:ext>
              </a:extLst>
            </p:cNvPr>
            <p:cNvGrpSpPr/>
            <p:nvPr/>
          </p:nvGrpSpPr>
          <p:grpSpPr>
            <a:xfrm>
              <a:off x="1885115" y="2694416"/>
              <a:ext cx="3092774" cy="2336171"/>
              <a:chOff x="1211580" y="3000187"/>
              <a:chExt cx="4216710" cy="2702619"/>
            </a:xfrm>
          </p:grpSpPr>
          <p:grpSp>
            <p:nvGrpSpPr>
              <p:cNvPr id="33" name="组合 32">
                <a:extLst>
                  <a:ext uri="{FF2B5EF4-FFF2-40B4-BE49-F238E27FC236}">
                    <a16:creationId xmlns:a16="http://schemas.microsoft.com/office/drawing/2014/main" id="{C832403D-7224-751C-A28A-83540DB3DF45}"/>
                  </a:ext>
                </a:extLst>
              </p:cNvPr>
              <p:cNvGrpSpPr/>
              <p:nvPr/>
            </p:nvGrpSpPr>
            <p:grpSpPr>
              <a:xfrm>
                <a:off x="1211580" y="3000187"/>
                <a:ext cx="4216710" cy="2702619"/>
                <a:chOff x="1218358" y="2057329"/>
                <a:chExt cx="6003235" cy="3822070"/>
              </a:xfrm>
            </p:grpSpPr>
            <p:graphicFrame>
              <p:nvGraphicFramePr>
                <p:cNvPr id="300" name="图表 299">
                  <a:extLst>
                    <a:ext uri="{FF2B5EF4-FFF2-40B4-BE49-F238E27FC236}">
                      <a16:creationId xmlns:a16="http://schemas.microsoft.com/office/drawing/2014/main" id="{9B7D06B2-CB4D-19B5-F625-18510234287E}"/>
                    </a:ext>
                  </a:extLst>
                </p:cNvPr>
                <p:cNvGraphicFramePr/>
                <p:nvPr>
                  <p:extLst>
                    <p:ext uri="{D42A27DB-BD31-4B8C-83A1-F6EECF244321}">
                      <p14:modId xmlns:p14="http://schemas.microsoft.com/office/powerpoint/2010/main" val="3957007023"/>
                    </p:ext>
                  </p:extLst>
                </p:nvPr>
              </p:nvGraphicFramePr>
              <p:xfrm>
                <a:off x="1218358" y="2502502"/>
                <a:ext cx="6003235" cy="33768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1" name="直接连接符 300">
                  <a:extLst>
                    <a:ext uri="{FF2B5EF4-FFF2-40B4-BE49-F238E27FC236}">
                      <a16:creationId xmlns:a16="http://schemas.microsoft.com/office/drawing/2014/main" id="{C1895BF3-5AB6-BF81-5706-6F13BE2C3C37}"/>
                    </a:ext>
                  </a:extLst>
                </p:cNvPr>
                <p:cNvCxnSpPr/>
                <p:nvPr/>
              </p:nvCxnSpPr>
              <p:spPr>
                <a:xfrm flipH="1">
                  <a:off x="4503861" y="3619706"/>
                  <a:ext cx="313448" cy="434284"/>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302" name="文本框 301">
                  <a:extLst>
                    <a:ext uri="{FF2B5EF4-FFF2-40B4-BE49-F238E27FC236}">
                      <a16:creationId xmlns:a16="http://schemas.microsoft.com/office/drawing/2014/main" id="{CF874B54-BB3A-E2D6-5618-CE866D4154EE}"/>
                    </a:ext>
                  </a:extLst>
                </p:cNvPr>
                <p:cNvSpPr txBox="1"/>
                <p:nvPr/>
              </p:nvSpPr>
              <p:spPr>
                <a:xfrm>
                  <a:off x="1379345" y="2057329"/>
                  <a:ext cx="5681259" cy="493333"/>
                </a:xfrm>
                <a:prstGeom prst="rect">
                  <a:avLst/>
                </a:prstGeom>
                <a:noFill/>
                <a:ln>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cs typeface="+mn-ea"/>
                      <a:sym typeface="+mn-lt"/>
                    </a:rPr>
                    <a:t>HPV16/18 </a:t>
                  </a:r>
                  <a:r>
                    <a:rPr kumimoji="0" lang="zh-CN" altLang="en-US" sz="1400" b="1" i="0" u="none" strike="noStrike" kern="1200" cap="none" spc="0" normalizeH="0" baseline="0" noProof="0" dirty="0">
                      <a:ln>
                        <a:noFill/>
                      </a:ln>
                      <a:solidFill>
                        <a:prstClr val="black"/>
                      </a:solidFill>
                      <a:effectLst/>
                      <a:uLnTx/>
                      <a:uFillTx/>
                      <a:cs typeface="+mn-ea"/>
                      <a:sym typeface="+mn-lt"/>
                    </a:rPr>
                    <a:t>型相关</a:t>
                  </a:r>
                  <a:r>
                    <a:rPr kumimoji="0" lang="en-US" altLang="zh-CN" sz="1400" b="1" i="0" u="none" strike="noStrike" kern="1200" cap="none" spc="0" normalizeH="0" baseline="0" noProof="0" dirty="0">
                      <a:ln>
                        <a:noFill/>
                      </a:ln>
                      <a:solidFill>
                        <a:prstClr val="black"/>
                      </a:solidFill>
                      <a:effectLst/>
                      <a:uLnTx/>
                      <a:uFillTx/>
                      <a:cs typeface="+mn-ea"/>
                      <a:sym typeface="+mn-lt"/>
                    </a:rPr>
                    <a:t>CIN2-3</a:t>
                  </a:r>
                  <a:r>
                    <a:rPr kumimoji="0" lang="zh-CN" altLang="en-US" sz="1400" b="1" i="0" u="none" strike="noStrike" kern="1200" cap="none" spc="0" normalizeH="0" baseline="0" noProof="0" dirty="0">
                      <a:ln>
                        <a:noFill/>
                      </a:ln>
                      <a:solidFill>
                        <a:prstClr val="black"/>
                      </a:solidFill>
                      <a:effectLst/>
                      <a:uLnTx/>
                      <a:uFillTx/>
                      <a:cs typeface="+mn-ea"/>
                      <a:sym typeface="+mn-lt"/>
                    </a:rPr>
                    <a:t>复发率</a:t>
                  </a:r>
                </a:p>
              </p:txBody>
            </p:sp>
          </p:grpSp>
          <p:grpSp>
            <p:nvGrpSpPr>
              <p:cNvPr id="34" name="组合 33">
                <a:extLst>
                  <a:ext uri="{FF2B5EF4-FFF2-40B4-BE49-F238E27FC236}">
                    <a16:creationId xmlns:a16="http://schemas.microsoft.com/office/drawing/2014/main" id="{C2C10655-DBBB-BBC3-84E8-40708095E3C3}"/>
                  </a:ext>
                </a:extLst>
              </p:cNvPr>
              <p:cNvGrpSpPr/>
              <p:nvPr/>
            </p:nvGrpSpPr>
            <p:grpSpPr>
              <a:xfrm>
                <a:off x="3747597" y="3766762"/>
                <a:ext cx="1507889" cy="941441"/>
                <a:chOff x="3793317" y="3980122"/>
                <a:chExt cx="1507889" cy="941441"/>
              </a:xfrm>
            </p:grpSpPr>
            <p:sp>
              <p:nvSpPr>
                <p:cNvPr id="35" name="文本框 12">
                  <a:extLst>
                    <a:ext uri="{FF2B5EF4-FFF2-40B4-BE49-F238E27FC236}">
                      <a16:creationId xmlns:a16="http://schemas.microsoft.com/office/drawing/2014/main" id="{0E11F6EA-01FB-1EDC-F1E4-A87DFBEA1F75}"/>
                    </a:ext>
                  </a:extLst>
                </p:cNvPr>
                <p:cNvSpPr txBox="1"/>
                <p:nvPr/>
              </p:nvSpPr>
              <p:spPr>
                <a:xfrm>
                  <a:off x="3793317" y="3980122"/>
                  <a:ext cx="1507889" cy="6363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ts val="1876"/>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srgbClr val="00877C"/>
                      </a:solidFill>
                      <a:effectLst/>
                      <a:uLnTx/>
                      <a:uFillTx/>
                      <a:cs typeface="+mn-ea"/>
                      <a:sym typeface="+mn-lt"/>
                    </a:rPr>
                    <a:t>下降</a:t>
                  </a:r>
                  <a:r>
                    <a:rPr kumimoji="0" lang="en-US" altLang="zh-CN" sz="1200" b="1" i="0" u="none" strike="noStrike" kern="1200" cap="none" spc="0" normalizeH="0" baseline="0" noProof="0" dirty="0">
                      <a:ln>
                        <a:noFill/>
                      </a:ln>
                      <a:solidFill>
                        <a:srgbClr val="00877C"/>
                      </a:solidFill>
                      <a:effectLst/>
                      <a:uLnTx/>
                      <a:uFillTx/>
                      <a:cs typeface="+mn-ea"/>
                      <a:sym typeface="+mn-lt"/>
                    </a:rPr>
                    <a:t>70.6%</a:t>
                  </a:r>
                </a:p>
                <a:p>
                  <a:pPr marL="0" marR="0" lvl="0" indent="0" algn="ctr" defTabSz="914400" rtl="0" eaLnBrk="1" fontAlgn="auto" latinLnBrk="0" hangingPunct="1">
                    <a:lnSpc>
                      <a:spcPts val="1876"/>
                    </a:lnSpc>
                    <a:spcBef>
                      <a:spcPts val="0"/>
                    </a:spcBef>
                    <a:spcAft>
                      <a:spcPts val="0"/>
                    </a:spcAft>
                    <a:buClrTx/>
                    <a:buSzTx/>
                    <a:buFontTx/>
                    <a:buNone/>
                    <a:tabLst/>
                    <a:defRPr/>
                  </a:pPr>
                  <a:r>
                    <a:rPr kumimoji="0" lang="en-US" altLang="zh-CN" sz="1050" b="0" i="0" u="none" strike="noStrike" kern="1200" cap="none" spc="0" normalizeH="0" baseline="0" noProof="0" dirty="0">
                      <a:ln>
                        <a:noFill/>
                      </a:ln>
                      <a:solidFill>
                        <a:srgbClr val="00877C"/>
                      </a:solidFill>
                      <a:effectLst/>
                      <a:uLnTx/>
                      <a:uFillTx/>
                      <a:cs typeface="+mn-ea"/>
                      <a:sym typeface="+mn-lt"/>
                    </a:rPr>
                    <a:t>(P</a:t>
                  </a:r>
                  <a:r>
                    <a:rPr kumimoji="0" lang="zh-CN" altLang="en-US" sz="1050" b="0" i="0" u="none" strike="noStrike" kern="1200" cap="none" spc="0" normalizeH="0" baseline="0" noProof="0" dirty="0">
                      <a:ln>
                        <a:noFill/>
                      </a:ln>
                      <a:solidFill>
                        <a:srgbClr val="00877C"/>
                      </a:solidFill>
                      <a:effectLst/>
                      <a:uLnTx/>
                      <a:uFillTx/>
                      <a:cs typeface="+mn-ea"/>
                      <a:sym typeface="+mn-lt"/>
                    </a:rPr>
                    <a:t>＜</a:t>
                  </a:r>
                  <a:r>
                    <a:rPr kumimoji="0" lang="en-US" altLang="zh-CN" sz="1050" b="0" i="0" u="none" strike="noStrike" kern="1200" cap="none" spc="0" normalizeH="0" baseline="0" noProof="0" dirty="0">
                      <a:ln>
                        <a:noFill/>
                      </a:ln>
                      <a:solidFill>
                        <a:srgbClr val="00877C"/>
                      </a:solidFill>
                      <a:effectLst/>
                      <a:uLnTx/>
                      <a:uFillTx/>
                      <a:cs typeface="+mn-ea"/>
                      <a:sym typeface="+mn-lt"/>
                    </a:rPr>
                    <a:t>0.05)</a:t>
                  </a:r>
                </a:p>
              </p:txBody>
            </p:sp>
            <p:cxnSp>
              <p:nvCxnSpPr>
                <p:cNvPr id="298" name="直接连接符 297">
                  <a:extLst>
                    <a:ext uri="{FF2B5EF4-FFF2-40B4-BE49-F238E27FC236}">
                      <a16:creationId xmlns:a16="http://schemas.microsoft.com/office/drawing/2014/main" id="{E3BC3631-8C21-9D2C-82DC-E4EE10327D97}"/>
                    </a:ext>
                  </a:extLst>
                </p:cNvPr>
                <p:cNvCxnSpPr/>
                <p:nvPr/>
              </p:nvCxnSpPr>
              <p:spPr>
                <a:xfrm flipV="1">
                  <a:off x="4151430" y="4552866"/>
                  <a:ext cx="190499" cy="36869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99" name="直接连接符 298">
                  <a:extLst>
                    <a:ext uri="{FF2B5EF4-FFF2-40B4-BE49-F238E27FC236}">
                      <a16:creationId xmlns:a16="http://schemas.microsoft.com/office/drawing/2014/main" id="{1C1C1999-6C87-EB6D-1D9A-944771B4A56A}"/>
                    </a:ext>
                  </a:extLst>
                </p:cNvPr>
                <p:cNvCxnSpPr>
                  <a:cxnSpLocks/>
                </p:cNvCxnSpPr>
                <p:nvPr/>
              </p:nvCxnSpPr>
              <p:spPr>
                <a:xfrm>
                  <a:off x="4341930" y="4561176"/>
                  <a:ext cx="602147"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grpSp>
          <p:nvGrpSpPr>
            <p:cNvPr id="303" name="组合 302">
              <a:extLst>
                <a:ext uri="{FF2B5EF4-FFF2-40B4-BE49-F238E27FC236}">
                  <a16:creationId xmlns:a16="http://schemas.microsoft.com/office/drawing/2014/main" id="{1E31957F-A98C-202E-FEAE-0EF059AE5CAF}"/>
                </a:ext>
              </a:extLst>
            </p:cNvPr>
            <p:cNvGrpSpPr/>
            <p:nvPr/>
          </p:nvGrpSpPr>
          <p:grpSpPr>
            <a:xfrm>
              <a:off x="7092382" y="2694416"/>
              <a:ext cx="3092774" cy="2341709"/>
              <a:chOff x="1211580" y="2995126"/>
              <a:chExt cx="4216710" cy="2751546"/>
            </a:xfrm>
          </p:grpSpPr>
          <p:grpSp>
            <p:nvGrpSpPr>
              <p:cNvPr id="304" name="组合 303">
                <a:extLst>
                  <a:ext uri="{FF2B5EF4-FFF2-40B4-BE49-F238E27FC236}">
                    <a16:creationId xmlns:a16="http://schemas.microsoft.com/office/drawing/2014/main" id="{8823CD7B-6141-838D-B3AA-A636366F58A5}"/>
                  </a:ext>
                </a:extLst>
              </p:cNvPr>
              <p:cNvGrpSpPr/>
              <p:nvPr/>
            </p:nvGrpSpPr>
            <p:grpSpPr>
              <a:xfrm>
                <a:off x="1211580" y="2995126"/>
                <a:ext cx="4216710" cy="2751546"/>
                <a:chOff x="1218358" y="2050174"/>
                <a:chExt cx="6003235" cy="3891263"/>
              </a:xfrm>
            </p:grpSpPr>
            <p:graphicFrame>
              <p:nvGraphicFramePr>
                <p:cNvPr id="309" name="图表 308">
                  <a:extLst>
                    <a:ext uri="{FF2B5EF4-FFF2-40B4-BE49-F238E27FC236}">
                      <a16:creationId xmlns:a16="http://schemas.microsoft.com/office/drawing/2014/main" id="{D7F92B45-00B5-F3FC-AFD2-0D5667FFCA59}"/>
                    </a:ext>
                  </a:extLst>
                </p:cNvPr>
                <p:cNvGraphicFramePr/>
                <p:nvPr>
                  <p:extLst>
                    <p:ext uri="{D42A27DB-BD31-4B8C-83A1-F6EECF244321}">
                      <p14:modId xmlns:p14="http://schemas.microsoft.com/office/powerpoint/2010/main" val="3780211859"/>
                    </p:ext>
                  </p:extLst>
                </p:nvPr>
              </p:nvGraphicFramePr>
              <p:xfrm>
                <a:off x="1218358" y="2528418"/>
                <a:ext cx="6003235" cy="3413019"/>
              </p:xfrm>
              <a:graphic>
                <a:graphicData uri="http://schemas.openxmlformats.org/drawingml/2006/chart">
                  <c:chart xmlns:c="http://schemas.openxmlformats.org/drawingml/2006/chart" xmlns:r="http://schemas.openxmlformats.org/officeDocument/2006/relationships" r:id="rId4"/>
                </a:graphicData>
              </a:graphic>
            </p:graphicFrame>
            <p:cxnSp>
              <p:nvCxnSpPr>
                <p:cNvPr id="310" name="直接连接符 309">
                  <a:extLst>
                    <a:ext uri="{FF2B5EF4-FFF2-40B4-BE49-F238E27FC236}">
                      <a16:creationId xmlns:a16="http://schemas.microsoft.com/office/drawing/2014/main" id="{24CFB6C7-4148-CA71-9DCA-366EC246F2F4}"/>
                    </a:ext>
                  </a:extLst>
                </p:cNvPr>
                <p:cNvCxnSpPr/>
                <p:nvPr/>
              </p:nvCxnSpPr>
              <p:spPr>
                <a:xfrm flipH="1">
                  <a:off x="4503861" y="3619706"/>
                  <a:ext cx="313448" cy="434284"/>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311" name="文本框 15">
                  <a:extLst>
                    <a:ext uri="{FF2B5EF4-FFF2-40B4-BE49-F238E27FC236}">
                      <a16:creationId xmlns:a16="http://schemas.microsoft.com/office/drawing/2014/main" id="{27E4DEB1-4C56-4D4E-48F8-64F2EFDBBC1C}"/>
                    </a:ext>
                  </a:extLst>
                </p:cNvPr>
                <p:cNvSpPr txBox="1"/>
                <p:nvPr/>
              </p:nvSpPr>
              <p:spPr>
                <a:xfrm>
                  <a:off x="1731611" y="2050174"/>
                  <a:ext cx="4976727" cy="493334"/>
                </a:xfrm>
                <a:prstGeom prst="rect">
                  <a:avLst/>
                </a:prstGeom>
                <a:noFill/>
                <a:ln>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solidFill>
                      <a:effectLst/>
                      <a:uLnTx/>
                      <a:uFillTx/>
                      <a:cs typeface="+mn-ea"/>
                      <a:sym typeface="+mn-lt"/>
                    </a:rPr>
                    <a:t>子宫颈病变治疗史女性复发率</a:t>
                  </a:r>
                </a:p>
              </p:txBody>
            </p:sp>
          </p:grpSp>
          <p:grpSp>
            <p:nvGrpSpPr>
              <p:cNvPr id="305" name="组合 304">
                <a:extLst>
                  <a:ext uri="{FF2B5EF4-FFF2-40B4-BE49-F238E27FC236}">
                    <a16:creationId xmlns:a16="http://schemas.microsoft.com/office/drawing/2014/main" id="{068E8171-03E4-0D52-D51C-1D09C2672CDE}"/>
                  </a:ext>
                </a:extLst>
              </p:cNvPr>
              <p:cNvGrpSpPr/>
              <p:nvPr/>
            </p:nvGrpSpPr>
            <p:grpSpPr>
              <a:xfrm>
                <a:off x="3747597" y="3898704"/>
                <a:ext cx="1507889" cy="935282"/>
                <a:chOff x="3793317" y="4112064"/>
                <a:chExt cx="1507889" cy="935282"/>
              </a:xfrm>
            </p:grpSpPr>
            <p:sp>
              <p:nvSpPr>
                <p:cNvPr id="306" name="文本框 12">
                  <a:extLst>
                    <a:ext uri="{FF2B5EF4-FFF2-40B4-BE49-F238E27FC236}">
                      <a16:creationId xmlns:a16="http://schemas.microsoft.com/office/drawing/2014/main" id="{838367D7-F841-DBF5-4DAA-55BAB03FA7E5}"/>
                    </a:ext>
                  </a:extLst>
                </p:cNvPr>
                <p:cNvSpPr txBox="1"/>
                <p:nvPr/>
              </p:nvSpPr>
              <p:spPr>
                <a:xfrm>
                  <a:off x="3793317" y="4112064"/>
                  <a:ext cx="1507889" cy="62427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ts val="1876"/>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srgbClr val="00877C"/>
                      </a:solidFill>
                      <a:effectLst/>
                      <a:uLnTx/>
                      <a:uFillTx/>
                      <a:cs typeface="+mn-ea"/>
                      <a:sym typeface="+mn-lt"/>
                    </a:rPr>
                    <a:t>下降</a:t>
                  </a:r>
                  <a:r>
                    <a:rPr kumimoji="0" lang="en-US" altLang="zh-CN" sz="1200" b="1" i="0" u="none" strike="noStrike" kern="1200" cap="none" spc="0" normalizeH="0" baseline="0" noProof="0" dirty="0">
                      <a:ln>
                        <a:noFill/>
                      </a:ln>
                      <a:solidFill>
                        <a:srgbClr val="00877C"/>
                      </a:solidFill>
                      <a:effectLst/>
                      <a:uLnTx/>
                      <a:uFillTx/>
                      <a:cs typeface="+mn-ea"/>
                      <a:sym typeface="+mn-lt"/>
                    </a:rPr>
                    <a:t>74.8%</a:t>
                  </a:r>
                </a:p>
                <a:p>
                  <a:pPr marL="0" marR="0" lvl="0" indent="0" algn="ctr" defTabSz="914400" rtl="0" eaLnBrk="1" fontAlgn="auto" latinLnBrk="0" hangingPunct="1">
                    <a:lnSpc>
                      <a:spcPts val="1876"/>
                    </a:lnSpc>
                    <a:spcBef>
                      <a:spcPts val="0"/>
                    </a:spcBef>
                    <a:spcAft>
                      <a:spcPts val="0"/>
                    </a:spcAft>
                    <a:buClrTx/>
                    <a:buSzTx/>
                    <a:buFontTx/>
                    <a:buNone/>
                    <a:tabLst/>
                    <a:defRPr/>
                  </a:pPr>
                  <a:r>
                    <a:rPr kumimoji="0" lang="en-US" altLang="zh-CN" sz="1050" b="0" i="0" u="none" strike="noStrike" kern="1200" cap="none" spc="0" normalizeH="0" baseline="0" noProof="0" dirty="0">
                      <a:ln>
                        <a:noFill/>
                      </a:ln>
                      <a:solidFill>
                        <a:srgbClr val="00877C"/>
                      </a:solidFill>
                      <a:effectLst/>
                      <a:uLnTx/>
                      <a:uFillTx/>
                      <a:cs typeface="+mn-ea"/>
                      <a:sym typeface="+mn-lt"/>
                    </a:rPr>
                    <a:t>( P</a:t>
                  </a:r>
                  <a:r>
                    <a:rPr lang="en-US" altLang="zh-CN" sz="1050" dirty="0">
                      <a:solidFill>
                        <a:srgbClr val="00877C"/>
                      </a:solidFill>
                      <a:cs typeface="+mn-ea"/>
                      <a:sym typeface="+mn-lt"/>
                    </a:rPr>
                    <a:t>=0.0279</a:t>
                  </a:r>
                  <a:r>
                    <a:rPr kumimoji="0" lang="en-US" altLang="zh-CN" sz="1050" b="0" i="0" u="none" strike="noStrike" kern="1200" cap="none" spc="0" normalizeH="0" baseline="0" noProof="0" dirty="0">
                      <a:ln>
                        <a:noFill/>
                      </a:ln>
                      <a:solidFill>
                        <a:srgbClr val="00877C"/>
                      </a:solidFill>
                      <a:effectLst/>
                      <a:uLnTx/>
                      <a:uFillTx/>
                      <a:cs typeface="+mn-ea"/>
                      <a:sym typeface="+mn-lt"/>
                    </a:rPr>
                    <a:t> )</a:t>
                  </a:r>
                </a:p>
              </p:txBody>
            </p:sp>
            <p:cxnSp>
              <p:nvCxnSpPr>
                <p:cNvPr id="307" name="直接连接符 306">
                  <a:extLst>
                    <a:ext uri="{FF2B5EF4-FFF2-40B4-BE49-F238E27FC236}">
                      <a16:creationId xmlns:a16="http://schemas.microsoft.com/office/drawing/2014/main" id="{7943ABF6-7369-1785-F4DC-79C71C17662C}"/>
                    </a:ext>
                  </a:extLst>
                </p:cNvPr>
                <p:cNvCxnSpPr/>
                <p:nvPr/>
              </p:nvCxnSpPr>
              <p:spPr>
                <a:xfrm flipV="1">
                  <a:off x="4151430" y="4678653"/>
                  <a:ext cx="190499" cy="36869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8" name="直接连接符 307">
                  <a:extLst>
                    <a:ext uri="{FF2B5EF4-FFF2-40B4-BE49-F238E27FC236}">
                      <a16:creationId xmlns:a16="http://schemas.microsoft.com/office/drawing/2014/main" id="{4D124774-8ED5-EBCC-5B1C-2C4BB526F3CC}"/>
                    </a:ext>
                  </a:extLst>
                </p:cNvPr>
                <p:cNvCxnSpPr>
                  <a:cxnSpLocks/>
                </p:cNvCxnSpPr>
                <p:nvPr/>
              </p:nvCxnSpPr>
              <p:spPr>
                <a:xfrm>
                  <a:off x="4341930" y="4686970"/>
                  <a:ext cx="602147"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sp>
          <p:nvSpPr>
            <p:cNvPr id="312" name="文本框 311">
              <a:extLst>
                <a:ext uri="{FF2B5EF4-FFF2-40B4-BE49-F238E27FC236}">
                  <a16:creationId xmlns:a16="http://schemas.microsoft.com/office/drawing/2014/main" id="{1D01AF7E-3B4A-E1CD-DF4A-AAD8204E34E0}"/>
                </a:ext>
              </a:extLst>
            </p:cNvPr>
            <p:cNvSpPr txBox="1"/>
            <p:nvPr/>
          </p:nvSpPr>
          <p:spPr>
            <a:xfrm>
              <a:off x="6229011" y="1507883"/>
              <a:ext cx="4957797" cy="1215717"/>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zh-CN" altLang="en-US" sz="1200" b="0" i="0" u="none" strike="noStrike" kern="1200" cap="none" spc="0" normalizeH="0" baseline="0" noProof="0" dirty="0">
                  <a:ln>
                    <a:noFill/>
                  </a:ln>
                  <a:solidFill>
                    <a:prstClr val="black"/>
                  </a:solidFill>
                  <a:effectLst/>
                  <a:uLnTx/>
                  <a:uFillTx/>
                  <a:cs typeface="+mn-ea"/>
                  <a:sym typeface="+mn-lt"/>
                </a:rPr>
                <a:t>一项前瞻性随机对照研究显示</a:t>
              </a:r>
              <a:r>
                <a:rPr lang="en-US" altLang="zh-CN" sz="1200" baseline="30000" dirty="0">
                  <a:solidFill>
                    <a:prstClr val="black"/>
                  </a:solidFill>
                  <a:cs typeface="+mn-ea"/>
                  <a:sym typeface="+mn-lt"/>
                </a:rPr>
                <a:t>2</a:t>
              </a:r>
              <a:r>
                <a:rPr kumimoji="0" lang="en-US" altLang="zh-CN" sz="1200" b="0" i="0" u="none" strike="noStrike" kern="1200" cap="none" spc="0" normalizeH="0" baseline="30000" noProof="0" dirty="0">
                  <a:ln>
                    <a:noFill/>
                  </a:ln>
                  <a:solidFill>
                    <a:prstClr val="black"/>
                  </a:solidFill>
                  <a:effectLst/>
                  <a:uLnTx/>
                  <a:uFillTx/>
                  <a:cs typeface="+mn-ea"/>
                  <a:sym typeface="+mn-lt"/>
                </a:rPr>
                <a:t>,b</a:t>
              </a:r>
              <a:r>
                <a:rPr kumimoji="0" lang="zh-CN" altLang="en-US" sz="1200" b="0" i="0" u="none" strike="noStrike" kern="1200" cap="none" spc="0" normalizeH="0" baseline="0" noProof="0" dirty="0">
                  <a:ln>
                    <a:noFill/>
                  </a:ln>
                  <a:solidFill>
                    <a:prstClr val="black"/>
                  </a:solidFill>
                  <a:effectLst/>
                  <a:uLnTx/>
                  <a:uFillTx/>
                  <a:cs typeface="+mn-ea"/>
                  <a:sym typeface="+mn-lt"/>
                </a:rPr>
                <a:t>，</a:t>
              </a:r>
              <a:endParaRPr kumimoji="0" lang="en-US" altLang="zh-CN" sz="1200" b="0" i="0" u="none" strike="noStrike" kern="1200" cap="none" spc="0" normalizeH="0" baseline="0" noProof="0" dirty="0">
                <a:ln>
                  <a:noFill/>
                </a:ln>
                <a:solidFill>
                  <a:prstClr val="black"/>
                </a:solidFill>
                <a:effectLst/>
                <a:uLnTx/>
                <a:uFillTx/>
                <a:cs typeface="+mn-ea"/>
                <a:sym typeface="+mn-lt"/>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zh-CN" altLang="en-US" sz="1350" b="0" i="0" u="none" strike="noStrike" kern="1200" cap="none" spc="0" normalizeH="0" baseline="0" noProof="0" dirty="0">
                  <a:ln>
                    <a:noFill/>
                  </a:ln>
                  <a:solidFill>
                    <a:prstClr val="black"/>
                  </a:solidFill>
                  <a:effectLst/>
                  <a:uLnTx/>
                  <a:uFillTx/>
                  <a:cs typeface="+mn-ea"/>
                  <a:sym typeface="+mn-lt"/>
                </a:rPr>
                <a:t>在诊断为子宫颈癌前病变且进行</a:t>
              </a:r>
              <a:r>
                <a:rPr kumimoji="0" lang="zh-CN" altLang="en-US" sz="1350" b="1" i="0" u="none" strike="noStrike" kern="1200" cap="none" spc="0" normalizeH="0" baseline="0" noProof="0" dirty="0">
                  <a:ln>
                    <a:noFill/>
                  </a:ln>
                  <a:solidFill>
                    <a:prstClr val="black"/>
                  </a:solidFill>
                  <a:effectLst/>
                  <a:uLnTx/>
                  <a:uFillTx/>
                  <a:cs typeface="+mn-ea"/>
                  <a:sym typeface="+mn-lt"/>
                </a:rPr>
                <a:t>子宫颈锥切术或其他治疗</a:t>
              </a:r>
              <a:r>
                <a:rPr kumimoji="0" lang="zh-CN" altLang="en-US" sz="1350" b="0" i="0" u="none" strike="noStrike" kern="1200" cap="none" spc="0" normalizeH="0" baseline="0" noProof="0" dirty="0">
                  <a:ln>
                    <a:noFill/>
                  </a:ln>
                  <a:solidFill>
                    <a:prstClr val="black"/>
                  </a:solidFill>
                  <a:effectLst/>
                  <a:uLnTx/>
                  <a:uFillTx/>
                  <a:cs typeface="+mn-ea"/>
                  <a:sym typeface="+mn-lt"/>
                </a:rPr>
                <a:t>的女性中，接种四价</a:t>
              </a:r>
              <a:r>
                <a:rPr kumimoji="0" lang="en-US" altLang="zh-CN" sz="1350" b="0" i="0" u="none" strike="noStrike" kern="1200" cap="none" spc="0" normalizeH="0" baseline="0" noProof="0" dirty="0">
                  <a:ln>
                    <a:noFill/>
                  </a:ln>
                  <a:solidFill>
                    <a:prstClr val="black"/>
                  </a:solidFill>
                  <a:effectLst/>
                  <a:uLnTx/>
                  <a:uFillTx/>
                  <a:cs typeface="+mn-ea"/>
                  <a:sym typeface="+mn-lt"/>
                </a:rPr>
                <a:t>HPV</a:t>
              </a:r>
              <a:r>
                <a:rPr kumimoji="0" lang="zh-CN" altLang="en-US" sz="1350" b="0" i="0" u="none" strike="noStrike" kern="1200" cap="none" spc="0" normalizeH="0" baseline="0" noProof="0" dirty="0">
                  <a:ln>
                    <a:noFill/>
                  </a:ln>
                  <a:solidFill>
                    <a:prstClr val="black"/>
                  </a:solidFill>
                  <a:effectLst/>
                  <a:uLnTx/>
                  <a:uFillTx/>
                  <a:cs typeface="+mn-ea"/>
                  <a:sym typeface="+mn-lt"/>
                </a:rPr>
                <a:t>疫苗后疫苗型别相关</a:t>
              </a:r>
              <a:r>
                <a:rPr lang="zh-CN" altLang="en-US" sz="1350" dirty="0">
                  <a:solidFill>
                    <a:prstClr val="black"/>
                  </a:solidFill>
                  <a:cs typeface="+mn-ea"/>
                  <a:sym typeface="+mn-lt"/>
                </a:rPr>
                <a:t>子宫颈</a:t>
              </a:r>
              <a:r>
                <a:rPr kumimoji="0" lang="zh-CN" altLang="en-US" sz="1350" b="0" i="0" u="none" strike="noStrike" kern="1200" cap="none" spc="0" normalizeH="0" baseline="0" noProof="0" dirty="0">
                  <a:ln>
                    <a:noFill/>
                  </a:ln>
                  <a:solidFill>
                    <a:prstClr val="black"/>
                  </a:solidFill>
                  <a:effectLst/>
                  <a:uLnTx/>
                  <a:uFillTx/>
                  <a:cs typeface="+mn-ea"/>
                  <a:sym typeface="+mn-lt"/>
                </a:rPr>
                <a:t>癌前病变</a:t>
              </a:r>
              <a:r>
                <a:rPr kumimoji="0" lang="en-US" altLang="zh-CN" sz="1350" b="0" i="0" u="none" strike="noStrike" kern="1200" cap="none" spc="0" normalizeH="0" baseline="0" noProof="0" dirty="0">
                  <a:ln>
                    <a:noFill/>
                  </a:ln>
                  <a:solidFill>
                    <a:prstClr val="black"/>
                  </a:solidFill>
                  <a:effectLst/>
                  <a:uLnTx/>
                  <a:uFillTx/>
                  <a:cs typeface="+mn-ea"/>
                  <a:sym typeface="+mn-lt"/>
                </a:rPr>
                <a:t>CIN 1+</a:t>
              </a:r>
              <a:r>
                <a:rPr kumimoji="0" lang="zh-CN" altLang="en-US" sz="1350" b="0" i="0" u="none" strike="noStrike" kern="1200" cap="none" spc="0" normalizeH="0" baseline="0" noProof="0" dirty="0">
                  <a:ln>
                    <a:noFill/>
                  </a:ln>
                  <a:solidFill>
                    <a:prstClr val="black"/>
                  </a:solidFill>
                  <a:effectLst/>
                  <a:uLnTx/>
                  <a:uFillTx/>
                  <a:cs typeface="+mn-ea"/>
                  <a:sym typeface="+mn-lt"/>
                </a:rPr>
                <a:t>复发率为</a:t>
              </a:r>
              <a:r>
                <a:rPr kumimoji="0" lang="en-US" altLang="zh-CN" sz="1350" b="0" i="0" u="none" strike="noStrike" kern="1200" cap="none" spc="0" normalizeH="0" baseline="0" noProof="0" dirty="0">
                  <a:ln>
                    <a:noFill/>
                  </a:ln>
                  <a:solidFill>
                    <a:prstClr val="black"/>
                  </a:solidFill>
                  <a:effectLst/>
                  <a:uLnTx/>
                  <a:uFillTx/>
                  <a:cs typeface="+mn-ea"/>
                  <a:sym typeface="+mn-lt"/>
                </a:rPr>
                <a:t>3.4%</a:t>
              </a:r>
              <a:r>
                <a:rPr kumimoji="0" lang="zh-CN" altLang="en-US" sz="1350" b="0" i="0" u="none" strike="noStrike" kern="1200" cap="none" spc="0" normalizeH="0" baseline="0" noProof="0" dirty="0">
                  <a:ln>
                    <a:noFill/>
                  </a:ln>
                  <a:solidFill>
                    <a:prstClr val="black"/>
                  </a:solidFill>
                  <a:effectLst/>
                  <a:uLnTx/>
                  <a:uFillTx/>
                  <a:cs typeface="+mn-ea"/>
                  <a:sym typeface="+mn-lt"/>
                </a:rPr>
                <a:t>，而未接种人群复发率达</a:t>
              </a:r>
              <a:r>
                <a:rPr lang="en-US" altLang="zh-CN" sz="1350" dirty="0">
                  <a:solidFill>
                    <a:prstClr val="black"/>
                  </a:solidFill>
                  <a:cs typeface="+mn-ea"/>
                  <a:sym typeface="+mn-lt"/>
                </a:rPr>
                <a:t>13.5</a:t>
              </a:r>
              <a:r>
                <a:rPr kumimoji="0" lang="en-US" altLang="zh-CN" sz="1350" b="0" i="0" u="none" strike="noStrike" kern="1200" cap="none" spc="0" normalizeH="0" baseline="0" noProof="0" dirty="0">
                  <a:ln>
                    <a:noFill/>
                  </a:ln>
                  <a:solidFill>
                    <a:prstClr val="black"/>
                  </a:solidFill>
                  <a:effectLst/>
                  <a:uLnTx/>
                  <a:uFillTx/>
                  <a:cs typeface="+mn-ea"/>
                  <a:sym typeface="+mn-lt"/>
                </a:rPr>
                <a:t>%</a:t>
              </a:r>
              <a:r>
                <a:rPr kumimoji="0" lang="zh-CN" altLang="en-US" sz="1350" b="0" i="0" u="none" strike="noStrike" kern="1200" cap="none" spc="0" normalizeH="0" baseline="0" noProof="0" dirty="0">
                  <a:ln>
                    <a:noFill/>
                  </a:ln>
                  <a:solidFill>
                    <a:prstClr val="black"/>
                  </a:solidFill>
                  <a:effectLst/>
                  <a:uLnTx/>
                  <a:uFillTx/>
                  <a:cs typeface="+mn-ea"/>
                  <a:sym typeface="+mn-lt"/>
                </a:rPr>
                <a:t>，</a:t>
              </a:r>
              <a:r>
                <a:rPr kumimoji="0" lang="zh-CN" altLang="en-US" sz="1350" b="1" i="0" u="none" strike="noStrike" kern="1200" cap="none" spc="0" normalizeH="0" baseline="0" noProof="0" dirty="0">
                  <a:ln>
                    <a:noFill/>
                  </a:ln>
                  <a:solidFill>
                    <a:srgbClr val="008080"/>
                  </a:solidFill>
                  <a:effectLst/>
                  <a:uLnTx/>
                  <a:uFillTx/>
                  <a:cs typeface="+mn-ea"/>
                  <a:sym typeface="+mn-lt"/>
                </a:rPr>
                <a:t>四价</a:t>
              </a:r>
              <a:r>
                <a:rPr kumimoji="0" lang="en-US" altLang="zh-CN" sz="1350" b="1" i="0" u="none" strike="noStrike" kern="1200" cap="none" spc="0" normalizeH="0" baseline="0" noProof="0" dirty="0">
                  <a:ln>
                    <a:noFill/>
                  </a:ln>
                  <a:solidFill>
                    <a:srgbClr val="008080"/>
                  </a:solidFill>
                  <a:effectLst/>
                  <a:uLnTx/>
                  <a:uFillTx/>
                  <a:cs typeface="+mn-ea"/>
                  <a:sym typeface="+mn-lt"/>
                </a:rPr>
                <a:t>HPV</a:t>
              </a:r>
              <a:r>
                <a:rPr kumimoji="0" lang="zh-CN" altLang="en-US" sz="1350" b="1" i="0" u="none" strike="noStrike" kern="1200" cap="none" spc="0" normalizeH="0" baseline="0" noProof="0" dirty="0">
                  <a:ln>
                    <a:noFill/>
                  </a:ln>
                  <a:solidFill>
                    <a:srgbClr val="008080"/>
                  </a:solidFill>
                  <a:effectLst/>
                  <a:uLnTx/>
                  <a:uFillTx/>
                  <a:cs typeface="+mn-ea"/>
                  <a:sym typeface="+mn-lt"/>
                </a:rPr>
                <a:t>疫苗可显著降低有子宫颈病变治疗史女性的复发风险。</a:t>
              </a:r>
            </a:p>
          </p:txBody>
        </p:sp>
      </p:grpSp>
    </p:spTree>
    <p:extLst>
      <p:ext uri="{BB962C8B-B14F-4D97-AF65-F5344CB8AC3E}">
        <p14:creationId xmlns:p14="http://schemas.microsoft.com/office/powerpoint/2010/main" val="133831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zh-CN" altLang="en-US" dirty="0"/>
              <a:t>是否推荐免疫力低下的人群接种</a:t>
            </a:r>
            <a:r>
              <a:rPr lang="en-US" altLang="zh-CN" dirty="0"/>
              <a:t>HPV</a:t>
            </a:r>
            <a:r>
              <a:rPr lang="zh-CN" altLang="en-US" dirty="0"/>
              <a:t>疫苗？</a:t>
            </a:r>
          </a:p>
        </p:txBody>
      </p:sp>
      <p:sp>
        <p:nvSpPr>
          <p:cNvPr id="6" name="文本框 5"/>
          <p:cNvSpPr txBox="1"/>
          <p:nvPr/>
        </p:nvSpPr>
        <p:spPr>
          <a:xfrm>
            <a:off x="-1" y="6488668"/>
            <a:ext cx="8092800" cy="369332"/>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Human Papillomavirus Vaccination: Recommendations of the Advisory Committee on Immunization Practices (ACIP) Recommendations and Reports August 29, 2014/63(RR05);1-30; [2]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Mok</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CC, et al. Ann Rheum Dis. 2013 May;72(5):659-64; [3]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人乳头瘤病毒疫苗临床应用中国专家共识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中国医学前沿杂志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电子版</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2021;13(2):1-12; [4] Kumar D, et al. Am J Transplant. 2013 Sep;13(9):2411-7; [5]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Palefsky</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JM, et al. J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Acquir</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Immune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Defic</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600" dirty="0" err="1">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Syndr</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2021 Jun 1;87(2):875-881..</a:t>
            </a:r>
          </a:p>
        </p:txBody>
      </p:sp>
      <p:grpSp>
        <p:nvGrpSpPr>
          <p:cNvPr id="29" name="组合 28">
            <a:extLst>
              <a:ext uri="{FF2B5EF4-FFF2-40B4-BE49-F238E27FC236}">
                <a16:creationId xmlns:a16="http://schemas.microsoft.com/office/drawing/2014/main" id="{026F772C-7DAD-F22D-32E5-BF8DFCCB2D8E}"/>
              </a:ext>
            </a:extLst>
          </p:cNvPr>
          <p:cNvGrpSpPr/>
          <p:nvPr/>
        </p:nvGrpSpPr>
        <p:grpSpPr>
          <a:xfrm>
            <a:off x="0" y="4492095"/>
            <a:ext cx="11018900" cy="1331555"/>
            <a:chOff x="0" y="3907233"/>
            <a:chExt cx="11018900" cy="1331555"/>
          </a:xfrm>
        </p:grpSpPr>
        <p:sp>
          <p:nvSpPr>
            <p:cNvPr id="30" name="矩形: 圆角 29">
              <a:extLst>
                <a:ext uri="{FF2B5EF4-FFF2-40B4-BE49-F238E27FC236}">
                  <a16:creationId xmlns:a16="http://schemas.microsoft.com/office/drawing/2014/main" id="{B55FC8BD-FA56-8EB2-82FF-2FA3EEE18825}"/>
                </a:ext>
              </a:extLst>
            </p:cNvPr>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a:extLst>
                <a:ext uri="{FF2B5EF4-FFF2-40B4-BE49-F238E27FC236}">
                  <a16:creationId xmlns:a16="http://schemas.microsoft.com/office/drawing/2014/main" id="{EE8F92F3-08B4-C41C-A7A4-F836506FE726}"/>
                </a:ext>
              </a:extLst>
            </p:cNvPr>
            <p:cNvGrpSpPr>
              <a:grpSpLocks noChangeAspect="1"/>
            </p:cNvGrpSpPr>
            <p:nvPr/>
          </p:nvGrpSpPr>
          <p:grpSpPr>
            <a:xfrm>
              <a:off x="669439" y="4016554"/>
              <a:ext cx="301348" cy="312868"/>
              <a:chOff x="7671199" y="2913751"/>
              <a:chExt cx="432004" cy="432000"/>
            </a:xfrm>
            <a:solidFill>
              <a:srgbClr val="00877B"/>
            </a:solidFill>
          </p:grpSpPr>
          <p:sp>
            <p:nvSpPr>
              <p:cNvPr id="34" name="圆角矩形 102">
                <a:extLst>
                  <a:ext uri="{FF2B5EF4-FFF2-40B4-BE49-F238E27FC236}">
                    <a16:creationId xmlns:a16="http://schemas.microsoft.com/office/drawing/2014/main" id="{F2875EDD-C5C0-0795-3CA9-17EE75851527}"/>
                  </a:ext>
                </a:extLst>
              </p:cNvPr>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35" name="任意多边形 103">
                <a:extLst>
                  <a:ext uri="{FF2B5EF4-FFF2-40B4-BE49-F238E27FC236}">
                    <a16:creationId xmlns:a16="http://schemas.microsoft.com/office/drawing/2014/main" id="{2655FF2F-7ABF-0692-DA63-B88524700107}"/>
                  </a:ext>
                </a:extLst>
              </p:cNvPr>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32" name="文本框 31">
              <a:extLst>
                <a:ext uri="{FF2B5EF4-FFF2-40B4-BE49-F238E27FC236}">
                  <a16:creationId xmlns:a16="http://schemas.microsoft.com/office/drawing/2014/main" id="{870DA6D0-B8B0-299D-CB84-FC63F869DB2E}"/>
                </a:ext>
              </a:extLst>
            </p:cNvPr>
            <p:cNvSpPr txBox="1"/>
            <p:nvPr/>
          </p:nvSpPr>
          <p:spPr>
            <a:xfrm>
              <a:off x="1000885" y="3977051"/>
              <a:ext cx="9276971"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疫苗临床应用中国专家共识优先推荐</a:t>
              </a:r>
              <a:r>
                <a:rPr lang="en-US" altLang="zh-CN" b="1" dirty="0">
                  <a:solidFill>
                    <a:srgbClr val="00877B"/>
                  </a:solidFill>
                  <a:latin typeface="微软雅黑" panose="020B0503020204020204" pitchFamily="34" charset="-122"/>
                  <a:ea typeface="微软雅黑" panose="020B0503020204020204" pitchFamily="34" charset="-122"/>
                </a:rPr>
                <a:t>HIV</a:t>
              </a:r>
              <a:r>
                <a:rPr lang="zh-CN" altLang="en-US" b="1" dirty="0">
                  <a:solidFill>
                    <a:srgbClr val="00877B"/>
                  </a:solidFill>
                  <a:latin typeface="微软雅黑" panose="020B0503020204020204" pitchFamily="34" charset="-122"/>
                  <a:ea typeface="微软雅黑" panose="020B0503020204020204" pitchFamily="34" charset="-122"/>
                </a:rPr>
                <a:t>感染者接种</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a:t>
              </a:r>
            </a:p>
          </p:txBody>
        </p:sp>
        <p:sp>
          <p:nvSpPr>
            <p:cNvPr id="33" name="文本框 32">
              <a:extLst>
                <a:ext uri="{FF2B5EF4-FFF2-40B4-BE49-F238E27FC236}">
                  <a16:creationId xmlns:a16="http://schemas.microsoft.com/office/drawing/2014/main" id="{93BBA436-3AED-FFDD-A006-6D588EEB179F}"/>
                </a:ext>
              </a:extLst>
            </p:cNvPr>
            <p:cNvSpPr txBox="1"/>
            <p:nvPr/>
          </p:nvSpPr>
          <p:spPr>
            <a:xfrm>
              <a:off x="1000885" y="4446648"/>
              <a:ext cx="10018015" cy="792140"/>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20000"/>
                </a:lnSpc>
                <a:buFont typeface="Arial" panose="020B0604020202020204" pitchFamily="34" charset="0"/>
                <a:buChar char="•"/>
              </a:pPr>
              <a:r>
                <a:rPr lang="zh-CN" altLang="en-US" sz="1300" dirty="0">
                  <a:cs typeface="+mn-ea"/>
                  <a:sym typeface="+mn-lt"/>
                </a:rPr>
                <a:t>一项纳入</a:t>
              </a:r>
              <a:r>
                <a:rPr lang="en-US" altLang="zh-CN" sz="1300" dirty="0">
                  <a:cs typeface="+mn-ea"/>
                  <a:sym typeface="+mn-lt"/>
                </a:rPr>
                <a:t>150</a:t>
              </a:r>
              <a:r>
                <a:rPr lang="zh-CN" altLang="en-US" sz="1300" dirty="0">
                  <a:cs typeface="+mn-ea"/>
                  <a:sym typeface="+mn-lt"/>
                </a:rPr>
                <a:t>例</a:t>
              </a:r>
              <a:r>
                <a:rPr lang="en-US" altLang="zh-CN" sz="1300" dirty="0">
                  <a:cs typeface="+mn-ea"/>
                  <a:sym typeface="+mn-lt"/>
                </a:rPr>
                <a:t>HIV</a:t>
              </a:r>
              <a:r>
                <a:rPr lang="zh-CN" altLang="en-US" sz="1300" dirty="0">
                  <a:cs typeface="+mn-ea"/>
                  <a:sym typeface="+mn-lt"/>
                </a:rPr>
                <a:t>女性感染者的研究显示</a:t>
              </a:r>
              <a:r>
                <a:rPr lang="en-US" altLang="zh-CN" sz="1300" baseline="30000" dirty="0">
                  <a:cs typeface="+mn-ea"/>
                  <a:sym typeface="+mn-lt"/>
                </a:rPr>
                <a:t>5,c</a:t>
              </a:r>
              <a:r>
                <a:rPr lang="zh-CN" altLang="en-US" sz="1300" dirty="0">
                  <a:cs typeface="+mn-ea"/>
                  <a:sym typeface="+mn-lt"/>
                </a:rPr>
                <a:t>，在基线时未感染</a:t>
              </a:r>
              <a:r>
                <a:rPr lang="en-US" altLang="zh-CN" sz="1300" dirty="0">
                  <a:cs typeface="+mn-ea"/>
                  <a:sym typeface="+mn-lt"/>
                </a:rPr>
                <a:t>HPV6/11/16/18</a:t>
              </a:r>
              <a:r>
                <a:rPr lang="zh-CN" altLang="en-US" sz="1300" dirty="0">
                  <a:cs typeface="+mn-ea"/>
                  <a:sym typeface="+mn-lt"/>
                </a:rPr>
                <a:t>的</a:t>
              </a:r>
              <a:r>
                <a:rPr lang="en-US" altLang="zh-CN" sz="1300" dirty="0">
                  <a:cs typeface="+mn-ea"/>
                  <a:sym typeface="+mn-lt"/>
                </a:rPr>
                <a:t>HIV</a:t>
              </a:r>
              <a:r>
                <a:rPr lang="zh-CN" altLang="en-US" sz="1300" dirty="0">
                  <a:cs typeface="+mn-ea"/>
                  <a:sym typeface="+mn-lt"/>
                </a:rPr>
                <a:t>女性感染者中，四价</a:t>
              </a:r>
              <a:r>
                <a:rPr lang="en-US" altLang="zh-CN" sz="1300" dirty="0">
                  <a:cs typeface="+mn-ea"/>
                  <a:sym typeface="+mn-lt"/>
                </a:rPr>
                <a:t>HPV</a:t>
              </a:r>
              <a:r>
                <a:rPr lang="zh-CN" altLang="en-US" sz="1300" dirty="0">
                  <a:cs typeface="+mn-ea"/>
                  <a:sym typeface="+mn-lt"/>
                </a:rPr>
                <a:t>疫苗首剂接种</a:t>
              </a:r>
              <a:r>
                <a:rPr lang="en-US" altLang="zh-CN" sz="1300" dirty="0">
                  <a:cs typeface="+mn-ea"/>
                  <a:sym typeface="+mn-lt"/>
                </a:rPr>
                <a:t>7</a:t>
              </a:r>
              <a:r>
                <a:rPr lang="zh-CN" altLang="en-US" sz="1300" dirty="0">
                  <a:cs typeface="+mn-ea"/>
                  <a:sym typeface="+mn-lt"/>
                </a:rPr>
                <a:t>个月后，</a:t>
              </a:r>
              <a:r>
                <a:rPr lang="en-US" altLang="zh-CN" sz="1300" b="1" dirty="0">
                  <a:cs typeface="+mn-ea"/>
                  <a:sym typeface="+mn-lt"/>
                </a:rPr>
                <a:t>HPV16/18</a:t>
              </a:r>
              <a:r>
                <a:rPr lang="zh-CN" altLang="en-US" sz="1300" b="1" dirty="0">
                  <a:cs typeface="+mn-ea"/>
                  <a:sym typeface="+mn-lt"/>
                </a:rPr>
                <a:t>型血清阳转率达</a:t>
              </a:r>
              <a:r>
                <a:rPr lang="en-US" altLang="zh-CN" sz="1300" b="1" dirty="0">
                  <a:cs typeface="+mn-ea"/>
                  <a:sym typeface="+mn-lt"/>
                </a:rPr>
                <a:t>90-99%</a:t>
              </a:r>
              <a:r>
                <a:rPr lang="zh-CN" altLang="en-US" sz="1300" b="1" dirty="0">
                  <a:cs typeface="+mn-ea"/>
                  <a:sym typeface="+mn-lt"/>
                </a:rPr>
                <a:t>，且安全性良好</a:t>
              </a:r>
              <a:r>
                <a:rPr lang="zh-CN" altLang="en-US" sz="1300" dirty="0">
                  <a:cs typeface="+mn-ea"/>
                  <a:sym typeface="+mn-lt"/>
                </a:rPr>
                <a:t>。</a:t>
              </a:r>
              <a:endParaRPr lang="en-US" altLang="zh-CN" sz="1300" dirty="0">
                <a:cs typeface="+mn-ea"/>
                <a:sym typeface="+mn-lt"/>
              </a:endParaRPr>
            </a:p>
            <a:p>
              <a:pPr marL="171450" indent="-171450">
                <a:lnSpc>
                  <a:spcPct val="120000"/>
                </a:lnSpc>
                <a:buFont typeface="Arial" panose="020B0604020202020204" pitchFamily="34" charset="0"/>
                <a:buChar char="•"/>
              </a:pPr>
              <a:r>
                <a:rPr lang="en-US" altLang="zh-CN" sz="1300" dirty="0">
                  <a:cs typeface="+mn-ea"/>
                  <a:sym typeface="+mn-lt"/>
                </a:rPr>
                <a:t>《</a:t>
              </a:r>
              <a:r>
                <a:rPr lang="zh-CN" altLang="en-US" sz="1300" dirty="0">
                  <a:cs typeface="+mn-ea"/>
                  <a:sym typeface="+mn-lt"/>
                </a:rPr>
                <a:t>人乳头瘤病毒疫苗临床应用中国专家共识</a:t>
              </a:r>
              <a:r>
                <a:rPr lang="en-US" altLang="zh-CN" sz="1300" dirty="0">
                  <a:cs typeface="+mn-ea"/>
                  <a:sym typeface="+mn-lt"/>
                </a:rPr>
                <a:t>》</a:t>
              </a:r>
              <a:r>
                <a:rPr lang="zh-CN" altLang="en-US" sz="1300" dirty="0">
                  <a:cs typeface="+mn-ea"/>
                  <a:sym typeface="+mn-lt"/>
                </a:rPr>
                <a:t>优先推荐</a:t>
              </a:r>
              <a:r>
                <a:rPr lang="en-US" altLang="zh-CN" sz="1300" b="1" dirty="0">
                  <a:solidFill>
                    <a:srgbClr val="008080"/>
                  </a:solidFill>
                  <a:cs typeface="+mn-ea"/>
                  <a:sym typeface="+mn-lt"/>
                </a:rPr>
                <a:t>HIV</a:t>
              </a:r>
              <a:r>
                <a:rPr lang="zh-CN" altLang="en-US" sz="1300" b="1" dirty="0">
                  <a:solidFill>
                    <a:srgbClr val="008080"/>
                  </a:solidFill>
                  <a:cs typeface="+mn-ea"/>
                  <a:sym typeface="+mn-lt"/>
                </a:rPr>
                <a:t>感染</a:t>
              </a:r>
              <a:r>
                <a:rPr lang="zh-CN" altLang="en-US" sz="1300" dirty="0">
                  <a:cs typeface="+mn-ea"/>
                  <a:sym typeface="+mn-lt"/>
                </a:rPr>
                <a:t>的适龄女性接种</a:t>
              </a:r>
              <a:r>
                <a:rPr lang="en-US" altLang="zh-CN" sz="1300" dirty="0">
                  <a:cs typeface="+mn-ea"/>
                  <a:sym typeface="+mn-lt"/>
                </a:rPr>
                <a:t>HPV</a:t>
              </a:r>
              <a:r>
                <a:rPr lang="zh-CN" altLang="en-US" sz="1300" dirty="0">
                  <a:cs typeface="+mn-ea"/>
                  <a:sym typeface="+mn-lt"/>
                </a:rPr>
                <a:t>疫苗</a:t>
              </a:r>
              <a:r>
                <a:rPr lang="en-US" altLang="zh-CN" sz="1300" baseline="30000" dirty="0">
                  <a:cs typeface="+mn-ea"/>
                  <a:sym typeface="+mn-lt"/>
                </a:rPr>
                <a:t>3</a:t>
              </a:r>
              <a:r>
                <a:rPr lang="zh-CN" altLang="en-US" sz="1300" dirty="0">
                  <a:cs typeface="+mn-ea"/>
                  <a:sym typeface="+mn-lt"/>
                </a:rPr>
                <a:t>。</a:t>
              </a:r>
            </a:p>
          </p:txBody>
        </p:sp>
      </p:grpSp>
      <p:grpSp>
        <p:nvGrpSpPr>
          <p:cNvPr id="37" name="组合 36">
            <a:extLst>
              <a:ext uri="{FF2B5EF4-FFF2-40B4-BE49-F238E27FC236}">
                <a16:creationId xmlns:a16="http://schemas.microsoft.com/office/drawing/2014/main" id="{C0B13959-3544-43AA-43F5-708BFED29BA5}"/>
              </a:ext>
            </a:extLst>
          </p:cNvPr>
          <p:cNvGrpSpPr/>
          <p:nvPr/>
        </p:nvGrpSpPr>
        <p:grpSpPr>
          <a:xfrm>
            <a:off x="0" y="2900022"/>
            <a:ext cx="11018901" cy="1573579"/>
            <a:chOff x="0" y="3168690"/>
            <a:chExt cx="11018901" cy="1573579"/>
          </a:xfrm>
        </p:grpSpPr>
        <p:grpSp>
          <p:nvGrpSpPr>
            <p:cNvPr id="3" name="组合 2"/>
            <p:cNvGrpSpPr/>
            <p:nvPr/>
          </p:nvGrpSpPr>
          <p:grpSpPr>
            <a:xfrm>
              <a:off x="0" y="3168690"/>
              <a:ext cx="10762488" cy="540000"/>
              <a:chOff x="0" y="3907233"/>
              <a:chExt cx="10762488" cy="540000"/>
            </a:xfrm>
          </p:grpSpPr>
          <p:sp>
            <p:nvSpPr>
              <p:cNvPr id="21" name="矩形: 圆角 20"/>
              <p:cNvSpPr/>
              <p:nvPr/>
            </p:nvSpPr>
            <p:spPr>
              <a:xfrm>
                <a:off x="0" y="3907233"/>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a:grpSpLocks noChangeAspect="1"/>
              </p:cNvGrpSpPr>
              <p:nvPr/>
            </p:nvGrpSpPr>
            <p:grpSpPr>
              <a:xfrm>
                <a:off x="669439" y="4016554"/>
                <a:ext cx="301348" cy="312868"/>
                <a:chOff x="7671199" y="2913751"/>
                <a:chExt cx="432004" cy="432000"/>
              </a:xfrm>
              <a:solidFill>
                <a:srgbClr val="00877B"/>
              </a:solidFill>
            </p:grpSpPr>
            <p:sp>
              <p:nvSpPr>
                <p:cNvPr id="23"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24" name="任意多边形 103"/>
                <p:cNvSpPr/>
                <p:nvPr/>
              </p:nvSpPr>
              <p:spPr>
                <a:xfrm>
                  <a:off x="7791883" y="3061385"/>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5" name="文本框 24"/>
              <p:cNvSpPr txBox="1"/>
              <p:nvPr/>
            </p:nvSpPr>
            <p:spPr>
              <a:xfrm>
                <a:off x="1000885" y="3977051"/>
                <a:ext cx="9276971" cy="387735"/>
              </a:xfrm>
              <a:prstGeom prst="rect">
                <a:avLst/>
              </a:prstGeom>
              <a:noFill/>
            </p:spPr>
            <p:txBody>
              <a:bodyPr wrap="square">
                <a:spAutoFit/>
              </a:bodyPr>
              <a:lstStyle/>
              <a:p>
                <a:pPr>
                  <a:lnSpc>
                    <a:spcPts val="2500"/>
                  </a:lnSpc>
                </a:pPr>
                <a:r>
                  <a:rPr lang="zh-CN" altLang="en-US" b="1" dirty="0">
                    <a:solidFill>
                      <a:srgbClr val="00877B"/>
                    </a:solidFill>
                    <a:latin typeface="微软雅黑" panose="020B0503020204020204" pitchFamily="34" charset="-122"/>
                    <a:ea typeface="微软雅黑" panose="020B0503020204020204" pitchFamily="34" charset="-122"/>
                  </a:rPr>
                  <a:t>接受免疫抑制治疗的患者接种四价</a:t>
                </a: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疫苗安全性良好</a:t>
                </a:r>
              </a:p>
            </p:txBody>
          </p:sp>
        </p:grpSp>
        <p:sp>
          <p:nvSpPr>
            <p:cNvPr id="36" name="文本框 35">
              <a:extLst>
                <a:ext uri="{FF2B5EF4-FFF2-40B4-BE49-F238E27FC236}">
                  <a16:creationId xmlns:a16="http://schemas.microsoft.com/office/drawing/2014/main" id="{12C77816-ABB4-EF2B-B4E5-50917C62528C}"/>
                </a:ext>
              </a:extLst>
            </p:cNvPr>
            <p:cNvSpPr txBox="1"/>
            <p:nvPr/>
          </p:nvSpPr>
          <p:spPr>
            <a:xfrm>
              <a:off x="993050" y="3710063"/>
              <a:ext cx="10025851" cy="1032206"/>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300" dirty="0">
                  <a:cs typeface="+mn-ea"/>
                  <a:sym typeface="+mn-lt"/>
                </a:rPr>
                <a:t>一项前瞻性队列研究显示</a:t>
              </a:r>
              <a:r>
                <a:rPr lang="en-US" altLang="zh-CN" sz="1300" baseline="30000" dirty="0">
                  <a:cs typeface="+mn-ea"/>
                  <a:sym typeface="+mn-lt"/>
                </a:rPr>
                <a:t>4,b</a:t>
              </a:r>
              <a:r>
                <a:rPr lang="zh-CN" altLang="en-US" sz="1300" dirty="0">
                  <a:cs typeface="+mn-ea"/>
                  <a:sym typeface="+mn-lt"/>
                </a:rPr>
                <a:t>，</a:t>
              </a:r>
              <a:r>
                <a:rPr lang="en-US" altLang="zh-CN" sz="1300" dirty="0">
                  <a:cs typeface="+mn-ea"/>
                  <a:sym typeface="+mn-lt"/>
                </a:rPr>
                <a:t>18-35</a:t>
              </a:r>
              <a:r>
                <a:rPr lang="zh-CN" altLang="en-US" sz="1300" dirty="0">
                  <a:cs typeface="+mn-ea"/>
                  <a:sym typeface="+mn-lt"/>
                </a:rPr>
                <a:t>岁接受过器官（包括肾脏、肺、心脏、肝脏）移植的女性接种四价</a:t>
              </a:r>
              <a:r>
                <a:rPr lang="en-US" altLang="zh-CN" sz="1300" dirty="0">
                  <a:cs typeface="+mn-ea"/>
                  <a:sym typeface="+mn-lt"/>
                </a:rPr>
                <a:t>HPV</a:t>
              </a:r>
              <a:r>
                <a:rPr lang="zh-CN" altLang="en-US" sz="1300" dirty="0">
                  <a:cs typeface="+mn-ea"/>
                  <a:sym typeface="+mn-lt"/>
                </a:rPr>
                <a:t>疫苗</a:t>
              </a:r>
              <a:r>
                <a:rPr lang="zh-CN" altLang="en-US" sz="1300" b="1" dirty="0">
                  <a:cs typeface="+mn-ea"/>
                  <a:sym typeface="+mn-lt"/>
                </a:rPr>
                <a:t>安全性良好</a:t>
              </a:r>
              <a:r>
                <a:rPr lang="zh-CN" altLang="en-US" sz="1300" dirty="0">
                  <a:cs typeface="+mn-ea"/>
                  <a:sym typeface="+mn-lt"/>
                </a:rPr>
                <a:t>，接种后</a:t>
              </a:r>
              <a:r>
                <a:rPr lang="en-US" altLang="zh-CN" sz="1300" dirty="0">
                  <a:cs typeface="+mn-ea"/>
                  <a:sym typeface="+mn-lt"/>
                </a:rPr>
                <a:t>HPV16/18</a:t>
              </a:r>
              <a:r>
                <a:rPr lang="zh-CN" altLang="en-US" sz="1300" dirty="0">
                  <a:cs typeface="+mn-ea"/>
                  <a:sym typeface="+mn-lt"/>
                </a:rPr>
                <a:t>型抗体应答率分别为</a:t>
              </a:r>
              <a:r>
                <a:rPr lang="en-US" altLang="zh-CN" sz="1300" dirty="0">
                  <a:cs typeface="+mn-ea"/>
                  <a:sym typeface="+mn-lt"/>
                </a:rPr>
                <a:t>63.2%</a:t>
              </a:r>
              <a:r>
                <a:rPr lang="zh-CN" altLang="en-US" sz="1300" dirty="0">
                  <a:cs typeface="+mn-ea"/>
                  <a:sym typeface="+mn-lt"/>
                </a:rPr>
                <a:t>和</a:t>
              </a:r>
              <a:r>
                <a:rPr lang="en-US" altLang="zh-CN" sz="1300" dirty="0">
                  <a:cs typeface="+mn-ea"/>
                  <a:sym typeface="+mn-lt"/>
                </a:rPr>
                <a:t>52.6%</a:t>
              </a:r>
              <a:r>
                <a:rPr lang="zh-CN" altLang="en-US" sz="1300" dirty="0">
                  <a:cs typeface="+mn-ea"/>
                  <a:sym typeface="+mn-lt"/>
                </a:rPr>
                <a:t>。</a:t>
              </a:r>
              <a:endParaRPr lang="en-US" altLang="zh-CN" sz="1300" dirty="0">
                <a:cs typeface="+mn-ea"/>
                <a:sym typeface="+mn-lt"/>
              </a:endParaRPr>
            </a:p>
            <a:p>
              <a:pPr marL="171450" indent="-171450">
                <a:lnSpc>
                  <a:spcPct val="120000"/>
                </a:lnSpc>
                <a:buFont typeface="Arial" panose="020B0604020202020204" pitchFamily="34" charset="0"/>
                <a:buChar char="•"/>
              </a:pPr>
              <a:r>
                <a:rPr lang="en-US" altLang="zh-CN" sz="1300" dirty="0">
                  <a:cs typeface="+mn-ea"/>
                  <a:sym typeface="+mn-lt"/>
                </a:rPr>
                <a:t>《</a:t>
              </a:r>
              <a:r>
                <a:rPr lang="zh-CN" altLang="en-US" sz="1300" dirty="0">
                  <a:cs typeface="+mn-ea"/>
                  <a:sym typeface="+mn-lt"/>
                </a:rPr>
                <a:t>人乳头瘤病毒疫苗临床应用中国专家共识</a:t>
              </a:r>
              <a:r>
                <a:rPr lang="en-US" altLang="zh-CN" sz="1300" dirty="0">
                  <a:cs typeface="+mn-ea"/>
                  <a:sym typeface="+mn-lt"/>
                </a:rPr>
                <a:t>》</a:t>
              </a:r>
              <a:r>
                <a:rPr lang="zh-CN" altLang="en-US" sz="1300" dirty="0">
                  <a:cs typeface="+mn-ea"/>
                  <a:sym typeface="+mn-lt"/>
                </a:rPr>
                <a:t>建议，对于</a:t>
              </a:r>
              <a:r>
                <a:rPr lang="zh-CN" altLang="en-US" sz="1300" b="1" dirty="0">
                  <a:solidFill>
                    <a:srgbClr val="008080"/>
                  </a:solidFill>
                  <a:cs typeface="+mn-ea"/>
                  <a:sym typeface="+mn-lt"/>
                </a:rPr>
                <a:t>器官移植</a:t>
              </a:r>
              <a:r>
                <a:rPr lang="en-US" altLang="zh-CN" sz="1300" b="1" dirty="0">
                  <a:solidFill>
                    <a:srgbClr val="008080"/>
                  </a:solidFill>
                  <a:cs typeface="+mn-ea"/>
                  <a:sym typeface="+mn-lt"/>
                </a:rPr>
                <a:t>/</a:t>
              </a:r>
              <a:r>
                <a:rPr lang="zh-CN" altLang="en-US" sz="1300" b="1" dirty="0">
                  <a:solidFill>
                    <a:srgbClr val="008080"/>
                  </a:solidFill>
                  <a:cs typeface="+mn-ea"/>
                  <a:sym typeface="+mn-lt"/>
                </a:rPr>
                <a:t>骨髓移植后长期服用免疫抑制剂患者</a:t>
              </a:r>
              <a:r>
                <a:rPr lang="zh-CN" altLang="en-US" sz="1300" dirty="0">
                  <a:cs typeface="+mn-ea"/>
                  <a:sym typeface="+mn-lt"/>
                </a:rPr>
                <a:t>，预期寿命长的适龄女性，推荐移植</a:t>
              </a:r>
              <a:r>
                <a:rPr lang="en-US" altLang="zh-CN" sz="1300" dirty="0">
                  <a:cs typeface="+mn-ea"/>
                  <a:sym typeface="+mn-lt"/>
                </a:rPr>
                <a:t>1</a:t>
              </a:r>
              <a:r>
                <a:rPr lang="zh-CN" altLang="en-US" sz="1300" dirty="0">
                  <a:cs typeface="+mn-ea"/>
                  <a:sym typeface="+mn-lt"/>
                </a:rPr>
                <a:t>年后接种</a:t>
              </a:r>
              <a:r>
                <a:rPr lang="en-US" altLang="zh-CN" sz="1300" dirty="0">
                  <a:cs typeface="+mn-ea"/>
                  <a:sym typeface="+mn-lt"/>
                </a:rPr>
                <a:t>HPV</a:t>
              </a:r>
              <a:r>
                <a:rPr lang="zh-CN" altLang="en-US" sz="1300" dirty="0">
                  <a:cs typeface="+mn-ea"/>
                  <a:sym typeface="+mn-lt"/>
                </a:rPr>
                <a:t>疫苗</a:t>
              </a:r>
              <a:r>
                <a:rPr lang="en-US" altLang="zh-CN" sz="1300" baseline="30000" dirty="0">
                  <a:cs typeface="+mn-ea"/>
                  <a:sym typeface="+mn-lt"/>
                </a:rPr>
                <a:t>3</a:t>
              </a:r>
              <a:r>
                <a:rPr lang="zh-CN" altLang="en-US" sz="1300" dirty="0">
                  <a:cs typeface="+mn-ea"/>
                  <a:sym typeface="+mn-lt"/>
                </a:rPr>
                <a:t>。</a:t>
              </a:r>
            </a:p>
          </p:txBody>
        </p:sp>
      </p:grpSp>
      <p:grpSp>
        <p:nvGrpSpPr>
          <p:cNvPr id="4" name="组合 3"/>
          <p:cNvGrpSpPr/>
          <p:nvPr/>
        </p:nvGrpSpPr>
        <p:grpSpPr>
          <a:xfrm>
            <a:off x="0" y="858411"/>
            <a:ext cx="11018902" cy="2048141"/>
            <a:chOff x="0" y="1529384"/>
            <a:chExt cx="11018902" cy="2048141"/>
          </a:xfrm>
        </p:grpSpPr>
        <p:sp>
          <p:nvSpPr>
            <p:cNvPr id="15" name="文本框 14"/>
            <p:cNvSpPr txBox="1"/>
            <p:nvPr/>
          </p:nvSpPr>
          <p:spPr>
            <a:xfrm>
              <a:off x="970787" y="2065188"/>
              <a:ext cx="10048115" cy="1512337"/>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a:lnSpc>
                  <a:spcPct val="120000"/>
                </a:lnSpc>
              </a:pPr>
              <a:r>
                <a:rPr lang="en-US" altLang="zh-CN" sz="1300" dirty="0">
                  <a:cs typeface="+mn-ea"/>
                  <a:sym typeface="+mn-lt"/>
                </a:rPr>
                <a:t>2014</a:t>
              </a:r>
              <a:r>
                <a:rPr lang="zh-CN" altLang="en-US" sz="1300" dirty="0">
                  <a:cs typeface="+mn-ea"/>
                  <a:sym typeface="+mn-lt"/>
                </a:rPr>
                <a:t>年</a:t>
              </a:r>
              <a:r>
                <a:rPr lang="en-US" altLang="zh-CN" sz="1300" dirty="0">
                  <a:cs typeface="+mn-ea"/>
                  <a:sym typeface="+mn-lt"/>
                </a:rPr>
                <a:t>ACIP</a:t>
              </a:r>
              <a:r>
                <a:rPr lang="zh-CN" altLang="en-US" sz="1300" dirty="0">
                  <a:cs typeface="+mn-ea"/>
                  <a:sym typeface="+mn-lt"/>
                </a:rPr>
                <a:t>建议，</a:t>
              </a:r>
              <a:r>
                <a:rPr lang="zh-CN" altLang="en-US" sz="1300" b="1" dirty="0">
                  <a:cs typeface="+mn-ea"/>
                  <a:sym typeface="+mn-lt"/>
                </a:rPr>
                <a:t>对于未接种过</a:t>
              </a:r>
              <a:r>
                <a:rPr lang="en-US" altLang="zh-CN" sz="1300" b="1" dirty="0">
                  <a:cs typeface="+mn-ea"/>
                  <a:sym typeface="+mn-lt"/>
                </a:rPr>
                <a:t>HPV</a:t>
              </a:r>
              <a:r>
                <a:rPr lang="zh-CN" altLang="en-US" sz="1300" b="1" dirty="0">
                  <a:cs typeface="+mn-ea"/>
                  <a:sym typeface="+mn-lt"/>
                </a:rPr>
                <a:t>疫苗或未完成</a:t>
              </a:r>
              <a:r>
                <a:rPr lang="en-US" altLang="zh-CN" sz="1300" b="1" dirty="0">
                  <a:cs typeface="+mn-ea"/>
                  <a:sym typeface="+mn-lt"/>
                </a:rPr>
                <a:t>3</a:t>
              </a:r>
              <a:r>
                <a:rPr lang="zh-CN" altLang="en-US" sz="1300" b="1" dirty="0">
                  <a:cs typeface="+mn-ea"/>
                  <a:sym typeface="+mn-lt"/>
                </a:rPr>
                <a:t>剂次的免疫功能低下者，建议在</a:t>
              </a:r>
              <a:r>
                <a:rPr lang="en-US" altLang="zh-CN" sz="1300" b="1" dirty="0">
                  <a:cs typeface="+mn-ea"/>
                  <a:sym typeface="+mn-lt"/>
                </a:rPr>
                <a:t>26</a:t>
              </a:r>
              <a:r>
                <a:rPr lang="zh-CN" altLang="en-US" sz="1300" b="1" dirty="0">
                  <a:cs typeface="+mn-ea"/>
                  <a:sym typeface="+mn-lt"/>
                </a:rPr>
                <a:t>岁之前进行疫苗接种</a:t>
              </a:r>
              <a:r>
                <a:rPr lang="en-US" altLang="zh-CN" sz="1300" baseline="30000" dirty="0">
                  <a:cs typeface="+mn-ea"/>
                  <a:sym typeface="+mn-lt"/>
                </a:rPr>
                <a:t>1</a:t>
              </a:r>
              <a:r>
                <a:rPr lang="zh-CN" altLang="en-US" sz="1300" dirty="0">
                  <a:cs typeface="+mn-ea"/>
                  <a:sym typeface="+mn-lt"/>
                </a:rPr>
                <a:t>。</a:t>
              </a:r>
              <a:endParaRPr lang="en-US" altLang="zh-CN" sz="1300" dirty="0">
                <a:cs typeface="+mn-ea"/>
                <a:sym typeface="+mn-lt"/>
              </a:endParaRPr>
            </a:p>
            <a:p>
              <a:pPr marL="171450" indent="-171450">
                <a:lnSpc>
                  <a:spcPct val="120000"/>
                </a:lnSpc>
                <a:buFont typeface="Arial" panose="020B0604020202020204" pitchFamily="34" charset="0"/>
                <a:buChar char="•"/>
              </a:pPr>
              <a:r>
                <a:rPr lang="zh-CN" altLang="en-US" sz="1300" b="1" dirty="0">
                  <a:solidFill>
                    <a:srgbClr val="008080"/>
                  </a:solidFill>
                  <a:cs typeface="+mn-ea"/>
                  <a:sym typeface="+mn-lt"/>
                </a:rPr>
                <a:t>自身免疫性疾病患者</a:t>
              </a:r>
              <a:r>
                <a:rPr lang="zh-CN" altLang="en-US" sz="1300" dirty="0">
                  <a:cs typeface="+mn-ea"/>
                  <a:sym typeface="+mn-lt"/>
                </a:rPr>
                <a:t>：一项病例对照研究显示</a:t>
              </a:r>
              <a:r>
                <a:rPr lang="en-US" altLang="zh-CN" sz="1300" baseline="30000" dirty="0">
                  <a:cs typeface="+mn-ea"/>
                  <a:sym typeface="+mn-lt"/>
                </a:rPr>
                <a:t>2,a</a:t>
              </a:r>
              <a:r>
                <a:rPr lang="zh-CN" altLang="en-US" sz="1300" dirty="0">
                  <a:cs typeface="+mn-ea"/>
                  <a:sym typeface="+mn-lt"/>
                </a:rPr>
                <a:t>，系统性红斑狼疮患者（</a:t>
              </a:r>
              <a:r>
                <a:rPr lang="en-US" altLang="zh-CN" sz="1300" dirty="0">
                  <a:cs typeface="+mn-ea"/>
                  <a:sym typeface="+mn-lt"/>
                </a:rPr>
                <a:t>SLE</a:t>
              </a:r>
              <a:r>
                <a:rPr lang="zh-CN" altLang="en-US" sz="1300" dirty="0">
                  <a:cs typeface="+mn-ea"/>
                  <a:sym typeface="+mn-lt"/>
                </a:rPr>
                <a:t>）患者接种四价</a:t>
              </a:r>
              <a:r>
                <a:rPr lang="en-US" altLang="zh-CN" sz="1300" dirty="0">
                  <a:cs typeface="+mn-ea"/>
                  <a:sym typeface="+mn-lt"/>
                </a:rPr>
                <a:t>HPV</a:t>
              </a:r>
              <a:r>
                <a:rPr lang="zh-CN" altLang="en-US" sz="1300" dirty="0">
                  <a:cs typeface="+mn-ea"/>
                  <a:sym typeface="+mn-lt"/>
                </a:rPr>
                <a:t>疫苗后</a:t>
              </a:r>
              <a:r>
                <a:rPr lang="en-US" altLang="zh-CN" sz="1300" dirty="0">
                  <a:cs typeface="+mn-ea"/>
                  <a:sym typeface="+mn-lt"/>
                </a:rPr>
                <a:t>HPV16/18</a:t>
              </a:r>
              <a:r>
                <a:rPr lang="zh-CN" altLang="en-US" sz="1300" dirty="0">
                  <a:cs typeface="+mn-ea"/>
                  <a:sym typeface="+mn-lt"/>
                </a:rPr>
                <a:t>型抗体应答率达</a:t>
              </a:r>
              <a:r>
                <a:rPr lang="en-US" altLang="zh-CN" sz="1300" dirty="0">
                  <a:cs typeface="+mn-ea"/>
                  <a:sym typeface="+mn-lt"/>
                </a:rPr>
                <a:t>76%-95%</a:t>
              </a:r>
              <a:r>
                <a:rPr lang="zh-CN" altLang="en-US" sz="1300" dirty="0">
                  <a:cs typeface="+mn-ea"/>
                  <a:sym typeface="+mn-lt"/>
                </a:rPr>
                <a:t>，且</a:t>
              </a:r>
              <a:r>
                <a:rPr lang="zh-CN" altLang="en-US" sz="1300" b="1" dirty="0">
                  <a:cs typeface="+mn-ea"/>
                  <a:sym typeface="+mn-lt"/>
                </a:rPr>
                <a:t>安全性良好</a:t>
              </a:r>
              <a:r>
                <a:rPr lang="zh-CN" altLang="en-US" sz="1300" dirty="0">
                  <a:cs typeface="+mn-ea"/>
                  <a:sym typeface="+mn-lt"/>
                </a:rPr>
                <a:t>。因此，</a:t>
              </a:r>
              <a:r>
                <a:rPr lang="en-US" altLang="zh-CN" sz="1300" dirty="0">
                  <a:cs typeface="+mn-ea"/>
                  <a:sym typeface="+mn-lt"/>
                </a:rPr>
                <a:t> 《</a:t>
              </a:r>
              <a:r>
                <a:rPr lang="zh-CN" altLang="en-US" sz="1300" dirty="0">
                  <a:cs typeface="+mn-ea"/>
                  <a:sym typeface="+mn-lt"/>
                </a:rPr>
                <a:t>人乳头瘤病毒疫苗临床应用中国专家共识</a:t>
              </a:r>
              <a:r>
                <a:rPr lang="en-US" altLang="zh-CN" sz="1300" dirty="0">
                  <a:cs typeface="+mn-ea"/>
                  <a:sym typeface="+mn-lt"/>
                </a:rPr>
                <a:t>》</a:t>
              </a:r>
              <a:r>
                <a:rPr lang="zh-CN" altLang="en-US" sz="1300" dirty="0">
                  <a:cs typeface="+mn-ea"/>
                  <a:sym typeface="+mn-lt"/>
                </a:rPr>
                <a:t>推荐患有自身免疫性疾病的适龄女性接种</a:t>
              </a:r>
              <a:r>
                <a:rPr lang="en-US" altLang="zh-CN" sz="1300" dirty="0">
                  <a:cs typeface="+mn-ea"/>
                  <a:sym typeface="+mn-lt"/>
                </a:rPr>
                <a:t>HPV</a:t>
              </a:r>
              <a:r>
                <a:rPr lang="zh-CN" altLang="en-US" sz="1300" dirty="0">
                  <a:cs typeface="+mn-ea"/>
                  <a:sym typeface="+mn-lt"/>
                </a:rPr>
                <a:t>疫苗</a:t>
              </a:r>
              <a:r>
                <a:rPr lang="en-US" altLang="zh-CN" sz="1300" baseline="30000" dirty="0">
                  <a:cs typeface="+mn-ea"/>
                  <a:sym typeface="+mn-lt"/>
                </a:rPr>
                <a:t>3</a:t>
              </a:r>
              <a:r>
                <a:rPr lang="zh-CN" altLang="en-US" sz="1300" dirty="0">
                  <a:cs typeface="+mn-ea"/>
                  <a:sym typeface="+mn-lt"/>
                </a:rPr>
                <a:t>。</a:t>
              </a:r>
              <a:endParaRPr lang="en-US" altLang="zh-CN" sz="1300" dirty="0">
                <a:cs typeface="+mn-ea"/>
                <a:sym typeface="+mn-lt"/>
              </a:endParaRPr>
            </a:p>
            <a:p>
              <a:pPr marL="171450" indent="-171450">
                <a:lnSpc>
                  <a:spcPct val="120000"/>
                </a:lnSpc>
                <a:buFont typeface="Arial" panose="020B0604020202020204" pitchFamily="34" charset="0"/>
                <a:buChar char="•"/>
              </a:pPr>
              <a:r>
                <a:rPr lang="zh-CN" altLang="en-US" sz="1300" b="1" dirty="0">
                  <a:solidFill>
                    <a:srgbClr val="008080"/>
                  </a:solidFill>
                  <a:cs typeface="+mn-ea"/>
                  <a:sym typeface="+mn-lt"/>
                </a:rPr>
                <a:t>糖尿病患者</a:t>
              </a:r>
              <a:r>
                <a:rPr lang="zh-CN" altLang="en-US" sz="1300" dirty="0">
                  <a:cs typeface="+mn-ea"/>
                  <a:sym typeface="+mn-lt"/>
                </a:rPr>
                <a:t>：</a:t>
              </a:r>
              <a:r>
                <a:rPr lang="en-US" altLang="zh-CN" sz="1300" dirty="0">
                  <a:cs typeface="+mn-ea"/>
                  <a:sym typeface="+mn-lt"/>
                </a:rPr>
                <a:t> 《</a:t>
              </a:r>
              <a:r>
                <a:rPr lang="zh-CN" altLang="en-US" sz="1300" dirty="0">
                  <a:cs typeface="+mn-ea"/>
                  <a:sym typeface="+mn-lt"/>
                </a:rPr>
                <a:t>人乳头瘤病毒疫苗临床应用中国专家共识</a:t>
              </a:r>
              <a:r>
                <a:rPr lang="en-US" altLang="zh-CN" sz="1300" dirty="0">
                  <a:cs typeface="+mn-ea"/>
                  <a:sym typeface="+mn-lt"/>
                </a:rPr>
                <a:t>》</a:t>
              </a:r>
              <a:r>
                <a:rPr lang="zh-CN" altLang="en-US" sz="1300" dirty="0">
                  <a:cs typeface="+mn-ea"/>
                  <a:sym typeface="+mn-lt"/>
                </a:rPr>
                <a:t>推荐患有</a:t>
              </a:r>
              <a:r>
                <a:rPr lang="en-US" altLang="zh-CN" sz="1300" dirty="0">
                  <a:cs typeface="+mn-ea"/>
                  <a:sym typeface="+mn-lt"/>
                </a:rPr>
                <a:t>1</a:t>
              </a:r>
              <a:r>
                <a:rPr lang="zh-CN" altLang="en-US" sz="1300" dirty="0">
                  <a:cs typeface="+mn-ea"/>
                  <a:sym typeface="+mn-lt"/>
                </a:rPr>
                <a:t>型和</a:t>
              </a:r>
              <a:r>
                <a:rPr lang="en-US" altLang="zh-CN" sz="1300" dirty="0">
                  <a:cs typeface="+mn-ea"/>
                  <a:sym typeface="+mn-lt"/>
                </a:rPr>
                <a:t>2</a:t>
              </a:r>
              <a:r>
                <a:rPr lang="zh-CN" altLang="en-US" sz="1300" dirty="0">
                  <a:cs typeface="+mn-ea"/>
                  <a:sym typeface="+mn-lt"/>
                </a:rPr>
                <a:t>型糖尿病的适龄女性接种</a:t>
              </a:r>
              <a:r>
                <a:rPr lang="en-US" altLang="zh-CN" sz="1300" dirty="0">
                  <a:cs typeface="+mn-ea"/>
                  <a:sym typeface="+mn-lt"/>
                </a:rPr>
                <a:t>HPV</a:t>
              </a:r>
              <a:r>
                <a:rPr lang="zh-CN" altLang="en-US" sz="1300" dirty="0">
                  <a:cs typeface="+mn-ea"/>
                  <a:sym typeface="+mn-lt"/>
                </a:rPr>
                <a:t>疫苗</a:t>
              </a:r>
              <a:r>
                <a:rPr lang="en-US" altLang="zh-CN" sz="1300" baseline="30000" dirty="0">
                  <a:cs typeface="+mn-ea"/>
                  <a:sym typeface="+mn-lt"/>
                </a:rPr>
                <a:t>3</a:t>
              </a:r>
              <a:r>
                <a:rPr lang="zh-CN" altLang="en-US" sz="1300" dirty="0">
                  <a:cs typeface="+mn-ea"/>
                  <a:sym typeface="+mn-lt"/>
                </a:rPr>
                <a:t>。</a:t>
              </a:r>
            </a:p>
            <a:p>
              <a:pPr marL="171450" indent="-171450">
                <a:lnSpc>
                  <a:spcPct val="120000"/>
                </a:lnSpc>
                <a:buFont typeface="Arial" panose="020B0604020202020204" pitchFamily="34" charset="0"/>
                <a:buChar char="•"/>
              </a:pPr>
              <a:r>
                <a:rPr lang="zh-CN" altLang="en-US" sz="1300" b="1" dirty="0">
                  <a:solidFill>
                    <a:srgbClr val="008080"/>
                  </a:solidFill>
                  <a:cs typeface="+mn-ea"/>
                  <a:sym typeface="+mn-lt"/>
                </a:rPr>
                <a:t>肾衰竭接受血液透析者</a:t>
              </a:r>
              <a:r>
                <a:rPr lang="zh-CN" altLang="en-US" sz="1300" dirty="0">
                  <a:cs typeface="+mn-ea"/>
                  <a:sym typeface="+mn-lt"/>
                </a:rPr>
                <a:t>：</a:t>
              </a:r>
              <a:r>
                <a:rPr lang="en-US" altLang="zh-CN" sz="1300" dirty="0">
                  <a:cs typeface="+mn-ea"/>
                  <a:sym typeface="+mn-lt"/>
                </a:rPr>
                <a:t> 《</a:t>
              </a:r>
              <a:r>
                <a:rPr lang="zh-CN" altLang="en-US" sz="1300" dirty="0">
                  <a:cs typeface="+mn-ea"/>
                  <a:sym typeface="+mn-lt"/>
                </a:rPr>
                <a:t>人乳头瘤病毒疫苗临床应用中国专家共识</a:t>
              </a:r>
              <a:r>
                <a:rPr lang="en-US" altLang="zh-CN" sz="1300" dirty="0">
                  <a:cs typeface="+mn-ea"/>
                  <a:sym typeface="+mn-lt"/>
                </a:rPr>
                <a:t>》</a:t>
              </a:r>
              <a:r>
                <a:rPr lang="zh-CN" altLang="en-US" sz="1300" dirty="0">
                  <a:cs typeface="+mn-ea"/>
                  <a:sym typeface="+mn-lt"/>
                </a:rPr>
                <a:t>推荐肾功能衰竭接受血液透析的适龄女性在病情允许时接种</a:t>
              </a:r>
              <a:r>
                <a:rPr lang="en-US" altLang="zh-CN" sz="1300" dirty="0">
                  <a:cs typeface="+mn-ea"/>
                  <a:sym typeface="+mn-lt"/>
                </a:rPr>
                <a:t>HPV</a:t>
              </a:r>
              <a:r>
                <a:rPr lang="zh-CN" altLang="en-US" sz="1300" dirty="0">
                  <a:cs typeface="+mn-ea"/>
                  <a:sym typeface="+mn-lt"/>
                </a:rPr>
                <a:t>疫苗</a:t>
              </a:r>
              <a:r>
                <a:rPr lang="en-US" altLang="zh-CN" sz="1300" baseline="30000" dirty="0">
                  <a:cs typeface="+mn-ea"/>
                  <a:sym typeface="+mn-lt"/>
                </a:rPr>
                <a:t>3</a:t>
              </a:r>
              <a:r>
                <a:rPr lang="zh-CN" altLang="en-US" sz="1300" dirty="0">
                  <a:cs typeface="+mn-ea"/>
                  <a:sym typeface="+mn-lt"/>
                </a:rPr>
                <a:t>。</a:t>
              </a:r>
              <a:endParaRPr lang="en-US" altLang="zh-CN" sz="1300" dirty="0">
                <a:cs typeface="+mn-ea"/>
                <a:sym typeface="+mn-lt"/>
              </a:endParaRPr>
            </a:p>
          </p:txBody>
        </p:sp>
        <p:sp>
          <p:nvSpPr>
            <p:cNvPr id="16" name="矩形: 圆角 15"/>
            <p:cNvSpPr/>
            <p:nvPr/>
          </p:nvSpPr>
          <p:spPr>
            <a:xfrm>
              <a:off x="0" y="1529384"/>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ACIP </a:t>
              </a:r>
              <a:r>
                <a:rPr lang="zh-CN" altLang="en-US" b="1" dirty="0">
                  <a:solidFill>
                    <a:srgbClr val="00877B"/>
                  </a:solidFill>
                  <a:latin typeface="微软雅黑" panose="020B0503020204020204" pitchFamily="34" charset="-122"/>
                  <a:ea typeface="微软雅黑" panose="020B0503020204020204" pitchFamily="34" charset="-122"/>
                </a:rPr>
                <a:t>推荐免疫力低下人群在</a:t>
              </a:r>
              <a:r>
                <a:rPr lang="en-US" altLang="zh-CN" b="1" dirty="0">
                  <a:solidFill>
                    <a:srgbClr val="00877B"/>
                  </a:solidFill>
                  <a:latin typeface="微软雅黑" panose="020B0503020204020204" pitchFamily="34" charset="-122"/>
                  <a:ea typeface="微软雅黑" panose="020B0503020204020204" pitchFamily="34" charset="-122"/>
                </a:rPr>
                <a:t>26</a:t>
              </a:r>
              <a:r>
                <a:rPr lang="zh-CN" altLang="en-US" b="1" dirty="0">
                  <a:solidFill>
                    <a:srgbClr val="00877B"/>
                  </a:solidFill>
                  <a:latin typeface="微软雅黑" panose="020B0503020204020204" pitchFamily="34" charset="-122"/>
                  <a:ea typeface="微软雅黑" panose="020B0503020204020204" pitchFamily="34" charset="-122"/>
                </a:rPr>
                <a:t>岁之前进行接种</a:t>
              </a:r>
            </a:p>
          </p:txBody>
        </p:sp>
      </p:grpSp>
      <p:sp>
        <p:nvSpPr>
          <p:cNvPr id="5" name="文本框 4">
            <a:extLst>
              <a:ext uri="{FF2B5EF4-FFF2-40B4-BE49-F238E27FC236}">
                <a16:creationId xmlns:a16="http://schemas.microsoft.com/office/drawing/2014/main" id="{322B0720-E059-DBEB-6D31-4BCF4F509FD6}"/>
              </a:ext>
            </a:extLst>
          </p:cNvPr>
          <p:cNvSpPr txBox="1"/>
          <p:nvPr/>
        </p:nvSpPr>
        <p:spPr>
          <a:xfrm>
            <a:off x="0" y="5834254"/>
            <a:ext cx="11582400" cy="461665"/>
          </a:xfrm>
          <a:prstGeom prst="rect">
            <a:avLst/>
          </a:prstGeom>
          <a:noFill/>
        </p:spPr>
        <p:txBody>
          <a:bodyPr wrap="square" rtlCol="0">
            <a:spAutoFit/>
          </a:bodyPr>
          <a:lstStyle/>
          <a:p>
            <a:r>
              <a:rPr lang="zh-CN" altLang="en-US" sz="600" dirty="0">
                <a:cs typeface="+mn-ea"/>
                <a:sym typeface="+mn-lt"/>
              </a:rPr>
              <a:t>具体是否可以接种需要医疗卫生专业人士根据个体情况综合评估。</a:t>
            </a:r>
          </a:p>
          <a:p>
            <a:r>
              <a:rPr lang="zh-CN" altLang="en-US" sz="600" dirty="0">
                <a:cs typeface="+mn-ea"/>
                <a:sym typeface="+mn-lt"/>
              </a:rPr>
              <a:t>四价</a:t>
            </a:r>
            <a:r>
              <a:rPr lang="en-US" altLang="zh-CN" sz="600" dirty="0">
                <a:cs typeface="+mn-ea"/>
                <a:sym typeface="+mn-lt"/>
              </a:rPr>
              <a:t>HPV</a:t>
            </a:r>
            <a:r>
              <a:rPr lang="zh-CN" altLang="en-US" sz="600" dirty="0">
                <a:cs typeface="+mn-ea"/>
                <a:sym typeface="+mn-lt"/>
              </a:rPr>
              <a:t>疫苗说明书：免疫系统受损者可能会降低对主动免疫的抗体应答，无论这种损害是由使用免疫抑制剂、遗传缺陷、</a:t>
            </a:r>
            <a:r>
              <a:rPr lang="en-US" altLang="zh-CN" sz="600" dirty="0">
                <a:cs typeface="+mn-ea"/>
                <a:sym typeface="+mn-lt"/>
              </a:rPr>
              <a:t>HIV</a:t>
            </a:r>
            <a:r>
              <a:rPr lang="zh-CN" altLang="en-US" sz="600" dirty="0">
                <a:cs typeface="+mn-ea"/>
                <a:sym typeface="+mn-lt"/>
              </a:rPr>
              <a:t>感染还是其他原因所导致。与其他疫苗一样，当上述人群接种本品时，可能无法产生足够的免疫应答。与其他疫苗一样，免疫力低下人群接种本品可能无法诱导充分的免疫应答。与免疫抑制药物 </a:t>
            </a:r>
            <a:r>
              <a:rPr lang="en-US" altLang="zh-CN" sz="600" dirty="0">
                <a:cs typeface="+mn-ea"/>
                <a:sym typeface="+mn-lt"/>
              </a:rPr>
              <a:t>(</a:t>
            </a:r>
            <a:r>
              <a:rPr lang="zh-CN" altLang="en-US" sz="600" dirty="0">
                <a:cs typeface="+mn-ea"/>
                <a:sym typeface="+mn-lt"/>
              </a:rPr>
              <a:t>全身性多剂量的类固醇、抗代谢药、烷化剂、细胞毒性药物</a:t>
            </a:r>
            <a:r>
              <a:rPr lang="en-US" altLang="zh-CN" sz="600" dirty="0">
                <a:cs typeface="+mn-ea"/>
                <a:sym typeface="+mn-lt"/>
              </a:rPr>
              <a:t>)</a:t>
            </a:r>
            <a:r>
              <a:rPr lang="zh-CN" altLang="en-US" sz="600" dirty="0">
                <a:cs typeface="+mn-ea"/>
                <a:sym typeface="+mn-lt"/>
              </a:rPr>
              <a:t>同时使用可能不会产生最佳的主动免疫应答。</a:t>
            </a:r>
          </a:p>
          <a:p>
            <a:r>
              <a:rPr lang="zh-CN" altLang="en-US" sz="600" dirty="0">
                <a:cs typeface="+mn-ea"/>
                <a:sym typeface="+mn-lt"/>
              </a:rPr>
              <a:t>九价</a:t>
            </a:r>
            <a:r>
              <a:rPr lang="en-US" altLang="zh-CN" sz="600" dirty="0">
                <a:cs typeface="+mn-ea"/>
                <a:sym typeface="+mn-lt"/>
              </a:rPr>
              <a:t>HPV</a:t>
            </a:r>
            <a:r>
              <a:rPr lang="zh-CN" altLang="en-US" sz="600" dirty="0">
                <a:cs typeface="+mn-ea"/>
                <a:sym typeface="+mn-lt"/>
              </a:rPr>
              <a:t>疫苗说明书：本品在无症状</a:t>
            </a:r>
            <a:r>
              <a:rPr lang="en-US" altLang="zh-CN" sz="600" dirty="0">
                <a:cs typeface="+mn-ea"/>
                <a:sym typeface="+mn-lt"/>
              </a:rPr>
              <a:t>HIV</a:t>
            </a:r>
            <a:r>
              <a:rPr lang="zh-CN" altLang="en-US" sz="600" dirty="0">
                <a:cs typeface="+mn-ea"/>
                <a:sym typeface="+mn-lt"/>
              </a:rPr>
              <a:t>感染者中使用的数据有限；尚无在免疫系统受损者（例如使用免疫抑制剂）中使用的数据。与其他疫苗一样，免疫力低下人群接种本品可能无法诱导充分的免疫应答。与免疫抑制药物（全身性多剂量的类固醇、抗代谢药、烷化剂、细胞毒性药物）同时使用可能不会产生最佳的主动免疫应答。</a:t>
            </a:r>
            <a:endParaRPr lang="en-US" altLang="zh-CN" sz="600" dirty="0">
              <a:cs typeface="+mn-ea"/>
              <a:sym typeface="+mn-lt"/>
            </a:endParaRPr>
          </a:p>
        </p:txBody>
      </p:sp>
      <p:sp>
        <p:nvSpPr>
          <p:cNvPr id="7" name="文本框 6">
            <a:extLst>
              <a:ext uri="{FF2B5EF4-FFF2-40B4-BE49-F238E27FC236}">
                <a16:creationId xmlns:a16="http://schemas.microsoft.com/office/drawing/2014/main" id="{976FF9AB-08ED-71EE-9D7F-91739345DE14}"/>
              </a:ext>
            </a:extLst>
          </p:cNvPr>
          <p:cNvSpPr txBox="1"/>
          <p:nvPr/>
        </p:nvSpPr>
        <p:spPr>
          <a:xfrm>
            <a:off x="0" y="6211593"/>
            <a:ext cx="11582400" cy="369332"/>
          </a:xfrm>
          <a:prstGeom prst="rect">
            <a:avLst/>
          </a:prstGeom>
          <a:noFill/>
        </p:spPr>
        <p:txBody>
          <a:bodyPr wrap="square" rtlCol="0">
            <a:spAutoFit/>
          </a:bodyPr>
          <a:lstStyle/>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a 	</a:t>
            </a:r>
            <a:r>
              <a:rPr kumimoji="0" lang="zh-CN" altLang="en-US" sz="600" b="0" i="0" u="none" strike="noStrike" kern="0" cap="none" spc="0" normalizeH="0" baseline="0" noProof="0" dirty="0">
                <a:ln>
                  <a:noFill/>
                </a:ln>
                <a:effectLst/>
                <a:uLnTx/>
                <a:uFillTx/>
                <a:cs typeface="+mn-ea"/>
                <a:sym typeface="+mn-lt"/>
              </a:rPr>
              <a:t>研究设计：一项病例对照研究，旨在评估四价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疫苗在系统性红斑狼疮（</a:t>
            </a:r>
            <a:r>
              <a:rPr kumimoji="0" lang="en-US" altLang="zh-CN" sz="600" b="0" i="0" u="none" strike="noStrike" kern="0" cap="none" spc="0" normalizeH="0" baseline="0" noProof="0" dirty="0">
                <a:ln>
                  <a:noFill/>
                </a:ln>
                <a:effectLst/>
                <a:uLnTx/>
                <a:uFillTx/>
                <a:cs typeface="+mn-ea"/>
                <a:sym typeface="+mn-lt"/>
              </a:rPr>
              <a:t>SLE</a:t>
            </a:r>
            <a:r>
              <a:rPr kumimoji="0" lang="zh-CN" altLang="en-US" sz="600" b="0" i="0" u="none" strike="noStrike" kern="0" cap="none" spc="0" normalizeH="0" baseline="0" noProof="0" dirty="0">
                <a:ln>
                  <a:noFill/>
                </a:ln>
                <a:effectLst/>
                <a:uLnTx/>
                <a:uFillTx/>
                <a:cs typeface="+mn-ea"/>
                <a:sym typeface="+mn-lt"/>
              </a:rPr>
              <a:t>）患者中的免疫原性和安全性。共纳入</a:t>
            </a:r>
            <a:r>
              <a:rPr kumimoji="0" lang="en-US" altLang="zh-CN" sz="600" b="0" i="0" u="none" strike="noStrike" kern="0" cap="none" spc="0" normalizeH="0" baseline="0" noProof="0" dirty="0">
                <a:ln>
                  <a:noFill/>
                </a:ln>
                <a:effectLst/>
                <a:uLnTx/>
                <a:uFillTx/>
                <a:cs typeface="+mn-ea"/>
                <a:sym typeface="+mn-lt"/>
              </a:rPr>
              <a:t>50</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SLE</a:t>
            </a:r>
            <a:r>
              <a:rPr kumimoji="0" lang="zh-CN" altLang="en-US" sz="600" b="0" i="0" u="none" strike="noStrike" kern="0" cap="none" spc="0" normalizeH="0" baseline="0" noProof="0" dirty="0">
                <a:ln>
                  <a:noFill/>
                </a:ln>
                <a:effectLst/>
                <a:uLnTx/>
                <a:uFillTx/>
                <a:cs typeface="+mn-ea"/>
                <a:sym typeface="+mn-lt"/>
              </a:rPr>
              <a:t>患者和</a:t>
            </a:r>
            <a:r>
              <a:rPr kumimoji="0" lang="en-US" altLang="zh-CN" sz="600" b="0" i="0" u="none" strike="noStrike" kern="0" cap="none" spc="0" normalizeH="0" baseline="0" noProof="0" dirty="0">
                <a:ln>
                  <a:noFill/>
                </a:ln>
                <a:effectLst/>
                <a:uLnTx/>
                <a:uFillTx/>
                <a:cs typeface="+mn-ea"/>
                <a:sym typeface="+mn-lt"/>
              </a:rPr>
              <a:t>50</a:t>
            </a:r>
            <a:r>
              <a:rPr kumimoji="0" lang="zh-CN" altLang="en-US" sz="600" b="0" i="0" u="none" strike="noStrike" kern="0" cap="none" spc="0" normalizeH="0" baseline="0" noProof="0" dirty="0">
                <a:ln>
                  <a:noFill/>
                </a:ln>
                <a:effectLst/>
                <a:uLnTx/>
                <a:uFillTx/>
                <a:cs typeface="+mn-ea"/>
                <a:sym typeface="+mn-lt"/>
              </a:rPr>
              <a:t>例健康受试者，分别接种四价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疫苗，比较第</a:t>
            </a:r>
            <a:r>
              <a:rPr kumimoji="0" lang="en-US" altLang="zh-CN" sz="600" b="0" i="0" u="none" strike="noStrike" kern="0" cap="none" spc="0" normalizeH="0" baseline="0" noProof="0" dirty="0">
                <a:ln>
                  <a:noFill/>
                </a:ln>
                <a:effectLst/>
                <a:uLnTx/>
                <a:uFillTx/>
                <a:cs typeface="+mn-ea"/>
                <a:sym typeface="+mn-lt"/>
              </a:rPr>
              <a:t>7</a:t>
            </a:r>
            <a:r>
              <a:rPr kumimoji="0" lang="zh-CN" altLang="en-US" sz="600" b="0" i="0" u="none" strike="noStrike" kern="0" cap="none" spc="0" normalizeH="0" baseline="0" noProof="0" dirty="0">
                <a:ln>
                  <a:noFill/>
                </a:ln>
                <a:effectLst/>
                <a:uLnTx/>
                <a:uFillTx/>
                <a:cs typeface="+mn-ea"/>
                <a:sym typeface="+mn-lt"/>
              </a:rPr>
              <a:t>个月和第</a:t>
            </a:r>
            <a:r>
              <a:rPr kumimoji="0" lang="en-US" altLang="zh-CN" sz="600" b="0" i="0" u="none" strike="noStrike" kern="0" cap="none" spc="0" normalizeH="0" baseline="0" noProof="0" dirty="0">
                <a:ln>
                  <a:noFill/>
                </a:ln>
                <a:effectLst/>
                <a:uLnTx/>
                <a:uFillTx/>
                <a:cs typeface="+mn-ea"/>
                <a:sym typeface="+mn-lt"/>
              </a:rPr>
              <a:t>12</a:t>
            </a:r>
            <a:r>
              <a:rPr kumimoji="0" lang="zh-CN" altLang="en-US" sz="600" b="0" i="0" u="none" strike="noStrike" kern="0" cap="none" spc="0" normalizeH="0" baseline="0" noProof="0" dirty="0">
                <a:ln>
                  <a:noFill/>
                </a:ln>
                <a:effectLst/>
                <a:uLnTx/>
                <a:uFillTx/>
                <a:cs typeface="+mn-ea"/>
                <a:sym typeface="+mn-lt"/>
              </a:rPr>
              <a:t>个月时抗</a:t>
            </a:r>
            <a:r>
              <a:rPr kumimoji="0" lang="en-US" altLang="zh-CN" sz="600" b="0" i="0" u="none" strike="noStrike" kern="0" cap="none" spc="0" normalizeH="0" baseline="0" noProof="0" dirty="0">
                <a:ln>
                  <a:noFill/>
                </a:ln>
                <a:effectLst/>
                <a:uLnTx/>
                <a:uFillTx/>
                <a:cs typeface="+mn-ea"/>
                <a:sym typeface="+mn-lt"/>
              </a:rPr>
              <a:t>HPV 6/11/16/18 </a:t>
            </a:r>
            <a:r>
              <a:rPr kumimoji="0" lang="zh-CN" altLang="en-US" sz="600" b="0" i="0" u="none" strike="noStrike" kern="0" cap="none" spc="0" normalizeH="0" baseline="0" noProof="0" dirty="0">
                <a:ln>
                  <a:noFill/>
                </a:ln>
                <a:effectLst/>
                <a:uLnTx/>
                <a:uFillTx/>
                <a:cs typeface="+mn-ea"/>
                <a:sym typeface="+mn-lt"/>
              </a:rPr>
              <a:t>型血清阳转率和不良事件发生率。</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b 	</a:t>
            </a:r>
            <a:r>
              <a:rPr kumimoji="0" lang="zh-CN" altLang="en-US" sz="600" b="0" i="0" u="none" strike="noStrike" kern="0" cap="none" spc="0" normalizeH="0" baseline="0" noProof="0" dirty="0">
                <a:ln>
                  <a:noFill/>
                </a:ln>
                <a:effectLst/>
                <a:uLnTx/>
                <a:uFillTx/>
                <a:cs typeface="+mn-ea"/>
                <a:sym typeface="+mn-lt"/>
              </a:rPr>
              <a:t>研究设计：一项前瞻性队列研究，旨在评估年轻的器官移植患者接种四价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疫苗后的免疫原性与安全性。共纳入</a:t>
            </a:r>
            <a:r>
              <a:rPr kumimoji="0" lang="en-US" altLang="zh-CN" sz="600" b="0" i="0" u="none" strike="noStrike" kern="0" cap="none" spc="0" normalizeH="0" baseline="0" noProof="0" dirty="0">
                <a:ln>
                  <a:noFill/>
                </a:ln>
                <a:effectLst/>
                <a:uLnTx/>
                <a:uFillTx/>
                <a:cs typeface="+mn-ea"/>
                <a:sym typeface="+mn-lt"/>
              </a:rPr>
              <a:t>50</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18-35</a:t>
            </a:r>
            <a:r>
              <a:rPr kumimoji="0" lang="zh-CN" altLang="en-US" sz="600" b="0" i="0" u="none" strike="noStrike" kern="0" cap="none" spc="0" normalizeH="0" baseline="0" noProof="0" dirty="0">
                <a:ln>
                  <a:noFill/>
                </a:ln>
                <a:effectLst/>
                <a:uLnTx/>
                <a:uFillTx/>
                <a:cs typeface="+mn-ea"/>
                <a:sym typeface="+mn-lt"/>
              </a:rPr>
              <a:t>岁器官移植女性患者，接种</a:t>
            </a:r>
            <a:r>
              <a:rPr kumimoji="0" lang="en-US" altLang="zh-CN" sz="600" b="0" i="0" u="none" strike="noStrike" kern="0" cap="none" spc="0" normalizeH="0" baseline="0" noProof="0" dirty="0">
                <a:ln>
                  <a:noFill/>
                </a:ln>
                <a:effectLst/>
                <a:uLnTx/>
                <a:uFillTx/>
                <a:cs typeface="+mn-ea"/>
                <a:sym typeface="+mn-lt"/>
              </a:rPr>
              <a:t>3</a:t>
            </a:r>
            <a:r>
              <a:rPr kumimoji="0" lang="zh-CN" altLang="en-US" sz="600" b="0" i="0" u="none" strike="noStrike" kern="0" cap="none" spc="0" normalizeH="0" baseline="0" noProof="0" dirty="0">
                <a:ln>
                  <a:noFill/>
                </a:ln>
                <a:effectLst/>
                <a:uLnTx/>
                <a:uFillTx/>
                <a:cs typeface="+mn-ea"/>
                <a:sym typeface="+mn-lt"/>
              </a:rPr>
              <a:t>剂次四价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疫苗，评估血清抗体阳转率、抗体滴度与疫苗安全性。</a:t>
            </a: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effectLst/>
                <a:uLnTx/>
                <a:uFillTx/>
                <a:cs typeface="+mn-ea"/>
                <a:sym typeface="+mn-lt"/>
              </a:rPr>
              <a:t>c	</a:t>
            </a:r>
            <a:r>
              <a:rPr kumimoji="0" lang="zh-CN" altLang="en-US" sz="600" b="0" i="0" u="none" strike="noStrike" kern="0" cap="none" spc="0" normalizeH="0" baseline="0" noProof="0" dirty="0">
                <a:ln>
                  <a:noFill/>
                </a:ln>
                <a:effectLst/>
                <a:uLnTx/>
                <a:uFillTx/>
                <a:cs typeface="+mn-ea"/>
                <a:sym typeface="+mn-lt"/>
              </a:rPr>
              <a:t>研究设计：一项试点性研究，旨在评估印度</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感染女性接种四价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疫苗后的免疫原性与安全性。研究共纳入</a:t>
            </a:r>
            <a:r>
              <a:rPr kumimoji="0" lang="en-US" altLang="zh-CN" sz="600" b="0" i="0" u="none" strike="noStrike" kern="0" cap="none" spc="0" normalizeH="0" baseline="0" noProof="0" dirty="0">
                <a:ln>
                  <a:noFill/>
                </a:ln>
                <a:effectLst/>
                <a:uLnTx/>
                <a:uFillTx/>
                <a:cs typeface="+mn-ea"/>
                <a:sym typeface="+mn-lt"/>
              </a:rPr>
              <a:t>150</a:t>
            </a:r>
            <a:r>
              <a:rPr kumimoji="0" lang="zh-CN" altLang="en-US" sz="600" b="0" i="0" u="none" strike="noStrike" kern="0" cap="none" spc="0" normalizeH="0" baseline="0" noProof="0" dirty="0">
                <a:ln>
                  <a:noFill/>
                </a:ln>
                <a:effectLst/>
                <a:uLnTx/>
                <a:uFillTx/>
                <a:cs typeface="+mn-ea"/>
                <a:sym typeface="+mn-lt"/>
              </a:rPr>
              <a:t>例</a:t>
            </a:r>
            <a:r>
              <a:rPr kumimoji="0" lang="en-US" altLang="zh-CN" sz="600" b="0" i="0" u="none" strike="noStrike" kern="0" cap="none" spc="0" normalizeH="0" baseline="0" noProof="0" dirty="0">
                <a:ln>
                  <a:noFill/>
                </a:ln>
                <a:effectLst/>
                <a:uLnTx/>
                <a:uFillTx/>
                <a:cs typeface="+mn-ea"/>
                <a:sym typeface="+mn-lt"/>
              </a:rPr>
              <a:t>CD4</a:t>
            </a:r>
            <a:r>
              <a:rPr kumimoji="0" lang="zh-CN" altLang="en-US" sz="600" b="0" i="0" u="none" strike="noStrike" kern="0" cap="none" spc="0" normalizeH="0" baseline="0" noProof="0" dirty="0">
                <a:ln>
                  <a:noFill/>
                </a:ln>
                <a:effectLst/>
                <a:uLnTx/>
                <a:uFillTx/>
                <a:cs typeface="+mn-ea"/>
                <a:sym typeface="+mn-lt"/>
              </a:rPr>
              <a:t>水平与</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病毒载量不同的</a:t>
            </a:r>
            <a:r>
              <a:rPr kumimoji="0" lang="en-US" altLang="zh-CN" sz="600" b="0" i="0" u="none" strike="noStrike" kern="0" cap="none" spc="0" normalizeH="0" baseline="0" noProof="0" dirty="0">
                <a:ln>
                  <a:noFill/>
                </a:ln>
                <a:effectLst/>
                <a:uLnTx/>
                <a:uFillTx/>
                <a:cs typeface="+mn-ea"/>
                <a:sym typeface="+mn-lt"/>
              </a:rPr>
              <a:t>HIV</a:t>
            </a:r>
            <a:r>
              <a:rPr kumimoji="0" lang="zh-CN" altLang="en-US" sz="600" b="0" i="0" u="none" strike="noStrike" kern="0" cap="none" spc="0" normalizeH="0" baseline="0" noProof="0" dirty="0">
                <a:ln>
                  <a:noFill/>
                </a:ln>
                <a:effectLst/>
                <a:uLnTx/>
                <a:uFillTx/>
                <a:cs typeface="+mn-ea"/>
                <a:sym typeface="+mn-lt"/>
              </a:rPr>
              <a:t>感染女性，在第</a:t>
            </a:r>
            <a:r>
              <a:rPr kumimoji="0" lang="en-US" altLang="zh-CN" sz="600" b="0" i="0" u="none" strike="noStrike" kern="0" cap="none" spc="0" normalizeH="0" baseline="0" noProof="0" dirty="0">
                <a:ln>
                  <a:noFill/>
                </a:ln>
                <a:effectLst/>
                <a:uLnTx/>
                <a:uFillTx/>
                <a:cs typeface="+mn-ea"/>
                <a:sym typeface="+mn-lt"/>
              </a:rPr>
              <a:t>0</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2</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6</a:t>
            </a:r>
            <a:r>
              <a:rPr kumimoji="0" lang="zh-CN" altLang="en-US" sz="600" b="0" i="0" u="none" strike="noStrike" kern="0" cap="none" spc="0" normalizeH="0" baseline="0" noProof="0" dirty="0">
                <a:ln>
                  <a:noFill/>
                </a:ln>
                <a:effectLst/>
                <a:uLnTx/>
                <a:uFillTx/>
                <a:cs typeface="+mn-ea"/>
                <a:sym typeface="+mn-lt"/>
              </a:rPr>
              <a:t>个月接种四价</a:t>
            </a:r>
            <a:r>
              <a:rPr kumimoji="0" lang="en-US" altLang="zh-CN" sz="600" b="0" i="0" u="none" strike="noStrike" kern="0" cap="none" spc="0" normalizeH="0" baseline="0" noProof="0" dirty="0">
                <a:ln>
                  <a:noFill/>
                </a:ln>
                <a:effectLst/>
                <a:uLnTx/>
                <a:uFillTx/>
                <a:cs typeface="+mn-ea"/>
                <a:sym typeface="+mn-lt"/>
              </a:rPr>
              <a:t>HPV</a:t>
            </a:r>
            <a:r>
              <a:rPr kumimoji="0" lang="zh-CN" altLang="en-US" sz="600" b="0" i="0" u="none" strike="noStrike" kern="0" cap="none" spc="0" normalizeH="0" baseline="0" noProof="0" dirty="0">
                <a:ln>
                  <a:noFill/>
                </a:ln>
                <a:effectLst/>
                <a:uLnTx/>
                <a:uFillTx/>
                <a:cs typeface="+mn-ea"/>
                <a:sym typeface="+mn-lt"/>
              </a:rPr>
              <a:t>疫苗，并在第</a:t>
            </a:r>
            <a:r>
              <a:rPr kumimoji="0" lang="en-US" altLang="zh-CN" sz="600" b="0" i="0" u="none" strike="noStrike" kern="0" cap="none" spc="0" normalizeH="0" baseline="0" noProof="0" dirty="0">
                <a:ln>
                  <a:noFill/>
                </a:ln>
                <a:effectLst/>
                <a:uLnTx/>
                <a:uFillTx/>
                <a:cs typeface="+mn-ea"/>
                <a:sym typeface="+mn-lt"/>
              </a:rPr>
              <a:t>0</a:t>
            </a:r>
            <a:r>
              <a:rPr kumimoji="0" lang="zh-CN" altLang="en-US" sz="600" b="0" i="0" u="none" strike="noStrike" kern="0" cap="none" spc="0" normalizeH="0" baseline="0" noProof="0" dirty="0">
                <a:ln>
                  <a:noFill/>
                </a:ln>
                <a:effectLst/>
                <a:uLnTx/>
                <a:uFillTx/>
                <a:cs typeface="+mn-ea"/>
                <a:sym typeface="+mn-lt"/>
              </a:rPr>
              <a:t>、</a:t>
            </a:r>
            <a:r>
              <a:rPr kumimoji="0" lang="en-US" altLang="zh-CN" sz="600" b="0" i="0" u="none" strike="noStrike" kern="0" cap="none" spc="0" normalizeH="0" baseline="0" noProof="0" dirty="0">
                <a:ln>
                  <a:noFill/>
                </a:ln>
                <a:effectLst/>
                <a:uLnTx/>
                <a:uFillTx/>
                <a:cs typeface="+mn-ea"/>
                <a:sym typeface="+mn-lt"/>
              </a:rPr>
              <a:t>28</a:t>
            </a:r>
            <a:r>
              <a:rPr kumimoji="0" lang="zh-CN" altLang="en-US" sz="600" b="0" i="0" u="none" strike="noStrike" kern="0" cap="none" spc="0" normalizeH="0" baseline="0" noProof="0" dirty="0">
                <a:ln>
                  <a:noFill/>
                </a:ln>
                <a:effectLst/>
                <a:uLnTx/>
                <a:uFillTx/>
                <a:cs typeface="+mn-ea"/>
                <a:sym typeface="+mn-lt"/>
              </a:rPr>
              <a:t>和</a:t>
            </a:r>
            <a:r>
              <a:rPr kumimoji="0" lang="en-US" altLang="zh-CN" sz="600" b="0" i="0" u="none" strike="noStrike" kern="0" cap="none" spc="0" normalizeH="0" baseline="0" noProof="0" dirty="0">
                <a:ln>
                  <a:noFill/>
                </a:ln>
                <a:effectLst/>
                <a:uLnTx/>
                <a:uFillTx/>
                <a:cs typeface="+mn-ea"/>
                <a:sym typeface="+mn-lt"/>
              </a:rPr>
              <a:t>52</a:t>
            </a:r>
            <a:r>
              <a:rPr kumimoji="0" lang="zh-CN" altLang="en-US" sz="600" b="0" i="0" u="none" strike="noStrike" kern="0" cap="none" spc="0" normalizeH="0" baseline="0" noProof="0" dirty="0">
                <a:ln>
                  <a:noFill/>
                </a:ln>
                <a:effectLst/>
                <a:uLnTx/>
                <a:uFillTx/>
                <a:cs typeface="+mn-ea"/>
                <a:sym typeface="+mn-lt"/>
              </a:rPr>
              <a:t>周使用</a:t>
            </a:r>
            <a:r>
              <a:rPr kumimoji="0" lang="en-US" altLang="zh-CN" sz="600" b="0" i="0" u="none" strike="noStrike" kern="0" cap="none" spc="0" normalizeH="0" baseline="0" noProof="0" dirty="0" err="1">
                <a:ln>
                  <a:noFill/>
                </a:ln>
                <a:effectLst/>
                <a:uLnTx/>
                <a:uFillTx/>
                <a:cs typeface="+mn-ea"/>
                <a:sym typeface="+mn-lt"/>
              </a:rPr>
              <a:t>cLIA</a:t>
            </a:r>
            <a:r>
              <a:rPr kumimoji="0" lang="zh-CN" altLang="en-US" sz="600" b="0" i="0" u="none" strike="noStrike" kern="0" cap="none" spc="0" normalizeH="0" baseline="0" noProof="0" dirty="0">
                <a:ln>
                  <a:noFill/>
                </a:ln>
                <a:effectLst/>
                <a:uLnTx/>
                <a:uFillTx/>
                <a:cs typeface="+mn-ea"/>
                <a:sym typeface="+mn-lt"/>
              </a:rPr>
              <a:t>和</a:t>
            </a:r>
            <a:r>
              <a:rPr kumimoji="0" lang="en-US" altLang="zh-CN" sz="600" b="0" i="0" u="none" strike="noStrike" kern="0" cap="none" spc="0" normalizeH="0" baseline="0" noProof="0" dirty="0">
                <a:ln>
                  <a:noFill/>
                </a:ln>
                <a:effectLst/>
                <a:uLnTx/>
                <a:uFillTx/>
                <a:cs typeface="+mn-ea"/>
                <a:sym typeface="+mn-lt"/>
              </a:rPr>
              <a:t>PBNA</a:t>
            </a:r>
            <a:r>
              <a:rPr kumimoji="0" lang="zh-CN" altLang="en-US" sz="600" b="0" i="0" u="none" strike="noStrike" kern="0" cap="none" spc="0" normalizeH="0" baseline="0" noProof="0" dirty="0">
                <a:ln>
                  <a:noFill/>
                </a:ln>
                <a:effectLst/>
                <a:uLnTx/>
                <a:uFillTx/>
                <a:cs typeface="+mn-ea"/>
                <a:sym typeface="+mn-lt"/>
              </a:rPr>
              <a:t>法测定免疫应答水平。</a:t>
            </a:r>
          </a:p>
        </p:txBody>
      </p:sp>
    </p:spTree>
    <p:extLst>
      <p:ext uri="{BB962C8B-B14F-4D97-AF65-F5344CB8AC3E}">
        <p14:creationId xmlns:p14="http://schemas.microsoft.com/office/powerpoint/2010/main" val="2675543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81946"/>
            <a:ext cx="11582400" cy="634082"/>
          </a:xfrm>
        </p:spPr>
        <p:txBody>
          <a:bodyPr>
            <a:normAutofit/>
          </a:bodyPr>
          <a:lstStyle/>
          <a:p>
            <a:r>
              <a:rPr lang="en-US" altLang="zh-CN" dirty="0"/>
              <a:t>HPV</a:t>
            </a:r>
            <a:r>
              <a:rPr lang="zh-CN" altLang="en-US" dirty="0"/>
              <a:t>疫苗价型越多意味着所含的病毒越多、毒性越大吗？</a:t>
            </a:r>
          </a:p>
        </p:txBody>
      </p:sp>
      <p:sp>
        <p:nvSpPr>
          <p:cNvPr id="6" name="文本框 5"/>
          <p:cNvSpPr txBox="1"/>
          <p:nvPr/>
        </p:nvSpPr>
        <p:spPr>
          <a:xfrm>
            <a:off x="-1" y="6581001"/>
            <a:ext cx="8092800" cy="276999"/>
          </a:xfrm>
          <a:prstGeom prst="rect">
            <a:avLst/>
          </a:prstGeom>
          <a:noFill/>
          <a:effectLst/>
        </p:spPr>
        <p:txBody>
          <a:bodyPr wrap="square">
            <a:spAutoFit/>
          </a:bodyPr>
          <a:lstStyle/>
          <a:p>
            <a:pPr marL="0" indent="0">
              <a:lnSpc>
                <a:spcPct val="100000"/>
              </a:lnSpc>
              <a:spcBef>
                <a:spcPts val="0"/>
              </a:spcBef>
              <a:buNone/>
            </a:pP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双价人乳头瘤病毒疫苗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大肠杆菌</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[2]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双价人乳头瘤病毒吸附疫苗说明书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[3]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四价人乳头瘤病毒疫苗说明书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[4]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九价人乳头瘤病毒疫苗说明书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[5]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双价人乳头瘤病毒疫苗（毕赤酵母）说明书</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 [6] </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子宫颈癌等人乳头瘤病毒相关疾病免疫预防专家共识</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中华预防医学杂志</a:t>
            </a:r>
            <a:r>
              <a:rPr lang="en-US" altLang="zh-CN" sz="6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.2019,53(8):761-804. </a:t>
            </a:r>
          </a:p>
        </p:txBody>
      </p:sp>
      <p:grpSp>
        <p:nvGrpSpPr>
          <p:cNvPr id="4" name="组合 3"/>
          <p:cNvGrpSpPr/>
          <p:nvPr/>
        </p:nvGrpSpPr>
        <p:grpSpPr>
          <a:xfrm>
            <a:off x="0" y="1178418"/>
            <a:ext cx="11018902" cy="1655922"/>
            <a:chOff x="0" y="1529384"/>
            <a:chExt cx="11018902" cy="1655922"/>
          </a:xfrm>
        </p:grpSpPr>
        <p:sp>
          <p:nvSpPr>
            <p:cNvPr id="15" name="文本框 14"/>
            <p:cNvSpPr txBox="1"/>
            <p:nvPr/>
          </p:nvSpPr>
          <p:spPr>
            <a:xfrm>
              <a:off x="970787" y="2161564"/>
              <a:ext cx="10048115" cy="1023742"/>
            </a:xfrm>
            <a:prstGeom prst="rect">
              <a:avLst/>
            </a:prstGeom>
            <a:noFill/>
          </p:spPr>
          <p:txBody>
            <a:bodyPr wrap="square" rtlCol="0">
              <a:spAutoFit/>
            </a:bodyPr>
            <a:lstStyle>
              <a:defPPr>
                <a:defRPr lang="zh-CN"/>
              </a:defPPr>
              <a:lvl1pPr>
                <a:lnSpc>
                  <a:spcPts val="2000"/>
                </a:lnSpc>
                <a:defRPr sz="1400">
                  <a:solidFill>
                    <a:srgbClr val="000000"/>
                  </a:solidFill>
                  <a:latin typeface="微软雅黑" panose="020B0503020204020204" pitchFamily="34" charset="-122"/>
                  <a:ea typeface="微软雅黑" panose="020B0503020204020204" pitchFamily="34" charset="-122"/>
                </a:defRPr>
              </a:lvl1pPr>
            </a:lstStyle>
            <a:p>
              <a:pPr marL="171450" indent="-171450">
                <a:lnSpc>
                  <a:spcPct val="150000"/>
                </a:lnSpc>
                <a:buFont typeface="Arial" panose="020B0604020202020204" pitchFamily="34" charset="0"/>
                <a:buChar char="•"/>
              </a:pPr>
              <a:r>
                <a:rPr lang="zh-CN" altLang="en-US" sz="1400" dirty="0">
                  <a:cs typeface="+mn-ea"/>
                  <a:sym typeface="+mn-lt"/>
                </a:rPr>
                <a:t>目前中国境内已上市的五种</a:t>
              </a:r>
              <a:r>
                <a:rPr lang="en-US" altLang="zh-CN" sz="1400" dirty="0">
                  <a:cs typeface="+mn-ea"/>
                  <a:sym typeface="+mn-lt"/>
                </a:rPr>
                <a:t>HPV</a:t>
              </a:r>
              <a:r>
                <a:rPr lang="zh-CN" altLang="en-US" sz="1400" dirty="0">
                  <a:cs typeface="+mn-ea"/>
                  <a:sym typeface="+mn-lt"/>
                </a:rPr>
                <a:t>疫苗均是基于</a:t>
              </a:r>
              <a:r>
                <a:rPr lang="en-US" altLang="zh-CN" sz="1400" dirty="0">
                  <a:cs typeface="+mn-ea"/>
                  <a:sym typeface="+mn-lt"/>
                </a:rPr>
                <a:t>HPV</a:t>
              </a:r>
              <a:r>
                <a:rPr lang="zh-CN" altLang="en-US" sz="1400" dirty="0">
                  <a:cs typeface="+mn-ea"/>
                  <a:sym typeface="+mn-lt"/>
                </a:rPr>
                <a:t>的类病毒蛋白颗粒 </a:t>
              </a:r>
              <a:r>
                <a:rPr lang="en-US" altLang="zh-CN" sz="1400" dirty="0">
                  <a:cs typeface="+mn-ea"/>
                  <a:sym typeface="+mn-lt"/>
                </a:rPr>
                <a:t>(VLPs) </a:t>
              </a:r>
              <a:r>
                <a:rPr lang="zh-CN" altLang="en-US" sz="1400" dirty="0">
                  <a:cs typeface="+mn-ea"/>
                  <a:sym typeface="+mn-lt"/>
                </a:rPr>
                <a:t>为抗原的疫苗</a:t>
              </a:r>
              <a:r>
                <a:rPr lang="en-US" altLang="zh-CN" sz="1400" baseline="30000" dirty="0">
                  <a:cs typeface="+mn-ea"/>
                  <a:sym typeface="+mn-lt"/>
                </a:rPr>
                <a:t>1-5</a:t>
              </a:r>
              <a:r>
                <a:rPr lang="zh-CN" altLang="en-US" sz="1400" dirty="0">
                  <a:cs typeface="+mn-ea"/>
                  <a:sym typeface="+mn-lt"/>
                </a:rPr>
                <a:t> 。</a:t>
              </a:r>
            </a:p>
            <a:p>
              <a:pPr marL="171450" indent="-171450">
                <a:lnSpc>
                  <a:spcPct val="150000"/>
                </a:lnSpc>
                <a:buFont typeface="Arial" panose="020B0604020202020204" pitchFamily="34" charset="0"/>
                <a:buChar char="•"/>
              </a:pPr>
              <a:r>
                <a:rPr lang="en-US" altLang="zh-CN" sz="1400" dirty="0">
                  <a:cs typeface="+mn-ea"/>
                  <a:sym typeface="+mn-lt"/>
                </a:rPr>
                <a:t>VLP</a:t>
              </a:r>
              <a:r>
                <a:rPr lang="zh-CN" altLang="en-US" sz="1400" dirty="0">
                  <a:cs typeface="+mn-ea"/>
                  <a:sym typeface="+mn-lt"/>
                </a:rPr>
                <a:t>作为一种蛋白颗粒，不含有病毒</a:t>
              </a:r>
              <a:r>
                <a:rPr lang="en-US" altLang="zh-CN" sz="1400" dirty="0">
                  <a:cs typeface="+mn-ea"/>
                  <a:sym typeface="+mn-lt"/>
                </a:rPr>
                <a:t>DNA</a:t>
              </a:r>
              <a:r>
                <a:rPr lang="zh-CN" altLang="en-US" sz="1400" dirty="0">
                  <a:cs typeface="+mn-ea"/>
                  <a:sym typeface="+mn-lt"/>
                </a:rPr>
                <a:t>，因此</a:t>
              </a:r>
              <a:r>
                <a:rPr lang="zh-CN" altLang="en-US" sz="1400" b="1" dirty="0">
                  <a:cs typeface="+mn-ea"/>
                  <a:sym typeface="+mn-lt"/>
                </a:rPr>
                <a:t>不具有感染性或致癌性</a:t>
              </a:r>
              <a:r>
                <a:rPr lang="en-US" altLang="zh-CN" sz="1400" baseline="30000" dirty="0">
                  <a:cs typeface="+mn-ea"/>
                  <a:sym typeface="+mn-lt"/>
                </a:rPr>
                <a:t>6</a:t>
              </a:r>
              <a:r>
                <a:rPr lang="zh-CN" altLang="en-US" sz="1400" dirty="0">
                  <a:cs typeface="+mn-ea"/>
                  <a:sym typeface="+mn-lt"/>
                </a:rPr>
                <a:t>。</a:t>
              </a:r>
              <a:endParaRPr lang="en-US" altLang="zh-CN" sz="1400" dirty="0">
                <a:cs typeface="+mn-ea"/>
                <a:sym typeface="+mn-lt"/>
              </a:endParaRPr>
            </a:p>
            <a:p>
              <a:pPr marL="171450" indent="-171450">
                <a:lnSpc>
                  <a:spcPct val="150000"/>
                </a:lnSpc>
                <a:buFont typeface="Arial" panose="020B0604020202020204" pitchFamily="34" charset="0"/>
                <a:buChar char="•"/>
              </a:pPr>
              <a:r>
                <a:rPr lang="en-US" altLang="zh-CN" sz="1400" dirty="0">
                  <a:cs typeface="+mn-ea"/>
                  <a:sym typeface="+mn-lt"/>
                </a:rPr>
                <a:t>VLP</a:t>
              </a:r>
              <a:r>
                <a:rPr lang="zh-CN" altLang="en-US" sz="1400" dirty="0">
                  <a:cs typeface="+mn-ea"/>
                  <a:sym typeface="+mn-lt"/>
                </a:rPr>
                <a:t>可刺激机体产生特异性的体液免疫反应，生成特异性中和抗体，从而达到预防相关型别</a:t>
              </a:r>
              <a:r>
                <a:rPr lang="en-US" altLang="zh-CN" sz="1400" dirty="0">
                  <a:cs typeface="+mn-ea"/>
                  <a:sym typeface="+mn-lt"/>
                </a:rPr>
                <a:t>HPV</a:t>
              </a:r>
              <a:r>
                <a:rPr lang="zh-CN" altLang="en-US" sz="1400" dirty="0">
                  <a:cs typeface="+mn-ea"/>
                  <a:sym typeface="+mn-lt"/>
                </a:rPr>
                <a:t>感染所致疾病的目的</a:t>
              </a:r>
              <a:r>
                <a:rPr lang="en-US" altLang="zh-CN" sz="1400" baseline="30000" dirty="0">
                  <a:cs typeface="+mn-ea"/>
                  <a:sym typeface="+mn-lt"/>
                </a:rPr>
                <a:t>6</a:t>
              </a:r>
              <a:r>
                <a:rPr lang="zh-CN" altLang="en-US" sz="1400" dirty="0">
                  <a:cs typeface="+mn-ea"/>
                  <a:sym typeface="+mn-lt"/>
                </a:rPr>
                <a:t>。</a:t>
              </a:r>
              <a:endParaRPr lang="en-US" altLang="zh-CN" sz="1400" dirty="0">
                <a:cs typeface="+mn-ea"/>
                <a:sym typeface="+mn-lt"/>
              </a:endParaRPr>
            </a:p>
          </p:txBody>
        </p:sp>
        <p:sp>
          <p:nvSpPr>
            <p:cNvPr id="16" name="矩形: 圆角 15"/>
            <p:cNvSpPr/>
            <p:nvPr/>
          </p:nvSpPr>
          <p:spPr>
            <a:xfrm>
              <a:off x="0" y="1529384"/>
              <a:ext cx="10762488" cy="540000"/>
            </a:xfrm>
            <a:prstGeom prst="roundRect">
              <a:avLst/>
            </a:prstGeom>
            <a:solidFill>
              <a:srgbClr val="00877B">
                <a:alpha val="9000"/>
              </a:srgbClr>
            </a:solidFill>
            <a:ln>
              <a:noFill/>
            </a:ln>
            <a:effectLst>
              <a:outerShdw blurRad="76200" dir="13500000" sy="23000" kx="1200000" algn="br" rotWithShape="0">
                <a:prstClr val="black">
                  <a:alpha val="20000"/>
                </a:prstClr>
              </a:outerShdw>
              <a:softEdge rad="0"/>
            </a:effectLst>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a:grpSpLocks noChangeAspect="1"/>
            </p:cNvGrpSpPr>
            <p:nvPr/>
          </p:nvGrpSpPr>
          <p:grpSpPr>
            <a:xfrm>
              <a:off x="669439" y="1638705"/>
              <a:ext cx="301348" cy="312868"/>
              <a:chOff x="7671199" y="2913751"/>
              <a:chExt cx="432004" cy="432000"/>
            </a:xfrm>
            <a:solidFill>
              <a:srgbClr val="00877B"/>
            </a:solidFill>
          </p:grpSpPr>
          <p:sp>
            <p:nvSpPr>
              <p:cNvPr id="18" name="圆角矩形 102"/>
              <p:cNvSpPr/>
              <p:nvPr/>
            </p:nvSpPr>
            <p:spPr>
              <a:xfrm>
                <a:off x="7671199" y="2913751"/>
                <a:ext cx="432004" cy="432000"/>
              </a:xfrm>
              <a:prstGeom prst="roundRect">
                <a:avLst>
                  <a:gd name="adj" fmla="val 50000"/>
                </a:avLst>
              </a:prstGeom>
              <a:grp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4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任意多边形 103"/>
              <p:cNvSpPr/>
              <p:nvPr/>
            </p:nvSpPr>
            <p:spPr>
              <a:xfrm>
                <a:off x="7791883" y="3061384"/>
                <a:ext cx="195399" cy="131023"/>
              </a:xfrm>
              <a:custGeom>
                <a:avLst/>
                <a:gdLst>
                  <a:gd name="connsiteX0" fmla="*/ 195400 w 195399"/>
                  <a:gd name="connsiteY0" fmla="*/ 0 h 131023"/>
                  <a:gd name="connsiteX1" fmla="*/ 64376 w 195399"/>
                  <a:gd name="connsiteY1" fmla="*/ 131023 h 131023"/>
                  <a:gd name="connsiteX2" fmla="*/ 0 w 195399"/>
                  <a:gd name="connsiteY2" fmla="*/ 66647 h 131023"/>
                </a:gdLst>
                <a:ahLst/>
                <a:cxnLst>
                  <a:cxn ang="0">
                    <a:pos x="connsiteX0" y="connsiteY0"/>
                  </a:cxn>
                  <a:cxn ang="0">
                    <a:pos x="connsiteX1" y="connsiteY1"/>
                  </a:cxn>
                  <a:cxn ang="0">
                    <a:pos x="connsiteX2" y="connsiteY2"/>
                  </a:cxn>
                </a:cxnLst>
                <a:rect l="l" t="t" r="r" b="b"/>
                <a:pathLst>
                  <a:path w="195399" h="131023">
                    <a:moveTo>
                      <a:pt x="195400" y="0"/>
                    </a:moveTo>
                    <a:lnTo>
                      <a:pt x="64376" y="131023"/>
                    </a:lnTo>
                    <a:lnTo>
                      <a:pt x="0" y="66647"/>
                    </a:lnTo>
                  </a:path>
                </a:pathLst>
              </a:custGeom>
              <a:grpFill/>
              <a:ln w="12700" cap="rnd">
                <a:solidFill>
                  <a:srgbClr val="FFFFFF"/>
                </a:solidFill>
                <a:prstDash val="solid"/>
                <a:miter/>
              </a:ln>
            </p:spPr>
            <p:txBody>
              <a:bodyPr rtlCol="0" anchor="ctr"/>
              <a:lstStyle/>
              <a:p>
                <a:endParaRPr lang="zh-CN" altLang="en-US" dirty="0"/>
              </a:p>
            </p:txBody>
          </p:sp>
        </p:grpSp>
        <p:sp>
          <p:nvSpPr>
            <p:cNvPr id="20" name="文本框 19"/>
            <p:cNvSpPr txBox="1"/>
            <p:nvPr/>
          </p:nvSpPr>
          <p:spPr>
            <a:xfrm>
              <a:off x="1000885" y="1599202"/>
              <a:ext cx="8752715" cy="387735"/>
            </a:xfrm>
            <a:prstGeom prst="rect">
              <a:avLst/>
            </a:prstGeom>
            <a:noFill/>
          </p:spPr>
          <p:txBody>
            <a:bodyPr wrap="square">
              <a:spAutoFit/>
            </a:bodyPr>
            <a:lstStyle/>
            <a:p>
              <a:pPr>
                <a:lnSpc>
                  <a:spcPts val="2500"/>
                </a:lnSpc>
              </a:pPr>
              <a:r>
                <a:rPr lang="en-US" altLang="zh-CN" b="1" dirty="0">
                  <a:solidFill>
                    <a:srgbClr val="00877B"/>
                  </a:solidFill>
                  <a:latin typeface="微软雅黑" panose="020B0503020204020204" pitchFamily="34" charset="-122"/>
                  <a:ea typeface="微软雅黑" panose="020B0503020204020204" pitchFamily="34" charset="-122"/>
                </a:rPr>
                <a:t>HPV</a:t>
              </a:r>
              <a:r>
                <a:rPr lang="zh-CN" altLang="en-US" b="1" dirty="0">
                  <a:solidFill>
                    <a:srgbClr val="00877B"/>
                  </a:solidFill>
                  <a:latin typeface="微软雅黑" panose="020B0503020204020204" pitchFamily="34" charset="-122"/>
                  <a:ea typeface="微软雅黑" panose="020B0503020204020204" pitchFamily="34" charset="-122"/>
                </a:rPr>
                <a:t>疫苗中的抗原不是病毒，不具有感染性和致癌性</a:t>
              </a:r>
            </a:p>
          </p:txBody>
        </p:sp>
      </p:grpSp>
      <p:grpSp>
        <p:nvGrpSpPr>
          <p:cNvPr id="5" name="组合 4">
            <a:extLst>
              <a:ext uri="{FF2B5EF4-FFF2-40B4-BE49-F238E27FC236}">
                <a16:creationId xmlns:a16="http://schemas.microsoft.com/office/drawing/2014/main" id="{A6A00D33-DF68-9FD5-0F3F-B56F6B9A3B70}"/>
              </a:ext>
            </a:extLst>
          </p:cNvPr>
          <p:cNvGrpSpPr/>
          <p:nvPr/>
        </p:nvGrpSpPr>
        <p:grpSpPr>
          <a:xfrm>
            <a:off x="4973697" y="3557066"/>
            <a:ext cx="1080000" cy="1116000"/>
            <a:chOff x="4851197" y="1941499"/>
            <a:chExt cx="2213998" cy="2232003"/>
          </a:xfrm>
        </p:grpSpPr>
        <p:sp>
          <p:nvSpPr>
            <p:cNvPr id="7" name="椭圆 6">
              <a:extLst>
                <a:ext uri="{FF2B5EF4-FFF2-40B4-BE49-F238E27FC236}">
                  <a16:creationId xmlns:a16="http://schemas.microsoft.com/office/drawing/2014/main" id="{2442D7B5-7EDB-07F9-D056-CB6027223C2B}"/>
                </a:ext>
              </a:extLst>
            </p:cNvPr>
            <p:cNvSpPr/>
            <p:nvPr/>
          </p:nvSpPr>
          <p:spPr>
            <a:xfrm>
              <a:off x="4981489" y="2086149"/>
              <a:ext cx="1953412" cy="1942706"/>
            </a:xfrm>
            <a:prstGeom prst="ellipse">
              <a:avLst/>
            </a:prstGeom>
            <a:gradFill flip="none" rotWithShape="1">
              <a:gsLst>
                <a:gs pos="0">
                  <a:schemeClr val="accent5">
                    <a:lumMod val="60000"/>
                    <a:lumOff val="40000"/>
                  </a:schemeClr>
                </a:gs>
                <a:gs pos="100000">
                  <a:schemeClr val="bg1"/>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nvGrpSpPr>
            <p:cNvPr id="8" name="组合 7">
              <a:extLst>
                <a:ext uri="{FF2B5EF4-FFF2-40B4-BE49-F238E27FC236}">
                  <a16:creationId xmlns:a16="http://schemas.microsoft.com/office/drawing/2014/main" id="{4CC1C414-8FEC-05AE-9617-98AD5E2E05C4}"/>
                </a:ext>
              </a:extLst>
            </p:cNvPr>
            <p:cNvGrpSpPr/>
            <p:nvPr/>
          </p:nvGrpSpPr>
          <p:grpSpPr>
            <a:xfrm>
              <a:off x="4851197" y="1941499"/>
              <a:ext cx="2213998" cy="2232003"/>
              <a:chOff x="17942805" y="-16094350"/>
              <a:chExt cx="14588441" cy="14788099"/>
            </a:xfrm>
            <a:gradFill flip="none" rotWithShape="1">
              <a:gsLst>
                <a:gs pos="51000">
                  <a:schemeClr val="accent2"/>
                </a:gs>
                <a:gs pos="100000">
                  <a:schemeClr val="accent2">
                    <a:lumMod val="20000"/>
                    <a:lumOff val="80000"/>
                  </a:schemeClr>
                </a:gs>
              </a:gsLst>
              <a:path path="circle">
                <a:fillToRect l="50000" t="50000" r="50000" b="50000"/>
              </a:path>
              <a:tileRect/>
            </a:gradFill>
          </p:grpSpPr>
          <p:grpSp>
            <p:nvGrpSpPr>
              <p:cNvPr id="9" name="组合 8">
                <a:extLst>
                  <a:ext uri="{FF2B5EF4-FFF2-40B4-BE49-F238E27FC236}">
                    <a16:creationId xmlns:a16="http://schemas.microsoft.com/office/drawing/2014/main" id="{C23AF5D0-0239-EE58-1156-3C05FB0C4412}"/>
                  </a:ext>
                </a:extLst>
              </p:cNvPr>
              <p:cNvGrpSpPr/>
              <p:nvPr/>
            </p:nvGrpSpPr>
            <p:grpSpPr>
              <a:xfrm>
                <a:off x="24101902" y="-16094350"/>
                <a:ext cx="2273043" cy="1791226"/>
                <a:chOff x="4675466" y="-2033429"/>
                <a:chExt cx="2273043" cy="1791226"/>
              </a:xfrm>
              <a:grpFill/>
            </p:grpSpPr>
            <p:sp>
              <p:nvSpPr>
                <p:cNvPr id="78" name="任意多边形: 形状 77">
                  <a:extLst>
                    <a:ext uri="{FF2B5EF4-FFF2-40B4-BE49-F238E27FC236}">
                      <a16:creationId xmlns:a16="http://schemas.microsoft.com/office/drawing/2014/main" id="{4A1D37D8-59BF-B7B6-C4B7-91D5A7F08623}"/>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79" name="任意多边形: 形状 78">
                  <a:extLst>
                    <a:ext uri="{FF2B5EF4-FFF2-40B4-BE49-F238E27FC236}">
                      <a16:creationId xmlns:a16="http://schemas.microsoft.com/office/drawing/2014/main" id="{EF1FC4A1-FF5C-E0EA-C6E5-92091E4F313F}"/>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11" name="组合 10">
                <a:extLst>
                  <a:ext uri="{FF2B5EF4-FFF2-40B4-BE49-F238E27FC236}">
                    <a16:creationId xmlns:a16="http://schemas.microsoft.com/office/drawing/2014/main" id="{7AFF1B25-1398-41C2-CF2B-9CAA9D40417B}"/>
                  </a:ext>
                </a:extLst>
              </p:cNvPr>
              <p:cNvGrpSpPr/>
              <p:nvPr/>
            </p:nvGrpSpPr>
            <p:grpSpPr>
              <a:xfrm rot="10800000">
                <a:off x="24100971" y="-3097477"/>
                <a:ext cx="2273043" cy="1791226"/>
                <a:chOff x="4675466" y="-2033429"/>
                <a:chExt cx="2273043" cy="1791226"/>
              </a:xfrm>
              <a:grpFill/>
            </p:grpSpPr>
            <p:sp>
              <p:nvSpPr>
                <p:cNvPr id="76" name="任意多边形: 形状 75">
                  <a:extLst>
                    <a:ext uri="{FF2B5EF4-FFF2-40B4-BE49-F238E27FC236}">
                      <a16:creationId xmlns:a16="http://schemas.microsoft.com/office/drawing/2014/main" id="{7C58D5BE-F4F4-D79F-91FC-62269878A897}"/>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77" name="任意多边形: 形状 76">
                  <a:extLst>
                    <a:ext uri="{FF2B5EF4-FFF2-40B4-BE49-F238E27FC236}">
                      <a16:creationId xmlns:a16="http://schemas.microsoft.com/office/drawing/2014/main" id="{6F0060CC-C247-5696-80B2-32B6925AAC76}"/>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12" name="组合 11">
                <a:extLst>
                  <a:ext uri="{FF2B5EF4-FFF2-40B4-BE49-F238E27FC236}">
                    <a16:creationId xmlns:a16="http://schemas.microsoft.com/office/drawing/2014/main" id="{9D17925A-E690-5D19-83D0-35057D38015F}"/>
                  </a:ext>
                </a:extLst>
              </p:cNvPr>
              <p:cNvGrpSpPr/>
              <p:nvPr/>
            </p:nvGrpSpPr>
            <p:grpSpPr>
              <a:xfrm rot="6003117">
                <a:off x="30499111" y="-8507103"/>
                <a:ext cx="2273043" cy="1791227"/>
                <a:chOff x="4675466" y="-2033429"/>
                <a:chExt cx="2273043" cy="1791226"/>
              </a:xfrm>
              <a:grpFill/>
            </p:grpSpPr>
            <p:sp>
              <p:nvSpPr>
                <p:cNvPr id="74" name="任意多边形: 形状 73">
                  <a:extLst>
                    <a:ext uri="{FF2B5EF4-FFF2-40B4-BE49-F238E27FC236}">
                      <a16:creationId xmlns:a16="http://schemas.microsoft.com/office/drawing/2014/main" id="{360EFF5E-5297-0CA3-C391-3DBC85076EC0}"/>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75" name="任意多边形: 形状 74">
                  <a:extLst>
                    <a:ext uri="{FF2B5EF4-FFF2-40B4-BE49-F238E27FC236}">
                      <a16:creationId xmlns:a16="http://schemas.microsoft.com/office/drawing/2014/main" id="{8A8E0E53-8197-D7BC-D383-9D228D5267DF}"/>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13" name="组合 12">
                <a:extLst>
                  <a:ext uri="{FF2B5EF4-FFF2-40B4-BE49-F238E27FC236}">
                    <a16:creationId xmlns:a16="http://schemas.microsoft.com/office/drawing/2014/main" id="{E23FF53E-530B-B476-A022-8F7B0C4EAF4E}"/>
                  </a:ext>
                </a:extLst>
              </p:cNvPr>
              <p:cNvGrpSpPr/>
              <p:nvPr/>
            </p:nvGrpSpPr>
            <p:grpSpPr>
              <a:xfrm rot="16803117">
                <a:off x="17701897" y="-10776512"/>
                <a:ext cx="2273043" cy="1791227"/>
                <a:chOff x="4675466" y="-2033429"/>
                <a:chExt cx="2273043" cy="1791226"/>
              </a:xfrm>
              <a:grpFill/>
            </p:grpSpPr>
            <p:sp>
              <p:nvSpPr>
                <p:cNvPr id="72" name="任意多边形: 形状 71">
                  <a:extLst>
                    <a:ext uri="{FF2B5EF4-FFF2-40B4-BE49-F238E27FC236}">
                      <a16:creationId xmlns:a16="http://schemas.microsoft.com/office/drawing/2014/main" id="{A603F613-7F3A-DE5E-D514-1475988FBDD7}"/>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73" name="任意多边形: 形状 72">
                  <a:extLst>
                    <a:ext uri="{FF2B5EF4-FFF2-40B4-BE49-F238E27FC236}">
                      <a16:creationId xmlns:a16="http://schemas.microsoft.com/office/drawing/2014/main" id="{0CAC22B6-74A0-FD0F-C707-9A06F3B3E309}"/>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14" name="组合 13">
                <a:extLst>
                  <a:ext uri="{FF2B5EF4-FFF2-40B4-BE49-F238E27FC236}">
                    <a16:creationId xmlns:a16="http://schemas.microsoft.com/office/drawing/2014/main" id="{35647630-ACF4-D0CB-1B2F-76016636B57A}"/>
                  </a:ext>
                </a:extLst>
              </p:cNvPr>
              <p:cNvGrpSpPr/>
              <p:nvPr/>
            </p:nvGrpSpPr>
            <p:grpSpPr>
              <a:xfrm rot="3584905">
                <a:off x="29713083" y="-12883727"/>
                <a:ext cx="2273043" cy="1791227"/>
                <a:chOff x="4675466" y="-2033429"/>
                <a:chExt cx="2273043" cy="1791226"/>
              </a:xfrm>
              <a:grpFill/>
            </p:grpSpPr>
            <p:sp>
              <p:nvSpPr>
                <p:cNvPr id="70" name="任意多边形: 形状 69">
                  <a:extLst>
                    <a:ext uri="{FF2B5EF4-FFF2-40B4-BE49-F238E27FC236}">
                      <a16:creationId xmlns:a16="http://schemas.microsoft.com/office/drawing/2014/main" id="{65BC96AF-BA68-2267-99DB-F5FE1D054A33}"/>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71" name="任意多边形: 形状 70">
                  <a:extLst>
                    <a:ext uri="{FF2B5EF4-FFF2-40B4-BE49-F238E27FC236}">
                      <a16:creationId xmlns:a16="http://schemas.microsoft.com/office/drawing/2014/main" id="{CA06755D-247D-B9DB-13A2-FFADA952A213}"/>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6" name="组合 25">
                <a:extLst>
                  <a:ext uri="{FF2B5EF4-FFF2-40B4-BE49-F238E27FC236}">
                    <a16:creationId xmlns:a16="http://schemas.microsoft.com/office/drawing/2014/main" id="{2C96DABC-B9CB-0D1A-716D-8C9AEE2552F3}"/>
                  </a:ext>
                </a:extLst>
              </p:cNvPr>
              <p:cNvGrpSpPr/>
              <p:nvPr/>
            </p:nvGrpSpPr>
            <p:grpSpPr>
              <a:xfrm rot="14384905">
                <a:off x="18485624" y="-6336739"/>
                <a:ext cx="2273043" cy="1791227"/>
                <a:chOff x="4675466" y="-2033429"/>
                <a:chExt cx="2273043" cy="1791226"/>
              </a:xfrm>
              <a:grpFill/>
            </p:grpSpPr>
            <p:sp>
              <p:nvSpPr>
                <p:cNvPr id="68" name="任意多边形: 形状 67">
                  <a:extLst>
                    <a:ext uri="{FF2B5EF4-FFF2-40B4-BE49-F238E27FC236}">
                      <a16:creationId xmlns:a16="http://schemas.microsoft.com/office/drawing/2014/main" id="{9E844292-A74B-94BF-95A8-BEA637FBF788}"/>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69" name="任意多边形: 形状 68">
                  <a:extLst>
                    <a:ext uri="{FF2B5EF4-FFF2-40B4-BE49-F238E27FC236}">
                      <a16:creationId xmlns:a16="http://schemas.microsoft.com/office/drawing/2014/main" id="{10F6632A-696F-91C7-4683-77E576297D71}"/>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7" name="组合 26">
                <a:extLst>
                  <a:ext uri="{FF2B5EF4-FFF2-40B4-BE49-F238E27FC236}">
                    <a16:creationId xmlns:a16="http://schemas.microsoft.com/office/drawing/2014/main" id="{784CDB15-E38F-3DB7-A72A-C419397B5FDF}"/>
                  </a:ext>
                </a:extLst>
              </p:cNvPr>
              <p:cNvGrpSpPr/>
              <p:nvPr/>
            </p:nvGrpSpPr>
            <p:grpSpPr>
              <a:xfrm rot="20386176">
                <a:off x="21733398" y="-15756595"/>
                <a:ext cx="2273043" cy="1791226"/>
                <a:chOff x="4675466" y="-2033429"/>
                <a:chExt cx="2273043" cy="1791226"/>
              </a:xfrm>
              <a:grpFill/>
            </p:grpSpPr>
            <p:sp>
              <p:nvSpPr>
                <p:cNvPr id="66" name="任意多边形: 形状 65">
                  <a:extLst>
                    <a:ext uri="{FF2B5EF4-FFF2-40B4-BE49-F238E27FC236}">
                      <a16:creationId xmlns:a16="http://schemas.microsoft.com/office/drawing/2014/main" id="{0E5AE734-EEC9-E096-10B4-CF8EA8B5B5EE}"/>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67" name="任意多边形: 形状 66">
                  <a:extLst>
                    <a:ext uri="{FF2B5EF4-FFF2-40B4-BE49-F238E27FC236}">
                      <a16:creationId xmlns:a16="http://schemas.microsoft.com/office/drawing/2014/main" id="{DEEC0F39-963C-7A78-D6F2-25C661F0FAB2}"/>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8" name="组合 27">
                <a:extLst>
                  <a:ext uri="{FF2B5EF4-FFF2-40B4-BE49-F238E27FC236}">
                    <a16:creationId xmlns:a16="http://schemas.microsoft.com/office/drawing/2014/main" id="{FB41642F-91C8-94C3-CE02-3DE1C1B74DAF}"/>
                  </a:ext>
                </a:extLst>
              </p:cNvPr>
              <p:cNvGrpSpPr/>
              <p:nvPr/>
            </p:nvGrpSpPr>
            <p:grpSpPr>
              <a:xfrm rot="9586176">
                <a:off x="26226795" y="-3561183"/>
                <a:ext cx="2273043" cy="1791226"/>
                <a:chOff x="4675466" y="-2033429"/>
                <a:chExt cx="2273043" cy="1791226"/>
              </a:xfrm>
              <a:grpFill/>
            </p:grpSpPr>
            <p:sp>
              <p:nvSpPr>
                <p:cNvPr id="64" name="任意多边形: 形状 63">
                  <a:extLst>
                    <a:ext uri="{FF2B5EF4-FFF2-40B4-BE49-F238E27FC236}">
                      <a16:creationId xmlns:a16="http://schemas.microsoft.com/office/drawing/2014/main" id="{326C893D-DB5C-C2D0-CA4A-337FC813CBF9}"/>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65" name="任意多边形: 形状 64">
                  <a:extLst>
                    <a:ext uri="{FF2B5EF4-FFF2-40B4-BE49-F238E27FC236}">
                      <a16:creationId xmlns:a16="http://schemas.microsoft.com/office/drawing/2014/main" id="{92155635-1C59-4497-8522-BEED6E5ADB37}"/>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38" name="组合 37">
                <a:extLst>
                  <a:ext uri="{FF2B5EF4-FFF2-40B4-BE49-F238E27FC236}">
                    <a16:creationId xmlns:a16="http://schemas.microsoft.com/office/drawing/2014/main" id="{B69304B9-8581-7795-D9EB-E2465BECD132}"/>
                  </a:ext>
                </a:extLst>
              </p:cNvPr>
              <p:cNvGrpSpPr/>
              <p:nvPr/>
            </p:nvGrpSpPr>
            <p:grpSpPr>
              <a:xfrm rot="18005130">
                <a:off x="18484549" y="-12861784"/>
                <a:ext cx="2273043" cy="1791227"/>
                <a:chOff x="4675466" y="-2033429"/>
                <a:chExt cx="2273043" cy="1791226"/>
              </a:xfrm>
              <a:grpFill/>
            </p:grpSpPr>
            <p:sp>
              <p:nvSpPr>
                <p:cNvPr id="62" name="任意多边形: 形状 61">
                  <a:extLst>
                    <a:ext uri="{FF2B5EF4-FFF2-40B4-BE49-F238E27FC236}">
                      <a16:creationId xmlns:a16="http://schemas.microsoft.com/office/drawing/2014/main" id="{E5D448DA-CC59-0EFF-57B9-E7A4512D3FCB}"/>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63" name="任意多边形: 形状 62">
                  <a:extLst>
                    <a:ext uri="{FF2B5EF4-FFF2-40B4-BE49-F238E27FC236}">
                      <a16:creationId xmlns:a16="http://schemas.microsoft.com/office/drawing/2014/main" id="{0DE181AD-8B95-6B72-67E0-6D47B772258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39" name="组合 38">
                <a:extLst>
                  <a:ext uri="{FF2B5EF4-FFF2-40B4-BE49-F238E27FC236}">
                    <a16:creationId xmlns:a16="http://schemas.microsoft.com/office/drawing/2014/main" id="{DE787AEA-ACDC-57E9-68BB-F9C820D55918}"/>
                  </a:ext>
                </a:extLst>
              </p:cNvPr>
              <p:cNvGrpSpPr/>
              <p:nvPr/>
            </p:nvGrpSpPr>
            <p:grpSpPr>
              <a:xfrm rot="7205130">
                <a:off x="29729999" y="-6345748"/>
                <a:ext cx="2273043" cy="1791227"/>
                <a:chOff x="4675466" y="-2033429"/>
                <a:chExt cx="2273043" cy="1791226"/>
              </a:xfrm>
              <a:grpFill/>
            </p:grpSpPr>
            <p:sp>
              <p:nvSpPr>
                <p:cNvPr id="60" name="任意多边形: 形状 59">
                  <a:extLst>
                    <a:ext uri="{FF2B5EF4-FFF2-40B4-BE49-F238E27FC236}">
                      <a16:creationId xmlns:a16="http://schemas.microsoft.com/office/drawing/2014/main" id="{BA732218-2406-EA38-1117-1BC9D75E67F6}"/>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61" name="任意多边形: 形状 60">
                  <a:extLst>
                    <a:ext uri="{FF2B5EF4-FFF2-40B4-BE49-F238E27FC236}">
                      <a16:creationId xmlns:a16="http://schemas.microsoft.com/office/drawing/2014/main" id="{22E7AECC-F8B7-E73E-F810-818FF8E7FB1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40" name="组合 39">
                <a:extLst>
                  <a:ext uri="{FF2B5EF4-FFF2-40B4-BE49-F238E27FC236}">
                    <a16:creationId xmlns:a16="http://schemas.microsoft.com/office/drawing/2014/main" id="{323C2521-E981-CDB1-DB1F-D4B2D650778E}"/>
                  </a:ext>
                </a:extLst>
              </p:cNvPr>
              <p:cNvGrpSpPr/>
              <p:nvPr/>
            </p:nvGrpSpPr>
            <p:grpSpPr>
              <a:xfrm rot="19182580">
                <a:off x="19885879" y="-14470609"/>
                <a:ext cx="2273043" cy="1791226"/>
                <a:chOff x="4675466" y="-2033429"/>
                <a:chExt cx="2273043" cy="1791226"/>
              </a:xfrm>
              <a:grpFill/>
            </p:grpSpPr>
            <p:sp>
              <p:nvSpPr>
                <p:cNvPr id="58" name="任意多边形: 形状 57">
                  <a:extLst>
                    <a:ext uri="{FF2B5EF4-FFF2-40B4-BE49-F238E27FC236}">
                      <a16:creationId xmlns:a16="http://schemas.microsoft.com/office/drawing/2014/main" id="{39F6C7A3-887F-C14C-D49D-99A03D87A31C}"/>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9" name="任意多边形: 形状 58">
                  <a:extLst>
                    <a:ext uri="{FF2B5EF4-FFF2-40B4-BE49-F238E27FC236}">
                      <a16:creationId xmlns:a16="http://schemas.microsoft.com/office/drawing/2014/main" id="{66717A54-9B11-61CE-DF55-293A8899C35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41" name="组合 40">
                <a:extLst>
                  <a:ext uri="{FF2B5EF4-FFF2-40B4-BE49-F238E27FC236}">
                    <a16:creationId xmlns:a16="http://schemas.microsoft.com/office/drawing/2014/main" id="{614C1827-7D07-7236-CB28-B24A84034E67}"/>
                  </a:ext>
                </a:extLst>
              </p:cNvPr>
              <p:cNvGrpSpPr/>
              <p:nvPr/>
            </p:nvGrpSpPr>
            <p:grpSpPr>
              <a:xfrm rot="8382580">
                <a:off x="28289750" y="-4556286"/>
                <a:ext cx="2273043" cy="1791226"/>
                <a:chOff x="4675466" y="-2033429"/>
                <a:chExt cx="2273043" cy="1791226"/>
              </a:xfrm>
              <a:grpFill/>
            </p:grpSpPr>
            <p:sp>
              <p:nvSpPr>
                <p:cNvPr id="56" name="任意多边形: 形状 55">
                  <a:extLst>
                    <a:ext uri="{FF2B5EF4-FFF2-40B4-BE49-F238E27FC236}">
                      <a16:creationId xmlns:a16="http://schemas.microsoft.com/office/drawing/2014/main" id="{A8EB0DF5-C137-2F43-CB2A-1624021FDE1A}"/>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7" name="任意多边形: 形状 56">
                  <a:extLst>
                    <a:ext uri="{FF2B5EF4-FFF2-40B4-BE49-F238E27FC236}">
                      <a16:creationId xmlns:a16="http://schemas.microsoft.com/office/drawing/2014/main" id="{0B539100-449B-ACB5-1C28-4ED21FB4D8E3}"/>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sp>
            <p:nvSpPr>
              <p:cNvPr id="42" name="任意多边形: 形状 41">
                <a:extLst>
                  <a:ext uri="{FF2B5EF4-FFF2-40B4-BE49-F238E27FC236}">
                    <a16:creationId xmlns:a16="http://schemas.microsoft.com/office/drawing/2014/main" id="{19D39034-D4BD-A90E-B2B5-536C9996D39A}"/>
                  </a:ext>
                </a:extLst>
              </p:cNvPr>
              <p:cNvSpPr/>
              <p:nvPr/>
            </p:nvSpPr>
            <p:spPr>
              <a:xfrm rot="2521412">
                <a:off x="28454153" y="-14931178"/>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43" name="任意多边形: 形状 42">
                <a:extLst>
                  <a:ext uri="{FF2B5EF4-FFF2-40B4-BE49-F238E27FC236}">
                    <a16:creationId xmlns:a16="http://schemas.microsoft.com/office/drawing/2014/main" id="{1AFACF75-5297-BACA-DBD7-D3813ED8ABED}"/>
                  </a:ext>
                </a:extLst>
              </p:cNvPr>
              <p:cNvSpPr/>
              <p:nvPr/>
            </p:nvSpPr>
            <p:spPr>
              <a:xfrm rot="2521412" flipH="1">
                <a:off x="29298788" y="-14170037"/>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44" name="任意多边形: 形状 43">
                <a:extLst>
                  <a:ext uri="{FF2B5EF4-FFF2-40B4-BE49-F238E27FC236}">
                    <a16:creationId xmlns:a16="http://schemas.microsoft.com/office/drawing/2014/main" id="{C3765F4D-1D50-1F1B-8916-7AA0B0F88F16}"/>
                  </a:ext>
                </a:extLst>
              </p:cNvPr>
              <p:cNvSpPr/>
              <p:nvPr/>
            </p:nvSpPr>
            <p:spPr>
              <a:xfrm rot="11942580">
                <a:off x="23010515" y="-326748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45" name="任意多边形: 形状 44">
                <a:extLst>
                  <a:ext uri="{FF2B5EF4-FFF2-40B4-BE49-F238E27FC236}">
                    <a16:creationId xmlns:a16="http://schemas.microsoft.com/office/drawing/2014/main" id="{9E1B0790-F46C-A19D-AAAE-7E8CD43DE9AE}"/>
                  </a:ext>
                </a:extLst>
              </p:cNvPr>
              <p:cNvSpPr/>
              <p:nvPr/>
            </p:nvSpPr>
            <p:spPr>
              <a:xfrm rot="11942580" flipH="1">
                <a:off x="21935749" y="-3638464"/>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nvGrpSpPr>
              <p:cNvPr id="46" name="组合 45">
                <a:extLst>
                  <a:ext uri="{FF2B5EF4-FFF2-40B4-BE49-F238E27FC236}">
                    <a16:creationId xmlns:a16="http://schemas.microsoft.com/office/drawing/2014/main" id="{B090A6C5-EE8C-2D02-20ED-9A0489349EC6}"/>
                  </a:ext>
                </a:extLst>
              </p:cNvPr>
              <p:cNvGrpSpPr/>
              <p:nvPr/>
            </p:nvGrpSpPr>
            <p:grpSpPr>
              <a:xfrm rot="4790176">
                <a:off x="30497236" y="-10806908"/>
                <a:ext cx="2273043" cy="1791227"/>
                <a:chOff x="4675466" y="-2033429"/>
                <a:chExt cx="2273043" cy="1791226"/>
              </a:xfrm>
              <a:grpFill/>
            </p:grpSpPr>
            <p:sp>
              <p:nvSpPr>
                <p:cNvPr id="54" name="任意多边形: 形状 53">
                  <a:extLst>
                    <a:ext uri="{FF2B5EF4-FFF2-40B4-BE49-F238E27FC236}">
                      <a16:creationId xmlns:a16="http://schemas.microsoft.com/office/drawing/2014/main" id="{A2DF1400-2764-57E2-AFA0-7C143C69A1F8}"/>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5" name="任意多边形: 形状 54">
                  <a:extLst>
                    <a:ext uri="{FF2B5EF4-FFF2-40B4-BE49-F238E27FC236}">
                      <a16:creationId xmlns:a16="http://schemas.microsoft.com/office/drawing/2014/main" id="{8A609595-528B-4C9A-0A88-574BC0B6F219}"/>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47" name="组合 46">
                <a:extLst>
                  <a:ext uri="{FF2B5EF4-FFF2-40B4-BE49-F238E27FC236}">
                    <a16:creationId xmlns:a16="http://schemas.microsoft.com/office/drawing/2014/main" id="{A6589DBE-8443-7924-8AAD-C022CAC7363D}"/>
                  </a:ext>
                </a:extLst>
              </p:cNvPr>
              <p:cNvGrpSpPr/>
              <p:nvPr/>
            </p:nvGrpSpPr>
            <p:grpSpPr>
              <a:xfrm rot="15590176">
                <a:off x="17704142" y="-8514374"/>
                <a:ext cx="2273043" cy="1791227"/>
                <a:chOff x="4675466" y="-2033429"/>
                <a:chExt cx="2273043" cy="1791226"/>
              </a:xfrm>
              <a:grpFill/>
            </p:grpSpPr>
            <p:sp>
              <p:nvSpPr>
                <p:cNvPr id="52" name="任意多边形: 形状 51">
                  <a:extLst>
                    <a:ext uri="{FF2B5EF4-FFF2-40B4-BE49-F238E27FC236}">
                      <a16:creationId xmlns:a16="http://schemas.microsoft.com/office/drawing/2014/main" id="{1170CF84-764F-25F1-7561-8A771C231C1A}"/>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3" name="任意多边形: 形状 52">
                  <a:extLst>
                    <a:ext uri="{FF2B5EF4-FFF2-40B4-BE49-F238E27FC236}">
                      <a16:creationId xmlns:a16="http://schemas.microsoft.com/office/drawing/2014/main" id="{A7F7BCE2-AD94-7FE6-FC57-757AD57F175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sp>
            <p:nvSpPr>
              <p:cNvPr id="48" name="任意多边形: 形状 47">
                <a:extLst>
                  <a:ext uri="{FF2B5EF4-FFF2-40B4-BE49-F238E27FC236}">
                    <a16:creationId xmlns:a16="http://schemas.microsoft.com/office/drawing/2014/main" id="{6321FA8C-C741-F9E2-FD4D-AA707748C027}"/>
                  </a:ext>
                </a:extLst>
              </p:cNvPr>
              <p:cNvSpPr/>
              <p:nvPr/>
            </p:nvSpPr>
            <p:spPr>
              <a:xfrm rot="1400861">
                <a:off x="26341818" y="-15942571"/>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49" name="任意多边形: 形状 48">
                <a:extLst>
                  <a:ext uri="{FF2B5EF4-FFF2-40B4-BE49-F238E27FC236}">
                    <a16:creationId xmlns:a16="http://schemas.microsoft.com/office/drawing/2014/main" id="{A0DED1F0-A58D-9115-7F1F-E97CE67E3234}"/>
                  </a:ext>
                </a:extLst>
              </p:cNvPr>
              <p:cNvSpPr/>
              <p:nvPr/>
            </p:nvSpPr>
            <p:spPr>
              <a:xfrm rot="1400861" flipH="1">
                <a:off x="27385708" y="-15491973"/>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0" name="任意多边形: 形状 49">
                <a:extLst>
                  <a:ext uri="{FF2B5EF4-FFF2-40B4-BE49-F238E27FC236}">
                    <a16:creationId xmlns:a16="http://schemas.microsoft.com/office/drawing/2014/main" id="{7E3F12C2-2FA1-12F0-9811-35BF06CA23C3}"/>
                  </a:ext>
                </a:extLst>
              </p:cNvPr>
              <p:cNvSpPr/>
              <p:nvPr/>
            </p:nvSpPr>
            <p:spPr>
              <a:xfrm rot="13177945">
                <a:off x="20947787" y="-425660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51" name="任意多边形: 形状 50">
                <a:extLst>
                  <a:ext uri="{FF2B5EF4-FFF2-40B4-BE49-F238E27FC236}">
                    <a16:creationId xmlns:a16="http://schemas.microsoft.com/office/drawing/2014/main" id="{F74D7EB2-A470-0131-2C88-DC15AFBA8A68}"/>
                  </a:ext>
                </a:extLst>
              </p:cNvPr>
              <p:cNvSpPr/>
              <p:nvPr/>
            </p:nvSpPr>
            <p:spPr>
              <a:xfrm rot="13177945" flipH="1">
                <a:off x="20072123" y="-498184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grpSp>
        <p:nvGrpSpPr>
          <p:cNvPr id="80" name="组合 79">
            <a:extLst>
              <a:ext uri="{FF2B5EF4-FFF2-40B4-BE49-F238E27FC236}">
                <a16:creationId xmlns:a16="http://schemas.microsoft.com/office/drawing/2014/main" id="{BCCF2C14-A95D-81C0-28D5-17DACB38D891}"/>
              </a:ext>
            </a:extLst>
          </p:cNvPr>
          <p:cNvGrpSpPr/>
          <p:nvPr/>
        </p:nvGrpSpPr>
        <p:grpSpPr>
          <a:xfrm>
            <a:off x="6790129" y="3579649"/>
            <a:ext cx="838869" cy="856847"/>
            <a:chOff x="9448512" y="1451237"/>
            <a:chExt cx="1519211" cy="1529347"/>
          </a:xfrm>
        </p:grpSpPr>
        <p:sp>
          <p:nvSpPr>
            <p:cNvPr id="81" name="椭圆 80">
              <a:extLst>
                <a:ext uri="{FF2B5EF4-FFF2-40B4-BE49-F238E27FC236}">
                  <a16:creationId xmlns:a16="http://schemas.microsoft.com/office/drawing/2014/main" id="{B886A671-056D-351C-EAB5-9484858E98D6}"/>
                </a:ext>
              </a:extLst>
            </p:cNvPr>
            <p:cNvSpPr/>
            <p:nvPr/>
          </p:nvSpPr>
          <p:spPr>
            <a:xfrm>
              <a:off x="9537918" y="1550352"/>
              <a:ext cx="1340403" cy="1331122"/>
            </a:xfrm>
            <a:prstGeom prst="ellipse">
              <a:avLst/>
            </a:prstGeom>
            <a:gradFill flip="none" rotWithShape="1">
              <a:gsLst>
                <a:gs pos="0">
                  <a:schemeClr val="accent5">
                    <a:lumMod val="60000"/>
                    <a:lumOff val="40000"/>
                  </a:schemeClr>
                </a:gs>
                <a:gs pos="100000">
                  <a:schemeClr val="bg1"/>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nvGrpSpPr>
            <p:cNvPr id="82" name="组合 81">
              <a:extLst>
                <a:ext uri="{FF2B5EF4-FFF2-40B4-BE49-F238E27FC236}">
                  <a16:creationId xmlns:a16="http://schemas.microsoft.com/office/drawing/2014/main" id="{C6E7EBDE-76AF-F829-EE2E-520F4263BB2B}"/>
                </a:ext>
              </a:extLst>
            </p:cNvPr>
            <p:cNvGrpSpPr/>
            <p:nvPr/>
          </p:nvGrpSpPr>
          <p:grpSpPr>
            <a:xfrm>
              <a:off x="9448512" y="1451237"/>
              <a:ext cx="1519211" cy="1529347"/>
              <a:chOff x="17942805" y="-16094350"/>
              <a:chExt cx="14588441" cy="14788099"/>
            </a:xfrm>
            <a:gradFill flip="none" rotWithShape="1">
              <a:gsLst>
                <a:gs pos="51000">
                  <a:schemeClr val="accent2"/>
                </a:gs>
                <a:gs pos="100000">
                  <a:schemeClr val="accent2">
                    <a:lumMod val="20000"/>
                    <a:lumOff val="80000"/>
                  </a:schemeClr>
                </a:gs>
              </a:gsLst>
              <a:path path="circle">
                <a:fillToRect l="50000" t="50000" r="50000" b="50000"/>
              </a:path>
              <a:tileRect/>
            </a:gradFill>
          </p:grpSpPr>
          <p:grpSp>
            <p:nvGrpSpPr>
              <p:cNvPr id="231" name="组合 230">
                <a:extLst>
                  <a:ext uri="{FF2B5EF4-FFF2-40B4-BE49-F238E27FC236}">
                    <a16:creationId xmlns:a16="http://schemas.microsoft.com/office/drawing/2014/main" id="{3DE6C141-6506-E23A-F850-16BF83FF352B}"/>
                  </a:ext>
                </a:extLst>
              </p:cNvPr>
              <p:cNvGrpSpPr/>
              <p:nvPr/>
            </p:nvGrpSpPr>
            <p:grpSpPr>
              <a:xfrm>
                <a:off x="24101902" y="-16094350"/>
                <a:ext cx="2273043" cy="1791226"/>
                <a:chOff x="4675466" y="-2033429"/>
                <a:chExt cx="2273043" cy="1791226"/>
              </a:xfrm>
              <a:grpFill/>
            </p:grpSpPr>
            <p:sp>
              <p:nvSpPr>
                <p:cNvPr id="279" name="任意多边形: 形状 278">
                  <a:extLst>
                    <a:ext uri="{FF2B5EF4-FFF2-40B4-BE49-F238E27FC236}">
                      <a16:creationId xmlns:a16="http://schemas.microsoft.com/office/drawing/2014/main" id="{E2FCF017-31B7-E07E-1A38-D443ED78BBC4}"/>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80" name="任意多边形: 形状 279">
                  <a:extLst>
                    <a:ext uri="{FF2B5EF4-FFF2-40B4-BE49-F238E27FC236}">
                      <a16:creationId xmlns:a16="http://schemas.microsoft.com/office/drawing/2014/main" id="{B9DC97B6-13F3-AE17-EE8C-92416D152160}"/>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2" name="组合 231">
                <a:extLst>
                  <a:ext uri="{FF2B5EF4-FFF2-40B4-BE49-F238E27FC236}">
                    <a16:creationId xmlns:a16="http://schemas.microsoft.com/office/drawing/2014/main" id="{66EF6D66-A1A0-08A4-E729-1C1A9C2BA823}"/>
                  </a:ext>
                </a:extLst>
              </p:cNvPr>
              <p:cNvGrpSpPr/>
              <p:nvPr/>
            </p:nvGrpSpPr>
            <p:grpSpPr>
              <a:xfrm rot="10800000">
                <a:off x="24100971" y="-3097477"/>
                <a:ext cx="2273043" cy="1791226"/>
                <a:chOff x="4675466" y="-2033429"/>
                <a:chExt cx="2273043" cy="1791226"/>
              </a:xfrm>
              <a:grpFill/>
            </p:grpSpPr>
            <p:sp>
              <p:nvSpPr>
                <p:cNvPr id="277" name="任意多边形: 形状 276">
                  <a:extLst>
                    <a:ext uri="{FF2B5EF4-FFF2-40B4-BE49-F238E27FC236}">
                      <a16:creationId xmlns:a16="http://schemas.microsoft.com/office/drawing/2014/main" id="{E361998E-9014-AF45-BAA9-4BEA62FDC5F5}"/>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78" name="任意多边形: 形状 277">
                  <a:extLst>
                    <a:ext uri="{FF2B5EF4-FFF2-40B4-BE49-F238E27FC236}">
                      <a16:creationId xmlns:a16="http://schemas.microsoft.com/office/drawing/2014/main" id="{6C0B9CEE-E7D4-331C-39D7-C0662178E3AD}"/>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3" name="组合 232">
                <a:extLst>
                  <a:ext uri="{FF2B5EF4-FFF2-40B4-BE49-F238E27FC236}">
                    <a16:creationId xmlns:a16="http://schemas.microsoft.com/office/drawing/2014/main" id="{62B33C9C-D57C-684E-3ABB-890EAB7987BB}"/>
                  </a:ext>
                </a:extLst>
              </p:cNvPr>
              <p:cNvGrpSpPr/>
              <p:nvPr/>
            </p:nvGrpSpPr>
            <p:grpSpPr>
              <a:xfrm rot="6003117">
                <a:off x="30499111" y="-8507103"/>
                <a:ext cx="2273043" cy="1791227"/>
                <a:chOff x="4675466" y="-2033429"/>
                <a:chExt cx="2273043" cy="1791226"/>
              </a:xfrm>
              <a:grpFill/>
            </p:grpSpPr>
            <p:sp>
              <p:nvSpPr>
                <p:cNvPr id="275" name="任意多边形: 形状 274">
                  <a:extLst>
                    <a:ext uri="{FF2B5EF4-FFF2-40B4-BE49-F238E27FC236}">
                      <a16:creationId xmlns:a16="http://schemas.microsoft.com/office/drawing/2014/main" id="{7B0FE5CE-1B5C-341B-AA81-B57A413898EB}"/>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76" name="任意多边形: 形状 275">
                  <a:extLst>
                    <a:ext uri="{FF2B5EF4-FFF2-40B4-BE49-F238E27FC236}">
                      <a16:creationId xmlns:a16="http://schemas.microsoft.com/office/drawing/2014/main" id="{E83EC714-8F14-7BBF-A2DE-AEA46C57BD16}"/>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4" name="组合 233">
                <a:extLst>
                  <a:ext uri="{FF2B5EF4-FFF2-40B4-BE49-F238E27FC236}">
                    <a16:creationId xmlns:a16="http://schemas.microsoft.com/office/drawing/2014/main" id="{90F995E2-5BD7-4206-E576-8EBD562A8ECF}"/>
                  </a:ext>
                </a:extLst>
              </p:cNvPr>
              <p:cNvGrpSpPr/>
              <p:nvPr/>
            </p:nvGrpSpPr>
            <p:grpSpPr>
              <a:xfrm rot="16803117">
                <a:off x="17701897" y="-10776512"/>
                <a:ext cx="2273043" cy="1791227"/>
                <a:chOff x="4675466" y="-2033429"/>
                <a:chExt cx="2273043" cy="1791226"/>
              </a:xfrm>
              <a:grpFill/>
            </p:grpSpPr>
            <p:sp>
              <p:nvSpPr>
                <p:cNvPr id="273" name="任意多边形: 形状 272">
                  <a:extLst>
                    <a:ext uri="{FF2B5EF4-FFF2-40B4-BE49-F238E27FC236}">
                      <a16:creationId xmlns:a16="http://schemas.microsoft.com/office/drawing/2014/main" id="{8C53F596-AD13-AD49-6621-1C6DDF55C701}"/>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74" name="任意多边形: 形状 273">
                  <a:extLst>
                    <a:ext uri="{FF2B5EF4-FFF2-40B4-BE49-F238E27FC236}">
                      <a16:creationId xmlns:a16="http://schemas.microsoft.com/office/drawing/2014/main" id="{3BE76A8A-5F6E-EC6D-808A-1DF2BE17D958}"/>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5" name="组合 234">
                <a:extLst>
                  <a:ext uri="{FF2B5EF4-FFF2-40B4-BE49-F238E27FC236}">
                    <a16:creationId xmlns:a16="http://schemas.microsoft.com/office/drawing/2014/main" id="{9CCC9029-2FDF-7369-90C3-35E0E26B573F}"/>
                  </a:ext>
                </a:extLst>
              </p:cNvPr>
              <p:cNvGrpSpPr/>
              <p:nvPr/>
            </p:nvGrpSpPr>
            <p:grpSpPr>
              <a:xfrm rot="3584905">
                <a:off x="29713083" y="-12883727"/>
                <a:ext cx="2273043" cy="1791227"/>
                <a:chOff x="4675466" y="-2033429"/>
                <a:chExt cx="2273043" cy="1791226"/>
              </a:xfrm>
              <a:grpFill/>
            </p:grpSpPr>
            <p:sp>
              <p:nvSpPr>
                <p:cNvPr id="271" name="任意多边形: 形状 270">
                  <a:extLst>
                    <a:ext uri="{FF2B5EF4-FFF2-40B4-BE49-F238E27FC236}">
                      <a16:creationId xmlns:a16="http://schemas.microsoft.com/office/drawing/2014/main" id="{C6E69E7A-7223-6A64-6791-95350EDD6C13}"/>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72" name="任意多边形: 形状 271">
                  <a:extLst>
                    <a:ext uri="{FF2B5EF4-FFF2-40B4-BE49-F238E27FC236}">
                      <a16:creationId xmlns:a16="http://schemas.microsoft.com/office/drawing/2014/main" id="{1D68FFF5-6E1C-B033-0677-EED9FFF8F493}"/>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6" name="组合 235">
                <a:extLst>
                  <a:ext uri="{FF2B5EF4-FFF2-40B4-BE49-F238E27FC236}">
                    <a16:creationId xmlns:a16="http://schemas.microsoft.com/office/drawing/2014/main" id="{DAE1D157-CA49-48E6-B975-D41E046418AB}"/>
                  </a:ext>
                </a:extLst>
              </p:cNvPr>
              <p:cNvGrpSpPr/>
              <p:nvPr/>
            </p:nvGrpSpPr>
            <p:grpSpPr>
              <a:xfrm rot="14384905">
                <a:off x="18485624" y="-6336739"/>
                <a:ext cx="2273043" cy="1791227"/>
                <a:chOff x="4675466" y="-2033429"/>
                <a:chExt cx="2273043" cy="1791226"/>
              </a:xfrm>
              <a:grpFill/>
            </p:grpSpPr>
            <p:sp>
              <p:nvSpPr>
                <p:cNvPr id="269" name="任意多边形: 形状 268">
                  <a:extLst>
                    <a:ext uri="{FF2B5EF4-FFF2-40B4-BE49-F238E27FC236}">
                      <a16:creationId xmlns:a16="http://schemas.microsoft.com/office/drawing/2014/main" id="{F6854DAA-A8E3-7F56-31ED-436668201D68}"/>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70" name="任意多边形: 形状 269">
                  <a:extLst>
                    <a:ext uri="{FF2B5EF4-FFF2-40B4-BE49-F238E27FC236}">
                      <a16:creationId xmlns:a16="http://schemas.microsoft.com/office/drawing/2014/main" id="{FF263C1D-27AD-CEF5-ADC1-124F8F1721A0}"/>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7" name="组合 236">
                <a:extLst>
                  <a:ext uri="{FF2B5EF4-FFF2-40B4-BE49-F238E27FC236}">
                    <a16:creationId xmlns:a16="http://schemas.microsoft.com/office/drawing/2014/main" id="{5122E23C-957B-FBEB-6605-685ED70EEFAE}"/>
                  </a:ext>
                </a:extLst>
              </p:cNvPr>
              <p:cNvGrpSpPr/>
              <p:nvPr/>
            </p:nvGrpSpPr>
            <p:grpSpPr>
              <a:xfrm rot="20386176">
                <a:off x="21733398" y="-15756595"/>
                <a:ext cx="2273043" cy="1791226"/>
                <a:chOff x="4675466" y="-2033429"/>
                <a:chExt cx="2273043" cy="1791226"/>
              </a:xfrm>
              <a:grpFill/>
            </p:grpSpPr>
            <p:sp>
              <p:nvSpPr>
                <p:cNvPr id="267" name="任意多边形: 形状 266">
                  <a:extLst>
                    <a:ext uri="{FF2B5EF4-FFF2-40B4-BE49-F238E27FC236}">
                      <a16:creationId xmlns:a16="http://schemas.microsoft.com/office/drawing/2014/main" id="{915C96FD-ED07-F8DA-5270-C48774D64A79}"/>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68" name="任意多边形: 形状 267">
                  <a:extLst>
                    <a:ext uri="{FF2B5EF4-FFF2-40B4-BE49-F238E27FC236}">
                      <a16:creationId xmlns:a16="http://schemas.microsoft.com/office/drawing/2014/main" id="{732E6B6F-C73D-95B3-A7D0-8FC3D16E8FA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8" name="组合 237">
                <a:extLst>
                  <a:ext uri="{FF2B5EF4-FFF2-40B4-BE49-F238E27FC236}">
                    <a16:creationId xmlns:a16="http://schemas.microsoft.com/office/drawing/2014/main" id="{112C1133-9653-59F7-09D5-868D0257FDBC}"/>
                  </a:ext>
                </a:extLst>
              </p:cNvPr>
              <p:cNvGrpSpPr/>
              <p:nvPr/>
            </p:nvGrpSpPr>
            <p:grpSpPr>
              <a:xfrm rot="9586176">
                <a:off x="26226795" y="-3561183"/>
                <a:ext cx="2273043" cy="1791226"/>
                <a:chOff x="4675466" y="-2033429"/>
                <a:chExt cx="2273043" cy="1791226"/>
              </a:xfrm>
              <a:grpFill/>
            </p:grpSpPr>
            <p:sp>
              <p:nvSpPr>
                <p:cNvPr id="265" name="任意多边形: 形状 264">
                  <a:extLst>
                    <a:ext uri="{FF2B5EF4-FFF2-40B4-BE49-F238E27FC236}">
                      <a16:creationId xmlns:a16="http://schemas.microsoft.com/office/drawing/2014/main" id="{76D43A6D-84A0-17A9-A085-F3C6B17E6F90}"/>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66" name="任意多边形: 形状 265">
                  <a:extLst>
                    <a:ext uri="{FF2B5EF4-FFF2-40B4-BE49-F238E27FC236}">
                      <a16:creationId xmlns:a16="http://schemas.microsoft.com/office/drawing/2014/main" id="{A92D7E2C-B228-00E1-52E8-DFDDC2A0384A}"/>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39" name="组合 238">
                <a:extLst>
                  <a:ext uri="{FF2B5EF4-FFF2-40B4-BE49-F238E27FC236}">
                    <a16:creationId xmlns:a16="http://schemas.microsoft.com/office/drawing/2014/main" id="{37D04315-4E62-C2C6-BCBF-EB5E4265A3E3}"/>
                  </a:ext>
                </a:extLst>
              </p:cNvPr>
              <p:cNvGrpSpPr/>
              <p:nvPr/>
            </p:nvGrpSpPr>
            <p:grpSpPr>
              <a:xfrm rot="18005130">
                <a:off x="18484549" y="-12861784"/>
                <a:ext cx="2273043" cy="1791227"/>
                <a:chOff x="4675466" y="-2033429"/>
                <a:chExt cx="2273043" cy="1791226"/>
              </a:xfrm>
              <a:grpFill/>
            </p:grpSpPr>
            <p:sp>
              <p:nvSpPr>
                <p:cNvPr id="263" name="任意多边形: 形状 262">
                  <a:extLst>
                    <a:ext uri="{FF2B5EF4-FFF2-40B4-BE49-F238E27FC236}">
                      <a16:creationId xmlns:a16="http://schemas.microsoft.com/office/drawing/2014/main" id="{FDA048B5-9209-352D-3782-E0C8BD520F96}"/>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64" name="任意多边形: 形状 263">
                  <a:extLst>
                    <a:ext uri="{FF2B5EF4-FFF2-40B4-BE49-F238E27FC236}">
                      <a16:creationId xmlns:a16="http://schemas.microsoft.com/office/drawing/2014/main" id="{74579626-E044-5A79-964B-39B5BDA4BABD}"/>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40" name="组合 239">
                <a:extLst>
                  <a:ext uri="{FF2B5EF4-FFF2-40B4-BE49-F238E27FC236}">
                    <a16:creationId xmlns:a16="http://schemas.microsoft.com/office/drawing/2014/main" id="{3036718E-E29D-B4D0-50A2-9E875A342D27}"/>
                  </a:ext>
                </a:extLst>
              </p:cNvPr>
              <p:cNvGrpSpPr/>
              <p:nvPr/>
            </p:nvGrpSpPr>
            <p:grpSpPr>
              <a:xfrm rot="7205130">
                <a:off x="29729999" y="-6345748"/>
                <a:ext cx="2273043" cy="1791227"/>
                <a:chOff x="4675466" y="-2033429"/>
                <a:chExt cx="2273043" cy="1791226"/>
              </a:xfrm>
              <a:grpFill/>
            </p:grpSpPr>
            <p:sp>
              <p:nvSpPr>
                <p:cNvPr id="261" name="任意多边形: 形状 260">
                  <a:extLst>
                    <a:ext uri="{FF2B5EF4-FFF2-40B4-BE49-F238E27FC236}">
                      <a16:creationId xmlns:a16="http://schemas.microsoft.com/office/drawing/2014/main" id="{11B38A35-4277-DB22-E48F-F14FB00C2D73}"/>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62" name="任意多边形: 形状 261">
                  <a:extLst>
                    <a:ext uri="{FF2B5EF4-FFF2-40B4-BE49-F238E27FC236}">
                      <a16:creationId xmlns:a16="http://schemas.microsoft.com/office/drawing/2014/main" id="{769E0D3B-41E5-CBA6-1A6A-7FBC5F9B47DB}"/>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41" name="组合 240">
                <a:extLst>
                  <a:ext uri="{FF2B5EF4-FFF2-40B4-BE49-F238E27FC236}">
                    <a16:creationId xmlns:a16="http://schemas.microsoft.com/office/drawing/2014/main" id="{F26EAA57-D4F1-C754-A327-648A2DE96CA7}"/>
                  </a:ext>
                </a:extLst>
              </p:cNvPr>
              <p:cNvGrpSpPr/>
              <p:nvPr/>
            </p:nvGrpSpPr>
            <p:grpSpPr>
              <a:xfrm rot="19182580">
                <a:off x="19885879" y="-14470609"/>
                <a:ext cx="2273043" cy="1791226"/>
                <a:chOff x="4675466" y="-2033429"/>
                <a:chExt cx="2273043" cy="1791226"/>
              </a:xfrm>
              <a:grpFill/>
            </p:grpSpPr>
            <p:sp>
              <p:nvSpPr>
                <p:cNvPr id="259" name="任意多边形: 形状 258">
                  <a:extLst>
                    <a:ext uri="{FF2B5EF4-FFF2-40B4-BE49-F238E27FC236}">
                      <a16:creationId xmlns:a16="http://schemas.microsoft.com/office/drawing/2014/main" id="{8422C473-6E3A-6BF8-2946-8D479D20106C}"/>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60" name="任意多边形: 形状 259">
                  <a:extLst>
                    <a:ext uri="{FF2B5EF4-FFF2-40B4-BE49-F238E27FC236}">
                      <a16:creationId xmlns:a16="http://schemas.microsoft.com/office/drawing/2014/main" id="{20E30F94-639B-A775-0932-7BA46D731FBD}"/>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42" name="组合 241">
                <a:extLst>
                  <a:ext uri="{FF2B5EF4-FFF2-40B4-BE49-F238E27FC236}">
                    <a16:creationId xmlns:a16="http://schemas.microsoft.com/office/drawing/2014/main" id="{842B60E8-578C-555D-63DA-5D56459AC273}"/>
                  </a:ext>
                </a:extLst>
              </p:cNvPr>
              <p:cNvGrpSpPr/>
              <p:nvPr/>
            </p:nvGrpSpPr>
            <p:grpSpPr>
              <a:xfrm rot="8382580">
                <a:off x="28289750" y="-4556286"/>
                <a:ext cx="2273043" cy="1791226"/>
                <a:chOff x="4675466" y="-2033429"/>
                <a:chExt cx="2273043" cy="1791226"/>
              </a:xfrm>
              <a:grpFill/>
            </p:grpSpPr>
            <p:sp>
              <p:nvSpPr>
                <p:cNvPr id="257" name="任意多边形: 形状 256">
                  <a:extLst>
                    <a:ext uri="{FF2B5EF4-FFF2-40B4-BE49-F238E27FC236}">
                      <a16:creationId xmlns:a16="http://schemas.microsoft.com/office/drawing/2014/main" id="{C15AF5FD-0CCC-5D61-6949-F0787105AEAB}"/>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8" name="任意多边形: 形状 257">
                  <a:extLst>
                    <a:ext uri="{FF2B5EF4-FFF2-40B4-BE49-F238E27FC236}">
                      <a16:creationId xmlns:a16="http://schemas.microsoft.com/office/drawing/2014/main" id="{961E040B-61FD-2DA0-BC3B-BA9A9DC1214E}"/>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sp>
            <p:nvSpPr>
              <p:cNvPr id="243" name="任意多边形: 形状 242">
                <a:extLst>
                  <a:ext uri="{FF2B5EF4-FFF2-40B4-BE49-F238E27FC236}">
                    <a16:creationId xmlns:a16="http://schemas.microsoft.com/office/drawing/2014/main" id="{7B60368C-92D8-76C5-427E-FCD3268481CC}"/>
                  </a:ext>
                </a:extLst>
              </p:cNvPr>
              <p:cNvSpPr/>
              <p:nvPr/>
            </p:nvSpPr>
            <p:spPr>
              <a:xfrm rot="2521412">
                <a:off x="28454153" y="-14931178"/>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44" name="任意多边形: 形状 243">
                <a:extLst>
                  <a:ext uri="{FF2B5EF4-FFF2-40B4-BE49-F238E27FC236}">
                    <a16:creationId xmlns:a16="http://schemas.microsoft.com/office/drawing/2014/main" id="{C803E1A0-EFBF-68B2-E251-634A43A5899A}"/>
                  </a:ext>
                </a:extLst>
              </p:cNvPr>
              <p:cNvSpPr/>
              <p:nvPr/>
            </p:nvSpPr>
            <p:spPr>
              <a:xfrm rot="2521412" flipH="1">
                <a:off x="29298788" y="-14170037"/>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45" name="任意多边形: 形状 244">
                <a:extLst>
                  <a:ext uri="{FF2B5EF4-FFF2-40B4-BE49-F238E27FC236}">
                    <a16:creationId xmlns:a16="http://schemas.microsoft.com/office/drawing/2014/main" id="{D09B3602-7459-3AFC-6462-541E0C6A7D82}"/>
                  </a:ext>
                </a:extLst>
              </p:cNvPr>
              <p:cNvSpPr/>
              <p:nvPr/>
            </p:nvSpPr>
            <p:spPr>
              <a:xfrm rot="11942580">
                <a:off x="23010515" y="-326748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46" name="任意多边形: 形状 245">
                <a:extLst>
                  <a:ext uri="{FF2B5EF4-FFF2-40B4-BE49-F238E27FC236}">
                    <a16:creationId xmlns:a16="http://schemas.microsoft.com/office/drawing/2014/main" id="{D8E941A9-00E5-B7A4-9EF6-C51D979FE39F}"/>
                  </a:ext>
                </a:extLst>
              </p:cNvPr>
              <p:cNvSpPr/>
              <p:nvPr/>
            </p:nvSpPr>
            <p:spPr>
              <a:xfrm rot="11942580" flipH="1">
                <a:off x="21935749" y="-3638464"/>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nvGrpSpPr>
              <p:cNvPr id="247" name="组合 246">
                <a:extLst>
                  <a:ext uri="{FF2B5EF4-FFF2-40B4-BE49-F238E27FC236}">
                    <a16:creationId xmlns:a16="http://schemas.microsoft.com/office/drawing/2014/main" id="{9FB78361-F1DA-8264-A093-E2E95DD2D7F7}"/>
                  </a:ext>
                </a:extLst>
              </p:cNvPr>
              <p:cNvGrpSpPr/>
              <p:nvPr/>
            </p:nvGrpSpPr>
            <p:grpSpPr>
              <a:xfrm rot="4790176">
                <a:off x="30497236" y="-10806908"/>
                <a:ext cx="2273043" cy="1791227"/>
                <a:chOff x="4675466" y="-2033429"/>
                <a:chExt cx="2273043" cy="1791226"/>
              </a:xfrm>
              <a:grpFill/>
            </p:grpSpPr>
            <p:sp>
              <p:nvSpPr>
                <p:cNvPr id="255" name="任意多边形: 形状 254">
                  <a:extLst>
                    <a:ext uri="{FF2B5EF4-FFF2-40B4-BE49-F238E27FC236}">
                      <a16:creationId xmlns:a16="http://schemas.microsoft.com/office/drawing/2014/main" id="{785F6AB0-9A3F-1D58-6058-011531DEDFAD}"/>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6" name="任意多边形: 形状 255">
                  <a:extLst>
                    <a:ext uri="{FF2B5EF4-FFF2-40B4-BE49-F238E27FC236}">
                      <a16:creationId xmlns:a16="http://schemas.microsoft.com/office/drawing/2014/main" id="{EC76FB17-29AC-4855-2865-4BC96DAA03F2}"/>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248" name="组合 247">
                <a:extLst>
                  <a:ext uri="{FF2B5EF4-FFF2-40B4-BE49-F238E27FC236}">
                    <a16:creationId xmlns:a16="http://schemas.microsoft.com/office/drawing/2014/main" id="{EA9CB556-6549-1C9F-382B-1FAF0DF48384}"/>
                  </a:ext>
                </a:extLst>
              </p:cNvPr>
              <p:cNvGrpSpPr/>
              <p:nvPr/>
            </p:nvGrpSpPr>
            <p:grpSpPr>
              <a:xfrm rot="15590176">
                <a:off x="17704142" y="-8514374"/>
                <a:ext cx="2273043" cy="1791227"/>
                <a:chOff x="4675466" y="-2033429"/>
                <a:chExt cx="2273043" cy="1791226"/>
              </a:xfrm>
              <a:grpFill/>
            </p:grpSpPr>
            <p:sp>
              <p:nvSpPr>
                <p:cNvPr id="253" name="任意多边形: 形状 252">
                  <a:extLst>
                    <a:ext uri="{FF2B5EF4-FFF2-40B4-BE49-F238E27FC236}">
                      <a16:creationId xmlns:a16="http://schemas.microsoft.com/office/drawing/2014/main" id="{B582A4BF-AAFE-7A26-800F-893BAD929395}"/>
                    </a:ext>
                  </a:extLst>
                </p:cNvPr>
                <p:cNvSpPr/>
                <p:nvPr/>
              </p:nvSpPr>
              <p:spPr>
                <a:xfrm>
                  <a:off x="4675466"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4" name="任意多边形: 形状 253">
                  <a:extLst>
                    <a:ext uri="{FF2B5EF4-FFF2-40B4-BE49-F238E27FC236}">
                      <a16:creationId xmlns:a16="http://schemas.microsoft.com/office/drawing/2014/main" id="{FDD5A996-1072-BBAE-D3CE-8C69DE36C589}"/>
                    </a:ext>
                  </a:extLst>
                </p:cNvPr>
                <p:cNvSpPr/>
                <p:nvPr/>
              </p:nvSpPr>
              <p:spPr>
                <a:xfrm flipH="1">
                  <a:off x="5812455" y="-203342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sp>
            <p:nvSpPr>
              <p:cNvPr id="249" name="任意多边形: 形状 248">
                <a:extLst>
                  <a:ext uri="{FF2B5EF4-FFF2-40B4-BE49-F238E27FC236}">
                    <a16:creationId xmlns:a16="http://schemas.microsoft.com/office/drawing/2014/main" id="{6DC1CCD1-7A49-0B26-169F-9017EEF745AE}"/>
                  </a:ext>
                </a:extLst>
              </p:cNvPr>
              <p:cNvSpPr/>
              <p:nvPr/>
            </p:nvSpPr>
            <p:spPr>
              <a:xfrm rot="1400861">
                <a:off x="26341818" y="-15942571"/>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0" name="任意多边形: 形状 249">
                <a:extLst>
                  <a:ext uri="{FF2B5EF4-FFF2-40B4-BE49-F238E27FC236}">
                    <a16:creationId xmlns:a16="http://schemas.microsoft.com/office/drawing/2014/main" id="{67B7B725-009A-EE4D-6D0E-73D1699A7F33}"/>
                  </a:ext>
                </a:extLst>
              </p:cNvPr>
              <p:cNvSpPr/>
              <p:nvPr/>
            </p:nvSpPr>
            <p:spPr>
              <a:xfrm rot="1400861" flipH="1">
                <a:off x="27385708" y="-15491973"/>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1" name="任意多边形: 形状 250">
                <a:extLst>
                  <a:ext uri="{FF2B5EF4-FFF2-40B4-BE49-F238E27FC236}">
                    <a16:creationId xmlns:a16="http://schemas.microsoft.com/office/drawing/2014/main" id="{844A506A-BE47-61CF-B774-380B9ECF8FF6}"/>
                  </a:ext>
                </a:extLst>
              </p:cNvPr>
              <p:cNvSpPr/>
              <p:nvPr/>
            </p:nvSpPr>
            <p:spPr>
              <a:xfrm rot="13177945">
                <a:off x="20947787" y="-425660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52" name="任意多边形: 形状 251">
                <a:extLst>
                  <a:ext uri="{FF2B5EF4-FFF2-40B4-BE49-F238E27FC236}">
                    <a16:creationId xmlns:a16="http://schemas.microsoft.com/office/drawing/2014/main" id="{872E98FE-D035-A83E-2FD8-A595934A7C4F}"/>
                  </a:ext>
                </a:extLst>
              </p:cNvPr>
              <p:cNvSpPr/>
              <p:nvPr/>
            </p:nvSpPr>
            <p:spPr>
              <a:xfrm rot="13177945" flipH="1">
                <a:off x="20072123" y="-4981849"/>
                <a:ext cx="1136054" cy="1791226"/>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grpSp>
          <p:nvGrpSpPr>
            <p:cNvPr id="83" name="组合 82">
              <a:extLst>
                <a:ext uri="{FF2B5EF4-FFF2-40B4-BE49-F238E27FC236}">
                  <a16:creationId xmlns:a16="http://schemas.microsoft.com/office/drawing/2014/main" id="{810DF42F-150B-24B5-62F2-AD3E5B44A32E}"/>
                </a:ext>
              </a:extLst>
            </p:cNvPr>
            <p:cNvGrpSpPr/>
            <p:nvPr/>
          </p:nvGrpSpPr>
          <p:grpSpPr>
            <a:xfrm>
              <a:off x="9713641" y="1715928"/>
              <a:ext cx="991180" cy="1001349"/>
              <a:chOff x="6719332" y="2500363"/>
              <a:chExt cx="2857646" cy="2907090"/>
            </a:xfrm>
          </p:grpSpPr>
          <p:grpSp>
            <p:nvGrpSpPr>
              <p:cNvPr id="94" name="组合 93">
                <a:extLst>
                  <a:ext uri="{FF2B5EF4-FFF2-40B4-BE49-F238E27FC236}">
                    <a16:creationId xmlns:a16="http://schemas.microsoft.com/office/drawing/2014/main" id="{44142DAB-ADC9-6E40-73EE-AC00A331835D}"/>
                  </a:ext>
                </a:extLst>
              </p:cNvPr>
              <p:cNvGrpSpPr/>
              <p:nvPr/>
            </p:nvGrpSpPr>
            <p:grpSpPr>
              <a:xfrm>
                <a:off x="6766712" y="2760008"/>
                <a:ext cx="2587606" cy="2493425"/>
                <a:chOff x="6766712" y="2760008"/>
                <a:chExt cx="2587606" cy="2493425"/>
              </a:xfrm>
            </p:grpSpPr>
            <p:grpSp>
              <p:nvGrpSpPr>
                <p:cNvPr id="195" name="组合 194">
                  <a:extLst>
                    <a:ext uri="{FF2B5EF4-FFF2-40B4-BE49-F238E27FC236}">
                      <a16:creationId xmlns:a16="http://schemas.microsoft.com/office/drawing/2014/main" id="{EBAEC865-CDEC-D156-E0FE-444D8D4577E3}"/>
                    </a:ext>
                  </a:extLst>
                </p:cNvPr>
                <p:cNvGrpSpPr/>
                <p:nvPr/>
              </p:nvGrpSpPr>
              <p:grpSpPr>
                <a:xfrm rot="1443014">
                  <a:off x="8040334" y="5014319"/>
                  <a:ext cx="648288" cy="116320"/>
                  <a:chOff x="8142949" y="4486833"/>
                  <a:chExt cx="648288" cy="116320"/>
                </a:xfrm>
              </p:grpSpPr>
              <p:sp>
                <p:nvSpPr>
                  <p:cNvPr id="228" name="任意多边形: 形状 227">
                    <a:extLst>
                      <a:ext uri="{FF2B5EF4-FFF2-40B4-BE49-F238E27FC236}">
                        <a16:creationId xmlns:a16="http://schemas.microsoft.com/office/drawing/2014/main" id="{4F5D58A5-26DD-7A79-5FE7-1008227F9769}"/>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9" name="任意多边形: 形状 228">
                    <a:extLst>
                      <a:ext uri="{FF2B5EF4-FFF2-40B4-BE49-F238E27FC236}">
                        <a16:creationId xmlns:a16="http://schemas.microsoft.com/office/drawing/2014/main" id="{EF8BF5C9-34DC-57B6-5A5D-14D3BDBEC641}"/>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30" name="任意多边形: 形状 229">
                    <a:extLst>
                      <a:ext uri="{FF2B5EF4-FFF2-40B4-BE49-F238E27FC236}">
                        <a16:creationId xmlns:a16="http://schemas.microsoft.com/office/drawing/2014/main" id="{F394A964-AF68-1594-219D-0AB0E44BD502}"/>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96" name="组合 195">
                  <a:extLst>
                    <a:ext uri="{FF2B5EF4-FFF2-40B4-BE49-F238E27FC236}">
                      <a16:creationId xmlns:a16="http://schemas.microsoft.com/office/drawing/2014/main" id="{2A320B46-AA9D-D793-663C-EA4736F513F6}"/>
                    </a:ext>
                  </a:extLst>
                </p:cNvPr>
                <p:cNvGrpSpPr/>
                <p:nvPr/>
              </p:nvGrpSpPr>
              <p:grpSpPr>
                <a:xfrm rot="20700000">
                  <a:off x="8706030" y="4632623"/>
                  <a:ext cx="648288" cy="116320"/>
                  <a:chOff x="8142949" y="4486833"/>
                  <a:chExt cx="648288" cy="116320"/>
                </a:xfrm>
              </p:grpSpPr>
              <p:sp>
                <p:nvSpPr>
                  <p:cNvPr id="225" name="任意多边形: 形状 224">
                    <a:extLst>
                      <a:ext uri="{FF2B5EF4-FFF2-40B4-BE49-F238E27FC236}">
                        <a16:creationId xmlns:a16="http://schemas.microsoft.com/office/drawing/2014/main" id="{47C696D9-07F9-87EF-FD8B-5B71F2E65F19}"/>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6" name="任意多边形: 形状 225">
                    <a:extLst>
                      <a:ext uri="{FF2B5EF4-FFF2-40B4-BE49-F238E27FC236}">
                        <a16:creationId xmlns:a16="http://schemas.microsoft.com/office/drawing/2014/main" id="{9B469425-C71E-58A6-1045-ACAE928622DA}"/>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7" name="任意多边形: 形状 226">
                    <a:extLst>
                      <a:ext uri="{FF2B5EF4-FFF2-40B4-BE49-F238E27FC236}">
                        <a16:creationId xmlns:a16="http://schemas.microsoft.com/office/drawing/2014/main" id="{65C7B570-BDCD-ECA3-4683-C0341BFC29F5}"/>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97" name="组合 196">
                  <a:extLst>
                    <a:ext uri="{FF2B5EF4-FFF2-40B4-BE49-F238E27FC236}">
                      <a16:creationId xmlns:a16="http://schemas.microsoft.com/office/drawing/2014/main" id="{67073224-802B-01FE-DFE9-B7DA7C725109}"/>
                    </a:ext>
                  </a:extLst>
                </p:cNvPr>
                <p:cNvGrpSpPr/>
                <p:nvPr/>
              </p:nvGrpSpPr>
              <p:grpSpPr>
                <a:xfrm rot="18127834">
                  <a:off x="8944191" y="3920130"/>
                  <a:ext cx="648288" cy="116320"/>
                  <a:chOff x="8142949" y="4486833"/>
                  <a:chExt cx="648288" cy="116320"/>
                </a:xfrm>
              </p:grpSpPr>
              <p:sp>
                <p:nvSpPr>
                  <p:cNvPr id="222" name="任意多边形: 形状 221">
                    <a:extLst>
                      <a:ext uri="{FF2B5EF4-FFF2-40B4-BE49-F238E27FC236}">
                        <a16:creationId xmlns:a16="http://schemas.microsoft.com/office/drawing/2014/main" id="{13DF5128-D6B7-52C9-209C-B8ABDF24C13D}"/>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3" name="任意多边形: 形状 222">
                    <a:extLst>
                      <a:ext uri="{FF2B5EF4-FFF2-40B4-BE49-F238E27FC236}">
                        <a16:creationId xmlns:a16="http://schemas.microsoft.com/office/drawing/2014/main" id="{3F5B1E76-1C5A-7405-020E-F8C5B2012514}"/>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4" name="任意多边形: 形状 223">
                    <a:extLst>
                      <a:ext uri="{FF2B5EF4-FFF2-40B4-BE49-F238E27FC236}">
                        <a16:creationId xmlns:a16="http://schemas.microsoft.com/office/drawing/2014/main" id="{09867E42-CD9E-C3DE-E9FE-B2A12CC2CD09}"/>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98" name="组合 197">
                  <a:extLst>
                    <a:ext uri="{FF2B5EF4-FFF2-40B4-BE49-F238E27FC236}">
                      <a16:creationId xmlns:a16="http://schemas.microsoft.com/office/drawing/2014/main" id="{4FDFE577-9669-5D15-C68D-F93470831C5C}"/>
                    </a:ext>
                  </a:extLst>
                </p:cNvPr>
                <p:cNvGrpSpPr/>
                <p:nvPr/>
              </p:nvGrpSpPr>
              <p:grpSpPr>
                <a:xfrm rot="15901781">
                  <a:off x="8710595" y="3165645"/>
                  <a:ext cx="648288" cy="116320"/>
                  <a:chOff x="8142949" y="4486833"/>
                  <a:chExt cx="648288" cy="116320"/>
                </a:xfrm>
              </p:grpSpPr>
              <p:sp>
                <p:nvSpPr>
                  <p:cNvPr id="219" name="任意多边形: 形状 218">
                    <a:extLst>
                      <a:ext uri="{FF2B5EF4-FFF2-40B4-BE49-F238E27FC236}">
                        <a16:creationId xmlns:a16="http://schemas.microsoft.com/office/drawing/2014/main" id="{629C5990-1740-078B-F51D-0674B84761C4}"/>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0" name="任意多边形: 形状 219">
                    <a:extLst>
                      <a:ext uri="{FF2B5EF4-FFF2-40B4-BE49-F238E27FC236}">
                        <a16:creationId xmlns:a16="http://schemas.microsoft.com/office/drawing/2014/main" id="{2B0C8B45-7A36-995B-991F-EB5BA059485E}"/>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21" name="任意多边形: 形状 220">
                    <a:extLst>
                      <a:ext uri="{FF2B5EF4-FFF2-40B4-BE49-F238E27FC236}">
                        <a16:creationId xmlns:a16="http://schemas.microsoft.com/office/drawing/2014/main" id="{B856F59C-B7B3-C563-6957-2846F8ECD43E}"/>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99" name="组合 198">
                  <a:extLst>
                    <a:ext uri="{FF2B5EF4-FFF2-40B4-BE49-F238E27FC236}">
                      <a16:creationId xmlns:a16="http://schemas.microsoft.com/office/drawing/2014/main" id="{415B7036-61CC-5C80-46EC-5277CAF2EEA9}"/>
                    </a:ext>
                  </a:extLst>
                </p:cNvPr>
                <p:cNvGrpSpPr/>
                <p:nvPr/>
              </p:nvGrpSpPr>
              <p:grpSpPr>
                <a:xfrm rot="13426134">
                  <a:off x="8044796" y="2760008"/>
                  <a:ext cx="648288" cy="116320"/>
                  <a:chOff x="8142949" y="4486833"/>
                  <a:chExt cx="648288" cy="116320"/>
                </a:xfrm>
              </p:grpSpPr>
              <p:sp>
                <p:nvSpPr>
                  <p:cNvPr id="216" name="任意多边形: 形状 215">
                    <a:extLst>
                      <a:ext uri="{FF2B5EF4-FFF2-40B4-BE49-F238E27FC236}">
                        <a16:creationId xmlns:a16="http://schemas.microsoft.com/office/drawing/2014/main" id="{76B71445-2867-88A5-F199-71CE06FDDD3C}"/>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7" name="任意多边形: 形状 216">
                    <a:extLst>
                      <a:ext uri="{FF2B5EF4-FFF2-40B4-BE49-F238E27FC236}">
                        <a16:creationId xmlns:a16="http://schemas.microsoft.com/office/drawing/2014/main" id="{1FB75B2E-2DDC-BEF3-425F-CE8046C6342E}"/>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8" name="任意多边形: 形状 217">
                    <a:extLst>
                      <a:ext uri="{FF2B5EF4-FFF2-40B4-BE49-F238E27FC236}">
                        <a16:creationId xmlns:a16="http://schemas.microsoft.com/office/drawing/2014/main" id="{38F3F34C-1C65-330B-0882-5A19164B26F4}"/>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200" name="组合 199">
                  <a:extLst>
                    <a:ext uri="{FF2B5EF4-FFF2-40B4-BE49-F238E27FC236}">
                      <a16:creationId xmlns:a16="http://schemas.microsoft.com/office/drawing/2014/main" id="{E2274E4D-AA4A-264A-A57A-6BE8444B87F6}"/>
                    </a:ext>
                  </a:extLst>
                </p:cNvPr>
                <p:cNvGrpSpPr/>
                <p:nvPr/>
              </p:nvGrpSpPr>
              <p:grpSpPr>
                <a:xfrm rot="10800000">
                  <a:off x="7295298" y="2953049"/>
                  <a:ext cx="648288" cy="116320"/>
                  <a:chOff x="8142949" y="4486833"/>
                  <a:chExt cx="648288" cy="116320"/>
                </a:xfrm>
              </p:grpSpPr>
              <p:sp>
                <p:nvSpPr>
                  <p:cNvPr id="213" name="任意多边形: 形状 212">
                    <a:extLst>
                      <a:ext uri="{FF2B5EF4-FFF2-40B4-BE49-F238E27FC236}">
                        <a16:creationId xmlns:a16="http://schemas.microsoft.com/office/drawing/2014/main" id="{D3B2E2D7-61C3-741A-8524-B3EC13EBB267}"/>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4" name="任意多边形: 形状 213">
                    <a:extLst>
                      <a:ext uri="{FF2B5EF4-FFF2-40B4-BE49-F238E27FC236}">
                        <a16:creationId xmlns:a16="http://schemas.microsoft.com/office/drawing/2014/main" id="{AB08B72C-A19C-2866-4366-384C900E6E6B}"/>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5" name="任意多边形: 形状 214">
                    <a:extLst>
                      <a:ext uri="{FF2B5EF4-FFF2-40B4-BE49-F238E27FC236}">
                        <a16:creationId xmlns:a16="http://schemas.microsoft.com/office/drawing/2014/main" id="{996F9ED1-9F20-2E5C-F84C-40847F18B5A2}"/>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201" name="组合 200">
                  <a:extLst>
                    <a:ext uri="{FF2B5EF4-FFF2-40B4-BE49-F238E27FC236}">
                      <a16:creationId xmlns:a16="http://schemas.microsoft.com/office/drawing/2014/main" id="{765B1F96-E99A-3407-2DE8-729E3C217156}"/>
                    </a:ext>
                  </a:extLst>
                </p:cNvPr>
                <p:cNvGrpSpPr/>
                <p:nvPr/>
              </p:nvGrpSpPr>
              <p:grpSpPr>
                <a:xfrm rot="8393699">
                  <a:off x="6766712" y="3545589"/>
                  <a:ext cx="648288" cy="116320"/>
                  <a:chOff x="8142949" y="4486833"/>
                  <a:chExt cx="648288" cy="116320"/>
                </a:xfrm>
              </p:grpSpPr>
              <p:sp>
                <p:nvSpPr>
                  <p:cNvPr id="210" name="任意多边形: 形状 209">
                    <a:extLst>
                      <a:ext uri="{FF2B5EF4-FFF2-40B4-BE49-F238E27FC236}">
                        <a16:creationId xmlns:a16="http://schemas.microsoft.com/office/drawing/2014/main" id="{6F300FF7-2856-A3B0-07C0-2B0548DE7084}"/>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1" name="任意多边形: 形状 210">
                    <a:extLst>
                      <a:ext uri="{FF2B5EF4-FFF2-40B4-BE49-F238E27FC236}">
                        <a16:creationId xmlns:a16="http://schemas.microsoft.com/office/drawing/2014/main" id="{C303D6D6-CF2D-0249-EB94-48B491BEAC33}"/>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12" name="任意多边形: 形状 211">
                    <a:extLst>
                      <a:ext uri="{FF2B5EF4-FFF2-40B4-BE49-F238E27FC236}">
                        <a16:creationId xmlns:a16="http://schemas.microsoft.com/office/drawing/2014/main" id="{B1B073F7-3F5D-FBEA-669E-7E14E234FB4F}"/>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202" name="组合 201">
                  <a:extLst>
                    <a:ext uri="{FF2B5EF4-FFF2-40B4-BE49-F238E27FC236}">
                      <a16:creationId xmlns:a16="http://schemas.microsoft.com/office/drawing/2014/main" id="{D25829E1-37EA-CCFD-B47A-49D254E17232}"/>
                    </a:ext>
                  </a:extLst>
                </p:cNvPr>
                <p:cNvGrpSpPr/>
                <p:nvPr/>
              </p:nvGrpSpPr>
              <p:grpSpPr>
                <a:xfrm rot="6461165">
                  <a:off x="6809722" y="4208347"/>
                  <a:ext cx="648288" cy="116320"/>
                  <a:chOff x="8142949" y="4486833"/>
                  <a:chExt cx="648288" cy="116320"/>
                </a:xfrm>
              </p:grpSpPr>
              <p:sp>
                <p:nvSpPr>
                  <p:cNvPr id="207" name="任意多边形: 形状 206">
                    <a:extLst>
                      <a:ext uri="{FF2B5EF4-FFF2-40B4-BE49-F238E27FC236}">
                        <a16:creationId xmlns:a16="http://schemas.microsoft.com/office/drawing/2014/main" id="{7B3FB1CA-0677-6E7C-B245-FFC8A3884E3B}"/>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08" name="任意多边形: 形状 207">
                    <a:extLst>
                      <a:ext uri="{FF2B5EF4-FFF2-40B4-BE49-F238E27FC236}">
                        <a16:creationId xmlns:a16="http://schemas.microsoft.com/office/drawing/2014/main" id="{2DF57191-B0D6-6E36-46B8-CB4F174FD3A3}"/>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09" name="任意多边形: 形状 208">
                    <a:extLst>
                      <a:ext uri="{FF2B5EF4-FFF2-40B4-BE49-F238E27FC236}">
                        <a16:creationId xmlns:a16="http://schemas.microsoft.com/office/drawing/2014/main" id="{975137F0-1FB2-8CA1-FA27-524558BD0F46}"/>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203" name="组合 202">
                  <a:extLst>
                    <a:ext uri="{FF2B5EF4-FFF2-40B4-BE49-F238E27FC236}">
                      <a16:creationId xmlns:a16="http://schemas.microsoft.com/office/drawing/2014/main" id="{87DC6460-F056-65AF-598C-768A2DD28B39}"/>
                    </a:ext>
                  </a:extLst>
                </p:cNvPr>
                <p:cNvGrpSpPr/>
                <p:nvPr/>
              </p:nvGrpSpPr>
              <p:grpSpPr>
                <a:xfrm rot="4093339">
                  <a:off x="7301072" y="4871129"/>
                  <a:ext cx="648288" cy="116320"/>
                  <a:chOff x="8142949" y="4486833"/>
                  <a:chExt cx="648288" cy="116320"/>
                </a:xfrm>
              </p:grpSpPr>
              <p:sp>
                <p:nvSpPr>
                  <p:cNvPr id="204" name="任意多边形: 形状 203">
                    <a:extLst>
                      <a:ext uri="{FF2B5EF4-FFF2-40B4-BE49-F238E27FC236}">
                        <a16:creationId xmlns:a16="http://schemas.microsoft.com/office/drawing/2014/main" id="{E886B1D4-61D8-26A2-53A4-CE195ED092D3}"/>
                      </a:ext>
                    </a:extLst>
                  </p:cNvPr>
                  <p:cNvSpPr/>
                  <p:nvPr/>
                </p:nvSpPr>
                <p:spPr>
                  <a:xfrm rot="16200000" flipV="1">
                    <a:off x="8195846"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05" name="任意多边形: 形状 204">
                    <a:extLst>
                      <a:ext uri="{FF2B5EF4-FFF2-40B4-BE49-F238E27FC236}">
                        <a16:creationId xmlns:a16="http://schemas.microsoft.com/office/drawing/2014/main" id="{92D41BA0-133B-E8D3-38AE-9A91AEC5B4E8}"/>
                      </a:ext>
                    </a:extLst>
                  </p:cNvPr>
                  <p:cNvSpPr/>
                  <p:nvPr/>
                </p:nvSpPr>
                <p:spPr>
                  <a:xfrm rot="16200000" flipV="1">
                    <a:off x="8408092"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206" name="任意多边形: 形状 205">
                    <a:extLst>
                      <a:ext uri="{FF2B5EF4-FFF2-40B4-BE49-F238E27FC236}">
                        <a16:creationId xmlns:a16="http://schemas.microsoft.com/office/drawing/2014/main" id="{80472B11-774C-9D9E-6D80-DE2315868042}"/>
                      </a:ext>
                    </a:extLst>
                  </p:cNvPr>
                  <p:cNvSpPr/>
                  <p:nvPr/>
                </p:nvSpPr>
                <p:spPr>
                  <a:xfrm rot="16200000" flipV="1">
                    <a:off x="8622020" y="4433936"/>
                    <a:ext cx="116320" cy="222114"/>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95" name="组合 94">
                <a:extLst>
                  <a:ext uri="{FF2B5EF4-FFF2-40B4-BE49-F238E27FC236}">
                    <a16:creationId xmlns:a16="http://schemas.microsoft.com/office/drawing/2014/main" id="{19BAD410-66A9-35DB-D366-480B560110B1}"/>
                  </a:ext>
                </a:extLst>
              </p:cNvPr>
              <p:cNvGrpSpPr/>
              <p:nvPr/>
            </p:nvGrpSpPr>
            <p:grpSpPr>
              <a:xfrm>
                <a:off x="6719332" y="2500363"/>
                <a:ext cx="2857646" cy="2907090"/>
                <a:chOff x="6719332" y="2500363"/>
                <a:chExt cx="2857646" cy="2907090"/>
              </a:xfrm>
            </p:grpSpPr>
            <p:grpSp>
              <p:nvGrpSpPr>
                <p:cNvPr id="96" name="组合 95">
                  <a:extLst>
                    <a:ext uri="{FF2B5EF4-FFF2-40B4-BE49-F238E27FC236}">
                      <a16:creationId xmlns:a16="http://schemas.microsoft.com/office/drawing/2014/main" id="{BAD84505-2298-5ADB-B418-C029957374E3}"/>
                    </a:ext>
                  </a:extLst>
                </p:cNvPr>
                <p:cNvGrpSpPr/>
                <p:nvPr/>
              </p:nvGrpSpPr>
              <p:grpSpPr>
                <a:xfrm>
                  <a:off x="7680100" y="4836549"/>
                  <a:ext cx="573662" cy="570904"/>
                  <a:chOff x="7615904" y="4741984"/>
                  <a:chExt cx="693216" cy="689886"/>
                </a:xfrm>
                <a:solidFill>
                  <a:srgbClr val="00B0F0"/>
                </a:solidFill>
              </p:grpSpPr>
              <p:grpSp>
                <p:nvGrpSpPr>
                  <p:cNvPr id="185" name="组合 184">
                    <a:extLst>
                      <a:ext uri="{FF2B5EF4-FFF2-40B4-BE49-F238E27FC236}">
                        <a16:creationId xmlns:a16="http://schemas.microsoft.com/office/drawing/2014/main" id="{4317176D-E3BB-2BBD-4E65-BEFF14A76F8F}"/>
                      </a:ext>
                    </a:extLst>
                  </p:cNvPr>
                  <p:cNvGrpSpPr/>
                  <p:nvPr/>
                </p:nvGrpSpPr>
                <p:grpSpPr>
                  <a:xfrm rot="1800000">
                    <a:off x="7615904" y="4743659"/>
                    <a:ext cx="688840" cy="688211"/>
                    <a:chOff x="7615904" y="4743659"/>
                    <a:chExt cx="688840" cy="688211"/>
                  </a:xfrm>
                  <a:grpFill/>
                </p:grpSpPr>
                <p:sp>
                  <p:nvSpPr>
                    <p:cNvPr id="191" name="任意多边形: 形状 190">
                      <a:extLst>
                        <a:ext uri="{FF2B5EF4-FFF2-40B4-BE49-F238E27FC236}">
                          <a16:creationId xmlns:a16="http://schemas.microsoft.com/office/drawing/2014/main" id="{BD7DAF3E-2044-0A18-378D-A6D0136A0410}"/>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92" name="任意多边形: 形状 191">
                      <a:extLst>
                        <a:ext uri="{FF2B5EF4-FFF2-40B4-BE49-F238E27FC236}">
                          <a16:creationId xmlns:a16="http://schemas.microsoft.com/office/drawing/2014/main" id="{5AE73410-ADBC-CA4A-A718-F272AA6A0B12}"/>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93" name="任意多边形: 形状 192">
                      <a:extLst>
                        <a:ext uri="{FF2B5EF4-FFF2-40B4-BE49-F238E27FC236}">
                          <a16:creationId xmlns:a16="http://schemas.microsoft.com/office/drawing/2014/main" id="{8F0BADAD-A360-34D5-F0EF-4CA5AA34D3F3}"/>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94" name="任意多边形: 形状 193">
                      <a:extLst>
                        <a:ext uri="{FF2B5EF4-FFF2-40B4-BE49-F238E27FC236}">
                          <a16:creationId xmlns:a16="http://schemas.microsoft.com/office/drawing/2014/main" id="{804B8269-FE99-D5D6-2A83-E0FE49A9C6C9}"/>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86" name="组合 185">
                    <a:extLst>
                      <a:ext uri="{FF2B5EF4-FFF2-40B4-BE49-F238E27FC236}">
                        <a16:creationId xmlns:a16="http://schemas.microsoft.com/office/drawing/2014/main" id="{1DB209D7-B840-E0C6-6D47-8B0F2349AA82}"/>
                      </a:ext>
                    </a:extLst>
                  </p:cNvPr>
                  <p:cNvGrpSpPr/>
                  <p:nvPr/>
                </p:nvGrpSpPr>
                <p:grpSpPr>
                  <a:xfrm rot="4500000">
                    <a:off x="7620595" y="4742298"/>
                    <a:ext cx="688840" cy="688211"/>
                    <a:chOff x="7615904" y="4743659"/>
                    <a:chExt cx="688840" cy="688211"/>
                  </a:xfrm>
                  <a:grpFill/>
                </p:grpSpPr>
                <p:sp>
                  <p:nvSpPr>
                    <p:cNvPr id="187" name="任意多边形: 形状 186">
                      <a:extLst>
                        <a:ext uri="{FF2B5EF4-FFF2-40B4-BE49-F238E27FC236}">
                          <a16:creationId xmlns:a16="http://schemas.microsoft.com/office/drawing/2014/main" id="{38083CD9-4990-2941-CDA1-C122E581164F}"/>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8" name="任意多边形: 形状 187">
                      <a:extLst>
                        <a:ext uri="{FF2B5EF4-FFF2-40B4-BE49-F238E27FC236}">
                          <a16:creationId xmlns:a16="http://schemas.microsoft.com/office/drawing/2014/main" id="{FE7A125A-CB5E-F9A5-965A-EE863C765C71}"/>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9" name="任意多边形: 形状 188">
                      <a:extLst>
                        <a:ext uri="{FF2B5EF4-FFF2-40B4-BE49-F238E27FC236}">
                          <a16:creationId xmlns:a16="http://schemas.microsoft.com/office/drawing/2014/main" id="{0CAF6459-6B02-34DA-CB3F-A8C27DA7D393}"/>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90" name="任意多边形: 形状 189">
                      <a:extLst>
                        <a:ext uri="{FF2B5EF4-FFF2-40B4-BE49-F238E27FC236}">
                          <a16:creationId xmlns:a16="http://schemas.microsoft.com/office/drawing/2014/main" id="{8656FF4D-A7A9-D4E7-DFF7-CF50A60061A2}"/>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97" name="组合 96">
                  <a:extLst>
                    <a:ext uri="{FF2B5EF4-FFF2-40B4-BE49-F238E27FC236}">
                      <a16:creationId xmlns:a16="http://schemas.microsoft.com/office/drawing/2014/main" id="{A9B06BC6-A75B-2F74-E017-684F0FF00DBC}"/>
                    </a:ext>
                  </a:extLst>
                </p:cNvPr>
                <p:cNvGrpSpPr/>
                <p:nvPr/>
              </p:nvGrpSpPr>
              <p:grpSpPr>
                <a:xfrm>
                  <a:off x="8471393" y="4705193"/>
                  <a:ext cx="573662" cy="570904"/>
                  <a:chOff x="7615904" y="4741984"/>
                  <a:chExt cx="693216" cy="689886"/>
                </a:xfrm>
                <a:solidFill>
                  <a:srgbClr val="00B0F0"/>
                </a:solidFill>
              </p:grpSpPr>
              <p:grpSp>
                <p:nvGrpSpPr>
                  <p:cNvPr id="175" name="组合 174">
                    <a:extLst>
                      <a:ext uri="{FF2B5EF4-FFF2-40B4-BE49-F238E27FC236}">
                        <a16:creationId xmlns:a16="http://schemas.microsoft.com/office/drawing/2014/main" id="{F0235104-D6C4-CC8E-E07E-2CE8A717FAE8}"/>
                      </a:ext>
                    </a:extLst>
                  </p:cNvPr>
                  <p:cNvGrpSpPr/>
                  <p:nvPr/>
                </p:nvGrpSpPr>
                <p:grpSpPr>
                  <a:xfrm rot="1800000">
                    <a:off x="7615904" y="4743659"/>
                    <a:ext cx="688840" cy="688211"/>
                    <a:chOff x="7615904" y="4743659"/>
                    <a:chExt cx="688840" cy="688211"/>
                  </a:xfrm>
                  <a:grpFill/>
                </p:grpSpPr>
                <p:sp>
                  <p:nvSpPr>
                    <p:cNvPr id="181" name="任意多边形: 形状 180">
                      <a:extLst>
                        <a:ext uri="{FF2B5EF4-FFF2-40B4-BE49-F238E27FC236}">
                          <a16:creationId xmlns:a16="http://schemas.microsoft.com/office/drawing/2014/main" id="{B2750BE4-FD33-8526-DFB0-50225BAC8EDB}"/>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2" name="任意多边形: 形状 181">
                      <a:extLst>
                        <a:ext uri="{FF2B5EF4-FFF2-40B4-BE49-F238E27FC236}">
                          <a16:creationId xmlns:a16="http://schemas.microsoft.com/office/drawing/2014/main" id="{3AF19709-5DEA-702B-F7A2-A0FC980D94F2}"/>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3" name="任意多边形: 形状 182">
                      <a:extLst>
                        <a:ext uri="{FF2B5EF4-FFF2-40B4-BE49-F238E27FC236}">
                          <a16:creationId xmlns:a16="http://schemas.microsoft.com/office/drawing/2014/main" id="{BCF506DE-B661-5CDC-18B3-49C48E085AFC}"/>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4" name="任意多边形: 形状 183">
                      <a:extLst>
                        <a:ext uri="{FF2B5EF4-FFF2-40B4-BE49-F238E27FC236}">
                          <a16:creationId xmlns:a16="http://schemas.microsoft.com/office/drawing/2014/main" id="{78692111-36AE-AEBA-2A6B-E790807D3C33}"/>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76" name="组合 175">
                    <a:extLst>
                      <a:ext uri="{FF2B5EF4-FFF2-40B4-BE49-F238E27FC236}">
                        <a16:creationId xmlns:a16="http://schemas.microsoft.com/office/drawing/2014/main" id="{1251E4C1-A7E6-7A43-A913-35FBEAA84F68}"/>
                      </a:ext>
                    </a:extLst>
                  </p:cNvPr>
                  <p:cNvGrpSpPr/>
                  <p:nvPr/>
                </p:nvGrpSpPr>
                <p:grpSpPr>
                  <a:xfrm rot="4500000">
                    <a:off x="7620595" y="4742298"/>
                    <a:ext cx="688840" cy="688211"/>
                    <a:chOff x="7615904" y="4743659"/>
                    <a:chExt cx="688840" cy="688211"/>
                  </a:xfrm>
                  <a:grpFill/>
                </p:grpSpPr>
                <p:sp>
                  <p:nvSpPr>
                    <p:cNvPr id="177" name="任意多边形: 形状 176">
                      <a:extLst>
                        <a:ext uri="{FF2B5EF4-FFF2-40B4-BE49-F238E27FC236}">
                          <a16:creationId xmlns:a16="http://schemas.microsoft.com/office/drawing/2014/main" id="{2C44C012-7E59-B067-5129-0DA7CA7B64E7}"/>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8" name="任意多边形: 形状 177">
                      <a:extLst>
                        <a:ext uri="{FF2B5EF4-FFF2-40B4-BE49-F238E27FC236}">
                          <a16:creationId xmlns:a16="http://schemas.microsoft.com/office/drawing/2014/main" id="{60AEDC1B-3B04-316D-0954-349D84071B3B}"/>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9" name="任意多边形: 形状 178">
                      <a:extLst>
                        <a:ext uri="{FF2B5EF4-FFF2-40B4-BE49-F238E27FC236}">
                          <a16:creationId xmlns:a16="http://schemas.microsoft.com/office/drawing/2014/main" id="{37E0EC6F-2A33-0E86-79B4-84993C667B62}"/>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80" name="任意多边形: 形状 179">
                      <a:extLst>
                        <a:ext uri="{FF2B5EF4-FFF2-40B4-BE49-F238E27FC236}">
                          <a16:creationId xmlns:a16="http://schemas.microsoft.com/office/drawing/2014/main" id="{B8A2E6FA-99F8-2139-46B9-C4E7624C4A18}"/>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98" name="组合 97">
                  <a:extLst>
                    <a:ext uri="{FF2B5EF4-FFF2-40B4-BE49-F238E27FC236}">
                      <a16:creationId xmlns:a16="http://schemas.microsoft.com/office/drawing/2014/main" id="{2059A258-84DE-85E9-F96A-C2E119BEE4C2}"/>
                    </a:ext>
                  </a:extLst>
                </p:cNvPr>
                <p:cNvGrpSpPr/>
                <p:nvPr/>
              </p:nvGrpSpPr>
              <p:grpSpPr>
                <a:xfrm>
                  <a:off x="9003316" y="4086964"/>
                  <a:ext cx="573662" cy="570904"/>
                  <a:chOff x="7615904" y="4741984"/>
                  <a:chExt cx="693216" cy="689886"/>
                </a:xfrm>
                <a:solidFill>
                  <a:srgbClr val="00B0F0"/>
                </a:solidFill>
              </p:grpSpPr>
              <p:grpSp>
                <p:nvGrpSpPr>
                  <p:cNvPr id="165" name="组合 164">
                    <a:extLst>
                      <a:ext uri="{FF2B5EF4-FFF2-40B4-BE49-F238E27FC236}">
                        <a16:creationId xmlns:a16="http://schemas.microsoft.com/office/drawing/2014/main" id="{3F502BFE-89F5-2A7D-59C0-CC6D8A9E4F32}"/>
                      </a:ext>
                    </a:extLst>
                  </p:cNvPr>
                  <p:cNvGrpSpPr/>
                  <p:nvPr/>
                </p:nvGrpSpPr>
                <p:grpSpPr>
                  <a:xfrm rot="1800000">
                    <a:off x="7615904" y="4743659"/>
                    <a:ext cx="688840" cy="688211"/>
                    <a:chOff x="7615904" y="4743659"/>
                    <a:chExt cx="688840" cy="688211"/>
                  </a:xfrm>
                  <a:grpFill/>
                </p:grpSpPr>
                <p:sp>
                  <p:nvSpPr>
                    <p:cNvPr id="171" name="任意多边形: 形状 170">
                      <a:extLst>
                        <a:ext uri="{FF2B5EF4-FFF2-40B4-BE49-F238E27FC236}">
                          <a16:creationId xmlns:a16="http://schemas.microsoft.com/office/drawing/2014/main" id="{02508845-5D7F-895A-1606-960CB55392FB}"/>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2" name="任意多边形: 形状 171">
                      <a:extLst>
                        <a:ext uri="{FF2B5EF4-FFF2-40B4-BE49-F238E27FC236}">
                          <a16:creationId xmlns:a16="http://schemas.microsoft.com/office/drawing/2014/main" id="{2612B748-1E25-E39D-1E6D-7490D1DF109A}"/>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3" name="任意多边形: 形状 172">
                      <a:extLst>
                        <a:ext uri="{FF2B5EF4-FFF2-40B4-BE49-F238E27FC236}">
                          <a16:creationId xmlns:a16="http://schemas.microsoft.com/office/drawing/2014/main" id="{9C1507A2-A542-9662-550A-01442DA5B493}"/>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4" name="任意多边形: 形状 173">
                      <a:extLst>
                        <a:ext uri="{FF2B5EF4-FFF2-40B4-BE49-F238E27FC236}">
                          <a16:creationId xmlns:a16="http://schemas.microsoft.com/office/drawing/2014/main" id="{790E30F9-C6F6-EC08-F4ED-F25B43C4639C}"/>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66" name="组合 165">
                    <a:extLst>
                      <a:ext uri="{FF2B5EF4-FFF2-40B4-BE49-F238E27FC236}">
                        <a16:creationId xmlns:a16="http://schemas.microsoft.com/office/drawing/2014/main" id="{7D9D263E-063A-5EEF-50DF-87D03BD3A35E}"/>
                      </a:ext>
                    </a:extLst>
                  </p:cNvPr>
                  <p:cNvGrpSpPr/>
                  <p:nvPr/>
                </p:nvGrpSpPr>
                <p:grpSpPr>
                  <a:xfrm rot="4500000">
                    <a:off x="7620595" y="4742298"/>
                    <a:ext cx="688840" cy="688211"/>
                    <a:chOff x="7615904" y="4743659"/>
                    <a:chExt cx="688840" cy="688211"/>
                  </a:xfrm>
                  <a:grpFill/>
                </p:grpSpPr>
                <p:sp>
                  <p:nvSpPr>
                    <p:cNvPr id="167" name="任意多边形: 形状 166">
                      <a:extLst>
                        <a:ext uri="{FF2B5EF4-FFF2-40B4-BE49-F238E27FC236}">
                          <a16:creationId xmlns:a16="http://schemas.microsoft.com/office/drawing/2014/main" id="{AEF5FDB6-5770-E333-CF02-80236F26AAFE}"/>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8" name="任意多边形: 形状 167">
                      <a:extLst>
                        <a:ext uri="{FF2B5EF4-FFF2-40B4-BE49-F238E27FC236}">
                          <a16:creationId xmlns:a16="http://schemas.microsoft.com/office/drawing/2014/main" id="{808C0CC9-6C30-6E9D-076F-38F8F0DCA34A}"/>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9" name="任意多边形: 形状 168">
                      <a:extLst>
                        <a:ext uri="{FF2B5EF4-FFF2-40B4-BE49-F238E27FC236}">
                          <a16:creationId xmlns:a16="http://schemas.microsoft.com/office/drawing/2014/main" id="{A5159113-EC89-982E-2FE2-3CAA0CB9701C}"/>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70" name="任意多边形: 形状 169">
                      <a:extLst>
                        <a:ext uri="{FF2B5EF4-FFF2-40B4-BE49-F238E27FC236}">
                          <a16:creationId xmlns:a16="http://schemas.microsoft.com/office/drawing/2014/main" id="{19996C08-195E-E7B3-6FE5-3E0550FF8205}"/>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99" name="组合 98">
                  <a:extLst>
                    <a:ext uri="{FF2B5EF4-FFF2-40B4-BE49-F238E27FC236}">
                      <a16:creationId xmlns:a16="http://schemas.microsoft.com/office/drawing/2014/main" id="{9733FDE3-A341-EF93-90DF-43749CE8E9DA}"/>
                    </a:ext>
                  </a:extLst>
                </p:cNvPr>
                <p:cNvGrpSpPr/>
                <p:nvPr/>
              </p:nvGrpSpPr>
              <p:grpSpPr>
                <a:xfrm>
                  <a:off x="8983474" y="3270876"/>
                  <a:ext cx="573662" cy="570904"/>
                  <a:chOff x="7615904" y="4741984"/>
                  <a:chExt cx="693216" cy="689886"/>
                </a:xfrm>
                <a:solidFill>
                  <a:srgbClr val="00B0F0"/>
                </a:solidFill>
              </p:grpSpPr>
              <p:grpSp>
                <p:nvGrpSpPr>
                  <p:cNvPr id="155" name="组合 154">
                    <a:extLst>
                      <a:ext uri="{FF2B5EF4-FFF2-40B4-BE49-F238E27FC236}">
                        <a16:creationId xmlns:a16="http://schemas.microsoft.com/office/drawing/2014/main" id="{750117CD-CE70-71D5-380D-8A06F3BAA71C}"/>
                      </a:ext>
                    </a:extLst>
                  </p:cNvPr>
                  <p:cNvGrpSpPr/>
                  <p:nvPr/>
                </p:nvGrpSpPr>
                <p:grpSpPr>
                  <a:xfrm rot="1800000">
                    <a:off x="7615904" y="4743659"/>
                    <a:ext cx="688840" cy="688211"/>
                    <a:chOff x="7615904" y="4743659"/>
                    <a:chExt cx="688840" cy="688211"/>
                  </a:xfrm>
                  <a:grpFill/>
                </p:grpSpPr>
                <p:sp>
                  <p:nvSpPr>
                    <p:cNvPr id="161" name="任意多边形: 形状 160">
                      <a:extLst>
                        <a:ext uri="{FF2B5EF4-FFF2-40B4-BE49-F238E27FC236}">
                          <a16:creationId xmlns:a16="http://schemas.microsoft.com/office/drawing/2014/main" id="{0CDD9A89-BAD3-4F39-A475-49E957D0137E}"/>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2" name="任意多边形: 形状 161">
                      <a:extLst>
                        <a:ext uri="{FF2B5EF4-FFF2-40B4-BE49-F238E27FC236}">
                          <a16:creationId xmlns:a16="http://schemas.microsoft.com/office/drawing/2014/main" id="{149A0DF6-A796-6C47-BE09-61514F574BEC}"/>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3" name="任意多边形: 形状 162">
                      <a:extLst>
                        <a:ext uri="{FF2B5EF4-FFF2-40B4-BE49-F238E27FC236}">
                          <a16:creationId xmlns:a16="http://schemas.microsoft.com/office/drawing/2014/main" id="{4805B31D-DA8B-A706-B9DD-E8C5D138DEEA}"/>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4" name="任意多边形: 形状 163">
                      <a:extLst>
                        <a:ext uri="{FF2B5EF4-FFF2-40B4-BE49-F238E27FC236}">
                          <a16:creationId xmlns:a16="http://schemas.microsoft.com/office/drawing/2014/main" id="{29A816C5-9C34-CDAB-63FF-950C91EA1B38}"/>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56" name="组合 155">
                    <a:extLst>
                      <a:ext uri="{FF2B5EF4-FFF2-40B4-BE49-F238E27FC236}">
                        <a16:creationId xmlns:a16="http://schemas.microsoft.com/office/drawing/2014/main" id="{559B4A61-452A-BF62-A501-C9C23EF8A689}"/>
                      </a:ext>
                    </a:extLst>
                  </p:cNvPr>
                  <p:cNvGrpSpPr/>
                  <p:nvPr/>
                </p:nvGrpSpPr>
                <p:grpSpPr>
                  <a:xfrm rot="4500000">
                    <a:off x="7620595" y="4742298"/>
                    <a:ext cx="688840" cy="688211"/>
                    <a:chOff x="7615904" y="4743659"/>
                    <a:chExt cx="688840" cy="688211"/>
                  </a:xfrm>
                  <a:grpFill/>
                </p:grpSpPr>
                <p:sp>
                  <p:nvSpPr>
                    <p:cNvPr id="157" name="任意多边形: 形状 156">
                      <a:extLst>
                        <a:ext uri="{FF2B5EF4-FFF2-40B4-BE49-F238E27FC236}">
                          <a16:creationId xmlns:a16="http://schemas.microsoft.com/office/drawing/2014/main" id="{39ED2C9A-8D14-9220-D574-D9D790C868F4}"/>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8" name="任意多边形: 形状 157">
                      <a:extLst>
                        <a:ext uri="{FF2B5EF4-FFF2-40B4-BE49-F238E27FC236}">
                          <a16:creationId xmlns:a16="http://schemas.microsoft.com/office/drawing/2014/main" id="{E1C357F2-497C-E7D4-C5D5-C3EDA32A2410}"/>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9" name="任意多边形: 形状 158">
                      <a:extLst>
                        <a:ext uri="{FF2B5EF4-FFF2-40B4-BE49-F238E27FC236}">
                          <a16:creationId xmlns:a16="http://schemas.microsoft.com/office/drawing/2014/main" id="{5FE4A1B8-64B1-CC4C-6090-0CDF1024475B}"/>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60" name="任意多边形: 形状 159">
                      <a:extLst>
                        <a:ext uri="{FF2B5EF4-FFF2-40B4-BE49-F238E27FC236}">
                          <a16:creationId xmlns:a16="http://schemas.microsoft.com/office/drawing/2014/main" id="{1A770BEA-CA82-FBAE-3CA5-D2EAC3A687C1}"/>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100" name="组合 99">
                  <a:extLst>
                    <a:ext uri="{FF2B5EF4-FFF2-40B4-BE49-F238E27FC236}">
                      <a16:creationId xmlns:a16="http://schemas.microsoft.com/office/drawing/2014/main" id="{7DA0B782-173F-639A-7B30-E8F64CA6FCB2}"/>
                    </a:ext>
                  </a:extLst>
                </p:cNvPr>
                <p:cNvGrpSpPr/>
                <p:nvPr/>
              </p:nvGrpSpPr>
              <p:grpSpPr>
                <a:xfrm>
                  <a:off x="8468096" y="2677482"/>
                  <a:ext cx="573662" cy="570904"/>
                  <a:chOff x="7615904" y="4741984"/>
                  <a:chExt cx="693216" cy="689886"/>
                </a:xfrm>
                <a:solidFill>
                  <a:srgbClr val="00B0F0"/>
                </a:solidFill>
              </p:grpSpPr>
              <p:grpSp>
                <p:nvGrpSpPr>
                  <p:cNvPr id="145" name="组合 144">
                    <a:extLst>
                      <a:ext uri="{FF2B5EF4-FFF2-40B4-BE49-F238E27FC236}">
                        <a16:creationId xmlns:a16="http://schemas.microsoft.com/office/drawing/2014/main" id="{9155C068-4493-BB7C-4FD4-8C492C5D7593}"/>
                      </a:ext>
                    </a:extLst>
                  </p:cNvPr>
                  <p:cNvGrpSpPr/>
                  <p:nvPr/>
                </p:nvGrpSpPr>
                <p:grpSpPr>
                  <a:xfrm rot="1800000">
                    <a:off x="7615904" y="4743659"/>
                    <a:ext cx="688840" cy="688211"/>
                    <a:chOff x="7615904" y="4743659"/>
                    <a:chExt cx="688840" cy="688211"/>
                  </a:xfrm>
                  <a:grpFill/>
                </p:grpSpPr>
                <p:sp>
                  <p:nvSpPr>
                    <p:cNvPr id="151" name="任意多边形: 形状 150">
                      <a:extLst>
                        <a:ext uri="{FF2B5EF4-FFF2-40B4-BE49-F238E27FC236}">
                          <a16:creationId xmlns:a16="http://schemas.microsoft.com/office/drawing/2014/main" id="{BBA1B7CF-3695-14D1-3C48-4B8BCBDF11BC}"/>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2" name="任意多边形: 形状 151">
                      <a:extLst>
                        <a:ext uri="{FF2B5EF4-FFF2-40B4-BE49-F238E27FC236}">
                          <a16:creationId xmlns:a16="http://schemas.microsoft.com/office/drawing/2014/main" id="{C7575565-773C-5AF4-309B-463843A2C3FF}"/>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3" name="任意多边形: 形状 152">
                      <a:extLst>
                        <a:ext uri="{FF2B5EF4-FFF2-40B4-BE49-F238E27FC236}">
                          <a16:creationId xmlns:a16="http://schemas.microsoft.com/office/drawing/2014/main" id="{A4B5F6B2-9CBE-16CF-AC6F-FCACBB8B1022}"/>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4" name="任意多边形: 形状 153">
                      <a:extLst>
                        <a:ext uri="{FF2B5EF4-FFF2-40B4-BE49-F238E27FC236}">
                          <a16:creationId xmlns:a16="http://schemas.microsoft.com/office/drawing/2014/main" id="{097A5AC4-70B0-1A79-19CF-6C8870153718}"/>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46" name="组合 145">
                    <a:extLst>
                      <a:ext uri="{FF2B5EF4-FFF2-40B4-BE49-F238E27FC236}">
                        <a16:creationId xmlns:a16="http://schemas.microsoft.com/office/drawing/2014/main" id="{F12DDFD9-CE82-35C2-0FAE-2356E6E0A0B3}"/>
                      </a:ext>
                    </a:extLst>
                  </p:cNvPr>
                  <p:cNvGrpSpPr/>
                  <p:nvPr/>
                </p:nvGrpSpPr>
                <p:grpSpPr>
                  <a:xfrm rot="4500000">
                    <a:off x="7620595" y="4742298"/>
                    <a:ext cx="688840" cy="688211"/>
                    <a:chOff x="7615904" y="4743659"/>
                    <a:chExt cx="688840" cy="688211"/>
                  </a:xfrm>
                  <a:grpFill/>
                </p:grpSpPr>
                <p:sp>
                  <p:nvSpPr>
                    <p:cNvPr id="147" name="任意多边形: 形状 146">
                      <a:extLst>
                        <a:ext uri="{FF2B5EF4-FFF2-40B4-BE49-F238E27FC236}">
                          <a16:creationId xmlns:a16="http://schemas.microsoft.com/office/drawing/2014/main" id="{337E454E-DF4D-7949-B9DC-D2083192DA17}"/>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8" name="任意多边形: 形状 147">
                      <a:extLst>
                        <a:ext uri="{FF2B5EF4-FFF2-40B4-BE49-F238E27FC236}">
                          <a16:creationId xmlns:a16="http://schemas.microsoft.com/office/drawing/2014/main" id="{EECB5C57-FB7D-A875-B84A-4DA00BE86795}"/>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9" name="任意多边形: 形状 148">
                      <a:extLst>
                        <a:ext uri="{FF2B5EF4-FFF2-40B4-BE49-F238E27FC236}">
                          <a16:creationId xmlns:a16="http://schemas.microsoft.com/office/drawing/2014/main" id="{B6C6F855-81F3-34D6-F5DB-5DB2D03AE6BA}"/>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50" name="任意多边形: 形状 149">
                      <a:extLst>
                        <a:ext uri="{FF2B5EF4-FFF2-40B4-BE49-F238E27FC236}">
                          <a16:creationId xmlns:a16="http://schemas.microsoft.com/office/drawing/2014/main" id="{4AB161E2-B22F-7A63-D8F9-CF7649F3E496}"/>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101" name="组合 100">
                  <a:extLst>
                    <a:ext uri="{FF2B5EF4-FFF2-40B4-BE49-F238E27FC236}">
                      <a16:creationId xmlns:a16="http://schemas.microsoft.com/office/drawing/2014/main" id="{3AD3F34B-C0FA-0018-5734-98C9D8AC4438}"/>
                    </a:ext>
                  </a:extLst>
                </p:cNvPr>
                <p:cNvGrpSpPr/>
                <p:nvPr/>
              </p:nvGrpSpPr>
              <p:grpSpPr>
                <a:xfrm>
                  <a:off x="7715193" y="2500363"/>
                  <a:ext cx="573662" cy="570904"/>
                  <a:chOff x="7615904" y="4741984"/>
                  <a:chExt cx="693216" cy="689886"/>
                </a:xfrm>
                <a:solidFill>
                  <a:srgbClr val="00B0F0"/>
                </a:solidFill>
              </p:grpSpPr>
              <p:grpSp>
                <p:nvGrpSpPr>
                  <p:cNvPr id="135" name="组合 134">
                    <a:extLst>
                      <a:ext uri="{FF2B5EF4-FFF2-40B4-BE49-F238E27FC236}">
                        <a16:creationId xmlns:a16="http://schemas.microsoft.com/office/drawing/2014/main" id="{3453126A-6B08-407B-ACBE-48FF88122851}"/>
                      </a:ext>
                    </a:extLst>
                  </p:cNvPr>
                  <p:cNvGrpSpPr/>
                  <p:nvPr/>
                </p:nvGrpSpPr>
                <p:grpSpPr>
                  <a:xfrm rot="1800000">
                    <a:off x="7615904" y="4743659"/>
                    <a:ext cx="688840" cy="688211"/>
                    <a:chOff x="7615904" y="4743659"/>
                    <a:chExt cx="688840" cy="688211"/>
                  </a:xfrm>
                  <a:grpFill/>
                </p:grpSpPr>
                <p:sp>
                  <p:nvSpPr>
                    <p:cNvPr id="141" name="任意多边形: 形状 140">
                      <a:extLst>
                        <a:ext uri="{FF2B5EF4-FFF2-40B4-BE49-F238E27FC236}">
                          <a16:creationId xmlns:a16="http://schemas.microsoft.com/office/drawing/2014/main" id="{C24972AA-ECA8-F45E-6B53-AEC0C39F7AE1}"/>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2" name="任意多边形: 形状 141">
                      <a:extLst>
                        <a:ext uri="{FF2B5EF4-FFF2-40B4-BE49-F238E27FC236}">
                          <a16:creationId xmlns:a16="http://schemas.microsoft.com/office/drawing/2014/main" id="{8C813426-62EE-AC3A-1515-C2C543E68A04}"/>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3" name="任意多边形: 形状 142">
                      <a:extLst>
                        <a:ext uri="{FF2B5EF4-FFF2-40B4-BE49-F238E27FC236}">
                          <a16:creationId xmlns:a16="http://schemas.microsoft.com/office/drawing/2014/main" id="{6845C926-A0A7-D476-8DC2-A15C7E7E2959}"/>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4" name="任意多边形: 形状 143">
                      <a:extLst>
                        <a:ext uri="{FF2B5EF4-FFF2-40B4-BE49-F238E27FC236}">
                          <a16:creationId xmlns:a16="http://schemas.microsoft.com/office/drawing/2014/main" id="{99E330CA-7F5E-1EE3-CE8E-AADDAD5F49F1}"/>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36" name="组合 135">
                    <a:extLst>
                      <a:ext uri="{FF2B5EF4-FFF2-40B4-BE49-F238E27FC236}">
                        <a16:creationId xmlns:a16="http://schemas.microsoft.com/office/drawing/2014/main" id="{1C008610-A5CD-5DEF-7120-080F6F92D3F0}"/>
                      </a:ext>
                    </a:extLst>
                  </p:cNvPr>
                  <p:cNvGrpSpPr/>
                  <p:nvPr/>
                </p:nvGrpSpPr>
                <p:grpSpPr>
                  <a:xfrm rot="4500000">
                    <a:off x="7620595" y="4742298"/>
                    <a:ext cx="688840" cy="688211"/>
                    <a:chOff x="7615904" y="4743659"/>
                    <a:chExt cx="688840" cy="688211"/>
                  </a:xfrm>
                  <a:grpFill/>
                </p:grpSpPr>
                <p:sp>
                  <p:nvSpPr>
                    <p:cNvPr id="137" name="任意多边形: 形状 136">
                      <a:extLst>
                        <a:ext uri="{FF2B5EF4-FFF2-40B4-BE49-F238E27FC236}">
                          <a16:creationId xmlns:a16="http://schemas.microsoft.com/office/drawing/2014/main" id="{649F3E36-5418-4E78-C612-F8E352E5153F}"/>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8" name="任意多边形: 形状 137">
                      <a:extLst>
                        <a:ext uri="{FF2B5EF4-FFF2-40B4-BE49-F238E27FC236}">
                          <a16:creationId xmlns:a16="http://schemas.microsoft.com/office/drawing/2014/main" id="{F1C3C01D-5040-CF0E-D5E6-3E046872B9CF}"/>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9" name="任意多边形: 形状 138">
                      <a:extLst>
                        <a:ext uri="{FF2B5EF4-FFF2-40B4-BE49-F238E27FC236}">
                          <a16:creationId xmlns:a16="http://schemas.microsoft.com/office/drawing/2014/main" id="{01CACFED-6826-44F1-732C-6EF20446C3FC}"/>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40" name="任意多边形: 形状 139">
                      <a:extLst>
                        <a:ext uri="{FF2B5EF4-FFF2-40B4-BE49-F238E27FC236}">
                          <a16:creationId xmlns:a16="http://schemas.microsoft.com/office/drawing/2014/main" id="{E445ED6F-BFC9-5F94-7FD9-805B83E2BDC5}"/>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102" name="组合 101">
                  <a:extLst>
                    <a:ext uri="{FF2B5EF4-FFF2-40B4-BE49-F238E27FC236}">
                      <a16:creationId xmlns:a16="http://schemas.microsoft.com/office/drawing/2014/main" id="{1692F0C5-7878-BFCC-32EB-8B9687DD9FB7}"/>
                    </a:ext>
                  </a:extLst>
                </p:cNvPr>
                <p:cNvGrpSpPr/>
                <p:nvPr/>
              </p:nvGrpSpPr>
              <p:grpSpPr>
                <a:xfrm>
                  <a:off x="6982269" y="2910610"/>
                  <a:ext cx="573662" cy="570904"/>
                  <a:chOff x="7615904" y="4741984"/>
                  <a:chExt cx="693216" cy="689886"/>
                </a:xfrm>
                <a:solidFill>
                  <a:srgbClr val="00B0F0"/>
                </a:solidFill>
              </p:grpSpPr>
              <p:grpSp>
                <p:nvGrpSpPr>
                  <p:cNvPr id="125" name="组合 124">
                    <a:extLst>
                      <a:ext uri="{FF2B5EF4-FFF2-40B4-BE49-F238E27FC236}">
                        <a16:creationId xmlns:a16="http://schemas.microsoft.com/office/drawing/2014/main" id="{EB04A989-3CFB-61F3-DCF9-34B97F393017}"/>
                      </a:ext>
                    </a:extLst>
                  </p:cNvPr>
                  <p:cNvGrpSpPr/>
                  <p:nvPr/>
                </p:nvGrpSpPr>
                <p:grpSpPr>
                  <a:xfrm rot="1800000">
                    <a:off x="7615904" y="4743659"/>
                    <a:ext cx="688840" cy="688211"/>
                    <a:chOff x="7615904" y="4743659"/>
                    <a:chExt cx="688840" cy="688211"/>
                  </a:xfrm>
                  <a:grpFill/>
                </p:grpSpPr>
                <p:sp>
                  <p:nvSpPr>
                    <p:cNvPr id="131" name="任意多边形: 形状 130">
                      <a:extLst>
                        <a:ext uri="{FF2B5EF4-FFF2-40B4-BE49-F238E27FC236}">
                          <a16:creationId xmlns:a16="http://schemas.microsoft.com/office/drawing/2014/main" id="{9517D9B0-B36B-70D5-AA5F-53A71ADE2472}"/>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2" name="任意多边形: 形状 131">
                      <a:extLst>
                        <a:ext uri="{FF2B5EF4-FFF2-40B4-BE49-F238E27FC236}">
                          <a16:creationId xmlns:a16="http://schemas.microsoft.com/office/drawing/2014/main" id="{24C30298-6D3F-072D-D8E0-6C82FF4E9552}"/>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3" name="任意多边形: 形状 132">
                      <a:extLst>
                        <a:ext uri="{FF2B5EF4-FFF2-40B4-BE49-F238E27FC236}">
                          <a16:creationId xmlns:a16="http://schemas.microsoft.com/office/drawing/2014/main" id="{B642B2D1-5652-1510-7211-7FE3D4578BF1}"/>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4" name="任意多边形: 形状 133">
                      <a:extLst>
                        <a:ext uri="{FF2B5EF4-FFF2-40B4-BE49-F238E27FC236}">
                          <a16:creationId xmlns:a16="http://schemas.microsoft.com/office/drawing/2014/main" id="{B10F80E8-7C6D-AD84-D412-BED22B1E85C8}"/>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26" name="组合 125">
                    <a:extLst>
                      <a:ext uri="{FF2B5EF4-FFF2-40B4-BE49-F238E27FC236}">
                        <a16:creationId xmlns:a16="http://schemas.microsoft.com/office/drawing/2014/main" id="{F25AB69A-C139-DE67-3BAC-474F8E33EC6B}"/>
                      </a:ext>
                    </a:extLst>
                  </p:cNvPr>
                  <p:cNvGrpSpPr/>
                  <p:nvPr/>
                </p:nvGrpSpPr>
                <p:grpSpPr>
                  <a:xfrm rot="4500000">
                    <a:off x="7620595" y="4742298"/>
                    <a:ext cx="688840" cy="688211"/>
                    <a:chOff x="7615904" y="4743659"/>
                    <a:chExt cx="688840" cy="688211"/>
                  </a:xfrm>
                  <a:grpFill/>
                </p:grpSpPr>
                <p:sp>
                  <p:nvSpPr>
                    <p:cNvPr id="127" name="任意多边形: 形状 126">
                      <a:extLst>
                        <a:ext uri="{FF2B5EF4-FFF2-40B4-BE49-F238E27FC236}">
                          <a16:creationId xmlns:a16="http://schemas.microsoft.com/office/drawing/2014/main" id="{D01A5E4B-40FD-C0B5-A67E-47952C7E97F3}"/>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8" name="任意多边形: 形状 127">
                      <a:extLst>
                        <a:ext uri="{FF2B5EF4-FFF2-40B4-BE49-F238E27FC236}">
                          <a16:creationId xmlns:a16="http://schemas.microsoft.com/office/drawing/2014/main" id="{F54829FC-7EB1-41FF-51F9-33D9D70D80E2}"/>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9" name="任意多边形: 形状 128">
                      <a:extLst>
                        <a:ext uri="{FF2B5EF4-FFF2-40B4-BE49-F238E27FC236}">
                          <a16:creationId xmlns:a16="http://schemas.microsoft.com/office/drawing/2014/main" id="{4A426146-9D5C-B5E6-EB51-A1D72A1DADB7}"/>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30" name="任意多边形: 形状 129">
                      <a:extLst>
                        <a:ext uri="{FF2B5EF4-FFF2-40B4-BE49-F238E27FC236}">
                          <a16:creationId xmlns:a16="http://schemas.microsoft.com/office/drawing/2014/main" id="{0BF7E2C7-E4A0-2064-4BD7-C965D554E71F}"/>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103" name="组合 102">
                  <a:extLst>
                    <a:ext uri="{FF2B5EF4-FFF2-40B4-BE49-F238E27FC236}">
                      <a16:creationId xmlns:a16="http://schemas.microsoft.com/office/drawing/2014/main" id="{637A5905-7711-18FB-E25F-28502A81199A}"/>
                    </a:ext>
                  </a:extLst>
                </p:cNvPr>
                <p:cNvGrpSpPr/>
                <p:nvPr/>
              </p:nvGrpSpPr>
              <p:grpSpPr>
                <a:xfrm>
                  <a:off x="6719332" y="3661433"/>
                  <a:ext cx="573662" cy="570904"/>
                  <a:chOff x="7615904" y="4741984"/>
                  <a:chExt cx="693216" cy="689886"/>
                </a:xfrm>
                <a:solidFill>
                  <a:srgbClr val="00B0F0"/>
                </a:solidFill>
              </p:grpSpPr>
              <p:grpSp>
                <p:nvGrpSpPr>
                  <p:cNvPr id="115" name="组合 114">
                    <a:extLst>
                      <a:ext uri="{FF2B5EF4-FFF2-40B4-BE49-F238E27FC236}">
                        <a16:creationId xmlns:a16="http://schemas.microsoft.com/office/drawing/2014/main" id="{ECE75C22-344A-A883-A7C9-55E6E8F1E179}"/>
                      </a:ext>
                    </a:extLst>
                  </p:cNvPr>
                  <p:cNvGrpSpPr/>
                  <p:nvPr/>
                </p:nvGrpSpPr>
                <p:grpSpPr>
                  <a:xfrm rot="1800000">
                    <a:off x="7615904" y="4743659"/>
                    <a:ext cx="688840" cy="688211"/>
                    <a:chOff x="7615904" y="4743659"/>
                    <a:chExt cx="688840" cy="688211"/>
                  </a:xfrm>
                  <a:grpFill/>
                </p:grpSpPr>
                <p:sp>
                  <p:nvSpPr>
                    <p:cNvPr id="121" name="任意多边形: 形状 120">
                      <a:extLst>
                        <a:ext uri="{FF2B5EF4-FFF2-40B4-BE49-F238E27FC236}">
                          <a16:creationId xmlns:a16="http://schemas.microsoft.com/office/drawing/2014/main" id="{98776144-991C-D03A-675E-3FC3B3FC253A}"/>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2" name="任意多边形: 形状 121">
                      <a:extLst>
                        <a:ext uri="{FF2B5EF4-FFF2-40B4-BE49-F238E27FC236}">
                          <a16:creationId xmlns:a16="http://schemas.microsoft.com/office/drawing/2014/main" id="{7FA3B89F-1A50-E2D0-8B96-1C1DCF63E110}"/>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3" name="任意多边形: 形状 122">
                      <a:extLst>
                        <a:ext uri="{FF2B5EF4-FFF2-40B4-BE49-F238E27FC236}">
                          <a16:creationId xmlns:a16="http://schemas.microsoft.com/office/drawing/2014/main" id="{7A50326D-6D99-EBD0-A8D8-E13997668450}"/>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4" name="任意多边形: 形状 123">
                      <a:extLst>
                        <a:ext uri="{FF2B5EF4-FFF2-40B4-BE49-F238E27FC236}">
                          <a16:creationId xmlns:a16="http://schemas.microsoft.com/office/drawing/2014/main" id="{7B89211A-85FF-5173-4D72-FB6A0B367031}"/>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16" name="组合 115">
                    <a:extLst>
                      <a:ext uri="{FF2B5EF4-FFF2-40B4-BE49-F238E27FC236}">
                        <a16:creationId xmlns:a16="http://schemas.microsoft.com/office/drawing/2014/main" id="{C1F1E6A7-8870-5F4B-8394-699BE220A620}"/>
                      </a:ext>
                    </a:extLst>
                  </p:cNvPr>
                  <p:cNvGrpSpPr/>
                  <p:nvPr/>
                </p:nvGrpSpPr>
                <p:grpSpPr>
                  <a:xfrm rot="4500000">
                    <a:off x="7620595" y="4742298"/>
                    <a:ext cx="688840" cy="688211"/>
                    <a:chOff x="7615904" y="4743659"/>
                    <a:chExt cx="688840" cy="688211"/>
                  </a:xfrm>
                  <a:grpFill/>
                </p:grpSpPr>
                <p:sp>
                  <p:nvSpPr>
                    <p:cNvPr id="117" name="任意多边形: 形状 116">
                      <a:extLst>
                        <a:ext uri="{FF2B5EF4-FFF2-40B4-BE49-F238E27FC236}">
                          <a16:creationId xmlns:a16="http://schemas.microsoft.com/office/drawing/2014/main" id="{3FDE9310-AF84-5D15-3D11-111D58A94ED0}"/>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8" name="任意多边形: 形状 117">
                      <a:extLst>
                        <a:ext uri="{FF2B5EF4-FFF2-40B4-BE49-F238E27FC236}">
                          <a16:creationId xmlns:a16="http://schemas.microsoft.com/office/drawing/2014/main" id="{E3BA3E97-0843-CDEF-6DE3-E0AB0827BFB5}"/>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9" name="任意多边形: 形状 118">
                      <a:extLst>
                        <a:ext uri="{FF2B5EF4-FFF2-40B4-BE49-F238E27FC236}">
                          <a16:creationId xmlns:a16="http://schemas.microsoft.com/office/drawing/2014/main" id="{5063FD8B-506C-D871-7D4B-66936E2B4C87}"/>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20" name="任意多边形: 形状 119">
                      <a:extLst>
                        <a:ext uri="{FF2B5EF4-FFF2-40B4-BE49-F238E27FC236}">
                          <a16:creationId xmlns:a16="http://schemas.microsoft.com/office/drawing/2014/main" id="{36CD7CE2-A4E3-3CF4-CD93-987726F771F0}"/>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104" name="组合 103">
                  <a:extLst>
                    <a:ext uri="{FF2B5EF4-FFF2-40B4-BE49-F238E27FC236}">
                      <a16:creationId xmlns:a16="http://schemas.microsoft.com/office/drawing/2014/main" id="{4FDDFE62-84E7-8E70-7E0C-846E40B9EBBA}"/>
                    </a:ext>
                  </a:extLst>
                </p:cNvPr>
                <p:cNvGrpSpPr/>
                <p:nvPr/>
              </p:nvGrpSpPr>
              <p:grpSpPr>
                <a:xfrm>
                  <a:off x="6997348" y="4423451"/>
                  <a:ext cx="573662" cy="570904"/>
                  <a:chOff x="7615904" y="4741984"/>
                  <a:chExt cx="693216" cy="689886"/>
                </a:xfrm>
                <a:solidFill>
                  <a:srgbClr val="00B0F0"/>
                </a:solidFill>
              </p:grpSpPr>
              <p:grpSp>
                <p:nvGrpSpPr>
                  <p:cNvPr id="105" name="组合 104">
                    <a:extLst>
                      <a:ext uri="{FF2B5EF4-FFF2-40B4-BE49-F238E27FC236}">
                        <a16:creationId xmlns:a16="http://schemas.microsoft.com/office/drawing/2014/main" id="{5A0B0F1A-740F-20A3-35FC-EFBBC906372D}"/>
                      </a:ext>
                    </a:extLst>
                  </p:cNvPr>
                  <p:cNvGrpSpPr/>
                  <p:nvPr/>
                </p:nvGrpSpPr>
                <p:grpSpPr>
                  <a:xfrm rot="1800000">
                    <a:off x="7615904" y="4743659"/>
                    <a:ext cx="688840" cy="688211"/>
                    <a:chOff x="7615904" y="4743659"/>
                    <a:chExt cx="688840" cy="688211"/>
                  </a:xfrm>
                  <a:grpFill/>
                </p:grpSpPr>
                <p:sp>
                  <p:nvSpPr>
                    <p:cNvPr id="111" name="任意多边形: 形状 110">
                      <a:extLst>
                        <a:ext uri="{FF2B5EF4-FFF2-40B4-BE49-F238E27FC236}">
                          <a16:creationId xmlns:a16="http://schemas.microsoft.com/office/drawing/2014/main" id="{D7A12D55-FEED-1EDF-7D32-FA003F10AD95}"/>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2" name="任意多边形: 形状 111">
                      <a:extLst>
                        <a:ext uri="{FF2B5EF4-FFF2-40B4-BE49-F238E27FC236}">
                          <a16:creationId xmlns:a16="http://schemas.microsoft.com/office/drawing/2014/main" id="{2A739873-FBAE-4F56-F8A5-A47B67759B54}"/>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3" name="任意多边形: 形状 112">
                      <a:extLst>
                        <a:ext uri="{FF2B5EF4-FFF2-40B4-BE49-F238E27FC236}">
                          <a16:creationId xmlns:a16="http://schemas.microsoft.com/office/drawing/2014/main" id="{A691A709-60B4-D7C2-7BEE-DC52A6DF0C1C}"/>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4" name="任意多边形: 形状 113">
                      <a:extLst>
                        <a:ext uri="{FF2B5EF4-FFF2-40B4-BE49-F238E27FC236}">
                          <a16:creationId xmlns:a16="http://schemas.microsoft.com/office/drawing/2014/main" id="{D9ACDBFE-5B32-25FB-F877-C603D6003CEE}"/>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nvGrpSpPr>
                  <p:cNvPr id="106" name="组合 105">
                    <a:extLst>
                      <a:ext uri="{FF2B5EF4-FFF2-40B4-BE49-F238E27FC236}">
                        <a16:creationId xmlns:a16="http://schemas.microsoft.com/office/drawing/2014/main" id="{E2CEA777-18DB-7458-D48D-DC924522E879}"/>
                      </a:ext>
                    </a:extLst>
                  </p:cNvPr>
                  <p:cNvGrpSpPr/>
                  <p:nvPr/>
                </p:nvGrpSpPr>
                <p:grpSpPr>
                  <a:xfrm rot="4500000">
                    <a:off x="7620595" y="4742298"/>
                    <a:ext cx="688840" cy="688211"/>
                    <a:chOff x="7615904" y="4743659"/>
                    <a:chExt cx="688840" cy="688211"/>
                  </a:xfrm>
                  <a:grpFill/>
                </p:grpSpPr>
                <p:sp>
                  <p:nvSpPr>
                    <p:cNvPr id="107" name="任意多边形: 形状 106">
                      <a:extLst>
                        <a:ext uri="{FF2B5EF4-FFF2-40B4-BE49-F238E27FC236}">
                          <a16:creationId xmlns:a16="http://schemas.microsoft.com/office/drawing/2014/main" id="{F332BC0E-ADC4-E452-5E87-B6748564B820}"/>
                        </a:ext>
                      </a:extLst>
                    </p:cNvPr>
                    <p:cNvSpPr/>
                    <p:nvPr/>
                  </p:nvSpPr>
                  <p:spPr>
                    <a:xfrm rot="6181438" flipV="1">
                      <a:off x="7895607" y="4648687"/>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08" name="任意多边形: 形状 107">
                      <a:extLst>
                        <a:ext uri="{FF2B5EF4-FFF2-40B4-BE49-F238E27FC236}">
                          <a16:creationId xmlns:a16="http://schemas.microsoft.com/office/drawing/2014/main" id="{9D88F12C-AAE4-03F6-7C84-1693C10D5774}"/>
                        </a:ext>
                      </a:extLst>
                    </p:cNvPr>
                    <p:cNvSpPr/>
                    <p:nvPr/>
                  </p:nvSpPr>
                  <p:spPr>
                    <a:xfrm rot="737548" flipV="1">
                      <a:off x="7615904" y="4847491"/>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09" name="任意多边形: 形状 108">
                      <a:extLst>
                        <a:ext uri="{FF2B5EF4-FFF2-40B4-BE49-F238E27FC236}">
                          <a16:creationId xmlns:a16="http://schemas.microsoft.com/office/drawing/2014/main" id="{5F1AF576-5C35-5F82-D1C2-0FDA7C100FA2}"/>
                        </a:ext>
                      </a:extLst>
                    </p:cNvPr>
                    <p:cNvSpPr/>
                    <p:nvPr/>
                  </p:nvSpPr>
                  <p:spPr>
                    <a:xfrm rot="16922907" flipV="1">
                      <a:off x="7815649" y="5128053"/>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110" name="任意多边形: 形状 109">
                      <a:extLst>
                        <a:ext uri="{FF2B5EF4-FFF2-40B4-BE49-F238E27FC236}">
                          <a16:creationId xmlns:a16="http://schemas.microsoft.com/office/drawing/2014/main" id="{714193FC-E489-6E90-1281-2832E2CB279D}"/>
                        </a:ext>
                      </a:extLst>
                    </p:cNvPr>
                    <p:cNvSpPr/>
                    <p:nvPr/>
                  </p:nvSpPr>
                  <p:spPr>
                    <a:xfrm rot="11093512" flipV="1">
                      <a:off x="8095899" y="4939126"/>
                      <a:ext cx="208845" cy="398790"/>
                    </a:xfrm>
                    <a:custGeom>
                      <a:avLst/>
                      <a:gdLst>
                        <a:gd name="connsiteX0" fmla="*/ 1344647 w 1939493"/>
                        <a:gd name="connsiteY0" fmla="*/ 404453 h 3703470"/>
                        <a:gd name="connsiteX1" fmla="*/ 1425852 w 1939493"/>
                        <a:gd name="connsiteY1" fmla="*/ 355658 h 3703470"/>
                        <a:gd name="connsiteX2" fmla="*/ 1523910 w 1939493"/>
                        <a:gd name="connsiteY2" fmla="*/ 293701 h 3703470"/>
                        <a:gd name="connsiteX3" fmla="*/ 1633663 w 1939493"/>
                        <a:gd name="connsiteY3" fmla="*/ 362395 h 3703470"/>
                        <a:gd name="connsiteX4" fmla="*/ 1696034 w 1939493"/>
                        <a:gd name="connsiteY4" fmla="*/ 404453 h 3703470"/>
                        <a:gd name="connsiteX5" fmla="*/ 801307 w 1939493"/>
                        <a:gd name="connsiteY5" fmla="*/ 723617 h 3703470"/>
                        <a:gd name="connsiteX6" fmla="*/ 808330 w 1939493"/>
                        <a:gd name="connsiteY6" fmla="*/ 719472 h 3703470"/>
                        <a:gd name="connsiteX7" fmla="*/ 1082143 w 1939493"/>
                        <a:gd name="connsiteY7" fmla="*/ 559875 h 3703470"/>
                        <a:gd name="connsiteX8" fmla="*/ 1176327 w 1939493"/>
                        <a:gd name="connsiteY8" fmla="*/ 504504 h 3703470"/>
                        <a:gd name="connsiteX9" fmla="*/ 1798529 w 1939493"/>
                        <a:gd name="connsiteY9" fmla="*/ 504504 h 3703470"/>
                        <a:gd name="connsiteX10" fmla="*/ 1832444 w 1939493"/>
                        <a:gd name="connsiteY10" fmla="*/ 559891 h 3703470"/>
                        <a:gd name="connsiteX11" fmla="*/ 1860741 w 1939493"/>
                        <a:gd name="connsiteY11" fmla="*/ 653243 h 3703470"/>
                        <a:gd name="connsiteX12" fmla="*/ 1861349 w 1939493"/>
                        <a:gd name="connsiteY12" fmla="*/ 656537 h 3703470"/>
                        <a:gd name="connsiteX13" fmla="*/ 1844802 w 1939493"/>
                        <a:gd name="connsiteY13" fmla="*/ 672581 h 3703470"/>
                        <a:gd name="connsiteX14" fmla="*/ 1786673 w 1939493"/>
                        <a:gd name="connsiteY14" fmla="*/ 723617 h 3703470"/>
                        <a:gd name="connsiteX15" fmla="*/ 321928 w 1939493"/>
                        <a:gd name="connsiteY15" fmla="*/ 1013147 h 3703470"/>
                        <a:gd name="connsiteX16" fmla="*/ 327162 w 1939493"/>
                        <a:gd name="connsiteY16" fmla="*/ 1009660 h 3703470"/>
                        <a:gd name="connsiteX17" fmla="*/ 548386 w 1939493"/>
                        <a:gd name="connsiteY17" fmla="*/ 872904 h 3703470"/>
                        <a:gd name="connsiteX18" fmla="*/ 644502 w 1939493"/>
                        <a:gd name="connsiteY18" fmla="*/ 816171 h 3703470"/>
                        <a:gd name="connsiteX19" fmla="*/ 650985 w 1939493"/>
                        <a:gd name="connsiteY19" fmla="*/ 818856 h 3703470"/>
                        <a:gd name="connsiteX20" fmla="*/ 1669688 w 1939493"/>
                        <a:gd name="connsiteY20" fmla="*/ 818856 h 3703470"/>
                        <a:gd name="connsiteX21" fmla="*/ 1626143 w 1939493"/>
                        <a:gd name="connsiteY21" fmla="*/ 853127 h 3703470"/>
                        <a:gd name="connsiteX22" fmla="*/ 1475393 w 1939493"/>
                        <a:gd name="connsiteY22" fmla="*/ 957167 h 3703470"/>
                        <a:gd name="connsiteX23" fmla="*/ 1378322 w 1939493"/>
                        <a:gd name="connsiteY23" fmla="*/ 1013147 h 3703470"/>
                        <a:gd name="connsiteX24" fmla="*/ 72344 w 1939493"/>
                        <a:gd name="connsiteY24" fmla="*/ 1350110 h 3703470"/>
                        <a:gd name="connsiteX25" fmla="*/ 78974 w 1939493"/>
                        <a:gd name="connsiteY25" fmla="*/ 1314218 h 3703470"/>
                        <a:gd name="connsiteX26" fmla="*/ 169508 w 1939493"/>
                        <a:gd name="connsiteY26" fmla="*/ 1119224 h 3703470"/>
                        <a:gd name="connsiteX27" fmla="*/ 192406 w 1939493"/>
                        <a:gd name="connsiteY27" fmla="*/ 1102471 h 3703470"/>
                        <a:gd name="connsiteX28" fmla="*/ 1215008 w 1939493"/>
                        <a:gd name="connsiteY28" fmla="*/ 1102471 h 3703470"/>
                        <a:gd name="connsiteX29" fmla="*/ 1178558 w 1939493"/>
                        <a:gd name="connsiteY29" fmla="*/ 1121574 h 3703470"/>
                        <a:gd name="connsiteX30" fmla="*/ 1030034 w 1939493"/>
                        <a:gd name="connsiteY30" fmla="*/ 1202558 h 3703470"/>
                        <a:gd name="connsiteX31" fmla="*/ 783054 w 1939493"/>
                        <a:gd name="connsiteY31" fmla="*/ 1346411 h 3703470"/>
                        <a:gd name="connsiteX32" fmla="*/ 81271 w 1939493"/>
                        <a:gd name="connsiteY32" fmla="*/ 1346411 h 3703470"/>
                        <a:gd name="connsiteX33" fmla="*/ 297123 w 1939493"/>
                        <a:gd name="connsiteY33" fmla="*/ 1671221 h 3703470"/>
                        <a:gd name="connsiteX34" fmla="*/ 226514 w 1939493"/>
                        <a:gd name="connsiteY34" fmla="*/ 1619069 h 3703470"/>
                        <a:gd name="connsiteX35" fmla="*/ 54927 w 1939493"/>
                        <a:gd name="connsiteY35" fmla="*/ 1467028 h 3703470"/>
                        <a:gd name="connsiteX36" fmla="*/ 46493 w 1939493"/>
                        <a:gd name="connsiteY36" fmla="*/ 1457614 h 3703470"/>
                        <a:gd name="connsiteX37" fmla="*/ 56091 w 1939493"/>
                        <a:gd name="connsiteY37" fmla="*/ 1425304 h 3703470"/>
                        <a:gd name="connsiteX38" fmla="*/ 81271 w 1939493"/>
                        <a:gd name="connsiteY38" fmla="*/ 1435735 h 3703470"/>
                        <a:gd name="connsiteX39" fmla="*/ 635753 w 1939493"/>
                        <a:gd name="connsiteY39" fmla="*/ 1435735 h 3703470"/>
                        <a:gd name="connsiteX40" fmla="*/ 546091 w 1939493"/>
                        <a:gd name="connsiteY40" fmla="*/ 1492479 h 3703470"/>
                        <a:gd name="connsiteX41" fmla="*/ 332276 w 1939493"/>
                        <a:gd name="connsiteY41" fmla="*/ 1642704 h 3703470"/>
                        <a:gd name="connsiteX42" fmla="*/ 78161 w 1939493"/>
                        <a:gd name="connsiteY42" fmla="*/ 2265578 h 3703470"/>
                        <a:gd name="connsiteX43" fmla="*/ 90271 w 1939493"/>
                        <a:gd name="connsiteY43" fmla="*/ 2206614 h 3703470"/>
                        <a:gd name="connsiteX44" fmla="*/ 169508 w 1939493"/>
                        <a:gd name="connsiteY44" fmla="*/ 2057572 h 3703470"/>
                        <a:gd name="connsiteX45" fmla="*/ 230138 w 1939493"/>
                        <a:gd name="connsiteY45" fmla="*/ 2012906 h 3703470"/>
                        <a:gd name="connsiteX46" fmla="*/ 281578 w 1939493"/>
                        <a:gd name="connsiteY46" fmla="*/ 1978217 h 3703470"/>
                        <a:gd name="connsiteX47" fmla="*/ 324656 w 1939493"/>
                        <a:gd name="connsiteY47" fmla="*/ 2007676 h 3703470"/>
                        <a:gd name="connsiteX48" fmla="*/ 533654 w 1939493"/>
                        <a:gd name="connsiteY48" fmla="*/ 2139286 h 3703470"/>
                        <a:gd name="connsiteX49" fmla="*/ 745709 w 1939493"/>
                        <a:gd name="connsiteY49" fmla="*/ 2265576 h 3703470"/>
                        <a:gd name="connsiteX50" fmla="*/ 234281 w 1939493"/>
                        <a:gd name="connsiteY50" fmla="*/ 2609005 h 3703470"/>
                        <a:gd name="connsiteX51" fmla="*/ 136819 w 1939493"/>
                        <a:gd name="connsiteY51" fmla="*/ 2528693 h 3703470"/>
                        <a:gd name="connsiteX52" fmla="*/ 54927 w 1939493"/>
                        <a:gd name="connsiteY52" fmla="*/ 2452041 h 3703470"/>
                        <a:gd name="connsiteX53" fmla="*/ 36082 w 1939493"/>
                        <a:gd name="connsiteY53" fmla="*/ 2431006 h 3703470"/>
                        <a:gd name="connsiteX54" fmla="*/ 57880 w 1939493"/>
                        <a:gd name="connsiteY54" fmla="*/ 2357626 h 3703470"/>
                        <a:gd name="connsiteX55" fmla="*/ 902699 w 1939493"/>
                        <a:gd name="connsiteY55" fmla="*/ 2357626 h 3703470"/>
                        <a:gd name="connsiteX56" fmla="*/ 1048042 w 1939493"/>
                        <a:gd name="connsiteY56" fmla="*/ 2442438 h 3703470"/>
                        <a:gd name="connsiteX57" fmla="*/ 1307754 w 1939493"/>
                        <a:gd name="connsiteY57" fmla="*/ 2594656 h 3703470"/>
                        <a:gd name="connsiteX58" fmla="*/ 1331586 w 1939493"/>
                        <a:gd name="connsiteY58" fmla="*/ 2609003 h 3703470"/>
                        <a:gd name="connsiteX59" fmla="*/ 687697 w 1939493"/>
                        <a:gd name="connsiteY59" fmla="*/ 2901267 h 3703470"/>
                        <a:gd name="connsiteX60" fmla="*/ 632428 w 1939493"/>
                        <a:gd name="connsiteY60" fmla="*/ 2872344 h 3703470"/>
                        <a:gd name="connsiteX61" fmla="*/ 437783 w 1939493"/>
                        <a:gd name="connsiteY61" fmla="*/ 2758220 h 3703470"/>
                        <a:gd name="connsiteX62" fmla="*/ 357815 w 1939493"/>
                        <a:gd name="connsiteY62" fmla="*/ 2701053 h 3703470"/>
                        <a:gd name="connsiteX63" fmla="*/ 1484483 w 1939493"/>
                        <a:gd name="connsiteY63" fmla="*/ 2701053 h 3703470"/>
                        <a:gd name="connsiteX64" fmla="*/ 1495907 w 1939493"/>
                        <a:gd name="connsiteY64" fmla="*/ 2707931 h 3703470"/>
                        <a:gd name="connsiteX65" fmla="*/ 1770206 w 1939493"/>
                        <a:gd name="connsiteY65" fmla="*/ 2890788 h 3703470"/>
                        <a:gd name="connsiteX66" fmla="*/ 1776622 w 1939493"/>
                        <a:gd name="connsiteY66" fmla="*/ 2901265 h 3703470"/>
                        <a:gd name="connsiteX67" fmla="*/ 1257443 w 1939493"/>
                        <a:gd name="connsiteY67" fmla="*/ 3225207 h 3703470"/>
                        <a:gd name="connsiteX68" fmla="*/ 1193044 w 1939493"/>
                        <a:gd name="connsiteY68" fmla="*/ 3184773 h 3703470"/>
                        <a:gd name="connsiteX69" fmla="*/ 890307 w 1939493"/>
                        <a:gd name="connsiteY69" fmla="*/ 3010042 h 3703470"/>
                        <a:gd name="connsiteX70" fmla="*/ 870739 w 1939493"/>
                        <a:gd name="connsiteY70" fmla="*/ 2999411 h 3703470"/>
                        <a:gd name="connsiteX71" fmla="*/ 1820293 w 1939493"/>
                        <a:gd name="connsiteY71" fmla="*/ 2999411 h 3703470"/>
                        <a:gd name="connsiteX72" fmla="*/ 1832969 w 1939493"/>
                        <a:gd name="connsiteY72" fmla="*/ 2994161 h 3703470"/>
                        <a:gd name="connsiteX73" fmla="*/ 1860741 w 1939493"/>
                        <a:gd name="connsiteY73" fmla="*/ 3085780 h 3703470"/>
                        <a:gd name="connsiteX74" fmla="*/ 1868116 w 1939493"/>
                        <a:gd name="connsiteY74" fmla="*/ 3125704 h 3703470"/>
                        <a:gd name="connsiteX75" fmla="*/ 1844802 w 1939493"/>
                        <a:gd name="connsiteY75" fmla="*/ 3148308 h 3703470"/>
                        <a:gd name="connsiteX76" fmla="*/ 1757217 w 1939493"/>
                        <a:gd name="connsiteY76" fmla="*/ 3225205 h 3703470"/>
                        <a:gd name="connsiteX77" fmla="*/ 1523517 w 1939493"/>
                        <a:gd name="connsiteY77" fmla="*/ 3399681 h 3703470"/>
                        <a:gd name="connsiteX78" fmla="*/ 1419319 w 1939493"/>
                        <a:gd name="connsiteY78" fmla="*/ 3328308 h 3703470"/>
                        <a:gd name="connsiteX79" fmla="*/ 1626838 w 1939493"/>
                        <a:gd name="connsiteY79" fmla="*/ 3328308 h 3703470"/>
                        <a:gd name="connsiteX80" fmla="*/ 1626143 w 1939493"/>
                        <a:gd name="connsiteY80" fmla="*/ 3328854 h 3703470"/>
                        <a:gd name="connsiteX81" fmla="*/ 1515843 w 1939493"/>
                        <a:gd name="connsiteY81" fmla="*/ 3701162 h 3703470"/>
                        <a:gd name="connsiteX82" fmla="*/ 1637509 w 1939493"/>
                        <a:gd name="connsiteY82" fmla="*/ 3662935 h 3703470"/>
                        <a:gd name="connsiteX83" fmla="*/ 1765356 w 1939493"/>
                        <a:gd name="connsiteY83" fmla="*/ 3544675 h 3703470"/>
                        <a:gd name="connsiteX84" fmla="*/ 1798446 w 1939493"/>
                        <a:gd name="connsiteY84" fmla="*/ 3509541 h 3703470"/>
                        <a:gd name="connsiteX85" fmla="*/ 1798621 w 1939493"/>
                        <a:gd name="connsiteY85" fmla="*/ 3509182 h 3703470"/>
                        <a:gd name="connsiteX86" fmla="*/ 1839001 w 1939493"/>
                        <a:gd name="connsiteY86" fmla="*/ 3471672 h 3703470"/>
                        <a:gd name="connsiteX87" fmla="*/ 1938170 w 1939493"/>
                        <a:gd name="connsiteY87" fmla="*/ 3269793 h 3703470"/>
                        <a:gd name="connsiteX88" fmla="*/ 1937570 w 1939493"/>
                        <a:gd name="connsiteY88" fmla="*/ 3251397 h 3703470"/>
                        <a:gd name="connsiteX89" fmla="*/ 1939493 w 1939493"/>
                        <a:gd name="connsiteY89" fmla="*/ 3161054 h 3703470"/>
                        <a:gd name="connsiteX90" fmla="*/ 1936978 w 1939493"/>
                        <a:gd name="connsiteY90" fmla="*/ 3106881 h 3703470"/>
                        <a:gd name="connsiteX91" fmla="*/ 1937331 w 1939493"/>
                        <a:gd name="connsiteY91" fmla="*/ 3096323 h 3703470"/>
                        <a:gd name="connsiteX92" fmla="*/ 1936189 w 1939493"/>
                        <a:gd name="connsiteY92" fmla="*/ 3089905 h 3703470"/>
                        <a:gd name="connsiteX93" fmla="*/ 1931844 w 1939493"/>
                        <a:gd name="connsiteY93" fmla="*/ 2996335 h 3703470"/>
                        <a:gd name="connsiteX94" fmla="*/ 1766300 w 1939493"/>
                        <a:gd name="connsiteY94" fmla="*/ 2614270 h 3703470"/>
                        <a:gd name="connsiteX95" fmla="*/ 632428 w 1939493"/>
                        <a:gd name="connsiteY95" fmla="*/ 1887330 h 3703470"/>
                        <a:gd name="connsiteX96" fmla="*/ 526895 w 1939493"/>
                        <a:gd name="connsiteY96" fmla="*/ 1824468 h 3703470"/>
                        <a:gd name="connsiteX97" fmla="*/ 718913 w 1939493"/>
                        <a:gd name="connsiteY97" fmla="*/ 1710167 h 3703470"/>
                        <a:gd name="connsiteX98" fmla="*/ 1751951 w 1939493"/>
                        <a:gd name="connsiteY98" fmla="*/ 1076807 h 3703470"/>
                        <a:gd name="connsiteX99" fmla="*/ 1894680 w 1939493"/>
                        <a:gd name="connsiteY99" fmla="*/ 921855 h 3703470"/>
                        <a:gd name="connsiteX100" fmla="*/ 1923427 w 1939493"/>
                        <a:gd name="connsiteY100" fmla="*/ 859186 h 3703470"/>
                        <a:gd name="connsiteX101" fmla="*/ 1927236 w 1939493"/>
                        <a:gd name="connsiteY101" fmla="*/ 857603 h 3703470"/>
                        <a:gd name="connsiteX102" fmla="*/ 1934307 w 1939493"/>
                        <a:gd name="connsiteY102" fmla="*/ 843637 h 3703470"/>
                        <a:gd name="connsiteX103" fmla="*/ 1937415 w 1939493"/>
                        <a:gd name="connsiteY103" fmla="*/ 826157 h 3703470"/>
                        <a:gd name="connsiteX104" fmla="*/ 1938090 w 1939493"/>
                        <a:gd name="connsiteY104" fmla="*/ 794449 h 3703470"/>
                        <a:gd name="connsiteX105" fmla="*/ 1938170 w 1939493"/>
                        <a:gd name="connsiteY105" fmla="*/ 794064 h 3703470"/>
                        <a:gd name="connsiteX106" fmla="*/ 1938126 w 1939493"/>
                        <a:gd name="connsiteY106" fmla="*/ 792733 h 3703470"/>
                        <a:gd name="connsiteX107" fmla="*/ 1939493 w 1939493"/>
                        <a:gd name="connsiteY107" fmla="*/ 728518 h 3703470"/>
                        <a:gd name="connsiteX108" fmla="*/ 1936141 w 1939493"/>
                        <a:gd name="connsiteY108" fmla="*/ 656285 h 3703470"/>
                        <a:gd name="connsiteX109" fmla="*/ 1937331 w 1939493"/>
                        <a:gd name="connsiteY109" fmla="*/ 620595 h 3703470"/>
                        <a:gd name="connsiteX110" fmla="*/ 1934224 w 1939493"/>
                        <a:gd name="connsiteY110" fmla="*/ 603115 h 3703470"/>
                        <a:gd name="connsiteX111" fmla="*/ 1933616 w 1939493"/>
                        <a:gd name="connsiteY111" fmla="*/ 601913 h 3703470"/>
                        <a:gd name="connsiteX112" fmla="*/ 1931844 w 1939493"/>
                        <a:gd name="connsiteY112" fmla="*/ 563799 h 3703470"/>
                        <a:gd name="connsiteX113" fmla="*/ 1835926 w 1939493"/>
                        <a:gd name="connsiteY113" fmla="*/ 272216 h 3703470"/>
                        <a:gd name="connsiteX114" fmla="*/ 1777155 w 1939493"/>
                        <a:gd name="connsiteY114" fmla="*/ 195839 h 3703470"/>
                        <a:gd name="connsiteX115" fmla="*/ 1776222 w 1939493"/>
                        <a:gd name="connsiteY115" fmla="*/ 193929 h 3703470"/>
                        <a:gd name="connsiteX116" fmla="*/ 1772806 w 1939493"/>
                        <a:gd name="connsiteY116" fmla="*/ 190187 h 3703470"/>
                        <a:gd name="connsiteX117" fmla="*/ 1766300 w 1939493"/>
                        <a:gd name="connsiteY117" fmla="*/ 181732 h 3703470"/>
                        <a:gd name="connsiteX118" fmla="*/ 1757255 w 1939493"/>
                        <a:gd name="connsiteY118" fmla="*/ 173433 h 3703470"/>
                        <a:gd name="connsiteX119" fmla="*/ 1743132 w 1939493"/>
                        <a:gd name="connsiteY119" fmla="*/ 158795 h 3703470"/>
                        <a:gd name="connsiteX120" fmla="*/ 1615285 w 1939493"/>
                        <a:gd name="connsiteY120" fmla="*/ 40536 h 3703470"/>
                        <a:gd name="connsiteX121" fmla="*/ 1493619 w 1939493"/>
                        <a:gd name="connsiteY121" fmla="*/ 2309 h 3703470"/>
                        <a:gd name="connsiteX122" fmla="*/ 1330826 w 1939493"/>
                        <a:gd name="connsiteY122" fmla="*/ 98067 h 3703470"/>
                        <a:gd name="connsiteX123" fmla="*/ 1244543 w 1939493"/>
                        <a:gd name="connsiteY123" fmla="*/ 146201 h 3703470"/>
                        <a:gd name="connsiteX124" fmla="*/ 1222572 w 1939493"/>
                        <a:gd name="connsiteY124" fmla="*/ 161129 h 3703470"/>
                        <a:gd name="connsiteX125" fmla="*/ 1220728 w 1939493"/>
                        <a:gd name="connsiteY125" fmla="*/ 161129 h 3703470"/>
                        <a:gd name="connsiteX126" fmla="*/ 1178558 w 1939493"/>
                        <a:gd name="connsiteY126" fmla="*/ 183228 h 3703470"/>
                        <a:gd name="connsiteX127" fmla="*/ 173414 w 1939493"/>
                        <a:gd name="connsiteY127" fmla="*/ 842706 h 3703470"/>
                        <a:gd name="connsiteX128" fmla="*/ 2298 w 1939493"/>
                        <a:gd name="connsiteY128" fmla="*/ 1487133 h 3703470"/>
                        <a:gd name="connsiteX129" fmla="*/ 3770 w 1939493"/>
                        <a:gd name="connsiteY129" fmla="*/ 1495408 h 3703470"/>
                        <a:gd name="connsiteX130" fmla="*/ 4817 w 1939493"/>
                        <a:gd name="connsiteY130" fmla="*/ 1526810 h 3703470"/>
                        <a:gd name="connsiteX131" fmla="*/ 100714 w 1939493"/>
                        <a:gd name="connsiteY131" fmla="*/ 1829161 h 3703470"/>
                        <a:gd name="connsiteX132" fmla="*/ 121522 w 1939493"/>
                        <a:gd name="connsiteY132" fmla="*/ 1848491 h 3703470"/>
                        <a:gd name="connsiteX133" fmla="*/ 103789 w 1939493"/>
                        <a:gd name="connsiteY133" fmla="*/ 1871538 h 3703470"/>
                        <a:gd name="connsiteX134" fmla="*/ 2298 w 1939493"/>
                        <a:gd name="connsiteY134" fmla="*/ 2425479 h 3703470"/>
                        <a:gd name="connsiteX135" fmla="*/ 3526 w 1939493"/>
                        <a:gd name="connsiteY135" fmla="*/ 2432383 h 3703470"/>
                        <a:gd name="connsiteX136" fmla="*/ 2381 w 1939493"/>
                        <a:gd name="connsiteY136" fmla="*/ 2438826 h 3703470"/>
                        <a:gd name="connsiteX137" fmla="*/ 187763 w 1939493"/>
                        <a:gd name="connsiteY137" fmla="*/ 2895038 h 3703470"/>
                        <a:gd name="connsiteX138" fmla="*/ 1220800 w 1939493"/>
                        <a:gd name="connsiteY138" fmla="*/ 3528395 h 3703470"/>
                        <a:gd name="connsiteX139" fmla="*/ 1248802 w 1939493"/>
                        <a:gd name="connsiteY139" fmla="*/ 3545063 h 3703470"/>
                        <a:gd name="connsiteX140" fmla="*/ 1266767 w 1939493"/>
                        <a:gd name="connsiteY140" fmla="*/ 3557270 h 3703470"/>
                        <a:gd name="connsiteX141" fmla="*/ 1353050 w 1939493"/>
                        <a:gd name="connsiteY141" fmla="*/ 3605404 h 3703470"/>
                        <a:gd name="connsiteX142" fmla="*/ 1515843 w 1939493"/>
                        <a:gd name="connsiteY142" fmla="*/ 3701162 h 370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939493" h="3703470">
                          <a:moveTo>
                            <a:pt x="1344647" y="404453"/>
                          </a:moveTo>
                          <a:lnTo>
                            <a:pt x="1425852" y="355658"/>
                          </a:lnTo>
                          <a:lnTo>
                            <a:pt x="1523910" y="293701"/>
                          </a:lnTo>
                          <a:lnTo>
                            <a:pt x="1633663" y="362395"/>
                          </a:lnTo>
                          <a:lnTo>
                            <a:pt x="1696034" y="404453"/>
                          </a:lnTo>
                          <a:close/>
                          <a:moveTo>
                            <a:pt x="801307" y="723617"/>
                          </a:moveTo>
                          <a:lnTo>
                            <a:pt x="808330" y="719472"/>
                          </a:lnTo>
                          <a:cubicBezTo>
                            <a:pt x="898670" y="666717"/>
                            <a:pt x="991322" y="612932"/>
                            <a:pt x="1082143" y="559875"/>
                          </a:cubicBezTo>
                          <a:lnTo>
                            <a:pt x="1176327" y="504504"/>
                          </a:lnTo>
                          <a:lnTo>
                            <a:pt x="1798529" y="504504"/>
                          </a:lnTo>
                          <a:lnTo>
                            <a:pt x="1832444" y="559891"/>
                          </a:lnTo>
                          <a:cubicBezTo>
                            <a:pt x="1846296" y="592112"/>
                            <a:pt x="1854492" y="622955"/>
                            <a:pt x="1860741" y="653243"/>
                          </a:cubicBezTo>
                          <a:lnTo>
                            <a:pt x="1861349" y="656537"/>
                          </a:lnTo>
                          <a:lnTo>
                            <a:pt x="1844802" y="672581"/>
                          </a:lnTo>
                          <a:lnTo>
                            <a:pt x="1786673" y="723617"/>
                          </a:lnTo>
                          <a:close/>
                          <a:moveTo>
                            <a:pt x="321928" y="1013147"/>
                          </a:moveTo>
                          <a:lnTo>
                            <a:pt x="327162" y="1009660"/>
                          </a:lnTo>
                          <a:cubicBezTo>
                            <a:pt x="391688" y="968023"/>
                            <a:pt x="466811" y="921855"/>
                            <a:pt x="548386" y="872904"/>
                          </a:cubicBezTo>
                          <a:lnTo>
                            <a:pt x="644502" y="816171"/>
                          </a:lnTo>
                          <a:lnTo>
                            <a:pt x="650985" y="818856"/>
                          </a:lnTo>
                          <a:lnTo>
                            <a:pt x="1669688" y="818856"/>
                          </a:lnTo>
                          <a:lnTo>
                            <a:pt x="1626143" y="853127"/>
                          </a:lnTo>
                          <a:cubicBezTo>
                            <a:pt x="1579639" y="887634"/>
                            <a:pt x="1528963" y="922990"/>
                            <a:pt x="1475393" y="957167"/>
                          </a:cubicBezTo>
                          <a:lnTo>
                            <a:pt x="1378322" y="1013147"/>
                          </a:lnTo>
                          <a:close/>
                          <a:moveTo>
                            <a:pt x="72344" y="1350110"/>
                          </a:moveTo>
                          <a:lnTo>
                            <a:pt x="78974" y="1314218"/>
                          </a:lnTo>
                          <a:cubicBezTo>
                            <a:pt x="91475" y="1253641"/>
                            <a:pt x="111753" y="1190853"/>
                            <a:pt x="169508" y="1119224"/>
                          </a:cubicBezTo>
                          <a:lnTo>
                            <a:pt x="192406" y="1102471"/>
                          </a:lnTo>
                          <a:lnTo>
                            <a:pt x="1215008" y="1102471"/>
                          </a:lnTo>
                          <a:lnTo>
                            <a:pt x="1178558" y="1121574"/>
                          </a:lnTo>
                          <a:cubicBezTo>
                            <a:pt x="1131903" y="1146503"/>
                            <a:pt x="1081948" y="1173689"/>
                            <a:pt x="1030034" y="1202558"/>
                          </a:cubicBezTo>
                          <a:lnTo>
                            <a:pt x="783054" y="1346411"/>
                          </a:lnTo>
                          <a:lnTo>
                            <a:pt x="81271" y="1346411"/>
                          </a:lnTo>
                          <a:close/>
                          <a:moveTo>
                            <a:pt x="297123" y="1671221"/>
                          </a:moveTo>
                          <a:lnTo>
                            <a:pt x="226514" y="1619069"/>
                          </a:lnTo>
                          <a:cubicBezTo>
                            <a:pt x="145783" y="1554137"/>
                            <a:pt x="85169" y="1498034"/>
                            <a:pt x="54927" y="1467028"/>
                          </a:cubicBezTo>
                          <a:lnTo>
                            <a:pt x="46493" y="1457614"/>
                          </a:lnTo>
                          <a:lnTo>
                            <a:pt x="56091" y="1425304"/>
                          </a:lnTo>
                          <a:lnTo>
                            <a:pt x="81271" y="1435735"/>
                          </a:lnTo>
                          <a:lnTo>
                            <a:pt x="635753" y="1435735"/>
                          </a:lnTo>
                          <a:lnTo>
                            <a:pt x="546091" y="1492479"/>
                          </a:lnTo>
                          <a:cubicBezTo>
                            <a:pt x="468676" y="1543251"/>
                            <a:pt x="395898" y="1593967"/>
                            <a:pt x="332276" y="1642704"/>
                          </a:cubicBezTo>
                          <a:close/>
                          <a:moveTo>
                            <a:pt x="78161" y="2265578"/>
                          </a:moveTo>
                          <a:lnTo>
                            <a:pt x="90271" y="2206614"/>
                          </a:lnTo>
                          <a:cubicBezTo>
                            <a:pt x="103956" y="2160041"/>
                            <a:pt x="126193" y="2111292"/>
                            <a:pt x="169508" y="2057572"/>
                          </a:cubicBezTo>
                          <a:cubicBezTo>
                            <a:pt x="186927" y="2043873"/>
                            <a:pt x="207258" y="2028933"/>
                            <a:pt x="230138" y="2012906"/>
                          </a:cubicBezTo>
                          <a:lnTo>
                            <a:pt x="281578" y="1978217"/>
                          </a:lnTo>
                          <a:lnTo>
                            <a:pt x="324656" y="2007676"/>
                          </a:lnTo>
                          <a:cubicBezTo>
                            <a:pt x="385160" y="2047717"/>
                            <a:pt x="456096" y="2092123"/>
                            <a:pt x="533654" y="2139286"/>
                          </a:cubicBezTo>
                          <a:lnTo>
                            <a:pt x="745709" y="2265576"/>
                          </a:lnTo>
                          <a:close/>
                          <a:moveTo>
                            <a:pt x="234281" y="2609005"/>
                          </a:moveTo>
                          <a:lnTo>
                            <a:pt x="136819" y="2528693"/>
                          </a:lnTo>
                          <a:cubicBezTo>
                            <a:pt x="100543" y="2496756"/>
                            <a:pt x="72568" y="2470129"/>
                            <a:pt x="54927" y="2452041"/>
                          </a:cubicBezTo>
                          <a:lnTo>
                            <a:pt x="36082" y="2431006"/>
                          </a:lnTo>
                          <a:lnTo>
                            <a:pt x="57880" y="2357626"/>
                          </a:lnTo>
                          <a:lnTo>
                            <a:pt x="902699" y="2357626"/>
                          </a:lnTo>
                          <a:lnTo>
                            <a:pt x="1048042" y="2442438"/>
                          </a:lnTo>
                          <a:cubicBezTo>
                            <a:pt x="1136870" y="2494178"/>
                            <a:pt x="1224710" y="2545456"/>
                            <a:pt x="1307754" y="2594656"/>
                          </a:cubicBezTo>
                          <a:lnTo>
                            <a:pt x="1331586" y="2609003"/>
                          </a:lnTo>
                          <a:close/>
                          <a:moveTo>
                            <a:pt x="687697" y="2901267"/>
                          </a:moveTo>
                          <a:lnTo>
                            <a:pt x="632428" y="2872344"/>
                          </a:lnTo>
                          <a:cubicBezTo>
                            <a:pt x="564676" y="2837602"/>
                            <a:pt x="499113" y="2798484"/>
                            <a:pt x="437783" y="2758220"/>
                          </a:cubicBezTo>
                          <a:lnTo>
                            <a:pt x="357815" y="2701053"/>
                          </a:lnTo>
                          <a:lnTo>
                            <a:pt x="1484483" y="2701053"/>
                          </a:lnTo>
                          <a:lnTo>
                            <a:pt x="1495907" y="2707931"/>
                          </a:lnTo>
                          <a:cubicBezTo>
                            <a:pt x="1612608" y="2779692"/>
                            <a:pt x="1709236" y="2842842"/>
                            <a:pt x="1770206" y="2890788"/>
                          </a:cubicBezTo>
                          <a:lnTo>
                            <a:pt x="1776622" y="2901265"/>
                          </a:lnTo>
                          <a:close/>
                          <a:moveTo>
                            <a:pt x="1257443" y="3225207"/>
                          </a:moveTo>
                          <a:lnTo>
                            <a:pt x="1193044" y="3184773"/>
                          </a:lnTo>
                          <a:cubicBezTo>
                            <a:pt x="1090543" y="3122861"/>
                            <a:pt x="986687" y="3063365"/>
                            <a:pt x="890307" y="3010042"/>
                          </a:cubicBezTo>
                          <a:lnTo>
                            <a:pt x="870739" y="2999411"/>
                          </a:lnTo>
                          <a:lnTo>
                            <a:pt x="1820293" y="2999411"/>
                          </a:lnTo>
                          <a:lnTo>
                            <a:pt x="1832969" y="2994161"/>
                          </a:lnTo>
                          <a:lnTo>
                            <a:pt x="1860741" y="3085780"/>
                          </a:lnTo>
                          <a:lnTo>
                            <a:pt x="1868116" y="3125704"/>
                          </a:lnTo>
                          <a:lnTo>
                            <a:pt x="1844802" y="3148308"/>
                          </a:lnTo>
                          <a:lnTo>
                            <a:pt x="1757217" y="3225205"/>
                          </a:lnTo>
                          <a:close/>
                          <a:moveTo>
                            <a:pt x="1523517" y="3399681"/>
                          </a:moveTo>
                          <a:lnTo>
                            <a:pt x="1419319" y="3328308"/>
                          </a:lnTo>
                          <a:lnTo>
                            <a:pt x="1626838" y="3328308"/>
                          </a:lnTo>
                          <a:lnTo>
                            <a:pt x="1626143" y="3328854"/>
                          </a:lnTo>
                          <a:close/>
                          <a:moveTo>
                            <a:pt x="1515843" y="3701162"/>
                          </a:moveTo>
                          <a:cubicBezTo>
                            <a:pt x="1563253" y="3710749"/>
                            <a:pt x="1595923" y="3689015"/>
                            <a:pt x="1637509" y="3662935"/>
                          </a:cubicBezTo>
                          <a:cubicBezTo>
                            <a:pt x="1679094" y="3636854"/>
                            <a:pt x="1738445" y="3573967"/>
                            <a:pt x="1765356" y="3544675"/>
                          </a:cubicBezTo>
                          <a:cubicBezTo>
                            <a:pt x="1778811" y="3530029"/>
                            <a:pt x="1791343" y="3518720"/>
                            <a:pt x="1798446" y="3509541"/>
                          </a:cubicBezTo>
                          <a:lnTo>
                            <a:pt x="1798621" y="3509182"/>
                          </a:lnTo>
                          <a:lnTo>
                            <a:pt x="1839001" y="3471672"/>
                          </a:lnTo>
                          <a:cubicBezTo>
                            <a:pt x="1909273" y="3394192"/>
                            <a:pt x="1932491" y="3326869"/>
                            <a:pt x="1938170" y="3269793"/>
                          </a:cubicBezTo>
                          <a:lnTo>
                            <a:pt x="1937570" y="3251397"/>
                          </a:lnTo>
                          <a:lnTo>
                            <a:pt x="1939493" y="3161054"/>
                          </a:lnTo>
                          <a:lnTo>
                            <a:pt x="1936978" y="3106881"/>
                          </a:lnTo>
                          <a:lnTo>
                            <a:pt x="1937331" y="3096323"/>
                          </a:lnTo>
                          <a:lnTo>
                            <a:pt x="1936189" y="3089905"/>
                          </a:lnTo>
                          <a:lnTo>
                            <a:pt x="1931844" y="2996335"/>
                          </a:lnTo>
                          <a:cubicBezTo>
                            <a:pt x="1916779" y="2872418"/>
                            <a:pt x="1875048" y="2728549"/>
                            <a:pt x="1766300" y="2614270"/>
                          </a:cubicBezTo>
                          <a:cubicBezTo>
                            <a:pt x="1548801" y="2385708"/>
                            <a:pt x="942162" y="2046147"/>
                            <a:pt x="632428" y="1887330"/>
                          </a:cubicBezTo>
                          <a:lnTo>
                            <a:pt x="526895" y="1824468"/>
                          </a:lnTo>
                          <a:lnTo>
                            <a:pt x="718913" y="1710167"/>
                          </a:lnTo>
                          <a:cubicBezTo>
                            <a:pt x="1111532" y="1479607"/>
                            <a:pt x="1577084" y="1217213"/>
                            <a:pt x="1751951" y="1076807"/>
                          </a:cubicBezTo>
                          <a:cubicBezTo>
                            <a:pt x="1821898" y="1020645"/>
                            <a:pt x="1866560" y="968987"/>
                            <a:pt x="1894680" y="921855"/>
                          </a:cubicBezTo>
                          <a:lnTo>
                            <a:pt x="1923427" y="859186"/>
                          </a:lnTo>
                          <a:lnTo>
                            <a:pt x="1927236" y="857603"/>
                          </a:lnTo>
                          <a:cubicBezTo>
                            <a:pt x="1930300" y="855010"/>
                            <a:pt x="1932305" y="851474"/>
                            <a:pt x="1934307" y="843637"/>
                          </a:cubicBezTo>
                          <a:lnTo>
                            <a:pt x="1937415" y="826157"/>
                          </a:lnTo>
                          <a:lnTo>
                            <a:pt x="1938090" y="794449"/>
                          </a:lnTo>
                          <a:lnTo>
                            <a:pt x="1938170" y="794064"/>
                          </a:lnTo>
                          <a:lnTo>
                            <a:pt x="1938126" y="792733"/>
                          </a:lnTo>
                          <a:lnTo>
                            <a:pt x="1939493" y="728518"/>
                          </a:lnTo>
                          <a:lnTo>
                            <a:pt x="1936141" y="656285"/>
                          </a:lnTo>
                          <a:lnTo>
                            <a:pt x="1937331" y="620595"/>
                          </a:lnTo>
                          <a:lnTo>
                            <a:pt x="1934224" y="603115"/>
                          </a:lnTo>
                          <a:lnTo>
                            <a:pt x="1933616" y="601913"/>
                          </a:lnTo>
                          <a:lnTo>
                            <a:pt x="1931844" y="563799"/>
                          </a:lnTo>
                          <a:cubicBezTo>
                            <a:pt x="1920545" y="470861"/>
                            <a:pt x="1894247" y="366700"/>
                            <a:pt x="1835926" y="272216"/>
                          </a:cubicBezTo>
                          <a:lnTo>
                            <a:pt x="1777155" y="195839"/>
                          </a:lnTo>
                          <a:lnTo>
                            <a:pt x="1776222" y="193929"/>
                          </a:lnTo>
                          <a:lnTo>
                            <a:pt x="1772806" y="190187"/>
                          </a:lnTo>
                          <a:lnTo>
                            <a:pt x="1766300" y="181732"/>
                          </a:lnTo>
                          <a:lnTo>
                            <a:pt x="1757255" y="173433"/>
                          </a:lnTo>
                          <a:lnTo>
                            <a:pt x="1743132" y="158795"/>
                          </a:lnTo>
                          <a:cubicBezTo>
                            <a:pt x="1716221" y="129503"/>
                            <a:pt x="1656870" y="66616"/>
                            <a:pt x="1615285" y="40536"/>
                          </a:cubicBezTo>
                          <a:cubicBezTo>
                            <a:pt x="1573699" y="14455"/>
                            <a:pt x="1541029" y="-7279"/>
                            <a:pt x="1493619" y="2309"/>
                          </a:cubicBezTo>
                          <a:cubicBezTo>
                            <a:pt x="1446209" y="11896"/>
                            <a:pt x="1379267" y="67192"/>
                            <a:pt x="1330826" y="98067"/>
                          </a:cubicBezTo>
                          <a:cubicBezTo>
                            <a:pt x="1306607" y="113504"/>
                            <a:pt x="1271848" y="130417"/>
                            <a:pt x="1244543" y="146201"/>
                          </a:cubicBezTo>
                          <a:lnTo>
                            <a:pt x="1222572" y="161129"/>
                          </a:lnTo>
                          <a:lnTo>
                            <a:pt x="1220728" y="161129"/>
                          </a:lnTo>
                          <a:lnTo>
                            <a:pt x="1178558" y="183228"/>
                          </a:lnTo>
                          <a:cubicBezTo>
                            <a:pt x="851973" y="357740"/>
                            <a:pt x="363724" y="642716"/>
                            <a:pt x="173414" y="842706"/>
                          </a:cubicBezTo>
                          <a:cubicBezTo>
                            <a:pt x="-44083" y="1071268"/>
                            <a:pt x="6494" y="1418181"/>
                            <a:pt x="2298" y="1487133"/>
                          </a:cubicBezTo>
                          <a:lnTo>
                            <a:pt x="3770" y="1495408"/>
                          </a:lnTo>
                          <a:lnTo>
                            <a:pt x="4817" y="1526810"/>
                          </a:lnTo>
                          <a:cubicBezTo>
                            <a:pt x="-2820" y="1599111"/>
                            <a:pt x="-16406" y="1700028"/>
                            <a:pt x="100714" y="1829161"/>
                          </a:cubicBezTo>
                          <a:lnTo>
                            <a:pt x="121522" y="1848491"/>
                          </a:lnTo>
                          <a:lnTo>
                            <a:pt x="103789" y="1871538"/>
                          </a:lnTo>
                          <a:cubicBezTo>
                            <a:pt x="-32295" y="2092000"/>
                            <a:pt x="5971" y="2365146"/>
                            <a:pt x="2298" y="2425479"/>
                          </a:cubicBezTo>
                          <a:lnTo>
                            <a:pt x="3526" y="2432383"/>
                          </a:lnTo>
                          <a:lnTo>
                            <a:pt x="2381" y="2438826"/>
                          </a:lnTo>
                          <a:cubicBezTo>
                            <a:pt x="32760" y="2517773"/>
                            <a:pt x="-92027" y="2670390"/>
                            <a:pt x="187763" y="2895038"/>
                          </a:cubicBezTo>
                          <a:cubicBezTo>
                            <a:pt x="362629" y="3035442"/>
                            <a:pt x="828181" y="3297834"/>
                            <a:pt x="1220800" y="3528395"/>
                          </a:cubicBezTo>
                          <a:lnTo>
                            <a:pt x="1248802" y="3545063"/>
                          </a:lnTo>
                          <a:lnTo>
                            <a:pt x="1266767" y="3557270"/>
                          </a:lnTo>
                          <a:cubicBezTo>
                            <a:pt x="1294072" y="3573053"/>
                            <a:pt x="1328831" y="3589966"/>
                            <a:pt x="1353050" y="3605404"/>
                          </a:cubicBezTo>
                          <a:cubicBezTo>
                            <a:pt x="1401491" y="3636278"/>
                            <a:pt x="1468433" y="3691574"/>
                            <a:pt x="1515843" y="370116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grpSp>
        <p:grpSp>
          <p:nvGrpSpPr>
            <p:cNvPr id="84" name="组合 83">
              <a:extLst>
                <a:ext uri="{FF2B5EF4-FFF2-40B4-BE49-F238E27FC236}">
                  <a16:creationId xmlns:a16="http://schemas.microsoft.com/office/drawing/2014/main" id="{1113438B-2ADF-FAAC-A833-32580065A45F}"/>
                </a:ext>
              </a:extLst>
            </p:cNvPr>
            <p:cNvGrpSpPr/>
            <p:nvPr/>
          </p:nvGrpSpPr>
          <p:grpSpPr>
            <a:xfrm>
              <a:off x="9739674" y="1748484"/>
              <a:ext cx="936869" cy="934850"/>
              <a:chOff x="6794430" y="2594886"/>
              <a:chExt cx="2701078" cy="2714040"/>
            </a:xfrm>
            <a:solidFill>
              <a:schemeClr val="bg1"/>
            </a:solidFill>
          </p:grpSpPr>
          <p:sp>
            <p:nvSpPr>
              <p:cNvPr id="85" name="任意多边形: 形状 84">
                <a:extLst>
                  <a:ext uri="{FF2B5EF4-FFF2-40B4-BE49-F238E27FC236}">
                    <a16:creationId xmlns:a16="http://schemas.microsoft.com/office/drawing/2014/main" id="{81F1A4A0-E612-1651-A92E-C8CC946E29FE}"/>
                  </a:ext>
                </a:extLst>
              </p:cNvPr>
              <p:cNvSpPr/>
              <p:nvPr/>
            </p:nvSpPr>
            <p:spPr>
              <a:xfrm rot="1394382">
                <a:off x="7069763" y="2997395"/>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86" name="任意多边形: 形状 85">
                <a:extLst>
                  <a:ext uri="{FF2B5EF4-FFF2-40B4-BE49-F238E27FC236}">
                    <a16:creationId xmlns:a16="http://schemas.microsoft.com/office/drawing/2014/main" id="{A2944AFA-EE57-D209-6187-425D4D05696C}"/>
                  </a:ext>
                </a:extLst>
              </p:cNvPr>
              <p:cNvSpPr/>
              <p:nvPr/>
            </p:nvSpPr>
            <p:spPr>
              <a:xfrm rot="11073090">
                <a:off x="7766929" y="2594886"/>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87" name="任意多边形: 形状 86">
                <a:extLst>
                  <a:ext uri="{FF2B5EF4-FFF2-40B4-BE49-F238E27FC236}">
                    <a16:creationId xmlns:a16="http://schemas.microsoft.com/office/drawing/2014/main" id="{4EF6CE91-CF22-74F9-AC18-74F7D2606B9A}"/>
                  </a:ext>
                </a:extLst>
              </p:cNvPr>
              <p:cNvSpPr/>
              <p:nvPr/>
            </p:nvSpPr>
            <p:spPr>
              <a:xfrm>
                <a:off x="8559716" y="2734676"/>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88" name="任意多边形: 形状 87">
                <a:extLst>
                  <a:ext uri="{FF2B5EF4-FFF2-40B4-BE49-F238E27FC236}">
                    <a16:creationId xmlns:a16="http://schemas.microsoft.com/office/drawing/2014/main" id="{3247CF8E-44BF-D5E1-CB75-95E746C228F7}"/>
                  </a:ext>
                </a:extLst>
              </p:cNvPr>
              <p:cNvSpPr/>
              <p:nvPr/>
            </p:nvSpPr>
            <p:spPr>
              <a:xfrm rot="1285476">
                <a:off x="9077172" y="3351355"/>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89" name="任意多边形: 形状 88">
                <a:extLst>
                  <a:ext uri="{FF2B5EF4-FFF2-40B4-BE49-F238E27FC236}">
                    <a16:creationId xmlns:a16="http://schemas.microsoft.com/office/drawing/2014/main" id="{49B780CB-B3D1-936D-E978-FAEB77D71098}"/>
                  </a:ext>
                </a:extLst>
              </p:cNvPr>
              <p:cNvSpPr/>
              <p:nvPr/>
            </p:nvSpPr>
            <p:spPr>
              <a:xfrm rot="18988526">
                <a:off x="9077172" y="4156373"/>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90" name="任意多边形: 形状 89">
                <a:extLst>
                  <a:ext uri="{FF2B5EF4-FFF2-40B4-BE49-F238E27FC236}">
                    <a16:creationId xmlns:a16="http://schemas.microsoft.com/office/drawing/2014/main" id="{29F36BD2-7450-D59B-EF7E-8B7E87BE612D}"/>
                  </a:ext>
                </a:extLst>
              </p:cNvPr>
              <p:cNvSpPr/>
              <p:nvPr/>
            </p:nvSpPr>
            <p:spPr>
              <a:xfrm rot="20823984">
                <a:off x="8559716" y="4773052"/>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91" name="任意多边形: 形状 90">
                <a:extLst>
                  <a:ext uri="{FF2B5EF4-FFF2-40B4-BE49-F238E27FC236}">
                    <a16:creationId xmlns:a16="http://schemas.microsoft.com/office/drawing/2014/main" id="{F20F034A-82D0-9B86-4163-AC3C63FE3639}"/>
                  </a:ext>
                </a:extLst>
              </p:cNvPr>
              <p:cNvSpPr/>
              <p:nvPr/>
            </p:nvSpPr>
            <p:spPr>
              <a:xfrm rot="1691215">
                <a:off x="7766929" y="4912842"/>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92" name="任意多边形: 形状 91">
                <a:extLst>
                  <a:ext uri="{FF2B5EF4-FFF2-40B4-BE49-F238E27FC236}">
                    <a16:creationId xmlns:a16="http://schemas.microsoft.com/office/drawing/2014/main" id="{4182B8F6-01DA-C48E-BD65-26F61FC0F7C5}"/>
                  </a:ext>
                </a:extLst>
              </p:cNvPr>
              <p:cNvSpPr/>
              <p:nvPr/>
            </p:nvSpPr>
            <p:spPr>
              <a:xfrm rot="21041103">
                <a:off x="6794430" y="3753864"/>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sp>
            <p:nvSpPr>
              <p:cNvPr id="93" name="任意多边形: 形状 92">
                <a:extLst>
                  <a:ext uri="{FF2B5EF4-FFF2-40B4-BE49-F238E27FC236}">
                    <a16:creationId xmlns:a16="http://schemas.microsoft.com/office/drawing/2014/main" id="{1E7FC9D5-C410-087B-1318-BA023C7CB5C7}"/>
                  </a:ext>
                </a:extLst>
              </p:cNvPr>
              <p:cNvSpPr/>
              <p:nvPr/>
            </p:nvSpPr>
            <p:spPr>
              <a:xfrm rot="18645552">
                <a:off x="7069763" y="4510333"/>
                <a:ext cx="418336" cy="396084"/>
              </a:xfrm>
              <a:custGeom>
                <a:avLst/>
                <a:gdLst>
                  <a:gd name="connsiteX0" fmla="*/ 420303 w 1097280"/>
                  <a:gd name="connsiteY0" fmla="*/ 0 h 1038912"/>
                  <a:gd name="connsiteX1" fmla="*/ 725103 w 1097280"/>
                  <a:gd name="connsiteY1" fmla="*/ 304800 h 1038912"/>
                  <a:gd name="connsiteX2" fmla="*/ 724267 w 1097280"/>
                  <a:gd name="connsiteY2" fmla="*/ 313099 h 1038912"/>
                  <a:gd name="connsiteX3" fmla="*/ 731053 w 1097280"/>
                  <a:gd name="connsiteY3" fmla="*/ 310993 h 1038912"/>
                  <a:gd name="connsiteX4" fmla="*/ 792480 w 1097280"/>
                  <a:gd name="connsiteY4" fmla="*/ 304800 h 1038912"/>
                  <a:gd name="connsiteX5" fmla="*/ 1097280 w 1097280"/>
                  <a:gd name="connsiteY5" fmla="*/ 609600 h 1038912"/>
                  <a:gd name="connsiteX6" fmla="*/ 792480 w 1097280"/>
                  <a:gd name="connsiteY6" fmla="*/ 914400 h 1038912"/>
                  <a:gd name="connsiteX7" fmla="*/ 622064 w 1097280"/>
                  <a:gd name="connsiteY7" fmla="*/ 862345 h 1038912"/>
                  <a:gd name="connsiteX8" fmla="*/ 590702 w 1097280"/>
                  <a:gd name="connsiteY8" fmla="*/ 836470 h 1038912"/>
                  <a:gd name="connsiteX9" fmla="*/ 585648 w 1097280"/>
                  <a:gd name="connsiteY9" fmla="*/ 852754 h 1038912"/>
                  <a:gd name="connsiteX10" fmla="*/ 304800 w 1097280"/>
                  <a:gd name="connsiteY10" fmla="*/ 1038912 h 1038912"/>
                  <a:gd name="connsiteX11" fmla="*/ 0 w 1097280"/>
                  <a:gd name="connsiteY11" fmla="*/ 734112 h 1038912"/>
                  <a:gd name="connsiteX12" fmla="*/ 134383 w 1097280"/>
                  <a:gd name="connsiteY12" fmla="*/ 481367 h 1038912"/>
                  <a:gd name="connsiteX13" fmla="*/ 162587 w 1097280"/>
                  <a:gd name="connsiteY13" fmla="*/ 466059 h 1038912"/>
                  <a:gd name="connsiteX14" fmla="*/ 139456 w 1097280"/>
                  <a:gd name="connsiteY14" fmla="*/ 423442 h 1038912"/>
                  <a:gd name="connsiteX15" fmla="*/ 115503 w 1097280"/>
                  <a:gd name="connsiteY15" fmla="*/ 304800 h 1038912"/>
                  <a:gd name="connsiteX16" fmla="*/ 420303 w 1097280"/>
                  <a:gd name="connsiteY16" fmla="*/ 0 h 10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7280" h="1038912">
                    <a:moveTo>
                      <a:pt x="420303" y="0"/>
                    </a:moveTo>
                    <a:cubicBezTo>
                      <a:pt x="588639" y="0"/>
                      <a:pt x="725103" y="136464"/>
                      <a:pt x="725103" y="304800"/>
                    </a:cubicBezTo>
                    <a:lnTo>
                      <a:pt x="724267" y="313099"/>
                    </a:lnTo>
                    <a:lnTo>
                      <a:pt x="731053" y="310993"/>
                    </a:lnTo>
                    <a:cubicBezTo>
                      <a:pt x="750894" y="306933"/>
                      <a:pt x="771438" y="304800"/>
                      <a:pt x="792480" y="304800"/>
                    </a:cubicBezTo>
                    <a:cubicBezTo>
                      <a:pt x="960816" y="304800"/>
                      <a:pt x="1097280" y="441264"/>
                      <a:pt x="1097280" y="609600"/>
                    </a:cubicBezTo>
                    <a:cubicBezTo>
                      <a:pt x="1097280" y="777936"/>
                      <a:pt x="960816" y="914400"/>
                      <a:pt x="792480" y="914400"/>
                    </a:cubicBezTo>
                    <a:cubicBezTo>
                      <a:pt x="729354" y="914400"/>
                      <a:pt x="670710" y="895210"/>
                      <a:pt x="622064" y="862345"/>
                    </a:cubicBezTo>
                    <a:lnTo>
                      <a:pt x="590702" y="836470"/>
                    </a:lnTo>
                    <a:lnTo>
                      <a:pt x="585648" y="852754"/>
                    </a:lnTo>
                    <a:cubicBezTo>
                      <a:pt x="539376" y="962151"/>
                      <a:pt x="431052" y="1038912"/>
                      <a:pt x="304800" y="1038912"/>
                    </a:cubicBezTo>
                    <a:cubicBezTo>
                      <a:pt x="136464" y="1038912"/>
                      <a:pt x="0" y="902448"/>
                      <a:pt x="0" y="734112"/>
                    </a:cubicBezTo>
                    <a:cubicBezTo>
                      <a:pt x="0" y="628902"/>
                      <a:pt x="53306" y="536142"/>
                      <a:pt x="134383" y="481367"/>
                    </a:cubicBezTo>
                    <a:lnTo>
                      <a:pt x="162587" y="466059"/>
                    </a:lnTo>
                    <a:lnTo>
                      <a:pt x="139456" y="423442"/>
                    </a:lnTo>
                    <a:cubicBezTo>
                      <a:pt x="124032" y="386976"/>
                      <a:pt x="115503" y="346884"/>
                      <a:pt x="115503" y="304800"/>
                    </a:cubicBezTo>
                    <a:cubicBezTo>
                      <a:pt x="115503" y="136464"/>
                      <a:pt x="251967" y="0"/>
                      <a:pt x="420303" y="0"/>
                    </a:cubicBezTo>
                    <a:close/>
                  </a:path>
                </a:pathLst>
              </a:custGeom>
              <a:grp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mn-ea"/>
                </a:endParaRPr>
              </a:p>
            </p:txBody>
          </p:sp>
        </p:grpSp>
      </p:grpSp>
      <p:grpSp>
        <p:nvGrpSpPr>
          <p:cNvPr id="281" name="组合 280">
            <a:extLst>
              <a:ext uri="{FF2B5EF4-FFF2-40B4-BE49-F238E27FC236}">
                <a16:creationId xmlns:a16="http://schemas.microsoft.com/office/drawing/2014/main" id="{F8B3BB9E-A6D9-9326-5974-198B10F98A2D}"/>
              </a:ext>
            </a:extLst>
          </p:cNvPr>
          <p:cNvGrpSpPr/>
          <p:nvPr/>
        </p:nvGrpSpPr>
        <p:grpSpPr>
          <a:xfrm>
            <a:off x="3215816" y="3273868"/>
            <a:ext cx="432000" cy="288000"/>
            <a:chOff x="3472655" y="2851366"/>
            <a:chExt cx="420288" cy="331200"/>
          </a:xfrm>
        </p:grpSpPr>
        <p:sp>
          <p:nvSpPr>
            <p:cNvPr id="282" name="任意多边形: 形状 281">
              <a:extLst>
                <a:ext uri="{FF2B5EF4-FFF2-40B4-BE49-F238E27FC236}">
                  <a16:creationId xmlns:a16="http://schemas.microsoft.com/office/drawing/2014/main" id="{D15621EE-09F9-DDD1-2CB9-532BC52FF58F}"/>
                </a:ext>
              </a:extLst>
            </p:cNvPr>
            <p:cNvSpPr/>
            <p:nvPr/>
          </p:nvSpPr>
          <p:spPr>
            <a:xfrm>
              <a:off x="3472655" y="2851366"/>
              <a:ext cx="210058" cy="331200"/>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sp>
          <p:nvSpPr>
            <p:cNvPr id="283" name="任意多边形: 形状 282">
              <a:extLst>
                <a:ext uri="{FF2B5EF4-FFF2-40B4-BE49-F238E27FC236}">
                  <a16:creationId xmlns:a16="http://schemas.microsoft.com/office/drawing/2014/main" id="{E8953ECA-BC08-DED8-8366-8840CB9C7EB3}"/>
                </a:ext>
              </a:extLst>
            </p:cNvPr>
            <p:cNvSpPr/>
            <p:nvPr/>
          </p:nvSpPr>
          <p:spPr>
            <a:xfrm flipH="1">
              <a:off x="3682885" y="2851366"/>
              <a:ext cx="210058" cy="331200"/>
            </a:xfrm>
            <a:custGeom>
              <a:avLst/>
              <a:gdLst>
                <a:gd name="connsiteX0" fmla="*/ 773469 w 1136054"/>
                <a:gd name="connsiteY0" fmla="*/ 159 h 1791226"/>
                <a:gd name="connsiteX1" fmla="*/ 883403 w 1136054"/>
                <a:gd name="connsiteY1" fmla="*/ 5715 h 1791226"/>
                <a:gd name="connsiteX2" fmla="*/ 922435 w 1136054"/>
                <a:gd name="connsiteY2" fmla="*/ 8573 h 1791226"/>
                <a:gd name="connsiteX3" fmla="*/ 916280 w 1136054"/>
                <a:gd name="connsiteY3" fmla="*/ 28400 h 1791226"/>
                <a:gd name="connsiteX4" fmla="*/ 911105 w 1136054"/>
                <a:gd name="connsiteY4" fmla="*/ 79734 h 1791226"/>
                <a:gd name="connsiteX5" fmla="*/ 1114486 w 1136054"/>
                <a:gd name="connsiteY5" fmla="*/ 329274 h 1791226"/>
                <a:gd name="connsiteX6" fmla="*/ 1136054 w 1136054"/>
                <a:gd name="connsiteY6" fmla="*/ 331448 h 1791226"/>
                <a:gd name="connsiteX7" fmla="*/ 1136054 w 1136054"/>
                <a:gd name="connsiteY7" fmla="*/ 1550328 h 1791226"/>
                <a:gd name="connsiteX8" fmla="*/ 1133514 w 1136054"/>
                <a:gd name="connsiteY8" fmla="*/ 1569244 h 1791226"/>
                <a:gd name="connsiteX9" fmla="*/ 1085254 w 1136054"/>
                <a:gd name="connsiteY9" fmla="*/ 1708309 h 1791226"/>
                <a:gd name="connsiteX10" fmla="*/ 892214 w 1136054"/>
                <a:gd name="connsiteY10" fmla="*/ 1789589 h 1791226"/>
                <a:gd name="connsiteX11" fmla="*/ 333414 w 1136054"/>
                <a:gd name="connsiteY11" fmla="*/ 1667669 h 1791226"/>
                <a:gd name="connsiteX12" fmla="*/ 18454 w 1136054"/>
                <a:gd name="connsiteY12" fmla="*/ 1454309 h 1791226"/>
                <a:gd name="connsiteX13" fmla="*/ 59094 w 1136054"/>
                <a:gd name="connsiteY13" fmla="*/ 936149 h 1791226"/>
                <a:gd name="connsiteX14" fmla="*/ 241974 w 1136054"/>
                <a:gd name="connsiteY14" fmla="*/ 336709 h 1791226"/>
                <a:gd name="connsiteX15" fmla="*/ 556934 w 1136054"/>
                <a:gd name="connsiteY15" fmla="*/ 31909 h 1791226"/>
                <a:gd name="connsiteX16" fmla="*/ 773469 w 1136054"/>
                <a:gd name="connsiteY16" fmla="*/ 159 h 1791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6054" h="1791226">
                  <a:moveTo>
                    <a:pt x="773469" y="159"/>
                  </a:moveTo>
                  <a:cubicBezTo>
                    <a:pt x="811675" y="794"/>
                    <a:pt x="849193" y="3228"/>
                    <a:pt x="883403" y="5715"/>
                  </a:cubicBezTo>
                  <a:lnTo>
                    <a:pt x="922435" y="8573"/>
                  </a:lnTo>
                  <a:lnTo>
                    <a:pt x="916280" y="28400"/>
                  </a:lnTo>
                  <a:cubicBezTo>
                    <a:pt x="912887" y="44982"/>
                    <a:pt x="911105" y="62150"/>
                    <a:pt x="911105" y="79734"/>
                  </a:cubicBezTo>
                  <a:cubicBezTo>
                    <a:pt x="911105" y="202825"/>
                    <a:pt x="998417" y="305523"/>
                    <a:pt x="1114486" y="329274"/>
                  </a:cubicBezTo>
                  <a:lnTo>
                    <a:pt x="1136054" y="331448"/>
                  </a:lnTo>
                  <a:lnTo>
                    <a:pt x="1136054" y="1550328"/>
                  </a:lnTo>
                  <a:lnTo>
                    <a:pt x="1133514" y="1569244"/>
                  </a:lnTo>
                  <a:cubicBezTo>
                    <a:pt x="1122508" y="1627876"/>
                    <a:pt x="1107268" y="1670209"/>
                    <a:pt x="1085254" y="1708309"/>
                  </a:cubicBezTo>
                  <a:cubicBezTo>
                    <a:pt x="1041227" y="1784509"/>
                    <a:pt x="1017521" y="1796362"/>
                    <a:pt x="892214" y="1789589"/>
                  </a:cubicBezTo>
                  <a:cubicBezTo>
                    <a:pt x="766907" y="1782816"/>
                    <a:pt x="479041" y="1723549"/>
                    <a:pt x="333414" y="1667669"/>
                  </a:cubicBezTo>
                  <a:cubicBezTo>
                    <a:pt x="187787" y="1611789"/>
                    <a:pt x="64174" y="1576229"/>
                    <a:pt x="18454" y="1454309"/>
                  </a:cubicBezTo>
                  <a:cubicBezTo>
                    <a:pt x="-27266" y="1332389"/>
                    <a:pt x="21841" y="1122416"/>
                    <a:pt x="59094" y="936149"/>
                  </a:cubicBezTo>
                  <a:cubicBezTo>
                    <a:pt x="96347" y="749882"/>
                    <a:pt x="159001" y="487416"/>
                    <a:pt x="241974" y="336709"/>
                  </a:cubicBezTo>
                  <a:cubicBezTo>
                    <a:pt x="324947" y="186002"/>
                    <a:pt x="435014" y="86096"/>
                    <a:pt x="556934" y="31909"/>
                  </a:cubicBezTo>
                  <a:cubicBezTo>
                    <a:pt x="617894" y="4816"/>
                    <a:pt x="697058" y="-1111"/>
                    <a:pt x="773469" y="159"/>
                  </a:cubicBezTo>
                  <a:close/>
                </a:path>
              </a:pathLst>
            </a:custGeom>
            <a:gradFill flip="none" rotWithShape="1">
              <a:gsLst>
                <a:gs pos="8000">
                  <a:schemeClr val="accent1"/>
                </a:gs>
                <a:gs pos="100000">
                  <a:schemeClr val="accent2">
                    <a:lumMod val="20000"/>
                    <a:lumOff val="80000"/>
                  </a:schemeClr>
                </a:gs>
              </a:gsLst>
              <a:path path="circle">
                <a:fillToRect l="50000" t="50000" r="50000" b="50000"/>
              </a:path>
              <a:tileRect/>
            </a:gradFill>
            <a:ln w="12700" cap="rnd">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600">
                <a:latin typeface="+mn-ea"/>
              </a:endParaRPr>
            </a:p>
          </p:txBody>
        </p:sp>
      </p:grpSp>
      <p:sp>
        <p:nvSpPr>
          <p:cNvPr id="284" name="文本框 1057">
            <a:extLst>
              <a:ext uri="{FF2B5EF4-FFF2-40B4-BE49-F238E27FC236}">
                <a16:creationId xmlns:a16="http://schemas.microsoft.com/office/drawing/2014/main" id="{624F265E-0A93-7979-AE65-35311724CC6B}"/>
              </a:ext>
            </a:extLst>
          </p:cNvPr>
          <p:cNvSpPr txBox="1"/>
          <p:nvPr/>
        </p:nvSpPr>
        <p:spPr>
          <a:xfrm>
            <a:off x="2749752" y="3589635"/>
            <a:ext cx="1368966" cy="338554"/>
          </a:xfrm>
          <a:prstGeom prst="rect">
            <a:avLst/>
          </a:prstGeom>
          <a:noFill/>
        </p:spPr>
        <p:txBody>
          <a:bodyPr wrap="square" lIns="0" tIns="0" rIns="0" bIns="0"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100" b="1" dirty="0">
                <a:latin typeface="+mn-ea"/>
              </a:rPr>
              <a:t>L1</a:t>
            </a:r>
            <a:r>
              <a:rPr lang="zh-CN" altLang="en-US" sz="1100" b="1" dirty="0">
                <a:latin typeface="+mn-ea"/>
              </a:rPr>
              <a:t>衣壳蛋白</a:t>
            </a:r>
            <a:endParaRPr lang="en-US" altLang="zh-CN" sz="1100" b="1" dirty="0">
              <a:latin typeface="+mn-ea"/>
            </a:endParaRPr>
          </a:p>
          <a:p>
            <a:pPr algn="ctr"/>
            <a:r>
              <a:rPr lang="en-US" altLang="zh-CN" sz="1100" dirty="0">
                <a:latin typeface="+mn-ea"/>
              </a:rPr>
              <a:t>(</a:t>
            </a:r>
            <a:r>
              <a:rPr lang="zh-CN" altLang="en-US" sz="1100" dirty="0">
                <a:latin typeface="+mn-ea"/>
              </a:rPr>
              <a:t>主要衣壳蛋白</a:t>
            </a:r>
            <a:r>
              <a:rPr lang="en-US" altLang="zh-CN" sz="1100" dirty="0">
                <a:latin typeface="+mn-ea"/>
              </a:rPr>
              <a:t>)</a:t>
            </a:r>
            <a:endParaRPr lang="zh-CN" altLang="en-US" sz="1100" dirty="0">
              <a:latin typeface="+mn-ea"/>
            </a:endParaRPr>
          </a:p>
        </p:txBody>
      </p:sp>
      <p:sp>
        <p:nvSpPr>
          <p:cNvPr id="285" name="TextBox 456">
            <a:extLst>
              <a:ext uri="{FF2B5EF4-FFF2-40B4-BE49-F238E27FC236}">
                <a16:creationId xmlns:a16="http://schemas.microsoft.com/office/drawing/2014/main" id="{994DBC94-CE0F-3F52-48BE-FC61349EF24A}"/>
              </a:ext>
            </a:extLst>
          </p:cNvPr>
          <p:cNvSpPr txBox="1"/>
          <p:nvPr/>
        </p:nvSpPr>
        <p:spPr>
          <a:xfrm>
            <a:off x="4700852" y="3144022"/>
            <a:ext cx="1414810" cy="384721"/>
          </a:xfrm>
          <a:prstGeom prst="rect">
            <a:avLst/>
          </a:prstGeom>
          <a:noFill/>
        </p:spPr>
        <p:txBody>
          <a:bodyPr wrap="square" lIns="0" tIns="0" rIns="0" bIns="0"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400" b="1" dirty="0">
                <a:latin typeface="+mn-ea"/>
              </a:rPr>
              <a:t>病毒样颗粒</a:t>
            </a:r>
            <a:endParaRPr lang="en-US" altLang="zh-CN" sz="1400" b="1" dirty="0">
              <a:latin typeface="+mn-ea"/>
            </a:endParaRPr>
          </a:p>
          <a:p>
            <a:pPr algn="ctr"/>
            <a:r>
              <a:rPr lang="en-US" altLang="zh-CN" sz="1100" dirty="0">
                <a:latin typeface="+mn-ea"/>
              </a:rPr>
              <a:t>(Virus-Like Particle)</a:t>
            </a:r>
            <a:endParaRPr lang="zh-CN" altLang="en-US" sz="1100" dirty="0">
              <a:latin typeface="+mn-ea"/>
            </a:endParaRPr>
          </a:p>
        </p:txBody>
      </p:sp>
      <p:grpSp>
        <p:nvGrpSpPr>
          <p:cNvPr id="286" name="组合 285">
            <a:extLst>
              <a:ext uri="{FF2B5EF4-FFF2-40B4-BE49-F238E27FC236}">
                <a16:creationId xmlns:a16="http://schemas.microsoft.com/office/drawing/2014/main" id="{B5DB5A10-0643-F3F8-3311-1744A42CCDBE}"/>
              </a:ext>
            </a:extLst>
          </p:cNvPr>
          <p:cNvGrpSpPr/>
          <p:nvPr/>
        </p:nvGrpSpPr>
        <p:grpSpPr>
          <a:xfrm>
            <a:off x="6569374" y="3107735"/>
            <a:ext cx="1857865" cy="1431045"/>
            <a:chOff x="6321892" y="1875732"/>
            <a:chExt cx="5597392" cy="3832999"/>
          </a:xfrm>
        </p:grpSpPr>
        <p:sp>
          <p:nvSpPr>
            <p:cNvPr id="287" name="平行四边形 286">
              <a:extLst>
                <a:ext uri="{FF2B5EF4-FFF2-40B4-BE49-F238E27FC236}">
                  <a16:creationId xmlns:a16="http://schemas.microsoft.com/office/drawing/2014/main" id="{2A433E9B-BDF9-971C-D898-6059491B5E8C}"/>
                </a:ext>
              </a:extLst>
            </p:cNvPr>
            <p:cNvSpPr/>
            <p:nvPr/>
          </p:nvSpPr>
          <p:spPr>
            <a:xfrm>
              <a:off x="6489940" y="1959308"/>
              <a:ext cx="5253088" cy="486765"/>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200"/>
            </a:p>
          </p:txBody>
        </p:sp>
        <p:sp>
          <p:nvSpPr>
            <p:cNvPr id="288" name="对角圆角矩形 2">
              <a:extLst>
                <a:ext uri="{FF2B5EF4-FFF2-40B4-BE49-F238E27FC236}">
                  <a16:creationId xmlns:a16="http://schemas.microsoft.com/office/drawing/2014/main" id="{B9BD6008-4774-E497-802F-6A7CD8B69DFA}"/>
                </a:ext>
              </a:extLst>
            </p:cNvPr>
            <p:cNvSpPr/>
            <p:nvPr/>
          </p:nvSpPr>
          <p:spPr>
            <a:xfrm>
              <a:off x="6321892" y="2495893"/>
              <a:ext cx="5596536" cy="3212837"/>
            </a:xfrm>
            <a:custGeom>
              <a:avLst/>
              <a:gdLst>
                <a:gd name="connsiteX0" fmla="*/ 429068 w 10811407"/>
                <a:gd name="connsiteY0" fmla="*/ 0 h 3729084"/>
                <a:gd name="connsiteX1" fmla="*/ 10811407 w 10811407"/>
                <a:gd name="connsiteY1" fmla="*/ 0 h 3729084"/>
                <a:gd name="connsiteX2" fmla="*/ 10811407 w 10811407"/>
                <a:gd name="connsiteY2" fmla="*/ 0 h 3729084"/>
                <a:gd name="connsiteX3" fmla="*/ 10811407 w 10811407"/>
                <a:gd name="connsiteY3" fmla="*/ 3300016 h 3729084"/>
                <a:gd name="connsiteX4" fmla="*/ 10382339 w 10811407"/>
                <a:gd name="connsiteY4" fmla="*/ 3729084 h 3729084"/>
                <a:gd name="connsiteX5" fmla="*/ 0 w 10811407"/>
                <a:gd name="connsiteY5" fmla="*/ 3729084 h 3729084"/>
                <a:gd name="connsiteX6" fmla="*/ 0 w 10811407"/>
                <a:gd name="connsiteY6" fmla="*/ 3729084 h 3729084"/>
                <a:gd name="connsiteX7" fmla="*/ 0 w 10811407"/>
                <a:gd name="connsiteY7" fmla="*/ 429068 h 3729084"/>
                <a:gd name="connsiteX8" fmla="*/ 429068 w 10811407"/>
                <a:gd name="connsiteY8"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811407 w 10811407"/>
                <a:gd name="connsiteY3" fmla="*/ 0 h 3729084"/>
                <a:gd name="connsiteX4" fmla="*/ 10811407 w 10811407"/>
                <a:gd name="connsiteY4" fmla="*/ 3300016 h 3729084"/>
                <a:gd name="connsiteX5" fmla="*/ 10382339 w 10811407"/>
                <a:gd name="connsiteY5" fmla="*/ 3729084 h 3729084"/>
                <a:gd name="connsiteX6" fmla="*/ 0 w 10811407"/>
                <a:gd name="connsiteY6" fmla="*/ 3729084 h 3729084"/>
                <a:gd name="connsiteX7" fmla="*/ 0 w 10811407"/>
                <a:gd name="connsiteY7" fmla="*/ 3729084 h 3729084"/>
                <a:gd name="connsiteX8" fmla="*/ 0 w 10811407"/>
                <a:gd name="connsiteY8" fmla="*/ 429068 h 3729084"/>
                <a:gd name="connsiteX9" fmla="*/ 429068 w 10811407"/>
                <a:gd name="connsiteY9"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811407 w 10811407"/>
                <a:gd name="connsiteY3" fmla="*/ 3300016 h 3729084"/>
                <a:gd name="connsiteX4" fmla="*/ 10382339 w 10811407"/>
                <a:gd name="connsiteY4" fmla="*/ 3729084 h 3729084"/>
                <a:gd name="connsiteX5" fmla="*/ 0 w 10811407"/>
                <a:gd name="connsiteY5" fmla="*/ 3729084 h 3729084"/>
                <a:gd name="connsiteX6" fmla="*/ 0 w 10811407"/>
                <a:gd name="connsiteY6" fmla="*/ 3729084 h 3729084"/>
                <a:gd name="connsiteX7" fmla="*/ 0 w 10811407"/>
                <a:gd name="connsiteY7" fmla="*/ 429068 h 3729084"/>
                <a:gd name="connsiteX8" fmla="*/ 429068 w 10811407"/>
                <a:gd name="connsiteY8"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795154 w 10811407"/>
                <a:gd name="connsiteY3" fmla="*/ 1915452 h 3729084"/>
                <a:gd name="connsiteX4" fmla="*/ 10811407 w 10811407"/>
                <a:gd name="connsiteY4" fmla="*/ 3300016 h 3729084"/>
                <a:gd name="connsiteX5" fmla="*/ 10382339 w 10811407"/>
                <a:gd name="connsiteY5" fmla="*/ 3729084 h 3729084"/>
                <a:gd name="connsiteX6" fmla="*/ 0 w 10811407"/>
                <a:gd name="connsiteY6" fmla="*/ 3729084 h 3729084"/>
                <a:gd name="connsiteX7" fmla="*/ 0 w 10811407"/>
                <a:gd name="connsiteY7" fmla="*/ 3729084 h 3729084"/>
                <a:gd name="connsiteX8" fmla="*/ 0 w 10811407"/>
                <a:gd name="connsiteY8" fmla="*/ 429068 h 3729084"/>
                <a:gd name="connsiteX9" fmla="*/ 429068 w 10811407"/>
                <a:gd name="connsiteY9" fmla="*/ 0 h 3729084"/>
                <a:gd name="connsiteX0" fmla="*/ 10795154 w 10886594"/>
                <a:gd name="connsiteY0" fmla="*/ 1915452 h 3729084"/>
                <a:gd name="connsiteX1" fmla="*/ 10811407 w 10886594"/>
                <a:gd name="connsiteY1" fmla="*/ 3300016 h 3729084"/>
                <a:gd name="connsiteX2" fmla="*/ 10382339 w 10886594"/>
                <a:gd name="connsiteY2" fmla="*/ 3729084 h 3729084"/>
                <a:gd name="connsiteX3" fmla="*/ 0 w 10886594"/>
                <a:gd name="connsiteY3" fmla="*/ 3729084 h 3729084"/>
                <a:gd name="connsiteX4" fmla="*/ 0 w 10886594"/>
                <a:gd name="connsiteY4" fmla="*/ 3729084 h 3729084"/>
                <a:gd name="connsiteX5" fmla="*/ 0 w 10886594"/>
                <a:gd name="connsiteY5" fmla="*/ 429068 h 3729084"/>
                <a:gd name="connsiteX6" fmla="*/ 429068 w 10886594"/>
                <a:gd name="connsiteY6" fmla="*/ 0 h 3729084"/>
                <a:gd name="connsiteX7" fmla="*/ 5508779 w 10886594"/>
                <a:gd name="connsiteY7" fmla="*/ 927 h 3729084"/>
                <a:gd name="connsiteX8" fmla="*/ 10811407 w 10886594"/>
                <a:gd name="connsiteY8" fmla="*/ 0 h 3729084"/>
                <a:gd name="connsiteX9" fmla="*/ 10886594 w 10886594"/>
                <a:gd name="connsiteY9" fmla="*/ 2006892 h 3729084"/>
                <a:gd name="connsiteX0" fmla="*/ 10795154 w 10811407"/>
                <a:gd name="connsiteY0" fmla="*/ 1915452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8" fmla="*/ 10811407 w 10811407"/>
                <a:gd name="connsiteY8" fmla="*/ 0 h 3729084"/>
                <a:gd name="connsiteX0" fmla="*/ 10795154 w 10811407"/>
                <a:gd name="connsiteY0" fmla="*/ 1915452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0" fmla="*/ 10823729 w 10823729"/>
                <a:gd name="connsiteY0" fmla="*/ 1915452 h 3729084"/>
                <a:gd name="connsiteX1" fmla="*/ 10811407 w 10823729"/>
                <a:gd name="connsiteY1" fmla="*/ 3300016 h 3729084"/>
                <a:gd name="connsiteX2" fmla="*/ 10382339 w 10823729"/>
                <a:gd name="connsiteY2" fmla="*/ 3729084 h 3729084"/>
                <a:gd name="connsiteX3" fmla="*/ 0 w 10823729"/>
                <a:gd name="connsiteY3" fmla="*/ 3729084 h 3729084"/>
                <a:gd name="connsiteX4" fmla="*/ 0 w 10823729"/>
                <a:gd name="connsiteY4" fmla="*/ 3729084 h 3729084"/>
                <a:gd name="connsiteX5" fmla="*/ 0 w 10823729"/>
                <a:gd name="connsiteY5" fmla="*/ 429068 h 3729084"/>
                <a:gd name="connsiteX6" fmla="*/ 429068 w 10823729"/>
                <a:gd name="connsiteY6" fmla="*/ 0 h 3729084"/>
                <a:gd name="connsiteX7" fmla="*/ 5508779 w 10823729"/>
                <a:gd name="connsiteY7" fmla="*/ 927 h 3729084"/>
                <a:gd name="connsiteX0" fmla="*/ 10809441 w 10811407"/>
                <a:gd name="connsiteY0" fmla="*/ 1908309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0" fmla="*/ 10809441 w 10811407"/>
                <a:gd name="connsiteY0" fmla="*/ 1908309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6699003 w 10811407"/>
                <a:gd name="connsiteY7" fmla="*/ 927 h 3729084"/>
                <a:gd name="connsiteX0" fmla="*/ 10809441 w 10811407"/>
                <a:gd name="connsiteY0" fmla="*/ 1908309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10031154 w 10811407"/>
                <a:gd name="connsiteY7" fmla="*/ 927 h 3729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11407" h="3729084">
                  <a:moveTo>
                    <a:pt x="10809441" y="1908309"/>
                  </a:moveTo>
                  <a:cubicBezTo>
                    <a:pt x="10810096" y="2372211"/>
                    <a:pt x="10810752" y="2836114"/>
                    <a:pt x="10811407" y="3300016"/>
                  </a:cubicBezTo>
                  <a:cubicBezTo>
                    <a:pt x="10811407" y="3536984"/>
                    <a:pt x="10619307" y="3729084"/>
                    <a:pt x="10382339" y="3729084"/>
                  </a:cubicBezTo>
                  <a:lnTo>
                    <a:pt x="0" y="3729084"/>
                  </a:lnTo>
                  <a:lnTo>
                    <a:pt x="0" y="3729084"/>
                  </a:lnTo>
                  <a:lnTo>
                    <a:pt x="0" y="429068"/>
                  </a:lnTo>
                  <a:cubicBezTo>
                    <a:pt x="0" y="192100"/>
                    <a:pt x="192100" y="0"/>
                    <a:pt x="429068" y="0"/>
                  </a:cubicBezTo>
                  <a:lnTo>
                    <a:pt x="10031154" y="927"/>
                  </a:lnTo>
                </a:path>
              </a:pathLst>
            </a:custGeom>
            <a:noFill/>
            <a:ln>
              <a:gradFill flip="none" rotWithShape="1">
                <a:gsLst>
                  <a:gs pos="63000">
                    <a:schemeClr val="tx2"/>
                  </a:gs>
                  <a:gs pos="66000">
                    <a:schemeClr val="bg1"/>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200"/>
            </a:p>
          </p:txBody>
        </p:sp>
        <p:cxnSp>
          <p:nvCxnSpPr>
            <p:cNvPr id="289" name="直线连接符 293">
              <a:extLst>
                <a:ext uri="{FF2B5EF4-FFF2-40B4-BE49-F238E27FC236}">
                  <a16:creationId xmlns:a16="http://schemas.microsoft.com/office/drawing/2014/main" id="{18F780F8-C3C2-5528-BB5C-555FF9B9A3D1}"/>
                </a:ext>
              </a:extLst>
            </p:cNvPr>
            <p:cNvCxnSpPr>
              <a:cxnSpLocks/>
            </p:cNvCxnSpPr>
            <p:nvPr/>
          </p:nvCxnSpPr>
          <p:spPr>
            <a:xfrm>
              <a:off x="6576580" y="1958087"/>
              <a:ext cx="4940491"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0" name="直线连接符 294">
              <a:extLst>
                <a:ext uri="{FF2B5EF4-FFF2-40B4-BE49-F238E27FC236}">
                  <a16:creationId xmlns:a16="http://schemas.microsoft.com/office/drawing/2014/main" id="{1CC569B9-CADA-8327-85A0-4F71C04785BE}"/>
                </a:ext>
              </a:extLst>
            </p:cNvPr>
            <p:cNvCxnSpPr>
              <a:cxnSpLocks/>
            </p:cNvCxnSpPr>
            <p:nvPr/>
          </p:nvCxnSpPr>
          <p:spPr>
            <a:xfrm>
              <a:off x="11517071" y="2039726"/>
              <a:ext cx="0" cy="45616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91" name="对角圆角矩形 64">
              <a:extLst>
                <a:ext uri="{FF2B5EF4-FFF2-40B4-BE49-F238E27FC236}">
                  <a16:creationId xmlns:a16="http://schemas.microsoft.com/office/drawing/2014/main" id="{EE34621A-33CE-4E38-68B8-D3414509F0B6}"/>
                </a:ext>
              </a:extLst>
            </p:cNvPr>
            <p:cNvSpPr/>
            <p:nvPr/>
          </p:nvSpPr>
          <p:spPr>
            <a:xfrm>
              <a:off x="11586863" y="2488485"/>
              <a:ext cx="332421" cy="1467300"/>
            </a:xfrm>
            <a:custGeom>
              <a:avLst/>
              <a:gdLst>
                <a:gd name="connsiteX0" fmla="*/ 429068 w 10811407"/>
                <a:gd name="connsiteY0" fmla="*/ 0 h 3729084"/>
                <a:gd name="connsiteX1" fmla="*/ 10811407 w 10811407"/>
                <a:gd name="connsiteY1" fmla="*/ 0 h 3729084"/>
                <a:gd name="connsiteX2" fmla="*/ 10811407 w 10811407"/>
                <a:gd name="connsiteY2" fmla="*/ 0 h 3729084"/>
                <a:gd name="connsiteX3" fmla="*/ 10811407 w 10811407"/>
                <a:gd name="connsiteY3" fmla="*/ 3300016 h 3729084"/>
                <a:gd name="connsiteX4" fmla="*/ 10382339 w 10811407"/>
                <a:gd name="connsiteY4" fmla="*/ 3729084 h 3729084"/>
                <a:gd name="connsiteX5" fmla="*/ 0 w 10811407"/>
                <a:gd name="connsiteY5" fmla="*/ 3729084 h 3729084"/>
                <a:gd name="connsiteX6" fmla="*/ 0 w 10811407"/>
                <a:gd name="connsiteY6" fmla="*/ 3729084 h 3729084"/>
                <a:gd name="connsiteX7" fmla="*/ 0 w 10811407"/>
                <a:gd name="connsiteY7" fmla="*/ 429068 h 3729084"/>
                <a:gd name="connsiteX8" fmla="*/ 429068 w 10811407"/>
                <a:gd name="connsiteY8" fmla="*/ 0 h 3729084"/>
                <a:gd name="connsiteX0" fmla="*/ 429068 w 10811407"/>
                <a:gd name="connsiteY0" fmla="*/ 8598 h 3737682"/>
                <a:gd name="connsiteX1" fmla="*/ 5718329 w 10811407"/>
                <a:gd name="connsiteY1" fmla="*/ 0 h 3737682"/>
                <a:gd name="connsiteX2" fmla="*/ 10811407 w 10811407"/>
                <a:gd name="connsiteY2" fmla="*/ 8598 h 3737682"/>
                <a:gd name="connsiteX3" fmla="*/ 10811407 w 10811407"/>
                <a:gd name="connsiteY3" fmla="*/ 8598 h 3737682"/>
                <a:gd name="connsiteX4" fmla="*/ 10811407 w 10811407"/>
                <a:gd name="connsiteY4" fmla="*/ 3308614 h 3737682"/>
                <a:gd name="connsiteX5" fmla="*/ 10382339 w 10811407"/>
                <a:gd name="connsiteY5" fmla="*/ 3737682 h 3737682"/>
                <a:gd name="connsiteX6" fmla="*/ 0 w 10811407"/>
                <a:gd name="connsiteY6" fmla="*/ 3737682 h 3737682"/>
                <a:gd name="connsiteX7" fmla="*/ 0 w 10811407"/>
                <a:gd name="connsiteY7" fmla="*/ 3737682 h 3737682"/>
                <a:gd name="connsiteX8" fmla="*/ 0 w 10811407"/>
                <a:gd name="connsiteY8" fmla="*/ 437666 h 3737682"/>
                <a:gd name="connsiteX9" fmla="*/ 429068 w 10811407"/>
                <a:gd name="connsiteY9" fmla="*/ 8598 h 3737682"/>
                <a:gd name="connsiteX0" fmla="*/ 0 w 10811407"/>
                <a:gd name="connsiteY0" fmla="*/ 437666 h 3737682"/>
                <a:gd name="connsiteX1" fmla="*/ 5718329 w 10811407"/>
                <a:gd name="connsiteY1" fmla="*/ 0 h 3737682"/>
                <a:gd name="connsiteX2" fmla="*/ 10811407 w 10811407"/>
                <a:gd name="connsiteY2" fmla="*/ 8598 h 3737682"/>
                <a:gd name="connsiteX3" fmla="*/ 10811407 w 10811407"/>
                <a:gd name="connsiteY3" fmla="*/ 8598 h 3737682"/>
                <a:gd name="connsiteX4" fmla="*/ 10811407 w 10811407"/>
                <a:gd name="connsiteY4" fmla="*/ 3308614 h 3737682"/>
                <a:gd name="connsiteX5" fmla="*/ 10382339 w 10811407"/>
                <a:gd name="connsiteY5" fmla="*/ 3737682 h 3737682"/>
                <a:gd name="connsiteX6" fmla="*/ 0 w 10811407"/>
                <a:gd name="connsiteY6" fmla="*/ 3737682 h 3737682"/>
                <a:gd name="connsiteX7" fmla="*/ 0 w 10811407"/>
                <a:gd name="connsiteY7" fmla="*/ 3737682 h 3737682"/>
                <a:gd name="connsiteX8" fmla="*/ 0 w 10811407"/>
                <a:gd name="connsiteY8" fmla="*/ 437666 h 3737682"/>
                <a:gd name="connsiteX0" fmla="*/ 0 w 10811407"/>
                <a:gd name="connsiteY0" fmla="*/ 3737682 h 3737682"/>
                <a:gd name="connsiteX1" fmla="*/ 5718329 w 10811407"/>
                <a:gd name="connsiteY1" fmla="*/ 0 h 3737682"/>
                <a:gd name="connsiteX2" fmla="*/ 10811407 w 10811407"/>
                <a:gd name="connsiteY2" fmla="*/ 8598 h 3737682"/>
                <a:gd name="connsiteX3" fmla="*/ 10811407 w 10811407"/>
                <a:gd name="connsiteY3" fmla="*/ 8598 h 3737682"/>
                <a:gd name="connsiteX4" fmla="*/ 10811407 w 10811407"/>
                <a:gd name="connsiteY4" fmla="*/ 3308614 h 3737682"/>
                <a:gd name="connsiteX5" fmla="*/ 10382339 w 10811407"/>
                <a:gd name="connsiteY5" fmla="*/ 3737682 h 3737682"/>
                <a:gd name="connsiteX6" fmla="*/ 0 w 10811407"/>
                <a:gd name="connsiteY6" fmla="*/ 3737682 h 3737682"/>
                <a:gd name="connsiteX7" fmla="*/ 0 w 10811407"/>
                <a:gd name="connsiteY7" fmla="*/ 3737682 h 3737682"/>
                <a:gd name="connsiteX0" fmla="*/ 0 w 10811407"/>
                <a:gd name="connsiteY0" fmla="*/ 3737682 h 3737682"/>
                <a:gd name="connsiteX1" fmla="*/ 5718329 w 10811407"/>
                <a:gd name="connsiteY1" fmla="*/ 0 h 3737682"/>
                <a:gd name="connsiteX2" fmla="*/ 10811407 w 10811407"/>
                <a:gd name="connsiteY2" fmla="*/ 8598 h 3737682"/>
                <a:gd name="connsiteX3" fmla="*/ 10811407 w 10811407"/>
                <a:gd name="connsiteY3" fmla="*/ 8598 h 3737682"/>
                <a:gd name="connsiteX4" fmla="*/ 10811407 w 10811407"/>
                <a:gd name="connsiteY4" fmla="*/ 3308614 h 3737682"/>
                <a:gd name="connsiteX5" fmla="*/ 10382339 w 10811407"/>
                <a:gd name="connsiteY5" fmla="*/ 3737682 h 3737682"/>
                <a:gd name="connsiteX6" fmla="*/ 0 w 10811407"/>
                <a:gd name="connsiteY6" fmla="*/ 3737682 h 3737682"/>
                <a:gd name="connsiteX0" fmla="*/ 4664010 w 5093078"/>
                <a:gd name="connsiteY0" fmla="*/ 3737682 h 3737682"/>
                <a:gd name="connsiteX1" fmla="*/ 0 w 5093078"/>
                <a:gd name="connsiteY1" fmla="*/ 0 h 3737682"/>
                <a:gd name="connsiteX2" fmla="*/ 5093078 w 5093078"/>
                <a:gd name="connsiteY2" fmla="*/ 8598 h 3737682"/>
                <a:gd name="connsiteX3" fmla="*/ 5093078 w 5093078"/>
                <a:gd name="connsiteY3" fmla="*/ 8598 h 3737682"/>
                <a:gd name="connsiteX4" fmla="*/ 5093078 w 5093078"/>
                <a:gd name="connsiteY4" fmla="*/ 3308614 h 3737682"/>
                <a:gd name="connsiteX5" fmla="*/ 4664010 w 5093078"/>
                <a:gd name="connsiteY5" fmla="*/ 3737682 h 3737682"/>
                <a:gd name="connsiteX0" fmla="*/ 5093078 w 5093078"/>
                <a:gd name="connsiteY0" fmla="*/ 3308614 h 3308614"/>
                <a:gd name="connsiteX1" fmla="*/ 0 w 5093078"/>
                <a:gd name="connsiteY1" fmla="*/ 0 h 3308614"/>
                <a:gd name="connsiteX2" fmla="*/ 5093078 w 5093078"/>
                <a:gd name="connsiteY2" fmla="*/ 8598 h 3308614"/>
                <a:gd name="connsiteX3" fmla="*/ 5093078 w 5093078"/>
                <a:gd name="connsiteY3" fmla="*/ 8598 h 3308614"/>
                <a:gd name="connsiteX4" fmla="*/ 5093078 w 5093078"/>
                <a:gd name="connsiteY4" fmla="*/ 3308614 h 3308614"/>
                <a:gd name="connsiteX0" fmla="*/ 5093078 w 5093078"/>
                <a:gd name="connsiteY0" fmla="*/ 3308614 h 3308614"/>
                <a:gd name="connsiteX1" fmla="*/ 0 w 5093078"/>
                <a:gd name="connsiteY1" fmla="*/ 0 h 3308614"/>
                <a:gd name="connsiteX2" fmla="*/ 5093078 w 5093078"/>
                <a:gd name="connsiteY2" fmla="*/ 8598 h 3308614"/>
                <a:gd name="connsiteX3" fmla="*/ 5093078 w 5093078"/>
                <a:gd name="connsiteY3" fmla="*/ 8598 h 3308614"/>
                <a:gd name="connsiteX4" fmla="*/ 5067299 w 5093078"/>
                <a:gd name="connsiteY4" fmla="*/ 1447800 h 3308614"/>
                <a:gd name="connsiteX5" fmla="*/ 5093078 w 5093078"/>
                <a:gd name="connsiteY5" fmla="*/ 3308614 h 3308614"/>
                <a:gd name="connsiteX0" fmla="*/ 5067299 w 5158739"/>
                <a:gd name="connsiteY0" fmla="*/ 1447800 h 3308614"/>
                <a:gd name="connsiteX1" fmla="*/ 5093078 w 5158739"/>
                <a:gd name="connsiteY1" fmla="*/ 3308614 h 3308614"/>
                <a:gd name="connsiteX2" fmla="*/ 0 w 5158739"/>
                <a:gd name="connsiteY2" fmla="*/ 0 h 3308614"/>
                <a:gd name="connsiteX3" fmla="*/ 5093078 w 5158739"/>
                <a:gd name="connsiteY3" fmla="*/ 8598 h 3308614"/>
                <a:gd name="connsiteX4" fmla="*/ 5093078 w 5158739"/>
                <a:gd name="connsiteY4" fmla="*/ 8598 h 3308614"/>
                <a:gd name="connsiteX5" fmla="*/ 5158739 w 5158739"/>
                <a:gd name="connsiteY5" fmla="*/ 1539240 h 3308614"/>
                <a:gd name="connsiteX0" fmla="*/ 5093078 w 5158739"/>
                <a:gd name="connsiteY0" fmla="*/ 3308614 h 3308614"/>
                <a:gd name="connsiteX1" fmla="*/ 0 w 5158739"/>
                <a:gd name="connsiteY1" fmla="*/ 0 h 3308614"/>
                <a:gd name="connsiteX2" fmla="*/ 5093078 w 5158739"/>
                <a:gd name="connsiteY2" fmla="*/ 8598 h 3308614"/>
                <a:gd name="connsiteX3" fmla="*/ 5093078 w 5158739"/>
                <a:gd name="connsiteY3" fmla="*/ 8598 h 3308614"/>
                <a:gd name="connsiteX4" fmla="*/ 5158739 w 5158739"/>
                <a:gd name="connsiteY4" fmla="*/ 1539240 h 3308614"/>
                <a:gd name="connsiteX0" fmla="*/ 0 w 5158739"/>
                <a:gd name="connsiteY0" fmla="*/ 0 h 1539240"/>
                <a:gd name="connsiteX1" fmla="*/ 5093078 w 5158739"/>
                <a:gd name="connsiteY1" fmla="*/ 8598 h 1539240"/>
                <a:gd name="connsiteX2" fmla="*/ 5093078 w 5158739"/>
                <a:gd name="connsiteY2" fmla="*/ 8598 h 1539240"/>
                <a:gd name="connsiteX3" fmla="*/ 5158739 w 5158739"/>
                <a:gd name="connsiteY3" fmla="*/ 1539240 h 1539240"/>
                <a:gd name="connsiteX0" fmla="*/ 0 w 5158739"/>
                <a:gd name="connsiteY0" fmla="*/ 0 h 1539240"/>
                <a:gd name="connsiteX1" fmla="*/ 5093078 w 5158739"/>
                <a:gd name="connsiteY1" fmla="*/ 8598 h 1539240"/>
                <a:gd name="connsiteX2" fmla="*/ 5093078 w 5158739"/>
                <a:gd name="connsiteY2" fmla="*/ 8598 h 1539240"/>
                <a:gd name="connsiteX3" fmla="*/ 5158739 w 5158739"/>
                <a:gd name="connsiteY3" fmla="*/ 1539240 h 1539240"/>
                <a:gd name="connsiteX0" fmla="*/ 0 w 5120639"/>
                <a:gd name="connsiteY0" fmla="*/ 0 h 1615440"/>
                <a:gd name="connsiteX1" fmla="*/ 5093078 w 5120639"/>
                <a:gd name="connsiteY1" fmla="*/ 8598 h 1615440"/>
                <a:gd name="connsiteX2" fmla="*/ 5093078 w 5120639"/>
                <a:gd name="connsiteY2" fmla="*/ 8598 h 1615440"/>
                <a:gd name="connsiteX3" fmla="*/ 5120639 w 5120639"/>
                <a:gd name="connsiteY3" fmla="*/ 1615440 h 1615440"/>
                <a:gd name="connsiteX0" fmla="*/ 0 w 5120639"/>
                <a:gd name="connsiteY0" fmla="*/ 0 h 1615440"/>
                <a:gd name="connsiteX1" fmla="*/ 5093078 w 5120639"/>
                <a:gd name="connsiteY1" fmla="*/ 8598 h 1615440"/>
                <a:gd name="connsiteX2" fmla="*/ 5093078 w 5120639"/>
                <a:gd name="connsiteY2" fmla="*/ 8598 h 1615440"/>
                <a:gd name="connsiteX3" fmla="*/ 5120639 w 5120639"/>
                <a:gd name="connsiteY3" fmla="*/ 1615440 h 1615440"/>
                <a:gd name="connsiteX0" fmla="*/ 0 w 5093078"/>
                <a:gd name="connsiteY0" fmla="*/ 0 h 1672590"/>
                <a:gd name="connsiteX1" fmla="*/ 5093078 w 5093078"/>
                <a:gd name="connsiteY1" fmla="*/ 8598 h 1672590"/>
                <a:gd name="connsiteX2" fmla="*/ 5093078 w 5093078"/>
                <a:gd name="connsiteY2" fmla="*/ 8598 h 1672590"/>
                <a:gd name="connsiteX3" fmla="*/ 5082539 w 5093078"/>
                <a:gd name="connsiteY3" fmla="*/ 1672590 h 1672590"/>
                <a:gd name="connsiteX0" fmla="*/ 0 w 5113019"/>
                <a:gd name="connsiteY0" fmla="*/ 0 h 1684782"/>
                <a:gd name="connsiteX1" fmla="*/ 5093078 w 5113019"/>
                <a:gd name="connsiteY1" fmla="*/ 8598 h 1684782"/>
                <a:gd name="connsiteX2" fmla="*/ 5093078 w 5113019"/>
                <a:gd name="connsiteY2" fmla="*/ 8598 h 1684782"/>
                <a:gd name="connsiteX3" fmla="*/ 5113019 w 5113019"/>
                <a:gd name="connsiteY3" fmla="*/ 1684782 h 1684782"/>
                <a:gd name="connsiteX0" fmla="*/ 0 w 5094731"/>
                <a:gd name="connsiteY0" fmla="*/ 0 h 1703070"/>
                <a:gd name="connsiteX1" fmla="*/ 5093078 w 5094731"/>
                <a:gd name="connsiteY1" fmla="*/ 8598 h 1703070"/>
                <a:gd name="connsiteX2" fmla="*/ 5093078 w 5094731"/>
                <a:gd name="connsiteY2" fmla="*/ 8598 h 1703070"/>
                <a:gd name="connsiteX3" fmla="*/ 5094731 w 5094731"/>
                <a:gd name="connsiteY3" fmla="*/ 1703070 h 1703070"/>
              </a:gdLst>
              <a:ahLst/>
              <a:cxnLst>
                <a:cxn ang="0">
                  <a:pos x="connsiteX0" y="connsiteY0"/>
                </a:cxn>
                <a:cxn ang="0">
                  <a:pos x="connsiteX1" y="connsiteY1"/>
                </a:cxn>
                <a:cxn ang="0">
                  <a:pos x="connsiteX2" y="connsiteY2"/>
                </a:cxn>
                <a:cxn ang="0">
                  <a:pos x="connsiteX3" y="connsiteY3"/>
                </a:cxn>
              </a:cxnLst>
              <a:rect l="l" t="t" r="r" b="b"/>
              <a:pathLst>
                <a:path w="5094731" h="1703070">
                  <a:moveTo>
                    <a:pt x="0" y="0"/>
                  </a:moveTo>
                  <a:lnTo>
                    <a:pt x="5093078" y="8598"/>
                  </a:lnTo>
                  <a:lnTo>
                    <a:pt x="5093078" y="8598"/>
                  </a:lnTo>
                  <a:cubicBezTo>
                    <a:pt x="5084485" y="488332"/>
                    <a:pt x="5094731" y="1703070"/>
                    <a:pt x="5094731" y="1703070"/>
                  </a:cubicBezTo>
                </a:path>
              </a:pathLst>
            </a:custGeom>
            <a:noFill/>
            <a:ln w="25400" cap="rnd">
              <a:gradFill flip="none" rotWithShape="1">
                <a:gsLst>
                  <a:gs pos="75000">
                    <a:schemeClr val="tx2"/>
                  </a:gs>
                  <a:gs pos="76000">
                    <a:schemeClr val="bg1">
                      <a:alpha val="0"/>
                    </a:schemeClr>
                  </a:gs>
                </a:gsLst>
                <a:lin ang="8100000" scaled="1"/>
                <a:tileRect/>
              </a:gra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200"/>
            </a:p>
          </p:txBody>
        </p:sp>
        <p:sp>
          <p:nvSpPr>
            <p:cNvPr id="292" name="对角圆角矩形 2">
              <a:extLst>
                <a:ext uri="{FF2B5EF4-FFF2-40B4-BE49-F238E27FC236}">
                  <a16:creationId xmlns:a16="http://schemas.microsoft.com/office/drawing/2014/main" id="{023F3F3A-A5C4-1DD3-D6AE-4ECAFFB4DACF}"/>
                </a:ext>
              </a:extLst>
            </p:cNvPr>
            <p:cNvSpPr/>
            <p:nvPr/>
          </p:nvSpPr>
          <p:spPr>
            <a:xfrm>
              <a:off x="6321892" y="3724812"/>
              <a:ext cx="3478856" cy="1983919"/>
            </a:xfrm>
            <a:custGeom>
              <a:avLst/>
              <a:gdLst>
                <a:gd name="connsiteX0" fmla="*/ 429068 w 10811407"/>
                <a:gd name="connsiteY0" fmla="*/ 0 h 3729084"/>
                <a:gd name="connsiteX1" fmla="*/ 10811407 w 10811407"/>
                <a:gd name="connsiteY1" fmla="*/ 0 h 3729084"/>
                <a:gd name="connsiteX2" fmla="*/ 10811407 w 10811407"/>
                <a:gd name="connsiteY2" fmla="*/ 0 h 3729084"/>
                <a:gd name="connsiteX3" fmla="*/ 10811407 w 10811407"/>
                <a:gd name="connsiteY3" fmla="*/ 3300016 h 3729084"/>
                <a:gd name="connsiteX4" fmla="*/ 10382339 w 10811407"/>
                <a:gd name="connsiteY4" fmla="*/ 3729084 h 3729084"/>
                <a:gd name="connsiteX5" fmla="*/ 0 w 10811407"/>
                <a:gd name="connsiteY5" fmla="*/ 3729084 h 3729084"/>
                <a:gd name="connsiteX6" fmla="*/ 0 w 10811407"/>
                <a:gd name="connsiteY6" fmla="*/ 3729084 h 3729084"/>
                <a:gd name="connsiteX7" fmla="*/ 0 w 10811407"/>
                <a:gd name="connsiteY7" fmla="*/ 429068 h 3729084"/>
                <a:gd name="connsiteX8" fmla="*/ 429068 w 10811407"/>
                <a:gd name="connsiteY8"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811407 w 10811407"/>
                <a:gd name="connsiteY3" fmla="*/ 0 h 3729084"/>
                <a:gd name="connsiteX4" fmla="*/ 10811407 w 10811407"/>
                <a:gd name="connsiteY4" fmla="*/ 3300016 h 3729084"/>
                <a:gd name="connsiteX5" fmla="*/ 10382339 w 10811407"/>
                <a:gd name="connsiteY5" fmla="*/ 3729084 h 3729084"/>
                <a:gd name="connsiteX6" fmla="*/ 0 w 10811407"/>
                <a:gd name="connsiteY6" fmla="*/ 3729084 h 3729084"/>
                <a:gd name="connsiteX7" fmla="*/ 0 w 10811407"/>
                <a:gd name="connsiteY7" fmla="*/ 3729084 h 3729084"/>
                <a:gd name="connsiteX8" fmla="*/ 0 w 10811407"/>
                <a:gd name="connsiteY8" fmla="*/ 429068 h 3729084"/>
                <a:gd name="connsiteX9" fmla="*/ 429068 w 10811407"/>
                <a:gd name="connsiteY9"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811407 w 10811407"/>
                <a:gd name="connsiteY3" fmla="*/ 3300016 h 3729084"/>
                <a:gd name="connsiteX4" fmla="*/ 10382339 w 10811407"/>
                <a:gd name="connsiteY4" fmla="*/ 3729084 h 3729084"/>
                <a:gd name="connsiteX5" fmla="*/ 0 w 10811407"/>
                <a:gd name="connsiteY5" fmla="*/ 3729084 h 3729084"/>
                <a:gd name="connsiteX6" fmla="*/ 0 w 10811407"/>
                <a:gd name="connsiteY6" fmla="*/ 3729084 h 3729084"/>
                <a:gd name="connsiteX7" fmla="*/ 0 w 10811407"/>
                <a:gd name="connsiteY7" fmla="*/ 429068 h 3729084"/>
                <a:gd name="connsiteX8" fmla="*/ 429068 w 10811407"/>
                <a:gd name="connsiteY8" fmla="*/ 0 h 3729084"/>
                <a:gd name="connsiteX0" fmla="*/ 429068 w 10811407"/>
                <a:gd name="connsiteY0" fmla="*/ 0 h 3729084"/>
                <a:gd name="connsiteX1" fmla="*/ 5508779 w 10811407"/>
                <a:gd name="connsiteY1" fmla="*/ 927 h 3729084"/>
                <a:gd name="connsiteX2" fmla="*/ 10811407 w 10811407"/>
                <a:gd name="connsiteY2" fmla="*/ 0 h 3729084"/>
                <a:gd name="connsiteX3" fmla="*/ 10795154 w 10811407"/>
                <a:gd name="connsiteY3" fmla="*/ 1915452 h 3729084"/>
                <a:gd name="connsiteX4" fmla="*/ 10811407 w 10811407"/>
                <a:gd name="connsiteY4" fmla="*/ 3300016 h 3729084"/>
                <a:gd name="connsiteX5" fmla="*/ 10382339 w 10811407"/>
                <a:gd name="connsiteY5" fmla="*/ 3729084 h 3729084"/>
                <a:gd name="connsiteX6" fmla="*/ 0 w 10811407"/>
                <a:gd name="connsiteY6" fmla="*/ 3729084 h 3729084"/>
                <a:gd name="connsiteX7" fmla="*/ 0 w 10811407"/>
                <a:gd name="connsiteY7" fmla="*/ 3729084 h 3729084"/>
                <a:gd name="connsiteX8" fmla="*/ 0 w 10811407"/>
                <a:gd name="connsiteY8" fmla="*/ 429068 h 3729084"/>
                <a:gd name="connsiteX9" fmla="*/ 429068 w 10811407"/>
                <a:gd name="connsiteY9" fmla="*/ 0 h 3729084"/>
                <a:gd name="connsiteX0" fmla="*/ 10795154 w 10886594"/>
                <a:gd name="connsiteY0" fmla="*/ 1915452 h 3729084"/>
                <a:gd name="connsiteX1" fmla="*/ 10811407 w 10886594"/>
                <a:gd name="connsiteY1" fmla="*/ 3300016 h 3729084"/>
                <a:gd name="connsiteX2" fmla="*/ 10382339 w 10886594"/>
                <a:gd name="connsiteY2" fmla="*/ 3729084 h 3729084"/>
                <a:gd name="connsiteX3" fmla="*/ 0 w 10886594"/>
                <a:gd name="connsiteY3" fmla="*/ 3729084 h 3729084"/>
                <a:gd name="connsiteX4" fmla="*/ 0 w 10886594"/>
                <a:gd name="connsiteY4" fmla="*/ 3729084 h 3729084"/>
                <a:gd name="connsiteX5" fmla="*/ 0 w 10886594"/>
                <a:gd name="connsiteY5" fmla="*/ 429068 h 3729084"/>
                <a:gd name="connsiteX6" fmla="*/ 429068 w 10886594"/>
                <a:gd name="connsiteY6" fmla="*/ 0 h 3729084"/>
                <a:gd name="connsiteX7" fmla="*/ 5508779 w 10886594"/>
                <a:gd name="connsiteY7" fmla="*/ 927 h 3729084"/>
                <a:gd name="connsiteX8" fmla="*/ 10811407 w 10886594"/>
                <a:gd name="connsiteY8" fmla="*/ 0 h 3729084"/>
                <a:gd name="connsiteX9" fmla="*/ 10886594 w 10886594"/>
                <a:gd name="connsiteY9" fmla="*/ 2006892 h 3729084"/>
                <a:gd name="connsiteX0" fmla="*/ 10795154 w 10811407"/>
                <a:gd name="connsiteY0" fmla="*/ 1915452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8" fmla="*/ 10811407 w 10811407"/>
                <a:gd name="connsiteY8" fmla="*/ 0 h 3729084"/>
                <a:gd name="connsiteX0" fmla="*/ 10795154 w 10811407"/>
                <a:gd name="connsiteY0" fmla="*/ 1915452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0" fmla="*/ 10823729 w 10823729"/>
                <a:gd name="connsiteY0" fmla="*/ 1915452 h 3729084"/>
                <a:gd name="connsiteX1" fmla="*/ 10811407 w 10823729"/>
                <a:gd name="connsiteY1" fmla="*/ 3300016 h 3729084"/>
                <a:gd name="connsiteX2" fmla="*/ 10382339 w 10823729"/>
                <a:gd name="connsiteY2" fmla="*/ 3729084 h 3729084"/>
                <a:gd name="connsiteX3" fmla="*/ 0 w 10823729"/>
                <a:gd name="connsiteY3" fmla="*/ 3729084 h 3729084"/>
                <a:gd name="connsiteX4" fmla="*/ 0 w 10823729"/>
                <a:gd name="connsiteY4" fmla="*/ 3729084 h 3729084"/>
                <a:gd name="connsiteX5" fmla="*/ 0 w 10823729"/>
                <a:gd name="connsiteY5" fmla="*/ 429068 h 3729084"/>
                <a:gd name="connsiteX6" fmla="*/ 429068 w 10823729"/>
                <a:gd name="connsiteY6" fmla="*/ 0 h 3729084"/>
                <a:gd name="connsiteX7" fmla="*/ 5508779 w 10823729"/>
                <a:gd name="connsiteY7" fmla="*/ 927 h 3729084"/>
                <a:gd name="connsiteX0" fmla="*/ 10809441 w 10811407"/>
                <a:gd name="connsiteY0" fmla="*/ 1908309 h 3729084"/>
                <a:gd name="connsiteX1" fmla="*/ 10811407 w 10811407"/>
                <a:gd name="connsiteY1" fmla="*/ 3300016 h 3729084"/>
                <a:gd name="connsiteX2" fmla="*/ 10382339 w 10811407"/>
                <a:gd name="connsiteY2" fmla="*/ 3729084 h 3729084"/>
                <a:gd name="connsiteX3" fmla="*/ 0 w 10811407"/>
                <a:gd name="connsiteY3" fmla="*/ 3729084 h 3729084"/>
                <a:gd name="connsiteX4" fmla="*/ 0 w 10811407"/>
                <a:gd name="connsiteY4" fmla="*/ 3729084 h 3729084"/>
                <a:gd name="connsiteX5" fmla="*/ 0 w 10811407"/>
                <a:gd name="connsiteY5" fmla="*/ 429068 h 3729084"/>
                <a:gd name="connsiteX6" fmla="*/ 429068 w 10811407"/>
                <a:gd name="connsiteY6" fmla="*/ 0 h 3729084"/>
                <a:gd name="connsiteX7" fmla="*/ 5508779 w 10811407"/>
                <a:gd name="connsiteY7" fmla="*/ 927 h 3729084"/>
                <a:gd name="connsiteX0" fmla="*/ 10852629 w 10854595"/>
                <a:gd name="connsiteY0" fmla="*/ 1908309 h 3729084"/>
                <a:gd name="connsiteX1" fmla="*/ 10854595 w 10854595"/>
                <a:gd name="connsiteY1" fmla="*/ 3300016 h 3729084"/>
                <a:gd name="connsiteX2" fmla="*/ 10425527 w 10854595"/>
                <a:gd name="connsiteY2" fmla="*/ 3729084 h 3729084"/>
                <a:gd name="connsiteX3" fmla="*/ 43188 w 10854595"/>
                <a:gd name="connsiteY3" fmla="*/ 3729084 h 3729084"/>
                <a:gd name="connsiteX4" fmla="*/ 43188 w 10854595"/>
                <a:gd name="connsiteY4" fmla="*/ 3729084 h 3729084"/>
                <a:gd name="connsiteX5" fmla="*/ 0 w 10854595"/>
                <a:gd name="connsiteY5" fmla="*/ 1806595 h 3729084"/>
                <a:gd name="connsiteX6" fmla="*/ 43188 w 10854595"/>
                <a:gd name="connsiteY6" fmla="*/ 429068 h 3729084"/>
                <a:gd name="connsiteX7" fmla="*/ 472256 w 10854595"/>
                <a:gd name="connsiteY7" fmla="*/ 0 h 3729084"/>
                <a:gd name="connsiteX8" fmla="*/ 5551967 w 10854595"/>
                <a:gd name="connsiteY8" fmla="*/ 927 h 3729084"/>
                <a:gd name="connsiteX0" fmla="*/ 10852629 w 10854595"/>
                <a:gd name="connsiteY0" fmla="*/ 1908309 h 3729084"/>
                <a:gd name="connsiteX1" fmla="*/ 10854595 w 10854595"/>
                <a:gd name="connsiteY1" fmla="*/ 3300016 h 3729084"/>
                <a:gd name="connsiteX2" fmla="*/ 10425527 w 10854595"/>
                <a:gd name="connsiteY2" fmla="*/ 3729084 h 3729084"/>
                <a:gd name="connsiteX3" fmla="*/ 1886857 w 10854595"/>
                <a:gd name="connsiteY3" fmla="*/ 3722481 h 3729084"/>
                <a:gd name="connsiteX4" fmla="*/ 43188 w 10854595"/>
                <a:gd name="connsiteY4" fmla="*/ 3729084 h 3729084"/>
                <a:gd name="connsiteX5" fmla="*/ 43188 w 10854595"/>
                <a:gd name="connsiteY5" fmla="*/ 3729084 h 3729084"/>
                <a:gd name="connsiteX6" fmla="*/ 0 w 10854595"/>
                <a:gd name="connsiteY6" fmla="*/ 1806595 h 3729084"/>
                <a:gd name="connsiteX7" fmla="*/ 43188 w 10854595"/>
                <a:gd name="connsiteY7" fmla="*/ 429068 h 3729084"/>
                <a:gd name="connsiteX8" fmla="*/ 472256 w 10854595"/>
                <a:gd name="connsiteY8" fmla="*/ 0 h 3729084"/>
                <a:gd name="connsiteX9" fmla="*/ 5551967 w 10854595"/>
                <a:gd name="connsiteY9" fmla="*/ 927 h 3729084"/>
                <a:gd name="connsiteX0" fmla="*/ 10854595 w 10854595"/>
                <a:gd name="connsiteY0" fmla="*/ 3300016 h 3729084"/>
                <a:gd name="connsiteX1" fmla="*/ 10425527 w 10854595"/>
                <a:gd name="connsiteY1" fmla="*/ 3729084 h 3729084"/>
                <a:gd name="connsiteX2" fmla="*/ 1886857 w 10854595"/>
                <a:gd name="connsiteY2" fmla="*/ 3722481 h 3729084"/>
                <a:gd name="connsiteX3" fmla="*/ 43188 w 10854595"/>
                <a:gd name="connsiteY3" fmla="*/ 3729084 h 3729084"/>
                <a:gd name="connsiteX4" fmla="*/ 43188 w 10854595"/>
                <a:gd name="connsiteY4" fmla="*/ 3729084 h 3729084"/>
                <a:gd name="connsiteX5" fmla="*/ 0 w 10854595"/>
                <a:gd name="connsiteY5" fmla="*/ 1806595 h 3729084"/>
                <a:gd name="connsiteX6" fmla="*/ 43188 w 10854595"/>
                <a:gd name="connsiteY6" fmla="*/ 429068 h 3729084"/>
                <a:gd name="connsiteX7" fmla="*/ 472256 w 10854595"/>
                <a:gd name="connsiteY7" fmla="*/ 0 h 3729084"/>
                <a:gd name="connsiteX8" fmla="*/ 5551967 w 10854595"/>
                <a:gd name="connsiteY8" fmla="*/ 927 h 3729084"/>
                <a:gd name="connsiteX0" fmla="*/ 10425527 w 10425527"/>
                <a:gd name="connsiteY0" fmla="*/ 3729084 h 3729084"/>
                <a:gd name="connsiteX1" fmla="*/ 1886857 w 10425527"/>
                <a:gd name="connsiteY1" fmla="*/ 3722481 h 3729084"/>
                <a:gd name="connsiteX2" fmla="*/ 43188 w 10425527"/>
                <a:gd name="connsiteY2" fmla="*/ 3729084 h 3729084"/>
                <a:gd name="connsiteX3" fmla="*/ 43188 w 10425527"/>
                <a:gd name="connsiteY3" fmla="*/ 3729084 h 3729084"/>
                <a:gd name="connsiteX4" fmla="*/ 0 w 10425527"/>
                <a:gd name="connsiteY4" fmla="*/ 1806595 h 3729084"/>
                <a:gd name="connsiteX5" fmla="*/ 43188 w 10425527"/>
                <a:gd name="connsiteY5" fmla="*/ 429068 h 3729084"/>
                <a:gd name="connsiteX6" fmla="*/ 472256 w 10425527"/>
                <a:gd name="connsiteY6" fmla="*/ 0 h 3729084"/>
                <a:gd name="connsiteX7" fmla="*/ 5551967 w 10425527"/>
                <a:gd name="connsiteY7" fmla="*/ 927 h 3729084"/>
                <a:gd name="connsiteX0" fmla="*/ 1886857 w 5551967"/>
                <a:gd name="connsiteY0" fmla="*/ 3722481 h 3729084"/>
                <a:gd name="connsiteX1" fmla="*/ 43188 w 5551967"/>
                <a:gd name="connsiteY1" fmla="*/ 3729084 h 3729084"/>
                <a:gd name="connsiteX2" fmla="*/ 43188 w 5551967"/>
                <a:gd name="connsiteY2" fmla="*/ 3729084 h 3729084"/>
                <a:gd name="connsiteX3" fmla="*/ 0 w 5551967"/>
                <a:gd name="connsiteY3" fmla="*/ 1806595 h 3729084"/>
                <a:gd name="connsiteX4" fmla="*/ 43188 w 5551967"/>
                <a:gd name="connsiteY4" fmla="*/ 429068 h 3729084"/>
                <a:gd name="connsiteX5" fmla="*/ 472256 w 5551967"/>
                <a:gd name="connsiteY5" fmla="*/ 0 h 3729084"/>
                <a:gd name="connsiteX6" fmla="*/ 5551967 w 5551967"/>
                <a:gd name="connsiteY6" fmla="*/ 927 h 3729084"/>
                <a:gd name="connsiteX0" fmla="*/ 1886857 w 1886857"/>
                <a:gd name="connsiteY0" fmla="*/ 3722481 h 3729084"/>
                <a:gd name="connsiteX1" fmla="*/ 43188 w 1886857"/>
                <a:gd name="connsiteY1" fmla="*/ 3729084 h 3729084"/>
                <a:gd name="connsiteX2" fmla="*/ 43188 w 1886857"/>
                <a:gd name="connsiteY2" fmla="*/ 3729084 h 3729084"/>
                <a:gd name="connsiteX3" fmla="*/ 0 w 1886857"/>
                <a:gd name="connsiteY3" fmla="*/ 1806595 h 3729084"/>
                <a:gd name="connsiteX4" fmla="*/ 43188 w 1886857"/>
                <a:gd name="connsiteY4" fmla="*/ 429068 h 3729084"/>
                <a:gd name="connsiteX5" fmla="*/ 472256 w 1886857"/>
                <a:gd name="connsiteY5" fmla="*/ 0 h 3729084"/>
                <a:gd name="connsiteX0" fmla="*/ 1886857 w 1886857"/>
                <a:gd name="connsiteY0" fmla="*/ 3293413 h 3300016"/>
                <a:gd name="connsiteX1" fmla="*/ 43188 w 1886857"/>
                <a:gd name="connsiteY1" fmla="*/ 3300016 h 3300016"/>
                <a:gd name="connsiteX2" fmla="*/ 43188 w 1886857"/>
                <a:gd name="connsiteY2" fmla="*/ 3300016 h 3300016"/>
                <a:gd name="connsiteX3" fmla="*/ 0 w 1886857"/>
                <a:gd name="connsiteY3" fmla="*/ 1377527 h 3300016"/>
                <a:gd name="connsiteX4" fmla="*/ 43188 w 1886857"/>
                <a:gd name="connsiteY4" fmla="*/ 0 h 3300016"/>
                <a:gd name="connsiteX0" fmla="*/ 1886857 w 1886857"/>
                <a:gd name="connsiteY0" fmla="*/ 1915886 h 1922489"/>
                <a:gd name="connsiteX1" fmla="*/ 43188 w 1886857"/>
                <a:gd name="connsiteY1" fmla="*/ 1922489 h 1922489"/>
                <a:gd name="connsiteX2" fmla="*/ 43188 w 1886857"/>
                <a:gd name="connsiteY2" fmla="*/ 1922489 h 1922489"/>
                <a:gd name="connsiteX3" fmla="*/ 0 w 1886857"/>
                <a:gd name="connsiteY3" fmla="*/ 0 h 1922489"/>
                <a:gd name="connsiteX0" fmla="*/ 1843669 w 1843669"/>
                <a:gd name="connsiteY0" fmla="*/ 1906556 h 1913159"/>
                <a:gd name="connsiteX1" fmla="*/ 0 w 1843669"/>
                <a:gd name="connsiteY1" fmla="*/ 1913159 h 1913159"/>
                <a:gd name="connsiteX2" fmla="*/ 0 w 1843669"/>
                <a:gd name="connsiteY2" fmla="*/ 1913159 h 1913159"/>
                <a:gd name="connsiteX3" fmla="*/ 3465 w 1843669"/>
                <a:gd name="connsiteY3" fmla="*/ 0 h 1913159"/>
              </a:gdLst>
              <a:ahLst/>
              <a:cxnLst>
                <a:cxn ang="0">
                  <a:pos x="connsiteX0" y="connsiteY0"/>
                </a:cxn>
                <a:cxn ang="0">
                  <a:pos x="connsiteX1" y="connsiteY1"/>
                </a:cxn>
                <a:cxn ang="0">
                  <a:pos x="connsiteX2" y="connsiteY2"/>
                </a:cxn>
                <a:cxn ang="0">
                  <a:pos x="connsiteX3" y="connsiteY3"/>
                </a:cxn>
              </a:cxnLst>
              <a:rect l="l" t="t" r="r" b="b"/>
              <a:pathLst>
                <a:path w="1843669" h="1913159">
                  <a:moveTo>
                    <a:pt x="1843669" y="1906556"/>
                  </a:moveTo>
                  <a:lnTo>
                    <a:pt x="0" y="1913159"/>
                  </a:lnTo>
                  <a:lnTo>
                    <a:pt x="0" y="1913159"/>
                  </a:lnTo>
                  <a:lnTo>
                    <a:pt x="3465" y="0"/>
                  </a:lnTo>
                </a:path>
              </a:pathLst>
            </a:custGeom>
            <a:noFill/>
            <a:ln w="47625" cap="rnd">
              <a:solidFill>
                <a:schemeClr val="accent1">
                  <a:alpha val="3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200"/>
            </a:p>
          </p:txBody>
        </p:sp>
        <p:sp>
          <p:nvSpPr>
            <p:cNvPr id="293" name="矩形 292">
              <a:extLst>
                <a:ext uri="{FF2B5EF4-FFF2-40B4-BE49-F238E27FC236}">
                  <a16:creationId xmlns:a16="http://schemas.microsoft.com/office/drawing/2014/main" id="{132E9E4C-20D5-453C-CE73-E4666CDD4F20}"/>
                </a:ext>
              </a:extLst>
            </p:cNvPr>
            <p:cNvSpPr/>
            <p:nvPr/>
          </p:nvSpPr>
          <p:spPr>
            <a:xfrm>
              <a:off x="6489938" y="1875732"/>
              <a:ext cx="5096923" cy="78889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050" b="1" dirty="0">
                  <a:solidFill>
                    <a:schemeClr val="tx1">
                      <a:lumMod val="50000"/>
                    </a:schemeClr>
                  </a:solidFill>
                  <a:latin typeface="+mj-ea"/>
                  <a:cs typeface="+mn-ea"/>
                  <a:sym typeface="+mn-lt"/>
                </a:rPr>
                <a:t>完整病毒颗粒</a:t>
              </a:r>
            </a:p>
          </p:txBody>
        </p:sp>
      </p:grpSp>
      <p:cxnSp>
        <p:nvCxnSpPr>
          <p:cNvPr id="294" name="肘形连接符 300">
            <a:extLst>
              <a:ext uri="{FF2B5EF4-FFF2-40B4-BE49-F238E27FC236}">
                <a16:creationId xmlns:a16="http://schemas.microsoft.com/office/drawing/2014/main" id="{0833EC06-BAC5-05BB-E0D5-592D4F79D636}"/>
              </a:ext>
            </a:extLst>
          </p:cNvPr>
          <p:cNvCxnSpPr>
            <a:cxnSpLocks/>
          </p:cNvCxnSpPr>
          <p:nvPr/>
        </p:nvCxnSpPr>
        <p:spPr>
          <a:xfrm>
            <a:off x="3372296" y="3977594"/>
            <a:ext cx="1471801" cy="320976"/>
          </a:xfrm>
          <a:prstGeom prst="bentConnector3">
            <a:avLst>
              <a:gd name="adj1" fmla="val 1333"/>
            </a:avLst>
          </a:prstGeom>
          <a:ln w="28575">
            <a:tailEnd type="stealth" w="lg" len="lg"/>
          </a:ln>
        </p:spPr>
        <p:style>
          <a:lnRef idx="1">
            <a:schemeClr val="accent1"/>
          </a:lnRef>
          <a:fillRef idx="0">
            <a:schemeClr val="accent1"/>
          </a:fillRef>
          <a:effectRef idx="0">
            <a:schemeClr val="accent1"/>
          </a:effectRef>
          <a:fontRef idx="minor">
            <a:schemeClr val="tx1"/>
          </a:fontRef>
        </p:style>
      </p:cxnSp>
      <p:cxnSp>
        <p:nvCxnSpPr>
          <p:cNvPr id="295" name="直接连接符 294">
            <a:extLst>
              <a:ext uri="{FF2B5EF4-FFF2-40B4-BE49-F238E27FC236}">
                <a16:creationId xmlns:a16="http://schemas.microsoft.com/office/drawing/2014/main" id="{CB1ACC85-17A5-05F5-CF90-94855FC31C6E}"/>
              </a:ext>
            </a:extLst>
          </p:cNvPr>
          <p:cNvCxnSpPr>
            <a:cxnSpLocks/>
            <a:stCxn id="86" idx="1"/>
          </p:cNvCxnSpPr>
          <p:nvPr/>
        </p:nvCxnSpPr>
        <p:spPr>
          <a:xfrm flipV="1">
            <a:off x="7163118" y="3496069"/>
            <a:ext cx="262528" cy="303059"/>
          </a:xfrm>
          <a:prstGeom prst="line">
            <a:avLst/>
          </a:prstGeom>
          <a:ln w="12700"/>
        </p:spPr>
        <p:style>
          <a:lnRef idx="1">
            <a:schemeClr val="dk1"/>
          </a:lnRef>
          <a:fillRef idx="0">
            <a:schemeClr val="dk1"/>
          </a:fillRef>
          <a:effectRef idx="0">
            <a:schemeClr val="dk1"/>
          </a:effectRef>
          <a:fontRef idx="minor">
            <a:schemeClr val="tx1"/>
          </a:fontRef>
        </p:style>
      </p:cxnSp>
      <p:cxnSp>
        <p:nvCxnSpPr>
          <p:cNvPr id="296" name="直接连接符 295">
            <a:extLst>
              <a:ext uri="{FF2B5EF4-FFF2-40B4-BE49-F238E27FC236}">
                <a16:creationId xmlns:a16="http://schemas.microsoft.com/office/drawing/2014/main" id="{22F10DDA-D104-191F-0CD3-EDB11C77C65F}"/>
              </a:ext>
            </a:extLst>
          </p:cNvPr>
          <p:cNvCxnSpPr>
            <a:cxnSpLocks/>
          </p:cNvCxnSpPr>
          <p:nvPr/>
        </p:nvCxnSpPr>
        <p:spPr>
          <a:xfrm flipV="1">
            <a:off x="7415026" y="3499870"/>
            <a:ext cx="194937" cy="2045"/>
          </a:xfrm>
          <a:prstGeom prst="line">
            <a:avLst/>
          </a:prstGeom>
          <a:ln w="12700"/>
        </p:spPr>
        <p:style>
          <a:lnRef idx="1">
            <a:schemeClr val="dk1"/>
          </a:lnRef>
          <a:fillRef idx="0">
            <a:schemeClr val="dk1"/>
          </a:fillRef>
          <a:effectRef idx="0">
            <a:schemeClr val="dk1"/>
          </a:effectRef>
          <a:fontRef idx="minor">
            <a:schemeClr val="tx1"/>
          </a:fontRef>
        </p:style>
      </p:cxnSp>
      <p:sp>
        <p:nvSpPr>
          <p:cNvPr id="297" name="TextBox 456">
            <a:extLst>
              <a:ext uri="{FF2B5EF4-FFF2-40B4-BE49-F238E27FC236}">
                <a16:creationId xmlns:a16="http://schemas.microsoft.com/office/drawing/2014/main" id="{EF38E6B2-CDD0-8481-549E-D58C88B3022C}"/>
              </a:ext>
            </a:extLst>
          </p:cNvPr>
          <p:cNvSpPr txBox="1"/>
          <p:nvPr/>
        </p:nvSpPr>
        <p:spPr>
          <a:xfrm>
            <a:off x="7543457" y="3426872"/>
            <a:ext cx="809622" cy="161583"/>
          </a:xfrm>
          <a:prstGeom prst="rect">
            <a:avLst/>
          </a:prstGeom>
          <a:noFill/>
        </p:spPr>
        <p:txBody>
          <a:bodyPr wrap="square" lIns="0" tIns="0" rIns="0" bIns="0"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050" b="1" dirty="0">
                <a:latin typeface="+mn-ea"/>
              </a:rPr>
              <a:t>病毒</a:t>
            </a:r>
            <a:r>
              <a:rPr lang="en-US" altLang="zh-CN" sz="1050" b="1" dirty="0">
                <a:latin typeface="+mn-ea"/>
              </a:rPr>
              <a:t>DNA</a:t>
            </a:r>
            <a:endParaRPr lang="zh-CN" altLang="en-US" sz="900" dirty="0">
              <a:latin typeface="+mn-ea"/>
            </a:endParaRPr>
          </a:p>
        </p:txBody>
      </p:sp>
      <p:sp>
        <p:nvSpPr>
          <p:cNvPr id="10" name="TextBox 467">
            <a:extLst>
              <a:ext uri="{FF2B5EF4-FFF2-40B4-BE49-F238E27FC236}">
                <a16:creationId xmlns:a16="http://schemas.microsoft.com/office/drawing/2014/main" id="{970BA46A-3866-DCD4-F759-2078D550B51F}"/>
              </a:ext>
            </a:extLst>
          </p:cNvPr>
          <p:cNvSpPr txBox="1"/>
          <p:nvPr/>
        </p:nvSpPr>
        <p:spPr>
          <a:xfrm>
            <a:off x="3286894" y="5235599"/>
            <a:ext cx="923330" cy="276999"/>
          </a:xfrm>
          <a:prstGeom prst="rect">
            <a:avLst/>
          </a:prstGeom>
          <a:noFill/>
        </p:spPr>
        <p:txBody>
          <a:bodyPr wrap="none" lIns="0" tIns="0" rIns="0" bIns="0"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b="1" dirty="0">
                <a:latin typeface="+mn-ea"/>
              </a:rPr>
              <a:t>无感染性</a:t>
            </a:r>
          </a:p>
        </p:txBody>
      </p:sp>
      <p:sp>
        <p:nvSpPr>
          <p:cNvPr id="29" name="TextBox 468">
            <a:extLst>
              <a:ext uri="{FF2B5EF4-FFF2-40B4-BE49-F238E27FC236}">
                <a16:creationId xmlns:a16="http://schemas.microsoft.com/office/drawing/2014/main" id="{5DB659EB-1FBD-DEC4-F5F5-F1D61DD53C7A}"/>
              </a:ext>
            </a:extLst>
          </p:cNvPr>
          <p:cNvSpPr txBox="1"/>
          <p:nvPr/>
        </p:nvSpPr>
        <p:spPr>
          <a:xfrm>
            <a:off x="5496192" y="5235599"/>
            <a:ext cx="923330" cy="276999"/>
          </a:xfrm>
          <a:prstGeom prst="rect">
            <a:avLst/>
          </a:prstGeom>
          <a:noFill/>
        </p:spPr>
        <p:txBody>
          <a:bodyPr wrap="none" lIns="0" tIns="0" rIns="0" bIns="0"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b="1" dirty="0">
                <a:latin typeface="+mn-ea"/>
              </a:rPr>
              <a:t>无致癌性</a:t>
            </a:r>
          </a:p>
        </p:txBody>
      </p:sp>
      <p:sp>
        <p:nvSpPr>
          <p:cNvPr id="30" name="TextBox 469">
            <a:extLst>
              <a:ext uri="{FF2B5EF4-FFF2-40B4-BE49-F238E27FC236}">
                <a16:creationId xmlns:a16="http://schemas.microsoft.com/office/drawing/2014/main" id="{FFD0A11F-8B76-5002-81C8-22D884D60B56}"/>
              </a:ext>
            </a:extLst>
          </p:cNvPr>
          <p:cNvSpPr txBox="1"/>
          <p:nvPr/>
        </p:nvSpPr>
        <p:spPr>
          <a:xfrm>
            <a:off x="7616989" y="5235599"/>
            <a:ext cx="1384995" cy="276999"/>
          </a:xfrm>
          <a:prstGeom prst="rect">
            <a:avLst/>
          </a:prstGeom>
          <a:noFill/>
        </p:spPr>
        <p:txBody>
          <a:bodyPr wrap="none" lIns="0" tIns="0" rIns="0" bIns="0"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b="1" dirty="0">
                <a:latin typeface="+mn-ea"/>
              </a:rPr>
              <a:t>诱导中和抗体</a:t>
            </a:r>
          </a:p>
        </p:txBody>
      </p:sp>
      <p:grpSp>
        <p:nvGrpSpPr>
          <p:cNvPr id="31" name="Group 472">
            <a:extLst>
              <a:ext uri="{FF2B5EF4-FFF2-40B4-BE49-F238E27FC236}">
                <a16:creationId xmlns:a16="http://schemas.microsoft.com/office/drawing/2014/main" id="{C71C1DC7-85D3-17C0-A2B0-51809F50599B}"/>
              </a:ext>
            </a:extLst>
          </p:cNvPr>
          <p:cNvGrpSpPr/>
          <p:nvPr/>
        </p:nvGrpSpPr>
        <p:grpSpPr>
          <a:xfrm>
            <a:off x="2894178" y="5248098"/>
            <a:ext cx="252000" cy="252000"/>
            <a:chOff x="3734801" y="5193365"/>
            <a:chExt cx="445161" cy="444265"/>
          </a:xfrm>
        </p:grpSpPr>
        <p:sp>
          <p:nvSpPr>
            <p:cNvPr id="32" name="Rectangle: Rounded Corners 471">
              <a:extLst>
                <a:ext uri="{FF2B5EF4-FFF2-40B4-BE49-F238E27FC236}">
                  <a16:creationId xmlns:a16="http://schemas.microsoft.com/office/drawing/2014/main" id="{2A0C6948-AC26-CCF2-A960-1C703FE36617}"/>
                </a:ext>
              </a:extLst>
            </p:cNvPr>
            <p:cNvSpPr/>
            <p:nvPr/>
          </p:nvSpPr>
          <p:spPr>
            <a:xfrm>
              <a:off x="3734801" y="5268298"/>
              <a:ext cx="369332" cy="369332"/>
            </a:xfrm>
            <a:prstGeom prst="roundRect">
              <a:avLst/>
            </a:prstGeom>
            <a:solidFill>
              <a:schemeClr val="accent5">
                <a:lumMod val="20000"/>
                <a:lumOff val="80000"/>
              </a:schemeClr>
            </a:solidFill>
            <a:ln w="28575">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a:latin typeface="+mn-ea"/>
              </a:endParaRPr>
            </a:p>
          </p:txBody>
        </p:sp>
        <p:sp>
          <p:nvSpPr>
            <p:cNvPr id="33" name="iconfont-1043-169336">
              <a:extLst>
                <a:ext uri="{FF2B5EF4-FFF2-40B4-BE49-F238E27FC236}">
                  <a16:creationId xmlns:a16="http://schemas.microsoft.com/office/drawing/2014/main" id="{235C82B1-A6B8-7913-7640-ABFD4218E468}"/>
                </a:ext>
              </a:extLst>
            </p:cNvPr>
            <p:cNvSpPr/>
            <p:nvPr/>
          </p:nvSpPr>
          <p:spPr>
            <a:xfrm>
              <a:off x="3757026" y="5193365"/>
              <a:ext cx="422936" cy="422040"/>
            </a:xfrm>
            <a:custGeom>
              <a:avLst/>
              <a:gdLst>
                <a:gd name="T0" fmla="*/ 12436 w 12765"/>
                <a:gd name="T1" fmla="*/ 0 h 12739"/>
                <a:gd name="T2" fmla="*/ 4469 w 12765"/>
                <a:gd name="T3" fmla="*/ 7970 h 12739"/>
                <a:gd name="T4" fmla="*/ 1369 w 12765"/>
                <a:gd name="T5" fmla="*/ 5163 h 12739"/>
                <a:gd name="T6" fmla="*/ 0 w 12765"/>
                <a:gd name="T7" fmla="*/ 6438 h 12739"/>
                <a:gd name="T8" fmla="*/ 5357 w 12765"/>
                <a:gd name="T9" fmla="*/ 12739 h 12739"/>
                <a:gd name="T10" fmla="*/ 12765 w 12765"/>
                <a:gd name="T11" fmla="*/ 877 h 12739"/>
                <a:gd name="T12" fmla="*/ 12436 w 12765"/>
                <a:gd name="T13" fmla="*/ 0 h 12739"/>
              </a:gdLst>
              <a:ahLst/>
              <a:cxnLst>
                <a:cxn ang="0">
                  <a:pos x="T0" y="T1"/>
                </a:cxn>
                <a:cxn ang="0">
                  <a:pos x="T2" y="T3"/>
                </a:cxn>
                <a:cxn ang="0">
                  <a:pos x="T4" y="T5"/>
                </a:cxn>
                <a:cxn ang="0">
                  <a:pos x="T6" y="T7"/>
                </a:cxn>
                <a:cxn ang="0">
                  <a:pos x="T8" y="T9"/>
                </a:cxn>
                <a:cxn ang="0">
                  <a:pos x="T10" y="T11"/>
                </a:cxn>
                <a:cxn ang="0">
                  <a:pos x="T12" y="T13"/>
                </a:cxn>
              </a:cxnLst>
              <a:rect l="0" t="0" r="r" b="b"/>
              <a:pathLst>
                <a:path w="12765" h="12739">
                  <a:moveTo>
                    <a:pt x="12436" y="0"/>
                  </a:moveTo>
                  <a:cubicBezTo>
                    <a:pt x="8552" y="2754"/>
                    <a:pt x="5734" y="6228"/>
                    <a:pt x="4469" y="7970"/>
                  </a:cubicBezTo>
                  <a:lnTo>
                    <a:pt x="1369" y="5163"/>
                  </a:lnTo>
                  <a:lnTo>
                    <a:pt x="0" y="6438"/>
                  </a:lnTo>
                  <a:lnTo>
                    <a:pt x="5357" y="12739"/>
                  </a:lnTo>
                  <a:cubicBezTo>
                    <a:pt x="6278" y="10010"/>
                    <a:pt x="9199" y="4669"/>
                    <a:pt x="12765" y="877"/>
                  </a:cubicBezTo>
                  <a:lnTo>
                    <a:pt x="1243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400">
                <a:latin typeface="+mn-ea"/>
              </a:endParaRPr>
            </a:p>
          </p:txBody>
        </p:sp>
      </p:grpSp>
      <p:grpSp>
        <p:nvGrpSpPr>
          <p:cNvPr id="34" name="Group 472">
            <a:extLst>
              <a:ext uri="{FF2B5EF4-FFF2-40B4-BE49-F238E27FC236}">
                <a16:creationId xmlns:a16="http://schemas.microsoft.com/office/drawing/2014/main" id="{BEDD2850-6CB3-741A-8147-8F2A2D41A702}"/>
              </a:ext>
            </a:extLst>
          </p:cNvPr>
          <p:cNvGrpSpPr/>
          <p:nvPr/>
        </p:nvGrpSpPr>
        <p:grpSpPr>
          <a:xfrm>
            <a:off x="5096356" y="5248098"/>
            <a:ext cx="252000" cy="252000"/>
            <a:chOff x="3734801" y="5193365"/>
            <a:chExt cx="445161" cy="444265"/>
          </a:xfrm>
        </p:grpSpPr>
        <p:sp>
          <p:nvSpPr>
            <p:cNvPr id="35" name="Rectangle: Rounded Corners 471">
              <a:extLst>
                <a:ext uri="{FF2B5EF4-FFF2-40B4-BE49-F238E27FC236}">
                  <a16:creationId xmlns:a16="http://schemas.microsoft.com/office/drawing/2014/main" id="{89B45D69-EC81-0F3B-6DC6-00622EA9F500}"/>
                </a:ext>
              </a:extLst>
            </p:cNvPr>
            <p:cNvSpPr/>
            <p:nvPr/>
          </p:nvSpPr>
          <p:spPr>
            <a:xfrm>
              <a:off x="3734801" y="5268298"/>
              <a:ext cx="369332" cy="369332"/>
            </a:xfrm>
            <a:prstGeom prst="roundRect">
              <a:avLst/>
            </a:prstGeom>
            <a:solidFill>
              <a:schemeClr val="accent5">
                <a:lumMod val="20000"/>
                <a:lumOff val="80000"/>
              </a:schemeClr>
            </a:solidFill>
            <a:ln w="28575">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a:latin typeface="+mn-ea"/>
              </a:endParaRPr>
            </a:p>
          </p:txBody>
        </p:sp>
        <p:sp>
          <p:nvSpPr>
            <p:cNvPr id="298" name="iconfont-1043-169336">
              <a:extLst>
                <a:ext uri="{FF2B5EF4-FFF2-40B4-BE49-F238E27FC236}">
                  <a16:creationId xmlns:a16="http://schemas.microsoft.com/office/drawing/2014/main" id="{29662C27-F239-F275-3C68-8459BEFEDB58}"/>
                </a:ext>
              </a:extLst>
            </p:cNvPr>
            <p:cNvSpPr/>
            <p:nvPr/>
          </p:nvSpPr>
          <p:spPr>
            <a:xfrm>
              <a:off x="3757026" y="5193365"/>
              <a:ext cx="422936" cy="422040"/>
            </a:xfrm>
            <a:custGeom>
              <a:avLst/>
              <a:gdLst>
                <a:gd name="T0" fmla="*/ 12436 w 12765"/>
                <a:gd name="T1" fmla="*/ 0 h 12739"/>
                <a:gd name="T2" fmla="*/ 4469 w 12765"/>
                <a:gd name="T3" fmla="*/ 7970 h 12739"/>
                <a:gd name="T4" fmla="*/ 1369 w 12765"/>
                <a:gd name="T5" fmla="*/ 5163 h 12739"/>
                <a:gd name="T6" fmla="*/ 0 w 12765"/>
                <a:gd name="T7" fmla="*/ 6438 h 12739"/>
                <a:gd name="T8" fmla="*/ 5357 w 12765"/>
                <a:gd name="T9" fmla="*/ 12739 h 12739"/>
                <a:gd name="T10" fmla="*/ 12765 w 12765"/>
                <a:gd name="T11" fmla="*/ 877 h 12739"/>
                <a:gd name="T12" fmla="*/ 12436 w 12765"/>
                <a:gd name="T13" fmla="*/ 0 h 12739"/>
              </a:gdLst>
              <a:ahLst/>
              <a:cxnLst>
                <a:cxn ang="0">
                  <a:pos x="T0" y="T1"/>
                </a:cxn>
                <a:cxn ang="0">
                  <a:pos x="T2" y="T3"/>
                </a:cxn>
                <a:cxn ang="0">
                  <a:pos x="T4" y="T5"/>
                </a:cxn>
                <a:cxn ang="0">
                  <a:pos x="T6" y="T7"/>
                </a:cxn>
                <a:cxn ang="0">
                  <a:pos x="T8" y="T9"/>
                </a:cxn>
                <a:cxn ang="0">
                  <a:pos x="T10" y="T11"/>
                </a:cxn>
                <a:cxn ang="0">
                  <a:pos x="T12" y="T13"/>
                </a:cxn>
              </a:cxnLst>
              <a:rect l="0" t="0" r="r" b="b"/>
              <a:pathLst>
                <a:path w="12765" h="12739">
                  <a:moveTo>
                    <a:pt x="12436" y="0"/>
                  </a:moveTo>
                  <a:cubicBezTo>
                    <a:pt x="8552" y="2754"/>
                    <a:pt x="5734" y="6228"/>
                    <a:pt x="4469" y="7970"/>
                  </a:cubicBezTo>
                  <a:lnTo>
                    <a:pt x="1369" y="5163"/>
                  </a:lnTo>
                  <a:lnTo>
                    <a:pt x="0" y="6438"/>
                  </a:lnTo>
                  <a:lnTo>
                    <a:pt x="5357" y="12739"/>
                  </a:lnTo>
                  <a:cubicBezTo>
                    <a:pt x="6278" y="10010"/>
                    <a:pt x="9199" y="4669"/>
                    <a:pt x="12765" y="877"/>
                  </a:cubicBezTo>
                  <a:lnTo>
                    <a:pt x="1243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400">
                <a:latin typeface="+mn-ea"/>
              </a:endParaRPr>
            </a:p>
          </p:txBody>
        </p:sp>
      </p:grpSp>
      <p:grpSp>
        <p:nvGrpSpPr>
          <p:cNvPr id="299" name="Group 472">
            <a:extLst>
              <a:ext uri="{FF2B5EF4-FFF2-40B4-BE49-F238E27FC236}">
                <a16:creationId xmlns:a16="http://schemas.microsoft.com/office/drawing/2014/main" id="{B55DF0F5-A6A7-989D-A6F9-5221C9FFBED3}"/>
              </a:ext>
            </a:extLst>
          </p:cNvPr>
          <p:cNvGrpSpPr/>
          <p:nvPr/>
        </p:nvGrpSpPr>
        <p:grpSpPr>
          <a:xfrm>
            <a:off x="7241680" y="5248098"/>
            <a:ext cx="252000" cy="252000"/>
            <a:chOff x="3734801" y="5193365"/>
            <a:chExt cx="445161" cy="444265"/>
          </a:xfrm>
        </p:grpSpPr>
        <p:sp>
          <p:nvSpPr>
            <p:cNvPr id="300" name="Rectangle: Rounded Corners 471">
              <a:extLst>
                <a:ext uri="{FF2B5EF4-FFF2-40B4-BE49-F238E27FC236}">
                  <a16:creationId xmlns:a16="http://schemas.microsoft.com/office/drawing/2014/main" id="{CDE3208F-A482-0C7E-B958-1A2DDBF3BB85}"/>
                </a:ext>
              </a:extLst>
            </p:cNvPr>
            <p:cNvSpPr/>
            <p:nvPr/>
          </p:nvSpPr>
          <p:spPr>
            <a:xfrm>
              <a:off x="3734801" y="5268298"/>
              <a:ext cx="369332" cy="369332"/>
            </a:xfrm>
            <a:prstGeom prst="roundRect">
              <a:avLst/>
            </a:prstGeom>
            <a:solidFill>
              <a:schemeClr val="accent5">
                <a:lumMod val="20000"/>
                <a:lumOff val="80000"/>
              </a:schemeClr>
            </a:solidFill>
            <a:ln w="28575">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a:latin typeface="+mn-ea"/>
              </a:endParaRPr>
            </a:p>
          </p:txBody>
        </p:sp>
        <p:sp>
          <p:nvSpPr>
            <p:cNvPr id="301" name="iconfont-1043-169336">
              <a:extLst>
                <a:ext uri="{FF2B5EF4-FFF2-40B4-BE49-F238E27FC236}">
                  <a16:creationId xmlns:a16="http://schemas.microsoft.com/office/drawing/2014/main" id="{1381FFEB-CB33-CDF4-3E00-9D731F99B2CC}"/>
                </a:ext>
              </a:extLst>
            </p:cNvPr>
            <p:cNvSpPr/>
            <p:nvPr/>
          </p:nvSpPr>
          <p:spPr>
            <a:xfrm>
              <a:off x="3757026" y="5193365"/>
              <a:ext cx="422936" cy="422040"/>
            </a:xfrm>
            <a:custGeom>
              <a:avLst/>
              <a:gdLst>
                <a:gd name="T0" fmla="*/ 12436 w 12765"/>
                <a:gd name="T1" fmla="*/ 0 h 12739"/>
                <a:gd name="T2" fmla="*/ 4469 w 12765"/>
                <a:gd name="T3" fmla="*/ 7970 h 12739"/>
                <a:gd name="T4" fmla="*/ 1369 w 12765"/>
                <a:gd name="T5" fmla="*/ 5163 h 12739"/>
                <a:gd name="T6" fmla="*/ 0 w 12765"/>
                <a:gd name="T7" fmla="*/ 6438 h 12739"/>
                <a:gd name="T8" fmla="*/ 5357 w 12765"/>
                <a:gd name="T9" fmla="*/ 12739 h 12739"/>
                <a:gd name="T10" fmla="*/ 12765 w 12765"/>
                <a:gd name="T11" fmla="*/ 877 h 12739"/>
                <a:gd name="T12" fmla="*/ 12436 w 12765"/>
                <a:gd name="T13" fmla="*/ 0 h 12739"/>
              </a:gdLst>
              <a:ahLst/>
              <a:cxnLst>
                <a:cxn ang="0">
                  <a:pos x="T0" y="T1"/>
                </a:cxn>
                <a:cxn ang="0">
                  <a:pos x="T2" y="T3"/>
                </a:cxn>
                <a:cxn ang="0">
                  <a:pos x="T4" y="T5"/>
                </a:cxn>
                <a:cxn ang="0">
                  <a:pos x="T6" y="T7"/>
                </a:cxn>
                <a:cxn ang="0">
                  <a:pos x="T8" y="T9"/>
                </a:cxn>
                <a:cxn ang="0">
                  <a:pos x="T10" y="T11"/>
                </a:cxn>
                <a:cxn ang="0">
                  <a:pos x="T12" y="T13"/>
                </a:cxn>
              </a:cxnLst>
              <a:rect l="0" t="0" r="r" b="b"/>
              <a:pathLst>
                <a:path w="12765" h="12739">
                  <a:moveTo>
                    <a:pt x="12436" y="0"/>
                  </a:moveTo>
                  <a:cubicBezTo>
                    <a:pt x="8552" y="2754"/>
                    <a:pt x="5734" y="6228"/>
                    <a:pt x="4469" y="7970"/>
                  </a:cubicBezTo>
                  <a:lnTo>
                    <a:pt x="1369" y="5163"/>
                  </a:lnTo>
                  <a:lnTo>
                    <a:pt x="0" y="6438"/>
                  </a:lnTo>
                  <a:lnTo>
                    <a:pt x="5357" y="12739"/>
                  </a:lnTo>
                  <a:cubicBezTo>
                    <a:pt x="6278" y="10010"/>
                    <a:pt x="9199" y="4669"/>
                    <a:pt x="12765" y="877"/>
                  </a:cubicBezTo>
                  <a:lnTo>
                    <a:pt x="1243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400">
                <a:latin typeface="+mn-ea"/>
              </a:endParaRPr>
            </a:p>
          </p:txBody>
        </p:sp>
      </p:grpSp>
    </p:spTree>
    <p:extLst>
      <p:ext uri="{BB962C8B-B14F-4D97-AF65-F5344CB8AC3E}">
        <p14:creationId xmlns:p14="http://schemas.microsoft.com/office/powerpoint/2010/main" val="42588696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COMMONDATA" val="eyJoZGlkIjoiMWJlNmY0NWU5YTJkODZjMGUzOTBhMzRiOWU2Nzc1Yzcif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自定义 24">
      <a:dk1>
        <a:srgbClr val="37424A"/>
      </a:dk1>
      <a:lt1>
        <a:sysClr val="window" lastClr="FFFFFF"/>
      </a:lt1>
      <a:dk2>
        <a:srgbClr val="005E5D"/>
      </a:dk2>
      <a:lt2>
        <a:srgbClr val="5F5F5F"/>
      </a:lt2>
      <a:accent1>
        <a:srgbClr val="00877C"/>
      </a:accent1>
      <a:accent2>
        <a:srgbClr val="6ECEB2"/>
      </a:accent2>
      <a:accent3>
        <a:srgbClr val="66203A"/>
      </a:accent3>
      <a:accent4>
        <a:srgbClr val="F68D2E"/>
      </a:accent4>
      <a:accent5>
        <a:srgbClr val="FBE122"/>
      </a:accent5>
      <a:accent6>
        <a:srgbClr val="BFB8AF"/>
      </a:accent6>
      <a:hlink>
        <a:srgbClr val="37424A"/>
      </a:hlink>
      <a:folHlink>
        <a:srgbClr val="00877C"/>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accent6">
              <a:lumMod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6">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chor="ctr">
        <a:spAutoFit/>
      </a:bodyPr>
      <a:lstStyle>
        <a:defPPr algn="ctr">
          <a:defRPr sz="1200" dirty="0" smtClean="0">
            <a:effectLs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z1xzppf">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MSD">
    <a:dk1>
      <a:srgbClr val="0C0C0C"/>
    </a:dk1>
    <a:lt1>
      <a:sysClr val="window" lastClr="FFFFFF"/>
    </a:lt1>
    <a:dk2>
      <a:srgbClr val="343434"/>
    </a:dk2>
    <a:lt2>
      <a:srgbClr val="E7E6E6"/>
    </a:lt2>
    <a:accent1>
      <a:srgbClr val="008080"/>
    </a:accent1>
    <a:accent2>
      <a:srgbClr val="72B3A3"/>
    </a:accent2>
    <a:accent3>
      <a:srgbClr val="285F76"/>
    </a:accent3>
    <a:accent4>
      <a:srgbClr val="87B902"/>
    </a:accent4>
    <a:accent5>
      <a:srgbClr val="F68D2E"/>
    </a:accent5>
    <a:accent6>
      <a:srgbClr val="661F47"/>
    </a:accent6>
    <a:hlink>
      <a:srgbClr val="0563C1"/>
    </a:hlink>
    <a:folHlink>
      <a:srgbClr val="954F72"/>
    </a:folHlink>
  </a:clrScheme>
  <a:fontScheme name="Harmony">
    <a:majorFont>
      <a:latin typeface="HarmonyOS Sans SC Black"/>
      <a:ea typeface="HarmonyOS Sans SC Black"/>
      <a:cs typeface=""/>
    </a:majorFont>
    <a:minorFont>
      <a:latin typeface="HarmonyOS Sans SC Light"/>
      <a:ea typeface="HarmonyOS Sans SC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MSD">
    <a:dk1>
      <a:srgbClr val="0C0C0C"/>
    </a:dk1>
    <a:lt1>
      <a:sysClr val="window" lastClr="FFFFFF"/>
    </a:lt1>
    <a:dk2>
      <a:srgbClr val="343434"/>
    </a:dk2>
    <a:lt2>
      <a:srgbClr val="E7E6E6"/>
    </a:lt2>
    <a:accent1>
      <a:srgbClr val="008080"/>
    </a:accent1>
    <a:accent2>
      <a:srgbClr val="72B3A3"/>
    </a:accent2>
    <a:accent3>
      <a:srgbClr val="285F76"/>
    </a:accent3>
    <a:accent4>
      <a:srgbClr val="87B902"/>
    </a:accent4>
    <a:accent5>
      <a:srgbClr val="F68D2E"/>
    </a:accent5>
    <a:accent6>
      <a:srgbClr val="661F47"/>
    </a:accent6>
    <a:hlink>
      <a:srgbClr val="0563C1"/>
    </a:hlink>
    <a:folHlink>
      <a:srgbClr val="954F72"/>
    </a:folHlink>
  </a:clrScheme>
  <a:fontScheme name="Harmony">
    <a:majorFont>
      <a:latin typeface="HarmonyOS Sans SC Black"/>
      <a:ea typeface="HarmonyOS Sans SC Black"/>
      <a:cs typeface=""/>
    </a:majorFont>
    <a:minorFont>
      <a:latin typeface="HarmonyOS Sans SC Light"/>
      <a:ea typeface="HarmonyOS Sans SC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z1xzppf">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4773A0EE7D354494729E228AA4EA05" ma:contentTypeVersion="2" ma:contentTypeDescription="Create a new document." ma:contentTypeScope="" ma:versionID="b2bff63e81f651f62b627b802aca0af1">
  <xsd:schema xmlns:xsd="http://www.w3.org/2001/XMLSchema" xmlns:xs="http://www.w3.org/2001/XMLSchema" xmlns:p="http://schemas.microsoft.com/office/2006/metadata/properties" xmlns:ns2="f9d21466-32cd-4a1c-ab38-03f3423513b2" xmlns:ns3="1c1ceafa-b663-49d3-bd92-4184f16c3307" targetNamespace="http://schemas.microsoft.com/office/2006/metadata/properties" ma:root="true" ma:fieldsID="9263f9aac0d18fbf3ef9fa839dbf5435" ns2:_="" ns3:_="">
    <xsd:import namespace="f9d21466-32cd-4a1c-ab38-03f3423513b2"/>
    <xsd:import namespace="1c1ceafa-b663-49d3-bd92-4184f16c3307"/>
    <xsd:element name="properties">
      <xsd:complexType>
        <xsd:sequence>
          <xsd:element name="documentManagement">
            <xsd:complexType>
              <xsd:all>
                <xsd:element ref="ns2:Sensitivity_x0020_Classification"/>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21466-32cd-4a1c-ab38-03f3423513b2" elementFormDefault="qualified">
    <xsd:import namespace="http://schemas.microsoft.com/office/2006/documentManagement/types"/>
    <xsd:import namespace="http://schemas.microsoft.com/office/infopath/2007/PartnerControls"/>
    <xsd:element name="Sensitivity_x0020_Classification" ma:index="8" ma:displayName="Sensitivity Classification" ma:description="**[INFO_URL]**" ma:internalName="Sensitivity_x0020_Classification">
      <xsd:simpleType>
        <xsd:restriction base="dms:Choice">
          <xsd:enumeration value="Sensitive (highest)"/>
          <xsd:enumeration value="Confidential"/>
          <xsd:enumeration value="Proprietary"/>
          <xsd:enumeration value="Public"/>
        </xsd:restriction>
      </xsd:simpleType>
    </xsd:element>
  </xsd:schema>
  <xsd:schema xmlns:xsd="http://www.w3.org/2001/XMLSchema" xmlns:xs="http://www.w3.org/2001/XMLSchema" xmlns:dms="http://schemas.microsoft.com/office/2006/documentManagement/types" xmlns:pc="http://schemas.microsoft.com/office/infopath/2007/PartnerControls" targetNamespace="1c1ceafa-b663-49d3-bd92-4184f16c3307"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ensitivity_x0020_Classification xmlns="f9d21466-32cd-4a1c-ab38-03f3423513b2">Public</Sensitivity_x0020_Classification>
  </documentManagement>
</p:properties>
</file>

<file path=customXml/itemProps1.xml><?xml version="1.0" encoding="utf-8"?>
<ds:datastoreItem xmlns:ds="http://schemas.openxmlformats.org/officeDocument/2006/customXml" ds:itemID="{587C41CE-200F-4266-801F-F7EDBAC256BD}"/>
</file>

<file path=customXml/itemProps2.xml><?xml version="1.0" encoding="utf-8"?>
<ds:datastoreItem xmlns:ds="http://schemas.openxmlformats.org/officeDocument/2006/customXml" ds:itemID="{404D23DD-3457-4878-A992-167E0BC939B6}"/>
</file>

<file path=customXml/itemProps3.xml><?xml version="1.0" encoding="utf-8"?>
<ds:datastoreItem xmlns:ds="http://schemas.openxmlformats.org/officeDocument/2006/customXml" ds:itemID="{0F08060D-E0C7-4B34-883E-80C032311EDC}"/>
</file>

<file path=docProps/app.xml><?xml version="1.0" encoding="utf-8"?>
<Properties xmlns="http://schemas.openxmlformats.org/officeDocument/2006/extended-properties" xmlns:vt="http://schemas.openxmlformats.org/officeDocument/2006/docPropsVTypes">
  <TotalTime>1588</TotalTime>
  <Words>10358</Words>
  <Application>Microsoft Office PowerPoint</Application>
  <PresentationFormat>宽屏</PresentationFormat>
  <Paragraphs>414</Paragraphs>
  <Slides>12</Slides>
  <Notes>11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8" baseType="lpstr">
      <vt:lpstr>HarmonyOS Sans SC Light</vt:lpstr>
      <vt:lpstr>等线</vt:lpstr>
      <vt:lpstr>微软雅黑</vt:lpstr>
      <vt:lpstr>Arial</vt:lpstr>
      <vt:lpstr>Office Theme</vt:lpstr>
      <vt:lpstr>think-cell 幻灯片</vt:lpstr>
      <vt:lpstr>孕期女性更容易感染HPV吗？</vt:lpstr>
      <vt:lpstr>经期、妊娠期和哺乳期的女性可以接种HPV疫苗吗？</vt:lpstr>
      <vt:lpstr>什么样的情况下更容易感染HPV？</vt:lpstr>
      <vt:lpstr>成年女性为什么还要接种HPV疫苗？</vt:lpstr>
      <vt:lpstr>是否推荐HIV感染者接种HPV疫苗？</vt:lpstr>
      <vt:lpstr>既往感染过HPV还需要接种HPV疫苗吗？</vt:lpstr>
      <vt:lpstr>有子宫颈病变治疗史的女性是否还建议接种HPV疫苗？</vt:lpstr>
      <vt:lpstr>是否推荐免疫力低下的人群接种HPV疫苗？</vt:lpstr>
      <vt:lpstr>HPV疫苗价型越多意味着所含的病毒越多、毒性越大吗？</vt:lpstr>
      <vt:lpstr>HPV 疫苗只接种一剂次够吗？</vt:lpstr>
      <vt:lpstr>佳达修®简明处方信息</vt:lpstr>
      <vt:lpstr>佳达修®9简明处方信息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童日娟Jean.Tong</dc:creator>
  <cp:lastModifiedBy>k K</cp:lastModifiedBy>
  <cp:revision>794</cp:revision>
  <dcterms:created xsi:type="dcterms:W3CDTF">2022-05-10T00:54:00Z</dcterms:created>
  <dcterms:modified xsi:type="dcterms:W3CDTF">2023-11-29T06:13:20Z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e81acc0d-dcc4-4dc9-a2c5-be70b05a2fe6_Enabled">
    <vt:lpwstr>true</vt:lpwstr>
  </property>
  <property fmtid="{D5CDD505-2E9C-101B-9397-08002B2CF9AE}" pid="4" name="MSIP_Label_e81acc0d-dcc4-4dc9-a2c5-be70b05a2fe6_SetDate">
    <vt:lpwstr>2022-08-27T17:35:17Z</vt:lpwstr>
  </property>
  <property fmtid="{D5CDD505-2E9C-101B-9397-08002B2CF9AE}" pid="5" name="MSIP_Label_e81acc0d-dcc4-4dc9-a2c5-be70b05a2fe6_Method">
    <vt:lpwstr>Privileged</vt:lpwstr>
  </property>
  <property fmtid="{D5CDD505-2E9C-101B-9397-08002B2CF9AE}" pid="6" name="MSIP_Label_e81acc0d-dcc4-4dc9-a2c5-be70b05a2fe6_Name">
    <vt:lpwstr>e81acc0d-dcc4-4dc9-a2c5-be70b05a2fe6</vt:lpwstr>
  </property>
  <property fmtid="{D5CDD505-2E9C-101B-9397-08002B2CF9AE}" pid="7" name="MSIP_Label_e81acc0d-dcc4-4dc9-a2c5-be70b05a2fe6_SiteId">
    <vt:lpwstr>a00de4ec-48a8-43a6-be74-e31274e2060d</vt:lpwstr>
  </property>
  <property fmtid="{D5CDD505-2E9C-101B-9397-08002B2CF9AE}" pid="8" name="MSIP_Label_e81acc0d-dcc4-4dc9-a2c5-be70b05a2fe6_ActionId">
    <vt:lpwstr>943f084e-1c81-4082-8b59-4ef2f42d4c2a</vt:lpwstr>
  </property>
  <property fmtid="{D5CDD505-2E9C-101B-9397-08002B2CF9AE}" pid="9" name="MSIP_Label_e81acc0d-dcc4-4dc9-a2c5-be70b05a2fe6_ContentBits">
    <vt:lpwstr>0</vt:lpwstr>
  </property>
  <property fmtid="{D5CDD505-2E9C-101B-9397-08002B2CF9AE}" pid="10" name="MerckAIPLabel">
    <vt:lpwstr>NotClassified</vt:lpwstr>
  </property>
  <property fmtid="{D5CDD505-2E9C-101B-9397-08002B2CF9AE}" pid="11" name="MerckAIPDataExchange">
    <vt:lpwstr>!MRKMIP@NotClassified</vt:lpwstr>
  </property>
  <property fmtid="{D5CDD505-2E9C-101B-9397-08002B2CF9AE}" pid="12" name="ICV">
    <vt:lpwstr>D6E1999B9C544FEA955B386308EB7660</vt:lpwstr>
  </property>
  <property fmtid="{D5CDD505-2E9C-101B-9397-08002B2CF9AE}" pid="13" name="KSOProductBuildVer">
    <vt:lpwstr>2052-11.1.0.12358</vt:lpwstr>
  </property>
  <property fmtid="{D5CDD505-2E9C-101B-9397-08002B2CF9AE}" pid="14" name="ContentTypeId">
    <vt:lpwstr>0x010100C74773A0EE7D354494729E228AA4EA05</vt:lpwstr>
  </property>
</Properties>
</file>