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9.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8.jpg" ContentType="image/jpeg"/>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authors.xml" ContentType="application/vnd.ms-powerpoint.author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1.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53.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24.xml" ContentType="application/vnd.openxmlformats-officedocument.presentationml.tags+xml"/>
  <Override PartName="/ppt/tags/tag1.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8.xml" ContentType="application/vnd.openxmlformats-officedocument.presentationml.tags+xml"/>
  <Override PartName="/ppt/tags/tag54.xml" ContentType="application/vnd.openxmlformats-officedocument.presentationml.tags+xml"/>
  <Override PartName="/ppt/tags/tag4.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33.xml" ContentType="application/vnd.openxmlformats-officedocument.presentationml.tags+xml"/>
  <Override PartName="/ppt/tags/tag9.xml" ContentType="application/vnd.openxmlformats-officedocument.presentationml.tags+xml"/>
  <Override PartName="/ppt/tags/tag65.xml" ContentType="application/vnd.openxmlformats-officedocument.presentationml.tags+xml"/>
  <Override PartName="/ppt/tags/tag34.xml" ContentType="application/vnd.openxmlformats-officedocument.presentationml.tags+xml"/>
  <Override PartName="/ppt/tags/tag10.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55.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11.xml" ContentType="application/vnd.openxmlformats-officedocument.presentationml.tags+xml"/>
  <Override PartName="/ppt/tags/tag66.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6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4" r:id="rId1"/>
    <p:sldMasterId id="2147483662" r:id="rId2"/>
    <p:sldMasterId id="2147483667" r:id="rId3"/>
    <p:sldMasterId id="2147483676" r:id="rId4"/>
    <p:sldMasterId id="2147483683" r:id="rId5"/>
  </p:sldMasterIdLst>
  <p:notesMasterIdLst>
    <p:notesMasterId r:id="rId36"/>
  </p:notesMasterIdLst>
  <p:handoutMasterIdLst>
    <p:handoutMasterId r:id="rId37"/>
  </p:handoutMasterIdLst>
  <p:sldIdLst>
    <p:sldId id="266" r:id="rId6"/>
    <p:sldId id="14999676" r:id="rId7"/>
    <p:sldId id="279" r:id="rId8"/>
    <p:sldId id="16767822" r:id="rId9"/>
    <p:sldId id="16767820" r:id="rId10"/>
    <p:sldId id="16767844" r:id="rId11"/>
    <p:sldId id="16767812" r:id="rId12"/>
    <p:sldId id="16767845" r:id="rId13"/>
    <p:sldId id="264" r:id="rId14"/>
    <p:sldId id="293" r:id="rId15"/>
    <p:sldId id="16767846" r:id="rId16"/>
    <p:sldId id="260" r:id="rId17"/>
    <p:sldId id="261" r:id="rId18"/>
    <p:sldId id="16767814" r:id="rId19"/>
    <p:sldId id="16767815" r:id="rId20"/>
    <p:sldId id="268" r:id="rId21"/>
    <p:sldId id="16767847" r:id="rId22"/>
    <p:sldId id="16767821" r:id="rId23"/>
    <p:sldId id="319" r:id="rId24"/>
    <p:sldId id="320" r:id="rId25"/>
    <p:sldId id="2147483377" r:id="rId26"/>
    <p:sldId id="2147483378" r:id="rId27"/>
    <p:sldId id="322" r:id="rId28"/>
    <p:sldId id="275" r:id="rId29"/>
    <p:sldId id="323" r:id="rId30"/>
    <p:sldId id="271" r:id="rId31"/>
    <p:sldId id="325" r:id="rId32"/>
    <p:sldId id="6645037" r:id="rId33"/>
    <p:sldId id="6645038" r:id="rId34"/>
    <p:sldId id="14999671" r:id="rId35"/>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232" userDrawn="1">
          <p15:clr>
            <a:srgbClr val="A4A3A4"/>
          </p15:clr>
        </p15:guide>
        <p15:guide id="6" orient="horz" pos="482" userDrawn="1">
          <p15:clr>
            <a:srgbClr val="A4A3A4"/>
          </p15:clr>
        </p15:guide>
        <p15:guide id="7" pos="48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475BBB-E389-B1F0-FB23-80F079BC256C}" name="Li, Siqi" initials="LS" userId="S::lisiqi2@merck.com::c9aa3516-17e7-4d5a-9e12-1b88ba2c88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uting.zhao" initials="l" lastIdx="1" clrIdx="6"/>
  <p:cmAuthor id="1" name="sally Chen" initials="sC" lastIdx="46" clrIdx="0"/>
  <p:cmAuthor id="8" name="Li, Wei" initials="LW" lastIdx="28" clrIdx="7"/>
  <p:cmAuthor id="2" name="Wu, Min Hao" initials="WMH" lastIdx="52" clrIdx="1"/>
  <p:cmAuthor id="3" name="NB251" initials="N" lastIdx="11" clrIdx="2"/>
  <p:cmAuthor id="4" name="Feng, Li" initials="FL" lastIdx="9" clrIdx="3"/>
  <p:cmAuthor id="11" name="Administrator" initials="A" lastIdx="7" clrIdx="10"/>
  <p:cmAuthor id="5" name="Jasmine Weng" initials="JW" lastIdx="19" clrIdx="4"/>
  <p:cmAuthor id="12" name="Chen sally" initials="Cs" lastIdx="10" clrIdx="11"/>
  <p:cmAuthor id="6" name="Gu, Chu Ying" initials="GCY" lastIdx="8" clrIdx="5"/>
  <p:cmAuthor id="13" name="秀月 方" initials="秀月" lastIdx="29"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560"/>
    <a:srgbClr val="2E9898"/>
    <a:srgbClr val="E8F8F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77"/>
  </p:normalViewPr>
  <p:slideViewPr>
    <p:cSldViewPr snapToGrid="0" showGuides="1">
      <p:cViewPr varScale="1">
        <p:scale>
          <a:sx n="104" d="100"/>
          <a:sy n="104" d="100"/>
        </p:scale>
        <p:origin x="246" y="96"/>
      </p:cViewPr>
      <p:guideLst>
        <p:guide orient="horz" pos="232"/>
        <p:guide orient="horz" pos="482"/>
        <p:guide pos="483"/>
      </p:guideLst>
    </p:cSldViewPr>
  </p:slideViewPr>
  <p:notesTextViewPr>
    <p:cViewPr>
      <p:scale>
        <a:sx n="1" d="1"/>
        <a:sy n="1" d="1"/>
      </p:scale>
      <p:origin x="0" y="0"/>
    </p:cViewPr>
  </p:notesTextViewPr>
  <p:sorterViewPr>
    <p:cViewPr>
      <p:scale>
        <a:sx n="100" d="100"/>
        <a:sy n="100" d="100"/>
      </p:scale>
      <p:origin x="0" y="-6960"/>
    </p:cViewPr>
  </p:sorter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46" Type="http://schemas.openxmlformats.org/officeDocument/2006/relationships/customXml" Target="../customXml/item2.xml"/><Relationship Id="rId20" Type="http://schemas.openxmlformats.org/officeDocument/2006/relationships/slide" Target="slides/slide15.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400" b="1" baseline="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2003-2018</a:t>
            </a:r>
            <a:r>
              <a:rPr lang="zh-CN" altLang="en-US" sz="1400" b="1" baseline="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年间</a:t>
            </a:r>
            <a:r>
              <a:rPr lang="en-US" altLang="zh-CN" sz="1400" b="1" baseline="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14-19</a:t>
            </a:r>
            <a:r>
              <a:rPr lang="zh-CN" altLang="en-US" sz="1400" b="1" baseline="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岁女孩</a:t>
            </a:r>
            <a:r>
              <a:rPr lang="en-US" altLang="zh-CN" sz="1400" b="1" baseline="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HPV</a:t>
            </a:r>
            <a:r>
              <a:rPr lang="zh-CN" altLang="en-US" sz="1400" b="1" baseline="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感染率</a:t>
            </a:r>
          </a:p>
        </c:rich>
      </c:tx>
      <c:layout>
        <c:manualLayout>
          <c:xMode val="edge"/>
          <c:yMode val="edge"/>
          <c:x val="0.246349372184613"/>
          <c:y val="4.5816183694065801E-2"/>
        </c:manualLayout>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title>
    <c:autoTitleDeleted val="0"/>
    <c:plotArea>
      <c:layout/>
      <c:lineChart>
        <c:grouping val="standard"/>
        <c:varyColors val="0"/>
        <c:ser>
          <c:idx val="0"/>
          <c:order val="0"/>
          <c:tx>
            <c:strRef>
              <c:f>Sheet1!$B$1</c:f>
              <c:strCache>
                <c:ptCount val="1"/>
                <c:pt idx="0">
                  <c:v>HPV6/11/16/18</c:v>
                </c:pt>
              </c:strCache>
            </c:strRef>
          </c:tx>
          <c:spPr>
            <a:ln w="28575" cap="rnd">
              <a:solidFill>
                <a:srgbClr val="2E9898"/>
              </a:solidFill>
              <a:round/>
            </a:ln>
            <a:effectLst/>
          </c:spPr>
          <c:marker>
            <c:symbol val="none"/>
          </c:marker>
          <c:dLbls>
            <c:dLbl>
              <c:idx val="0"/>
              <c:layout>
                <c:manualLayout>
                  <c:x val="2.04648646377273E-3"/>
                  <c:y val="-2.044689189652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6C-4F7B-B46F-4FEF1606C5A3}"/>
                </c:ext>
              </c:extLst>
            </c:dLbl>
            <c:dLbl>
              <c:idx val="1"/>
              <c:layout>
                <c:manualLayout>
                  <c:x val="1.0611411293636401E-3"/>
                  <c:y val="3.3131537795295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6C-4F7B-B46F-4FEF1606C5A3}"/>
                </c:ext>
              </c:extLst>
            </c:dLbl>
            <c:dLbl>
              <c:idx val="2"/>
              <c:layout>
                <c:manualLayout>
                  <c:x val="0"/>
                  <c:y val="-2.044689189652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6C-4F7B-B46F-4FEF1606C5A3}"/>
                </c:ext>
              </c:extLst>
            </c:dLbl>
            <c:dLbl>
              <c:idx val="3"/>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rgbClr val="2E989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r"/>
              <c:showLegendKey val="0"/>
              <c:showVal val="1"/>
              <c:showCatName val="0"/>
              <c:showSerName val="0"/>
              <c:showPercent val="0"/>
              <c:showBubbleSize val="0"/>
              <c:extLst>
                <c:ext xmlns:c16="http://schemas.microsoft.com/office/drawing/2014/chart" uri="{C3380CC4-5D6E-409C-BE32-E72D297353CC}">
                  <c16:uniqueId val="{00000003-EB6C-4F7B-B46F-4FEF1606C5A3}"/>
                </c:ext>
              </c:extLst>
            </c:dLbl>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2003-2006</c:v>
                </c:pt>
                <c:pt idx="1">
                  <c:v>2007-2010</c:v>
                </c:pt>
                <c:pt idx="2">
                  <c:v>2011-2014</c:v>
                </c:pt>
                <c:pt idx="3">
                  <c:v>2015-2018</c:v>
                </c:pt>
              </c:strCache>
            </c:strRef>
          </c:cat>
          <c:val>
            <c:numRef>
              <c:f>Sheet1!$B$2:$B$5</c:f>
              <c:numCache>
                <c:formatCode>General</c:formatCode>
                <c:ptCount val="4"/>
                <c:pt idx="0">
                  <c:v>11.5</c:v>
                </c:pt>
                <c:pt idx="1">
                  <c:v>5</c:v>
                </c:pt>
                <c:pt idx="2">
                  <c:v>3.3</c:v>
                </c:pt>
                <c:pt idx="3">
                  <c:v>1.1000000000000001</c:v>
                </c:pt>
              </c:numCache>
            </c:numRef>
          </c:val>
          <c:smooth val="0"/>
          <c:extLst>
            <c:ext xmlns:c16="http://schemas.microsoft.com/office/drawing/2014/chart" uri="{C3380CC4-5D6E-409C-BE32-E72D297353CC}">
              <c16:uniqueId val="{00000004-EB6C-4F7B-B46F-4FEF1606C5A3}"/>
            </c:ext>
          </c:extLst>
        </c:ser>
        <c:ser>
          <c:idx val="1"/>
          <c:order val="1"/>
          <c:tx>
            <c:strRef>
              <c:f>Sheet1!$C$1</c:f>
              <c:strCache>
                <c:ptCount val="1"/>
                <c:pt idx="0">
                  <c:v>HPV31/33/45/52/58</c:v>
                </c:pt>
              </c:strCache>
            </c:strRef>
          </c:tx>
          <c:spPr>
            <a:ln w="28575" cap="rnd">
              <a:solidFill>
                <a:srgbClr val="015560"/>
              </a:solidFill>
              <a:round/>
            </a:ln>
            <a:effectLst/>
          </c:spPr>
          <c:marker>
            <c:symbol val="none"/>
          </c:marker>
          <c:dLbls>
            <c:dLbl>
              <c:idx val="0"/>
              <c:layout>
                <c:manualLayout>
                  <c:x val="-2.04648646377273E-3"/>
                  <c:y val="-3.3131537795295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6C-4F7B-B46F-4FEF1606C5A3}"/>
                </c:ext>
              </c:extLst>
            </c:dLbl>
            <c:dLbl>
              <c:idx val="1"/>
              <c:layout>
                <c:manualLayout>
                  <c:x val="0"/>
                  <c:y val="-5.092790666819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6C-4F7B-B46F-4FEF1606C5A3}"/>
                </c:ext>
              </c:extLst>
            </c:dLbl>
            <c:dLbl>
              <c:idx val="2"/>
              <c:layout>
                <c:manualLayout>
                  <c:x val="9.8534533440909405E-4"/>
                  <c:y val="-2.5558614870656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6C-4F7B-B46F-4FEF1606C5A3}"/>
                </c:ext>
              </c:extLst>
            </c:dLbl>
            <c:dLbl>
              <c:idx val="3"/>
              <c:spPr>
                <a:noFill/>
                <a:ln>
                  <a:noFill/>
                </a:ln>
                <a:effectLst/>
              </c:spPr>
              <c:txPr>
                <a:bodyPr rot="0" spcFirstLastPara="1" vertOverflow="ellipsis" vert="horz" wrap="square" lIns="38100" tIns="19050" rIns="38100" bIns="19050" anchor="ctr" anchorCtr="1"/>
                <a:lstStyle/>
                <a:p>
                  <a:pPr>
                    <a:defRPr lang="zh-CN" sz="1400" b="1" i="0" u="none" strike="noStrike" kern="1200" baseline="0">
                      <a:solidFill>
                        <a:srgbClr val="285F76"/>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r"/>
              <c:showLegendKey val="0"/>
              <c:showVal val="1"/>
              <c:showCatName val="0"/>
              <c:showSerName val="0"/>
              <c:showPercent val="0"/>
              <c:showBubbleSize val="0"/>
              <c:extLst>
                <c:ext xmlns:c16="http://schemas.microsoft.com/office/drawing/2014/chart" uri="{C3380CC4-5D6E-409C-BE32-E72D297353CC}">
                  <c16:uniqueId val="{00000008-EB6C-4F7B-B46F-4FEF1606C5A3}"/>
                </c:ext>
              </c:extLst>
            </c:dLbl>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2003-2006</c:v>
                </c:pt>
                <c:pt idx="1">
                  <c:v>2007-2010</c:v>
                </c:pt>
                <c:pt idx="2">
                  <c:v>2011-2014</c:v>
                </c:pt>
                <c:pt idx="3">
                  <c:v>2015-2018</c:v>
                </c:pt>
              </c:strCache>
            </c:strRef>
          </c:cat>
          <c:val>
            <c:numRef>
              <c:f>Sheet1!$C$2:$C$5</c:f>
              <c:numCache>
                <c:formatCode>General</c:formatCode>
                <c:ptCount val="4"/>
                <c:pt idx="0">
                  <c:v>8.4</c:v>
                </c:pt>
                <c:pt idx="1">
                  <c:v>6.1</c:v>
                </c:pt>
                <c:pt idx="2">
                  <c:v>5.3</c:v>
                </c:pt>
                <c:pt idx="3">
                  <c:v>2.2999999999999998</c:v>
                </c:pt>
              </c:numCache>
            </c:numRef>
          </c:val>
          <c:smooth val="0"/>
          <c:extLst>
            <c:ext xmlns:c16="http://schemas.microsoft.com/office/drawing/2014/chart" uri="{C3380CC4-5D6E-409C-BE32-E72D297353CC}">
              <c16:uniqueId val="{00000009-EB6C-4F7B-B46F-4FEF1606C5A3}"/>
            </c:ext>
          </c:extLst>
        </c:ser>
        <c:dLbls>
          <c:showLegendKey val="0"/>
          <c:showVal val="0"/>
          <c:showCatName val="0"/>
          <c:showSerName val="0"/>
          <c:showPercent val="0"/>
          <c:showBubbleSize val="0"/>
        </c:dLbls>
        <c:smooth val="0"/>
        <c:axId val="838478936"/>
        <c:axId val="838477624"/>
      </c:lineChart>
      <c:catAx>
        <c:axId val="838478936"/>
        <c:scaling>
          <c:orientation val="minMax"/>
        </c:scaling>
        <c:delete val="0"/>
        <c:axPos val="b"/>
        <c:numFmt formatCode="General" sourceLinked="1"/>
        <c:majorTickMark val="in"/>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838477624"/>
        <c:crosses val="autoZero"/>
        <c:auto val="1"/>
        <c:lblAlgn val="ctr"/>
        <c:lblOffset val="100"/>
        <c:noMultiLvlLbl val="0"/>
      </c:catAx>
      <c:valAx>
        <c:axId val="838477624"/>
        <c:scaling>
          <c:orientation val="minMax"/>
        </c:scaling>
        <c:delete val="0"/>
        <c:axPos val="l"/>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8384789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egendEntry>
        <c:idx val="1"/>
        <c:txPr>
          <a:bodyPr rot="0" spcFirstLastPara="1" vertOverflow="ellipsis" vert="horz" wrap="square" anchor="ctr" anchorCtr="1"/>
          <a:lstStyle/>
          <a:p>
            <a:pPr>
              <a:defRPr lang="zh-CN" sz="1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overlay val="0"/>
      <c:spPr>
        <a:noFill/>
        <a:ln>
          <a:noFill/>
        </a:ln>
        <a:effectLst/>
      </c:spPr>
      <c:txPr>
        <a:bodyPr rot="0" spcFirstLastPara="1" vertOverflow="ellipsis" vert="horz" wrap="square" anchor="ctr" anchorCtr="1"/>
        <a:lstStyle/>
        <a:p>
          <a:pPr>
            <a:defRPr lang="zh-CN" sz="1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2024/3/13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2EED2-0CFF-4BD6-B5E2-5C15101EAE65}" type="datetimeFigureOut">
              <a:rPr lang="zh-CN" altLang="en-US" smtClean="0"/>
              <a:t>2024/3/13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B9C0D-6F55-4E2D-A3D2-CA6C6BAB64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80324-C443-4A57-AA60-9EE6F4C004D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6029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80324-C443-4A57-AA60-9EE6F4C004D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760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18</a:t>
            </a:r>
            <a:endParaRPr lang="zh-CN" altLang="en-US" dirty="0"/>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0E2FED3-4F5D-469A-80E4-EC8F66024EB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18</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18</a:t>
            </a:r>
            <a:endParaRPr lang="zh-CN" altLang="en-US" dirty="0"/>
          </a:p>
        </p:txBody>
      </p:sp>
      <p:sp>
        <p:nvSpPr>
          <p:cNvPr id="4" name="页眉占位符 3"/>
          <p:cNvSpPr>
            <a:spLocks noGrp="1"/>
          </p:cNvSpPr>
          <p:nvPr>
            <p:ph type="hdr" sz="quarter"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E6FDB6-6D2B-46C1-9FA1-D82906A37C3A}"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18</a:t>
            </a:r>
            <a:endParaRPr lang="zh-CN" altLang="en-US" dirty="0"/>
          </a:p>
        </p:txBody>
      </p:sp>
      <p:sp>
        <p:nvSpPr>
          <p:cNvPr id="4" name="灯片编号占位符 3"/>
          <p:cNvSpPr>
            <a:spLocks noGrp="1"/>
          </p:cNvSpPr>
          <p:nvPr>
            <p:ph type="sldNum" sz="quarter" idx="5"/>
          </p:nvPr>
        </p:nvSpPr>
        <p:spPr/>
        <p:txBody>
          <a:bodyPr/>
          <a:lstStyle/>
          <a:p>
            <a:fld id="{FC9B9C0D-6F55-4E2D-A3D2-CA6C6BAB64BD}"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17</a:t>
            </a:r>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770B8F02-3BF5-4867-A845-BF38CC07D062}" type="slidenum">
              <a:rPr lang="zh-CN" altLang="en-US" smtClean="0"/>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17</a:t>
            </a:r>
            <a:endParaRPr lang="zh-CN" altLang="en-US" dirty="0"/>
          </a:p>
        </p:txBody>
      </p:sp>
      <p:sp>
        <p:nvSpPr>
          <p:cNvPr id="4" name="灯片编号占位符 3"/>
          <p:cNvSpPr>
            <a:spLocks noGrp="1"/>
          </p:cNvSpPr>
          <p:nvPr>
            <p:ph type="sldNum" sz="quarter" idx="5"/>
          </p:nvPr>
        </p:nvSpPr>
        <p:spPr/>
        <p:txBody>
          <a:bodyPr/>
          <a:lstStyle/>
          <a:p>
            <a:fld id="{FC9B9C0D-6F55-4E2D-A3D2-CA6C6BAB64BD}" type="slidenum">
              <a:rPr lang="zh-CN" altLang="en-US" smtClean="0"/>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98A19-9B5D-417D-B547-BC45F66C0B8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98A19-9B5D-417D-B547-BC45F66C0B8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21</a:t>
            </a:r>
            <a:r>
              <a:rPr lang="zh-CN" altLang="en-US" dirty="0"/>
              <a:t>消除子宫颈癌</a:t>
            </a:r>
          </a:p>
        </p:txBody>
      </p:sp>
      <p:sp>
        <p:nvSpPr>
          <p:cNvPr id="4" name="灯片编号占位符 3"/>
          <p:cNvSpPr>
            <a:spLocks noGrp="1"/>
          </p:cNvSpPr>
          <p:nvPr>
            <p:ph type="sldNum" sz="quarter" idx="5"/>
          </p:nvPr>
        </p:nvSpPr>
        <p:spPr/>
        <p:txBody>
          <a:bodyPr/>
          <a:lstStyle/>
          <a:p>
            <a:fld id="{FC9B9C0D-6F55-4E2D-A3D2-CA6C6BAB64BD}"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C9B9C0D-6F55-4E2D-A3D2-CA6C6BAB64BD}"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kern="0" baseline="30000" dirty="0">
                <a:latin typeface="微软雅黑" panose="020B0503020204020204" pitchFamily="34" charset="-122"/>
                <a:ea typeface="微软雅黑" panose="020B0503020204020204" pitchFamily="34" charset="-122"/>
                <a:cs typeface="Arial" panose="020B0604020202020204" pitchFamily="34" charset="0"/>
                <a:sym typeface="+mn-ea"/>
              </a:rPr>
              <a:t>https://view-hub.org/data</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21</a:t>
            </a:r>
            <a:r>
              <a:rPr lang="zh-CN" altLang="en-US" dirty="0"/>
              <a:t>消除子宫颈癌</a:t>
            </a:r>
          </a:p>
        </p:txBody>
      </p:sp>
      <p:sp>
        <p:nvSpPr>
          <p:cNvPr id="4" name="灯片编号占位符 3"/>
          <p:cNvSpPr>
            <a:spLocks noGrp="1"/>
          </p:cNvSpPr>
          <p:nvPr>
            <p:ph type="sldNum" sz="quarter" idx="5"/>
          </p:nvPr>
        </p:nvSpPr>
        <p:spPr/>
        <p:txBody>
          <a:bodyPr/>
          <a:lstStyle/>
          <a:p>
            <a:fld id="{FC9B9C0D-6F55-4E2D-A3D2-CA6C6BAB64BD}"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21</a:t>
            </a:r>
            <a:r>
              <a:rPr lang="zh-CN" altLang="en-US" dirty="0"/>
              <a:t>消除子宫颈癌</a:t>
            </a:r>
          </a:p>
        </p:txBody>
      </p:sp>
      <p:sp>
        <p:nvSpPr>
          <p:cNvPr id="4" name="灯片编号占位符 3"/>
          <p:cNvSpPr>
            <a:spLocks noGrp="1"/>
          </p:cNvSpPr>
          <p:nvPr>
            <p:ph type="sldNum" sz="quarter" idx="5"/>
          </p:nvPr>
        </p:nvSpPr>
        <p:spPr/>
        <p:txBody>
          <a:bodyPr/>
          <a:lstStyle/>
          <a:p>
            <a:fld id="{FC9B9C0D-6F55-4E2D-A3D2-CA6C6BAB64BD}"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80324-C443-4A57-AA60-9EE6F4C004D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136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9</a:t>
            </a:r>
            <a:endParaRPr lang="zh-CN" altLang="en-US" dirty="0"/>
          </a:p>
        </p:txBody>
      </p:sp>
      <p:sp>
        <p:nvSpPr>
          <p:cNvPr id="4" name="灯片编号占位符 3"/>
          <p:cNvSpPr>
            <a:spLocks noGrp="1"/>
          </p:cNvSpPr>
          <p:nvPr>
            <p:ph type="sldNum" sz="quarter" idx="5"/>
          </p:nvPr>
        </p:nvSpPr>
        <p:spPr/>
        <p:txBody>
          <a:bodyPr/>
          <a:lstStyle/>
          <a:p>
            <a:fld id="{FC9B9C0D-6F55-4E2D-A3D2-CA6C6BAB64BD}"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9</a:t>
            </a:r>
            <a:endParaRPr lang="zh-CN" altLang="en-US" dirty="0"/>
          </a:p>
        </p:txBody>
      </p:sp>
      <p:sp>
        <p:nvSpPr>
          <p:cNvPr id="4" name="灯片编号占位符 3"/>
          <p:cNvSpPr>
            <a:spLocks noGrp="1"/>
          </p:cNvSpPr>
          <p:nvPr>
            <p:ph type="sldNum" sz="quarter" idx="5"/>
          </p:nvPr>
        </p:nvSpPr>
        <p:spPr/>
        <p:txBody>
          <a:bodyPr/>
          <a:lstStyle/>
          <a:p>
            <a:fld id="{FC9B9C0D-6F55-4E2D-A3D2-CA6C6BAB64BD}"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16280" y="385500"/>
            <a:ext cx="10759440" cy="480382"/>
          </a:xfrm>
        </p:spPr>
        <p:txBody>
          <a:bodyPr>
            <a:normAutofit/>
          </a:bodyPr>
          <a:lstStyle>
            <a:lvl1pPr>
              <a:defRPr sz="2600" b="1">
                <a:solidFill>
                  <a:srgbClr val="01556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3B77FDC1-C264-4783-B7CD-ECA9E5B3F475}" type="datetimeFigureOut">
              <a:rPr lang="zh-CN" altLang="en-US" smtClean="0"/>
              <a:t>2024/3/13</a:t>
            </a:fld>
            <a:endParaRPr lang="zh-CN" altLang="en-US"/>
          </a:p>
        </p:txBody>
      </p:sp>
      <p:sp>
        <p:nvSpPr>
          <p:cNvPr id="4" name="页脚占位符 3"/>
          <p:cNvSpPr>
            <a:spLocks noGrp="1"/>
          </p:cNvSpPr>
          <p:nvPr>
            <p:ph type="ftr" sz="quarter" idx="11"/>
          </p:nvPr>
        </p:nvSpPr>
        <p:spPr/>
        <p:txBody>
          <a:bodyPr/>
          <a:lstStyle/>
          <a:p>
            <a:endParaRPr lang="zh-CN" alt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过渡页/结尾">
    <p:spTree>
      <p:nvGrpSpPr>
        <p:cNvPr id="1" name=""/>
        <p:cNvGrpSpPr/>
        <p:nvPr/>
      </p:nvGrpSpPr>
      <p:grpSpPr>
        <a:xfrm>
          <a:off x="0" y="0"/>
          <a:ext cx="0" cy="0"/>
          <a:chOff x="0" y="0"/>
          <a:chExt cx="0" cy="0"/>
        </a:xfrm>
      </p:grpSpPr>
      <p:pic>
        <p:nvPicPr>
          <p:cNvPr id="2" name="图片 3" descr="图片 3">
            <a:extLst>
              <a:ext uri="{FF2B5EF4-FFF2-40B4-BE49-F238E27FC236}">
                <a16:creationId xmlns:a16="http://schemas.microsoft.com/office/drawing/2014/main" id="{BE6F2844-AF8D-20C3-1DED-0B3DF4725B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8" y="302"/>
            <a:ext cx="12192898" cy="6857698"/>
          </a:xfrm>
          <a:prstGeom prst="rect">
            <a:avLst/>
          </a:prstGeom>
          <a:ln w="12700">
            <a:miter lim="400000"/>
          </a:ln>
        </p:spPr>
      </p:pic>
    </p:spTree>
    <p:extLst>
      <p:ext uri="{BB962C8B-B14F-4D97-AF65-F5344CB8AC3E}">
        <p14:creationId xmlns:p14="http://schemas.microsoft.com/office/powerpoint/2010/main" val="408644068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
    <p:spTree>
      <p:nvGrpSpPr>
        <p:cNvPr id="1" name=""/>
        <p:cNvGrpSpPr/>
        <p:nvPr/>
      </p:nvGrpSpPr>
      <p:grpSpPr>
        <a:xfrm>
          <a:off x="0" y="0"/>
          <a:ext cx="0" cy="0"/>
          <a:chOff x="0" y="0"/>
          <a:chExt cx="0" cy="0"/>
        </a:xfrm>
      </p:grpSpPr>
      <p:sp>
        <p:nvSpPr>
          <p:cNvPr id="5" name="标题 1"/>
          <p:cNvSpPr>
            <a:spLocks noGrp="1"/>
          </p:cNvSpPr>
          <p:nvPr>
            <p:ph type="title"/>
          </p:nvPr>
        </p:nvSpPr>
        <p:spPr>
          <a:xfrm>
            <a:off x="789424" y="418588"/>
            <a:ext cx="10964271" cy="452432"/>
          </a:xfrm>
          <a:prstGeom prst="rect">
            <a:avLst/>
          </a:prstGeom>
        </p:spPr>
        <p:txBody>
          <a:bodyPr>
            <a:spAutoFit/>
          </a:bodyPr>
          <a:lstStyle>
            <a:lvl1pPr algn="l">
              <a:defRPr sz="2600" b="1">
                <a:solidFill>
                  <a:schemeClr val="accent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46507975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仅标题">
    <p:bg>
      <p:bgPr>
        <a:solidFill>
          <a:schemeClr val="bg1"/>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3F6BD86-F309-E385-6414-DFD4FDFAA3BB}"/>
              </a:ext>
            </a:extLst>
          </p:cNvPr>
          <p:cNvSpPr txBox="1"/>
          <p:nvPr userDrawn="1"/>
        </p:nvSpPr>
        <p:spPr>
          <a:xfrm>
            <a:off x="6096000" y="6519446"/>
            <a:ext cx="609600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chemeClr val="tx1">
                    <a:lumMod val="50000"/>
                  </a:schemeClr>
                </a:solidFill>
                <a:effectLst/>
                <a:uLnTx/>
                <a:uFillTx/>
                <a:latin typeface="+mn-ea"/>
                <a:ea typeface="+mn-ea"/>
                <a:cs typeface="+mn-ea"/>
                <a:sym typeface="+mn-lt"/>
              </a:rPr>
              <a:t>09-2025-CN-HPV-01468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chemeClr val="tx1">
                    <a:lumMod val="50000"/>
                  </a:schemeClr>
                </a:solidFill>
                <a:effectLst/>
                <a:uLnTx/>
                <a:uFillTx/>
                <a:latin typeface="+mn-ea"/>
                <a:ea typeface="+mn-ea"/>
                <a:cs typeface="+mn-ea"/>
                <a:sym typeface="+mn-lt"/>
              </a:rPr>
              <a:t>仅供医疗卫生专业人士作学术参考，请勿分发或转发</a:t>
            </a:r>
          </a:p>
        </p:txBody>
      </p:sp>
    </p:spTree>
    <p:extLst>
      <p:ext uri="{BB962C8B-B14F-4D97-AF65-F5344CB8AC3E}">
        <p14:creationId xmlns:p14="http://schemas.microsoft.com/office/powerpoint/2010/main" val="42284880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descr="背景图案&#10;&#10;低可信度描述已自动生成">
            <a:extLst>
              <a:ext uri="{FF2B5EF4-FFF2-40B4-BE49-F238E27FC236}">
                <a16:creationId xmlns:a16="http://schemas.microsoft.com/office/drawing/2014/main" id="{2CA7ACB2-EE0E-C413-EA2F-012C4A695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5172644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4C6E94A-575F-58D7-FEF8-FF2A5701D396}"/>
              </a:ext>
            </a:extLst>
          </p:cNvPr>
          <p:cNvPicPr>
            <a:picLocks noChangeAspect="1"/>
          </p:cNvPicPr>
          <p:nvPr userDrawn="1"/>
        </p:nvPicPr>
        <p:blipFill>
          <a:blip r:embed="rId2"/>
          <a:stretch>
            <a:fillRect/>
          </a:stretch>
        </p:blipFill>
        <p:spPr>
          <a:xfrm>
            <a:off x="0" y="-12941"/>
            <a:ext cx="12190815" cy="6858000"/>
          </a:xfrm>
          <a:prstGeom prst="rect">
            <a:avLst/>
          </a:prstGeom>
        </p:spPr>
      </p:pic>
      <p:sp>
        <p:nvSpPr>
          <p:cNvPr id="10" name="Title 1">
            <a:extLst>
              <a:ext uri="{FF2B5EF4-FFF2-40B4-BE49-F238E27FC236}">
                <a16:creationId xmlns:a16="http://schemas.microsoft.com/office/drawing/2014/main" id="{887D2679-CBFE-EBA8-0599-A69456A8FACB}"/>
              </a:ext>
            </a:extLst>
          </p:cNvPr>
          <p:cNvSpPr>
            <a:spLocks noGrp="1"/>
          </p:cNvSpPr>
          <p:nvPr>
            <p:ph type="title"/>
          </p:nvPr>
        </p:nvSpPr>
        <p:spPr>
          <a:xfrm>
            <a:off x="589553" y="313011"/>
            <a:ext cx="11421292" cy="628262"/>
          </a:xfrm>
        </p:spPr>
        <p:txBody>
          <a:bodyPr>
            <a:normAutofit/>
          </a:bodyPr>
          <a:lstStyle>
            <a:lvl1pPr algn="l">
              <a:defRPr sz="2800" b="1" baseline="0">
                <a:solidFill>
                  <a:srgbClr val="00877B"/>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
        <p:nvSpPr>
          <p:cNvPr id="4" name="文本框 3">
            <a:extLst>
              <a:ext uri="{FF2B5EF4-FFF2-40B4-BE49-F238E27FC236}">
                <a16:creationId xmlns:a16="http://schemas.microsoft.com/office/drawing/2014/main" id="{CEA972F4-0500-4D68-DB18-D2375DBDC19B}"/>
              </a:ext>
            </a:extLst>
          </p:cNvPr>
          <p:cNvSpPr txBox="1"/>
          <p:nvPr userDrawn="1"/>
        </p:nvSpPr>
        <p:spPr>
          <a:xfrm>
            <a:off x="6096000" y="6519446"/>
            <a:ext cx="609600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chemeClr val="tx1">
                    <a:lumMod val="50000"/>
                  </a:schemeClr>
                </a:solidFill>
                <a:effectLst/>
                <a:uLnTx/>
                <a:uFillTx/>
                <a:latin typeface="+mn-ea"/>
                <a:ea typeface="+mn-ea"/>
                <a:cs typeface="+mn-ea"/>
                <a:sym typeface="+mn-lt"/>
              </a:rPr>
              <a:t>09-2025-CN-HPV-01468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chemeClr val="tx1">
                    <a:lumMod val="50000"/>
                  </a:schemeClr>
                </a:solidFill>
                <a:effectLst/>
                <a:uLnTx/>
                <a:uFillTx/>
                <a:latin typeface="+mn-ea"/>
                <a:ea typeface="+mn-ea"/>
                <a:cs typeface="+mn-ea"/>
                <a:sym typeface="+mn-lt"/>
              </a:rPr>
              <a:t>仅供医疗卫生专业人士作学术参考，请勿分发或转发</a:t>
            </a:r>
          </a:p>
        </p:txBody>
      </p:sp>
    </p:spTree>
    <p:extLst>
      <p:ext uri="{BB962C8B-B14F-4D97-AF65-F5344CB8AC3E}">
        <p14:creationId xmlns:p14="http://schemas.microsoft.com/office/powerpoint/2010/main" val="3932426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3EC8DB-C8BD-CD5D-CCC0-902AF819332C}"/>
              </a:ext>
            </a:extLst>
          </p:cNvPr>
          <p:cNvPicPr>
            <a:picLocks noChangeAspect="1"/>
          </p:cNvPicPr>
          <p:nvPr userDrawn="1"/>
        </p:nvPicPr>
        <p:blipFill>
          <a:blip r:embed="rId2"/>
          <a:stretch>
            <a:fillRect/>
          </a:stretch>
        </p:blipFill>
        <p:spPr>
          <a:xfrm>
            <a:off x="592" y="8626"/>
            <a:ext cx="12190815" cy="6858000"/>
          </a:xfrm>
          <a:prstGeom prst="rect">
            <a:avLst/>
          </a:prstGeom>
        </p:spPr>
      </p:pic>
      <p:sp>
        <p:nvSpPr>
          <p:cNvPr id="16" name="标题 1">
            <a:extLst>
              <a:ext uri="{FF2B5EF4-FFF2-40B4-BE49-F238E27FC236}">
                <a16:creationId xmlns:a16="http://schemas.microsoft.com/office/drawing/2014/main" id="{194873AA-E9C6-477E-B162-70C2F5F184FF}"/>
              </a:ext>
            </a:extLst>
          </p:cNvPr>
          <p:cNvSpPr>
            <a:spLocks noGrp="1"/>
          </p:cNvSpPr>
          <p:nvPr>
            <p:ph type="title"/>
          </p:nvPr>
        </p:nvSpPr>
        <p:spPr>
          <a:xfrm>
            <a:off x="767719" y="347305"/>
            <a:ext cx="10515600" cy="653778"/>
          </a:xfrm>
        </p:spPr>
        <p:txBody>
          <a:bodyPr>
            <a:normAutofit/>
          </a:bodyPr>
          <a:lstStyle>
            <a:lvl1pPr>
              <a:defRPr sz="2800" b="1" baseline="0">
                <a:solidFill>
                  <a:srgbClr val="3A3B4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2" name="文本框 1">
            <a:extLst>
              <a:ext uri="{FF2B5EF4-FFF2-40B4-BE49-F238E27FC236}">
                <a16:creationId xmlns:a16="http://schemas.microsoft.com/office/drawing/2014/main" id="{364CFDE5-E84C-778F-12B1-7467DDCCE282}"/>
              </a:ext>
            </a:extLst>
          </p:cNvPr>
          <p:cNvSpPr txBox="1"/>
          <p:nvPr userDrawn="1"/>
        </p:nvSpPr>
        <p:spPr>
          <a:xfrm>
            <a:off x="6096000" y="6519446"/>
            <a:ext cx="609600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chemeClr val="tx1">
                    <a:lumMod val="50000"/>
                  </a:schemeClr>
                </a:solidFill>
                <a:effectLst/>
                <a:uLnTx/>
                <a:uFillTx/>
                <a:latin typeface="+mn-ea"/>
                <a:ea typeface="+mn-ea"/>
                <a:cs typeface="+mn-ea"/>
                <a:sym typeface="+mn-lt"/>
              </a:rPr>
              <a:t>09-2025-CN-HPV-01468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chemeClr val="tx1">
                    <a:lumMod val="50000"/>
                  </a:schemeClr>
                </a:solidFill>
                <a:effectLst/>
                <a:uLnTx/>
                <a:uFillTx/>
                <a:latin typeface="+mn-ea"/>
                <a:ea typeface="+mn-ea"/>
                <a:cs typeface="+mn-ea"/>
                <a:sym typeface="+mn-lt"/>
              </a:rPr>
              <a:t>仅供医疗卫生专业人士作学术参考，请勿分发或转发</a:t>
            </a:r>
          </a:p>
        </p:txBody>
      </p:sp>
    </p:spTree>
    <p:extLst>
      <p:ext uri="{BB962C8B-B14F-4D97-AF65-F5344CB8AC3E}">
        <p14:creationId xmlns:p14="http://schemas.microsoft.com/office/powerpoint/2010/main" val="107313174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
    <p:spTree>
      <p:nvGrpSpPr>
        <p:cNvPr id="1" name=""/>
        <p:cNvGrpSpPr/>
        <p:nvPr/>
      </p:nvGrpSpPr>
      <p:grpSpPr>
        <a:xfrm>
          <a:off x="0" y="0"/>
          <a:ext cx="0" cy="0"/>
          <a:chOff x="0" y="0"/>
          <a:chExt cx="0" cy="0"/>
        </a:xfrm>
      </p:grpSpPr>
      <p:pic>
        <p:nvPicPr>
          <p:cNvPr id="6" name="图片 5" descr="背景图案&#10;&#10;低可信度描述已自动生成">
            <a:extLst>
              <a:ext uri="{FF2B5EF4-FFF2-40B4-BE49-F238E27FC236}">
                <a16:creationId xmlns:a16="http://schemas.microsoft.com/office/drawing/2014/main" id="{2F8FF5CF-9831-5299-B10F-945FC6B73C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7461" b="80421"/>
          <a:stretch/>
        </p:blipFill>
        <p:spPr>
          <a:xfrm>
            <a:off x="0" y="428"/>
            <a:ext cx="1528763" cy="1342597"/>
          </a:xfrm>
          <a:prstGeom prst="rect">
            <a:avLst/>
          </a:prstGeom>
        </p:spPr>
      </p:pic>
      <p:sp>
        <p:nvSpPr>
          <p:cNvPr id="5" name="标题 1"/>
          <p:cNvSpPr>
            <a:spLocks noGrp="1"/>
          </p:cNvSpPr>
          <p:nvPr>
            <p:ph type="title"/>
          </p:nvPr>
        </p:nvSpPr>
        <p:spPr>
          <a:xfrm>
            <a:off x="789424" y="418588"/>
            <a:ext cx="10964271" cy="452432"/>
          </a:xfrm>
          <a:prstGeom prst="rect">
            <a:avLst/>
          </a:prstGeom>
        </p:spPr>
        <p:txBody>
          <a:bodyPr>
            <a:spAutoFit/>
          </a:bodyPr>
          <a:lstStyle>
            <a:lvl1pPr algn="l">
              <a:defRPr sz="2600" b="1">
                <a:solidFill>
                  <a:schemeClr val="accent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240920086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仅标题">
    <p:bg>
      <p:bgPr>
        <a:solidFill>
          <a:schemeClr val="bg1"/>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3F6BD86-F309-E385-6414-DFD4FDFAA3BB}"/>
              </a:ext>
            </a:extLst>
          </p:cNvPr>
          <p:cNvSpPr txBox="1"/>
          <p:nvPr userDrawn="1"/>
        </p:nvSpPr>
        <p:spPr>
          <a:xfrm>
            <a:off x="6096000" y="6519446"/>
            <a:ext cx="609600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chemeClr val="tx1">
                    <a:lumMod val="50000"/>
                  </a:schemeClr>
                </a:solidFill>
                <a:effectLst/>
                <a:uLnTx/>
                <a:uFillTx/>
                <a:latin typeface="+mn-ea"/>
                <a:ea typeface="+mn-ea"/>
                <a:cs typeface="+mn-ea"/>
                <a:sym typeface="+mn-lt"/>
              </a:rPr>
              <a:t>09-2025-CN-HPV-01468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chemeClr val="tx1">
                    <a:lumMod val="50000"/>
                  </a:schemeClr>
                </a:solidFill>
                <a:effectLst/>
                <a:uLnTx/>
                <a:uFillTx/>
                <a:latin typeface="+mn-ea"/>
                <a:ea typeface="+mn-ea"/>
                <a:cs typeface="+mn-ea"/>
                <a:sym typeface="+mn-lt"/>
              </a:rPr>
              <a:t>仅供医疗卫生专业人士作学术参考，请勿分发或转发</a:t>
            </a:r>
          </a:p>
        </p:txBody>
      </p:sp>
    </p:spTree>
    <p:extLst>
      <p:ext uri="{BB962C8B-B14F-4D97-AF65-F5344CB8AC3E}">
        <p14:creationId xmlns:p14="http://schemas.microsoft.com/office/powerpoint/2010/main" val="24198031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descr="背景图案&#10;&#10;低可信度描述已自动生成">
            <a:extLst>
              <a:ext uri="{FF2B5EF4-FFF2-40B4-BE49-F238E27FC236}">
                <a16:creationId xmlns:a16="http://schemas.microsoft.com/office/drawing/2014/main" id="{2CA7ACB2-EE0E-C413-EA2F-012C4A695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97942098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7D2679-CBFE-EBA8-0599-A69456A8FACB}"/>
              </a:ext>
            </a:extLst>
          </p:cNvPr>
          <p:cNvSpPr>
            <a:spLocks noGrp="1"/>
          </p:cNvSpPr>
          <p:nvPr>
            <p:ph type="title"/>
          </p:nvPr>
        </p:nvSpPr>
        <p:spPr>
          <a:xfrm>
            <a:off x="660993" y="370163"/>
            <a:ext cx="11421292" cy="628262"/>
          </a:xfrm>
        </p:spPr>
        <p:txBody>
          <a:bodyPr>
            <a:normAutofit/>
          </a:bodyPr>
          <a:lstStyle>
            <a:lvl1pPr algn="l">
              <a:defRPr sz="2600" b="1" baseline="0">
                <a:solidFill>
                  <a:srgbClr val="00525E"/>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7986256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77FDC1-C264-4783-B7CD-ECA9E5B3F475}" type="datetimeFigureOut">
              <a:rPr lang="zh-CN" altLang="en-US" smtClean="0"/>
              <a:t>2024/3/13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5" name="Rectangle 5"/>
          <p:cNvSpPr>
            <a:spLocks noChangeArrowheads="1"/>
          </p:cNvSpPr>
          <p:nvPr userDrawn="1"/>
        </p:nvSpPr>
        <p:spPr bwMode="auto">
          <a:xfrm>
            <a:off x="0" y="0"/>
            <a:ext cx="12193588" cy="6868451"/>
          </a:xfrm>
          <a:prstGeom prst="rect">
            <a:avLst/>
          </a:prstGeom>
          <a:solidFill>
            <a:srgbClr val="2E9898"/>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7" name="文本框 1">
            <a:extLst>
              <a:ext uri="{FF2B5EF4-FFF2-40B4-BE49-F238E27FC236}">
                <a16:creationId xmlns:a16="http://schemas.microsoft.com/office/drawing/2014/main" id="{A0C59FF8-7DC7-0975-9A21-3FA2B02ED44D}"/>
              </a:ext>
            </a:extLst>
          </p:cNvPr>
          <p:cNvSpPr txBox="1"/>
          <p:nvPr userDrawn="1"/>
        </p:nvSpPr>
        <p:spPr>
          <a:xfrm>
            <a:off x="9448799" y="6531266"/>
            <a:ext cx="2743201" cy="33718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800" dirty="0">
                <a:solidFill>
                  <a:schemeClr val="bg1"/>
                </a:solidFill>
                <a:latin typeface="微软雅黑" panose="020B0503020204020204" pitchFamily="34" charset="-122"/>
                <a:ea typeface="微软雅黑" panose="020B0503020204020204" pitchFamily="34" charset="-122"/>
              </a:rPr>
              <a:t>仅供医疗卫生专业人士作学术参考，请勿分发或转发</a:t>
            </a:r>
          </a:p>
          <a:p>
            <a:pPr algn="r"/>
            <a:r>
              <a:rPr lang="en-US" altLang="zh-CN" sz="800" dirty="0">
                <a:solidFill>
                  <a:schemeClr val="bg1"/>
                </a:solidFill>
                <a:latin typeface="微软雅黑" panose="020B0503020204020204" pitchFamily="34" charset="-122"/>
                <a:ea typeface="微软雅黑" panose="020B0503020204020204" pitchFamily="34" charset="-122"/>
              </a:rPr>
              <a:t>03-2025-CN-HPV-01463</a:t>
            </a:r>
            <a:endParaRPr lang="zh-CN" altLang="en-US" sz="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194873AA-E9C6-477E-B162-70C2F5F184FF}"/>
              </a:ext>
            </a:extLst>
          </p:cNvPr>
          <p:cNvSpPr>
            <a:spLocks noGrp="1"/>
          </p:cNvSpPr>
          <p:nvPr>
            <p:ph type="title"/>
          </p:nvPr>
        </p:nvSpPr>
        <p:spPr>
          <a:xfrm>
            <a:off x="767719" y="347305"/>
            <a:ext cx="10515600" cy="653778"/>
          </a:xfrm>
        </p:spPr>
        <p:txBody>
          <a:bodyPr>
            <a:normAutofit/>
          </a:bodyPr>
          <a:lstStyle>
            <a:lvl1pPr>
              <a:defRPr sz="2800" b="1" baseline="0">
                <a:solidFill>
                  <a:srgbClr val="3A3B4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文本框 2">
            <a:extLst>
              <a:ext uri="{FF2B5EF4-FFF2-40B4-BE49-F238E27FC236}">
                <a16:creationId xmlns:a16="http://schemas.microsoft.com/office/drawing/2014/main" id="{3DAE4646-C329-A133-F39A-EB5339288B20}"/>
              </a:ext>
            </a:extLst>
          </p:cNvPr>
          <p:cNvSpPr txBox="1"/>
          <p:nvPr userDrawn="1"/>
        </p:nvSpPr>
        <p:spPr>
          <a:xfrm>
            <a:off x="7837714" y="6519446"/>
            <a:ext cx="4354286" cy="338554"/>
          </a:xfrm>
          <a:prstGeom prst="rect">
            <a:avLst/>
          </a:prstGeom>
          <a:noFill/>
        </p:spPr>
        <p:txBody>
          <a:bodyPr wrap="square" rtlCol="0">
            <a:spAutoFit/>
          </a:bodyPr>
          <a:lstStyle/>
          <a:p>
            <a:pPr algn="r"/>
            <a:r>
              <a:rPr lang="en-US" altLang="zh-CN" sz="800" b="0" i="0" dirty="0">
                <a:solidFill>
                  <a:schemeClr val="tx1"/>
                </a:solidFill>
                <a:effectLst/>
                <a:latin typeface="+mj-lt"/>
                <a:ea typeface="微软雅黑" panose="020B0503020204020204" pitchFamily="34" charset="-122"/>
              </a:rPr>
              <a:t>09-2025-CN-GSL-01521</a:t>
            </a:r>
          </a:p>
          <a:p>
            <a:pPr algn="r"/>
            <a:r>
              <a:rPr lang="zh-CN" altLang="en-US" sz="800" dirty="0">
                <a:solidFill>
                  <a:schemeClr val="tx1"/>
                </a:solidFill>
                <a:latin typeface="+mj-lt"/>
                <a:ea typeface="微软雅黑" panose="020B0503020204020204" pitchFamily="34" charset="-122"/>
              </a:rPr>
              <a:t>仅供医疗卫生专业人士作学术参考，请勿分发或转发</a:t>
            </a:r>
          </a:p>
        </p:txBody>
      </p:sp>
    </p:spTree>
    <p:extLst>
      <p:ext uri="{BB962C8B-B14F-4D97-AF65-F5344CB8AC3E}">
        <p14:creationId xmlns:p14="http://schemas.microsoft.com/office/powerpoint/2010/main" val="2114162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过渡页/结尾">
    <p:spTree>
      <p:nvGrpSpPr>
        <p:cNvPr id="1" name=""/>
        <p:cNvGrpSpPr/>
        <p:nvPr/>
      </p:nvGrpSpPr>
      <p:grpSpPr>
        <a:xfrm>
          <a:off x="0" y="0"/>
          <a:ext cx="0" cy="0"/>
          <a:chOff x="0" y="0"/>
          <a:chExt cx="0" cy="0"/>
        </a:xfrm>
      </p:grpSpPr>
      <p:pic>
        <p:nvPicPr>
          <p:cNvPr id="2" name="图片 3" descr="图片 3">
            <a:extLst>
              <a:ext uri="{FF2B5EF4-FFF2-40B4-BE49-F238E27FC236}">
                <a16:creationId xmlns:a16="http://schemas.microsoft.com/office/drawing/2014/main" id="{BE6F2844-AF8D-20C3-1DED-0B3DF4725B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8" y="302"/>
            <a:ext cx="12192898" cy="6857698"/>
          </a:xfrm>
          <a:prstGeom prst="rect">
            <a:avLst/>
          </a:prstGeom>
          <a:ln w="12700">
            <a:miter lim="400000"/>
          </a:ln>
        </p:spPr>
      </p:pic>
    </p:spTree>
    <p:extLst>
      <p:ext uri="{BB962C8B-B14F-4D97-AF65-F5344CB8AC3E}">
        <p14:creationId xmlns:p14="http://schemas.microsoft.com/office/powerpoint/2010/main" val="333261874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18F8D4-D6E0-D2AA-B3B8-9A450A24791A}"/>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460E8440-E485-0625-B2D7-7D178488F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1FE4C50-C63E-88FA-720C-9DA760D7900E}"/>
              </a:ext>
            </a:extLst>
          </p:cNvPr>
          <p:cNvSpPr>
            <a:spLocks noGrp="1"/>
          </p:cNvSpPr>
          <p:nvPr>
            <p:ph type="dt" sz="half" idx="10"/>
          </p:nvPr>
        </p:nvSpPr>
        <p:spPr/>
        <p:txBody>
          <a:bodyPr/>
          <a:lstStyle/>
          <a:p>
            <a:endParaRPr kumimoji="1" lang="zh-CN" altLang="en-US"/>
          </a:p>
        </p:txBody>
      </p:sp>
      <p:sp>
        <p:nvSpPr>
          <p:cNvPr id="5" name="页脚占位符 4">
            <a:extLst>
              <a:ext uri="{FF2B5EF4-FFF2-40B4-BE49-F238E27FC236}">
                <a16:creationId xmlns:a16="http://schemas.microsoft.com/office/drawing/2014/main" id="{082CDAFC-1536-44E4-6173-74F0BCB590B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065C0C0-0334-DD8E-5AC7-5F4097DF459E}"/>
              </a:ext>
            </a:extLst>
          </p:cNvPr>
          <p:cNvSpPr>
            <a:spLocks noGrp="1"/>
          </p:cNvSpPr>
          <p:nvPr>
            <p:ph type="sldNum" sz="quarter" idx="12"/>
          </p:nvPr>
        </p:nvSpPr>
        <p:spPr/>
        <p:txBody>
          <a:bodyPr/>
          <a:lstStyle/>
          <a:p>
            <a:fld id="{193085EE-4789-BB48-92BF-57D0B1B3E6DE}" type="slidenum">
              <a:rPr kumimoji="1" lang="zh-CN" altLang="en-US" smtClean="0"/>
              <a:t>‹#›</a:t>
            </a:fld>
            <a:endParaRPr kumimoji="1" lang="zh-CN" altLang="en-US"/>
          </a:p>
        </p:txBody>
      </p:sp>
    </p:spTree>
    <p:extLst>
      <p:ext uri="{BB962C8B-B14F-4D97-AF65-F5344CB8AC3E}">
        <p14:creationId xmlns:p14="http://schemas.microsoft.com/office/powerpoint/2010/main" val="132505894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目录页">
    <p:spTree>
      <p:nvGrpSpPr>
        <p:cNvPr id="1" name=""/>
        <p:cNvGrpSpPr/>
        <p:nvPr/>
      </p:nvGrpSpPr>
      <p:grpSpPr>
        <a:xfrm>
          <a:off x="0" y="0"/>
          <a:ext cx="0" cy="0"/>
          <a:chOff x="0" y="0"/>
          <a:chExt cx="0" cy="0"/>
        </a:xfrm>
      </p:grpSpPr>
      <p:sp>
        <p:nvSpPr>
          <p:cNvPr id="9" name="任意多边形: 形状 8">
            <a:extLst>
              <a:ext uri="{FF2B5EF4-FFF2-40B4-BE49-F238E27FC236}">
                <a16:creationId xmlns:a16="http://schemas.microsoft.com/office/drawing/2014/main" id="{30524644-BA06-482B-E9F4-75D6550C4B14}"/>
              </a:ext>
            </a:extLst>
          </p:cNvPr>
          <p:cNvSpPr/>
          <p:nvPr/>
        </p:nvSpPr>
        <p:spPr>
          <a:xfrm>
            <a:off x="0" y="4965385"/>
            <a:ext cx="12192000" cy="1881450"/>
          </a:xfrm>
          <a:custGeom>
            <a:avLst/>
            <a:gdLst>
              <a:gd name="connsiteX0" fmla="*/ 0 w 12179313"/>
              <a:gd name="connsiteY0" fmla="*/ 0 h 1881450"/>
              <a:gd name="connsiteX1" fmla="*/ 0 w 12179313"/>
              <a:gd name="connsiteY1" fmla="*/ 1881450 h 1881450"/>
              <a:gd name="connsiteX2" fmla="*/ 12179313 w 12179313"/>
              <a:gd name="connsiteY2" fmla="*/ 1881450 h 1881450"/>
              <a:gd name="connsiteX3" fmla="*/ 12179313 w 12179313"/>
              <a:gd name="connsiteY3" fmla="*/ 845828 h 1881450"/>
              <a:gd name="connsiteX4" fmla="*/ 0 w 12179313"/>
              <a:gd name="connsiteY4" fmla="*/ 0 h 188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313" h="1881450">
                <a:moveTo>
                  <a:pt x="0" y="0"/>
                </a:moveTo>
                <a:lnTo>
                  <a:pt x="0" y="1881450"/>
                </a:lnTo>
                <a:lnTo>
                  <a:pt x="12179313" y="1881450"/>
                </a:lnTo>
                <a:lnTo>
                  <a:pt x="12179313" y="845828"/>
                </a:lnTo>
                <a:cubicBezTo>
                  <a:pt x="12179313" y="845828"/>
                  <a:pt x="6488276" y="3378999"/>
                  <a:pt x="0" y="0"/>
                </a:cubicBezTo>
                <a:close/>
              </a:path>
            </a:pathLst>
          </a:custGeom>
          <a:solidFill>
            <a:schemeClr val="accent1"/>
          </a:solidFill>
          <a:ln w="12687"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937287C7-27E1-7037-5956-387D0E14E9FE}"/>
              </a:ext>
            </a:extLst>
          </p:cNvPr>
          <p:cNvSpPr/>
          <p:nvPr/>
        </p:nvSpPr>
        <p:spPr>
          <a:xfrm>
            <a:off x="0" y="5435558"/>
            <a:ext cx="12192000" cy="1422442"/>
          </a:xfrm>
          <a:custGeom>
            <a:avLst/>
            <a:gdLst>
              <a:gd name="connsiteX0" fmla="*/ 0 w 12179313"/>
              <a:gd name="connsiteY0" fmla="*/ 0 h 1422442"/>
              <a:gd name="connsiteX1" fmla="*/ 0 w 12179313"/>
              <a:gd name="connsiteY1" fmla="*/ 1422443 h 1422442"/>
              <a:gd name="connsiteX2" fmla="*/ 12179313 w 12179313"/>
              <a:gd name="connsiteY2" fmla="*/ 1422443 h 1422442"/>
              <a:gd name="connsiteX3" fmla="*/ 12179313 w 12179313"/>
              <a:gd name="connsiteY3" fmla="*/ 639414 h 1422442"/>
              <a:gd name="connsiteX4" fmla="*/ 0 w 12179313"/>
              <a:gd name="connsiteY4" fmla="*/ 0 h 142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9313" h="1422442">
                <a:moveTo>
                  <a:pt x="0" y="0"/>
                </a:moveTo>
                <a:lnTo>
                  <a:pt x="0" y="1422443"/>
                </a:lnTo>
                <a:lnTo>
                  <a:pt x="12179313" y="1422443"/>
                </a:lnTo>
                <a:lnTo>
                  <a:pt x="12179313" y="639414"/>
                </a:lnTo>
                <a:cubicBezTo>
                  <a:pt x="12179313" y="639414"/>
                  <a:pt x="6488276" y="2554485"/>
                  <a:pt x="0" y="0"/>
                </a:cubicBezTo>
                <a:close/>
              </a:path>
            </a:pathLst>
          </a:custGeom>
          <a:solidFill>
            <a:schemeClr val="accent2"/>
          </a:solidFill>
          <a:ln w="12687" cap="flat">
            <a:noFill/>
            <a:prstDash val="solid"/>
            <a:miter/>
          </a:ln>
        </p:spPr>
        <p:txBody>
          <a:bodyPr rtlCol="0" anchor="ctr"/>
          <a:lstStyle/>
          <a:p>
            <a:endParaRPr lang="zh-CN" altLang="en-US"/>
          </a:p>
        </p:txBody>
      </p:sp>
      <p:pic>
        <p:nvPicPr>
          <p:cNvPr id="4" name="图片 3">
            <a:extLst>
              <a:ext uri="{FF2B5EF4-FFF2-40B4-BE49-F238E27FC236}">
                <a16:creationId xmlns:a16="http://schemas.microsoft.com/office/drawing/2014/main" id="{F8D793DE-1649-AB50-3EF0-2595DCA8C0D6}"/>
              </a:ext>
            </a:extLst>
          </p:cNvPr>
          <p:cNvPicPr>
            <a:picLocks noChangeAspect="1"/>
          </p:cNvPicPr>
          <p:nvPr userDrawn="1"/>
        </p:nvPicPr>
        <p:blipFill>
          <a:blip r:embed="rId2"/>
          <a:stretch>
            <a:fillRect/>
          </a:stretch>
        </p:blipFill>
        <p:spPr>
          <a:xfrm>
            <a:off x="220752" y="6049423"/>
            <a:ext cx="1505307" cy="604733"/>
          </a:xfrm>
          <a:prstGeom prst="rect">
            <a:avLst/>
          </a:prstGeom>
        </p:spPr>
      </p:pic>
      <p:sp>
        <p:nvSpPr>
          <p:cNvPr id="5" name="灯片编号占位符 5">
            <a:extLst>
              <a:ext uri="{FF2B5EF4-FFF2-40B4-BE49-F238E27FC236}">
                <a16:creationId xmlns:a16="http://schemas.microsoft.com/office/drawing/2014/main" id="{13B278D1-C4A2-26CD-07A0-7830C59D3752}"/>
              </a:ext>
            </a:extLst>
          </p:cNvPr>
          <p:cNvSpPr>
            <a:spLocks noGrp="1"/>
          </p:cNvSpPr>
          <p:nvPr>
            <p:ph type="sldNum" sz="quarter" idx="4"/>
          </p:nvPr>
        </p:nvSpPr>
        <p:spPr>
          <a:xfrm>
            <a:off x="11747500" y="6583207"/>
            <a:ext cx="444500" cy="263525"/>
          </a:xfrm>
          <a:prstGeom prst="rect">
            <a:avLst/>
          </a:prstGeom>
        </p:spPr>
        <p:txBody>
          <a:bodyPr vert="horz" lIns="91440" tIns="45720" rIns="91440" bIns="45720" rtlCol="0" anchor="b"/>
          <a:lstStyle>
            <a:lvl1pPr algn="r">
              <a:defRPr kumimoji="1" lang="zh-CN" altLang="en-US" sz="1000" smtClean="0">
                <a:solidFill>
                  <a:schemeClr val="bg1"/>
                </a:solidFill>
                <a:latin typeface="方正兰亭黑简体" panose="02000000000000000000" pitchFamily="2" charset="-122"/>
                <a:ea typeface="方正兰亭黑简体" panose="02000000000000000000" pitchFamily="2" charset="-122"/>
              </a:defRPr>
            </a:lvl1pPr>
          </a:lstStyle>
          <a:p>
            <a:fld id="{193085EE-4789-BB48-92BF-57D0B1B3E6DE}" type="slidenum">
              <a:rPr lang="en-US" altLang="zh-CN" smtClean="0"/>
              <a:pPr/>
              <a:t>‹#›</a:t>
            </a:fld>
            <a:endParaRPr lang="en-US" dirty="0"/>
          </a:p>
        </p:txBody>
      </p:sp>
      <p:sp>
        <p:nvSpPr>
          <p:cNvPr id="2" name="文本框 1">
            <a:extLst>
              <a:ext uri="{FF2B5EF4-FFF2-40B4-BE49-F238E27FC236}">
                <a16:creationId xmlns:a16="http://schemas.microsoft.com/office/drawing/2014/main" id="{CB9C3F8B-D1E0-8F18-7BFF-6C93E1253832}"/>
              </a:ext>
            </a:extLst>
          </p:cNvPr>
          <p:cNvSpPr txBox="1"/>
          <p:nvPr userDrawn="1"/>
        </p:nvSpPr>
        <p:spPr>
          <a:xfrm>
            <a:off x="8031249" y="6512192"/>
            <a:ext cx="3793026" cy="5078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微软雅黑"/>
                <a:ea typeface="微软雅黑"/>
                <a:cs typeface="+mn-ea"/>
                <a:sym typeface="+mn-lt"/>
              </a:rPr>
              <a:t>04-2025-CN-HPV-01461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chemeClr val="bg1"/>
                </a:solidFill>
                <a:effectLst/>
                <a:uLnTx/>
                <a:uFillTx/>
                <a:latin typeface="微软雅黑"/>
                <a:ea typeface="微软雅黑"/>
                <a:cs typeface="+mn-ea"/>
                <a:sym typeface="+mn-lt"/>
              </a:rPr>
              <a:t>仅供医疗卫生专业人士作学术参考，请勿分发或转发</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zh-CN" altLang="en-US" sz="1100" b="0" i="0" u="none" strike="noStrike" kern="1200" cap="none" spc="0" normalizeH="0" baseline="0" noProof="0" dirty="0">
              <a:ln>
                <a:noFill/>
              </a:ln>
              <a:solidFill>
                <a:schemeClr val="bg1"/>
              </a:solidFill>
              <a:effectLst/>
              <a:uLnTx/>
              <a:uFillTx/>
              <a:latin typeface="FZLanTingHeiS" panose="02000500000000000000" pitchFamily="2" charset="-122"/>
              <a:ea typeface="FZLanTingHeiS" panose="02000500000000000000" pitchFamily="2" charset="-122"/>
              <a:cs typeface="+mn-cs"/>
            </a:endParaRPr>
          </a:p>
        </p:txBody>
      </p:sp>
    </p:spTree>
    <p:extLst>
      <p:ext uri="{BB962C8B-B14F-4D97-AF65-F5344CB8AC3E}">
        <p14:creationId xmlns:p14="http://schemas.microsoft.com/office/powerpoint/2010/main" val="92683652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5B532B-E4B3-BE03-6C95-F595CDB2F938}"/>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a:extLst>
              <a:ext uri="{FF2B5EF4-FFF2-40B4-BE49-F238E27FC236}">
                <a16:creationId xmlns:a16="http://schemas.microsoft.com/office/drawing/2014/main" id="{96FBB85B-AE47-6A32-38B7-91C388079602}"/>
              </a:ext>
            </a:extLst>
          </p:cNvPr>
          <p:cNvSpPr>
            <a:spLocks noGrp="1"/>
          </p:cNvSpPr>
          <p:nvPr>
            <p:ph type="body" sz="quarter" idx="10" hasCustomPrompt="1"/>
          </p:nvPr>
        </p:nvSpPr>
        <p:spPr>
          <a:xfrm>
            <a:off x="1133475" y="1803400"/>
            <a:ext cx="9925050" cy="1208088"/>
          </a:xfrm>
          <a:prstGeom prst="rect">
            <a:avLst/>
          </a:prstGeom>
        </p:spPr>
        <p:txBody>
          <a:bodyPr anchor="ctr"/>
          <a:lstStyle>
            <a:lvl1pPr marL="0" indent="0" algn="ctr">
              <a:buNone/>
              <a:defRPr kumimoji="1" lang="zh-CN" altLang="en-US" sz="4400" i="0" kern="1200" spc="150" dirty="0">
                <a:solidFill>
                  <a:schemeClr val="accent2"/>
                </a:solidFill>
                <a:latin typeface="+mj-ea"/>
                <a:ea typeface="+mj-ea"/>
                <a:cs typeface="+mn-cs"/>
              </a:defRPr>
            </a:lvl1pPr>
            <a:lvl2pPr marL="457200" indent="0">
              <a:buNone/>
              <a:defRPr/>
            </a:lvl2pPr>
          </a:lstStyle>
          <a:p>
            <a:pPr lvl="0"/>
            <a:r>
              <a:rPr kumimoji="1" lang="zh-CN" altLang="en-US" dirty="0"/>
              <a:t>分隔页文字</a:t>
            </a:r>
          </a:p>
        </p:txBody>
      </p:sp>
      <p:sp>
        <p:nvSpPr>
          <p:cNvPr id="9" name="文本框 8">
            <a:extLst>
              <a:ext uri="{FF2B5EF4-FFF2-40B4-BE49-F238E27FC236}">
                <a16:creationId xmlns:a16="http://schemas.microsoft.com/office/drawing/2014/main" id="{38B6097D-F742-4C07-0D8C-DD3854513647}"/>
              </a:ext>
            </a:extLst>
          </p:cNvPr>
          <p:cNvSpPr txBox="1"/>
          <p:nvPr userDrawn="1"/>
        </p:nvSpPr>
        <p:spPr>
          <a:xfrm>
            <a:off x="9227958" y="6642556"/>
            <a:ext cx="2544286" cy="215444"/>
          </a:xfrm>
          <a:prstGeom prst="rect">
            <a:avLst/>
          </a:prstGeom>
          <a:noFill/>
        </p:spPr>
        <p:txBody>
          <a:bodyPr wrap="none" rtlCol="0" anchor="b">
            <a:spAutoFit/>
          </a:bodyPr>
          <a:lstStyle/>
          <a:p>
            <a:pPr algn="r"/>
            <a:r>
              <a:rPr kumimoji="1" lang="zh-CN" altLang="en-US" sz="800" dirty="0">
                <a:solidFill>
                  <a:schemeClr val="bg1"/>
                </a:solidFill>
                <a:latin typeface="方正兰亭黑简体" panose="02000000000000000000" pitchFamily="2" charset="-122"/>
                <a:ea typeface="方正兰亭黑简体" panose="02000000000000000000" pitchFamily="2" charset="-122"/>
              </a:rPr>
              <a:t>仅供医疗卫生专业人士作学术参考，请勿分发或转发</a:t>
            </a:r>
          </a:p>
        </p:txBody>
      </p:sp>
      <p:sp>
        <p:nvSpPr>
          <p:cNvPr id="10" name="灯片编号占位符 5">
            <a:extLst>
              <a:ext uri="{FF2B5EF4-FFF2-40B4-BE49-F238E27FC236}">
                <a16:creationId xmlns:a16="http://schemas.microsoft.com/office/drawing/2014/main" id="{3B29EA61-073C-8544-5CBC-D0C2354F187A}"/>
              </a:ext>
            </a:extLst>
          </p:cNvPr>
          <p:cNvSpPr>
            <a:spLocks noGrp="1"/>
          </p:cNvSpPr>
          <p:nvPr>
            <p:ph type="sldNum" sz="quarter" idx="4"/>
          </p:nvPr>
        </p:nvSpPr>
        <p:spPr>
          <a:xfrm>
            <a:off x="11747500" y="6583207"/>
            <a:ext cx="444500" cy="263525"/>
          </a:xfrm>
          <a:prstGeom prst="rect">
            <a:avLst/>
          </a:prstGeom>
        </p:spPr>
        <p:txBody>
          <a:bodyPr vert="horz" lIns="91440" tIns="45720" rIns="91440" bIns="45720" rtlCol="0" anchor="b"/>
          <a:lstStyle>
            <a:lvl1pPr algn="r">
              <a:defRPr kumimoji="1" lang="zh-CN" altLang="en-US" sz="1000" smtClean="0">
                <a:solidFill>
                  <a:schemeClr val="bg1"/>
                </a:solidFill>
                <a:latin typeface="方正兰亭黑简体" panose="02000000000000000000" pitchFamily="2" charset="-122"/>
                <a:ea typeface="方正兰亭黑简体" panose="02000000000000000000" pitchFamily="2" charset="-122"/>
              </a:defRPr>
            </a:lvl1pPr>
          </a:lstStyle>
          <a:p>
            <a:fld id="{193085EE-4789-BB48-92BF-57D0B1B3E6DE}" type="slidenum">
              <a:rPr lang="en-US" altLang="zh-CN" smtClean="0"/>
              <a:pPr/>
              <a:t>‹#›</a:t>
            </a:fld>
            <a:endParaRPr lang="en-US" dirty="0"/>
          </a:p>
        </p:txBody>
      </p:sp>
      <p:pic>
        <p:nvPicPr>
          <p:cNvPr id="15" name="图形 14">
            <a:extLst>
              <a:ext uri="{FF2B5EF4-FFF2-40B4-BE49-F238E27FC236}">
                <a16:creationId xmlns:a16="http://schemas.microsoft.com/office/drawing/2014/main" id="{D8A25C12-C02B-E7B2-AB07-79A8EC92D3CE}"/>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5" r="5236" b="12299"/>
          <a:stretch>
            <a:fillRect/>
          </a:stretch>
        </p:blipFill>
        <p:spPr>
          <a:xfrm>
            <a:off x="0" y="288034"/>
            <a:ext cx="12192000" cy="6569966"/>
          </a:xfrm>
          <a:custGeom>
            <a:avLst/>
            <a:gdLst>
              <a:gd name="connsiteX0" fmla="*/ 0 w 12192000"/>
              <a:gd name="connsiteY0" fmla="*/ 0 h 6569966"/>
              <a:gd name="connsiteX1" fmla="*/ 12192000 w 12192000"/>
              <a:gd name="connsiteY1" fmla="*/ 0 h 6569966"/>
              <a:gd name="connsiteX2" fmla="*/ 12192000 w 12192000"/>
              <a:gd name="connsiteY2" fmla="*/ 6569966 h 6569966"/>
              <a:gd name="connsiteX3" fmla="*/ 0 w 12192000"/>
              <a:gd name="connsiteY3" fmla="*/ 6569966 h 6569966"/>
            </a:gdLst>
            <a:ahLst/>
            <a:cxnLst>
              <a:cxn ang="0">
                <a:pos x="connsiteX0" y="connsiteY0"/>
              </a:cxn>
              <a:cxn ang="0">
                <a:pos x="connsiteX1" y="connsiteY1"/>
              </a:cxn>
              <a:cxn ang="0">
                <a:pos x="connsiteX2" y="connsiteY2"/>
              </a:cxn>
              <a:cxn ang="0">
                <a:pos x="connsiteX3" y="connsiteY3"/>
              </a:cxn>
            </a:cxnLst>
            <a:rect l="l" t="t" r="r" b="b"/>
            <a:pathLst>
              <a:path w="12192000" h="6569966">
                <a:moveTo>
                  <a:pt x="0" y="0"/>
                </a:moveTo>
                <a:lnTo>
                  <a:pt x="12192000" y="0"/>
                </a:lnTo>
                <a:lnTo>
                  <a:pt x="12192000" y="6569966"/>
                </a:lnTo>
                <a:lnTo>
                  <a:pt x="0" y="6569966"/>
                </a:lnTo>
                <a:close/>
              </a:path>
            </a:pathLst>
          </a:custGeom>
        </p:spPr>
      </p:pic>
      <p:sp>
        <p:nvSpPr>
          <p:cNvPr id="3" name="文本框 2">
            <a:extLst>
              <a:ext uri="{FF2B5EF4-FFF2-40B4-BE49-F238E27FC236}">
                <a16:creationId xmlns:a16="http://schemas.microsoft.com/office/drawing/2014/main" id="{381604C6-A5E2-95AA-CF8C-E6DB0FBC5A65}"/>
              </a:ext>
            </a:extLst>
          </p:cNvPr>
          <p:cNvSpPr txBox="1"/>
          <p:nvPr userDrawn="1"/>
        </p:nvSpPr>
        <p:spPr>
          <a:xfrm>
            <a:off x="8399549" y="6512192"/>
            <a:ext cx="3793026" cy="5078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微软雅黑"/>
                <a:ea typeface="微软雅黑"/>
                <a:cs typeface="+mn-ea"/>
                <a:sym typeface="+mn-lt"/>
              </a:rPr>
              <a:t>04-2025-CN-HPV-01461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schemeClr val="bg1"/>
                </a:solidFill>
                <a:effectLst/>
                <a:uLnTx/>
                <a:uFillTx/>
                <a:latin typeface="微软雅黑"/>
                <a:ea typeface="微软雅黑"/>
                <a:cs typeface="+mn-ea"/>
                <a:sym typeface="+mn-lt"/>
              </a:rPr>
              <a:t>仅供医疗卫生专业人士作学术参考，请勿分发或转发</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zh-CN" altLang="en-US" sz="1100" b="0" i="0" u="none" strike="noStrike" kern="1200" cap="none" spc="0" normalizeH="0" baseline="0" noProof="0" dirty="0">
              <a:ln>
                <a:noFill/>
              </a:ln>
              <a:solidFill>
                <a:schemeClr val="bg1"/>
              </a:solidFill>
              <a:effectLst/>
              <a:uLnTx/>
              <a:uFillTx/>
              <a:latin typeface="FZLanTingHeiS" panose="02000500000000000000" pitchFamily="2" charset="-122"/>
              <a:ea typeface="FZLanTingHeiS" panose="02000500000000000000" pitchFamily="2" charset="-122"/>
              <a:cs typeface="+mn-cs"/>
            </a:endParaRPr>
          </a:p>
        </p:txBody>
      </p:sp>
    </p:spTree>
    <p:extLst>
      <p:ext uri="{BB962C8B-B14F-4D97-AF65-F5344CB8AC3E}">
        <p14:creationId xmlns:p14="http://schemas.microsoft.com/office/powerpoint/2010/main" val="61605351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文模板 1">
    <p:bg>
      <p:bgPr>
        <a:solidFill>
          <a:schemeClr val="bg1"/>
        </a:solid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3F0F098-D272-B68B-3A11-C7F52B0EC824}"/>
              </a:ext>
            </a:extLst>
          </p:cNvPr>
          <p:cNvSpPr/>
          <p:nvPr userDrawn="1"/>
        </p:nvSpPr>
        <p:spPr>
          <a:xfrm>
            <a:off x="0" y="6524333"/>
            <a:ext cx="12192000" cy="2833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6A204565-2931-7966-E0BF-645A2D0107E5}"/>
              </a:ext>
            </a:extLst>
          </p:cNvPr>
          <p:cNvSpPr/>
          <p:nvPr userDrawn="1"/>
        </p:nvSpPr>
        <p:spPr>
          <a:xfrm>
            <a:off x="0" y="6599835"/>
            <a:ext cx="12192000" cy="26352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a:extLst>
              <a:ext uri="{FF2B5EF4-FFF2-40B4-BE49-F238E27FC236}">
                <a16:creationId xmlns:a16="http://schemas.microsoft.com/office/drawing/2014/main" id="{96258A34-D6FF-5B0E-1CFF-AF0DA4A22D5F}"/>
              </a:ext>
            </a:extLst>
          </p:cNvPr>
          <p:cNvSpPr>
            <a:spLocks noGrp="1"/>
          </p:cNvSpPr>
          <p:nvPr>
            <p:ph type="title" hasCustomPrompt="1"/>
          </p:nvPr>
        </p:nvSpPr>
        <p:spPr>
          <a:xfrm>
            <a:off x="642356" y="281581"/>
            <a:ext cx="10907289" cy="584775"/>
          </a:xfrm>
          <a:prstGeom prst="rect">
            <a:avLst/>
          </a:prstGeom>
        </p:spPr>
        <p:txBody>
          <a:bodyPr anchor="t">
            <a:spAutoFit/>
          </a:bodyPr>
          <a:lstStyle>
            <a:lvl1pPr algn="ctr">
              <a:lnSpc>
                <a:spcPct val="100000"/>
              </a:lnSpc>
              <a:defRPr kumimoji="1" lang="zh-CN" altLang="en-US" sz="3200" b="1" i="0" kern="1200" spc="0" dirty="0">
                <a:solidFill>
                  <a:schemeClr val="accent2"/>
                </a:solidFill>
                <a:latin typeface="+mj-lt"/>
                <a:ea typeface="+mj-ea"/>
                <a:cs typeface="+mn-cs"/>
              </a:defRPr>
            </a:lvl1pPr>
          </a:lstStyle>
          <a:p>
            <a:r>
              <a:rPr kumimoji="1" lang="zh-CN" altLang="en-US" dirty="0"/>
              <a:t>幻灯片封面文字</a:t>
            </a:r>
          </a:p>
        </p:txBody>
      </p:sp>
      <p:pic>
        <p:nvPicPr>
          <p:cNvPr id="2" name="图片 1">
            <a:extLst>
              <a:ext uri="{FF2B5EF4-FFF2-40B4-BE49-F238E27FC236}">
                <a16:creationId xmlns:a16="http://schemas.microsoft.com/office/drawing/2014/main" id="{D8DE1EA5-3FDE-02E4-0D65-F53862072B66}"/>
              </a:ext>
            </a:extLst>
          </p:cNvPr>
          <p:cNvPicPr>
            <a:picLocks noChangeAspect="1"/>
          </p:cNvPicPr>
          <p:nvPr userDrawn="1"/>
        </p:nvPicPr>
        <p:blipFill>
          <a:blip r:embed="rId2"/>
          <a:stretch>
            <a:fillRect/>
          </a:stretch>
        </p:blipFill>
        <p:spPr>
          <a:xfrm>
            <a:off x="11169811" y="6172436"/>
            <a:ext cx="845616" cy="340309"/>
          </a:xfrm>
          <a:prstGeom prst="rect">
            <a:avLst/>
          </a:prstGeom>
        </p:spPr>
      </p:pic>
      <p:sp>
        <p:nvSpPr>
          <p:cNvPr id="3" name="页脚占位符 4">
            <a:extLst>
              <a:ext uri="{FF2B5EF4-FFF2-40B4-BE49-F238E27FC236}">
                <a16:creationId xmlns:a16="http://schemas.microsoft.com/office/drawing/2014/main" id="{4D74AFDE-AB76-79EE-0324-EE902189561E}"/>
              </a:ext>
            </a:extLst>
          </p:cNvPr>
          <p:cNvSpPr>
            <a:spLocks noGrp="1"/>
          </p:cNvSpPr>
          <p:nvPr>
            <p:ph type="ftr" sz="quarter" idx="11"/>
          </p:nvPr>
        </p:nvSpPr>
        <p:spPr>
          <a:xfrm>
            <a:off x="353146" y="6286752"/>
            <a:ext cx="10588417" cy="215444"/>
          </a:xfrm>
        </p:spPr>
        <p:txBody>
          <a:bodyPr anchor="b">
            <a:spAutoFit/>
          </a:bodyPr>
          <a:lstStyle>
            <a:lvl1pPr algn="l">
              <a:defRPr sz="800">
                <a:solidFill>
                  <a:schemeClr val="bg1">
                    <a:lumMod val="50000"/>
                  </a:schemeClr>
                </a:solidFill>
                <a:latin typeface="+mn-ea"/>
                <a:ea typeface="+mn-ea"/>
              </a:defRPr>
            </a:lvl1pPr>
          </a:lstStyle>
          <a:p>
            <a:endParaRPr kumimoji="1" lang="zh-CN" altLang="en-US" dirty="0"/>
          </a:p>
        </p:txBody>
      </p:sp>
      <p:sp>
        <p:nvSpPr>
          <p:cNvPr id="4" name="灯片编号占位符 5">
            <a:extLst>
              <a:ext uri="{FF2B5EF4-FFF2-40B4-BE49-F238E27FC236}">
                <a16:creationId xmlns:a16="http://schemas.microsoft.com/office/drawing/2014/main" id="{5C678B7C-27B1-B637-0D8A-EDEE4E1EC722}"/>
              </a:ext>
            </a:extLst>
          </p:cNvPr>
          <p:cNvSpPr>
            <a:spLocks noGrp="1"/>
          </p:cNvSpPr>
          <p:nvPr>
            <p:ph type="sldNum" sz="quarter" idx="4"/>
          </p:nvPr>
        </p:nvSpPr>
        <p:spPr>
          <a:xfrm>
            <a:off x="11747500" y="6594475"/>
            <a:ext cx="444500" cy="263525"/>
          </a:xfrm>
          <a:prstGeom prst="rect">
            <a:avLst/>
          </a:prstGeom>
        </p:spPr>
        <p:txBody>
          <a:bodyPr vert="horz" lIns="91440" tIns="45720" rIns="91440" bIns="45720" rtlCol="0" anchor="b"/>
          <a:lstStyle>
            <a:lvl1pPr algn="r">
              <a:defRPr kumimoji="1" lang="zh-CN" altLang="en-US" sz="800" smtClean="0">
                <a:solidFill>
                  <a:schemeClr val="bg1"/>
                </a:solidFill>
                <a:latin typeface="+mn-ea"/>
                <a:ea typeface="+mn-ea"/>
              </a:defRPr>
            </a:lvl1pPr>
          </a:lstStyle>
          <a:p>
            <a:fld id="{193085EE-4789-BB48-92BF-57D0B1B3E6DE}" type="slidenum">
              <a:rPr lang="en-US" altLang="zh-CN" smtClean="0"/>
              <a:pPr/>
              <a:t>‹#›</a:t>
            </a:fld>
            <a:endParaRPr lang="en-US" dirty="0"/>
          </a:p>
        </p:txBody>
      </p:sp>
      <p:sp>
        <p:nvSpPr>
          <p:cNvPr id="7" name="文本框 6">
            <a:extLst>
              <a:ext uri="{FF2B5EF4-FFF2-40B4-BE49-F238E27FC236}">
                <a16:creationId xmlns:a16="http://schemas.microsoft.com/office/drawing/2014/main" id="{067E4E0A-53E4-86D3-967E-ACBC559124B7}"/>
              </a:ext>
            </a:extLst>
          </p:cNvPr>
          <p:cNvSpPr txBox="1"/>
          <p:nvPr userDrawn="1"/>
        </p:nvSpPr>
        <p:spPr>
          <a:xfrm>
            <a:off x="9522847" y="6550223"/>
            <a:ext cx="2249397" cy="307777"/>
          </a:xfrm>
          <a:prstGeom prst="rect">
            <a:avLst/>
          </a:prstGeom>
          <a:noFill/>
        </p:spPr>
        <p:txBody>
          <a:bodyPr wrap="none" rtlCol="0" anchor="b">
            <a:spAutoFit/>
          </a:bodyPr>
          <a:lstStyle/>
          <a:p>
            <a:pPr algn="r"/>
            <a:r>
              <a:rPr kumimoji="1" lang="en-US" altLang="zh-CN" sz="700" dirty="0">
                <a:solidFill>
                  <a:schemeClr val="bg1"/>
                </a:solidFill>
                <a:latin typeface="方正兰亭黑简体" panose="02000000000000000000" pitchFamily="2" charset="-122"/>
                <a:ea typeface="方正兰亭黑简体" panose="02000000000000000000" pitchFamily="2" charset="-122"/>
              </a:rPr>
              <a:t>xx-</a:t>
            </a:r>
            <a:r>
              <a:rPr kumimoji="1" lang="en-US" altLang="zh-CN" sz="700" dirty="0" err="1">
                <a:solidFill>
                  <a:schemeClr val="bg1"/>
                </a:solidFill>
                <a:latin typeface="方正兰亭黑简体" panose="02000000000000000000" pitchFamily="2" charset="-122"/>
                <a:ea typeface="方正兰亭黑简体" panose="02000000000000000000" pitchFamily="2" charset="-122"/>
              </a:rPr>
              <a:t>xxxx</a:t>
            </a:r>
            <a:r>
              <a:rPr kumimoji="1" lang="en-US" altLang="zh-CN" sz="700" dirty="0">
                <a:solidFill>
                  <a:schemeClr val="bg1"/>
                </a:solidFill>
                <a:latin typeface="方正兰亭黑简体" panose="02000000000000000000" pitchFamily="2" charset="-122"/>
                <a:ea typeface="方正兰亭黑简体" panose="02000000000000000000" pitchFamily="2" charset="-122"/>
              </a:rPr>
              <a:t>-CN-GSL-</a:t>
            </a:r>
            <a:r>
              <a:rPr kumimoji="1" lang="en-US" altLang="zh-CN" sz="700" dirty="0" err="1">
                <a:solidFill>
                  <a:schemeClr val="bg1"/>
                </a:solidFill>
                <a:latin typeface="方正兰亭黑简体" panose="02000000000000000000" pitchFamily="2" charset="-122"/>
                <a:ea typeface="方正兰亭黑简体" panose="02000000000000000000" pitchFamily="2" charset="-122"/>
              </a:rPr>
              <a:t>xxxxx</a:t>
            </a:r>
            <a:endParaRPr kumimoji="1" lang="en-US" altLang="zh-CN" sz="700" dirty="0">
              <a:solidFill>
                <a:schemeClr val="bg1"/>
              </a:solidFill>
              <a:latin typeface="方正兰亭黑简体" panose="02000000000000000000" pitchFamily="2" charset="-122"/>
              <a:ea typeface="方正兰亭黑简体" panose="02000000000000000000" pitchFamily="2" charset="-122"/>
            </a:endParaRPr>
          </a:p>
          <a:p>
            <a:pPr algn="r"/>
            <a:r>
              <a:rPr kumimoji="1" lang="zh-CN" altLang="en-US" sz="700" dirty="0">
                <a:solidFill>
                  <a:schemeClr val="bg1"/>
                </a:solidFill>
                <a:latin typeface="+mn-ea"/>
                <a:ea typeface="+mn-ea"/>
              </a:rPr>
              <a:t>仅供医疗卫生专业人士作学术参考，请勿分发或转发</a:t>
            </a:r>
          </a:p>
        </p:txBody>
      </p:sp>
    </p:spTree>
    <p:extLst>
      <p:ext uri="{BB962C8B-B14F-4D97-AF65-F5344CB8AC3E}">
        <p14:creationId xmlns:p14="http://schemas.microsoft.com/office/powerpoint/2010/main" val="338014835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图文模板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DE8090B-E61D-1F13-100D-980CE3407F06}"/>
              </a:ext>
            </a:extLst>
          </p:cNvPr>
          <p:cNvPicPr>
            <a:picLocks noChangeAspect="1"/>
          </p:cNvPicPr>
          <p:nvPr userDrawn="1"/>
        </p:nvPicPr>
        <p:blipFill>
          <a:blip r:embed="rId3"/>
          <a:stretch>
            <a:fillRect/>
          </a:stretch>
        </p:blipFill>
        <p:spPr>
          <a:xfrm>
            <a:off x="4424" y="0"/>
            <a:ext cx="12187576" cy="6860490"/>
          </a:xfrm>
          <a:prstGeom prst="rect">
            <a:avLst/>
          </a:prstGeom>
        </p:spPr>
      </p:pic>
      <p:cxnSp>
        <p:nvCxnSpPr>
          <p:cNvPr id="6" name="直线连接符 5">
            <a:extLst>
              <a:ext uri="{FF2B5EF4-FFF2-40B4-BE49-F238E27FC236}">
                <a16:creationId xmlns:a16="http://schemas.microsoft.com/office/drawing/2014/main" id="{121CFC4F-C5D5-DBB8-3906-5A451CF14C8D}"/>
              </a:ext>
            </a:extLst>
          </p:cNvPr>
          <p:cNvCxnSpPr>
            <a:cxnSpLocks/>
          </p:cNvCxnSpPr>
          <p:nvPr userDrawn="1"/>
        </p:nvCxnSpPr>
        <p:spPr>
          <a:xfrm>
            <a:off x="733168" y="1305342"/>
            <a:ext cx="10725665" cy="0"/>
          </a:xfrm>
          <a:prstGeom prst="line">
            <a:avLst/>
          </a:prstGeom>
          <a:ln w="25400">
            <a:solidFill>
              <a:srgbClr val="ECE800"/>
            </a:solidFill>
          </a:ln>
        </p:spPr>
        <p:style>
          <a:lnRef idx="1">
            <a:schemeClr val="accent1"/>
          </a:lnRef>
          <a:fillRef idx="0">
            <a:schemeClr val="accent1"/>
          </a:fillRef>
          <a:effectRef idx="0">
            <a:schemeClr val="accent1"/>
          </a:effectRef>
          <a:fontRef idx="minor">
            <a:schemeClr val="tx1"/>
          </a:fontRef>
        </p:style>
      </p:cxnSp>
      <p:sp>
        <p:nvSpPr>
          <p:cNvPr id="10" name="标题 1">
            <a:extLst>
              <a:ext uri="{FF2B5EF4-FFF2-40B4-BE49-F238E27FC236}">
                <a16:creationId xmlns:a16="http://schemas.microsoft.com/office/drawing/2014/main" id="{96258A34-D6FF-5B0E-1CFF-AF0DA4A22D5F}"/>
              </a:ext>
            </a:extLst>
          </p:cNvPr>
          <p:cNvSpPr>
            <a:spLocks noGrp="1"/>
          </p:cNvSpPr>
          <p:nvPr>
            <p:ph type="title" hasCustomPrompt="1"/>
          </p:nvPr>
        </p:nvSpPr>
        <p:spPr>
          <a:xfrm>
            <a:off x="733168" y="730591"/>
            <a:ext cx="5722938" cy="574752"/>
          </a:xfrm>
          <a:prstGeom prst="rect">
            <a:avLst/>
          </a:prstGeom>
        </p:spPr>
        <p:txBody>
          <a:bodyPr/>
          <a:lstStyle>
            <a:lvl1pPr>
              <a:defRPr kumimoji="1" lang="zh-CN" altLang="en-US" sz="3600" i="0" kern="1200" spc="150" dirty="0">
                <a:solidFill>
                  <a:srgbClr val="00525D"/>
                </a:solidFill>
                <a:latin typeface="MF FangHei Regular" pitchFamily="2" charset="-122"/>
                <a:ea typeface="MF FangHei Regular" pitchFamily="2" charset="-122"/>
                <a:cs typeface="+mn-cs"/>
              </a:defRPr>
            </a:lvl1pPr>
          </a:lstStyle>
          <a:p>
            <a:r>
              <a:rPr kumimoji="1" lang="zh-CN" altLang="en-US" dirty="0"/>
              <a:t>幻灯片封面文字</a:t>
            </a:r>
          </a:p>
        </p:txBody>
      </p:sp>
      <p:sp>
        <p:nvSpPr>
          <p:cNvPr id="17" name="文本占位符 16">
            <a:extLst>
              <a:ext uri="{FF2B5EF4-FFF2-40B4-BE49-F238E27FC236}">
                <a16:creationId xmlns:a16="http://schemas.microsoft.com/office/drawing/2014/main" id="{0D33E8B7-5C03-3E29-5423-451202A720C0}"/>
              </a:ext>
            </a:extLst>
          </p:cNvPr>
          <p:cNvSpPr>
            <a:spLocks noGrp="1"/>
          </p:cNvSpPr>
          <p:nvPr>
            <p:ph type="body" sz="quarter" idx="10" hasCustomPrompt="1"/>
          </p:nvPr>
        </p:nvSpPr>
        <p:spPr>
          <a:xfrm>
            <a:off x="6781799" y="4017245"/>
            <a:ext cx="4676775" cy="2118443"/>
          </a:xfrm>
          <a:prstGeom prst="rect">
            <a:avLst/>
          </a:prstGeom>
        </p:spPr>
        <p:txBody>
          <a:bodyPr/>
          <a:lstStyle>
            <a:lvl1pPr marL="0" indent="0">
              <a:buNone/>
              <a:defRPr sz="2400"/>
            </a:lvl1pPr>
            <a:lvl2pPr>
              <a:defRPr kumimoji="1" lang="zh-CN" altLang="en-US" sz="2800" i="0" kern="1200" spc="0" dirty="0" smtClean="0">
                <a:solidFill>
                  <a:schemeClr val="tx1">
                    <a:lumMod val="65000"/>
                    <a:lumOff val="35000"/>
                  </a:schemeClr>
                </a:solidFill>
                <a:latin typeface="HYQiHei-60S" pitchFamily="18" charset="-122"/>
                <a:ea typeface="HYQiHei-60S" pitchFamily="18" charset="-122"/>
                <a:cs typeface="+mn-cs"/>
              </a:defRPr>
            </a:lvl2pPr>
            <a:lvl3pPr>
              <a:defRPr kumimoji="1" lang="zh-CN" altLang="en-US" sz="2800" i="0" kern="1200" spc="0" dirty="0" smtClean="0">
                <a:solidFill>
                  <a:schemeClr val="tx1">
                    <a:lumMod val="65000"/>
                    <a:lumOff val="35000"/>
                  </a:schemeClr>
                </a:solidFill>
                <a:latin typeface="HYQiHei-60S" pitchFamily="18" charset="-122"/>
                <a:ea typeface="HYQiHei-60S" pitchFamily="18" charset="-122"/>
                <a:cs typeface="+mn-cs"/>
              </a:defRPr>
            </a:lvl3pPr>
            <a:lvl4pPr>
              <a:defRPr kumimoji="1" lang="zh-CN" altLang="en-US" sz="2800" i="0" kern="1200" spc="0" dirty="0" smtClean="0">
                <a:solidFill>
                  <a:schemeClr val="tx1">
                    <a:lumMod val="65000"/>
                    <a:lumOff val="35000"/>
                  </a:schemeClr>
                </a:solidFill>
                <a:latin typeface="HYQiHei-60S" pitchFamily="18" charset="-122"/>
                <a:ea typeface="HYQiHei-60S" pitchFamily="18" charset="-122"/>
                <a:cs typeface="+mn-cs"/>
              </a:defRPr>
            </a:lvl4pPr>
            <a:lvl5pPr>
              <a:defRPr kumimoji="1" lang="zh-CN" altLang="en-US" sz="2800" i="0" kern="1200" spc="0" dirty="0">
                <a:solidFill>
                  <a:schemeClr val="tx1">
                    <a:lumMod val="65000"/>
                    <a:lumOff val="35000"/>
                  </a:schemeClr>
                </a:solidFill>
                <a:latin typeface="HYQiHei-60S" pitchFamily="18" charset="-122"/>
                <a:ea typeface="HYQiHei-60S" pitchFamily="18" charset="-122"/>
                <a:cs typeface="+mn-cs"/>
              </a:defRPr>
            </a:lvl5pPr>
          </a:lstStyle>
          <a:p>
            <a:pPr algn="l"/>
            <a:r>
              <a:rPr kumimoji="1" lang="zh-CN" altLang="en-US" sz="2800" i="0" kern="1200" spc="0" dirty="0">
                <a:solidFill>
                  <a:schemeClr val="tx1">
                    <a:lumMod val="65000"/>
                    <a:lumOff val="35000"/>
                  </a:schemeClr>
                </a:solidFill>
                <a:latin typeface="HYQiHei-60S" pitchFamily="18" charset="-122"/>
                <a:ea typeface="HYQiHei-60S" pitchFamily="18" charset="-122"/>
                <a:cs typeface="+mn-cs"/>
              </a:rPr>
              <a:t>在此键入正文文字</a:t>
            </a:r>
            <a:endParaRPr kumimoji="1" lang="zh-CN" altLang="en-US" dirty="0"/>
          </a:p>
        </p:txBody>
      </p:sp>
      <p:sp>
        <p:nvSpPr>
          <p:cNvPr id="21" name="图片占位符 20">
            <a:extLst>
              <a:ext uri="{FF2B5EF4-FFF2-40B4-BE49-F238E27FC236}">
                <a16:creationId xmlns:a16="http://schemas.microsoft.com/office/drawing/2014/main" id="{5F02CD76-C1AF-662B-CF49-F99F4455A98E}"/>
              </a:ext>
            </a:extLst>
          </p:cNvPr>
          <p:cNvSpPr>
            <a:spLocks noGrp="1"/>
          </p:cNvSpPr>
          <p:nvPr>
            <p:ph type="pic" sz="quarter" idx="11"/>
          </p:nvPr>
        </p:nvSpPr>
        <p:spPr>
          <a:xfrm>
            <a:off x="733167" y="1615560"/>
            <a:ext cx="5722938" cy="4511849"/>
          </a:xfrm>
          <a:prstGeom prst="rect">
            <a:avLst/>
          </a:prstGeom>
          <a:solidFill>
            <a:schemeClr val="bg1">
              <a:lumMod val="95000"/>
            </a:schemeClr>
          </a:solidFill>
        </p:spPr>
        <p:txBody>
          <a:bodyPr/>
          <a:lstStyle/>
          <a:p>
            <a:endParaRPr kumimoji="1" lang="zh-CN" altLang="en-US"/>
          </a:p>
        </p:txBody>
      </p:sp>
      <p:sp>
        <p:nvSpPr>
          <p:cNvPr id="22" name="图片占位符 20">
            <a:extLst>
              <a:ext uri="{FF2B5EF4-FFF2-40B4-BE49-F238E27FC236}">
                <a16:creationId xmlns:a16="http://schemas.microsoft.com/office/drawing/2014/main" id="{A269D524-3657-BCC8-A84F-757EF60E4642}"/>
              </a:ext>
            </a:extLst>
          </p:cNvPr>
          <p:cNvSpPr>
            <a:spLocks noGrp="1"/>
          </p:cNvSpPr>
          <p:nvPr>
            <p:ph type="pic" sz="quarter" idx="12"/>
          </p:nvPr>
        </p:nvSpPr>
        <p:spPr>
          <a:xfrm>
            <a:off x="6781800" y="1615561"/>
            <a:ext cx="4747048" cy="2091466"/>
          </a:xfrm>
          <a:prstGeom prst="rect">
            <a:avLst/>
          </a:prstGeom>
          <a:solidFill>
            <a:schemeClr val="bg1">
              <a:lumMod val="95000"/>
            </a:schemeClr>
          </a:solidFill>
        </p:spPr>
        <p:txBody>
          <a:bodyPr/>
          <a:lstStyle/>
          <a:p>
            <a:endParaRPr kumimoji="1" lang="zh-CN" altLang="en-US"/>
          </a:p>
        </p:txBody>
      </p:sp>
      <p:pic>
        <p:nvPicPr>
          <p:cNvPr id="2" name="图片 1">
            <a:extLst>
              <a:ext uri="{FF2B5EF4-FFF2-40B4-BE49-F238E27FC236}">
                <a16:creationId xmlns:a16="http://schemas.microsoft.com/office/drawing/2014/main" id="{D8DE1EA5-3FDE-02E4-0D65-F53862072B66}"/>
              </a:ext>
            </a:extLst>
          </p:cNvPr>
          <p:cNvPicPr>
            <a:picLocks noChangeAspect="1"/>
          </p:cNvPicPr>
          <p:nvPr userDrawn="1"/>
        </p:nvPicPr>
        <p:blipFill>
          <a:blip r:embed="rId4"/>
          <a:stretch>
            <a:fillRect/>
          </a:stretch>
        </p:blipFill>
        <p:spPr>
          <a:xfrm>
            <a:off x="10993237" y="6234358"/>
            <a:ext cx="845616" cy="340309"/>
          </a:xfrm>
          <a:prstGeom prst="rect">
            <a:avLst/>
          </a:prstGeom>
        </p:spPr>
      </p:pic>
      <p:sp>
        <p:nvSpPr>
          <p:cNvPr id="3" name="文本框 2">
            <a:extLst>
              <a:ext uri="{FF2B5EF4-FFF2-40B4-BE49-F238E27FC236}">
                <a16:creationId xmlns:a16="http://schemas.microsoft.com/office/drawing/2014/main" id="{CABD6EED-D83E-A5B1-4D20-6FFB28038436}"/>
              </a:ext>
            </a:extLst>
          </p:cNvPr>
          <p:cNvSpPr txBox="1"/>
          <p:nvPr userDrawn="1"/>
        </p:nvSpPr>
        <p:spPr>
          <a:xfrm>
            <a:off x="10237619" y="6581001"/>
            <a:ext cx="1954381"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zh-CN" altLang="en-US" sz="600" b="0" i="0" u="none" strike="noStrike" kern="1200" cap="none" spc="0" normalizeH="0" baseline="0" noProof="0" dirty="0">
                <a:ln>
                  <a:noFill/>
                </a:ln>
                <a:solidFill>
                  <a:schemeClr val="bg1"/>
                </a:solidFill>
                <a:effectLst/>
                <a:uLnTx/>
                <a:uFillTx/>
                <a:latin typeface="FZLanTingHeiS" panose="02000500000000000000" pitchFamily="2" charset="-122"/>
                <a:ea typeface="FZLanTingHeiS" panose="02000500000000000000" pitchFamily="2" charset="-122"/>
                <a:cs typeface="+mn-cs"/>
              </a:rPr>
              <a:t>仅供医疗卫生专业人士作学术参考，请勿分发</a:t>
            </a:r>
            <a:r>
              <a:rPr kumimoji="1" lang="zh-CN" altLang="en-US" sz="600" b="0" i="0" u="none" strike="noStrike" kern="1200" cap="none" spc="0" normalizeH="0" baseline="0" noProof="0">
                <a:ln>
                  <a:noFill/>
                </a:ln>
                <a:solidFill>
                  <a:schemeClr val="bg1"/>
                </a:solidFill>
                <a:effectLst/>
                <a:uLnTx/>
                <a:uFillTx/>
                <a:latin typeface="FZLanTingHeiS" panose="02000500000000000000" pitchFamily="2" charset="-122"/>
                <a:ea typeface="FZLanTingHeiS" panose="02000500000000000000" pitchFamily="2" charset="-122"/>
                <a:cs typeface="+mn-cs"/>
              </a:rPr>
              <a:t>或转发</a:t>
            </a:r>
            <a:endParaRPr kumimoji="1" lang="en-US" altLang="zh-CN" sz="600" b="0" i="0" u="none" strike="noStrike" kern="1200" cap="none" spc="0" normalizeH="0" baseline="0" noProof="0">
              <a:ln>
                <a:noFill/>
              </a:ln>
              <a:solidFill>
                <a:schemeClr val="bg1"/>
              </a:solidFill>
              <a:effectLst/>
              <a:uLnTx/>
              <a:uFillTx/>
              <a:latin typeface="FZLanTingHeiS" panose="02000500000000000000" pitchFamily="2" charset="-122"/>
              <a:ea typeface="FZLanTingHeiS" panose="02000500000000000000" pitchFamily="2" charset="-122"/>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CN" sz="600" b="0" i="0" u="none" strike="noStrike" kern="1200" cap="none" spc="0" normalizeH="0" baseline="0" noProof="0">
                <a:ln>
                  <a:noFill/>
                </a:ln>
                <a:solidFill>
                  <a:schemeClr val="bg1"/>
                </a:solidFill>
                <a:effectLst/>
                <a:uLnTx/>
                <a:uFillTx/>
                <a:latin typeface="FZLanTingHeiS" panose="02000500000000000000" pitchFamily="2" charset="-122"/>
                <a:ea typeface="FZLanTingHeiS" panose="02000500000000000000" pitchFamily="2" charset="-122"/>
                <a:cs typeface="+mn-cs"/>
              </a:rPr>
              <a:t>01-2026-CN-GSL-01510</a:t>
            </a:r>
          </a:p>
        </p:txBody>
      </p:sp>
    </p:spTree>
    <p:extLst>
      <p:ext uri="{BB962C8B-B14F-4D97-AF65-F5344CB8AC3E}">
        <p14:creationId xmlns:p14="http://schemas.microsoft.com/office/powerpoint/2010/main" val="61062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0900" y="1122363"/>
            <a:ext cx="9144000" cy="2387600"/>
          </a:xfrm>
        </p:spPr>
        <p:txBody>
          <a:bodyPr anchor="ctr"/>
          <a:lstStyle>
            <a:lvl1pPr algn="l">
              <a:defRPr sz="6000" b="1">
                <a:solidFill>
                  <a:schemeClr val="bg1"/>
                </a:solidFill>
                <a:effectLst>
                  <a:outerShdw blurRad="152400" dist="25400" dir="5400000" algn="t" rotWithShape="0">
                    <a:prstClr val="black">
                      <a:alpha val="25000"/>
                    </a:prstClr>
                  </a:outerShdw>
                </a:effectLst>
              </a:defRPr>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850900" y="4306095"/>
            <a:ext cx="9144000" cy="1655762"/>
          </a:xfrm>
        </p:spPr>
        <p:txBody>
          <a:bodyPr anchor="b"/>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Click to edit Master subtitle style</a:t>
            </a:r>
            <a:endParaRPr lang="zh-CN" altLang="en-US" dirty="0"/>
          </a:p>
        </p:txBody>
      </p:sp>
    </p:spTree>
    <p:extLst>
      <p:ext uri="{BB962C8B-B14F-4D97-AF65-F5344CB8AC3E}">
        <p14:creationId xmlns:p14="http://schemas.microsoft.com/office/powerpoint/2010/main" val="124952109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82B10D4-D9F7-5593-B85F-65DCFC96DB10}"/>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5" name="任意多边形: 形状 4">
            <a:extLst>
              <a:ext uri="{FF2B5EF4-FFF2-40B4-BE49-F238E27FC236}">
                <a16:creationId xmlns:a16="http://schemas.microsoft.com/office/drawing/2014/main" id="{DA6B03F5-D225-28FE-6BD0-8FFE75A858DF}"/>
              </a:ext>
            </a:extLst>
          </p:cNvPr>
          <p:cNvSpPr/>
          <p:nvPr userDrawn="1"/>
        </p:nvSpPr>
        <p:spPr>
          <a:xfrm>
            <a:off x="6350" y="0"/>
            <a:ext cx="3289300" cy="6870700"/>
          </a:xfrm>
          <a:custGeom>
            <a:avLst/>
            <a:gdLst>
              <a:gd name="connsiteX0" fmla="*/ 933450 w 3289300"/>
              <a:gd name="connsiteY0" fmla="*/ 0 h 6883400"/>
              <a:gd name="connsiteX1" fmla="*/ 660400 w 3289300"/>
              <a:gd name="connsiteY1" fmla="*/ 4165600 h 6883400"/>
              <a:gd name="connsiteX2" fmla="*/ 3289300 w 3289300"/>
              <a:gd name="connsiteY2" fmla="*/ 6883400 h 6883400"/>
              <a:gd name="connsiteX3" fmla="*/ 0 w 3289300"/>
              <a:gd name="connsiteY3" fmla="*/ 6883400 h 6883400"/>
              <a:gd name="connsiteX4" fmla="*/ 0 w 3289300"/>
              <a:gd name="connsiteY4" fmla="*/ 12700 h 6883400"/>
              <a:gd name="connsiteX5" fmla="*/ 933450 w 3289300"/>
              <a:gd name="connsiteY5" fmla="*/ 0 h 6883400"/>
              <a:gd name="connsiteX0" fmla="*/ 933450 w 3289300"/>
              <a:gd name="connsiteY0" fmla="*/ 0 h 6883400"/>
              <a:gd name="connsiteX1" fmla="*/ 660400 w 3289300"/>
              <a:gd name="connsiteY1" fmla="*/ 4165600 h 6883400"/>
              <a:gd name="connsiteX2" fmla="*/ 3289300 w 3289300"/>
              <a:gd name="connsiteY2" fmla="*/ 6883400 h 6883400"/>
              <a:gd name="connsiteX3" fmla="*/ 0 w 3289300"/>
              <a:gd name="connsiteY3" fmla="*/ 6883400 h 6883400"/>
              <a:gd name="connsiteX4" fmla="*/ 0 w 3289300"/>
              <a:gd name="connsiteY4" fmla="*/ 12700 h 6883400"/>
              <a:gd name="connsiteX5" fmla="*/ 933450 w 3289300"/>
              <a:gd name="connsiteY5" fmla="*/ 0 h 6883400"/>
              <a:gd name="connsiteX0" fmla="*/ 933450 w 3289300"/>
              <a:gd name="connsiteY0" fmla="*/ 0 h 6883400"/>
              <a:gd name="connsiteX1" fmla="*/ 660400 w 3289300"/>
              <a:gd name="connsiteY1" fmla="*/ 4165600 h 6883400"/>
              <a:gd name="connsiteX2" fmla="*/ 3289300 w 3289300"/>
              <a:gd name="connsiteY2" fmla="*/ 6883400 h 6883400"/>
              <a:gd name="connsiteX3" fmla="*/ 0 w 3289300"/>
              <a:gd name="connsiteY3" fmla="*/ 6883400 h 6883400"/>
              <a:gd name="connsiteX4" fmla="*/ 0 w 3289300"/>
              <a:gd name="connsiteY4" fmla="*/ 12700 h 6883400"/>
              <a:gd name="connsiteX5" fmla="*/ 933450 w 3289300"/>
              <a:gd name="connsiteY5" fmla="*/ 0 h 6883400"/>
              <a:gd name="connsiteX0" fmla="*/ 933450 w 3289300"/>
              <a:gd name="connsiteY0" fmla="*/ 0 h 6883400"/>
              <a:gd name="connsiteX1" fmla="*/ 660400 w 3289300"/>
              <a:gd name="connsiteY1" fmla="*/ 4121150 h 6883400"/>
              <a:gd name="connsiteX2" fmla="*/ 3289300 w 3289300"/>
              <a:gd name="connsiteY2" fmla="*/ 6883400 h 6883400"/>
              <a:gd name="connsiteX3" fmla="*/ 0 w 3289300"/>
              <a:gd name="connsiteY3" fmla="*/ 6883400 h 6883400"/>
              <a:gd name="connsiteX4" fmla="*/ 0 w 3289300"/>
              <a:gd name="connsiteY4" fmla="*/ 12700 h 6883400"/>
              <a:gd name="connsiteX5" fmla="*/ 933450 w 3289300"/>
              <a:gd name="connsiteY5" fmla="*/ 0 h 6883400"/>
              <a:gd name="connsiteX0" fmla="*/ 933450 w 3289300"/>
              <a:gd name="connsiteY0" fmla="*/ 0 h 6883400"/>
              <a:gd name="connsiteX1" fmla="*/ 660400 w 3289300"/>
              <a:gd name="connsiteY1" fmla="*/ 4121150 h 6883400"/>
              <a:gd name="connsiteX2" fmla="*/ 3289300 w 3289300"/>
              <a:gd name="connsiteY2" fmla="*/ 6883400 h 6883400"/>
              <a:gd name="connsiteX3" fmla="*/ 0 w 3289300"/>
              <a:gd name="connsiteY3" fmla="*/ 6883400 h 6883400"/>
              <a:gd name="connsiteX4" fmla="*/ 0 w 3289300"/>
              <a:gd name="connsiteY4" fmla="*/ 12700 h 6883400"/>
              <a:gd name="connsiteX5" fmla="*/ 933450 w 3289300"/>
              <a:gd name="connsiteY5" fmla="*/ 0 h 6883400"/>
              <a:gd name="connsiteX0" fmla="*/ 933450 w 3289300"/>
              <a:gd name="connsiteY0" fmla="*/ 0 h 6883400"/>
              <a:gd name="connsiteX1" fmla="*/ 660400 w 3289300"/>
              <a:gd name="connsiteY1" fmla="*/ 4121150 h 6883400"/>
              <a:gd name="connsiteX2" fmla="*/ 3289300 w 3289300"/>
              <a:gd name="connsiteY2" fmla="*/ 6883400 h 6883400"/>
              <a:gd name="connsiteX3" fmla="*/ 0 w 3289300"/>
              <a:gd name="connsiteY3" fmla="*/ 6883400 h 6883400"/>
              <a:gd name="connsiteX4" fmla="*/ 0 w 3289300"/>
              <a:gd name="connsiteY4" fmla="*/ 12700 h 6883400"/>
              <a:gd name="connsiteX5" fmla="*/ 933450 w 3289300"/>
              <a:gd name="connsiteY5" fmla="*/ 0 h 6883400"/>
              <a:gd name="connsiteX0" fmla="*/ 933450 w 3289300"/>
              <a:gd name="connsiteY0" fmla="*/ 0 h 6883400"/>
              <a:gd name="connsiteX1" fmla="*/ 660400 w 3289300"/>
              <a:gd name="connsiteY1" fmla="*/ 4121150 h 6883400"/>
              <a:gd name="connsiteX2" fmla="*/ 3289300 w 3289300"/>
              <a:gd name="connsiteY2" fmla="*/ 6883400 h 6883400"/>
              <a:gd name="connsiteX3" fmla="*/ 0 w 3289300"/>
              <a:gd name="connsiteY3" fmla="*/ 6883400 h 6883400"/>
              <a:gd name="connsiteX4" fmla="*/ 0 w 3289300"/>
              <a:gd name="connsiteY4" fmla="*/ 12700 h 6883400"/>
              <a:gd name="connsiteX5" fmla="*/ 933450 w 3289300"/>
              <a:gd name="connsiteY5" fmla="*/ 0 h 6883400"/>
              <a:gd name="connsiteX0" fmla="*/ 920750 w 3289300"/>
              <a:gd name="connsiteY0" fmla="*/ 0 h 6883400"/>
              <a:gd name="connsiteX1" fmla="*/ 660400 w 3289300"/>
              <a:gd name="connsiteY1" fmla="*/ 4121150 h 6883400"/>
              <a:gd name="connsiteX2" fmla="*/ 3289300 w 3289300"/>
              <a:gd name="connsiteY2" fmla="*/ 6883400 h 6883400"/>
              <a:gd name="connsiteX3" fmla="*/ 0 w 3289300"/>
              <a:gd name="connsiteY3" fmla="*/ 6883400 h 6883400"/>
              <a:gd name="connsiteX4" fmla="*/ 0 w 3289300"/>
              <a:gd name="connsiteY4" fmla="*/ 12700 h 6883400"/>
              <a:gd name="connsiteX5" fmla="*/ 920750 w 3289300"/>
              <a:gd name="connsiteY5" fmla="*/ 0 h 6883400"/>
              <a:gd name="connsiteX0" fmla="*/ 914400 w 3289300"/>
              <a:gd name="connsiteY0" fmla="*/ 0 h 6870700"/>
              <a:gd name="connsiteX1" fmla="*/ 660400 w 3289300"/>
              <a:gd name="connsiteY1" fmla="*/ 4108450 h 6870700"/>
              <a:gd name="connsiteX2" fmla="*/ 3289300 w 3289300"/>
              <a:gd name="connsiteY2" fmla="*/ 6870700 h 6870700"/>
              <a:gd name="connsiteX3" fmla="*/ 0 w 3289300"/>
              <a:gd name="connsiteY3" fmla="*/ 6870700 h 6870700"/>
              <a:gd name="connsiteX4" fmla="*/ 0 w 3289300"/>
              <a:gd name="connsiteY4" fmla="*/ 0 h 6870700"/>
              <a:gd name="connsiteX5" fmla="*/ 914400 w 3289300"/>
              <a:gd name="connsiteY5"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9300" h="6870700">
                <a:moveTo>
                  <a:pt x="914400" y="0"/>
                </a:moveTo>
                <a:cubicBezTo>
                  <a:pt x="226483" y="1248833"/>
                  <a:pt x="173567" y="2840567"/>
                  <a:pt x="660400" y="4108450"/>
                </a:cubicBezTo>
                <a:cubicBezTo>
                  <a:pt x="1181100" y="5448300"/>
                  <a:pt x="2133600" y="6299200"/>
                  <a:pt x="3289300" y="6870700"/>
                </a:cubicBezTo>
                <a:lnTo>
                  <a:pt x="0" y="6870700"/>
                </a:lnTo>
                <a:lnTo>
                  <a:pt x="0" y="0"/>
                </a:lnTo>
                <a:lnTo>
                  <a:pt x="914400" y="0"/>
                </a:lnTo>
                <a:close/>
              </a:path>
            </a:pathLst>
          </a:custGeom>
          <a:solidFill>
            <a:srgbClr val="005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2" name="文本框 1">
            <a:extLst>
              <a:ext uri="{FF2B5EF4-FFF2-40B4-BE49-F238E27FC236}">
                <a16:creationId xmlns:a16="http://schemas.microsoft.com/office/drawing/2014/main" id="{F2C15D9A-3117-6E71-C609-CA31E2C7532E}"/>
              </a:ext>
            </a:extLst>
          </p:cNvPr>
          <p:cNvSpPr txBox="1"/>
          <p:nvPr userDrawn="1"/>
        </p:nvSpPr>
        <p:spPr>
          <a:xfrm>
            <a:off x="9624060" y="6519446"/>
            <a:ext cx="2567940" cy="338554"/>
          </a:xfrm>
          <a:prstGeom prst="rect">
            <a:avLst/>
          </a:prstGeom>
          <a:noFill/>
        </p:spPr>
        <p:txBody>
          <a:bodyPr wrap="square" rtlCol="0">
            <a:spAutoFit/>
          </a:bodyPr>
          <a:lstStyle/>
          <a:p>
            <a:pPr algn="r" fontAlgn="base"/>
            <a:r>
              <a:rPr lang="zh-CN" altLang="en-US" sz="800" b="0" i="0" dirty="0">
                <a:solidFill>
                  <a:srgbClr val="303030"/>
                </a:solidFill>
                <a:effectLst/>
                <a:latin typeface="Arial" panose="020B0604020202020204" pitchFamily="34" charset="0"/>
              </a:rPr>
              <a:t>仅供医疗卫生专业人士作学术参考，请勿分发或转发</a:t>
            </a:r>
          </a:p>
          <a:p>
            <a:pPr algn="r" fontAlgn="base"/>
            <a:r>
              <a:rPr lang="en-US" altLang="zh-CN" sz="800" b="0" i="0" dirty="0">
                <a:solidFill>
                  <a:srgbClr val="303030"/>
                </a:solidFill>
                <a:effectLst/>
                <a:latin typeface="Arial" panose="020B0604020202020204" pitchFamily="34" charset="0"/>
              </a:rPr>
              <a:t>09-2025-CN-HPV-01460</a:t>
            </a:r>
          </a:p>
        </p:txBody>
      </p:sp>
      <p:pic>
        <p:nvPicPr>
          <p:cNvPr id="4" name="图片 3">
            <a:extLst>
              <a:ext uri="{FF2B5EF4-FFF2-40B4-BE49-F238E27FC236}">
                <a16:creationId xmlns:a16="http://schemas.microsoft.com/office/drawing/2014/main" id="{ACB98220-10AD-6753-0E87-BD47870D4E38}"/>
              </a:ext>
            </a:extLst>
          </p:cNvPr>
          <p:cNvPicPr>
            <a:picLocks noChangeAspect="1"/>
          </p:cNvPicPr>
          <p:nvPr userDrawn="1"/>
        </p:nvPicPr>
        <p:blipFill>
          <a:blip r:embed="rId2"/>
          <a:stretch>
            <a:fillRect/>
          </a:stretch>
        </p:blipFill>
        <p:spPr>
          <a:xfrm>
            <a:off x="220752" y="6049423"/>
            <a:ext cx="1505307" cy="604733"/>
          </a:xfrm>
          <a:prstGeom prst="rect">
            <a:avLst/>
          </a:prstGeom>
        </p:spPr>
      </p:pic>
      <p:sp>
        <p:nvSpPr>
          <p:cNvPr id="7" name="弦形 6">
            <a:extLst>
              <a:ext uri="{FF2B5EF4-FFF2-40B4-BE49-F238E27FC236}">
                <a16:creationId xmlns:a16="http://schemas.microsoft.com/office/drawing/2014/main" id="{E602FCD7-08C0-1B24-6923-BF4C3A8C10C0}"/>
              </a:ext>
            </a:extLst>
          </p:cNvPr>
          <p:cNvSpPr/>
          <p:nvPr userDrawn="1"/>
        </p:nvSpPr>
        <p:spPr>
          <a:xfrm>
            <a:off x="1075975" y="-4241800"/>
            <a:ext cx="10246075" cy="10242550"/>
          </a:xfrm>
          <a:prstGeom prst="chord">
            <a:avLst>
              <a:gd name="adj1" fmla="val 21006738"/>
              <a:gd name="adj2" fmla="val 11394545"/>
            </a:avLst>
          </a:prstGeom>
          <a:solidFill>
            <a:srgbClr val="ECE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Tree>
    <p:extLst>
      <p:ext uri="{BB962C8B-B14F-4D97-AF65-F5344CB8AC3E}">
        <p14:creationId xmlns:p14="http://schemas.microsoft.com/office/powerpoint/2010/main" val="46303133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16" name="标题 1"/>
          <p:cNvSpPr>
            <a:spLocks noGrp="1"/>
          </p:cNvSpPr>
          <p:nvPr>
            <p:ph type="title"/>
          </p:nvPr>
        </p:nvSpPr>
        <p:spPr>
          <a:xfrm>
            <a:off x="762000" y="261575"/>
            <a:ext cx="10934699" cy="653778"/>
          </a:xfrm>
        </p:spPr>
        <p:txBody>
          <a:bodyPr>
            <a:normAutofit/>
          </a:bodyPr>
          <a:lstStyle>
            <a:lvl1pPr>
              <a:defRPr sz="2800" b="1">
                <a:solidFill>
                  <a:srgbClr val="3A3B4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385410281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97" y="20628"/>
            <a:ext cx="1363186" cy="703745"/>
          </a:xfrm>
          <a:prstGeom prst="rect">
            <a:avLst/>
          </a:prstGeom>
        </p:spPr>
      </p:pic>
    </p:spTree>
    <p:extLst>
      <p:ext uri="{BB962C8B-B14F-4D97-AF65-F5344CB8AC3E}">
        <p14:creationId xmlns:p14="http://schemas.microsoft.com/office/powerpoint/2010/main" val="223896168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77FDC1-C264-4783-B7CD-ECA9E5B3F475}" type="datetimeFigureOut">
              <a:rPr lang="zh-CN" altLang="en-US" smtClean="0"/>
              <a:t>2024/3/13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D49640-75A8-45F4-8B12-4714D391CF0E}" type="slidenum">
              <a:rPr lang="zh-CN" altLang="en-US" smtClean="0"/>
              <a:t>‹#›</a:t>
            </a:fld>
            <a:endParaRPr lang="zh-CN" altLang="en-US"/>
          </a:p>
        </p:txBody>
      </p:sp>
    </p:spTree>
    <p:extLst>
      <p:ext uri="{BB962C8B-B14F-4D97-AF65-F5344CB8AC3E}">
        <p14:creationId xmlns:p14="http://schemas.microsoft.com/office/powerpoint/2010/main" val="2076941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94360" y="378573"/>
            <a:ext cx="10759440" cy="480382"/>
          </a:xfrm>
        </p:spPr>
        <p:txBody>
          <a:bodyPr>
            <a:normAutofit/>
          </a:bodyPr>
          <a:lstStyle>
            <a:lvl1pPr>
              <a:defRPr sz="2800" b="1">
                <a:solidFill>
                  <a:srgbClr val="37424A"/>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3B77FDC1-C264-4783-B7CD-ECA9E5B3F475}" type="datetimeFigureOut">
              <a:rPr lang="zh-CN" altLang="en-US" smtClean="0"/>
              <a:t>2024/3/13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D49640-75A8-45F4-8B12-4714D391CF0E}" type="slidenum">
              <a:rPr lang="zh-CN" altLang="en-US" smtClean="0"/>
              <a:t>‹#›</a:t>
            </a:fld>
            <a:endParaRPr lang="zh-CN" altLang="en-US"/>
          </a:p>
        </p:txBody>
      </p:sp>
    </p:spTree>
    <p:extLst>
      <p:ext uri="{BB962C8B-B14F-4D97-AF65-F5344CB8AC3E}">
        <p14:creationId xmlns:p14="http://schemas.microsoft.com/office/powerpoint/2010/main" val="25398713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7FDC1-C264-4783-B7CD-ECA9E5B3F475}" type="datetimeFigureOut">
              <a:rPr lang="zh-CN" altLang="en-US" smtClean="0"/>
              <a:t>2024/3/13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pic>
        <p:nvPicPr>
          <p:cNvPr id="8" name="图片 7" descr="背景图案&#10;&#10;低可信度描述已自动生成">
            <a:extLst>
              <a:ext uri="{FF2B5EF4-FFF2-40B4-BE49-F238E27FC236}">
                <a16:creationId xmlns:a16="http://schemas.microsoft.com/office/drawing/2014/main" id="{C53E279F-82A1-6E2F-ED44-3150C4DF272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87461" b="80421"/>
          <a:stretch/>
        </p:blipFill>
        <p:spPr>
          <a:xfrm>
            <a:off x="0" y="428"/>
            <a:ext cx="1528763" cy="1342597"/>
          </a:xfrm>
          <a:prstGeom prst="rect">
            <a:avLst/>
          </a:prstGeom>
        </p:spPr>
      </p:pic>
      <p:sp>
        <p:nvSpPr>
          <p:cNvPr id="9" name="文本框 8">
            <a:extLst>
              <a:ext uri="{FF2B5EF4-FFF2-40B4-BE49-F238E27FC236}">
                <a16:creationId xmlns:a16="http://schemas.microsoft.com/office/drawing/2014/main" id="{9C25CCB2-77F4-2C85-FF11-21DF2BF7AB77}"/>
              </a:ext>
            </a:extLst>
          </p:cNvPr>
          <p:cNvSpPr txBox="1"/>
          <p:nvPr userDrawn="1"/>
        </p:nvSpPr>
        <p:spPr>
          <a:xfrm>
            <a:off x="7837714" y="6519446"/>
            <a:ext cx="4354286" cy="338554"/>
          </a:xfrm>
          <a:prstGeom prst="rect">
            <a:avLst/>
          </a:prstGeom>
          <a:noFill/>
        </p:spPr>
        <p:txBody>
          <a:bodyPr wrap="square" rtlCol="0">
            <a:spAutoFit/>
          </a:bodyPr>
          <a:lstStyle/>
          <a:p>
            <a:pPr algn="r"/>
            <a:r>
              <a:rPr lang="en-US" altLang="zh-CN" sz="800" dirty="0">
                <a:solidFill>
                  <a:srgbClr val="37424A"/>
                </a:solidFill>
                <a:latin typeface="微软雅黑" panose="020B0503020204020204" pitchFamily="34" charset="-122"/>
                <a:ea typeface="微软雅黑" panose="020B0503020204020204" pitchFamily="34" charset="-122"/>
              </a:rPr>
              <a:t>03-2026-CN-HPV-01463</a:t>
            </a:r>
          </a:p>
          <a:p>
            <a:pPr algn="r"/>
            <a:r>
              <a:rPr lang="zh-CN" altLang="en-US" sz="800" dirty="0">
                <a:solidFill>
                  <a:srgbClr val="37424A"/>
                </a:solidFill>
                <a:latin typeface="微软雅黑" panose="020B0503020204020204" pitchFamily="34" charset="-122"/>
                <a:ea typeface="微软雅黑" panose="020B0503020204020204" pitchFamily="34" charset="-122"/>
              </a:rPr>
              <a:t>仅供医疗卫生专业人士作学术参考，请勿分发或转发</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88" r:id="rId3"/>
  </p:sldLayoutIdLst>
  <p:transition spd="med"/>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57274"/>
          </a:xfrm>
          <a:prstGeom prst="rect">
            <a:avLst/>
          </a:prstGeom>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p:cNvSpPr>
            <a:spLocks noGrp="1"/>
          </p:cNvSpPr>
          <p:nvPr>
            <p:ph type="body" idx="1"/>
          </p:nvPr>
        </p:nvSpPr>
        <p:spPr>
          <a:xfrm>
            <a:off x="838200" y="1625600"/>
            <a:ext cx="10515600" cy="45513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文本框 5">
            <a:extLst>
              <a:ext uri="{FF2B5EF4-FFF2-40B4-BE49-F238E27FC236}">
                <a16:creationId xmlns:a16="http://schemas.microsoft.com/office/drawing/2014/main" id="{779666ED-8882-A41E-05F9-4774BB0D48BB}"/>
              </a:ext>
            </a:extLst>
          </p:cNvPr>
          <p:cNvSpPr txBox="1"/>
          <p:nvPr userDrawn="1"/>
        </p:nvSpPr>
        <p:spPr>
          <a:xfrm>
            <a:off x="7837714" y="6519446"/>
            <a:ext cx="4354286" cy="338554"/>
          </a:xfrm>
          <a:prstGeom prst="rect">
            <a:avLst/>
          </a:prstGeom>
          <a:noFill/>
        </p:spPr>
        <p:txBody>
          <a:bodyPr wrap="square" rtlCol="0">
            <a:spAutoFit/>
          </a:bodyPr>
          <a:lstStyle/>
          <a:p>
            <a:pPr algn="r"/>
            <a:r>
              <a:rPr lang="en-US" altLang="zh-CN" sz="800" dirty="0">
                <a:solidFill>
                  <a:srgbClr val="37424A"/>
                </a:solidFill>
                <a:latin typeface="微软雅黑"/>
              </a:rPr>
              <a:t>03-2026-CN-HPV-01463</a:t>
            </a:r>
          </a:p>
          <a:p>
            <a:pPr algn="r"/>
            <a:r>
              <a:rPr lang="zh-CN" altLang="en-US" sz="800" dirty="0">
                <a:solidFill>
                  <a:srgbClr val="37424A"/>
                </a:solidFill>
                <a:latin typeface="微软雅黑"/>
              </a:rPr>
              <a:t>仅供医疗卫生专业人士作学术参考，请勿分发或转发</a:t>
            </a:r>
          </a:p>
        </p:txBody>
      </p:sp>
      <p:pic>
        <p:nvPicPr>
          <p:cNvPr id="8" name="图片 7" descr="背景图案&#10;&#10;低可信度描述已自动生成">
            <a:extLst>
              <a:ext uri="{FF2B5EF4-FFF2-40B4-BE49-F238E27FC236}">
                <a16:creationId xmlns:a16="http://schemas.microsoft.com/office/drawing/2014/main" id="{D36AF1B3-5AE6-2EC2-430A-45F3D85BD31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87461" b="80421"/>
          <a:stretch/>
        </p:blipFill>
        <p:spPr>
          <a:xfrm>
            <a:off x="0" y="428"/>
            <a:ext cx="1528763" cy="1342597"/>
          </a:xfrm>
          <a:prstGeom prst="rect">
            <a:avLst/>
          </a:prstGeom>
        </p:spPr>
      </p:pic>
    </p:spTree>
    <p:extLst>
      <p:ext uri="{BB962C8B-B14F-4D97-AF65-F5344CB8AC3E}">
        <p14:creationId xmlns:p14="http://schemas.microsoft.com/office/powerpoint/2010/main" val="5206120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ransition spd="med"/>
  <p:hf hdr="0" dt="0"/>
  <p:txStyles>
    <p:titleStyle>
      <a:lvl1pPr algn="l" defTabSz="914400" rtl="0" eaLnBrk="1" latinLnBrk="0" hangingPunct="1">
        <a:lnSpc>
          <a:spcPct val="90000"/>
        </a:lnSpc>
        <a:spcBef>
          <a:spcPct val="0"/>
        </a:spcBef>
        <a:buNone/>
        <a:defRPr sz="3600" b="0"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7FDC1-C264-4783-B7CD-ECA9E5B3F475}" type="datetimeFigureOut">
              <a:rPr lang="zh-CN" altLang="en-US" smtClean="0"/>
              <a:t>2024/3/13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49640-75A8-45F4-8B12-4714D391CF0E}" type="slidenum">
              <a:rPr lang="zh-CN" altLang="en-US" smtClean="0"/>
              <a:t>‹#›</a:t>
            </a:fld>
            <a:endParaRPr lang="zh-CN" altLang="en-US"/>
          </a:p>
        </p:txBody>
      </p:sp>
      <p:sp>
        <p:nvSpPr>
          <p:cNvPr id="7" name="文本框 6">
            <a:extLst>
              <a:ext uri="{FF2B5EF4-FFF2-40B4-BE49-F238E27FC236}">
                <a16:creationId xmlns:a16="http://schemas.microsoft.com/office/drawing/2014/main" id="{E3AC4C40-1DAE-9C0D-6A47-8A88EA3A8FC7}"/>
              </a:ext>
            </a:extLst>
          </p:cNvPr>
          <p:cNvSpPr txBox="1"/>
          <p:nvPr userDrawn="1"/>
        </p:nvSpPr>
        <p:spPr>
          <a:xfrm>
            <a:off x="7837714" y="6519446"/>
            <a:ext cx="4354286" cy="338554"/>
          </a:xfrm>
          <a:prstGeom prst="rect">
            <a:avLst/>
          </a:prstGeom>
          <a:noFill/>
        </p:spPr>
        <p:txBody>
          <a:bodyPr wrap="square" rtlCol="0">
            <a:spAutoFit/>
          </a:bodyPr>
          <a:lstStyle/>
          <a:p>
            <a:pPr algn="r"/>
            <a:r>
              <a:rPr lang="en-US" altLang="zh-CN" sz="800" dirty="0">
                <a:solidFill>
                  <a:srgbClr val="37424A"/>
                </a:solidFill>
                <a:latin typeface="微软雅黑"/>
              </a:rPr>
              <a:t>03-2026-CN-HPV-01463</a:t>
            </a:r>
          </a:p>
          <a:p>
            <a:pPr algn="r"/>
            <a:r>
              <a:rPr lang="zh-CN" altLang="en-US" sz="800" dirty="0">
                <a:solidFill>
                  <a:srgbClr val="37424A"/>
                </a:solidFill>
                <a:latin typeface="微软雅黑"/>
              </a:rPr>
              <a:t>仅供医疗卫生专业人士作学术参考，请勿分发或转发</a:t>
            </a:r>
          </a:p>
        </p:txBody>
      </p:sp>
      <p:pic>
        <p:nvPicPr>
          <p:cNvPr id="8" name="图片 7" descr="背景图案&#10;&#10;低可信度描述已自动生成">
            <a:extLst>
              <a:ext uri="{FF2B5EF4-FFF2-40B4-BE49-F238E27FC236}">
                <a16:creationId xmlns:a16="http://schemas.microsoft.com/office/drawing/2014/main" id="{20F087BB-84A1-6745-AF82-775D6DCD4843}"/>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87461" b="80421"/>
          <a:stretch/>
        </p:blipFill>
        <p:spPr>
          <a:xfrm>
            <a:off x="0" y="428"/>
            <a:ext cx="1528763" cy="1342597"/>
          </a:xfrm>
          <a:prstGeom prst="rect">
            <a:avLst/>
          </a:prstGeom>
        </p:spPr>
      </p:pic>
    </p:spTree>
    <p:extLst>
      <p:ext uri="{BB962C8B-B14F-4D97-AF65-F5344CB8AC3E}">
        <p14:creationId xmlns:p14="http://schemas.microsoft.com/office/powerpoint/2010/main" val="296820637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ransition spd="med"/>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2DB0C16-D5EC-CB17-27ED-6DAD7E23BAA4}"/>
              </a:ext>
            </a:extLst>
          </p:cNvPr>
          <p:cNvPicPr>
            <a:picLocks noChangeAspect="1"/>
          </p:cNvPicPr>
          <p:nvPr userDrawn="1"/>
        </p:nvPicPr>
        <p:blipFill rotWithShape="1">
          <a:blip r:embed="rId8"/>
          <a:srcRect l="90766" b="89292"/>
          <a:stretch/>
        </p:blipFill>
        <p:spPr>
          <a:xfrm>
            <a:off x="11065669" y="8626"/>
            <a:ext cx="1125738" cy="734324"/>
          </a:xfrm>
          <a:prstGeom prst="rect">
            <a:avLst/>
          </a:prstGeom>
        </p:spPr>
      </p:pic>
      <p:sp>
        <p:nvSpPr>
          <p:cNvPr id="2" name="文本框 1">
            <a:extLst>
              <a:ext uri="{FF2B5EF4-FFF2-40B4-BE49-F238E27FC236}">
                <a16:creationId xmlns:a16="http://schemas.microsoft.com/office/drawing/2014/main" id="{B87F6714-8FF1-4A17-8F87-20483EFA629F}"/>
              </a:ext>
            </a:extLst>
          </p:cNvPr>
          <p:cNvSpPr txBox="1"/>
          <p:nvPr userDrawn="1"/>
        </p:nvSpPr>
        <p:spPr>
          <a:xfrm>
            <a:off x="7837714" y="6519446"/>
            <a:ext cx="4354286" cy="338554"/>
          </a:xfrm>
          <a:prstGeom prst="rect">
            <a:avLst/>
          </a:prstGeom>
          <a:noFill/>
        </p:spPr>
        <p:txBody>
          <a:bodyPr wrap="square" rtlCol="0">
            <a:spAutoFit/>
          </a:bodyPr>
          <a:lstStyle/>
          <a:p>
            <a:pPr algn="r"/>
            <a:r>
              <a:rPr lang="en-US" altLang="zh-CN" sz="800" b="0" i="0" dirty="0">
                <a:solidFill>
                  <a:schemeClr val="tx1"/>
                </a:solidFill>
                <a:effectLst/>
                <a:latin typeface="+mj-lt"/>
                <a:ea typeface="微软雅黑" panose="020B0503020204020204" pitchFamily="34" charset="-122"/>
              </a:rPr>
              <a:t>09-2025-CN-GSL-01521</a:t>
            </a:r>
          </a:p>
          <a:p>
            <a:pPr algn="r"/>
            <a:r>
              <a:rPr lang="zh-CN" altLang="en-US" sz="800" dirty="0">
                <a:solidFill>
                  <a:schemeClr val="tx1"/>
                </a:solidFill>
                <a:latin typeface="+mj-lt"/>
                <a:ea typeface="微软雅黑" panose="020B0503020204020204" pitchFamily="34" charset="-122"/>
              </a:rPr>
              <a:t>仅供医疗卫生专业人士作学术参考，请勿分发或转发</a:t>
            </a:r>
          </a:p>
        </p:txBody>
      </p:sp>
      <p:pic>
        <p:nvPicPr>
          <p:cNvPr id="6" name="图片 5" descr="背景图案&#10;&#10;低可信度描述已自动生成">
            <a:extLst>
              <a:ext uri="{FF2B5EF4-FFF2-40B4-BE49-F238E27FC236}">
                <a16:creationId xmlns:a16="http://schemas.microsoft.com/office/drawing/2014/main" id="{5539836E-E707-034C-19C0-0291B9A1B90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r="87461" b="80421"/>
          <a:stretch/>
        </p:blipFill>
        <p:spPr>
          <a:xfrm>
            <a:off x="0" y="428"/>
            <a:ext cx="1528763" cy="1342597"/>
          </a:xfrm>
          <a:prstGeom prst="rect">
            <a:avLst/>
          </a:prstGeom>
        </p:spPr>
      </p:pic>
    </p:spTree>
    <p:extLst>
      <p:ext uri="{BB962C8B-B14F-4D97-AF65-F5344CB8AC3E}">
        <p14:creationId xmlns:p14="http://schemas.microsoft.com/office/powerpoint/2010/main" val="19652096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ransition spd="med"/>
  <p:hf hdr="0" dt="0"/>
  <p:txStyles>
    <p:titleStyle>
      <a:lvl1pPr algn="ctr" defTabSz="914400" rtl="0" eaLnBrk="1" latinLnBrk="0" hangingPunct="1">
        <a:lnSpc>
          <a:spcPct val="90000"/>
        </a:lnSpc>
        <a:spcBef>
          <a:spcPct val="0"/>
        </a:spcBef>
        <a:buNone/>
        <a:defRPr sz="28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354B9D2-C605-426C-0384-58DB49F16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2158E42-0260-0295-B184-A3B082613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5DD224F-9A0F-AC97-6995-78AE6D4F0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页脚占位符 4">
            <a:extLst>
              <a:ext uri="{FF2B5EF4-FFF2-40B4-BE49-F238E27FC236}">
                <a16:creationId xmlns:a16="http://schemas.microsoft.com/office/drawing/2014/main" id="{A52BCADA-2711-7FDD-D9FB-8FD808CED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53E1C591-6589-C982-E687-78C8D69D2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085EE-4789-BB48-92BF-57D0B1B3E6DE}" type="slidenum">
              <a:rPr kumimoji="1" lang="zh-CN" altLang="en-US" smtClean="0"/>
              <a:t>‹#›</a:t>
            </a:fld>
            <a:endParaRPr kumimoji="1" lang="zh-CN" altLang="en-US"/>
          </a:p>
        </p:txBody>
      </p:sp>
      <p:sp>
        <p:nvSpPr>
          <p:cNvPr id="8" name="文本框 7">
            <a:extLst>
              <a:ext uri="{FF2B5EF4-FFF2-40B4-BE49-F238E27FC236}">
                <a16:creationId xmlns:a16="http://schemas.microsoft.com/office/drawing/2014/main" id="{A5A20842-0739-80A5-D9DA-318764710AA2}"/>
              </a:ext>
            </a:extLst>
          </p:cNvPr>
          <p:cNvSpPr txBox="1"/>
          <p:nvPr userDrawn="1"/>
        </p:nvSpPr>
        <p:spPr>
          <a:xfrm>
            <a:off x="7837714" y="6519446"/>
            <a:ext cx="4354286" cy="338554"/>
          </a:xfrm>
          <a:prstGeom prst="rect">
            <a:avLst/>
          </a:prstGeom>
          <a:noFill/>
        </p:spPr>
        <p:txBody>
          <a:bodyPr wrap="square" rtlCol="0">
            <a:spAutoFit/>
          </a:bodyPr>
          <a:lstStyle/>
          <a:p>
            <a:pPr algn="r"/>
            <a:r>
              <a:rPr lang="en-US" altLang="zh-CN" sz="800" dirty="0">
                <a:solidFill>
                  <a:srgbClr val="37424A"/>
                </a:solidFill>
                <a:latin typeface="微软雅黑"/>
              </a:rPr>
              <a:t>09-2025-CN-GSL-01521</a:t>
            </a:r>
          </a:p>
          <a:p>
            <a:pPr algn="r"/>
            <a:r>
              <a:rPr lang="zh-CN" altLang="en-US" sz="800" dirty="0">
                <a:solidFill>
                  <a:srgbClr val="37424A"/>
                </a:solidFill>
                <a:latin typeface="微软雅黑"/>
              </a:rPr>
              <a:t>仅供医疗卫生专业人士作学术参考，请勿分发或转发</a:t>
            </a:r>
          </a:p>
        </p:txBody>
      </p:sp>
      <p:pic>
        <p:nvPicPr>
          <p:cNvPr id="12" name="图片 11">
            <a:extLst>
              <a:ext uri="{FF2B5EF4-FFF2-40B4-BE49-F238E27FC236}">
                <a16:creationId xmlns:a16="http://schemas.microsoft.com/office/drawing/2014/main" id="{92145662-A16F-9A92-7A55-D6A63B829D04}"/>
              </a:ext>
            </a:extLst>
          </p:cNvPr>
          <p:cNvPicPr>
            <a:picLocks noChangeAspect="1"/>
          </p:cNvPicPr>
          <p:nvPr userDrawn="1"/>
        </p:nvPicPr>
        <p:blipFill rotWithShape="1">
          <a:blip r:embed="rId6"/>
          <a:srcRect l="90766" b="89292"/>
          <a:stretch/>
        </p:blipFill>
        <p:spPr>
          <a:xfrm>
            <a:off x="11065669" y="8626"/>
            <a:ext cx="1125738" cy="734324"/>
          </a:xfrm>
          <a:prstGeom prst="rect">
            <a:avLst/>
          </a:prstGeom>
        </p:spPr>
      </p:pic>
      <p:pic>
        <p:nvPicPr>
          <p:cNvPr id="13" name="图片 12" descr="背景图案&#10;&#10;低可信度描述已自动生成">
            <a:extLst>
              <a:ext uri="{FF2B5EF4-FFF2-40B4-BE49-F238E27FC236}">
                <a16:creationId xmlns:a16="http://schemas.microsoft.com/office/drawing/2014/main" id="{0A3AF0C9-A42F-3D82-BFB1-952C41A7499D}"/>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r="87461" b="80421"/>
          <a:stretch/>
        </p:blipFill>
        <p:spPr>
          <a:xfrm>
            <a:off x="0" y="428"/>
            <a:ext cx="1528763" cy="1342597"/>
          </a:xfrm>
          <a:prstGeom prst="rect">
            <a:avLst/>
          </a:prstGeom>
        </p:spPr>
      </p:pic>
    </p:spTree>
    <p:extLst>
      <p:ext uri="{BB962C8B-B14F-4D97-AF65-F5344CB8AC3E}">
        <p14:creationId xmlns:p14="http://schemas.microsoft.com/office/powerpoint/2010/main" val="26045567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spd="med"/>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1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1.xml"/><Relationship Id="rId5" Type="http://schemas.openxmlformats.org/officeDocument/2006/relationships/tags" Target="../tags/tag38.xml"/><Relationship Id="rId4"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3" Type="http://schemas.openxmlformats.org/officeDocument/2006/relationships/tags" Target="../tags/tag46.xml"/><Relationship Id="rId21" Type="http://schemas.openxmlformats.org/officeDocument/2006/relationships/tags" Target="../tags/tag64.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notesSlide" Target="../notesSlides/notesSlide15.xm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slideLayout" Target="../slideLayouts/slideLayout1.xml"/><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26.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notesSlide" Target="../notesSlides/notesSlide3.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8.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7.png"/><Relationship Id="rId2" Type="http://schemas.openxmlformats.org/officeDocument/2006/relationships/tags" Target="../tags/tag17.xml"/><Relationship Id="rId16" Type="http://schemas.openxmlformats.org/officeDocument/2006/relationships/hyperlink" Target="https://www.gov.uk/government/publications/hpv-vaccine-vaccination-guide-leaflet/information-on-hpv-vaccination" TargetMode="Externa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6.png"/><Relationship Id="rId5" Type="http://schemas.openxmlformats.org/officeDocument/2006/relationships/tags" Target="../tags/tag20.xml"/><Relationship Id="rId15" Type="http://schemas.openxmlformats.org/officeDocument/2006/relationships/hyperlink" Target="https://www.gov.uk/drug-safety-update/human-papillomavirus-vaccine-cervarix-balance-of-risks-and-benefits-remains-clearly-positive" TargetMode="External"/><Relationship Id="rId10" Type="http://schemas.openxmlformats.org/officeDocument/2006/relationships/image" Target="../media/image15.png"/><Relationship Id="rId4" Type="http://schemas.openxmlformats.org/officeDocument/2006/relationships/tags" Target="../tags/tag19.xml"/><Relationship Id="rId9" Type="http://schemas.openxmlformats.org/officeDocument/2006/relationships/notesSlide" Target="../notesSlides/notesSlide4.xml"/><Relationship Id="rId14" Type="http://schemas.openxmlformats.org/officeDocument/2006/relationships/hyperlink" Target="https://view-hub.org/vaccine/hp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id="{E8B4A53F-087B-AD6B-6AD2-DC45C82C2375}"/>
              </a:ext>
            </a:extLst>
          </p:cNvPr>
          <p:cNvSpPr/>
          <p:nvPr/>
        </p:nvSpPr>
        <p:spPr>
          <a:xfrm>
            <a:off x="814906" y="1592538"/>
            <a:ext cx="10562187" cy="2438488"/>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ts val="0"/>
              </a:spcAft>
              <a:buClrTx/>
              <a:buSzTx/>
              <a:buFontTx/>
              <a:buNone/>
              <a:defRPr/>
            </a:pPr>
            <a:r>
              <a:rPr kumimoji="0" lang="zh-CN" altLang="en-US" sz="54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青少年女生</a:t>
            </a:r>
            <a:r>
              <a:rPr kumimoji="0" lang="en-US" altLang="zh-CN" sz="54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HPV</a:t>
            </a:r>
            <a:r>
              <a:rPr kumimoji="0" lang="zh-CN" altLang="en-US" sz="54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疫苗</a:t>
            </a:r>
            <a:endParaRPr kumimoji="0" lang="en-US" altLang="zh-CN" sz="54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endParaRPr>
          </a:p>
          <a:p>
            <a:pPr marL="0" marR="0" lvl="0" indent="0" algn="ctr" defTabSz="914400" rtl="0" eaLnBrk="1" fontAlgn="auto" latinLnBrk="0" hangingPunct="1">
              <a:lnSpc>
                <a:spcPct val="150000"/>
              </a:lnSpc>
              <a:spcBef>
                <a:spcPct val="0"/>
              </a:spcBef>
              <a:spcAft>
                <a:spcPts val="0"/>
              </a:spcAft>
              <a:buClrTx/>
              <a:buSzTx/>
              <a:buFontTx/>
              <a:buNone/>
              <a:defRPr/>
            </a:pPr>
            <a:r>
              <a:rPr kumimoji="0" lang="zh-CN" altLang="en-US" sz="54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接种项目的实施</a:t>
            </a:r>
          </a:p>
        </p:txBody>
      </p:sp>
      <p:sp>
        <p:nvSpPr>
          <p:cNvPr id="2" name="文本框 1">
            <a:extLst>
              <a:ext uri="{FF2B5EF4-FFF2-40B4-BE49-F238E27FC236}">
                <a16:creationId xmlns:a16="http://schemas.microsoft.com/office/drawing/2014/main" id="{97D8A2CD-6485-660D-9F08-73298D453B23}"/>
              </a:ext>
            </a:extLst>
          </p:cNvPr>
          <p:cNvSpPr txBox="1"/>
          <p:nvPr/>
        </p:nvSpPr>
        <p:spPr>
          <a:xfrm>
            <a:off x="7837714" y="6519446"/>
            <a:ext cx="4354286" cy="338554"/>
          </a:xfrm>
          <a:prstGeom prst="rect">
            <a:avLst/>
          </a:prstGeom>
          <a:noFill/>
        </p:spPr>
        <p:txBody>
          <a:bodyPr wrap="square" rtlCol="0">
            <a:spAutoFit/>
          </a:bodyPr>
          <a:lstStyle/>
          <a:p>
            <a:pPr algn="r"/>
            <a:r>
              <a:rPr lang="en-US" altLang="zh-CN" sz="800" dirty="0">
                <a:solidFill>
                  <a:schemeClr val="bg1"/>
                </a:solidFill>
                <a:latin typeface="微软雅黑"/>
              </a:rPr>
              <a:t>03-2026-CN-HPV-01463</a:t>
            </a:r>
          </a:p>
          <a:p>
            <a:pPr algn="r"/>
            <a:r>
              <a:rPr lang="zh-CN" altLang="en-US" sz="800" dirty="0">
                <a:solidFill>
                  <a:schemeClr val="bg1"/>
                </a:solidFill>
                <a:latin typeface="微软雅黑"/>
              </a:rPr>
              <a:t>仅供医疗卫生专业人士作学术参考，请勿分发或转发</a:t>
            </a:r>
          </a:p>
        </p:txBody>
      </p:sp>
    </p:spTree>
    <p:extLst>
      <p:ext uri="{BB962C8B-B14F-4D97-AF65-F5344CB8AC3E}">
        <p14:creationId xmlns:p14="http://schemas.microsoft.com/office/powerpoint/2010/main" val="9296284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4718" y="385500"/>
            <a:ext cx="10759440" cy="480382"/>
          </a:xfrm>
        </p:spPr>
        <p:txBody>
          <a:bodyPr/>
          <a:lstStyle/>
          <a:p>
            <a:r>
              <a:rPr lang="zh-CN" altLang="en-US" dirty="0"/>
              <a:t>九价</a:t>
            </a:r>
            <a:r>
              <a:rPr lang="en-US" altLang="zh-CN" dirty="0"/>
              <a:t>HPV</a:t>
            </a:r>
            <a:r>
              <a:rPr lang="zh-CN" altLang="en-US" dirty="0"/>
              <a:t>疫苗助力加速子宫颈癌消除进程</a:t>
            </a:r>
          </a:p>
        </p:txBody>
      </p:sp>
      <p:cxnSp>
        <p:nvCxnSpPr>
          <p:cNvPr id="4" name="直接箭头连接符 3"/>
          <p:cNvCxnSpPr/>
          <p:nvPr/>
        </p:nvCxnSpPr>
        <p:spPr>
          <a:xfrm>
            <a:off x="1709223" y="1347306"/>
            <a:ext cx="9587230" cy="24765"/>
          </a:xfrm>
          <a:prstGeom prst="straightConnector1">
            <a:avLst/>
          </a:prstGeom>
          <a:ln>
            <a:solidFill>
              <a:srgbClr val="00857C"/>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1394" y="1776294"/>
            <a:ext cx="1204538" cy="337185"/>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澳大利亚</a:t>
            </a:r>
          </a:p>
        </p:txBody>
      </p:sp>
      <p:sp>
        <p:nvSpPr>
          <p:cNvPr id="6" name="箭头: 五边形 5"/>
          <p:cNvSpPr/>
          <p:nvPr/>
        </p:nvSpPr>
        <p:spPr>
          <a:xfrm>
            <a:off x="1793875" y="1497546"/>
            <a:ext cx="3710940" cy="708247"/>
          </a:xfrm>
          <a:prstGeom prst="homePlate">
            <a:avLst/>
          </a:prstGeom>
          <a:solidFill>
            <a:srgbClr val="015560"/>
          </a:solidFill>
          <a:ln>
            <a:solidFill>
              <a:srgbClr val="2E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7" name="文本框 6"/>
          <p:cNvSpPr txBox="1"/>
          <p:nvPr/>
        </p:nvSpPr>
        <p:spPr>
          <a:xfrm>
            <a:off x="1838542" y="1607237"/>
            <a:ext cx="3514721" cy="523220"/>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疫苗接种（</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2018</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年起调整为九价</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疫苗）</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+25-69</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岁女性每</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年筛查</a:t>
            </a:r>
            <a:endParaRPr lang="en-US" altLang="zh-CN" sz="1400" b="1"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8" name="直接连接符 7"/>
          <p:cNvCxnSpPr/>
          <p:nvPr/>
        </p:nvCxnSpPr>
        <p:spPr>
          <a:xfrm>
            <a:off x="5536340" y="1393259"/>
            <a:ext cx="0" cy="57005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AutoShape 92"/>
          <p:cNvSpPr/>
          <p:nvPr/>
        </p:nvSpPr>
        <p:spPr bwMode="auto">
          <a:xfrm>
            <a:off x="5500340" y="1300702"/>
            <a:ext cx="72000" cy="72000"/>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C55"/>
          </a:solidFill>
          <a:ln w="50800">
            <a:noFill/>
            <a:miter lim="0"/>
          </a:ln>
        </p:spPr>
        <p:txBody>
          <a:bodyPr lIns="0" tIns="0" rIns="0" bIns="0" anchor="ctr"/>
          <a:lstStyle/>
          <a:p>
            <a:pPr algn="ctr" defTabSz="682625">
              <a:defRPr/>
            </a:pPr>
            <a:endParaRPr lang="zh-CN" altLang="en-US" sz="1500">
              <a:solidFill>
                <a:srgbClr val="3D413D"/>
              </a:solidFill>
              <a:latin typeface="微软雅黑" panose="020B0503020204020204" pitchFamily="34" charset="-122"/>
              <a:ea typeface="微软雅黑" panose="020B0503020204020204" pitchFamily="34" charset="-122"/>
              <a:sym typeface="+mn-lt"/>
            </a:endParaRPr>
          </a:p>
        </p:txBody>
      </p:sp>
      <p:sp>
        <p:nvSpPr>
          <p:cNvPr id="10" name="TextBox 59"/>
          <p:cNvSpPr txBox="1"/>
          <p:nvPr/>
        </p:nvSpPr>
        <p:spPr>
          <a:xfrm>
            <a:off x="5129249" y="1013829"/>
            <a:ext cx="791210" cy="245745"/>
          </a:xfrm>
          <a:prstGeom prst="rect">
            <a:avLst/>
          </a:prstGeom>
          <a:noFill/>
        </p:spPr>
        <p:txBody>
          <a:bodyPr wrap="square" lIns="0" tIns="0" rIns="0" bIns="0" rtlCol="0">
            <a:spAutoFit/>
          </a:bodyPr>
          <a:lstStyle/>
          <a:p>
            <a:pPr algn="ctr" defTabSz="682625"/>
            <a:r>
              <a:rPr lang="en-US" altLang="zh-CN" sz="1600" dirty="0">
                <a:solidFill>
                  <a:prstClr val="black"/>
                </a:solidFill>
                <a:latin typeface="微软雅黑" panose="020B0503020204020204" pitchFamily="34" charset="-122"/>
                <a:ea typeface="微软雅黑" panose="020B0503020204020204" pitchFamily="34" charset="-122"/>
                <a:cs typeface="Calibri" panose="020F0502020204030204" charset="0"/>
              </a:rPr>
              <a:t>2030</a:t>
            </a:r>
          </a:p>
        </p:txBody>
      </p:sp>
      <p:sp>
        <p:nvSpPr>
          <p:cNvPr id="13" name="文本框 12"/>
          <p:cNvSpPr txBox="1"/>
          <p:nvPr/>
        </p:nvSpPr>
        <p:spPr>
          <a:xfrm>
            <a:off x="632663" y="2579089"/>
            <a:ext cx="762000" cy="337185"/>
          </a:xfrm>
          <a:prstGeom prst="rect">
            <a:avLst/>
          </a:prstGeom>
          <a:noFill/>
        </p:spPr>
        <p:txBody>
          <a:bodyPr wrap="square" rtlCol="0">
            <a:spAutoFit/>
          </a:bodyPr>
          <a:lstStyle/>
          <a:p>
            <a:pPr lvl="0" algn="ctr">
              <a:buClrTx/>
              <a:buSzTx/>
              <a:buFontTx/>
            </a:pPr>
            <a:r>
              <a:rPr lang="zh-CN" altLang="en-US" sz="1600" b="1" dirty="0">
                <a:latin typeface="微软雅黑" panose="020B0503020204020204" pitchFamily="34" charset="-122"/>
                <a:ea typeface="微软雅黑" panose="020B0503020204020204" pitchFamily="34" charset="-122"/>
                <a:sym typeface="+mn-ea"/>
              </a:rPr>
              <a:t>美国</a:t>
            </a:r>
          </a:p>
        </p:txBody>
      </p:sp>
      <p:sp>
        <p:nvSpPr>
          <p:cNvPr id="15" name="箭头: 五边形 14"/>
          <p:cNvSpPr/>
          <p:nvPr/>
        </p:nvSpPr>
        <p:spPr>
          <a:xfrm>
            <a:off x="1793874" y="2577220"/>
            <a:ext cx="5095571" cy="435299"/>
          </a:xfrm>
          <a:prstGeom prst="homePlate">
            <a:avLst/>
          </a:prstGeom>
          <a:solidFill>
            <a:srgbClr val="015560"/>
          </a:solidFill>
          <a:ln>
            <a:solidFill>
              <a:srgbClr val="2E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16" name="文本框 15"/>
          <p:cNvSpPr txBox="1"/>
          <p:nvPr/>
        </p:nvSpPr>
        <p:spPr>
          <a:xfrm>
            <a:off x="1838542" y="2648770"/>
            <a:ext cx="5095571" cy="306705"/>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九价</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疫苗接种</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+21-65</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岁女性每</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年筛查</a:t>
            </a:r>
            <a:r>
              <a:rPr lang="en-US" altLang="zh-CN" sz="1400" b="1"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10</a:t>
            </a:r>
          </a:p>
        </p:txBody>
      </p:sp>
      <p:cxnSp>
        <p:nvCxnSpPr>
          <p:cNvPr id="17" name="直接连接符 16"/>
          <p:cNvCxnSpPr/>
          <p:nvPr/>
        </p:nvCxnSpPr>
        <p:spPr>
          <a:xfrm>
            <a:off x="6925446" y="1372702"/>
            <a:ext cx="0" cy="181884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916780" y="2626029"/>
            <a:ext cx="4043953" cy="33718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预计</a:t>
            </a:r>
            <a:r>
              <a:rPr lang="en-US" altLang="zh-CN" sz="1600" b="1" dirty="0">
                <a:solidFill>
                  <a:srgbClr val="015560"/>
                </a:solidFill>
                <a:latin typeface="微软雅黑" panose="020B0503020204020204" pitchFamily="34" charset="-122"/>
                <a:ea typeface="微软雅黑" panose="020B0503020204020204" pitchFamily="34" charset="-122"/>
              </a:rPr>
              <a:t>2040</a:t>
            </a:r>
            <a:r>
              <a:rPr lang="zh-CN" altLang="en-US" sz="1600" b="1" dirty="0">
                <a:solidFill>
                  <a:srgbClr val="015560"/>
                </a:solidFill>
                <a:latin typeface="微软雅黑" panose="020B0503020204020204" pitchFamily="34" charset="-122"/>
                <a:ea typeface="微软雅黑" panose="020B0503020204020204" pitchFamily="34" charset="-122"/>
              </a:rPr>
              <a:t>年前</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实现子宫颈癌消除目标</a:t>
            </a:r>
            <a:r>
              <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rPr>
              <a:t>4,b</a:t>
            </a:r>
            <a:endParaRPr lang="zh-CN" altLang="en-US" sz="1600" baseline="30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AutoShape 92"/>
          <p:cNvSpPr/>
          <p:nvPr/>
        </p:nvSpPr>
        <p:spPr bwMode="auto">
          <a:xfrm>
            <a:off x="6889446" y="1319866"/>
            <a:ext cx="72000" cy="72000"/>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C55"/>
          </a:solidFill>
          <a:ln w="50800">
            <a:noFill/>
            <a:miter lim="0"/>
          </a:ln>
        </p:spPr>
        <p:txBody>
          <a:bodyPr lIns="0" tIns="0" rIns="0" bIns="0" anchor="ctr"/>
          <a:lstStyle/>
          <a:p>
            <a:pPr algn="ctr" defTabSz="682625">
              <a:defRPr/>
            </a:pPr>
            <a:endParaRPr lang="zh-CN" altLang="en-US" sz="1500">
              <a:solidFill>
                <a:srgbClr val="3D413D"/>
              </a:solidFill>
              <a:latin typeface="微软雅黑" panose="020B0503020204020204" pitchFamily="34" charset="-122"/>
              <a:ea typeface="微软雅黑" panose="020B0503020204020204" pitchFamily="34" charset="-122"/>
              <a:sym typeface="+mn-lt"/>
            </a:endParaRPr>
          </a:p>
        </p:txBody>
      </p:sp>
      <p:sp>
        <p:nvSpPr>
          <p:cNvPr id="23" name="TextBox 59"/>
          <p:cNvSpPr txBox="1"/>
          <p:nvPr/>
        </p:nvSpPr>
        <p:spPr>
          <a:xfrm>
            <a:off x="6518355" y="1032993"/>
            <a:ext cx="791210" cy="245745"/>
          </a:xfrm>
          <a:prstGeom prst="rect">
            <a:avLst/>
          </a:prstGeom>
          <a:noFill/>
        </p:spPr>
        <p:txBody>
          <a:bodyPr wrap="square" lIns="0" tIns="0" rIns="0" bIns="0" rtlCol="0">
            <a:spAutoFit/>
          </a:bodyPr>
          <a:lstStyle/>
          <a:p>
            <a:pPr algn="ctr" defTabSz="682625"/>
            <a:r>
              <a:rPr lang="en-US" altLang="zh-CN" sz="1600" dirty="0">
                <a:solidFill>
                  <a:prstClr val="black"/>
                </a:solidFill>
                <a:latin typeface="微软雅黑" panose="020B0503020204020204" pitchFamily="34" charset="-122"/>
                <a:ea typeface="微软雅黑" panose="020B0503020204020204" pitchFamily="34" charset="-122"/>
                <a:cs typeface="Calibri" panose="020F0502020204030204" charset="0"/>
              </a:rPr>
              <a:t>2040</a:t>
            </a:r>
          </a:p>
        </p:txBody>
      </p:sp>
      <p:sp>
        <p:nvSpPr>
          <p:cNvPr id="24" name="AutoShape 92"/>
          <p:cNvSpPr/>
          <p:nvPr/>
        </p:nvSpPr>
        <p:spPr bwMode="auto">
          <a:xfrm>
            <a:off x="8367295" y="1319866"/>
            <a:ext cx="72000" cy="72000"/>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C55"/>
          </a:solidFill>
          <a:ln w="50800">
            <a:noFill/>
            <a:miter lim="0"/>
          </a:ln>
        </p:spPr>
        <p:txBody>
          <a:bodyPr lIns="0" tIns="0" rIns="0" bIns="0" anchor="ctr"/>
          <a:lstStyle/>
          <a:p>
            <a:pPr algn="ctr" defTabSz="682625">
              <a:defRPr/>
            </a:pPr>
            <a:endParaRPr lang="zh-CN" altLang="en-US" sz="1500">
              <a:solidFill>
                <a:srgbClr val="3D413D"/>
              </a:solidFill>
              <a:latin typeface="微软雅黑" panose="020B0503020204020204" pitchFamily="34" charset="-122"/>
              <a:ea typeface="微软雅黑" panose="020B0503020204020204" pitchFamily="34" charset="-122"/>
              <a:sym typeface="+mn-lt"/>
            </a:endParaRPr>
          </a:p>
        </p:txBody>
      </p:sp>
      <p:sp>
        <p:nvSpPr>
          <p:cNvPr id="25" name="TextBox 59"/>
          <p:cNvSpPr txBox="1"/>
          <p:nvPr/>
        </p:nvSpPr>
        <p:spPr>
          <a:xfrm>
            <a:off x="7996204" y="1032993"/>
            <a:ext cx="791210" cy="245745"/>
          </a:xfrm>
          <a:prstGeom prst="rect">
            <a:avLst/>
          </a:prstGeom>
          <a:noFill/>
        </p:spPr>
        <p:txBody>
          <a:bodyPr wrap="square" lIns="0" tIns="0" rIns="0" bIns="0" rtlCol="0">
            <a:spAutoFit/>
          </a:bodyPr>
          <a:lstStyle/>
          <a:p>
            <a:pPr algn="ctr" defTabSz="682625"/>
            <a:r>
              <a:rPr lang="en-US" altLang="zh-CN" sz="1600" dirty="0">
                <a:solidFill>
                  <a:prstClr val="black"/>
                </a:solidFill>
                <a:latin typeface="微软雅黑" panose="020B0503020204020204" pitchFamily="34" charset="-122"/>
                <a:ea typeface="微软雅黑" panose="020B0503020204020204" pitchFamily="34" charset="-122"/>
                <a:cs typeface="Calibri" panose="020F0502020204030204" charset="0"/>
              </a:rPr>
              <a:t>2050</a:t>
            </a:r>
          </a:p>
        </p:txBody>
      </p:sp>
      <p:sp>
        <p:nvSpPr>
          <p:cNvPr id="26" name="AutoShape 92"/>
          <p:cNvSpPr/>
          <p:nvPr/>
        </p:nvSpPr>
        <p:spPr bwMode="auto">
          <a:xfrm>
            <a:off x="10243932" y="1324330"/>
            <a:ext cx="72000" cy="72000"/>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C55"/>
          </a:solidFill>
          <a:ln w="50800">
            <a:noFill/>
            <a:miter lim="0"/>
          </a:ln>
        </p:spPr>
        <p:txBody>
          <a:bodyPr lIns="0" tIns="0" rIns="0" bIns="0" anchor="ctr"/>
          <a:lstStyle/>
          <a:p>
            <a:pPr algn="ctr" defTabSz="682625">
              <a:defRPr/>
            </a:pPr>
            <a:endParaRPr lang="zh-CN" altLang="en-US" sz="1500">
              <a:solidFill>
                <a:srgbClr val="3D413D"/>
              </a:solidFill>
              <a:latin typeface="微软雅黑" panose="020B0503020204020204" pitchFamily="34" charset="-122"/>
              <a:ea typeface="微软雅黑" panose="020B0503020204020204" pitchFamily="34" charset="-122"/>
              <a:sym typeface="+mn-lt"/>
            </a:endParaRPr>
          </a:p>
        </p:txBody>
      </p:sp>
      <p:sp>
        <p:nvSpPr>
          <p:cNvPr id="27" name="TextBox 59"/>
          <p:cNvSpPr txBox="1"/>
          <p:nvPr/>
        </p:nvSpPr>
        <p:spPr>
          <a:xfrm>
            <a:off x="9872841" y="1037457"/>
            <a:ext cx="791210" cy="245745"/>
          </a:xfrm>
          <a:prstGeom prst="rect">
            <a:avLst/>
          </a:prstGeom>
          <a:noFill/>
        </p:spPr>
        <p:txBody>
          <a:bodyPr wrap="square" lIns="0" tIns="0" rIns="0" bIns="0" rtlCol="0">
            <a:spAutoFit/>
          </a:bodyPr>
          <a:lstStyle/>
          <a:p>
            <a:pPr algn="ctr" defTabSz="682625"/>
            <a:r>
              <a:rPr lang="en-US" altLang="zh-CN" sz="1600" dirty="0">
                <a:solidFill>
                  <a:prstClr val="black"/>
                </a:solidFill>
                <a:latin typeface="微软雅黑" panose="020B0503020204020204" pitchFamily="34" charset="-122"/>
                <a:ea typeface="微软雅黑" panose="020B0503020204020204" pitchFamily="34" charset="-122"/>
                <a:cs typeface="Calibri" panose="020F0502020204030204" charset="0"/>
              </a:rPr>
              <a:t>2100</a:t>
            </a:r>
          </a:p>
        </p:txBody>
      </p:sp>
      <p:sp>
        <p:nvSpPr>
          <p:cNvPr id="29" name="文本框 28"/>
          <p:cNvSpPr txBox="1"/>
          <p:nvPr/>
        </p:nvSpPr>
        <p:spPr>
          <a:xfrm>
            <a:off x="5694737" y="1743309"/>
            <a:ext cx="3917258" cy="33718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预计</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2030</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年前</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实现子宫颈癌消除目标</a:t>
            </a:r>
            <a:r>
              <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rPr>
              <a:t>7,a</a:t>
            </a:r>
            <a:endParaRPr lang="zh-CN" altLang="en-US" sz="1600" baseline="30000"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 name="直接连接符 2"/>
          <p:cNvCxnSpPr/>
          <p:nvPr>
            <p:custDataLst>
              <p:tags r:id="rId1"/>
            </p:custDataLst>
          </p:nvPr>
        </p:nvCxnSpPr>
        <p:spPr>
          <a:xfrm>
            <a:off x="8402354" y="1358097"/>
            <a:ext cx="15875" cy="304292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2"/>
            </p:custDataLst>
          </p:nvPr>
        </p:nvCxnSpPr>
        <p:spPr>
          <a:xfrm>
            <a:off x="10288406" y="1415882"/>
            <a:ext cx="27526" cy="35035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箭头: 五边形 14"/>
          <p:cNvSpPr/>
          <p:nvPr>
            <p:custDataLst>
              <p:tags r:id="rId3"/>
            </p:custDataLst>
          </p:nvPr>
        </p:nvSpPr>
        <p:spPr>
          <a:xfrm>
            <a:off x="1789430" y="3501786"/>
            <a:ext cx="6621362" cy="435610"/>
          </a:xfrm>
          <a:prstGeom prst="homePlate">
            <a:avLst/>
          </a:prstGeom>
          <a:solidFill>
            <a:srgbClr val="015560"/>
          </a:solidFill>
          <a:ln>
            <a:solidFill>
              <a:srgbClr val="2E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34" name="箭头: 五边形 14"/>
          <p:cNvSpPr/>
          <p:nvPr>
            <p:custDataLst>
              <p:tags r:id="rId4"/>
            </p:custDataLst>
          </p:nvPr>
        </p:nvSpPr>
        <p:spPr>
          <a:xfrm>
            <a:off x="1788795" y="4483493"/>
            <a:ext cx="8484235" cy="475879"/>
          </a:xfrm>
          <a:prstGeom prst="homePlate">
            <a:avLst/>
          </a:prstGeom>
          <a:solidFill>
            <a:srgbClr val="015560"/>
          </a:solidFill>
          <a:ln>
            <a:solidFill>
              <a:srgbClr val="2E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35" name="文本框 34"/>
          <p:cNvSpPr txBox="1"/>
          <p:nvPr>
            <p:custDataLst>
              <p:tags r:id="rId5"/>
            </p:custDataLst>
          </p:nvPr>
        </p:nvSpPr>
        <p:spPr>
          <a:xfrm>
            <a:off x="632663" y="3526368"/>
            <a:ext cx="762000" cy="337185"/>
          </a:xfrm>
          <a:prstGeom prst="rect">
            <a:avLst/>
          </a:prstGeom>
          <a:noFill/>
        </p:spPr>
        <p:txBody>
          <a:bodyPr wrap="square" rtlCol="0">
            <a:spAutoFit/>
          </a:bodyPr>
          <a:lstStyle/>
          <a:p>
            <a:pPr lvl="0" algn="ctr">
              <a:buClrTx/>
              <a:buSzTx/>
              <a:buFontTx/>
            </a:pPr>
            <a:r>
              <a:rPr lang="zh-CN" altLang="en-US" sz="1600" b="1" dirty="0">
                <a:latin typeface="微软雅黑" panose="020B0503020204020204" pitchFamily="34" charset="-122"/>
                <a:ea typeface="微软雅黑" panose="020B0503020204020204" pitchFamily="34" charset="-122"/>
                <a:sym typeface="+mn-ea"/>
              </a:rPr>
              <a:t>中国</a:t>
            </a:r>
          </a:p>
        </p:txBody>
      </p:sp>
      <p:sp>
        <p:nvSpPr>
          <p:cNvPr id="36" name="文本框 35"/>
          <p:cNvSpPr txBox="1"/>
          <p:nvPr>
            <p:custDataLst>
              <p:tags r:id="rId6"/>
            </p:custDataLst>
          </p:nvPr>
        </p:nvSpPr>
        <p:spPr>
          <a:xfrm>
            <a:off x="632663" y="4534745"/>
            <a:ext cx="762000" cy="337185"/>
          </a:xfrm>
          <a:prstGeom prst="rect">
            <a:avLst/>
          </a:prstGeom>
          <a:noFill/>
        </p:spPr>
        <p:txBody>
          <a:bodyPr wrap="square" rtlCol="0">
            <a:spAutoFit/>
          </a:bodyPr>
          <a:lstStyle/>
          <a:p>
            <a:pPr lvl="0" algn="ctr">
              <a:buClrTx/>
              <a:buSzTx/>
              <a:buFontTx/>
            </a:pPr>
            <a:r>
              <a:rPr lang="zh-CN" altLang="en-US" sz="1600" b="1" dirty="0">
                <a:latin typeface="微软雅黑" panose="020B0503020204020204" pitchFamily="34" charset="-122"/>
                <a:ea typeface="微软雅黑" panose="020B0503020204020204" pitchFamily="34" charset="-122"/>
                <a:sym typeface="+mn-ea"/>
              </a:rPr>
              <a:t>全球</a:t>
            </a:r>
          </a:p>
        </p:txBody>
      </p:sp>
      <p:sp>
        <p:nvSpPr>
          <p:cNvPr id="37" name="文本框 36"/>
          <p:cNvSpPr txBox="1"/>
          <p:nvPr>
            <p:custDataLst>
              <p:tags r:id="rId7"/>
            </p:custDataLst>
          </p:nvPr>
        </p:nvSpPr>
        <p:spPr>
          <a:xfrm>
            <a:off x="8368712" y="3508771"/>
            <a:ext cx="3823288"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预计</a:t>
            </a:r>
            <a:r>
              <a:rPr lang="en-US" altLang="zh-CN" sz="1600" b="1" dirty="0">
                <a:solidFill>
                  <a:srgbClr val="015560"/>
                </a:solidFill>
                <a:latin typeface="微软雅黑" panose="020B0503020204020204" pitchFamily="34" charset="-122"/>
                <a:ea typeface="微软雅黑" panose="020B0503020204020204" pitchFamily="34" charset="-122"/>
              </a:rPr>
              <a:t>2050</a:t>
            </a:r>
            <a:r>
              <a:rPr lang="zh-CN" altLang="en-US" sz="1600" b="1" dirty="0">
                <a:solidFill>
                  <a:srgbClr val="015560"/>
                </a:solidFill>
                <a:latin typeface="微软雅黑" panose="020B0503020204020204" pitchFamily="34" charset="-122"/>
                <a:ea typeface="微软雅黑" panose="020B0503020204020204" pitchFamily="34" charset="-122"/>
              </a:rPr>
              <a:t>年前</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实现子宫颈癌消除目标</a:t>
            </a:r>
            <a:r>
              <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rPr>
              <a:t>6,c</a:t>
            </a:r>
            <a:endParaRPr lang="zh-CN" altLang="en-US" sz="1600" baseline="30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custDataLst>
              <p:tags r:id="rId8"/>
            </p:custDataLst>
          </p:nvPr>
        </p:nvSpPr>
        <p:spPr>
          <a:xfrm>
            <a:off x="8244207" y="5023635"/>
            <a:ext cx="3823288"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预计</a:t>
            </a:r>
            <a:r>
              <a:rPr lang="en-US" altLang="zh-CN" sz="1600" b="1" dirty="0">
                <a:solidFill>
                  <a:srgbClr val="015560"/>
                </a:solidFill>
                <a:latin typeface="微软雅黑" panose="020B0503020204020204" pitchFamily="34" charset="-122"/>
                <a:ea typeface="微软雅黑" panose="020B0503020204020204" pitchFamily="34" charset="-122"/>
              </a:rPr>
              <a:t>2100</a:t>
            </a:r>
            <a:r>
              <a:rPr lang="zh-CN" altLang="en-US" sz="1600" b="1" dirty="0">
                <a:solidFill>
                  <a:srgbClr val="015560"/>
                </a:solidFill>
                <a:latin typeface="微软雅黑" panose="020B0503020204020204" pitchFamily="34" charset="-122"/>
                <a:ea typeface="微软雅黑" panose="020B0503020204020204" pitchFamily="34" charset="-122"/>
              </a:rPr>
              <a:t>年前</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实现子宫颈癌消除目标</a:t>
            </a:r>
            <a:r>
              <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rPr>
              <a:t>1,d</a:t>
            </a:r>
          </a:p>
        </p:txBody>
      </p:sp>
      <p:sp>
        <p:nvSpPr>
          <p:cNvPr id="39" name="文本框 38"/>
          <p:cNvSpPr txBox="1"/>
          <p:nvPr/>
        </p:nvSpPr>
        <p:spPr>
          <a:xfrm>
            <a:off x="1853564" y="3572906"/>
            <a:ext cx="6490335" cy="307777"/>
          </a:xfrm>
          <a:prstGeom prst="rect">
            <a:avLst/>
          </a:prstGeom>
          <a:noFill/>
        </p:spPr>
        <p:txBody>
          <a:bodyPr wrap="square" rtlCol="0" anchor="t">
            <a:spAutoFit/>
          </a:bodyPr>
          <a:lstStyle/>
          <a:p>
            <a:pPr lvl="0" algn="l">
              <a:buClrTx/>
              <a:buSzTx/>
              <a:buFontTx/>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疫苗接种</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（2031年替换为九价HPV疫苗）+</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不同接种人群相应的筛查策略</a:t>
            </a:r>
            <a:r>
              <a:rPr lang="en-US" altLang="zh-CN" sz="1400" b="1"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p>
        </p:txBody>
      </p:sp>
      <p:sp>
        <p:nvSpPr>
          <p:cNvPr id="40" name="文本框 39"/>
          <p:cNvSpPr txBox="1"/>
          <p:nvPr/>
        </p:nvSpPr>
        <p:spPr>
          <a:xfrm>
            <a:off x="1859654" y="4557722"/>
            <a:ext cx="7670165" cy="307777"/>
          </a:xfrm>
          <a:prstGeom prst="rect">
            <a:avLst/>
          </a:prstGeom>
          <a:noFill/>
        </p:spPr>
        <p:txBody>
          <a:bodyPr wrap="square" rtlCol="0" anchor="t">
            <a:spAutoFit/>
          </a:bodyPr>
          <a:lstStyle/>
          <a:p>
            <a:pPr lvl="0" algn="l">
              <a:buClrTx/>
              <a:buSzTx/>
              <a:buFontTx/>
            </a:pP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疫苗接种</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终生两次筛查策略</a:t>
            </a:r>
            <a:r>
              <a:rPr lang="en-US" altLang="zh-CN" sz="1400" b="1"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p>
        </p:txBody>
      </p:sp>
      <p:sp>
        <p:nvSpPr>
          <p:cNvPr id="19" name="文本框 18"/>
          <p:cNvSpPr txBox="1"/>
          <p:nvPr/>
        </p:nvSpPr>
        <p:spPr>
          <a:xfrm>
            <a:off x="0" y="5377713"/>
            <a:ext cx="9317865" cy="1015663"/>
          </a:xfrm>
          <a:prstGeom prst="rect">
            <a:avLst/>
          </a:prstGeom>
          <a:noFill/>
        </p:spPr>
        <p:txBody>
          <a:bodyPr wrap="square">
            <a:spAutoFit/>
          </a:bodyPr>
          <a:lstStyle/>
          <a:p>
            <a:r>
              <a:rPr lang="en-US" altLang="zh-CN" sz="600" dirty="0">
                <a:effectLst/>
                <a:latin typeface="微软雅黑" panose="020B0503020204020204" pitchFamily="34" charset="-122"/>
                <a:ea typeface="微软雅黑" panose="020B0503020204020204" pitchFamily="34" charset="-122"/>
                <a:sym typeface="+mn-ea"/>
              </a:rPr>
              <a:t>*</a:t>
            </a:r>
            <a:r>
              <a:rPr lang="zh-CN" altLang="en-US" sz="600" dirty="0">
                <a:effectLst/>
                <a:latin typeface="微软雅黑" panose="020B0503020204020204" pitchFamily="34" charset="-122"/>
                <a:ea typeface="微软雅黑" panose="020B0503020204020204" pitchFamily="34" charset="-122"/>
                <a:sym typeface="+mn-ea"/>
              </a:rPr>
              <a:t>应每 </a:t>
            </a:r>
            <a:r>
              <a:rPr lang="en-US" altLang="zh-CN" sz="600" dirty="0">
                <a:effectLst/>
                <a:latin typeface="微软雅黑" panose="020B0503020204020204" pitchFamily="34" charset="-122"/>
                <a:ea typeface="微软雅黑" panose="020B0503020204020204" pitchFamily="34" charset="-122"/>
                <a:sym typeface="+mn-ea"/>
              </a:rPr>
              <a:t>5 </a:t>
            </a:r>
            <a:r>
              <a:rPr lang="zh-CN" altLang="en-US" sz="600" dirty="0">
                <a:effectLst/>
                <a:latin typeface="微软雅黑" panose="020B0503020204020204" pitchFamily="34" charset="-122"/>
                <a:ea typeface="微软雅黑" panose="020B0503020204020204" pitchFamily="34" charset="-122"/>
                <a:sym typeface="+mn-ea"/>
              </a:rPr>
              <a:t>年向未接种</a:t>
            </a:r>
            <a:r>
              <a:rPr lang="en-US" altLang="zh-CN" sz="600" dirty="0">
                <a:effectLst/>
                <a:latin typeface="微软雅黑" panose="020B0503020204020204" pitchFamily="34" charset="-122"/>
                <a:ea typeface="微软雅黑" panose="020B0503020204020204" pitchFamily="34" charset="-122"/>
                <a:sym typeface="+mn-ea"/>
              </a:rPr>
              <a:t>HPV</a:t>
            </a:r>
            <a:r>
              <a:rPr lang="zh-CN" altLang="en-US" sz="600" dirty="0">
                <a:effectLst/>
                <a:latin typeface="微软雅黑" panose="020B0503020204020204" pitchFamily="34" charset="-122"/>
                <a:ea typeface="微软雅黑" panose="020B0503020204020204" pitchFamily="34" charset="-122"/>
                <a:sym typeface="+mn-ea"/>
              </a:rPr>
              <a:t>疫苗的 </a:t>
            </a:r>
            <a:r>
              <a:rPr lang="en-US" altLang="zh-CN" sz="600" dirty="0">
                <a:effectLst/>
                <a:latin typeface="微软雅黑" panose="020B0503020204020204" pitchFamily="34" charset="-122"/>
                <a:ea typeface="微软雅黑" panose="020B0503020204020204" pitchFamily="34" charset="-122"/>
                <a:sym typeface="+mn-ea"/>
              </a:rPr>
              <a:t>35-64 </a:t>
            </a:r>
            <a:r>
              <a:rPr lang="zh-CN" altLang="en-US" sz="600" dirty="0">
                <a:effectLst/>
                <a:latin typeface="微软雅黑" panose="020B0503020204020204" pitchFamily="34" charset="-122"/>
                <a:ea typeface="微软雅黑" panose="020B0503020204020204" pitchFamily="34" charset="-122"/>
                <a:sym typeface="+mn-ea"/>
              </a:rPr>
              <a:t>岁女性提供一次基于 </a:t>
            </a:r>
            <a:r>
              <a:rPr lang="en-US" altLang="zh-CN" sz="600" dirty="0">
                <a:effectLst/>
                <a:latin typeface="微软雅黑" panose="020B0503020204020204" pitchFamily="34" charset="-122"/>
                <a:ea typeface="微软雅黑" panose="020B0503020204020204" pitchFamily="34" charset="-122"/>
                <a:sym typeface="+mn-ea"/>
              </a:rPr>
              <a:t>HPV </a:t>
            </a:r>
            <a:r>
              <a:rPr lang="zh-CN" altLang="en-US" sz="600" dirty="0">
                <a:effectLst/>
                <a:latin typeface="微软雅黑" panose="020B0503020204020204" pitchFamily="34" charset="-122"/>
                <a:ea typeface="微软雅黑" panose="020B0503020204020204" pitchFamily="34" charset="-122"/>
                <a:sym typeface="+mn-ea"/>
              </a:rPr>
              <a:t>筛查（预期覆盖率</a:t>
            </a:r>
            <a:r>
              <a:rPr lang="en-US" altLang="zh-CN" sz="600" dirty="0">
                <a:effectLst/>
                <a:latin typeface="微软雅黑" panose="020B0503020204020204" pitchFamily="34" charset="-122"/>
                <a:ea typeface="微软雅黑" panose="020B0503020204020204" pitchFamily="34" charset="-122"/>
                <a:sym typeface="+mn-ea"/>
              </a:rPr>
              <a:t>90%</a:t>
            </a:r>
            <a:r>
              <a:rPr lang="zh-CN" altLang="en-US" sz="600" dirty="0">
                <a:effectLst/>
                <a:latin typeface="微软雅黑" panose="020B0503020204020204" pitchFamily="34" charset="-122"/>
                <a:ea typeface="微软雅黑" panose="020B0503020204020204" pitchFamily="34" charset="-122"/>
                <a:sym typeface="+mn-ea"/>
              </a:rPr>
              <a:t>），在有限的筛查服务资源下尽可能快速扩大</a:t>
            </a:r>
            <a:r>
              <a:rPr lang="zh-CN" altLang="en-US" sz="600" dirty="0">
                <a:latin typeface="微软雅黑" panose="020B0503020204020204" pitchFamily="34" charset="-122"/>
                <a:ea typeface="微软雅黑" panose="020B0503020204020204" pitchFamily="34" charset="-122"/>
                <a:sym typeface="+mn-ea"/>
              </a:rPr>
              <a:t>筛查</a:t>
            </a:r>
            <a:r>
              <a:rPr lang="zh-CN" altLang="en-US" sz="600" dirty="0">
                <a:effectLst/>
                <a:latin typeface="微软雅黑" panose="020B0503020204020204" pitchFamily="34" charset="-122"/>
                <a:ea typeface="微软雅黑" panose="020B0503020204020204" pitchFamily="34" charset="-122"/>
                <a:sym typeface="+mn-ea"/>
              </a:rPr>
              <a:t>人群。 对于接种二价</a:t>
            </a:r>
            <a:r>
              <a:rPr lang="en-US" altLang="zh-CN" sz="600" dirty="0">
                <a:effectLst/>
                <a:latin typeface="微软雅黑" panose="020B0503020204020204" pitchFamily="34" charset="-122"/>
                <a:ea typeface="微软雅黑" panose="020B0503020204020204" pitchFamily="34" charset="-122"/>
                <a:sym typeface="+mn-ea"/>
              </a:rPr>
              <a:t>HPV</a:t>
            </a:r>
            <a:r>
              <a:rPr lang="zh-CN" altLang="en-US" sz="600" dirty="0">
                <a:effectLst/>
                <a:latin typeface="微软雅黑" panose="020B0503020204020204" pitchFamily="34" charset="-122"/>
                <a:ea typeface="微软雅黑" panose="020B0503020204020204" pitchFamily="34" charset="-122"/>
                <a:sym typeface="+mn-ea"/>
              </a:rPr>
              <a:t>疫苗的女性，应在</a:t>
            </a:r>
            <a:r>
              <a:rPr lang="en-US" altLang="zh-CN" sz="600" dirty="0">
                <a:effectLst/>
                <a:latin typeface="微软雅黑" panose="020B0503020204020204" pitchFamily="34" charset="-122"/>
                <a:ea typeface="微软雅黑" panose="020B0503020204020204" pitchFamily="34" charset="-122"/>
                <a:sym typeface="+mn-ea"/>
              </a:rPr>
              <a:t>40-55</a:t>
            </a:r>
            <a:r>
              <a:rPr lang="zh-CN" altLang="en-US" sz="600" dirty="0">
                <a:effectLst/>
                <a:latin typeface="微软雅黑" panose="020B0503020204020204" pitchFamily="34" charset="-122"/>
                <a:ea typeface="微软雅黑" panose="020B0503020204020204" pitchFamily="34" charset="-122"/>
                <a:sym typeface="+mn-ea"/>
              </a:rPr>
              <a:t>岁期间每 </a:t>
            </a:r>
            <a:r>
              <a:rPr lang="en-US" altLang="zh-CN" sz="600" dirty="0">
                <a:effectLst/>
                <a:latin typeface="微软雅黑" panose="020B0503020204020204" pitchFamily="34" charset="-122"/>
                <a:ea typeface="微软雅黑" panose="020B0503020204020204" pitchFamily="34" charset="-122"/>
                <a:sym typeface="+mn-ea"/>
              </a:rPr>
              <a:t>5 </a:t>
            </a:r>
            <a:r>
              <a:rPr lang="zh-CN" altLang="en-US" sz="600" dirty="0">
                <a:effectLst/>
                <a:latin typeface="微软雅黑" panose="020B0503020204020204" pitchFamily="34" charset="-122"/>
                <a:ea typeface="微软雅黑" panose="020B0503020204020204" pitchFamily="34" charset="-122"/>
                <a:sym typeface="+mn-ea"/>
              </a:rPr>
              <a:t>年进行一次筛查，而对于接种九价</a:t>
            </a:r>
            <a:r>
              <a:rPr lang="en-US" altLang="zh-CN" sz="600" dirty="0">
                <a:effectLst/>
                <a:latin typeface="微软雅黑" panose="020B0503020204020204" pitchFamily="34" charset="-122"/>
                <a:ea typeface="微软雅黑" panose="020B0503020204020204" pitchFamily="34" charset="-122"/>
                <a:sym typeface="+mn-ea"/>
              </a:rPr>
              <a:t>HPV</a:t>
            </a:r>
            <a:r>
              <a:rPr lang="zh-CN" altLang="en-US" sz="600" dirty="0">
                <a:effectLst/>
                <a:latin typeface="微软雅黑" panose="020B0503020204020204" pitchFamily="34" charset="-122"/>
                <a:ea typeface="微软雅黑" panose="020B0503020204020204" pitchFamily="34" charset="-122"/>
                <a:sym typeface="+mn-ea"/>
              </a:rPr>
              <a:t>疫苗的女性，在 </a:t>
            </a:r>
            <a:r>
              <a:rPr lang="en-US" altLang="zh-CN" sz="600" dirty="0">
                <a:effectLst/>
                <a:latin typeface="微软雅黑" panose="020B0503020204020204" pitchFamily="34" charset="-122"/>
                <a:ea typeface="微软雅黑" panose="020B0503020204020204" pitchFamily="34" charset="-122"/>
                <a:sym typeface="+mn-ea"/>
              </a:rPr>
              <a:t>40</a:t>
            </a:r>
            <a:r>
              <a:rPr lang="zh-CN" altLang="en-US" sz="600" dirty="0">
                <a:effectLst/>
                <a:latin typeface="微软雅黑" panose="020B0503020204020204" pitchFamily="34" charset="-122"/>
                <a:ea typeface="微软雅黑" panose="020B0503020204020204" pitchFamily="34" charset="-122"/>
                <a:sym typeface="+mn-ea"/>
              </a:rPr>
              <a:t>、</a:t>
            </a:r>
            <a:r>
              <a:rPr lang="en-US" altLang="zh-CN" sz="600" dirty="0">
                <a:effectLst/>
                <a:latin typeface="微软雅黑" panose="020B0503020204020204" pitchFamily="34" charset="-122"/>
                <a:ea typeface="微软雅黑" panose="020B0503020204020204" pitchFamily="34" charset="-122"/>
                <a:sym typeface="+mn-ea"/>
              </a:rPr>
              <a:t>45 </a:t>
            </a:r>
            <a:r>
              <a:rPr lang="zh-CN" altLang="en-US" sz="600" dirty="0">
                <a:effectLst/>
                <a:latin typeface="微软雅黑" panose="020B0503020204020204" pitchFamily="34" charset="-122"/>
                <a:ea typeface="微软雅黑" panose="020B0503020204020204" pitchFamily="34" charset="-122"/>
                <a:sym typeface="+mn-ea"/>
              </a:rPr>
              <a:t>和 </a:t>
            </a:r>
            <a:r>
              <a:rPr lang="en-US" altLang="zh-CN" sz="600" dirty="0">
                <a:effectLst/>
                <a:latin typeface="微软雅黑" panose="020B0503020204020204" pitchFamily="34" charset="-122"/>
                <a:ea typeface="微软雅黑" panose="020B0503020204020204" pitchFamily="34" charset="-122"/>
                <a:sym typeface="+mn-ea"/>
              </a:rPr>
              <a:t>55 </a:t>
            </a:r>
            <a:r>
              <a:rPr lang="zh-CN" altLang="en-US" sz="600" dirty="0">
                <a:effectLst/>
                <a:latin typeface="微软雅黑" panose="020B0503020204020204" pitchFamily="34" charset="-122"/>
                <a:ea typeface="微软雅黑" panose="020B0503020204020204" pitchFamily="34" charset="-122"/>
                <a:sym typeface="+mn-ea"/>
              </a:rPr>
              <a:t>岁分别进行一次筛查</a:t>
            </a:r>
            <a:r>
              <a:rPr lang="zh-CN" altLang="en-US" sz="600" dirty="0">
                <a:latin typeface="微软雅黑" panose="020B0503020204020204" pitchFamily="34" charset="-122"/>
                <a:ea typeface="微软雅黑" panose="020B0503020204020204" pitchFamily="34" charset="-122"/>
                <a:sym typeface="+mn-ea"/>
              </a:rPr>
              <a:t>将</a:t>
            </a:r>
            <a:r>
              <a:rPr lang="zh-CN" altLang="en-US" sz="600" dirty="0">
                <a:effectLst/>
                <a:latin typeface="微软雅黑" panose="020B0503020204020204" pitchFamily="34" charset="-122"/>
                <a:ea typeface="微软雅黑" panose="020B0503020204020204" pitchFamily="34" charset="-122"/>
                <a:sym typeface="+mn-ea"/>
              </a:rPr>
              <a:t>是一种具有成本效益的策略，同时可获得最大收益。</a:t>
            </a:r>
            <a:endParaRPr lang="en-US" altLang="zh-CN" sz="600" dirty="0">
              <a:effectLst/>
              <a:latin typeface="微软雅黑" panose="020B0503020204020204" pitchFamily="34" charset="-122"/>
              <a:ea typeface="微软雅黑" panose="020B0503020204020204" pitchFamily="34" charset="-122"/>
              <a:sym typeface="+mn-ea"/>
            </a:endParaRPr>
          </a:p>
          <a:p>
            <a:r>
              <a:rPr lang="en-US" altLang="zh-CN" sz="600" baseline="30000" dirty="0">
                <a:latin typeface="微软雅黑" panose="020B0503020204020204" pitchFamily="34" charset="-122"/>
                <a:ea typeface="微软雅黑" panose="020B0503020204020204" pitchFamily="34" charset="-122"/>
              </a:rPr>
              <a:t>a</a:t>
            </a:r>
            <a:r>
              <a:rPr lang="zh-CN" altLang="en-US" sz="600" dirty="0">
                <a:latin typeface="微软雅黑" panose="020B0503020204020204" pitchFamily="34" charset="-122"/>
                <a:ea typeface="微软雅黑" panose="020B0503020204020204" pitchFamily="34" charset="-122"/>
              </a:rPr>
              <a:t>研究设计：一项澳大利亚模型研究，使用</a:t>
            </a:r>
            <a:r>
              <a:rPr lang="en-US" altLang="zh-CN" sz="600" dirty="0">
                <a:latin typeface="微软雅黑" panose="020B0503020204020204" pitchFamily="34" charset="-122"/>
                <a:ea typeface="微软雅黑" panose="020B0503020204020204" pitchFamily="34" charset="-122"/>
              </a:rPr>
              <a:t>Policy1-Cervix——</a:t>
            </a:r>
            <a:r>
              <a:rPr lang="zh-CN" altLang="en-US" sz="600" dirty="0">
                <a:latin typeface="微软雅黑" panose="020B0503020204020204" pitchFamily="34" charset="-122"/>
                <a:ea typeface="微软雅黑" panose="020B0503020204020204" pitchFamily="34" charset="-122"/>
              </a:rPr>
              <a:t>一种广泛验证的</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疫苗接种、自然史和宫颈筛查的动态模型。研究纳入了针对女孩的澳大利亚国家</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疫苗接种计划（包括追赶计划）的年龄特异覆盖率，并纳入了从</a:t>
            </a:r>
            <a:r>
              <a:rPr lang="en-US" altLang="zh-CN" sz="600" dirty="0">
                <a:latin typeface="微软雅黑" panose="020B0503020204020204" pitchFamily="34" charset="-122"/>
                <a:ea typeface="微软雅黑" panose="020B0503020204020204" pitchFamily="34" charset="-122"/>
              </a:rPr>
              <a:t>2013</a:t>
            </a:r>
            <a:r>
              <a:rPr lang="zh-CN" altLang="en-US" sz="600" dirty="0">
                <a:latin typeface="微软雅黑" panose="020B0503020204020204" pitchFamily="34" charset="-122"/>
                <a:ea typeface="微软雅黑" panose="020B0503020204020204" pitchFamily="34" charset="-122"/>
              </a:rPr>
              <a:t>年开始将男孩纳入疫苗接种计划及从</a:t>
            </a:r>
            <a:r>
              <a:rPr lang="en-US" altLang="zh-CN" sz="600" dirty="0">
                <a:latin typeface="微软雅黑" panose="020B0503020204020204" pitchFamily="34" charset="-122"/>
                <a:ea typeface="微软雅黑" panose="020B0503020204020204" pitchFamily="34" charset="-122"/>
              </a:rPr>
              <a:t>2018</a:t>
            </a:r>
            <a:r>
              <a:rPr lang="zh-CN" altLang="en-US" sz="600" dirty="0">
                <a:latin typeface="微软雅黑" panose="020B0503020204020204" pitchFamily="34" charset="-122"/>
                <a:ea typeface="微软雅黑" panose="020B0503020204020204" pitchFamily="34" charset="-122"/>
              </a:rPr>
              <a:t>年开始将四价疫苗改为九价疫苗后的数据。同时还模拟了向初级</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筛查过渡的效果。此外还针对将接种和已接种九价疫苗的人群考虑了两种未来筛查建议方案：或继续每</a:t>
            </a:r>
            <a:r>
              <a:rPr lang="en-US" altLang="zh-CN" sz="600" dirty="0">
                <a:latin typeface="微软雅黑" panose="020B0503020204020204" pitchFamily="34" charset="-122"/>
                <a:ea typeface="微软雅黑" panose="020B0503020204020204" pitchFamily="34" charset="-122"/>
              </a:rPr>
              <a:t>5</a:t>
            </a:r>
            <a:r>
              <a:rPr lang="zh-CN" altLang="en-US" sz="600" dirty="0">
                <a:latin typeface="微软雅黑" panose="020B0503020204020204" pitchFamily="34" charset="-122"/>
                <a:ea typeface="微软雅黑" panose="020B0503020204020204" pitchFamily="34" charset="-122"/>
              </a:rPr>
              <a:t>年进行一次</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筛查，或不向这些女性提供筛查，旨在评估</a:t>
            </a:r>
            <a:r>
              <a:rPr lang="en-US" altLang="zh-CN" sz="600" dirty="0">
                <a:latin typeface="微软雅黑" panose="020B0503020204020204" pitchFamily="34" charset="-122"/>
                <a:ea typeface="微软雅黑" panose="020B0503020204020204" pitchFamily="34" charset="-122"/>
              </a:rPr>
              <a:t>2015</a:t>
            </a:r>
            <a:r>
              <a:rPr lang="zh-CN" altLang="en-US" sz="600" dirty="0">
                <a:latin typeface="微软雅黑" panose="020B0503020204020204" pitchFamily="34" charset="-122"/>
                <a:ea typeface="微软雅黑" panose="020B0503020204020204" pitchFamily="34" charset="-122"/>
              </a:rPr>
              <a:t>年至</a:t>
            </a:r>
            <a:r>
              <a:rPr lang="en-US" altLang="zh-CN" sz="600" dirty="0">
                <a:latin typeface="微软雅黑" panose="020B0503020204020204" pitchFamily="34" charset="-122"/>
                <a:ea typeface="微软雅黑" panose="020B0503020204020204" pitchFamily="34" charset="-122"/>
              </a:rPr>
              <a:t>2100</a:t>
            </a:r>
            <a:r>
              <a:rPr lang="zh-CN" altLang="en-US" sz="600" dirty="0">
                <a:latin typeface="微软雅黑" panose="020B0503020204020204" pitchFamily="34" charset="-122"/>
                <a:ea typeface="微软雅黑" panose="020B0503020204020204" pitchFamily="34" charset="-122"/>
              </a:rPr>
              <a:t>年澳大利亚宫颈癌年龄标准化发病率。</a:t>
            </a:r>
          </a:p>
          <a:p>
            <a:r>
              <a:rPr lang="en-US" altLang="zh-CN" sz="600" baseline="30000" dirty="0">
                <a:solidFill>
                  <a:srgbClr val="000000"/>
                </a:solidFill>
                <a:latin typeface="微软雅黑" panose="020B0503020204020204" pitchFamily="34" charset="-122"/>
                <a:ea typeface="微软雅黑" panose="020B0503020204020204" pitchFamily="34" charset="-122"/>
                <a:sym typeface="+mn-ea"/>
              </a:rPr>
              <a:t>b</a:t>
            </a:r>
            <a:r>
              <a:rPr lang="zh-CN" altLang="en-US" sz="600" dirty="0">
                <a:solidFill>
                  <a:srgbClr val="000000"/>
                </a:solidFill>
                <a:latin typeface="微软雅黑" panose="020B0503020204020204" pitchFamily="34" charset="-122"/>
                <a:ea typeface="微软雅黑" panose="020B0503020204020204" pitchFamily="34" charset="-122"/>
                <a:sym typeface="+mn-ea"/>
              </a:rPr>
              <a:t>研究设计：一项美国模型研究，使用两个自主研发的宫颈癌微观模拟模型</a:t>
            </a:r>
            <a:r>
              <a:rPr lang="en-US" altLang="zh-CN" sz="600" dirty="0">
                <a:solidFill>
                  <a:srgbClr val="000000"/>
                </a:solidFill>
                <a:latin typeface="微软雅黑" panose="020B0503020204020204" pitchFamily="34" charset="-122"/>
                <a:ea typeface="微软雅黑" panose="020B0503020204020204" pitchFamily="34" charset="-122"/>
                <a:sym typeface="+mn-ea"/>
              </a:rPr>
              <a:t>——Harvard</a:t>
            </a:r>
            <a:r>
              <a:rPr lang="zh-CN" altLang="en-US" sz="600" dirty="0">
                <a:solidFill>
                  <a:srgbClr val="000000"/>
                </a:solidFill>
                <a:latin typeface="微软雅黑" panose="020B0503020204020204" pitchFamily="34" charset="-122"/>
                <a:ea typeface="微软雅黑" panose="020B0503020204020204" pitchFamily="34" charset="-122"/>
                <a:sym typeface="+mn-ea"/>
              </a:rPr>
              <a:t>和</a:t>
            </a:r>
            <a:r>
              <a:rPr lang="en-US" altLang="zh-CN" sz="600" dirty="0">
                <a:solidFill>
                  <a:srgbClr val="000000"/>
                </a:solidFill>
                <a:latin typeface="微软雅黑" panose="020B0503020204020204" pitchFamily="34" charset="-122"/>
                <a:ea typeface="微软雅黑" panose="020B0503020204020204" pitchFamily="34" charset="-122"/>
                <a:sym typeface="+mn-ea"/>
              </a:rPr>
              <a:t>Policy1-Cervix</a:t>
            </a:r>
            <a:r>
              <a:rPr lang="zh-CN" altLang="en-US" sz="600" dirty="0">
                <a:solidFill>
                  <a:srgbClr val="000000"/>
                </a:solidFill>
                <a:latin typeface="微软雅黑" panose="020B0503020204020204" pitchFamily="34" charset="-122"/>
                <a:ea typeface="微软雅黑" panose="020B0503020204020204" pitchFamily="34" charset="-122"/>
                <a:sym typeface="+mn-ea"/>
              </a:rPr>
              <a:t>，以估计美国</a:t>
            </a:r>
            <a:r>
              <a:rPr lang="en-US" altLang="zh-CN" sz="600" dirty="0">
                <a:solidFill>
                  <a:srgbClr val="000000"/>
                </a:solidFill>
                <a:latin typeface="微软雅黑" panose="020B0503020204020204" pitchFamily="34" charset="-122"/>
                <a:ea typeface="微软雅黑" panose="020B0503020204020204" pitchFamily="34" charset="-122"/>
                <a:sym typeface="+mn-ea"/>
              </a:rPr>
              <a:t>HPV</a:t>
            </a:r>
            <a:r>
              <a:rPr lang="zh-CN" altLang="en-US" sz="600" dirty="0">
                <a:solidFill>
                  <a:srgbClr val="000000"/>
                </a:solidFill>
                <a:latin typeface="微软雅黑" panose="020B0503020204020204" pitchFamily="34" charset="-122"/>
                <a:ea typeface="微软雅黑" panose="020B0503020204020204" pitchFamily="34" charset="-122"/>
                <a:sym typeface="+mn-ea"/>
              </a:rPr>
              <a:t>诱发宫颈癌的发病率随时间的变化，包括疫苗接种的群体效应。比较了</a:t>
            </a:r>
            <a:r>
              <a:rPr lang="en-US" altLang="zh-CN" sz="600" dirty="0">
                <a:solidFill>
                  <a:srgbClr val="000000"/>
                </a:solidFill>
                <a:latin typeface="微软雅黑" panose="020B0503020204020204" pitchFamily="34" charset="-122"/>
                <a:ea typeface="微软雅黑" panose="020B0503020204020204" pitchFamily="34" charset="-122"/>
                <a:sym typeface="+mn-ea"/>
              </a:rPr>
              <a:t>9</a:t>
            </a:r>
            <a:r>
              <a:rPr lang="zh-CN" altLang="en-US" sz="600" dirty="0">
                <a:solidFill>
                  <a:srgbClr val="000000"/>
                </a:solidFill>
                <a:latin typeface="微软雅黑" panose="020B0503020204020204" pitchFamily="34" charset="-122"/>
                <a:ea typeface="微软雅黑" panose="020B0503020204020204" pitchFamily="34" charset="-122"/>
                <a:sym typeface="+mn-ea"/>
              </a:rPr>
              <a:t>种不同的方案，一种是预防性</a:t>
            </a:r>
            <a:r>
              <a:rPr lang="en-US" altLang="zh-CN" sz="600" dirty="0">
                <a:solidFill>
                  <a:srgbClr val="000000"/>
                </a:solidFill>
                <a:latin typeface="微软雅黑" panose="020B0503020204020204" pitchFamily="34" charset="-122"/>
                <a:ea typeface="微软雅黑" panose="020B0503020204020204" pitchFamily="34" charset="-122"/>
                <a:sym typeface="+mn-ea"/>
              </a:rPr>
              <a:t>HPV</a:t>
            </a:r>
            <a:r>
              <a:rPr lang="zh-CN" altLang="en-US" sz="600" dirty="0">
                <a:solidFill>
                  <a:srgbClr val="000000"/>
                </a:solidFill>
                <a:latin typeface="微软雅黑" panose="020B0503020204020204" pitchFamily="34" charset="-122"/>
                <a:ea typeface="微软雅黑" panose="020B0503020204020204" pitchFamily="34" charset="-122"/>
                <a:sym typeface="+mn-ea"/>
              </a:rPr>
              <a:t>疫苗接种和扩大宫颈癌筛查，另一种是不涉及额外干预的现状方案，这种方案的背景是每</a:t>
            </a:r>
            <a:r>
              <a:rPr lang="en-US" altLang="zh-CN" sz="600" dirty="0">
                <a:solidFill>
                  <a:srgbClr val="000000"/>
                </a:solidFill>
                <a:latin typeface="微软雅黑" panose="020B0503020204020204" pitchFamily="34" charset="-122"/>
                <a:ea typeface="微软雅黑" panose="020B0503020204020204" pitchFamily="34" charset="-122"/>
                <a:sym typeface="+mn-ea"/>
              </a:rPr>
              <a:t>10</a:t>
            </a:r>
            <a:r>
              <a:rPr lang="zh-CN" altLang="en-US" sz="600" dirty="0">
                <a:solidFill>
                  <a:srgbClr val="000000"/>
                </a:solidFill>
                <a:latin typeface="微软雅黑" panose="020B0503020204020204" pitchFamily="34" charset="-122"/>
                <a:ea typeface="微软雅黑" panose="020B0503020204020204" pitchFamily="34" charset="-122"/>
                <a:sym typeface="+mn-ea"/>
              </a:rPr>
              <a:t>万女性年宫颈癌根除的阈值为</a:t>
            </a:r>
            <a:r>
              <a:rPr lang="en-US" altLang="zh-CN" sz="600" dirty="0">
                <a:solidFill>
                  <a:srgbClr val="000000"/>
                </a:solidFill>
                <a:latin typeface="微软雅黑" panose="020B0503020204020204" pitchFamily="34" charset="-122"/>
                <a:ea typeface="微软雅黑" panose="020B0503020204020204" pitchFamily="34" charset="-122"/>
                <a:sym typeface="+mn-ea"/>
              </a:rPr>
              <a:t>4</a:t>
            </a:r>
            <a:r>
              <a:rPr lang="zh-CN" altLang="en-US" sz="600" dirty="0">
                <a:solidFill>
                  <a:srgbClr val="000000"/>
                </a:solidFill>
                <a:latin typeface="微软雅黑" panose="020B0503020204020204" pitchFamily="34" charset="-122"/>
                <a:ea typeface="微软雅黑" panose="020B0503020204020204" pitchFamily="34" charset="-122"/>
                <a:sym typeface="+mn-ea"/>
              </a:rPr>
              <a:t>例或更少。同时估计了通过实施宫颈癌筛查和疫苗接种覆盖目标以及其他可能战略，</a:t>
            </a:r>
            <a:r>
              <a:rPr lang="en-US" altLang="zh-CN" sz="600" dirty="0">
                <a:solidFill>
                  <a:srgbClr val="000000"/>
                </a:solidFill>
                <a:latin typeface="微软雅黑" panose="020B0503020204020204" pitchFamily="34" charset="-122"/>
                <a:ea typeface="微软雅黑" panose="020B0503020204020204" pitchFamily="34" charset="-122"/>
                <a:sym typeface="+mn-ea"/>
              </a:rPr>
              <a:t>2019</a:t>
            </a:r>
            <a:r>
              <a:rPr lang="zh-CN" altLang="en-US" sz="600" dirty="0">
                <a:solidFill>
                  <a:srgbClr val="000000"/>
                </a:solidFill>
                <a:latin typeface="微软雅黑" panose="020B0503020204020204" pitchFamily="34" charset="-122"/>
                <a:ea typeface="微软雅黑" panose="020B0503020204020204" pitchFamily="34" charset="-122"/>
                <a:sym typeface="+mn-ea"/>
              </a:rPr>
              <a:t>年至</a:t>
            </a:r>
            <a:r>
              <a:rPr lang="en-US" altLang="zh-CN" sz="600" dirty="0">
                <a:solidFill>
                  <a:srgbClr val="000000"/>
                </a:solidFill>
                <a:latin typeface="微软雅黑" panose="020B0503020204020204" pitchFamily="34" charset="-122"/>
                <a:ea typeface="微软雅黑" panose="020B0503020204020204" pitchFamily="34" charset="-122"/>
                <a:sym typeface="+mn-ea"/>
              </a:rPr>
              <a:t>2100</a:t>
            </a:r>
            <a:r>
              <a:rPr lang="zh-CN" altLang="en-US" sz="600" dirty="0">
                <a:solidFill>
                  <a:srgbClr val="000000"/>
                </a:solidFill>
                <a:latin typeface="微软雅黑" panose="020B0503020204020204" pitchFamily="34" charset="-122"/>
                <a:ea typeface="微软雅黑" panose="020B0503020204020204" pitchFamily="34" charset="-122"/>
                <a:sym typeface="+mn-ea"/>
              </a:rPr>
              <a:t>年期间可避免的宫颈癌病例数量。</a:t>
            </a:r>
            <a:endParaRPr lang="zh-CN" altLang="en-US" sz="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600" baseline="30000" dirty="0">
                <a:solidFill>
                  <a:srgbClr val="000000"/>
                </a:solidFill>
                <a:latin typeface="微软雅黑" panose="020B0503020204020204" pitchFamily="34" charset="-122"/>
                <a:ea typeface="微软雅黑" panose="020B0503020204020204" pitchFamily="34" charset="-122"/>
              </a:rPr>
              <a:t>c</a:t>
            </a:r>
            <a:r>
              <a:rPr lang="zh-CN" altLang="en-US" sz="600" dirty="0">
                <a:latin typeface="微软雅黑" panose="020B0503020204020204" pitchFamily="34" charset="-122"/>
                <a:ea typeface="微软雅黑" panose="020B0503020204020204" pitchFamily="34" charset="-122"/>
                <a:sym typeface="+mn-ea"/>
              </a:rPr>
              <a:t>研究设计：一项经过验证的混合模型研究，研究考虑了</a:t>
            </a:r>
            <a:r>
              <a:rPr lang="en-US" altLang="zh-CN" sz="600" dirty="0">
                <a:latin typeface="微软雅黑" panose="020B0503020204020204" pitchFamily="34" charset="-122"/>
                <a:ea typeface="微软雅黑" panose="020B0503020204020204" pitchFamily="34" charset="-122"/>
                <a:sym typeface="+mn-ea"/>
              </a:rPr>
              <a:t>2015-2100</a:t>
            </a:r>
            <a:r>
              <a:rPr lang="zh-CN" altLang="en-US" sz="600" dirty="0">
                <a:latin typeface="微软雅黑" panose="020B0503020204020204" pitchFamily="34" charset="-122"/>
                <a:ea typeface="微软雅黑" panose="020B0503020204020204" pitchFamily="34" charset="-122"/>
                <a:sym typeface="+mn-ea"/>
              </a:rPr>
              <a:t>年间中国女性人口的老龄化、城市化和性行为趋势，由成本</a:t>
            </a:r>
            <a:r>
              <a:rPr lang="en-US" altLang="zh-CN" sz="600" dirty="0">
                <a:latin typeface="微软雅黑" panose="020B0503020204020204" pitchFamily="34" charset="-122"/>
                <a:ea typeface="微软雅黑" panose="020B0503020204020204" pitchFamily="34" charset="-122"/>
                <a:sym typeface="+mn-ea"/>
              </a:rPr>
              <a:t>-</a:t>
            </a:r>
            <a:r>
              <a:rPr lang="zh-CN" altLang="en-US" sz="600" dirty="0">
                <a:latin typeface="微软雅黑" panose="020B0503020204020204" pitchFamily="34" charset="-122"/>
                <a:ea typeface="微软雅黑" panose="020B0503020204020204" pitchFamily="34" charset="-122"/>
                <a:sym typeface="+mn-ea"/>
              </a:rPr>
              <a:t>效益边界决定最优防控策略，主要研究结果为可避免的子宫颈癌发病和死亡以及增量成本效益比</a:t>
            </a:r>
            <a:r>
              <a:rPr lang="en-US" altLang="zh-CN" sz="600" dirty="0">
                <a:latin typeface="微软雅黑" panose="020B0503020204020204" pitchFamily="34" charset="-122"/>
                <a:ea typeface="微软雅黑" panose="020B0503020204020204" pitchFamily="34" charset="-122"/>
                <a:sym typeface="+mn-ea"/>
              </a:rPr>
              <a:t>(ICER)</a:t>
            </a:r>
            <a:r>
              <a:rPr lang="zh-CN" altLang="en-US" sz="600" dirty="0">
                <a:latin typeface="微软雅黑" panose="020B0503020204020204" pitchFamily="34" charset="-122"/>
                <a:ea typeface="微软雅黑" panose="020B0503020204020204" pitchFamily="34" charset="-122"/>
                <a:sym typeface="+mn-ea"/>
              </a:rPr>
              <a:t>，采用单向和概率灵敏度分析评估模型的不确定性，以此来评估不同免疫接种史的女性通过</a:t>
            </a:r>
            <a:r>
              <a:rPr lang="en-US" altLang="zh-CN" sz="600" dirty="0">
                <a:latin typeface="微软雅黑" panose="020B0503020204020204" pitchFamily="34" charset="-122"/>
                <a:ea typeface="微软雅黑" panose="020B0503020204020204" pitchFamily="34" charset="-122"/>
                <a:sym typeface="+mn-ea"/>
              </a:rPr>
              <a:t>HPV</a:t>
            </a:r>
            <a:r>
              <a:rPr lang="zh-CN" altLang="en-US" sz="600" dirty="0">
                <a:latin typeface="微软雅黑" panose="020B0503020204020204" pitchFamily="34" charset="-122"/>
                <a:ea typeface="微软雅黑" panose="020B0503020204020204" pitchFamily="34" charset="-122"/>
                <a:sym typeface="+mn-ea"/>
              </a:rPr>
              <a:t>疫苗接种、子宫颈筛查和癌症治疗的不同策略的带来的成本和效益。</a:t>
            </a:r>
          </a:p>
          <a:p>
            <a:r>
              <a:rPr lang="en-US" altLang="zh-CN" sz="600" kern="0" baseline="30000" dirty="0">
                <a:latin typeface="微软雅黑" panose="020B0503020204020204" pitchFamily="34" charset="-122"/>
                <a:ea typeface="微软雅黑" panose="020B0503020204020204" pitchFamily="34" charset="-122"/>
                <a:cs typeface="Arial" panose="020B0604020202020204" pitchFamily="34" charset="0"/>
                <a:sym typeface="+mn-ea"/>
              </a:rPr>
              <a:t>d</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研究设计：一项模型研究，旨在评估不同</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HPV</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疫苗接种和子宫颈癌筛查方案下子宫颈癌消除的可行性和所需时间。利用</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WHO</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子宫颈癌消除模型联盟（</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CCEMC</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）中三个独立的动态传播模型，预测了不同策略下</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78</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个低收入和中低收入国家中子宫颈癌发病率随时间的减少情况。</a:t>
            </a:r>
          </a:p>
        </p:txBody>
      </p:sp>
      <p:sp>
        <p:nvSpPr>
          <p:cNvPr id="14" name="文本框 13"/>
          <p:cNvSpPr txBox="1"/>
          <p:nvPr/>
        </p:nvSpPr>
        <p:spPr>
          <a:xfrm>
            <a:off x="0" y="6335212"/>
            <a:ext cx="4642834" cy="646331"/>
          </a:xfrm>
          <a:prstGeom prst="rect">
            <a:avLst/>
          </a:prstGeom>
          <a:noFill/>
        </p:spPr>
        <p:txBody>
          <a:bodyPr wrap="square" rtlCol="0">
            <a:spAutoFit/>
          </a:bodyPr>
          <a:lstStyle/>
          <a:p>
            <a:pPr lvl="0" algn="l">
              <a:buClrTx/>
              <a:buSzTx/>
              <a:buFontTx/>
              <a:defRPr/>
            </a:pPr>
            <a:r>
              <a:rPr lang="en-US" altLang="zh-CN" sz="600" dirty="0">
                <a:solidFill>
                  <a:prstClr val="black"/>
                </a:solidFill>
                <a:latin typeface="微软雅黑" panose="020B0503020204020204" pitchFamily="34" charset="-122"/>
                <a:ea typeface="微软雅黑" panose="020B0503020204020204" pitchFamily="34" charset="-122"/>
                <a:sym typeface="+mn-ea"/>
              </a:rPr>
              <a:t>1.Brisson M, et al. Lancet. 2020 Feb 22;395(10224):575-590.</a:t>
            </a:r>
          </a:p>
          <a:p>
            <a:pPr lvl="0" algn="l">
              <a:buClrTx/>
              <a:buSzTx/>
              <a:buFontTx/>
              <a:defRPr/>
            </a:pPr>
            <a:r>
              <a:rPr lang="en-US" altLang="zh-CN" sz="600" dirty="0">
                <a:solidFill>
                  <a:prstClr val="black"/>
                </a:solidFill>
                <a:latin typeface="微软雅黑" panose="020B0503020204020204" pitchFamily="34" charset="-122"/>
                <a:ea typeface="微软雅黑" panose="020B0503020204020204" pitchFamily="34" charset="-122"/>
                <a:sym typeface="+mn-ea"/>
              </a:rPr>
              <a:t>7.Hall MT,  et al. Lancet Public Health. 2019;4(1):e19-e27</a:t>
            </a:r>
          </a:p>
          <a:p>
            <a:pPr lvl="0" algn="l">
              <a:buClrTx/>
              <a:buSzTx/>
              <a:buFontTx/>
              <a:defRPr/>
            </a:pPr>
            <a:r>
              <a:rPr lang="en-US" altLang="zh-CN" sz="600" dirty="0">
                <a:solidFill>
                  <a:prstClr val="black"/>
                </a:solidFill>
                <a:latin typeface="微软雅黑" panose="020B0503020204020204" pitchFamily="34" charset="-122"/>
                <a:ea typeface="微软雅黑" panose="020B0503020204020204" pitchFamily="34" charset="-122"/>
                <a:sym typeface="+mn-ea"/>
              </a:rPr>
              <a:t>4.Burger EA, et al.. Lancet Public Health. 2020 Apr;5(4):e213-e222. </a:t>
            </a:r>
          </a:p>
          <a:p>
            <a:pPr lvl="0" algn="l">
              <a:buClrTx/>
              <a:buSzTx/>
              <a:buFontTx/>
              <a:defRPr/>
            </a:pPr>
            <a:r>
              <a:rPr lang="en-US" altLang="zh-CN" sz="600" dirty="0">
                <a:solidFill>
                  <a:prstClr val="black"/>
                </a:solidFill>
                <a:latin typeface="微软雅黑" panose="020B0503020204020204" pitchFamily="34" charset="-122"/>
                <a:ea typeface="微软雅黑" panose="020B0503020204020204" pitchFamily="34" charset="-122"/>
                <a:sym typeface="+mn-ea"/>
              </a:rPr>
              <a:t>6.Xia C, et al.BMC Med. 2021 Mar 3;19(1):62. </a:t>
            </a:r>
          </a:p>
          <a:p>
            <a:pPr lvl="0" algn="l">
              <a:buClrTx/>
              <a:buSzTx/>
              <a:buFontTx/>
              <a:defRPr/>
            </a:pPr>
            <a:r>
              <a:rPr lang="en-US" altLang="zh-CN" sz="600" dirty="0">
                <a:solidFill>
                  <a:prstClr val="black"/>
                </a:solidFill>
                <a:latin typeface="微软雅黑" panose="020B0503020204020204" pitchFamily="34" charset="-122"/>
                <a:ea typeface="微软雅黑" panose="020B0503020204020204" pitchFamily="34" charset="-122"/>
                <a:sym typeface="+mn-ea"/>
              </a:rPr>
              <a:t>10.Mix JM, et al. Cancer Epidemiol Biomarkers Prev. 2021;30(1):30-37.</a:t>
            </a:r>
          </a:p>
          <a:p>
            <a:endParaRPr lang="zh-CN" altLang="en-US" sz="60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179995-0948-5941-A320-D4BF6D31D391}"/>
              </a:ext>
            </a:extLst>
          </p:cNvPr>
          <p:cNvPicPr>
            <a:picLocks noChangeAspect="1"/>
          </p:cNvPicPr>
          <p:nvPr/>
        </p:nvPicPr>
        <p:blipFill>
          <a:blip r:embed="rId3"/>
          <a:stretch>
            <a:fillRect/>
          </a:stretch>
        </p:blipFill>
        <p:spPr>
          <a:xfrm>
            <a:off x="0" y="4972187"/>
            <a:ext cx="12192000" cy="1895339"/>
          </a:xfrm>
          <a:prstGeom prst="rect">
            <a:avLst/>
          </a:prstGeom>
        </p:spPr>
      </p:pic>
      <p:sp>
        <p:nvSpPr>
          <p:cNvPr id="15" name="文本框 14">
            <a:extLst>
              <a:ext uri="{FF2B5EF4-FFF2-40B4-BE49-F238E27FC236}">
                <a16:creationId xmlns:a16="http://schemas.microsoft.com/office/drawing/2014/main" id="{2E051312-D8E5-7AA8-1936-4E3045F0BE27}"/>
              </a:ext>
            </a:extLst>
          </p:cNvPr>
          <p:cNvSpPr txBox="1"/>
          <p:nvPr/>
        </p:nvSpPr>
        <p:spPr>
          <a:xfrm>
            <a:off x="5298348" y="1061100"/>
            <a:ext cx="1595309" cy="76944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CN" altLang="en-US" sz="4400" b="0" i="0" u="none" strike="noStrike" kern="1200" cap="none" spc="300" normalizeH="0" baseline="0" noProof="0" dirty="0">
                <a:ln>
                  <a:noFill/>
                </a:ln>
                <a:solidFill>
                  <a:srgbClr val="005560"/>
                </a:solidFill>
                <a:effectLst/>
                <a:uLnTx/>
                <a:uFillTx/>
                <a:latin typeface="微软雅黑"/>
                <a:ea typeface="微软雅黑"/>
                <a:cs typeface="+mn-cs"/>
              </a:rPr>
              <a:t>目 录</a:t>
            </a:r>
          </a:p>
        </p:txBody>
      </p:sp>
      <p:grpSp>
        <p:nvGrpSpPr>
          <p:cNvPr id="23" name="组合 22">
            <a:extLst>
              <a:ext uri="{FF2B5EF4-FFF2-40B4-BE49-F238E27FC236}">
                <a16:creationId xmlns:a16="http://schemas.microsoft.com/office/drawing/2014/main" id="{3FA7903F-27EF-3793-F848-F6026EC9B567}"/>
              </a:ext>
            </a:extLst>
          </p:cNvPr>
          <p:cNvGrpSpPr/>
          <p:nvPr/>
        </p:nvGrpSpPr>
        <p:grpSpPr>
          <a:xfrm>
            <a:off x="1736767" y="2103683"/>
            <a:ext cx="9914906" cy="652358"/>
            <a:chOff x="1118833" y="2857168"/>
            <a:chExt cx="9914887" cy="652358"/>
          </a:xfrm>
        </p:grpSpPr>
        <p:sp>
          <p:nvSpPr>
            <p:cNvPr id="19" name="文本框 18">
              <a:extLst>
                <a:ext uri="{FF2B5EF4-FFF2-40B4-BE49-F238E27FC236}">
                  <a16:creationId xmlns:a16="http://schemas.microsoft.com/office/drawing/2014/main" id="{F26959F9-7144-E771-A41D-CC95F723A457}"/>
                </a:ext>
              </a:extLst>
            </p:cNvPr>
            <p:cNvSpPr txBox="1"/>
            <p:nvPr/>
          </p:nvSpPr>
          <p:spPr>
            <a:xfrm>
              <a:off x="1118833" y="2857168"/>
              <a:ext cx="425115"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a:noFill/>
                  </a:ln>
                  <a:solidFill>
                    <a:srgbClr val="005560"/>
                  </a:solidFill>
                  <a:effectLst/>
                  <a:uLnTx/>
                  <a:uFillTx/>
                  <a:latin typeface="FZLanTingHeiS" panose="02000500000000000000" pitchFamily="2" charset="-122"/>
                  <a:ea typeface="FZLanTingHeiS" panose="02000500000000000000" pitchFamily="2" charset="-122"/>
                  <a:cs typeface="+mn-cs"/>
                </a:rPr>
                <a:t>01</a:t>
              </a:r>
              <a:endParaRPr kumimoji="1" lang="zh-CN" altLang="en-US" sz="1600" b="0" i="0" u="none" strike="noStrike" kern="1200" cap="none" spc="0" normalizeH="0" baseline="0" noProof="0" dirty="0">
                <a:ln>
                  <a:noFill/>
                </a:ln>
                <a:solidFill>
                  <a:srgbClr val="005560"/>
                </a:solidFill>
                <a:effectLst/>
                <a:uLnTx/>
                <a:uFillTx/>
                <a:latin typeface="FZLanTingHeiS" panose="02000500000000000000" pitchFamily="2" charset="-122"/>
                <a:ea typeface="FZLanTingHeiS" panose="02000500000000000000" pitchFamily="2" charset="-122"/>
                <a:cs typeface="+mn-cs"/>
              </a:endParaRPr>
            </a:p>
          </p:txBody>
        </p:sp>
        <p:sp>
          <p:nvSpPr>
            <p:cNvPr id="20" name="文本框 19">
              <a:extLst>
                <a:ext uri="{FF2B5EF4-FFF2-40B4-BE49-F238E27FC236}">
                  <a16:creationId xmlns:a16="http://schemas.microsoft.com/office/drawing/2014/main" id="{C0930AB3-A0CB-3E6D-3739-D4C4F1062041}"/>
                </a:ext>
              </a:extLst>
            </p:cNvPr>
            <p:cNvSpPr txBox="1"/>
            <p:nvPr/>
          </p:nvSpPr>
          <p:spPr>
            <a:xfrm>
              <a:off x="1557698" y="2928469"/>
              <a:ext cx="9476022" cy="58105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基于</a:t>
              </a:r>
              <a:r>
                <a:rPr kumimoji="0" lang="en-US" altLang="zh-CN" sz="24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WHO</a:t>
              </a:r>
              <a:r>
                <a:rPr kumimoji="0" lang="zh-CN" altLang="en-US" sz="24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子宫颈癌消除计划，全球各国开展</a:t>
              </a:r>
              <a:r>
                <a:rPr kumimoji="0" lang="en-US" altLang="zh-CN" sz="24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HPV</a:t>
              </a:r>
              <a:r>
                <a:rPr kumimoji="0" lang="zh-CN" altLang="en-US" sz="24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疫苗接种项目</a:t>
              </a:r>
            </a:p>
          </p:txBody>
        </p:sp>
        <p:cxnSp>
          <p:nvCxnSpPr>
            <p:cNvPr id="22" name="直线连接符 21">
              <a:extLst>
                <a:ext uri="{FF2B5EF4-FFF2-40B4-BE49-F238E27FC236}">
                  <a16:creationId xmlns:a16="http://schemas.microsoft.com/office/drawing/2014/main" id="{4D62ACAB-51CB-9E27-DF3C-85B45511746E}"/>
                </a:ext>
              </a:extLst>
            </p:cNvPr>
            <p:cNvCxnSpPr>
              <a:cxnSpLocks/>
            </p:cNvCxnSpPr>
            <p:nvPr/>
          </p:nvCxnSpPr>
          <p:spPr>
            <a:xfrm flipV="1">
              <a:off x="1431005" y="2948632"/>
              <a:ext cx="207790" cy="2470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4" name="组合 63">
            <a:extLst>
              <a:ext uri="{FF2B5EF4-FFF2-40B4-BE49-F238E27FC236}">
                <a16:creationId xmlns:a16="http://schemas.microsoft.com/office/drawing/2014/main" id="{6E075AD7-51CB-0FD7-FE38-7EF94B98CB95}"/>
              </a:ext>
            </a:extLst>
          </p:cNvPr>
          <p:cNvGrpSpPr/>
          <p:nvPr/>
        </p:nvGrpSpPr>
        <p:grpSpPr>
          <a:xfrm>
            <a:off x="2936649" y="3275209"/>
            <a:ext cx="5915045" cy="652358"/>
            <a:chOff x="1118832" y="2857168"/>
            <a:chExt cx="5915054" cy="652358"/>
          </a:xfrm>
        </p:grpSpPr>
        <p:sp>
          <p:nvSpPr>
            <p:cNvPr id="65" name="文本框 64">
              <a:extLst>
                <a:ext uri="{FF2B5EF4-FFF2-40B4-BE49-F238E27FC236}">
                  <a16:creationId xmlns:a16="http://schemas.microsoft.com/office/drawing/2014/main" id="{C283FB13-E8D6-96FF-C83C-97EB01C871BB}"/>
                </a:ext>
              </a:extLst>
            </p:cNvPr>
            <p:cNvSpPr txBox="1"/>
            <p:nvPr/>
          </p:nvSpPr>
          <p:spPr>
            <a:xfrm>
              <a:off x="1118832" y="2857168"/>
              <a:ext cx="42511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rPr>
                <a:t>02</a:t>
              </a:r>
              <a:endParaRPr kumimoji="1" lang="zh-CN" altLang="en-US"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endParaRPr>
            </a:p>
          </p:txBody>
        </p:sp>
        <p:sp>
          <p:nvSpPr>
            <p:cNvPr id="66" name="文本框 65">
              <a:extLst>
                <a:ext uri="{FF2B5EF4-FFF2-40B4-BE49-F238E27FC236}">
                  <a16:creationId xmlns:a16="http://schemas.microsoft.com/office/drawing/2014/main" id="{1B15FCB8-F70A-09B6-C1BD-D37E7EDD7A63}"/>
                </a:ext>
              </a:extLst>
            </p:cNvPr>
            <p:cNvSpPr txBox="1"/>
            <p:nvPr/>
          </p:nvSpPr>
          <p:spPr>
            <a:xfrm>
              <a:off x="1557699" y="2928469"/>
              <a:ext cx="5476187" cy="581057"/>
            </a:xfrm>
            <a:prstGeom prst="rect">
              <a:avLst/>
            </a:prstGeom>
            <a:noFill/>
          </p:spPr>
          <p:txBody>
            <a:bodyPr wrap="none" rtlCol="0">
              <a:spAutoFit/>
            </a:bodyPr>
            <a:lstStyle/>
            <a:p>
              <a:pPr defTabSz="457200">
                <a:lnSpc>
                  <a:spcPct val="150000"/>
                </a:lnSpc>
                <a:defRPr/>
              </a:pPr>
              <a:r>
                <a:rPr lang="zh-CN" altLang="en-US" sz="2400" b="1" dirty="0">
                  <a:solidFill>
                    <a:srgbClr val="00525E"/>
                  </a:solidFill>
                  <a:latin typeface="微软雅黑" panose="020B0503020204020204" pitchFamily="34" charset="-122"/>
                  <a:ea typeface="微软雅黑" panose="020B0503020204020204" pitchFamily="34" charset="-122"/>
                </a:rPr>
                <a:t>四价和九价</a:t>
              </a:r>
              <a:r>
                <a:rPr lang="en-US" altLang="zh-CN" sz="2400" b="1" dirty="0">
                  <a:solidFill>
                    <a:srgbClr val="00525E"/>
                  </a:solidFill>
                  <a:latin typeface="微软雅黑" panose="020B0503020204020204" pitchFamily="34" charset="-122"/>
                  <a:ea typeface="微软雅黑" panose="020B0503020204020204" pitchFamily="34" charset="-122"/>
                </a:rPr>
                <a:t>HPV</a:t>
              </a:r>
              <a:r>
                <a:rPr lang="zh-CN" altLang="en-US" sz="2400" b="1" dirty="0">
                  <a:solidFill>
                    <a:srgbClr val="00525E"/>
                  </a:solidFill>
                  <a:latin typeface="微软雅黑" panose="020B0503020204020204" pitchFamily="34" charset="-122"/>
                  <a:ea typeface="微软雅黑" panose="020B0503020204020204" pitchFamily="34" charset="-122"/>
                </a:rPr>
                <a:t>疫苗为青少年提供保护</a:t>
              </a:r>
            </a:p>
          </p:txBody>
        </p:sp>
        <p:cxnSp>
          <p:nvCxnSpPr>
            <p:cNvPr id="67" name="直线连接符 66">
              <a:extLst>
                <a:ext uri="{FF2B5EF4-FFF2-40B4-BE49-F238E27FC236}">
                  <a16:creationId xmlns:a16="http://schemas.microsoft.com/office/drawing/2014/main" id="{FC92DD74-8128-477D-D333-E3BCA43357F2}"/>
                </a:ext>
              </a:extLst>
            </p:cNvPr>
            <p:cNvCxnSpPr>
              <a:cxnSpLocks/>
            </p:cNvCxnSpPr>
            <p:nvPr/>
          </p:nvCxnSpPr>
          <p:spPr>
            <a:xfrm flipV="1">
              <a:off x="1431005" y="2948632"/>
              <a:ext cx="207790" cy="2470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54E51950-628F-957C-35E5-0BFC1412F06B}"/>
              </a:ext>
            </a:extLst>
          </p:cNvPr>
          <p:cNvGrpSpPr/>
          <p:nvPr/>
        </p:nvGrpSpPr>
        <p:grpSpPr>
          <a:xfrm>
            <a:off x="3964312" y="4508940"/>
            <a:ext cx="6231248" cy="652358"/>
            <a:chOff x="1118832" y="2857168"/>
            <a:chExt cx="6231258" cy="652358"/>
          </a:xfrm>
        </p:grpSpPr>
        <p:sp>
          <p:nvSpPr>
            <p:cNvPr id="69" name="文本框 68">
              <a:extLst>
                <a:ext uri="{FF2B5EF4-FFF2-40B4-BE49-F238E27FC236}">
                  <a16:creationId xmlns:a16="http://schemas.microsoft.com/office/drawing/2014/main" id="{E6CC33D7-BBAE-F2D2-2727-8CD0747BFFBF}"/>
                </a:ext>
              </a:extLst>
            </p:cNvPr>
            <p:cNvSpPr txBox="1"/>
            <p:nvPr/>
          </p:nvSpPr>
          <p:spPr>
            <a:xfrm>
              <a:off x="1118832" y="2857168"/>
              <a:ext cx="42511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rPr>
                <a:t>03</a:t>
              </a:r>
              <a:endParaRPr kumimoji="1" lang="zh-CN" altLang="en-US"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endParaRPr>
            </a:p>
          </p:txBody>
        </p:sp>
        <p:sp>
          <p:nvSpPr>
            <p:cNvPr id="70" name="文本框 69">
              <a:extLst>
                <a:ext uri="{FF2B5EF4-FFF2-40B4-BE49-F238E27FC236}">
                  <a16:creationId xmlns:a16="http://schemas.microsoft.com/office/drawing/2014/main" id="{6202568B-A53E-48C3-DA56-0E633107C55B}"/>
                </a:ext>
              </a:extLst>
            </p:cNvPr>
            <p:cNvSpPr txBox="1"/>
            <p:nvPr/>
          </p:nvSpPr>
          <p:spPr>
            <a:xfrm>
              <a:off x="1557699" y="2928469"/>
              <a:ext cx="5792391" cy="5810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HPV</a:t>
              </a:r>
              <a:r>
                <a:rPr kumimoji="0" lang="zh-CN" altLang="en-US"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疫苗接种常见问答及不良反应处理</a:t>
              </a:r>
            </a:p>
          </p:txBody>
        </p:sp>
        <p:cxnSp>
          <p:nvCxnSpPr>
            <p:cNvPr id="71" name="直线连接符 70">
              <a:extLst>
                <a:ext uri="{FF2B5EF4-FFF2-40B4-BE49-F238E27FC236}">
                  <a16:creationId xmlns:a16="http://schemas.microsoft.com/office/drawing/2014/main" id="{EA61BD07-65CA-909D-504C-F262AAEC1C33}"/>
                </a:ext>
              </a:extLst>
            </p:cNvPr>
            <p:cNvCxnSpPr>
              <a:cxnSpLocks/>
            </p:cNvCxnSpPr>
            <p:nvPr/>
          </p:nvCxnSpPr>
          <p:spPr>
            <a:xfrm flipV="1">
              <a:off x="1431005" y="2948632"/>
              <a:ext cx="207790" cy="2470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a16="http://schemas.microsoft.com/office/drawing/2014/main" id="{9241351D-0F1B-1956-6FE6-68072DB62461}"/>
              </a:ext>
            </a:extLst>
          </p:cNvPr>
          <p:cNvSpPr txBox="1"/>
          <p:nvPr/>
        </p:nvSpPr>
        <p:spPr>
          <a:xfrm>
            <a:off x="7837714" y="6519446"/>
            <a:ext cx="4354286"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微软雅黑"/>
                <a:ea typeface="微软雅黑"/>
                <a:cs typeface="+mn-cs"/>
              </a:rPr>
              <a:t>03-2026-CN-HPV-01463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solidFill>
                <a:effectLst/>
                <a:uLnTx/>
                <a:uFillTx/>
                <a:latin typeface="微软雅黑"/>
                <a:ea typeface="微软雅黑"/>
                <a:cs typeface="+mn-cs"/>
              </a:rPr>
              <a:t>仅供医疗卫生专业人士作学术参考，请勿分发或转发</a:t>
            </a:r>
          </a:p>
        </p:txBody>
      </p:sp>
    </p:spTree>
    <p:extLst>
      <p:ext uri="{BB962C8B-B14F-4D97-AF65-F5344CB8AC3E}">
        <p14:creationId xmlns:p14="http://schemas.microsoft.com/office/powerpoint/2010/main" val="19142429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4718" y="385500"/>
            <a:ext cx="10759440" cy="480382"/>
          </a:xfrm>
        </p:spPr>
        <p:txBody>
          <a:bodyPr vert="horz" rtlCol="0">
            <a:normAutofit/>
          </a:bodyPr>
          <a:lstStyle/>
          <a:p>
            <a:r>
              <a:rPr lang="zh-CN" altLang="en-US" dirty="0">
                <a:sym typeface="+mn-ea"/>
              </a:rPr>
              <a:t>我国青少年女性面临HPV感染风险和子宫颈癌患病风险</a:t>
            </a:r>
          </a:p>
        </p:txBody>
      </p:sp>
      <p:sp>
        <p:nvSpPr>
          <p:cNvPr id="14" name="等腰三角形 13"/>
          <p:cNvSpPr/>
          <p:nvPr/>
        </p:nvSpPr>
        <p:spPr>
          <a:xfrm>
            <a:off x="665480" y="2028052"/>
            <a:ext cx="3479800" cy="360680"/>
          </a:xfrm>
          <a:prstGeom prst="triangle">
            <a:avLst/>
          </a:prstGeom>
          <a:gradFill flip="none" rotWithShape="1">
            <a:gsLst>
              <a:gs pos="100000">
                <a:schemeClr val="bg1">
                  <a:lumMod val="75000"/>
                  <a:alpha val="0"/>
                </a:schemeClr>
              </a:gs>
              <a:gs pos="0">
                <a:schemeClr val="bg1">
                  <a:lumMod val="75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圆角矩形 16"/>
          <p:cNvSpPr/>
          <p:nvPr/>
        </p:nvSpPr>
        <p:spPr>
          <a:xfrm>
            <a:off x="664845" y="2488427"/>
            <a:ext cx="3480435" cy="2863850"/>
          </a:xfrm>
          <a:prstGeom prst="roundRect">
            <a:avLst>
              <a:gd name="adj" fmla="val 7866"/>
            </a:avLst>
          </a:prstGeom>
          <a:solidFill>
            <a:schemeClr val="bg1"/>
          </a:solidFill>
          <a:ln w="2857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4243070" y="2487792"/>
            <a:ext cx="3480435" cy="2865120"/>
          </a:xfrm>
          <a:prstGeom prst="roundRect">
            <a:avLst>
              <a:gd name="adj" fmla="val 7866"/>
            </a:avLst>
          </a:prstGeom>
          <a:solidFill>
            <a:schemeClr val="bg1"/>
          </a:solidFill>
          <a:ln w="2857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7861584" y="2487792"/>
            <a:ext cx="3480435" cy="2865120"/>
          </a:xfrm>
          <a:prstGeom prst="roundRect">
            <a:avLst>
              <a:gd name="adj" fmla="val 7866"/>
            </a:avLst>
          </a:prstGeom>
          <a:solidFill>
            <a:schemeClr val="bg1"/>
          </a:solidFill>
          <a:ln w="2857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4243705" y="2028052"/>
            <a:ext cx="3479800" cy="360680"/>
          </a:xfrm>
          <a:prstGeom prst="triangle">
            <a:avLst/>
          </a:prstGeom>
          <a:gradFill flip="none" rotWithShape="1">
            <a:gsLst>
              <a:gs pos="100000">
                <a:schemeClr val="bg1">
                  <a:lumMod val="75000"/>
                  <a:alpha val="0"/>
                </a:schemeClr>
              </a:gs>
              <a:gs pos="0">
                <a:schemeClr val="bg1">
                  <a:lumMod val="75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等腰三角形 5"/>
          <p:cNvSpPr/>
          <p:nvPr/>
        </p:nvSpPr>
        <p:spPr>
          <a:xfrm>
            <a:off x="7847330" y="2028052"/>
            <a:ext cx="3479800" cy="360680"/>
          </a:xfrm>
          <a:prstGeom prst="triangle">
            <a:avLst/>
          </a:prstGeom>
          <a:gradFill flip="none" rotWithShape="1">
            <a:gsLst>
              <a:gs pos="100000">
                <a:schemeClr val="bg1">
                  <a:lumMod val="75000"/>
                  <a:alpha val="0"/>
                </a:schemeClr>
              </a:gs>
              <a:gs pos="0">
                <a:schemeClr val="bg1">
                  <a:lumMod val="75000"/>
                  <a:alpha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985520" y="1034277"/>
            <a:ext cx="2839085" cy="894080"/>
          </a:xfrm>
          <a:prstGeom prst="rect">
            <a:avLst/>
          </a:prstGeom>
          <a:noFill/>
        </p:spPr>
        <p:txBody>
          <a:bodyPr wrap="square" anchor="t">
            <a:noAutofit/>
          </a:bodyPr>
          <a:lstStyle/>
          <a:p>
            <a:pPr lvl="0" algn="ctr">
              <a:lnSpc>
                <a:spcPct val="150000"/>
              </a:lnSpc>
              <a:buClrTx/>
              <a:buSzTx/>
              <a:buFontTx/>
            </a:pPr>
            <a:r>
              <a:rPr 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我国</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17-24</a:t>
            </a:r>
            <a:r>
              <a:rPr 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岁青少年女性面临首个HPV感染高峰</a:t>
            </a:r>
          </a:p>
        </p:txBody>
      </p:sp>
      <p:sp>
        <p:nvSpPr>
          <p:cNvPr id="8" name="文本框 7"/>
          <p:cNvSpPr txBox="1"/>
          <p:nvPr/>
        </p:nvSpPr>
        <p:spPr>
          <a:xfrm>
            <a:off x="4048760" y="1034277"/>
            <a:ext cx="3799840" cy="848360"/>
          </a:xfrm>
          <a:prstGeom prst="rect">
            <a:avLst/>
          </a:prstGeom>
          <a:noFill/>
        </p:spPr>
        <p:txBody>
          <a:bodyPr wrap="square" anchor="t">
            <a:noAutofit/>
          </a:bodyPr>
          <a:lstStyle/>
          <a:p>
            <a:pPr lvl="0" algn="ctr">
              <a:lnSpc>
                <a:spcPct val="150000"/>
              </a:lnSpc>
              <a:buClrTx/>
              <a:buSzTx/>
              <a:buFontTx/>
            </a:pPr>
            <a:r>
              <a:rPr 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我国青少年初次性行为有提前趋势，</a:t>
            </a:r>
          </a:p>
          <a:p>
            <a:pPr lvl="0" algn="ctr">
              <a:lnSpc>
                <a:spcPct val="150000"/>
              </a:lnSpc>
              <a:buClrTx/>
              <a:buSzTx/>
              <a:buFontTx/>
            </a:pPr>
            <a:r>
              <a:rPr 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HPV感染风险增加</a:t>
            </a:r>
            <a:r>
              <a:rPr lang="en-US" altLang="zh-CN" sz="1600" b="1" baseline="30000"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17,18</a:t>
            </a:r>
          </a:p>
        </p:txBody>
      </p:sp>
      <p:sp>
        <p:nvSpPr>
          <p:cNvPr id="9" name="文本框 8"/>
          <p:cNvSpPr txBox="1"/>
          <p:nvPr/>
        </p:nvSpPr>
        <p:spPr>
          <a:xfrm>
            <a:off x="7988299" y="1034277"/>
            <a:ext cx="3658755" cy="1029970"/>
          </a:xfrm>
          <a:prstGeom prst="rect">
            <a:avLst/>
          </a:prstGeom>
          <a:noFill/>
        </p:spPr>
        <p:txBody>
          <a:bodyPr wrap="square" anchor="t">
            <a:noAutofit/>
          </a:bodyPr>
          <a:lstStyle/>
          <a:p>
            <a:pPr lvl="0" algn="ctr">
              <a:lnSpc>
                <a:spcPct val="150000"/>
              </a:lnSpc>
              <a:buClrTx/>
              <a:buSzTx/>
              <a:buFontTx/>
            </a:pPr>
            <a:r>
              <a:rPr 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我国子宫颈癌发病呈年轻化趋势</a:t>
            </a:r>
            <a:r>
              <a:rPr lang="en-US" altLang="zh-CN" sz="1600" b="1" baseline="30000"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20,c</a:t>
            </a:r>
            <a:r>
              <a:rPr 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lvl="0" algn="ctr">
              <a:lnSpc>
                <a:spcPct val="150000"/>
              </a:lnSpc>
              <a:buClrTx/>
              <a:buSzTx/>
              <a:buFontTx/>
            </a:pP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研究显示最小发病年龄可低至</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17</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岁</a:t>
            </a:r>
            <a:r>
              <a:rPr lang="en-US" altLang="zh-CN" sz="1600" b="1" baseline="30000"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21,d</a:t>
            </a:r>
            <a:endParaRPr lang="zh-CN" altLang="en-US" sz="1600" b="1" baseline="30000"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TextBox 12"/>
          <p:cNvSpPr txBox="1"/>
          <p:nvPr/>
        </p:nvSpPr>
        <p:spPr>
          <a:xfrm>
            <a:off x="791845" y="2581137"/>
            <a:ext cx="3256915" cy="1422400"/>
          </a:xfrm>
          <a:prstGeom prst="rect">
            <a:avLst/>
          </a:prstGeom>
          <a:noFill/>
        </p:spPr>
        <p:txBody>
          <a:bodyPr wrap="square" rtlCol="0">
            <a:spAutoFit/>
          </a:bodyPr>
          <a:lstStyle/>
          <a:p>
            <a:pPr marL="0" marR="0" lvl="0" indent="0" algn="l" defTabSz="914400" rtl="0" fontAlgn="auto">
              <a:lnSpc>
                <a:spcPct val="150000"/>
              </a:lnSpc>
              <a:spcBef>
                <a:spcPts val="300"/>
              </a:spcBef>
              <a:spcAft>
                <a:spcPts val="0"/>
              </a:spcAft>
              <a:buClrTx/>
              <a:buSzTx/>
              <a:buFontTx/>
              <a:buNone/>
              <a:defRPr/>
            </a:pPr>
            <a:r>
              <a:rPr lang="zh-CN" altLang="en-US" sz="1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mn-ea"/>
              </a:rPr>
              <a:t>一项纳入来自中国</a:t>
            </a:r>
            <a:r>
              <a:rPr lang="en-US" altLang="zh-CN" sz="1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mn-ea"/>
              </a:rPr>
              <a:t>5</a:t>
            </a:r>
            <a:r>
              <a:rPr lang="zh-CN" altLang="en-US" sz="1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mn-ea"/>
              </a:rPr>
              <a:t>个城市人群共</a:t>
            </a:r>
            <a:r>
              <a:rPr lang="en-US" altLang="zh-CN" sz="1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mn-ea"/>
              </a:rPr>
              <a:t>4215</a:t>
            </a:r>
            <a:r>
              <a:rPr lang="zh-CN" altLang="en-US" sz="1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mn-ea"/>
              </a:rPr>
              <a:t>例女性人群的研究</a:t>
            </a:r>
            <a:r>
              <a:rPr kumimoji="0" lang="zh-CN" altLang="en-US" sz="10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显示</a:t>
            </a:r>
            <a:r>
              <a:rPr kumimoji="0" lang="en-US" altLang="zh-CN" sz="1000" b="0" i="0" u="none" strike="noStrike" kern="1200" cap="none" spc="0" normalizeH="0" baseline="30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16,a</a:t>
            </a:r>
            <a:r>
              <a:rPr kumimoji="0" lang="zh-CN" altLang="en-US" sz="10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a:t>
            </a:r>
            <a:endParaRPr kumimoji="0" lang="en-US" sz="10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fontAlgn="auto">
              <a:lnSpc>
                <a:spcPct val="150000"/>
              </a:lnSpc>
              <a:spcBef>
                <a:spcPts val="30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在我国普通女性中，</a:t>
            </a:r>
            <a:r>
              <a:rPr kumimoji="0" lang="en-US" altLang="zh-CN" sz="12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HPV</a:t>
            </a:r>
            <a:r>
              <a:rPr kumimoji="0" lang="zh-CN" altLang="en-US" sz="12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感染率随年龄变化，具有两个感染高峰，</a:t>
            </a:r>
            <a:r>
              <a:rPr kumimoji="0" lang="en-US" altLang="zh-CN" sz="12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17-24</a:t>
            </a:r>
            <a:r>
              <a:rPr kumimoji="0" lang="zh-CN" altLang="en-US" sz="12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岁面临首个高</a:t>
            </a:r>
            <a:r>
              <a:rPr kumimoji="0" lang="zh-CN" altLang="en-US" sz="1200" b="1"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峰</a:t>
            </a:r>
            <a:r>
              <a:rPr kumimoji="0" lang="zh-CN" altLang="en-US" sz="120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，HPV感染率</a:t>
            </a:r>
            <a:r>
              <a:rPr kumimoji="0" lang="en-US" altLang="zh-CN" sz="12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15.9</a:t>
            </a:r>
            <a:r>
              <a:rPr kumimoji="0" lang="zh-CN" altLang="en-US" sz="12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a:t>
            </a:r>
          </a:p>
        </p:txBody>
      </p:sp>
      <p:sp>
        <p:nvSpPr>
          <p:cNvPr id="21" name="文本框 20"/>
          <p:cNvSpPr txBox="1"/>
          <p:nvPr/>
        </p:nvSpPr>
        <p:spPr>
          <a:xfrm>
            <a:off x="1451270" y="4109545"/>
            <a:ext cx="922191" cy="275590"/>
          </a:xfrm>
          <a:prstGeom prst="rect">
            <a:avLst/>
          </a:prstGeom>
          <a:noFill/>
        </p:spPr>
        <p:txBody>
          <a:bodyPr wrap="square" rtlCol="0">
            <a:spAutoFit/>
          </a:bodyPr>
          <a:lstStyle/>
          <a:p>
            <a:pPr algn="ctr"/>
            <a:r>
              <a:rPr kumimoji="1" lang="en-US" altLang="zh-CN" sz="1200" b="1" dirty="0">
                <a:solidFill>
                  <a:srgbClr val="015560"/>
                </a:solidFill>
                <a:latin typeface="微软雅黑" panose="020B0503020204020204" pitchFamily="34" charset="-122"/>
                <a:ea typeface="微软雅黑" panose="020B0503020204020204" pitchFamily="34" charset="-122"/>
              </a:rPr>
              <a:t>17-24</a:t>
            </a:r>
            <a:r>
              <a:rPr kumimoji="1" lang="zh-CN" altLang="en-US" sz="1200" b="1" dirty="0">
                <a:solidFill>
                  <a:srgbClr val="015560"/>
                </a:solidFill>
                <a:latin typeface="微软雅黑" panose="020B0503020204020204" pitchFamily="34" charset="-122"/>
                <a:ea typeface="微软雅黑" panose="020B0503020204020204" pitchFamily="34" charset="-122"/>
              </a:rPr>
              <a:t>岁</a:t>
            </a:r>
          </a:p>
        </p:txBody>
      </p:sp>
      <p:sp>
        <p:nvSpPr>
          <p:cNvPr id="22" name="任意形状 240"/>
          <p:cNvSpPr/>
          <p:nvPr/>
        </p:nvSpPr>
        <p:spPr>
          <a:xfrm>
            <a:off x="1500505" y="4406762"/>
            <a:ext cx="1738630" cy="767715"/>
          </a:xfrm>
          <a:custGeom>
            <a:avLst/>
            <a:gdLst>
              <a:gd name="connsiteX0" fmla="*/ 0 w 1102936"/>
              <a:gd name="connsiteY0" fmla="*/ 970976 h 989829"/>
              <a:gd name="connsiteX1" fmla="*/ 245097 w 1102936"/>
              <a:gd name="connsiteY1" fmla="*/ 15 h 989829"/>
              <a:gd name="connsiteX2" fmla="*/ 537328 w 1102936"/>
              <a:gd name="connsiteY2" fmla="*/ 989829 h 989829"/>
              <a:gd name="connsiteX3" fmla="*/ 810705 w 1102936"/>
              <a:gd name="connsiteY3" fmla="*/ 15 h 989829"/>
              <a:gd name="connsiteX4" fmla="*/ 1102936 w 1102936"/>
              <a:gd name="connsiteY4" fmla="*/ 989829 h 989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936" h="989829">
                <a:moveTo>
                  <a:pt x="0" y="970976"/>
                </a:moveTo>
                <a:cubicBezTo>
                  <a:pt x="77771" y="483924"/>
                  <a:pt x="155542" y="-3127"/>
                  <a:pt x="245097" y="15"/>
                </a:cubicBezTo>
                <a:cubicBezTo>
                  <a:pt x="334652" y="3157"/>
                  <a:pt x="443060" y="989829"/>
                  <a:pt x="537328" y="989829"/>
                </a:cubicBezTo>
                <a:cubicBezTo>
                  <a:pt x="631596" y="989829"/>
                  <a:pt x="716437" y="15"/>
                  <a:pt x="810705" y="15"/>
                </a:cubicBezTo>
                <a:cubicBezTo>
                  <a:pt x="904973" y="15"/>
                  <a:pt x="1003954" y="494922"/>
                  <a:pt x="1102936" y="989829"/>
                </a:cubicBezTo>
              </a:path>
            </a:pathLst>
          </a:custGeom>
          <a:noFill/>
          <a:ln w="69850">
            <a:solidFill>
              <a:srgbClr val="015560"/>
            </a:solidFill>
          </a:ln>
          <a:extLst>
            <a:ext uri="{909E8E84-426E-40DD-AFC4-6F175D3DCCD1}">
              <a14:hiddenFill xmlns:a14="http://schemas.microsoft.com/office/drawing/2010/main">
                <a:solidFill>
                  <a:srgbClr val="008C8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p>
        </p:txBody>
      </p:sp>
      <p:sp>
        <p:nvSpPr>
          <p:cNvPr id="23" name="文本框 22"/>
          <p:cNvSpPr txBox="1"/>
          <p:nvPr/>
        </p:nvSpPr>
        <p:spPr>
          <a:xfrm>
            <a:off x="2373461" y="4102513"/>
            <a:ext cx="922191" cy="275590"/>
          </a:xfrm>
          <a:prstGeom prst="rect">
            <a:avLst/>
          </a:prstGeom>
          <a:noFill/>
        </p:spPr>
        <p:txBody>
          <a:bodyPr wrap="square" rtlCol="0">
            <a:spAutoFit/>
          </a:bodyPr>
          <a:lstStyle/>
          <a:p>
            <a:pPr algn="ctr"/>
            <a:r>
              <a:rPr kumimoji="1" lang="en-US" altLang="zh-CN" sz="1200" dirty="0">
                <a:solidFill>
                  <a:schemeClr val="tx1"/>
                </a:solidFill>
                <a:latin typeface="微软雅黑" panose="020B0503020204020204" pitchFamily="34" charset="-122"/>
                <a:ea typeface="微软雅黑" panose="020B0503020204020204" pitchFamily="34" charset="-122"/>
              </a:rPr>
              <a:t>40-44</a:t>
            </a:r>
            <a:r>
              <a:rPr kumimoji="1" lang="zh-CN" altLang="en-US" sz="1200" dirty="0">
                <a:solidFill>
                  <a:schemeClr val="tx1"/>
                </a:solidFill>
                <a:latin typeface="微软雅黑" panose="020B0503020204020204" pitchFamily="34" charset="-122"/>
                <a:ea typeface="微软雅黑" panose="020B0503020204020204" pitchFamily="34" charset="-122"/>
              </a:rPr>
              <a:t>岁</a:t>
            </a:r>
          </a:p>
        </p:txBody>
      </p:sp>
      <p:sp>
        <p:nvSpPr>
          <p:cNvPr id="38" name="文本框 37"/>
          <p:cNvSpPr txBox="1"/>
          <p:nvPr/>
        </p:nvSpPr>
        <p:spPr>
          <a:xfrm>
            <a:off x="126058" y="5415671"/>
            <a:ext cx="10142856" cy="630942"/>
          </a:xfrm>
          <a:prstGeom prst="rect">
            <a:avLst/>
          </a:prstGeom>
          <a:noFill/>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500" baseline="30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研究设计：一项中国</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2006-2007</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年进行的多中心、基于人群的研究</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收集</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5</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个地区</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4215</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例</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17-54</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岁女性宫颈脱落细胞的</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HPV</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检测数据，旨在评估中国性活跃期女性中</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HPV</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感染的疾病负担</a:t>
            </a:r>
          </a:p>
          <a:p>
            <a:pPr marL="0" marR="0" lvl="0" indent="0" algn="l" defTabSz="914400" rtl="0" eaLnBrk="1" fontAlgn="auto" latinLnBrk="0" hangingPunct="1">
              <a:spcBef>
                <a:spcPts val="0"/>
              </a:spcBef>
              <a:spcAft>
                <a:spcPts val="0"/>
              </a:spcAft>
              <a:buClrTx/>
              <a:buSzTx/>
              <a:buFontTx/>
              <a:buNone/>
              <a:defRPr/>
            </a:pPr>
            <a:r>
              <a:rPr lang="en-US" altLang="zh-CN" sz="500" baseline="30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b</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研究设计：2016年中国一项纳入7个城市49个大学的横断面调查研究，共纳入78,400例大学生的自填匿名问卷，旨在评估中国大学生的初次性行为年龄、以及对生殖健康和意外怀孕的认知、态度和做法。</a:t>
            </a:r>
          </a:p>
          <a:p>
            <a:pPr marL="0" marR="0" lvl="0" indent="0" algn="l" defTabSz="914400" rtl="0" eaLnBrk="1" fontAlgn="auto" latinLnBrk="0" hangingPunct="1">
              <a:spcBef>
                <a:spcPts val="0"/>
              </a:spcBef>
              <a:spcAft>
                <a:spcPts val="0"/>
              </a:spcAft>
              <a:buClrTx/>
              <a:buSzTx/>
              <a:buFontTx/>
              <a:buNone/>
              <a:defRPr/>
            </a:pPr>
            <a:r>
              <a:rPr lang="en-US" altLang="zh-CN" sz="500" baseline="300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c</a:t>
            </a:r>
            <a:r>
              <a:rPr lang="zh-CN" altLang="en-US"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研究设计：一项</a:t>
            </a:r>
            <a:r>
              <a:rPr lang="en-US" altLang="zh-CN"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2000</a:t>
            </a:r>
            <a:r>
              <a:rPr lang="zh-CN" altLang="en-US"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年</a:t>
            </a:r>
            <a:r>
              <a:rPr lang="en-US" altLang="zh-CN"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-2014</a:t>
            </a:r>
            <a:r>
              <a:rPr lang="zh-CN" altLang="en-US"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年全国肿瘤登记中心数据分析，收集全国</a:t>
            </a:r>
            <a:r>
              <a:rPr lang="en-US" altLang="zh-CN"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22</a:t>
            </a:r>
            <a:r>
              <a:rPr lang="zh-CN" altLang="en-US"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个登记中心（</a:t>
            </a:r>
            <a:r>
              <a:rPr lang="en-US" altLang="zh-CN"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11</a:t>
            </a:r>
            <a:r>
              <a:rPr lang="zh-CN" altLang="en-US"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个城市和</a:t>
            </a:r>
            <a:r>
              <a:rPr lang="en-US" altLang="zh-CN"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11</a:t>
            </a:r>
            <a:r>
              <a:rPr lang="zh-CN" altLang="en-US"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个农村）的数据计算宫颈癌的发病趋势和诊断的年龄，共纳入</a:t>
            </a:r>
            <a:r>
              <a:rPr lang="en-US" altLang="zh-CN"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32457</a:t>
            </a:r>
            <a:r>
              <a:rPr lang="zh-CN" altLang="en-US" sz="5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例宫颈癌病例，旨在为中国宫颈癌</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的预防、早期筛查和治疗措施提供更好的指导。 </a:t>
            </a:r>
          </a:p>
          <a:p>
            <a:pPr marL="0" marR="0" lvl="0" algn="l" defTabSz="914400" rtl="0" eaLnBrk="1" fontAlgn="auto" latinLnBrk="0" hangingPunct="1">
              <a:lnSpc>
                <a:spcPct val="100000"/>
              </a:lnSpc>
              <a:spcBef>
                <a:spcPts val="0"/>
              </a:spcBef>
              <a:spcAft>
                <a:spcPts val="0"/>
              </a:spcAft>
              <a:buClrTx/>
              <a:buSzTx/>
              <a:buFontTx/>
              <a:buNone/>
              <a:defRPr/>
            </a:pP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研究结果：中国女性子宫颈癌的平均发病年龄逐渐降低；2000-2014年间，农村子宫颈癌标准化平均诊断年龄从54.12下降到了50.93。经Joinpoint回归模型分析，14年间农村子宫颈癌平均诊断年龄年轻了5.18岁。</a:t>
            </a:r>
            <a:endPar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0" marR="0" lvl="0" algn="l" defTabSz="914400" rtl="0" eaLnBrk="1" fontAlgn="auto" latinLnBrk="0" hangingPunct="1">
              <a:lnSpc>
                <a:spcPct val="100000"/>
              </a:lnSpc>
              <a:spcBef>
                <a:spcPts val="0"/>
              </a:spcBef>
              <a:spcAft>
                <a:spcPts val="0"/>
              </a:spcAft>
              <a:buClrTx/>
              <a:buSzTx/>
              <a:buFontTx/>
              <a:buNone/>
              <a:defRPr/>
            </a:pPr>
            <a:r>
              <a:rPr lang="en-US" altLang="zh-CN" sz="500" baseline="30000" dirty="0">
                <a:latin typeface="微软雅黑" panose="020B0503020204020204" pitchFamily="34" charset="-122"/>
                <a:ea typeface="微软雅黑" panose="020B0503020204020204" pitchFamily="34" charset="-122"/>
                <a:sym typeface="+mn-ea"/>
              </a:rPr>
              <a:t>d</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研究设计：采用分层整群抽样方法</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抽取北京市三级专科医院</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所</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综合三级医院</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10</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所</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郊区二级医院</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10</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所</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对</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1990</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至</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2009</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年共</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1399</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份宫颈浸润痛病历做回顾性调查</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并将年份按</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5</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年分为</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4</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组</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对各组临床特点进行统计分析</a:t>
            </a:r>
            <a:r>
              <a:rPr lang="zh-CN" altLang="en-US" sz="500" dirty="0">
                <a:latin typeface="微软雅黑" panose="020B0503020204020204" pitchFamily="34" charset="-122"/>
                <a:ea typeface="微软雅黑" panose="020B0503020204020204" pitchFamily="34" charset="-122"/>
                <a:sym typeface="+mn-ea"/>
              </a:rPr>
              <a:t>。</a:t>
            </a:r>
            <a:endParaRPr lang="en-US" altLang="zh-CN" sz="500" dirty="0">
              <a:latin typeface="微软雅黑" panose="020B0503020204020204" pitchFamily="34" charset="-122"/>
              <a:ea typeface="微软雅黑" panose="020B0503020204020204" pitchFamily="34" charset="-122"/>
              <a:sym typeface="+mn-ea"/>
            </a:endParaRPr>
          </a:p>
          <a:p>
            <a:pPr marL="0" marR="0" lvl="0" algn="l" defTabSz="914400" rtl="0" eaLnBrk="1" fontAlgn="auto" latinLnBrk="0" hangingPunct="1">
              <a:lnSpc>
                <a:spcPct val="100000"/>
              </a:lnSpc>
              <a:spcBef>
                <a:spcPts val="0"/>
              </a:spcBef>
              <a:spcAft>
                <a:spcPts val="0"/>
              </a:spcAft>
              <a:buClrTx/>
              <a:buSzTx/>
              <a:buFontTx/>
              <a:buNone/>
              <a:defRPr/>
            </a:pP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研究结果：</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近</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20</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年来宫颈癌的新发病例数呈增高趋势</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年龄</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:17</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88</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岁</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平均年龄由</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58.2</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岁逐年降至</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46.0</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岁</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差异有统计学意义</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(P</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0.01).</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分期</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:Ⅰ</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期</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772</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例</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(57.1</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),Ⅱ</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期</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380</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例</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(28.1</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),Ⅲ</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期</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182</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例</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(13.5</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),Ⅳ</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期</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18</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例</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(1.3</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),Ⅰ</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期和</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Ⅱ</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期的比例由</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69.6</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( 16/23)</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逐年升高至</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89.4</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(530/856).</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病理</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鳞癌</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1135</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例</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(83.1</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腺癌</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182</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例</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(13.3</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),20</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年来病理类型无明显改变</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鳞癌仍为主要类型</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(P</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0.05).(3)</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调查医院中</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26.0</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(364/1399)</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的宫颈癌患者末行三合诊检查</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,3.4</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(48/1399)</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的患者未予分期。近</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20</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年</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北京市宫颈癌的发病和早期比例逐渐增高</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且具有年轻化趋势</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宫颈癌的诊断存在不规范现象</a:t>
            </a:r>
            <a:r>
              <a:rPr lang="en-US" altLang="zh-CN"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lang="zh-CN" altLang="en-US" sz="5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宫颈癌的筛查、诊治和随访有待进一步规范化</a:t>
            </a:r>
            <a:r>
              <a:rPr lang="zh-CN" altLang="en-US" sz="500" dirty="0">
                <a:latin typeface="微软雅黑" panose="020B0503020204020204" pitchFamily="34" charset="-122"/>
                <a:ea typeface="微软雅黑" panose="020B0503020204020204" pitchFamily="34" charset="-122"/>
                <a:sym typeface="+mn-ea"/>
              </a:rPr>
              <a:t>。</a:t>
            </a:r>
            <a:endParaRPr lang="en-US" altLang="zh-CN" sz="500" dirty="0">
              <a:latin typeface="微软雅黑" panose="020B0503020204020204" pitchFamily="34" charset="-122"/>
              <a:ea typeface="微软雅黑" panose="020B0503020204020204" pitchFamily="34" charset="-122"/>
              <a:sym typeface="+mn-ea"/>
            </a:endParaRPr>
          </a:p>
        </p:txBody>
      </p:sp>
      <p:sp>
        <p:nvSpPr>
          <p:cNvPr id="10" name="TextBox 12"/>
          <p:cNvSpPr txBox="1"/>
          <p:nvPr/>
        </p:nvSpPr>
        <p:spPr>
          <a:xfrm>
            <a:off x="4420235" y="2581137"/>
            <a:ext cx="3150870" cy="567528"/>
          </a:xfrm>
          <a:prstGeom prst="rect">
            <a:avLst/>
          </a:prstGeom>
          <a:noFill/>
        </p:spPr>
        <p:txBody>
          <a:bodyPr wrap="square" rtlCol="0">
            <a:spAutoFit/>
          </a:bodyPr>
          <a:lstStyle/>
          <a:p>
            <a:pPr marL="0" marR="0" lvl="0" indent="0" algn="l" defTabSz="914400" rtl="0" fontAlgn="auto">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一项中国</a:t>
            </a:r>
            <a:r>
              <a:rPr kumimoji="0" lang="zh-CN" sz="10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横断面调查研究</a:t>
            </a:r>
            <a:r>
              <a:rPr kumimoji="0" lang="zh-CN" altLang="en-US" sz="10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显示</a:t>
            </a:r>
            <a:r>
              <a:rPr kumimoji="0" lang="en-US" altLang="zh-CN" sz="1000" b="0" i="0" u="none" strike="noStrike" kern="1200" cap="none" spc="0" normalizeH="0" baseline="30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17,b</a:t>
            </a:r>
            <a:r>
              <a:rPr kumimoji="0" lang="zh-CN" altLang="en-US" sz="10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rPr>
              <a:t>：</a:t>
            </a:r>
            <a:endParaRPr kumimoji="0" lang="en-US" sz="1000" b="0" i="0" u="none" strike="noStrike" kern="120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fontAlgn="auto">
              <a:lnSpc>
                <a:spcPct val="150000"/>
              </a:lnSpc>
              <a:spcBef>
                <a:spcPts val="0"/>
              </a:spcBef>
              <a:spcAft>
                <a:spcPts val="0"/>
              </a:spcAft>
              <a:buClrTx/>
              <a:buSzTx/>
              <a:buFont typeface="Arial" panose="020B0604020202020204" pitchFamily="34" charset="0"/>
              <a:buChar char="•"/>
              <a:defRPr/>
            </a:pPr>
            <a:r>
              <a:rPr lang="zh-CN" altLang="en-US" sz="12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mn-ea"/>
              </a:rPr>
              <a:t>约</a:t>
            </a:r>
            <a:r>
              <a:rPr lang="zh-CN" altLang="en-US" sz="1200" b="1" noProof="0" dirty="0">
                <a:ln>
                  <a:noFill/>
                </a:ln>
                <a:solidFill>
                  <a:srgbClr val="015560"/>
                </a:solidFill>
                <a:effectLst/>
                <a:uLnTx/>
                <a:uFillTx/>
                <a:latin typeface="微软雅黑" panose="020B0503020204020204" pitchFamily="34" charset="-122"/>
                <a:ea typeface="微软雅黑" panose="020B0503020204020204" pitchFamily="34" charset="-122"/>
                <a:sym typeface="+mn-ea"/>
              </a:rPr>
              <a:t>40%</a:t>
            </a:r>
            <a:r>
              <a:rPr lang="zh-CN" altLang="en-US" sz="12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mn-ea"/>
              </a:rPr>
              <a:t>青少年初次性行为年龄</a:t>
            </a:r>
            <a:r>
              <a:rPr lang="zh-CN" altLang="en-US" sz="1200" b="1" noProof="0" dirty="0">
                <a:ln>
                  <a:noFill/>
                </a:ln>
                <a:solidFill>
                  <a:srgbClr val="015560"/>
                </a:solidFill>
                <a:effectLst/>
                <a:uLnTx/>
                <a:uFillTx/>
                <a:latin typeface="微软雅黑" panose="020B0503020204020204" pitchFamily="34" charset="-122"/>
                <a:ea typeface="微软雅黑" panose="020B0503020204020204" pitchFamily="34" charset="-122"/>
                <a:sym typeface="+mn-ea"/>
              </a:rPr>
              <a:t>低于</a:t>
            </a:r>
            <a:r>
              <a:rPr lang="en-US" altLang="zh-CN" sz="1200" b="1" dirty="0">
                <a:solidFill>
                  <a:srgbClr val="015560"/>
                </a:solidFill>
                <a:latin typeface="微软雅黑" panose="020B0503020204020204" pitchFamily="34" charset="-122"/>
                <a:ea typeface="微软雅黑" panose="020B0503020204020204" pitchFamily="34" charset="-122"/>
                <a:sym typeface="+mn-ea"/>
              </a:rPr>
              <a:t>19</a:t>
            </a:r>
            <a:r>
              <a:rPr lang="zh-CN" altLang="en-US" sz="1200" b="1" dirty="0">
                <a:solidFill>
                  <a:srgbClr val="015560"/>
                </a:solidFill>
                <a:latin typeface="微软雅黑" panose="020B0503020204020204" pitchFamily="34" charset="-122"/>
                <a:ea typeface="微软雅黑" panose="020B0503020204020204" pitchFamily="34" charset="-122"/>
                <a:sym typeface="+mn-ea"/>
              </a:rPr>
              <a:t>岁</a:t>
            </a:r>
            <a:endParaRPr kumimoji="0" lang="zh-CN" altLang="en-US" sz="12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60" name="322fd1bd-ba4d-494d-b399-0e943c35d1e4" descr="og0AAB+LCAAAAAAABADtVk1v2kAQ/S/b9EYi2+CAuUEoEYc0UUC5VBwcezAb+QOt1xIoyn/v7MYus9hQUJFKpYoLOzuz+/zm7cy8sysesj6zWYtdyc0K8P808YUccT8SfvKQhRDj3pPIViAkh5z1f7yXQQ4JevHjAkqvDdofeMqTItFm1rduLDT5a2KyLW0cQcATPx7xiEs8Gy2T/AlEAKksHaUooMXKRa+tgu5FVqzwUot9tCowbQLmLoszQcCUwZVrh7g+LhY8gGdQF+ow3HuOXlnf8xzXc90Wm2lHu8WGosiXGPJlPO60u67XxdsbobjHQ7mtQZktIYEKyYyncpCG06UfViwOBY+WMoUc2bq2bmxE+Pj6BoEkgX2ngm0ZsEc99dsHu0s1IAVPozpuZn1lzdE9Ej3Mshj8tB7+mcumcI+ET4KsIZaZF8/xy3gaIkoqSdsi59wLP+SY19JPyxjFJjZmUlQyBCy0hpCaKeD14QEvV3k12B1t9/HVgASR650dJGS3yhAb81i9sEEaxVWOMd8r+I6e6tM0HdrC5h/1l7i92/gMA+1/t3/Hbb59Ezatyi8856885nJD5VwTYW+/CLWGckOCptD0Q5vBWh4QWo/CvYgFJYx2JPUhW6p2CtqWsO7pr/ksRDp7FfG3FpRI2k0H4VuRy2SnkJ5C2PYEg7RJGsJaN6upxJGjrPPXnq6B39KwNDjdhqKo906qihexoBx3dseEg/S299P72agaWouWILaWQE03OF7kIMuRoJohfhkVw3TaMDZM6u8wl1miznaq7vwbrRs17iIWNA+1ce3seaha/HnzcNQTuAi291J/uzP1HWTe+4OKfMwM5VGgF7GY4+8n+0VCNqINAAA="/>
          <p:cNvGrpSpPr>
            <a:grpSpLocks noChangeAspect="1"/>
          </p:cNvGrpSpPr>
          <p:nvPr/>
        </p:nvGrpSpPr>
        <p:grpSpPr>
          <a:xfrm>
            <a:off x="4632960" y="3631427"/>
            <a:ext cx="1560195" cy="1560195"/>
            <a:chOff x="7655980" y="2021325"/>
            <a:chExt cx="2518462" cy="2518463"/>
          </a:xfrm>
        </p:grpSpPr>
        <p:sp>
          <p:nvSpPr>
            <p:cNvPr id="61" name="BackShape"/>
            <p:cNvSpPr/>
            <p:nvPr/>
          </p:nvSpPr>
          <p:spPr>
            <a:xfrm>
              <a:off x="7870342" y="2235688"/>
              <a:ext cx="2089734" cy="2089735"/>
            </a:xfrm>
            <a:prstGeom prst="ellipse">
              <a:avLst/>
            </a:prstGeom>
            <a:pattFill prst="dkDnDiag">
              <a:fgClr>
                <a:schemeClr val="bg1">
                  <a:lumMod val="85000"/>
                </a:schemeClr>
              </a:fgClr>
              <a:bgClr>
                <a:schemeClr val="bg1"/>
              </a:bgClr>
            </a:pattFill>
            <a:ln w="57150">
              <a:solidFill>
                <a:schemeClr val="bg1"/>
              </a:solid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040" dirty="0">
                <a:cs typeface="+mn-ea"/>
                <a:sym typeface="+mn-lt"/>
              </a:endParaRPr>
            </a:p>
          </p:txBody>
        </p:sp>
        <p:sp>
          <p:nvSpPr>
            <p:cNvPr id="62" name="ValueShape"/>
            <p:cNvSpPr/>
            <p:nvPr/>
          </p:nvSpPr>
          <p:spPr>
            <a:xfrm>
              <a:off x="7655980" y="2021325"/>
              <a:ext cx="2518462" cy="2518463"/>
            </a:xfrm>
            <a:prstGeom prst="pie">
              <a:avLst>
                <a:gd name="adj1" fmla="val 16200000"/>
                <a:gd name="adj2" fmla="val 4237299"/>
              </a:avLst>
            </a:prstGeom>
            <a:solidFill>
              <a:srgbClr val="015560"/>
            </a:solidFill>
            <a:ln w="63500">
              <a:solidFill>
                <a:schemeClr val="bg1"/>
              </a:solidFill>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040" dirty="0">
                <a:cs typeface="+mn-ea"/>
                <a:sym typeface="+mn-lt"/>
              </a:endParaRPr>
            </a:p>
          </p:txBody>
        </p:sp>
      </p:grpSp>
      <p:sp>
        <p:nvSpPr>
          <p:cNvPr id="18" name="文本框 17"/>
          <p:cNvSpPr txBox="1"/>
          <p:nvPr/>
        </p:nvSpPr>
        <p:spPr>
          <a:xfrm>
            <a:off x="5459730" y="4068307"/>
            <a:ext cx="715010" cy="377190"/>
          </a:xfrm>
          <a:prstGeom prst="rect">
            <a:avLst/>
          </a:prstGeom>
          <a:noFill/>
        </p:spPr>
        <p:txBody>
          <a:bodyPr wrap="square">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40%</a:t>
            </a:r>
          </a:p>
        </p:txBody>
      </p:sp>
      <p:cxnSp>
        <p:nvCxnSpPr>
          <p:cNvPr id="24" name="直接连接符 23"/>
          <p:cNvCxnSpPr/>
          <p:nvPr/>
        </p:nvCxnSpPr>
        <p:spPr>
          <a:xfrm>
            <a:off x="5934710" y="4327387"/>
            <a:ext cx="414655" cy="7429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260465" y="4134347"/>
            <a:ext cx="999490" cy="460375"/>
          </a:xfrm>
          <a:prstGeom prst="rect">
            <a:avLst/>
          </a:prstGeom>
          <a:noFill/>
        </p:spPr>
        <p:txBody>
          <a:bodyPr wrap="square">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初次性行为低于</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19</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岁</a:t>
            </a:r>
          </a:p>
        </p:txBody>
      </p:sp>
      <p:sp>
        <p:nvSpPr>
          <p:cNvPr id="35" name="矩形 34"/>
          <p:cNvSpPr/>
          <p:nvPr/>
        </p:nvSpPr>
        <p:spPr>
          <a:xfrm>
            <a:off x="78422" y="6131252"/>
            <a:ext cx="8133715" cy="700513"/>
          </a:xfrm>
          <a:prstGeom prst="rect">
            <a:avLst/>
          </a:prstGeom>
          <a:noFill/>
        </p:spPr>
        <p:txBody>
          <a:bodyPr wrap="square">
            <a:spAutoFit/>
          </a:bodyPr>
          <a:lstStyle/>
          <a:p>
            <a:pPr>
              <a:lnSpc>
                <a:spcPts val="800"/>
              </a:lnSpc>
            </a:pPr>
            <a:r>
              <a:rPr lang="en-US" altLang="zh-CN" sz="600" kern="0" dirty="0">
                <a:solidFill>
                  <a:prstClr val="black"/>
                </a:solidFill>
                <a:latin typeface="微软雅黑" panose="020B0503020204020204" pitchFamily="34" charset="-122"/>
                <a:ea typeface="微软雅黑" panose="020B0503020204020204" pitchFamily="34" charset="-122"/>
                <a:sym typeface="+mn-lt"/>
              </a:rPr>
              <a:t>16.</a:t>
            </a:r>
            <a:r>
              <a:rPr lang="en-US" altLang="zh-CN" sz="600" dirty="0">
                <a:latin typeface="微软雅黑" panose="020B0503020204020204" pitchFamily="34" charset="-122"/>
                <a:ea typeface="微软雅黑" panose="020B0503020204020204" pitchFamily="34" charset="-122"/>
                <a:cs typeface="Arial" panose="020B0604020202020204" pitchFamily="34" charset="0"/>
                <a:sym typeface="+mn-ea"/>
              </a:rPr>
              <a:t>Wu EQ,et al. </a:t>
            </a:r>
            <a:r>
              <a:rPr lang="en-US" altLang="zh-CN" sz="600" i="1" dirty="0">
                <a:latin typeface="微软雅黑" panose="020B0503020204020204" pitchFamily="34" charset="-122"/>
                <a:ea typeface="微软雅黑" panose="020B0503020204020204" pitchFamily="34" charset="-122"/>
                <a:cs typeface="Arial" panose="020B0604020202020204" pitchFamily="34" charset="0"/>
                <a:sym typeface="+mn-ea"/>
              </a:rPr>
              <a:t>Cancer Causes Control</a:t>
            </a:r>
            <a:r>
              <a:rPr lang="en-US" altLang="zh-CN" sz="600" dirty="0">
                <a:latin typeface="微软雅黑" panose="020B0503020204020204" pitchFamily="34" charset="-122"/>
                <a:ea typeface="微软雅黑" panose="020B0503020204020204" pitchFamily="34" charset="-122"/>
                <a:cs typeface="Arial" panose="020B0604020202020204" pitchFamily="34" charset="0"/>
                <a:sym typeface="+mn-ea"/>
              </a:rPr>
              <a:t>. 2013;24(4):795-803.</a:t>
            </a:r>
          </a:p>
          <a:p>
            <a:pPr>
              <a:lnSpc>
                <a:spcPts val="800"/>
              </a:lnSpc>
            </a:pPr>
            <a:r>
              <a:rPr lang="en-US" altLang="zh-CN" sz="600" dirty="0">
                <a:latin typeface="微软雅黑" panose="020B0503020204020204" pitchFamily="34" charset="-122"/>
                <a:ea typeface="微软雅黑" panose="020B0503020204020204" pitchFamily="34" charset="-122"/>
                <a:cs typeface="Arial" panose="020B0604020202020204" pitchFamily="34" charset="0"/>
                <a:sym typeface="+mn-ea"/>
              </a:rPr>
              <a:t>17.</a:t>
            </a:r>
            <a:r>
              <a:rPr lang="en-US" altLang="zh-CN" sz="600" dirty="0">
                <a:latin typeface="微软雅黑" panose="020B0503020204020204" pitchFamily="34" charset="-122"/>
                <a:ea typeface="微软雅黑" panose="020B0503020204020204" pitchFamily="34" charset="-122"/>
                <a:sym typeface="+mn-ea"/>
              </a:rPr>
              <a:t>Shu C, et al.Public Health. 2016;135:104-13. </a:t>
            </a:r>
            <a:endParaRPr lang="en-US" altLang="zh-CN" sz="600" dirty="0">
              <a:latin typeface="微软雅黑" panose="020B0503020204020204" pitchFamily="34" charset="-122"/>
              <a:ea typeface="微软雅黑" panose="020B0503020204020204" pitchFamily="34" charset="-122"/>
            </a:endParaRPr>
          </a:p>
          <a:p>
            <a:pPr>
              <a:lnSpc>
                <a:spcPts val="800"/>
              </a:lnSpc>
            </a:pPr>
            <a:r>
              <a:rPr lang="en-US" altLang="zh-CN" sz="600" kern="0" dirty="0">
                <a:solidFill>
                  <a:prstClr val="black"/>
                </a:solidFill>
                <a:latin typeface="微软雅黑" panose="020B0503020204020204" pitchFamily="34" charset="-122"/>
                <a:ea typeface="微软雅黑" panose="020B0503020204020204" pitchFamily="34" charset="-122"/>
                <a:sym typeface="+mn-ea"/>
              </a:rPr>
              <a:t>18.Vinodhini K, et al. Arch Gynecol Obstet. 2012 Mar;285(3):771-7.</a:t>
            </a:r>
          </a:p>
          <a:p>
            <a:pPr>
              <a:lnSpc>
                <a:spcPts val="800"/>
              </a:lnSpc>
            </a:pPr>
            <a:r>
              <a:rPr lang="en-US" altLang="zh-CN" sz="600" kern="0" dirty="0">
                <a:solidFill>
                  <a:prstClr val="black"/>
                </a:solidFill>
                <a:latin typeface="微软雅黑" panose="020B0503020204020204" pitchFamily="34" charset="-122"/>
                <a:ea typeface="微软雅黑" panose="020B0503020204020204" pitchFamily="34" charset="-122"/>
                <a:sym typeface="+mn-ea"/>
              </a:rPr>
              <a:t>19. ICO HPV Information Centre. Human Papillomavirus and Related Diseases Report. China, 10 March 2023.</a:t>
            </a:r>
          </a:p>
          <a:p>
            <a:pPr>
              <a:lnSpc>
                <a:spcPts val="800"/>
              </a:lnSpc>
            </a:pPr>
            <a:r>
              <a:rPr lang="en-US" altLang="zh-CN" sz="600" kern="0" dirty="0">
                <a:solidFill>
                  <a:prstClr val="black"/>
                </a:solidFill>
                <a:latin typeface="微软雅黑" panose="020B0503020204020204" pitchFamily="34" charset="-122"/>
                <a:ea typeface="微软雅黑" panose="020B0503020204020204" pitchFamily="34" charset="-122"/>
                <a:sym typeface="+mn-ea"/>
              </a:rPr>
              <a:t>20.</a:t>
            </a:r>
            <a:r>
              <a:rPr lang="it-IT" altLang="zh-CN" sz="6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Li X, </a:t>
            </a:r>
            <a:r>
              <a:rPr lang="en-US" altLang="zh-CN" sz="6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et</a:t>
            </a:r>
            <a:r>
              <a:rPr lang="zh-CN" altLang="en-US" sz="6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 </a:t>
            </a:r>
            <a:r>
              <a:rPr lang="en-US" altLang="zh-CN" sz="6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al.</a:t>
            </a:r>
            <a:r>
              <a:rPr lang="zh-CN" altLang="en-US" sz="6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 </a:t>
            </a:r>
            <a:r>
              <a:rPr lang="en-US" altLang="zh-CN" sz="600" noProof="0" dirty="0">
                <a:ln>
                  <a:noFill/>
                </a:ln>
                <a:solidFill>
                  <a:srgbClr val="0C0C0C"/>
                </a:solidFill>
                <a:effectLst/>
                <a:uLnTx/>
                <a:uFillTx/>
                <a:latin typeface="微软雅黑" panose="020B0503020204020204" pitchFamily="34" charset="-122"/>
                <a:ea typeface="微软雅黑" panose="020B0503020204020204" pitchFamily="34" charset="-122"/>
                <a:sym typeface="+mn-ea"/>
              </a:rPr>
              <a:t>Chin J Cancer Res. 2017;29(6):477-486.</a:t>
            </a:r>
          </a:p>
          <a:p>
            <a:pPr>
              <a:lnSpc>
                <a:spcPts val="800"/>
              </a:lnSpc>
            </a:pPr>
            <a:r>
              <a:rPr lang="en-US" altLang="zh-CN" sz="600" kern="0" dirty="0">
                <a:solidFill>
                  <a:prstClr val="black"/>
                </a:solidFill>
                <a:latin typeface="微软雅黑" panose="020B0503020204020204" pitchFamily="34" charset="-122"/>
                <a:ea typeface="微软雅黑" panose="020B0503020204020204" pitchFamily="34" charset="-122"/>
                <a:sym typeface="+mn-lt"/>
              </a:rPr>
              <a:t>21. </a:t>
            </a:r>
            <a:r>
              <a:rPr lang="zh-CN" altLang="en-US" sz="600" kern="0" dirty="0">
                <a:solidFill>
                  <a:prstClr val="black"/>
                </a:solidFill>
                <a:latin typeface="微软雅黑" panose="020B0503020204020204" pitchFamily="34" charset="-122"/>
                <a:ea typeface="微软雅黑" panose="020B0503020204020204" pitchFamily="34" charset="-122"/>
                <a:sym typeface="+mn-lt"/>
              </a:rPr>
              <a:t>章静菲</a:t>
            </a:r>
            <a:r>
              <a:rPr lang="en-US" altLang="zh-CN" sz="600" kern="0" dirty="0">
                <a:solidFill>
                  <a:prstClr val="black"/>
                </a:solidFill>
                <a:latin typeface="微软雅黑" panose="020B0503020204020204" pitchFamily="34" charset="-122"/>
                <a:ea typeface="微软雅黑" panose="020B0503020204020204" pitchFamily="34" charset="-122"/>
                <a:sym typeface="+mn-lt"/>
              </a:rPr>
              <a:t>,</a:t>
            </a:r>
            <a:r>
              <a:rPr lang="zh-CN" altLang="en-US" sz="600" kern="0" dirty="0">
                <a:solidFill>
                  <a:prstClr val="black"/>
                </a:solidFill>
                <a:latin typeface="微软雅黑" panose="020B0503020204020204" pitchFamily="34" charset="-122"/>
                <a:ea typeface="微软雅黑" panose="020B0503020204020204" pitchFamily="34" charset="-122"/>
                <a:sym typeface="+mn-lt"/>
              </a:rPr>
              <a:t>王彤</a:t>
            </a:r>
            <a:r>
              <a:rPr lang="en-US" altLang="zh-CN" sz="600" kern="0" dirty="0">
                <a:solidFill>
                  <a:prstClr val="black"/>
                </a:solidFill>
                <a:latin typeface="微软雅黑" panose="020B0503020204020204" pitchFamily="34" charset="-122"/>
                <a:ea typeface="微软雅黑" panose="020B0503020204020204" pitchFamily="34" charset="-122"/>
                <a:sym typeface="+mn-lt"/>
              </a:rPr>
              <a:t>,</a:t>
            </a:r>
            <a:r>
              <a:rPr lang="zh-CN" altLang="en-US" sz="600" kern="0" dirty="0">
                <a:solidFill>
                  <a:prstClr val="black"/>
                </a:solidFill>
                <a:latin typeface="微软雅黑" panose="020B0503020204020204" pitchFamily="34" charset="-122"/>
                <a:ea typeface="微软雅黑" panose="020B0503020204020204" pitchFamily="34" charset="-122"/>
                <a:sym typeface="+mn-lt"/>
              </a:rPr>
              <a:t>武明辉</a:t>
            </a:r>
            <a:r>
              <a:rPr lang="en-US" altLang="zh-CN" sz="600" kern="0" dirty="0">
                <a:solidFill>
                  <a:prstClr val="black"/>
                </a:solidFill>
                <a:latin typeface="微软雅黑" panose="020B0503020204020204" pitchFamily="34" charset="-122"/>
                <a:ea typeface="微软雅黑" panose="020B0503020204020204" pitchFamily="34" charset="-122"/>
                <a:sym typeface="+mn-lt"/>
              </a:rPr>
              <a:t>,</a:t>
            </a:r>
            <a:r>
              <a:rPr lang="zh-CN" altLang="en-US" sz="600" kern="0" dirty="0">
                <a:solidFill>
                  <a:prstClr val="black"/>
                </a:solidFill>
                <a:latin typeface="微软雅黑" panose="020B0503020204020204" pitchFamily="34" charset="-122"/>
                <a:ea typeface="微软雅黑" panose="020B0503020204020204" pitchFamily="34" charset="-122"/>
                <a:sym typeface="+mn-lt"/>
              </a:rPr>
              <a:t>张为远</a:t>
            </a:r>
            <a:r>
              <a:rPr lang="en-US" altLang="zh-CN" sz="600" kern="0" dirty="0">
                <a:solidFill>
                  <a:prstClr val="black"/>
                </a:solidFill>
                <a:latin typeface="微软雅黑" panose="020B0503020204020204" pitchFamily="34" charset="-122"/>
                <a:ea typeface="微软雅黑" panose="020B0503020204020204" pitchFamily="34" charset="-122"/>
                <a:sym typeface="+mn-lt"/>
              </a:rPr>
              <a:t>.</a:t>
            </a:r>
            <a:r>
              <a:rPr lang="zh-CN" altLang="en-US" sz="600" kern="0" dirty="0">
                <a:solidFill>
                  <a:prstClr val="black"/>
                </a:solidFill>
                <a:latin typeface="微软雅黑" panose="020B0503020204020204" pitchFamily="34" charset="-122"/>
                <a:ea typeface="微软雅黑" panose="020B0503020204020204" pitchFamily="34" charset="-122"/>
                <a:sym typeface="+mn-lt"/>
              </a:rPr>
              <a:t>北京市</a:t>
            </a:r>
            <a:r>
              <a:rPr lang="en-US" altLang="zh-CN" sz="600" kern="0" dirty="0">
                <a:solidFill>
                  <a:prstClr val="black"/>
                </a:solidFill>
                <a:latin typeface="微软雅黑" panose="020B0503020204020204" pitchFamily="34" charset="-122"/>
                <a:ea typeface="微软雅黑" panose="020B0503020204020204" pitchFamily="34" charset="-122"/>
                <a:sym typeface="+mn-lt"/>
              </a:rPr>
              <a:t>1399</a:t>
            </a:r>
            <a:r>
              <a:rPr lang="zh-CN" altLang="en-US" sz="600" kern="0" dirty="0">
                <a:solidFill>
                  <a:prstClr val="black"/>
                </a:solidFill>
                <a:latin typeface="微软雅黑" panose="020B0503020204020204" pitchFamily="34" charset="-122"/>
                <a:ea typeface="微软雅黑" panose="020B0503020204020204" pitchFamily="34" charset="-122"/>
                <a:sym typeface="+mn-lt"/>
              </a:rPr>
              <a:t>例宫颈癌的流行现状及临床特点</a:t>
            </a:r>
            <a:r>
              <a:rPr lang="en-US" altLang="zh-CN" sz="600" kern="0" dirty="0">
                <a:solidFill>
                  <a:prstClr val="black"/>
                </a:solidFill>
                <a:latin typeface="微软雅黑" panose="020B0503020204020204" pitchFamily="34" charset="-122"/>
                <a:ea typeface="微软雅黑" panose="020B0503020204020204" pitchFamily="34" charset="-122"/>
                <a:sym typeface="+mn-lt"/>
              </a:rPr>
              <a:t>[J].</a:t>
            </a:r>
            <a:r>
              <a:rPr lang="zh-CN" altLang="en-US" sz="600" kern="0" dirty="0">
                <a:solidFill>
                  <a:prstClr val="black"/>
                </a:solidFill>
                <a:latin typeface="微软雅黑" panose="020B0503020204020204" pitchFamily="34" charset="-122"/>
                <a:ea typeface="微软雅黑" panose="020B0503020204020204" pitchFamily="34" charset="-122"/>
                <a:sym typeface="+mn-lt"/>
              </a:rPr>
              <a:t>中华医学杂志</a:t>
            </a:r>
            <a:r>
              <a:rPr lang="en-US" altLang="zh-CN" sz="600" kern="0" dirty="0">
                <a:solidFill>
                  <a:prstClr val="black"/>
                </a:solidFill>
                <a:latin typeface="微软雅黑" panose="020B0503020204020204" pitchFamily="34" charset="-122"/>
                <a:ea typeface="微软雅黑" panose="020B0503020204020204" pitchFamily="34" charset="-122"/>
                <a:sym typeface="+mn-lt"/>
              </a:rPr>
              <a:t>,2011,91(43):3058-3061.DOI:10.3760/cma.j.issn.0376-2491.2011.43.009.</a:t>
            </a:r>
          </a:p>
        </p:txBody>
      </p:sp>
      <p:sp>
        <p:nvSpPr>
          <p:cNvPr id="26" name="矩形 25"/>
          <p:cNvSpPr/>
          <p:nvPr/>
        </p:nvSpPr>
        <p:spPr>
          <a:xfrm>
            <a:off x="7962265" y="2581137"/>
            <a:ext cx="3254375" cy="875665"/>
          </a:xfrm>
          <a:prstGeom prst="rect">
            <a:avLst/>
          </a:prstGeom>
        </p:spPr>
        <p:txBody>
          <a:bodyPr wrap="square">
            <a:spAutoFit/>
          </a:bodyPr>
          <a:lstStyle/>
          <a:p>
            <a:pPr marL="0" lvl="0" algn="l" fontAlgn="auto">
              <a:lnSpc>
                <a:spcPct val="150000"/>
              </a:lnSpc>
              <a:spcBef>
                <a:spcPts val="0"/>
              </a:spcBef>
              <a:spcAft>
                <a:spcPts val="0"/>
              </a:spcAft>
              <a:buClrTx/>
              <a:buSzTx/>
              <a:buFontTx/>
              <a:defRPr/>
            </a:pPr>
            <a:r>
              <a:rPr lang="zh-CN" altLang="en-US" sz="1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202</a:t>
            </a:r>
            <a:r>
              <a:rPr lang="en-US" altLang="zh-CN" sz="1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3</a:t>
            </a:r>
            <a:r>
              <a:rPr lang="zh-CN" altLang="en-US" sz="1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年ICO中国HPV相关疾病报告显示</a:t>
            </a:r>
            <a:r>
              <a:rPr lang="en-US" altLang="zh-CN" sz="1000" baseline="30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19</a:t>
            </a:r>
            <a:r>
              <a:rPr lang="zh-CN" altLang="en-US" sz="1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a:t>
            </a:r>
          </a:p>
          <a:p>
            <a:pPr marL="171450" lvl="0" indent="-171450" algn="l">
              <a:lnSpc>
                <a:spcPct val="150000"/>
              </a:lnSpc>
              <a:spcBef>
                <a:spcPts val="0"/>
              </a:spcBef>
              <a:spcAft>
                <a:spcPts val="0"/>
              </a:spcAft>
              <a:buClrTx/>
              <a:buSzTx/>
              <a:buFont typeface="Arial" panose="020B0604020202020204" pitchFamily="34" charset="0"/>
              <a:buChar char="•"/>
              <a:defRPr/>
            </a:pPr>
            <a:r>
              <a:rPr lang="zh-CN" altLang="en-US" sz="12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据估计，2020年我国子宫颈癌发病高峰年龄在45-54岁之间</a:t>
            </a:r>
            <a:endParaRPr lang="zh-CN" altLang="en-US" sz="1200" b="1" noProof="0" dirty="0">
              <a:ln>
                <a:noFill/>
              </a:ln>
              <a:solidFill>
                <a:srgbClr val="015560"/>
              </a:solidFill>
              <a:effectLst/>
              <a:uLnTx/>
              <a:uFillTx/>
              <a:latin typeface="微软雅黑" panose="020B0503020204020204" pitchFamily="34" charset="-122"/>
              <a:ea typeface="微软雅黑" panose="020B0503020204020204" pitchFamily="34" charset="-122"/>
            </a:endParaRPr>
          </a:p>
        </p:txBody>
      </p:sp>
      <p:sp>
        <p:nvSpPr>
          <p:cNvPr id="27" name="woman-with-flag_75744"/>
          <p:cNvSpPr/>
          <p:nvPr/>
        </p:nvSpPr>
        <p:spPr>
          <a:xfrm>
            <a:off x="8338820" y="3890507"/>
            <a:ext cx="747395" cy="945515"/>
          </a:xfrm>
          <a:custGeom>
            <a:avLst/>
            <a:gdLst>
              <a:gd name="connsiteX0" fmla="*/ 156920 w 460915"/>
              <a:gd name="connsiteY0" fmla="*/ 32813 h 607851"/>
              <a:gd name="connsiteX1" fmla="*/ 229673 w 460915"/>
              <a:gd name="connsiteY1" fmla="*/ 105496 h 607851"/>
              <a:gd name="connsiteX2" fmla="*/ 156920 w 460915"/>
              <a:gd name="connsiteY2" fmla="*/ 178179 h 607851"/>
              <a:gd name="connsiteX3" fmla="*/ 84167 w 460915"/>
              <a:gd name="connsiteY3" fmla="*/ 105496 h 607851"/>
              <a:gd name="connsiteX4" fmla="*/ 156920 w 460915"/>
              <a:gd name="connsiteY4" fmla="*/ 32813 h 607851"/>
              <a:gd name="connsiteX5" fmla="*/ 430046 w 460915"/>
              <a:gd name="connsiteY5" fmla="*/ 0 h 607851"/>
              <a:gd name="connsiteX6" fmla="*/ 454927 w 460915"/>
              <a:gd name="connsiteY6" fmla="*/ 2990 h 607851"/>
              <a:gd name="connsiteX7" fmla="*/ 460915 w 460915"/>
              <a:gd name="connsiteY7" fmla="*/ 10516 h 607851"/>
              <a:gd name="connsiteX8" fmla="*/ 460915 w 460915"/>
              <a:gd name="connsiteY8" fmla="*/ 115673 h 607851"/>
              <a:gd name="connsiteX9" fmla="*/ 459676 w 460915"/>
              <a:gd name="connsiteY9" fmla="*/ 120416 h 607851"/>
              <a:gd name="connsiteX10" fmla="*/ 455753 w 460915"/>
              <a:gd name="connsiteY10" fmla="*/ 122374 h 607851"/>
              <a:gd name="connsiteX11" fmla="*/ 453895 w 460915"/>
              <a:gd name="connsiteY11" fmla="*/ 122065 h 607851"/>
              <a:gd name="connsiteX12" fmla="*/ 425916 w 460915"/>
              <a:gd name="connsiteY12" fmla="*/ 117735 h 607851"/>
              <a:gd name="connsiteX13" fmla="*/ 396286 w 460915"/>
              <a:gd name="connsiteY13" fmla="*/ 123096 h 607851"/>
              <a:gd name="connsiteX14" fmla="*/ 327837 w 460915"/>
              <a:gd name="connsiteY14" fmla="*/ 136498 h 607851"/>
              <a:gd name="connsiteX15" fmla="*/ 325359 w 460915"/>
              <a:gd name="connsiteY15" fmla="*/ 136498 h 607851"/>
              <a:gd name="connsiteX16" fmla="*/ 325359 w 460915"/>
              <a:gd name="connsiteY16" fmla="*/ 307946 h 607851"/>
              <a:gd name="connsiteX17" fmla="*/ 330934 w 460915"/>
              <a:gd name="connsiteY17" fmla="*/ 313823 h 607851"/>
              <a:gd name="connsiteX18" fmla="*/ 330521 w 460915"/>
              <a:gd name="connsiteY18" fmla="*/ 346504 h 607851"/>
              <a:gd name="connsiteX19" fmla="*/ 325359 w 460915"/>
              <a:gd name="connsiteY19" fmla="*/ 350318 h 607851"/>
              <a:gd name="connsiteX20" fmla="*/ 325359 w 460915"/>
              <a:gd name="connsiteY20" fmla="*/ 587438 h 607851"/>
              <a:gd name="connsiteX21" fmla="*/ 314415 w 460915"/>
              <a:gd name="connsiteY21" fmla="*/ 598366 h 607851"/>
              <a:gd name="connsiteX22" fmla="*/ 303369 w 460915"/>
              <a:gd name="connsiteY22" fmla="*/ 587438 h 607851"/>
              <a:gd name="connsiteX23" fmla="*/ 303369 w 460915"/>
              <a:gd name="connsiteY23" fmla="*/ 350318 h 607851"/>
              <a:gd name="connsiteX24" fmla="*/ 297794 w 460915"/>
              <a:gd name="connsiteY24" fmla="*/ 345988 h 607851"/>
              <a:gd name="connsiteX25" fmla="*/ 227796 w 460915"/>
              <a:gd name="connsiteY25" fmla="*/ 274131 h 607851"/>
              <a:gd name="connsiteX26" fmla="*/ 250819 w 460915"/>
              <a:gd name="connsiteY26" fmla="*/ 449187 h 607851"/>
              <a:gd name="connsiteX27" fmla="*/ 246689 w 460915"/>
              <a:gd name="connsiteY27" fmla="*/ 463414 h 607851"/>
              <a:gd name="connsiteX28" fmla="*/ 233164 w 460915"/>
              <a:gd name="connsiteY28" fmla="*/ 469394 h 607851"/>
              <a:gd name="connsiteX29" fmla="*/ 209729 w 460915"/>
              <a:gd name="connsiteY29" fmla="*/ 469394 h 607851"/>
              <a:gd name="connsiteX30" fmla="*/ 209935 w 460915"/>
              <a:gd name="connsiteY30" fmla="*/ 492900 h 607851"/>
              <a:gd name="connsiteX31" fmla="*/ 206528 w 460915"/>
              <a:gd name="connsiteY31" fmla="*/ 582799 h 607851"/>
              <a:gd name="connsiteX32" fmla="*/ 180615 w 460915"/>
              <a:gd name="connsiteY32" fmla="*/ 607851 h 607851"/>
              <a:gd name="connsiteX33" fmla="*/ 179582 w 460915"/>
              <a:gd name="connsiteY33" fmla="*/ 607748 h 607851"/>
              <a:gd name="connsiteX34" fmla="*/ 154598 w 460915"/>
              <a:gd name="connsiteY34" fmla="*/ 580840 h 607851"/>
              <a:gd name="connsiteX35" fmla="*/ 158005 w 460915"/>
              <a:gd name="connsiteY35" fmla="*/ 490941 h 607851"/>
              <a:gd name="connsiteX36" fmla="*/ 157798 w 460915"/>
              <a:gd name="connsiteY36" fmla="*/ 469394 h 607851"/>
              <a:gd name="connsiteX37" fmla="*/ 123832 w 460915"/>
              <a:gd name="connsiteY37" fmla="*/ 469394 h 607851"/>
              <a:gd name="connsiteX38" fmla="*/ 98951 w 460915"/>
              <a:gd name="connsiteY38" fmla="*/ 587232 h 607851"/>
              <a:gd name="connsiteX39" fmla="*/ 73553 w 460915"/>
              <a:gd name="connsiteY39" fmla="*/ 607851 h 607851"/>
              <a:gd name="connsiteX40" fmla="*/ 68185 w 460915"/>
              <a:gd name="connsiteY40" fmla="*/ 607232 h 607851"/>
              <a:gd name="connsiteX41" fmla="*/ 48053 w 460915"/>
              <a:gd name="connsiteY41" fmla="*/ 576510 h 607851"/>
              <a:gd name="connsiteX42" fmla="*/ 70662 w 460915"/>
              <a:gd name="connsiteY42" fmla="*/ 469394 h 607851"/>
              <a:gd name="connsiteX43" fmla="*/ 53937 w 460915"/>
              <a:gd name="connsiteY43" fmla="*/ 469394 h 607851"/>
              <a:gd name="connsiteX44" fmla="*/ 40619 w 460915"/>
              <a:gd name="connsiteY44" fmla="*/ 463414 h 607851"/>
              <a:gd name="connsiteX45" fmla="*/ 37212 w 460915"/>
              <a:gd name="connsiteY45" fmla="*/ 449187 h 607851"/>
              <a:gd name="connsiteX46" fmla="*/ 64674 w 460915"/>
              <a:gd name="connsiteY46" fmla="*/ 302998 h 607851"/>
              <a:gd name="connsiteX47" fmla="*/ 41858 w 460915"/>
              <a:gd name="connsiteY47" fmla="*/ 334132 h 607851"/>
              <a:gd name="connsiteX48" fmla="*/ 23171 w 460915"/>
              <a:gd name="connsiteY48" fmla="*/ 343617 h 607851"/>
              <a:gd name="connsiteX49" fmla="*/ 9440 w 460915"/>
              <a:gd name="connsiteY49" fmla="*/ 339081 h 607851"/>
              <a:gd name="connsiteX50" fmla="*/ 4485 w 460915"/>
              <a:gd name="connsiteY50" fmla="*/ 306812 h 607851"/>
              <a:gd name="connsiteX51" fmla="*/ 29469 w 460915"/>
              <a:gd name="connsiteY51" fmla="*/ 272791 h 607851"/>
              <a:gd name="connsiteX52" fmla="*/ 50427 w 460915"/>
              <a:gd name="connsiteY52" fmla="*/ 245470 h 607851"/>
              <a:gd name="connsiteX53" fmla="*/ 85426 w 460915"/>
              <a:gd name="connsiteY53" fmla="*/ 201758 h 607851"/>
              <a:gd name="connsiteX54" fmla="*/ 105248 w 460915"/>
              <a:gd name="connsiteY54" fmla="*/ 190520 h 607851"/>
              <a:gd name="connsiteX55" fmla="*/ 197340 w 460915"/>
              <a:gd name="connsiteY55" fmla="*/ 190520 h 607851"/>
              <a:gd name="connsiteX56" fmla="*/ 218194 w 460915"/>
              <a:gd name="connsiteY56" fmla="*/ 197840 h 607851"/>
              <a:gd name="connsiteX57" fmla="*/ 303369 w 460915"/>
              <a:gd name="connsiteY57" fmla="*/ 285471 h 607851"/>
              <a:gd name="connsiteX58" fmla="*/ 303369 w 460915"/>
              <a:gd name="connsiteY58" fmla="*/ 22372 h 607851"/>
              <a:gd name="connsiteX59" fmla="*/ 314415 w 460915"/>
              <a:gd name="connsiteY59" fmla="*/ 11444 h 607851"/>
              <a:gd name="connsiteX60" fmla="*/ 322984 w 460915"/>
              <a:gd name="connsiteY60" fmla="*/ 15567 h 607851"/>
              <a:gd name="connsiteX61" fmla="*/ 338367 w 460915"/>
              <a:gd name="connsiteY61" fmla="*/ 16701 h 607851"/>
              <a:gd name="connsiteX62" fmla="*/ 355402 w 460915"/>
              <a:gd name="connsiteY62" fmla="*/ 14949 h 607851"/>
              <a:gd name="connsiteX63" fmla="*/ 367172 w 460915"/>
              <a:gd name="connsiteY63" fmla="*/ 11650 h 607851"/>
              <a:gd name="connsiteX64" fmla="*/ 430046 w 460915"/>
              <a:gd name="connsiteY64"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60915" h="607851">
                <a:moveTo>
                  <a:pt x="156920" y="32813"/>
                </a:moveTo>
                <a:cubicBezTo>
                  <a:pt x="197100" y="32813"/>
                  <a:pt x="229673" y="65354"/>
                  <a:pt x="229673" y="105496"/>
                </a:cubicBezTo>
                <a:cubicBezTo>
                  <a:pt x="229673" y="145638"/>
                  <a:pt x="197100" y="178179"/>
                  <a:pt x="156920" y="178179"/>
                </a:cubicBezTo>
                <a:cubicBezTo>
                  <a:pt x="116740" y="178179"/>
                  <a:pt x="84167" y="145638"/>
                  <a:pt x="84167" y="105496"/>
                </a:cubicBezTo>
                <a:cubicBezTo>
                  <a:pt x="84167" y="65354"/>
                  <a:pt x="116740" y="32813"/>
                  <a:pt x="156920" y="32813"/>
                </a:cubicBezTo>
                <a:close/>
                <a:moveTo>
                  <a:pt x="430046" y="0"/>
                </a:moveTo>
                <a:cubicBezTo>
                  <a:pt x="438925" y="0"/>
                  <a:pt x="447287" y="1031"/>
                  <a:pt x="454927" y="2990"/>
                </a:cubicBezTo>
                <a:cubicBezTo>
                  <a:pt x="457198" y="3608"/>
                  <a:pt x="460915" y="6186"/>
                  <a:pt x="460915" y="10516"/>
                </a:cubicBezTo>
                <a:lnTo>
                  <a:pt x="460915" y="115673"/>
                </a:lnTo>
                <a:cubicBezTo>
                  <a:pt x="460915" y="117632"/>
                  <a:pt x="460502" y="119178"/>
                  <a:pt x="459676" y="120416"/>
                </a:cubicBezTo>
                <a:cubicBezTo>
                  <a:pt x="458747" y="121653"/>
                  <a:pt x="457302" y="122374"/>
                  <a:pt x="455753" y="122374"/>
                </a:cubicBezTo>
                <a:cubicBezTo>
                  <a:pt x="455133" y="122374"/>
                  <a:pt x="454514" y="122271"/>
                  <a:pt x="453895" y="122065"/>
                </a:cubicBezTo>
                <a:cubicBezTo>
                  <a:pt x="451004" y="121034"/>
                  <a:pt x="440267" y="117735"/>
                  <a:pt x="425916" y="117735"/>
                </a:cubicBezTo>
                <a:cubicBezTo>
                  <a:pt x="415282" y="117735"/>
                  <a:pt x="405371" y="119591"/>
                  <a:pt x="396286" y="123096"/>
                </a:cubicBezTo>
                <a:cubicBezTo>
                  <a:pt x="374502" y="131653"/>
                  <a:pt x="349518" y="136498"/>
                  <a:pt x="327837" y="136498"/>
                </a:cubicBezTo>
                <a:cubicBezTo>
                  <a:pt x="327011" y="136498"/>
                  <a:pt x="326185" y="136498"/>
                  <a:pt x="325359" y="136498"/>
                </a:cubicBezTo>
                <a:lnTo>
                  <a:pt x="325359" y="307946"/>
                </a:lnTo>
                <a:lnTo>
                  <a:pt x="330934" y="313823"/>
                </a:lnTo>
                <a:cubicBezTo>
                  <a:pt x="339916" y="322998"/>
                  <a:pt x="339710" y="337638"/>
                  <a:pt x="330521" y="346504"/>
                </a:cubicBezTo>
                <a:cubicBezTo>
                  <a:pt x="328972" y="348050"/>
                  <a:pt x="327217" y="349287"/>
                  <a:pt x="325359" y="350318"/>
                </a:cubicBezTo>
                <a:lnTo>
                  <a:pt x="325359" y="587438"/>
                </a:lnTo>
                <a:cubicBezTo>
                  <a:pt x="325359" y="593521"/>
                  <a:pt x="320403" y="598366"/>
                  <a:pt x="314415" y="598366"/>
                </a:cubicBezTo>
                <a:cubicBezTo>
                  <a:pt x="308324" y="598366"/>
                  <a:pt x="303369" y="593521"/>
                  <a:pt x="303369" y="587438"/>
                </a:cubicBezTo>
                <a:lnTo>
                  <a:pt x="303369" y="350318"/>
                </a:lnTo>
                <a:cubicBezTo>
                  <a:pt x="301407" y="349184"/>
                  <a:pt x="299445" y="347741"/>
                  <a:pt x="297794" y="345988"/>
                </a:cubicBezTo>
                <a:lnTo>
                  <a:pt x="227796" y="274131"/>
                </a:lnTo>
                <a:lnTo>
                  <a:pt x="250819" y="449187"/>
                </a:lnTo>
                <a:cubicBezTo>
                  <a:pt x="251541" y="454548"/>
                  <a:pt x="250096" y="459600"/>
                  <a:pt x="246689" y="463414"/>
                </a:cubicBezTo>
                <a:cubicBezTo>
                  <a:pt x="243385" y="467229"/>
                  <a:pt x="238533" y="469394"/>
                  <a:pt x="233164" y="469394"/>
                </a:cubicBezTo>
                <a:lnTo>
                  <a:pt x="209729" y="469394"/>
                </a:lnTo>
                <a:cubicBezTo>
                  <a:pt x="210142" y="477538"/>
                  <a:pt x="210142" y="486405"/>
                  <a:pt x="209935" y="492900"/>
                </a:cubicBezTo>
                <a:lnTo>
                  <a:pt x="206528" y="582799"/>
                </a:lnTo>
                <a:cubicBezTo>
                  <a:pt x="206012" y="596820"/>
                  <a:pt x="194449" y="607851"/>
                  <a:pt x="180615" y="607851"/>
                </a:cubicBezTo>
                <a:cubicBezTo>
                  <a:pt x="180202" y="607851"/>
                  <a:pt x="179892" y="607748"/>
                  <a:pt x="179582" y="607748"/>
                </a:cubicBezTo>
                <a:cubicBezTo>
                  <a:pt x="165232" y="607232"/>
                  <a:pt x="154081" y="595170"/>
                  <a:pt x="154598" y="580840"/>
                </a:cubicBezTo>
                <a:lnTo>
                  <a:pt x="158005" y="490941"/>
                </a:lnTo>
                <a:cubicBezTo>
                  <a:pt x="158211" y="485374"/>
                  <a:pt x="158108" y="476714"/>
                  <a:pt x="157798" y="469394"/>
                </a:cubicBezTo>
                <a:lnTo>
                  <a:pt x="123832" y="469394"/>
                </a:lnTo>
                <a:lnTo>
                  <a:pt x="98951" y="587232"/>
                </a:lnTo>
                <a:cubicBezTo>
                  <a:pt x="96370" y="599397"/>
                  <a:pt x="85529" y="607851"/>
                  <a:pt x="73553" y="607851"/>
                </a:cubicBezTo>
                <a:cubicBezTo>
                  <a:pt x="71798" y="607851"/>
                  <a:pt x="69940" y="607645"/>
                  <a:pt x="68185" y="607232"/>
                </a:cubicBezTo>
                <a:cubicBezTo>
                  <a:pt x="54144" y="604243"/>
                  <a:pt x="45162" y="590531"/>
                  <a:pt x="48053" y="576510"/>
                </a:cubicBezTo>
                <a:lnTo>
                  <a:pt x="70662" y="469394"/>
                </a:lnTo>
                <a:lnTo>
                  <a:pt x="53937" y="469394"/>
                </a:lnTo>
                <a:cubicBezTo>
                  <a:pt x="48569" y="469394"/>
                  <a:pt x="43820" y="467229"/>
                  <a:pt x="40619" y="463414"/>
                </a:cubicBezTo>
                <a:cubicBezTo>
                  <a:pt x="37419" y="459497"/>
                  <a:pt x="36180" y="454445"/>
                  <a:pt x="37212" y="449187"/>
                </a:cubicBezTo>
                <a:lnTo>
                  <a:pt x="64674" y="302998"/>
                </a:lnTo>
                <a:lnTo>
                  <a:pt x="41858" y="334132"/>
                </a:lnTo>
                <a:cubicBezTo>
                  <a:pt x="37315" y="340318"/>
                  <a:pt x="30295" y="343617"/>
                  <a:pt x="23171" y="343617"/>
                </a:cubicBezTo>
                <a:cubicBezTo>
                  <a:pt x="18422" y="343617"/>
                  <a:pt x="13570" y="342174"/>
                  <a:pt x="9440" y="339081"/>
                </a:cubicBezTo>
                <a:cubicBezTo>
                  <a:pt x="-884" y="331555"/>
                  <a:pt x="-3052" y="317122"/>
                  <a:pt x="4485" y="306812"/>
                </a:cubicBezTo>
                <a:lnTo>
                  <a:pt x="29469" y="272791"/>
                </a:lnTo>
                <a:cubicBezTo>
                  <a:pt x="35044" y="265162"/>
                  <a:pt x="44439" y="252893"/>
                  <a:pt x="50427" y="245470"/>
                </a:cubicBezTo>
                <a:lnTo>
                  <a:pt x="85426" y="201758"/>
                </a:lnTo>
                <a:cubicBezTo>
                  <a:pt x="89762" y="195160"/>
                  <a:pt x="96473" y="190520"/>
                  <a:pt x="105248" y="190520"/>
                </a:cubicBezTo>
                <a:lnTo>
                  <a:pt x="197340" y="190520"/>
                </a:lnTo>
                <a:cubicBezTo>
                  <a:pt x="209419" y="190520"/>
                  <a:pt x="213445" y="192995"/>
                  <a:pt x="218194" y="197840"/>
                </a:cubicBezTo>
                <a:lnTo>
                  <a:pt x="303369" y="285471"/>
                </a:lnTo>
                <a:lnTo>
                  <a:pt x="303369" y="22372"/>
                </a:lnTo>
                <a:cubicBezTo>
                  <a:pt x="303369" y="16289"/>
                  <a:pt x="308324" y="11444"/>
                  <a:pt x="314415" y="11444"/>
                </a:cubicBezTo>
                <a:cubicBezTo>
                  <a:pt x="317822" y="11444"/>
                  <a:pt x="320920" y="13093"/>
                  <a:pt x="322984" y="15567"/>
                </a:cubicBezTo>
                <a:cubicBezTo>
                  <a:pt x="327011" y="16289"/>
                  <a:pt x="332792" y="16701"/>
                  <a:pt x="338367" y="16701"/>
                </a:cubicBezTo>
                <a:cubicBezTo>
                  <a:pt x="343117" y="16701"/>
                  <a:pt x="349930" y="16392"/>
                  <a:pt x="355402" y="14949"/>
                </a:cubicBezTo>
                <a:cubicBezTo>
                  <a:pt x="358809" y="14124"/>
                  <a:pt x="362836" y="12887"/>
                  <a:pt x="367172" y="11650"/>
                </a:cubicBezTo>
                <a:cubicBezTo>
                  <a:pt x="383897" y="6701"/>
                  <a:pt x="406920" y="0"/>
                  <a:pt x="430046" y="0"/>
                </a:cubicBezTo>
                <a:close/>
              </a:path>
            </a:pathLst>
          </a:cu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文本框 28"/>
          <p:cNvSpPr txBox="1"/>
          <p:nvPr/>
        </p:nvSpPr>
        <p:spPr>
          <a:xfrm>
            <a:off x="9209404" y="3690610"/>
            <a:ext cx="1895169" cy="1273554"/>
          </a:xfrm>
          <a:prstGeom prst="rect">
            <a:avLst/>
          </a:prstGeom>
          <a:noFill/>
        </p:spPr>
        <p:txBody>
          <a:bodyPr wrap="square">
            <a:spAutoFit/>
          </a:bodyPr>
          <a:lstStyle/>
          <a:p>
            <a:pPr fontAlgn="auto">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一项关于宫颈癌流行病学的研究</a:t>
            </a:r>
            <a:r>
              <a:rPr lang="en-US" altLang="zh-CN" sz="1000" baseline="30000" dirty="0">
                <a:solidFill>
                  <a:schemeClr val="tx1">
                    <a:lumMod val="75000"/>
                    <a:lumOff val="25000"/>
                  </a:schemeClr>
                </a:solidFill>
                <a:latin typeface="微软雅黑" panose="020B0503020204020204" pitchFamily="34" charset="-122"/>
                <a:ea typeface="微软雅黑" panose="020B0503020204020204" pitchFamily="34" charset="-122"/>
              </a:rPr>
              <a:t>21,d</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显示，诊断为子宫颈癌的最小年龄</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fontAlgn="auto">
              <a:lnSpc>
                <a:spcPct val="150000"/>
              </a:lnSpc>
            </a:pPr>
            <a:r>
              <a:rPr lang="zh-CN" altLang="en-US" sz="2400" b="1" dirty="0">
                <a:solidFill>
                  <a:srgbClr val="015560"/>
                </a:solidFill>
                <a:latin typeface="微软雅黑" panose="020B0503020204020204" pitchFamily="34" charset="-122"/>
                <a:ea typeface="微软雅黑" panose="020B0503020204020204" pitchFamily="34" charset="-122"/>
              </a:rPr>
              <a:t>可低至</a:t>
            </a:r>
            <a:r>
              <a:rPr lang="en-US" altLang="zh-CN" sz="2400" b="1" dirty="0">
                <a:solidFill>
                  <a:srgbClr val="015560"/>
                </a:solidFill>
                <a:latin typeface="微软雅黑" panose="020B0503020204020204" pitchFamily="34" charset="-122"/>
                <a:ea typeface="微软雅黑" panose="020B0503020204020204" pitchFamily="34" charset="-122"/>
              </a:rPr>
              <a:t>17</a:t>
            </a:r>
            <a:r>
              <a:rPr lang="zh-CN" altLang="en-US" sz="2400" b="1" dirty="0">
                <a:solidFill>
                  <a:srgbClr val="015560"/>
                </a:solidFill>
                <a:latin typeface="微软雅黑" panose="020B0503020204020204" pitchFamily="34" charset="-122"/>
                <a:ea typeface="微软雅黑" panose="020B0503020204020204" pitchFamily="34" charset="-122"/>
              </a:rPr>
              <a:t>岁</a:t>
            </a:r>
          </a:p>
        </p:txBody>
      </p:sp>
    </p:spTree>
    <p:custDataLst>
      <p:tags r:id="rId1"/>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864" y="385500"/>
            <a:ext cx="10759440" cy="480382"/>
          </a:xfrm>
        </p:spPr>
        <p:txBody>
          <a:bodyPr vert="horz" rtlCol="0">
            <a:normAutofit/>
          </a:bodyPr>
          <a:lstStyle/>
          <a:p>
            <a:r>
              <a:rPr lang="zh-CN" altLang="en-US" dirty="0">
                <a:sym typeface="+mn-ea"/>
              </a:rPr>
              <a:t>全球权威指南推荐青少年为</a:t>
            </a:r>
            <a:r>
              <a:rPr lang="en-US" altLang="zh-CN" dirty="0">
                <a:sym typeface="+mn-ea"/>
              </a:rPr>
              <a:t>HPV</a:t>
            </a:r>
            <a:r>
              <a:rPr lang="zh-CN" altLang="en-US" dirty="0">
                <a:sym typeface="+mn-ea"/>
              </a:rPr>
              <a:t>疫苗首要接种对象</a:t>
            </a:r>
          </a:p>
        </p:txBody>
      </p:sp>
      <p:sp>
        <p:nvSpPr>
          <p:cNvPr id="15" name="折角形 14"/>
          <p:cNvSpPr/>
          <p:nvPr/>
        </p:nvSpPr>
        <p:spPr>
          <a:xfrm>
            <a:off x="3187700" y="1276350"/>
            <a:ext cx="8166100" cy="1192530"/>
          </a:xfrm>
          <a:prstGeom prst="foldedCorner">
            <a:avLst>
              <a:gd name="adj" fmla="val 36741"/>
            </a:avLst>
          </a:prstGeom>
          <a:solidFill>
            <a:schemeClr val="bg1">
              <a:lumMod val="95000"/>
            </a:schemeClr>
          </a:solidFill>
          <a:ln w="381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19" name="内容占位符 4"/>
          <p:cNvSpPr txBox="1"/>
          <p:nvPr/>
        </p:nvSpPr>
        <p:spPr>
          <a:xfrm>
            <a:off x="3311525" y="1620520"/>
            <a:ext cx="7932420" cy="793750"/>
          </a:xfrm>
          <a:prstGeom prst="rect">
            <a:avLst/>
          </a:prstGeom>
        </p:spPr>
        <p:txBody>
          <a:bodyPr wrap="square">
            <a:noAutofit/>
          </a:bodyPr>
          <a:lstStyle>
            <a:lvl1pPr marL="342900" indent="-342900" algn="l" rtl="0" eaLnBrk="1" fontAlgn="base" hangingPunct="1">
              <a:spcBef>
                <a:spcPct val="20000"/>
              </a:spcBef>
              <a:spcAft>
                <a:spcPct val="0"/>
              </a:spcAft>
              <a:buClr>
                <a:srgbClr val="800000"/>
              </a:buClr>
              <a:buFont typeface="Arial" panose="020B0604020202020204" pitchFamily="34" charset="0"/>
              <a:buChar char="»"/>
              <a:defRPr sz="2000">
                <a:solidFill>
                  <a:srgbClr val="261300"/>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Arial" panose="020B0604020202020204" pitchFamily="34" charset="0"/>
              </a:defRPr>
            </a:lvl2pPr>
            <a:lvl3pPr marL="1143000" indent="-228600" algn="l" rtl="0" eaLnBrk="1" fontAlgn="base" hangingPunct="1">
              <a:spcBef>
                <a:spcPct val="20000"/>
              </a:spcBef>
              <a:spcAft>
                <a:spcPct val="0"/>
              </a:spcAft>
              <a:buClr>
                <a:srgbClr val="FFD869"/>
              </a:buClr>
              <a:buFont typeface="Arial" panose="020B0604020202020204" pitchFamily="34" charset="0"/>
              <a:buChar char="»"/>
              <a:defRPr sz="1600">
                <a:solidFill>
                  <a:srgbClr val="261300"/>
                </a:solidFill>
                <a:latin typeface="Arial" panose="020B0604020202020204" pitchFamily="34" charset="0"/>
              </a:defRPr>
            </a:lvl3pPr>
            <a:lvl4pPr marL="1600200" indent="-228600" algn="l" rtl="0" eaLnBrk="1" fontAlgn="base" hangingPunct="1">
              <a:spcBef>
                <a:spcPct val="20000"/>
              </a:spcBef>
              <a:spcAft>
                <a:spcPct val="0"/>
              </a:spcAft>
              <a:buClr>
                <a:srgbClr val="800000"/>
              </a:buClr>
              <a:buFont typeface="Arial" panose="020B0604020202020204" pitchFamily="34" charset="0"/>
              <a:buChar char="»"/>
              <a:defRPr sz="1600">
                <a:solidFill>
                  <a:srgbClr val="261300"/>
                </a:solidFill>
                <a:latin typeface="Arial" panose="020B0604020202020204" pitchFamily="34" charset="0"/>
              </a:defRPr>
            </a:lvl4pPr>
            <a:lvl5pPr marL="20574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Arial" panose="020B0604020202020204" pitchFamily="34" charset="0"/>
              </a:defRPr>
            </a:lvl5pPr>
            <a:lvl6pPr marL="25146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6pPr>
            <a:lvl7pPr marL="29718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7pPr>
            <a:lvl8pPr marL="34290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8pPr>
            <a:lvl9pPr marL="38862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9pPr>
          </a:lstStyle>
          <a:p>
            <a:pPr>
              <a:lnSpc>
                <a:spcPct val="150000"/>
              </a:lnSpc>
              <a:spcBef>
                <a:spcPts val="0"/>
              </a:spcBef>
              <a:buClr>
                <a:srgbClr val="00877B"/>
              </a:buClr>
            </a:pPr>
            <a:r>
              <a:rPr lang="zh-CN" altLang="en-US" sz="1600" dirty="0">
                <a:latin typeface="微软雅黑" panose="020B0503020204020204" pitchFamily="34" charset="-122"/>
                <a:ea typeface="微软雅黑" panose="020B0503020204020204" pitchFamily="34" charset="-122"/>
                <a:sym typeface="+mn-ea"/>
              </a:rPr>
              <a:t>为了预防子宫颈癌，</a:t>
            </a:r>
            <a:r>
              <a:rPr lang="en-US" altLang="zh-CN" sz="1600" dirty="0">
                <a:latin typeface="微软雅黑" panose="020B0503020204020204" pitchFamily="34" charset="-122"/>
                <a:ea typeface="微软雅黑" panose="020B0503020204020204" pitchFamily="34" charset="-122"/>
                <a:sym typeface="+mn-ea"/>
              </a:rPr>
              <a:t>WHO</a:t>
            </a:r>
            <a:r>
              <a:rPr lang="zh-CN" altLang="en-US" sz="1600" dirty="0">
                <a:latin typeface="微软雅黑" panose="020B0503020204020204" pitchFamily="34" charset="-122"/>
                <a:ea typeface="微软雅黑" panose="020B0503020204020204" pitchFamily="34" charset="-122"/>
                <a:sym typeface="+mn-ea"/>
              </a:rPr>
              <a:t>建议</a:t>
            </a:r>
            <a:r>
              <a:rPr lang="en-US" altLang="zh-CN" sz="1600" b="1" dirty="0">
                <a:solidFill>
                  <a:srgbClr val="015560"/>
                </a:solidFill>
                <a:latin typeface="微软雅黑" panose="020B0503020204020204" pitchFamily="34" charset="-122"/>
                <a:ea typeface="微软雅黑" panose="020B0503020204020204" pitchFamily="34" charset="-122"/>
                <a:sym typeface="+mn-ea"/>
              </a:rPr>
              <a:t>HPV</a:t>
            </a:r>
            <a:r>
              <a:rPr lang="zh-CN" altLang="en-US" sz="1600" b="1" dirty="0">
                <a:solidFill>
                  <a:srgbClr val="015560"/>
                </a:solidFill>
                <a:latin typeface="微软雅黑" panose="020B0503020204020204" pitchFamily="34" charset="-122"/>
                <a:ea typeface="微软雅黑" panose="020B0503020204020204" pitchFamily="34" charset="-122"/>
                <a:sym typeface="+mn-ea"/>
              </a:rPr>
              <a:t>疫苗的首要接种对象是</a:t>
            </a:r>
            <a:r>
              <a:rPr lang="en-US" altLang="zh-CN" sz="1600" b="1" dirty="0">
                <a:solidFill>
                  <a:srgbClr val="015560"/>
                </a:solidFill>
                <a:latin typeface="微软雅黑" panose="020B0503020204020204" pitchFamily="34" charset="-122"/>
                <a:ea typeface="微软雅黑" panose="020B0503020204020204" pitchFamily="34" charset="-122"/>
                <a:sym typeface="+mn-ea"/>
              </a:rPr>
              <a:t>9-14</a:t>
            </a:r>
            <a:r>
              <a:rPr lang="zh-CN" altLang="en-US" sz="1600" b="1" dirty="0">
                <a:solidFill>
                  <a:srgbClr val="015560"/>
                </a:solidFill>
                <a:latin typeface="微软雅黑" panose="020B0503020204020204" pitchFamily="34" charset="-122"/>
                <a:ea typeface="微软雅黑" panose="020B0503020204020204" pitchFamily="34" charset="-122"/>
                <a:sym typeface="+mn-ea"/>
              </a:rPr>
              <a:t>岁未发生性行为的女孩</a:t>
            </a:r>
            <a:endParaRPr lang="zh-CN" altLang="en-US" sz="1600" b="1" kern="0"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折角形 17"/>
          <p:cNvSpPr/>
          <p:nvPr/>
        </p:nvSpPr>
        <p:spPr>
          <a:xfrm>
            <a:off x="3187700" y="2809240"/>
            <a:ext cx="8165465" cy="1207135"/>
          </a:xfrm>
          <a:prstGeom prst="foldedCorner">
            <a:avLst>
              <a:gd name="adj" fmla="val 38663"/>
            </a:avLst>
          </a:prstGeom>
          <a:solidFill>
            <a:schemeClr val="bg1">
              <a:lumMod val="95000"/>
            </a:schemeClr>
          </a:solidFill>
          <a:ln w="381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22" name="内容占位符 4"/>
          <p:cNvSpPr txBox="1"/>
          <p:nvPr/>
        </p:nvSpPr>
        <p:spPr>
          <a:xfrm>
            <a:off x="3329940" y="3270885"/>
            <a:ext cx="7481570" cy="570230"/>
          </a:xfrm>
          <a:prstGeom prst="rect">
            <a:avLst/>
          </a:prstGeom>
        </p:spPr>
        <p:txBody>
          <a:bodyPr wrap="square">
            <a:noAutofit/>
          </a:bodyPr>
          <a:lstStyle>
            <a:lvl1pPr marL="342900" indent="-342900" algn="l" rtl="0" eaLnBrk="1" fontAlgn="base" hangingPunct="1">
              <a:spcBef>
                <a:spcPct val="20000"/>
              </a:spcBef>
              <a:spcAft>
                <a:spcPct val="0"/>
              </a:spcAft>
              <a:buClr>
                <a:srgbClr val="800000"/>
              </a:buClr>
              <a:buFont typeface="Arial" panose="020B0604020202020204" pitchFamily="34" charset="0"/>
              <a:buChar char="»"/>
              <a:defRPr sz="2000">
                <a:solidFill>
                  <a:srgbClr val="261300"/>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Arial" panose="020B0604020202020204" pitchFamily="34" charset="0"/>
              </a:defRPr>
            </a:lvl2pPr>
            <a:lvl3pPr marL="1143000" indent="-228600" algn="l" rtl="0" eaLnBrk="1" fontAlgn="base" hangingPunct="1">
              <a:spcBef>
                <a:spcPct val="20000"/>
              </a:spcBef>
              <a:spcAft>
                <a:spcPct val="0"/>
              </a:spcAft>
              <a:buClr>
                <a:srgbClr val="FFD869"/>
              </a:buClr>
              <a:buFont typeface="Arial" panose="020B0604020202020204" pitchFamily="34" charset="0"/>
              <a:buChar char="»"/>
              <a:defRPr sz="1600">
                <a:solidFill>
                  <a:srgbClr val="261300"/>
                </a:solidFill>
                <a:latin typeface="Arial" panose="020B0604020202020204" pitchFamily="34" charset="0"/>
              </a:defRPr>
            </a:lvl3pPr>
            <a:lvl4pPr marL="1600200" indent="-228600" algn="l" rtl="0" eaLnBrk="1" fontAlgn="base" hangingPunct="1">
              <a:spcBef>
                <a:spcPct val="20000"/>
              </a:spcBef>
              <a:spcAft>
                <a:spcPct val="0"/>
              </a:spcAft>
              <a:buClr>
                <a:srgbClr val="800000"/>
              </a:buClr>
              <a:buFont typeface="Arial" panose="020B0604020202020204" pitchFamily="34" charset="0"/>
              <a:buChar char="»"/>
              <a:defRPr sz="1600">
                <a:solidFill>
                  <a:srgbClr val="261300"/>
                </a:solidFill>
                <a:latin typeface="Arial" panose="020B0604020202020204" pitchFamily="34" charset="0"/>
              </a:defRPr>
            </a:lvl4pPr>
            <a:lvl5pPr marL="20574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Arial" panose="020B0604020202020204" pitchFamily="34" charset="0"/>
              </a:defRPr>
            </a:lvl5pPr>
            <a:lvl6pPr marL="25146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6pPr>
            <a:lvl7pPr marL="29718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7pPr>
            <a:lvl8pPr marL="34290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8pPr>
            <a:lvl9pPr marL="38862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9pPr>
          </a:lstStyle>
          <a:p>
            <a:pPr lvl="0" algn="l">
              <a:lnSpc>
                <a:spcPct val="150000"/>
              </a:lnSpc>
              <a:spcBef>
                <a:spcPts val="0"/>
              </a:spcBef>
              <a:buClr>
                <a:srgbClr val="2E9898"/>
              </a:buClr>
              <a:buSzTx/>
            </a:pPr>
            <a:r>
              <a:rPr lang="en-US" altLang="zh-CN" sz="1600" dirty="0">
                <a:latin typeface="微软雅黑" panose="020B0503020204020204" pitchFamily="34" charset="-122"/>
                <a:ea typeface="微软雅黑" panose="020B0503020204020204" pitchFamily="34" charset="-122"/>
                <a:sym typeface="+mn-ea"/>
              </a:rPr>
              <a:t>ACIP</a:t>
            </a:r>
            <a:r>
              <a:rPr lang="zh-CN" altLang="en-US" sz="1600" b="1" dirty="0">
                <a:solidFill>
                  <a:srgbClr val="015560"/>
                </a:solidFill>
                <a:latin typeface="微软雅黑" panose="020B0503020204020204" pitchFamily="34" charset="-122"/>
                <a:ea typeface="微软雅黑" panose="020B0503020204020204" pitchFamily="34" charset="-122"/>
                <a:sym typeface="+mn-ea"/>
              </a:rPr>
              <a:t>常规推荐</a:t>
            </a:r>
            <a:r>
              <a:rPr lang="en-US" altLang="zh-CN" sz="1600" b="1" dirty="0">
                <a:solidFill>
                  <a:srgbClr val="015560"/>
                </a:solidFill>
                <a:latin typeface="微软雅黑" panose="020B0503020204020204" pitchFamily="34" charset="-122"/>
                <a:ea typeface="微软雅黑" panose="020B0503020204020204" pitchFamily="34" charset="-122"/>
                <a:sym typeface="+mn-ea"/>
              </a:rPr>
              <a:t>11-12</a:t>
            </a:r>
            <a:r>
              <a:rPr lang="zh-CN" altLang="en-US" sz="1600" b="1" dirty="0">
                <a:solidFill>
                  <a:srgbClr val="015560"/>
                </a:solidFill>
                <a:latin typeface="微软雅黑" panose="020B0503020204020204" pitchFamily="34" charset="-122"/>
                <a:ea typeface="微软雅黑" panose="020B0503020204020204" pitchFamily="34" charset="-122"/>
                <a:sym typeface="+mn-ea"/>
              </a:rPr>
              <a:t>岁青少年接种</a:t>
            </a:r>
            <a:r>
              <a:rPr lang="en-US" altLang="zh-CN" sz="1600" b="1" dirty="0">
                <a:solidFill>
                  <a:srgbClr val="015560"/>
                </a:solidFill>
                <a:latin typeface="微软雅黑" panose="020B0503020204020204" pitchFamily="34" charset="-122"/>
                <a:ea typeface="微软雅黑" panose="020B0503020204020204" pitchFamily="34" charset="-122"/>
                <a:sym typeface="+mn-ea"/>
              </a:rPr>
              <a:t>HPV</a:t>
            </a:r>
            <a:r>
              <a:rPr lang="zh-CN" altLang="en-US" sz="1600" b="1" dirty="0">
                <a:solidFill>
                  <a:srgbClr val="015560"/>
                </a:solidFill>
                <a:latin typeface="微软雅黑" panose="020B0503020204020204" pitchFamily="34" charset="-122"/>
                <a:ea typeface="微软雅黑" panose="020B0503020204020204" pitchFamily="34" charset="-122"/>
                <a:sym typeface="+mn-ea"/>
              </a:rPr>
              <a:t>疫苗</a:t>
            </a:r>
            <a:r>
              <a:rPr lang="zh-CN" altLang="en-US" sz="1600" dirty="0">
                <a:latin typeface="微软雅黑" panose="020B0503020204020204" pitchFamily="34" charset="-122"/>
                <a:ea typeface="微软雅黑" panose="020B0503020204020204" pitchFamily="34" charset="-122"/>
                <a:sym typeface="+mn-ea"/>
              </a:rPr>
              <a:t>，可从</a:t>
            </a:r>
            <a:r>
              <a:rPr lang="en-US" altLang="zh-CN" sz="1600" dirty="0">
                <a:latin typeface="微软雅黑" panose="020B0503020204020204" pitchFamily="34" charset="-122"/>
                <a:ea typeface="微软雅黑" panose="020B0503020204020204" pitchFamily="34" charset="-122"/>
                <a:sym typeface="+mn-ea"/>
              </a:rPr>
              <a:t>9</a:t>
            </a:r>
            <a:r>
              <a:rPr lang="zh-CN" altLang="en-US" sz="1600" dirty="0">
                <a:latin typeface="微软雅黑" panose="020B0503020204020204" pitchFamily="34" charset="-122"/>
                <a:ea typeface="微软雅黑" panose="020B0503020204020204" pitchFamily="34" charset="-122"/>
                <a:sym typeface="+mn-ea"/>
              </a:rPr>
              <a:t>岁开始接种</a:t>
            </a:r>
            <a:endParaRPr lang="zh-CN" altLang="en-US" sz="1600" dirty="0">
              <a:solidFill>
                <a:schemeClr val="tx1">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 name="折角形 25"/>
          <p:cNvSpPr/>
          <p:nvPr/>
        </p:nvSpPr>
        <p:spPr>
          <a:xfrm>
            <a:off x="3187700" y="4356735"/>
            <a:ext cx="8165465" cy="1453732"/>
          </a:xfrm>
          <a:prstGeom prst="foldedCorner">
            <a:avLst>
              <a:gd name="adj" fmla="val 37390"/>
            </a:avLst>
          </a:prstGeom>
          <a:solidFill>
            <a:schemeClr val="bg1">
              <a:lumMod val="95000"/>
            </a:schemeClr>
          </a:solidFill>
          <a:ln w="381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haroni" panose="02010803020104030203" pitchFamily="2" charset="-79"/>
              <a:sym typeface="微软雅黑" panose="020B0503020204020204" pitchFamily="34" charset="-122"/>
            </a:endParaRPr>
          </a:p>
        </p:txBody>
      </p:sp>
      <p:sp>
        <p:nvSpPr>
          <p:cNvPr id="28" name="内容占位符 4"/>
          <p:cNvSpPr txBox="1"/>
          <p:nvPr/>
        </p:nvSpPr>
        <p:spPr>
          <a:xfrm>
            <a:off x="3290570" y="4795520"/>
            <a:ext cx="8037830" cy="638175"/>
          </a:xfrm>
          <a:prstGeom prst="rect">
            <a:avLst/>
          </a:prstGeom>
        </p:spPr>
        <p:txBody>
          <a:bodyPr wrap="square">
            <a:noAutofit/>
          </a:bodyPr>
          <a:lstStyle>
            <a:lvl1pPr marL="342900" indent="-342900" algn="l" rtl="0" eaLnBrk="1" fontAlgn="base" hangingPunct="1">
              <a:spcBef>
                <a:spcPct val="20000"/>
              </a:spcBef>
              <a:spcAft>
                <a:spcPct val="0"/>
              </a:spcAft>
              <a:buClr>
                <a:srgbClr val="800000"/>
              </a:buClr>
              <a:buFont typeface="Arial" panose="020B0604020202020204" pitchFamily="34" charset="0"/>
              <a:buChar char="»"/>
              <a:defRPr sz="2000">
                <a:solidFill>
                  <a:srgbClr val="261300"/>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Arial" panose="020B0604020202020204" pitchFamily="34" charset="0"/>
              </a:defRPr>
            </a:lvl2pPr>
            <a:lvl3pPr marL="1143000" indent="-228600" algn="l" rtl="0" eaLnBrk="1" fontAlgn="base" hangingPunct="1">
              <a:spcBef>
                <a:spcPct val="20000"/>
              </a:spcBef>
              <a:spcAft>
                <a:spcPct val="0"/>
              </a:spcAft>
              <a:buClr>
                <a:srgbClr val="FFD869"/>
              </a:buClr>
              <a:buFont typeface="Arial" panose="020B0604020202020204" pitchFamily="34" charset="0"/>
              <a:buChar char="»"/>
              <a:defRPr sz="1600">
                <a:solidFill>
                  <a:srgbClr val="261300"/>
                </a:solidFill>
                <a:latin typeface="Arial" panose="020B0604020202020204" pitchFamily="34" charset="0"/>
              </a:defRPr>
            </a:lvl3pPr>
            <a:lvl4pPr marL="1600200" indent="-228600" algn="l" rtl="0" eaLnBrk="1" fontAlgn="base" hangingPunct="1">
              <a:spcBef>
                <a:spcPct val="20000"/>
              </a:spcBef>
              <a:spcAft>
                <a:spcPct val="0"/>
              </a:spcAft>
              <a:buClr>
                <a:srgbClr val="800000"/>
              </a:buClr>
              <a:buFont typeface="Arial" panose="020B0604020202020204" pitchFamily="34" charset="0"/>
              <a:buChar char="»"/>
              <a:defRPr sz="1600">
                <a:solidFill>
                  <a:srgbClr val="261300"/>
                </a:solidFill>
                <a:latin typeface="Arial" panose="020B0604020202020204" pitchFamily="34" charset="0"/>
              </a:defRPr>
            </a:lvl4pPr>
            <a:lvl5pPr marL="20574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Arial" panose="020B0604020202020204" pitchFamily="34" charset="0"/>
              </a:defRPr>
            </a:lvl5pPr>
            <a:lvl6pPr marL="25146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6pPr>
            <a:lvl7pPr marL="29718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7pPr>
            <a:lvl8pPr marL="34290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8pPr>
            <a:lvl9pPr marL="3886200" indent="-228600" algn="l" rtl="0" eaLnBrk="1" fontAlgn="base" hangingPunct="1">
              <a:spcBef>
                <a:spcPct val="20000"/>
              </a:spcBef>
              <a:spcAft>
                <a:spcPct val="0"/>
              </a:spcAft>
              <a:buClr>
                <a:srgbClr val="4F8AFF"/>
              </a:buClr>
              <a:buFont typeface="Arial" panose="020B0604020202020204" pitchFamily="34" charset="0"/>
              <a:buChar char="»"/>
              <a:defRPr sz="1600">
                <a:solidFill>
                  <a:srgbClr val="261300"/>
                </a:solidFill>
                <a:latin typeface="+mn-lt"/>
              </a:defRPr>
            </a:lvl9pPr>
          </a:lstStyle>
          <a:p>
            <a:pPr lvl="0" algn="l">
              <a:lnSpc>
                <a:spcPct val="150000"/>
              </a:lnSpc>
              <a:spcBef>
                <a:spcPts val="0"/>
              </a:spcBef>
              <a:buClr>
                <a:srgbClr val="2E9898"/>
              </a:buClr>
              <a:buSzTx/>
            </a:pPr>
            <a:r>
              <a:rPr lang="zh-CN" altLang="en-US" sz="1600" dirty="0">
                <a:latin typeface="微软雅黑" panose="020B0503020204020204" pitchFamily="34" charset="-122"/>
                <a:ea typeface="微软雅黑" panose="020B0503020204020204" pitchFamily="34" charset="-122"/>
                <a:sym typeface="+mn-ea"/>
              </a:rPr>
              <a:t>目前在我国</a:t>
            </a:r>
            <a:r>
              <a:rPr lang="en-US" altLang="zh-CN" sz="1600" dirty="0">
                <a:latin typeface="微软雅黑" panose="020B0503020204020204" pitchFamily="34" charset="-122"/>
                <a:ea typeface="微软雅黑" panose="020B0503020204020204" pitchFamily="34" charset="-122"/>
                <a:sym typeface="+mn-ea"/>
              </a:rPr>
              <a:t>HPV</a:t>
            </a:r>
            <a:r>
              <a:rPr lang="zh-CN" altLang="en-US" sz="1600" dirty="0">
                <a:latin typeface="微软雅黑" panose="020B0503020204020204" pitchFamily="34" charset="-122"/>
                <a:ea typeface="微软雅黑" panose="020B0503020204020204" pitchFamily="34" charset="-122"/>
                <a:sym typeface="+mn-ea"/>
              </a:rPr>
              <a:t>疫苗</a:t>
            </a:r>
            <a:r>
              <a:rPr lang="zh-CN" altLang="en-US" sz="1600" b="1" dirty="0">
                <a:solidFill>
                  <a:srgbClr val="015560"/>
                </a:solidFill>
                <a:latin typeface="微软雅黑" panose="020B0503020204020204" pitchFamily="34" charset="-122"/>
                <a:ea typeface="微软雅黑" panose="020B0503020204020204" pitchFamily="34" charset="-122"/>
                <a:sym typeface="+mn-ea"/>
              </a:rPr>
              <a:t>推荐接种的年龄范围为</a:t>
            </a:r>
            <a:r>
              <a:rPr lang="en-US" altLang="zh-CN" sz="1600" b="1" dirty="0">
                <a:solidFill>
                  <a:srgbClr val="015560"/>
                </a:solidFill>
                <a:latin typeface="微软雅黑" panose="020B0503020204020204" pitchFamily="34" charset="-122"/>
                <a:ea typeface="微软雅黑" panose="020B0503020204020204" pitchFamily="34" charset="-122"/>
                <a:sym typeface="+mn-ea"/>
              </a:rPr>
              <a:t>9-45</a:t>
            </a:r>
            <a:r>
              <a:rPr lang="zh-CN" altLang="en-US" sz="1600" b="1" dirty="0">
                <a:solidFill>
                  <a:srgbClr val="015560"/>
                </a:solidFill>
                <a:latin typeface="微软雅黑" panose="020B0503020204020204" pitchFamily="34" charset="-122"/>
                <a:ea typeface="微软雅黑" panose="020B0503020204020204" pitchFamily="34" charset="-122"/>
                <a:sym typeface="+mn-ea"/>
              </a:rPr>
              <a:t>岁女性，优先推荐人群为</a:t>
            </a:r>
            <a:r>
              <a:rPr lang="en-US" altLang="zh-CN" sz="1600" b="1" dirty="0">
                <a:solidFill>
                  <a:srgbClr val="015560"/>
                </a:solidFill>
                <a:latin typeface="微软雅黑" panose="020B0503020204020204" pitchFamily="34" charset="-122"/>
                <a:ea typeface="微软雅黑" panose="020B0503020204020204" pitchFamily="34" charset="-122"/>
                <a:sym typeface="+mn-ea"/>
              </a:rPr>
              <a:t>9-14</a:t>
            </a:r>
            <a:r>
              <a:rPr lang="zh-CN" altLang="en-US" sz="1600" b="1" dirty="0">
                <a:solidFill>
                  <a:srgbClr val="015560"/>
                </a:solidFill>
                <a:latin typeface="微软雅黑" panose="020B0503020204020204" pitchFamily="34" charset="-122"/>
                <a:ea typeface="微软雅黑" panose="020B0503020204020204" pitchFamily="34" charset="-122"/>
                <a:sym typeface="+mn-ea"/>
              </a:rPr>
              <a:t>岁女孩</a:t>
            </a:r>
            <a:endPar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矩形 13"/>
          <p:cNvSpPr/>
          <p:nvPr/>
        </p:nvSpPr>
        <p:spPr>
          <a:xfrm>
            <a:off x="46319" y="6488668"/>
            <a:ext cx="7544435" cy="369332"/>
          </a:xfrm>
          <a:prstGeom prst="rect">
            <a:avLst/>
          </a:prstGeom>
        </p:spPr>
        <p:txBody>
          <a:bodyPr wrap="square">
            <a:spAutoFit/>
          </a:bodyPr>
          <a:lstStyle/>
          <a:p>
            <a:r>
              <a:rPr lang="en-US" altLang="zh-CN" sz="600"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a:t>
            </a:r>
            <a:r>
              <a:rPr lang="en-US" altLang="zh-CN" sz="600" kern="0" dirty="0">
                <a:solidFill>
                  <a:srgbClr val="000000"/>
                </a:solidFill>
                <a:latin typeface="微软雅黑" panose="020B0503020204020204" pitchFamily="34" charset="-122"/>
                <a:ea typeface="微软雅黑" panose="020B0503020204020204" pitchFamily="34" charset="-122"/>
                <a:cs typeface="+mn-ea"/>
                <a:sym typeface="+mn-lt"/>
              </a:rPr>
              <a:t>World Health Organization. Human papillomavirus vaccines: WHO position paper, Wkly Epidemiol Rec. 2022; 97, 645–672.</a:t>
            </a:r>
          </a:p>
          <a:p>
            <a:r>
              <a:rPr lang="en-US" altLang="zh-CN" sz="600"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22.</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Meites E, Szilagyi PG, Chesson HW et al. </a:t>
            </a:r>
            <a:r>
              <a:rPr lang="it-IT"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MMWR.2019 Aug;68(32):698-702.</a:t>
            </a:r>
            <a:endParaRPr lang="it-IT" altLang="zh-CN" sz="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600" dirty="0">
                <a:latin typeface="微软雅黑" panose="020B0503020204020204" pitchFamily="34" charset="-122"/>
                <a:ea typeface="微软雅黑" panose="020B0503020204020204" pitchFamily="34" charset="-122"/>
                <a:sym typeface="+mn-ea"/>
              </a:rPr>
              <a:t>子宫颈癌综合防控指南</a:t>
            </a:r>
            <a:r>
              <a:rPr lang="en-US" altLang="zh-CN" sz="600" dirty="0">
                <a:latin typeface="微软雅黑" panose="020B0503020204020204" pitchFamily="34" charset="-122"/>
                <a:ea typeface="微软雅黑" panose="020B0503020204020204" pitchFamily="34" charset="-122"/>
                <a:sym typeface="+mn-ea"/>
              </a:rPr>
              <a:t>.</a:t>
            </a:r>
            <a:r>
              <a:rPr lang="zh-CN" altLang="en-US" sz="600" dirty="0">
                <a:latin typeface="微软雅黑" panose="020B0503020204020204" pitchFamily="34" charset="-122"/>
                <a:ea typeface="微软雅黑" panose="020B0503020204020204" pitchFamily="34" charset="-122"/>
                <a:sym typeface="+mn-ea"/>
              </a:rPr>
              <a:t>中华预防医学会妇女保健分会</a:t>
            </a:r>
            <a:r>
              <a:rPr lang="en-US" altLang="zh-CN" sz="600" dirty="0">
                <a:latin typeface="微软雅黑" panose="020B0503020204020204" pitchFamily="34" charset="-122"/>
                <a:ea typeface="微软雅黑" panose="020B0503020204020204" pitchFamily="34" charset="-122"/>
                <a:sym typeface="+mn-ea"/>
              </a:rPr>
              <a:t>.</a:t>
            </a:r>
            <a:r>
              <a:rPr lang="zh-CN" altLang="en-US" sz="600" dirty="0">
                <a:latin typeface="微软雅黑" panose="020B0503020204020204" pitchFamily="34" charset="-122"/>
                <a:ea typeface="微软雅黑" panose="020B0503020204020204" pitchFamily="34" charset="-122"/>
                <a:sym typeface="+mn-ea"/>
              </a:rPr>
              <a:t> 人民卫生出版社  </a:t>
            </a:r>
            <a:r>
              <a:rPr lang="en-US" altLang="zh-CN" sz="600" dirty="0">
                <a:latin typeface="微软雅黑" panose="020B0503020204020204" pitchFamily="34" charset="-122"/>
                <a:ea typeface="微软雅黑" panose="020B0503020204020204" pitchFamily="34" charset="-122"/>
                <a:sym typeface="+mn-ea"/>
              </a:rPr>
              <a:t>2023</a:t>
            </a:r>
            <a:r>
              <a:rPr lang="zh-CN" altLang="en-US" sz="600" dirty="0">
                <a:latin typeface="微软雅黑" panose="020B0503020204020204" pitchFamily="34" charset="-122"/>
                <a:ea typeface="微软雅黑" panose="020B0503020204020204" pitchFamily="34" charset="-122"/>
                <a:sym typeface="+mn-ea"/>
              </a:rPr>
              <a:t>年第</a:t>
            </a:r>
            <a:r>
              <a:rPr lang="en-US" altLang="zh-CN" sz="600" dirty="0">
                <a:latin typeface="微软雅黑" panose="020B0503020204020204" pitchFamily="34" charset="-122"/>
                <a:ea typeface="微软雅黑" panose="020B0503020204020204" pitchFamily="34" charset="-122"/>
                <a:sym typeface="+mn-ea"/>
              </a:rPr>
              <a:t>2</a:t>
            </a:r>
            <a:r>
              <a:rPr lang="zh-CN" altLang="en-US" sz="600" dirty="0">
                <a:latin typeface="微软雅黑" panose="020B0503020204020204" pitchFamily="34" charset="-122"/>
                <a:ea typeface="微软雅黑" panose="020B0503020204020204" pitchFamily="34" charset="-122"/>
                <a:sym typeface="+mn-ea"/>
              </a:rPr>
              <a:t>版</a:t>
            </a:r>
            <a:endParaRPr lang="it-IT" altLang="zh-CN" sz="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586105" y="1446530"/>
            <a:ext cx="1955800" cy="2663190"/>
          </a:xfrm>
          <a:prstGeom prst="rect">
            <a:avLst/>
          </a:prstGeom>
          <a:ln>
            <a:solidFill>
              <a:srgbClr val="00877B"/>
            </a:solidFill>
          </a:ln>
        </p:spPr>
      </p:pic>
      <p:pic>
        <p:nvPicPr>
          <p:cNvPr id="5" name="图片 4"/>
          <p:cNvPicPr>
            <a:picLocks noChangeAspect="1"/>
          </p:cNvPicPr>
          <p:nvPr/>
        </p:nvPicPr>
        <p:blipFill>
          <a:blip r:embed="rId4"/>
          <a:stretch>
            <a:fillRect/>
          </a:stretch>
        </p:blipFill>
        <p:spPr>
          <a:xfrm>
            <a:off x="791845" y="1694815"/>
            <a:ext cx="1955800" cy="2663190"/>
          </a:xfrm>
          <a:prstGeom prst="rect">
            <a:avLst/>
          </a:prstGeom>
          <a:ln>
            <a:solidFill>
              <a:srgbClr val="00877B"/>
            </a:solidFill>
          </a:ln>
        </p:spPr>
      </p:pic>
      <p:sp>
        <p:nvSpPr>
          <p:cNvPr id="7" name="五边形 6"/>
          <p:cNvSpPr/>
          <p:nvPr/>
        </p:nvSpPr>
        <p:spPr>
          <a:xfrm>
            <a:off x="3214370" y="1303655"/>
            <a:ext cx="4804410" cy="323215"/>
          </a:xfrm>
          <a:prstGeom prst="homePlate">
            <a:avLst/>
          </a:prstGeom>
          <a:solidFill>
            <a:srgbClr val="015560"/>
          </a:solidFill>
          <a:ln>
            <a:solidFill>
              <a:srgbClr val="1F8C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314065" y="1317625"/>
            <a:ext cx="4147185" cy="30670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1400" b="1" dirty="0">
                <a:solidFill>
                  <a:schemeClr val="bg1"/>
                </a:solidFill>
                <a:latin typeface="微软雅黑" panose="020B0503020204020204" pitchFamily="34" charset="-122"/>
                <a:ea typeface="微软雅黑" panose="020B0503020204020204" pitchFamily="34" charset="-122"/>
              </a:rPr>
              <a:t>2022</a:t>
            </a:r>
            <a:r>
              <a:rPr lang="zh-CN" altLang="en-US" sz="1400" b="1" dirty="0">
                <a:solidFill>
                  <a:schemeClr val="bg1"/>
                </a:solidFill>
                <a:latin typeface="微软雅黑" panose="020B0503020204020204" pitchFamily="34" charset="-122"/>
                <a:ea typeface="微软雅黑" panose="020B0503020204020204" pitchFamily="34" charset="-122"/>
              </a:rPr>
              <a:t>年</a:t>
            </a:r>
            <a:r>
              <a:rPr lang="en-US" altLang="zh-CN" sz="1400" b="1" dirty="0">
                <a:solidFill>
                  <a:schemeClr val="bg1"/>
                </a:solidFill>
                <a:latin typeface="微软雅黑" panose="020B0503020204020204" pitchFamily="34" charset="-122"/>
                <a:ea typeface="微软雅黑" panose="020B0503020204020204" pitchFamily="34" charset="-122"/>
              </a:rPr>
              <a:t>WHO</a:t>
            </a:r>
            <a:r>
              <a:rPr lang="en-US" altLang="en-US" sz="1400" b="1" dirty="0">
                <a:solidFill>
                  <a:schemeClr val="bg1"/>
                </a:solidFill>
                <a:latin typeface="微软雅黑" panose="020B0503020204020204" pitchFamily="34" charset="-122"/>
                <a:ea typeface="微软雅黑" panose="020B0503020204020204" pitchFamily="34" charset="-122"/>
              </a:rPr>
              <a:t> 《HPV</a:t>
            </a:r>
            <a:r>
              <a:rPr lang="zh-CN" altLang="en-US" sz="1400" b="1" dirty="0">
                <a:solidFill>
                  <a:schemeClr val="bg1"/>
                </a:solidFill>
                <a:latin typeface="微软雅黑" panose="020B0503020204020204" pitchFamily="34" charset="-122"/>
                <a:ea typeface="微软雅黑" panose="020B0503020204020204" pitchFamily="34" charset="-122"/>
              </a:rPr>
              <a:t>疫苗：</a:t>
            </a:r>
            <a:r>
              <a:rPr lang="en-US" altLang="zh-CN" sz="1400" b="1" dirty="0">
                <a:solidFill>
                  <a:schemeClr val="bg1"/>
                </a:solidFill>
                <a:latin typeface="微软雅黑" panose="020B0503020204020204" pitchFamily="34" charset="-122"/>
                <a:ea typeface="微软雅黑" panose="020B0503020204020204" pitchFamily="34" charset="-122"/>
              </a:rPr>
              <a:t>WHO</a:t>
            </a:r>
            <a:r>
              <a:rPr lang="zh-CN" altLang="en-US" sz="1400" b="1" dirty="0">
                <a:solidFill>
                  <a:schemeClr val="bg1"/>
                </a:solidFill>
                <a:latin typeface="微软雅黑" panose="020B0503020204020204" pitchFamily="34" charset="-122"/>
                <a:ea typeface="微软雅黑" panose="020B0503020204020204" pitchFamily="34" charset="-122"/>
              </a:rPr>
              <a:t>立场文件</a:t>
            </a:r>
            <a:r>
              <a:rPr lang="en-US" altLang="zh-CN" sz="1400" b="1" dirty="0">
                <a:solidFill>
                  <a:schemeClr val="bg1"/>
                </a:solidFill>
                <a:latin typeface="微软雅黑" panose="020B0503020204020204" pitchFamily="34" charset="-122"/>
                <a:ea typeface="微软雅黑" panose="020B0503020204020204" pitchFamily="34" charset="-122"/>
              </a:rPr>
              <a:t>》</a:t>
            </a:r>
            <a:r>
              <a:rPr lang="en-US" altLang="zh-CN" sz="1400" b="1" baseline="30000" dirty="0">
                <a:solidFill>
                  <a:schemeClr val="bg1"/>
                </a:solidFill>
                <a:latin typeface="微软雅黑" panose="020B0503020204020204" pitchFamily="34" charset="-122"/>
                <a:ea typeface="微软雅黑" panose="020B0503020204020204" pitchFamily="34" charset="-122"/>
              </a:rPr>
              <a:t>21</a:t>
            </a:r>
          </a:p>
        </p:txBody>
      </p:sp>
      <p:sp>
        <p:nvSpPr>
          <p:cNvPr id="31" name="五边形 30"/>
          <p:cNvSpPr/>
          <p:nvPr/>
        </p:nvSpPr>
        <p:spPr>
          <a:xfrm>
            <a:off x="3214370" y="2811145"/>
            <a:ext cx="4804410" cy="323215"/>
          </a:xfrm>
          <a:prstGeom prst="homePlate">
            <a:avLst/>
          </a:prstGeom>
          <a:solidFill>
            <a:srgbClr val="015560"/>
          </a:solidFill>
          <a:ln>
            <a:solidFill>
              <a:srgbClr val="1F8C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290570" y="2835275"/>
            <a:ext cx="4623435" cy="30670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en-US" sz="1400" b="1" dirty="0">
                <a:solidFill>
                  <a:schemeClr val="bg1"/>
                </a:solidFill>
                <a:latin typeface="微软雅黑" panose="020B0503020204020204" pitchFamily="34" charset="-122"/>
                <a:ea typeface="微软雅黑" panose="020B0503020204020204" pitchFamily="34" charset="-122"/>
              </a:rPr>
              <a:t>2019</a:t>
            </a:r>
            <a:r>
              <a:rPr lang="zh-CN" altLang="en-US" sz="1400" b="1" dirty="0">
                <a:solidFill>
                  <a:schemeClr val="bg1"/>
                </a:solidFill>
                <a:latin typeface="微软雅黑" panose="020B0503020204020204" pitchFamily="34" charset="-122"/>
                <a:ea typeface="微软雅黑" panose="020B0503020204020204" pitchFamily="34" charset="-122"/>
              </a:rPr>
              <a:t>年美国</a:t>
            </a:r>
            <a:r>
              <a:rPr lang="en-US" altLang="en-US"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成人</a:t>
            </a:r>
            <a:r>
              <a:rPr lang="en-US" altLang="zh-CN" sz="1400" b="1" dirty="0">
                <a:solidFill>
                  <a:schemeClr val="bg1"/>
                </a:solidFill>
                <a:latin typeface="微软雅黑" panose="020B0503020204020204" pitchFamily="34" charset="-122"/>
                <a:ea typeface="微软雅黑" panose="020B0503020204020204" pitchFamily="34" charset="-122"/>
              </a:rPr>
              <a:t>HPV</a:t>
            </a:r>
            <a:r>
              <a:rPr lang="zh-CN" altLang="en-US" sz="1400" b="1" dirty="0">
                <a:solidFill>
                  <a:schemeClr val="bg1"/>
                </a:solidFill>
                <a:latin typeface="微软雅黑" panose="020B0503020204020204" pitchFamily="34" charset="-122"/>
                <a:ea typeface="微软雅黑" panose="020B0503020204020204" pitchFamily="34" charset="-122"/>
              </a:rPr>
              <a:t>疫苗接种：</a:t>
            </a:r>
            <a:r>
              <a:rPr lang="en-US" altLang="zh-CN" sz="1400" b="1" dirty="0">
                <a:solidFill>
                  <a:schemeClr val="bg1"/>
                </a:solidFill>
                <a:latin typeface="微软雅黑" panose="020B0503020204020204" pitchFamily="34" charset="-122"/>
                <a:ea typeface="微软雅黑" panose="020B0503020204020204" pitchFamily="34" charset="-122"/>
              </a:rPr>
              <a:t>ACIP</a:t>
            </a:r>
            <a:r>
              <a:rPr lang="zh-CN" altLang="en-US" sz="1400" b="1" dirty="0">
                <a:solidFill>
                  <a:schemeClr val="bg1"/>
                </a:solidFill>
                <a:latin typeface="微软雅黑" panose="020B0503020204020204" pitchFamily="34" charset="-122"/>
                <a:ea typeface="微软雅黑" panose="020B0503020204020204" pitchFamily="34" charset="-122"/>
              </a:rPr>
              <a:t>更新建议</a:t>
            </a:r>
            <a:r>
              <a:rPr lang="en-US" altLang="zh-CN" sz="1400" b="1" dirty="0">
                <a:solidFill>
                  <a:schemeClr val="bg1"/>
                </a:solidFill>
                <a:latin typeface="微软雅黑" panose="020B0503020204020204" pitchFamily="34" charset="-122"/>
                <a:ea typeface="微软雅黑" panose="020B0503020204020204" pitchFamily="34" charset="-122"/>
              </a:rPr>
              <a:t>》</a:t>
            </a:r>
            <a:r>
              <a:rPr lang="en-US" altLang="zh-CN" sz="1400" b="1" baseline="30000" dirty="0">
                <a:solidFill>
                  <a:schemeClr val="bg1"/>
                </a:solidFill>
                <a:latin typeface="微软雅黑" panose="020B0503020204020204" pitchFamily="34" charset="-122"/>
                <a:ea typeface="微软雅黑" panose="020B0503020204020204" pitchFamily="34" charset="-122"/>
              </a:rPr>
              <a:t>22</a:t>
            </a:r>
          </a:p>
        </p:txBody>
      </p:sp>
      <p:sp>
        <p:nvSpPr>
          <p:cNvPr id="33" name="五边形 32"/>
          <p:cNvSpPr/>
          <p:nvPr/>
        </p:nvSpPr>
        <p:spPr>
          <a:xfrm>
            <a:off x="3214370" y="4399280"/>
            <a:ext cx="4804410" cy="323215"/>
          </a:xfrm>
          <a:prstGeom prst="homePlate">
            <a:avLst/>
          </a:prstGeom>
          <a:solidFill>
            <a:srgbClr val="015560"/>
          </a:solidFill>
          <a:ln>
            <a:solidFill>
              <a:srgbClr val="1F8C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311525" y="4398010"/>
            <a:ext cx="4602480" cy="306705"/>
          </a:xfrm>
          <a:prstGeom prst="rect">
            <a:avLst/>
          </a:prstGeom>
          <a:noFill/>
        </p:spPr>
        <p:txBody>
          <a:bodyPr wrap="square">
            <a:spAutoFit/>
          </a:bodyPr>
          <a:lstStyle/>
          <a:p>
            <a:pPr>
              <a:defRPr/>
            </a:pPr>
            <a:r>
              <a:rPr lang="en-US" altLang="zh-CN" sz="1400" b="1" dirty="0">
                <a:solidFill>
                  <a:schemeClr val="bg1"/>
                </a:solidFill>
                <a:latin typeface="微软雅黑" panose="020B0503020204020204" pitchFamily="34" charset="-122"/>
                <a:ea typeface="微软雅黑" panose="020B0503020204020204" pitchFamily="34" charset="-122"/>
                <a:sym typeface="+mn-ea"/>
              </a:rPr>
              <a:t>2023</a:t>
            </a:r>
            <a:r>
              <a:rPr lang="zh-CN" altLang="en-US" sz="1400" b="1" dirty="0">
                <a:solidFill>
                  <a:schemeClr val="bg1"/>
                </a:solidFill>
                <a:latin typeface="微软雅黑" panose="020B0503020204020204" pitchFamily="34" charset="-122"/>
                <a:ea typeface="微软雅黑" panose="020B0503020204020204" pitchFamily="34" charset="-122"/>
                <a:sym typeface="+mn-ea"/>
              </a:rPr>
              <a:t>年中国</a:t>
            </a:r>
            <a:r>
              <a:rPr lang="en-US" altLang="en-US" sz="1400" b="1" dirty="0">
                <a:solidFill>
                  <a:schemeClr val="bg1"/>
                </a:solidFill>
                <a:latin typeface="微软雅黑" panose="020B0503020204020204" pitchFamily="34" charset="-122"/>
                <a:ea typeface="微软雅黑" panose="020B0503020204020204" pitchFamily="34" charset="-122"/>
                <a:sym typeface="+mn-ea"/>
              </a:rPr>
              <a:t> 《</a:t>
            </a:r>
            <a:r>
              <a:rPr lang="zh-CN" altLang="en-US" sz="1400" b="1" dirty="0">
                <a:solidFill>
                  <a:schemeClr val="bg1"/>
                </a:solidFill>
                <a:latin typeface="微软雅黑" panose="020B0503020204020204" pitchFamily="34" charset="-122"/>
                <a:ea typeface="微软雅黑" panose="020B0503020204020204" pitchFamily="34" charset="-122"/>
                <a:sym typeface="+mn-ea"/>
              </a:rPr>
              <a:t>子宫颈癌综合防控指南</a:t>
            </a:r>
            <a:r>
              <a:rPr lang="en-US" altLang="zh-CN" sz="1400" b="1" dirty="0">
                <a:solidFill>
                  <a:schemeClr val="bg1"/>
                </a:solidFill>
                <a:latin typeface="微软雅黑" panose="020B0503020204020204" pitchFamily="34" charset="-122"/>
                <a:ea typeface="微软雅黑" panose="020B0503020204020204" pitchFamily="34" charset="-122"/>
                <a:sym typeface="+mn-ea"/>
              </a:rPr>
              <a:t>》(</a:t>
            </a:r>
            <a:r>
              <a:rPr lang="zh-CN" altLang="en-US" sz="1400" b="1" dirty="0">
                <a:solidFill>
                  <a:schemeClr val="bg1"/>
                </a:solidFill>
                <a:latin typeface="微软雅黑" panose="020B0503020204020204" pitchFamily="34" charset="-122"/>
                <a:ea typeface="微软雅黑" panose="020B0503020204020204" pitchFamily="34" charset="-122"/>
                <a:sym typeface="+mn-ea"/>
              </a:rPr>
              <a:t>第</a:t>
            </a:r>
            <a:r>
              <a:rPr lang="en-US" altLang="zh-CN" sz="1400" b="1" dirty="0">
                <a:solidFill>
                  <a:schemeClr val="bg1"/>
                </a:solidFill>
                <a:latin typeface="微软雅黑" panose="020B0503020204020204" pitchFamily="34" charset="-122"/>
                <a:ea typeface="微软雅黑" panose="020B0503020204020204" pitchFamily="34" charset="-122"/>
                <a:sym typeface="+mn-ea"/>
              </a:rPr>
              <a:t>2</a:t>
            </a:r>
            <a:r>
              <a:rPr lang="zh-CN" altLang="en-US" sz="1400" b="1" dirty="0">
                <a:solidFill>
                  <a:schemeClr val="bg1"/>
                </a:solidFill>
                <a:latin typeface="微软雅黑" panose="020B0503020204020204" pitchFamily="34" charset="-122"/>
                <a:ea typeface="微软雅黑" panose="020B0503020204020204" pitchFamily="34" charset="-122"/>
                <a:sym typeface="+mn-ea"/>
              </a:rPr>
              <a:t>版</a:t>
            </a:r>
            <a:r>
              <a:rPr lang="en-US" altLang="zh-CN" sz="1400" b="1" dirty="0">
                <a:solidFill>
                  <a:schemeClr val="bg1"/>
                </a:solidFill>
                <a:latin typeface="微软雅黑" panose="020B0503020204020204" pitchFamily="34" charset="-122"/>
                <a:ea typeface="微软雅黑" panose="020B0503020204020204" pitchFamily="34" charset="-122"/>
                <a:sym typeface="+mn-ea"/>
              </a:rPr>
              <a:t>)</a:t>
            </a:r>
            <a:r>
              <a:rPr lang="en-US" altLang="zh-CN" sz="1400" b="1" baseline="30000" dirty="0">
                <a:solidFill>
                  <a:schemeClr val="bg1"/>
                </a:solidFill>
                <a:latin typeface="微软雅黑" panose="020B0503020204020204" pitchFamily="34" charset="-122"/>
                <a:ea typeface="微软雅黑" panose="020B0503020204020204" pitchFamily="34" charset="-122"/>
              </a:rPr>
              <a:t>23</a:t>
            </a:r>
          </a:p>
        </p:txBody>
      </p:sp>
      <p:pic>
        <p:nvPicPr>
          <p:cNvPr id="10" name="图片 9">
            <a:extLst>
              <a:ext uri="{FF2B5EF4-FFF2-40B4-BE49-F238E27FC236}">
                <a16:creationId xmlns:a16="http://schemas.microsoft.com/office/drawing/2014/main" id="{A43CA112-5C3D-CB6A-5150-536078B68340}"/>
              </a:ext>
            </a:extLst>
          </p:cNvPr>
          <p:cNvPicPr>
            <a:picLocks noChangeAspect="1"/>
          </p:cNvPicPr>
          <p:nvPr/>
        </p:nvPicPr>
        <p:blipFill>
          <a:blip r:embed="rId5"/>
          <a:stretch>
            <a:fillRect/>
          </a:stretch>
        </p:blipFill>
        <p:spPr>
          <a:xfrm>
            <a:off x="408647" y="1790290"/>
            <a:ext cx="3014478" cy="301143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0" y="6211669"/>
            <a:ext cx="7824470" cy="646331"/>
          </a:xfrm>
          <a:prstGeom prst="rect">
            <a:avLst/>
          </a:prstGeom>
          <a:noFill/>
        </p:spPr>
        <p:txBody>
          <a:bodyPr wrap="square">
            <a:spAutoFit/>
          </a:bodyPr>
          <a:lstStyle/>
          <a:p>
            <a:r>
              <a:rPr lang="zh-CN" altLang="en-US" sz="600" b="0" i="0" dirty="0">
                <a:solidFill>
                  <a:schemeClr val="tx1"/>
                </a:solidFill>
                <a:effectLst/>
                <a:latin typeface="微软雅黑" panose="020B0503020204020204" pitchFamily="34" charset="-122"/>
                <a:ea typeface="微软雅黑" panose="020B0503020204020204" pitchFamily="34" charset="-122"/>
              </a:rPr>
              <a:t>四价</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疫苗在中国境内获批用于</a:t>
            </a:r>
            <a:r>
              <a:rPr lang="en-US" altLang="zh-CN" sz="600" b="0" i="0" dirty="0">
                <a:solidFill>
                  <a:schemeClr val="tx1"/>
                </a:solidFill>
                <a:effectLst/>
                <a:latin typeface="微软雅黑" panose="020B0503020204020204" pitchFamily="34" charset="-122"/>
                <a:ea typeface="微软雅黑" panose="020B0503020204020204" pitchFamily="34" charset="-122"/>
              </a:rPr>
              <a:t>9-45</a:t>
            </a:r>
            <a:r>
              <a:rPr lang="zh-CN" altLang="en-US" sz="600" b="0" i="0" dirty="0">
                <a:solidFill>
                  <a:schemeClr val="tx1"/>
                </a:solidFill>
                <a:effectLst/>
                <a:latin typeface="微软雅黑" panose="020B0503020204020204" pitchFamily="34" charset="-122"/>
                <a:ea typeface="微软雅黑" panose="020B0503020204020204" pitchFamily="34" charset="-122"/>
              </a:rPr>
              <a:t>岁女性。适用于预防因高危</a:t>
            </a:r>
            <a:r>
              <a:rPr lang="en-US" altLang="zh-CN" sz="600" b="0" i="0" dirty="0">
                <a:solidFill>
                  <a:schemeClr val="tx1"/>
                </a:solidFill>
                <a:effectLst/>
                <a:latin typeface="微软雅黑" panose="020B0503020204020204" pitchFamily="34" charset="-122"/>
                <a:ea typeface="微软雅黑" panose="020B0503020204020204" pitchFamily="34" charset="-122"/>
              </a:rPr>
              <a:t>HPV16/18</a:t>
            </a:r>
            <a:r>
              <a:rPr lang="zh-CN" altLang="en-US" sz="600" b="0" i="0" dirty="0">
                <a:solidFill>
                  <a:schemeClr val="tx1"/>
                </a:solidFill>
                <a:effectLst/>
                <a:latin typeface="微软雅黑" panose="020B0503020204020204" pitchFamily="34" charset="-122"/>
                <a:ea typeface="微软雅黑" panose="020B0503020204020204" pitchFamily="34" charset="-122"/>
              </a:rPr>
              <a:t>型所致宫颈癌、</a:t>
            </a:r>
            <a:r>
              <a:rPr lang="en-US" altLang="zh-CN" sz="600" b="0" i="0" dirty="0">
                <a:solidFill>
                  <a:schemeClr val="tx1"/>
                </a:solidFill>
                <a:effectLst/>
                <a:latin typeface="微软雅黑" panose="020B0503020204020204" pitchFamily="34" charset="-122"/>
                <a:ea typeface="微软雅黑" panose="020B0503020204020204" pitchFamily="34" charset="-122"/>
              </a:rPr>
              <a:t>CIN1</a:t>
            </a:r>
            <a:r>
              <a:rPr lang="zh-CN" altLang="en-US" sz="600" b="0" i="0" dirty="0">
                <a:solidFill>
                  <a:schemeClr val="tx1"/>
                </a:solidFill>
                <a:effectLst/>
                <a:latin typeface="微软雅黑" panose="020B0503020204020204" pitchFamily="34" charset="-122"/>
                <a:ea typeface="微软雅黑" panose="020B0503020204020204" pitchFamily="34" charset="-122"/>
              </a:rPr>
              <a:t>、</a:t>
            </a:r>
            <a:r>
              <a:rPr lang="en-US" altLang="zh-CN" sz="600" b="0" i="0" dirty="0">
                <a:solidFill>
                  <a:schemeClr val="tx1"/>
                </a:solidFill>
                <a:effectLst/>
                <a:latin typeface="微软雅黑" panose="020B0503020204020204" pitchFamily="34" charset="-122"/>
                <a:ea typeface="微软雅黑" panose="020B0503020204020204" pitchFamily="34" charset="-122"/>
              </a:rPr>
              <a:t>CIN2/3</a:t>
            </a:r>
            <a:r>
              <a:rPr lang="zh-CN" altLang="en-US" sz="600" b="0" i="0" dirty="0">
                <a:solidFill>
                  <a:schemeClr val="tx1"/>
                </a:solidFill>
                <a:effectLst/>
                <a:latin typeface="微软雅黑" panose="020B0503020204020204" pitchFamily="34" charset="-122"/>
                <a:ea typeface="微软雅黑" panose="020B0503020204020204" pitchFamily="34" charset="-122"/>
              </a:rPr>
              <a:t>、</a:t>
            </a:r>
            <a:r>
              <a:rPr lang="en-US" altLang="zh-CN" sz="600" b="0" i="0" dirty="0">
                <a:solidFill>
                  <a:schemeClr val="tx1"/>
                </a:solidFill>
                <a:effectLst/>
                <a:latin typeface="微软雅黑" panose="020B0503020204020204" pitchFamily="34" charset="-122"/>
                <a:ea typeface="微软雅黑" panose="020B0503020204020204" pitchFamily="34" charset="-122"/>
              </a:rPr>
              <a:t>AIS</a:t>
            </a:r>
            <a:r>
              <a:rPr lang="zh-CN" altLang="en-US" sz="600" b="0" i="0" dirty="0">
                <a:solidFill>
                  <a:schemeClr val="tx1"/>
                </a:solidFill>
                <a:effectLst/>
                <a:latin typeface="微软雅黑" panose="020B0503020204020204" pitchFamily="34" charset="-122"/>
                <a:ea typeface="微软雅黑" panose="020B0503020204020204" pitchFamily="34" charset="-122"/>
              </a:rPr>
              <a:t>。境内临床试验尚未证实本品对低危</a:t>
            </a:r>
            <a:r>
              <a:rPr lang="en-US" altLang="zh-CN" sz="600" b="0" i="0" dirty="0">
                <a:solidFill>
                  <a:schemeClr val="tx1"/>
                </a:solidFill>
                <a:effectLst/>
                <a:latin typeface="微软雅黑" panose="020B0503020204020204" pitchFamily="34" charset="-122"/>
                <a:ea typeface="微软雅黑" panose="020B0503020204020204" pitchFamily="34" charset="-122"/>
              </a:rPr>
              <a:t>HPV6/11</a:t>
            </a:r>
            <a:r>
              <a:rPr lang="zh-CN" altLang="en-US" sz="600" b="0" i="0" dirty="0">
                <a:solidFill>
                  <a:schemeClr val="tx1"/>
                </a:solidFill>
                <a:effectLst/>
                <a:latin typeface="微软雅黑" panose="020B0503020204020204" pitchFamily="34" charset="-122"/>
                <a:ea typeface="微软雅黑" panose="020B0503020204020204" pitchFamily="34" charset="-122"/>
              </a:rPr>
              <a:t>型相关疾病的保护效果。</a:t>
            </a:r>
          </a:p>
          <a:p>
            <a:r>
              <a:rPr lang="zh-CN" altLang="en-US" sz="600" b="0" i="0" dirty="0">
                <a:solidFill>
                  <a:schemeClr val="tx1"/>
                </a:solidFill>
                <a:effectLst/>
                <a:latin typeface="微软雅黑" panose="020B0503020204020204" pitchFamily="34" charset="-122"/>
                <a:ea typeface="微软雅黑" panose="020B0503020204020204" pitchFamily="34" charset="-122"/>
              </a:rPr>
              <a:t>与任何疫苗一样，无法确保四价</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疫苗对所有接种者均产生保护作用。四价</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疫苗不能预防所有高危型</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感染所致病变。尚未证实四价</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疫苗能预防疫苗所含型别以外的其他</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感染导致的病变以及非</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引起的疾病。</a:t>
            </a:r>
            <a:endParaRPr lang="en-US" altLang="zh-CN" sz="600" b="0" i="0" dirty="0">
              <a:solidFill>
                <a:schemeClr val="tx1"/>
              </a:solidFill>
              <a:effectLst/>
              <a:latin typeface="微软雅黑" panose="020B0503020204020204" pitchFamily="34" charset="-122"/>
              <a:ea typeface="微软雅黑" panose="020B0503020204020204" pitchFamily="34" charset="-122"/>
            </a:endParaRPr>
          </a:p>
          <a:p>
            <a:r>
              <a:rPr lang="en-US" altLang="zh-CN" sz="600" baseline="30000" dirty="0">
                <a:solidFill>
                  <a:schemeClr val="tx1"/>
                </a:solidFill>
                <a:latin typeface="微软雅黑" panose="020B0503020204020204" pitchFamily="34" charset="-122"/>
                <a:ea typeface="微软雅黑" panose="020B0503020204020204" pitchFamily="34" charset="-122"/>
              </a:rPr>
              <a:t>a</a:t>
            </a:r>
            <a:r>
              <a:rPr lang="zh-CN" altLang="en-US" sz="600" dirty="0">
                <a:solidFill>
                  <a:schemeClr val="tx1"/>
                </a:solidFill>
                <a:latin typeface="微软雅黑" panose="020B0503020204020204" pitchFamily="34" charset="-122"/>
                <a:ea typeface="微软雅黑" panose="020B0503020204020204" pitchFamily="34" charset="-122"/>
              </a:rPr>
              <a:t>研究设计：对</a:t>
            </a:r>
            <a:r>
              <a:rPr lang="en-US" altLang="zh-CN" sz="600" dirty="0">
                <a:solidFill>
                  <a:schemeClr val="tx1"/>
                </a:solidFill>
                <a:latin typeface="微软雅黑" panose="020B0503020204020204" pitchFamily="34" charset="-122"/>
                <a:ea typeface="微软雅黑" panose="020B0503020204020204" pitchFamily="34" charset="-122"/>
              </a:rPr>
              <a:t>2003-2018</a:t>
            </a:r>
            <a:r>
              <a:rPr lang="zh-CN" altLang="en-US" sz="600" dirty="0">
                <a:solidFill>
                  <a:schemeClr val="tx1"/>
                </a:solidFill>
                <a:latin typeface="微软雅黑" panose="020B0503020204020204" pitchFamily="34" charset="-122"/>
                <a:ea typeface="微软雅黑" panose="020B0503020204020204" pitchFamily="34" charset="-122"/>
              </a:rPr>
              <a:t>年的美国国家健康和营养检查调查(NHANES)数据进行了</a:t>
            </a:r>
            <a:r>
              <a:rPr lang="en-US" altLang="zh-CN" sz="600" dirty="0">
                <a:solidFill>
                  <a:schemeClr val="tx1"/>
                </a:solidFill>
                <a:latin typeface="微软雅黑" panose="020B0503020204020204" pitchFamily="34" charset="-122"/>
                <a:ea typeface="微软雅黑" panose="020B0503020204020204" pitchFamily="34" charset="-122"/>
              </a:rPr>
              <a:t>4</a:t>
            </a:r>
            <a:r>
              <a:rPr lang="zh-CN" altLang="en-US" sz="600" dirty="0">
                <a:solidFill>
                  <a:schemeClr val="tx1"/>
                </a:solidFill>
                <a:latin typeface="微软雅黑" panose="020B0503020204020204" pitchFamily="34" charset="-122"/>
                <a:ea typeface="微软雅黑" panose="020B0503020204020204" pitchFamily="34" charset="-122"/>
              </a:rPr>
              <a:t>年分析：</a:t>
            </a:r>
            <a:r>
              <a:rPr lang="en-US" altLang="zh-CN" sz="600" dirty="0">
                <a:solidFill>
                  <a:schemeClr val="tx1"/>
                </a:solidFill>
                <a:latin typeface="微软雅黑" panose="020B0503020204020204" pitchFamily="34" charset="-122"/>
                <a:ea typeface="微软雅黑" panose="020B0503020204020204" pitchFamily="34" charset="-122"/>
              </a:rPr>
              <a:t>2003-2006</a:t>
            </a:r>
            <a:r>
              <a:rPr lang="zh-CN" altLang="en-US" sz="600" dirty="0">
                <a:solidFill>
                  <a:schemeClr val="tx1"/>
                </a:solidFill>
                <a:latin typeface="微软雅黑" panose="020B0503020204020204" pitchFamily="34" charset="-122"/>
                <a:ea typeface="微软雅黑" panose="020B0503020204020204" pitchFamily="34" charset="-122"/>
              </a:rPr>
              <a:t>年、</a:t>
            </a:r>
            <a:r>
              <a:rPr lang="en-US" altLang="zh-CN" sz="600" dirty="0">
                <a:solidFill>
                  <a:schemeClr val="tx1"/>
                </a:solidFill>
                <a:latin typeface="微软雅黑" panose="020B0503020204020204" pitchFamily="34" charset="-122"/>
                <a:ea typeface="微软雅黑" panose="020B0503020204020204" pitchFamily="34" charset="-122"/>
              </a:rPr>
              <a:t>2007-2010</a:t>
            </a:r>
            <a:r>
              <a:rPr lang="zh-CN" altLang="en-US" sz="600" dirty="0">
                <a:solidFill>
                  <a:schemeClr val="tx1"/>
                </a:solidFill>
                <a:latin typeface="微软雅黑" panose="020B0503020204020204" pitchFamily="34" charset="-122"/>
                <a:ea typeface="微软雅黑" panose="020B0503020204020204" pitchFamily="34" charset="-122"/>
              </a:rPr>
              <a:t>年、</a:t>
            </a:r>
            <a:r>
              <a:rPr lang="en-US" altLang="zh-CN" sz="600" dirty="0">
                <a:solidFill>
                  <a:schemeClr val="tx1"/>
                </a:solidFill>
                <a:latin typeface="微软雅黑" panose="020B0503020204020204" pitchFamily="34" charset="-122"/>
                <a:ea typeface="微软雅黑" panose="020B0503020204020204" pitchFamily="34" charset="-122"/>
              </a:rPr>
              <a:t>2011-2014</a:t>
            </a:r>
            <a:r>
              <a:rPr lang="zh-CN" altLang="en-US" sz="600" dirty="0">
                <a:solidFill>
                  <a:schemeClr val="tx1"/>
                </a:solidFill>
                <a:latin typeface="微软雅黑" panose="020B0503020204020204" pitchFamily="34" charset="-122"/>
                <a:ea typeface="微软雅黑" panose="020B0503020204020204" pitchFamily="34" charset="-122"/>
              </a:rPr>
              <a:t>年和</a:t>
            </a:r>
            <a:r>
              <a:rPr lang="en-US" altLang="zh-CN" sz="600" dirty="0">
                <a:solidFill>
                  <a:schemeClr val="tx1"/>
                </a:solidFill>
                <a:latin typeface="微软雅黑" panose="020B0503020204020204" pitchFamily="34" charset="-122"/>
                <a:ea typeface="微软雅黑" panose="020B0503020204020204" pitchFamily="34" charset="-122"/>
              </a:rPr>
              <a:t>2015-2018</a:t>
            </a:r>
            <a:r>
              <a:rPr lang="zh-CN" altLang="en-US" sz="600" dirty="0">
                <a:solidFill>
                  <a:schemeClr val="tx1"/>
                </a:solidFill>
                <a:latin typeface="微软雅黑" panose="020B0503020204020204" pitchFamily="34" charset="-122"/>
                <a:ea typeface="微软雅黑" panose="020B0503020204020204" pitchFamily="34" charset="-122"/>
              </a:rPr>
              <a:t>年。年龄组分类为</a:t>
            </a:r>
            <a:r>
              <a:rPr lang="en-US" altLang="zh-CN" sz="600" dirty="0">
                <a:solidFill>
                  <a:schemeClr val="tx1"/>
                </a:solidFill>
                <a:latin typeface="微软雅黑" panose="020B0503020204020204" pitchFamily="34" charset="-122"/>
                <a:ea typeface="微软雅黑" panose="020B0503020204020204" pitchFamily="34" charset="-122"/>
              </a:rPr>
              <a:t>14-19</a:t>
            </a:r>
            <a:r>
              <a:rPr lang="zh-CN" altLang="en-US" sz="600" dirty="0">
                <a:solidFill>
                  <a:schemeClr val="tx1"/>
                </a:solidFill>
                <a:latin typeface="微软雅黑" panose="020B0503020204020204" pitchFamily="34" charset="-122"/>
                <a:ea typeface="微软雅黑" panose="020B0503020204020204" pitchFamily="34" charset="-122"/>
              </a:rPr>
              <a:t>、</a:t>
            </a:r>
            <a:r>
              <a:rPr lang="en-US" altLang="zh-CN" sz="600" dirty="0">
                <a:solidFill>
                  <a:schemeClr val="tx1"/>
                </a:solidFill>
                <a:latin typeface="微软雅黑" panose="020B0503020204020204" pitchFamily="34" charset="-122"/>
                <a:ea typeface="微软雅黑" panose="020B0503020204020204" pitchFamily="34" charset="-122"/>
              </a:rPr>
              <a:t>20-24</a:t>
            </a:r>
            <a:r>
              <a:rPr lang="zh-CN" altLang="en-US" sz="600" dirty="0">
                <a:solidFill>
                  <a:schemeClr val="tx1"/>
                </a:solidFill>
                <a:latin typeface="微软雅黑" panose="020B0503020204020204" pitchFamily="34" charset="-122"/>
                <a:ea typeface="微软雅黑" panose="020B0503020204020204" pitchFamily="34" charset="-122"/>
              </a:rPr>
              <a:t>、</a:t>
            </a:r>
            <a:r>
              <a:rPr lang="en-US" altLang="zh-CN" sz="600" dirty="0">
                <a:solidFill>
                  <a:schemeClr val="tx1"/>
                </a:solidFill>
                <a:latin typeface="微软雅黑" panose="020B0503020204020204" pitchFamily="34" charset="-122"/>
                <a:ea typeface="微软雅黑" panose="020B0503020204020204" pitchFamily="34" charset="-122"/>
              </a:rPr>
              <a:t>25-29</a:t>
            </a:r>
            <a:r>
              <a:rPr lang="zh-CN" altLang="en-US" sz="600" dirty="0">
                <a:solidFill>
                  <a:schemeClr val="tx1"/>
                </a:solidFill>
                <a:latin typeface="微软雅黑" panose="020B0503020204020204" pitchFamily="34" charset="-122"/>
                <a:ea typeface="微软雅黑" panose="020B0503020204020204" pitchFamily="34" charset="-122"/>
              </a:rPr>
              <a:t>和</a:t>
            </a:r>
            <a:r>
              <a:rPr lang="en-US" altLang="zh-CN" sz="600" dirty="0">
                <a:solidFill>
                  <a:schemeClr val="tx1"/>
                </a:solidFill>
                <a:latin typeface="微软雅黑" panose="020B0503020204020204" pitchFamily="34" charset="-122"/>
                <a:ea typeface="微软雅黑" panose="020B0503020204020204" pitchFamily="34" charset="-122"/>
              </a:rPr>
              <a:t>30-34</a:t>
            </a:r>
            <a:r>
              <a:rPr lang="zh-CN" altLang="en-US" sz="600" dirty="0">
                <a:solidFill>
                  <a:schemeClr val="tx1"/>
                </a:solidFill>
                <a:latin typeface="微软雅黑" panose="020B0503020204020204" pitchFamily="34" charset="-122"/>
                <a:ea typeface="微软雅黑" panose="020B0503020204020204" pitchFamily="34" charset="-122"/>
              </a:rPr>
              <a:t>岁。人种</a:t>
            </a:r>
            <a:r>
              <a:rPr lang="en-US" altLang="zh-CN" sz="600" dirty="0">
                <a:solidFill>
                  <a:schemeClr val="tx1"/>
                </a:solidFill>
                <a:latin typeface="微软雅黑" panose="020B0503020204020204" pitchFamily="34" charset="-122"/>
                <a:ea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rPr>
              <a:t>种族分类为非西班牙裔白人、非西班牙裔黑人、墨西哥裔美国人或其他人种。对自己或父母报告的疫苗接种史进行分析，是否接种过疫苗</a:t>
            </a:r>
            <a:r>
              <a:rPr lang="en-US" altLang="zh-CN" sz="600" dirty="0">
                <a:solidFill>
                  <a:schemeClr val="tx1"/>
                </a:solidFill>
                <a:latin typeface="微软雅黑" panose="020B0503020204020204" pitchFamily="34" charset="-122"/>
                <a:ea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rPr>
              <a:t>接种≥</a:t>
            </a:r>
            <a:r>
              <a:rPr lang="en-US" altLang="zh-CN" sz="600" dirty="0">
                <a:solidFill>
                  <a:schemeClr val="tx1"/>
                </a:solidFill>
                <a:latin typeface="微软雅黑" panose="020B0503020204020204" pitchFamily="34" charset="-122"/>
                <a:ea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rPr>
              <a:t>次</a:t>
            </a:r>
            <a:r>
              <a:rPr lang="en-US" altLang="zh-CN" sz="600" dirty="0">
                <a:solidFill>
                  <a:schemeClr val="tx1"/>
                </a:solidFill>
                <a:latin typeface="微软雅黑" panose="020B0503020204020204" pitchFamily="34" charset="-122"/>
                <a:ea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rPr>
              <a:t>。性行为分析包括曾有过性经历和一生性伴侣的数量</a:t>
            </a:r>
            <a:r>
              <a:rPr lang="en-US" altLang="zh-CN" sz="600" dirty="0">
                <a:solidFill>
                  <a:schemeClr val="tx1"/>
                </a:solidFill>
                <a:latin typeface="微软雅黑" panose="020B0503020204020204" pitchFamily="34" charset="-122"/>
                <a:ea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rPr>
              <a:t>少于</a:t>
            </a:r>
            <a:r>
              <a:rPr lang="en-US" altLang="zh-CN" sz="600" dirty="0">
                <a:solidFill>
                  <a:schemeClr val="tx1"/>
                </a:solidFill>
                <a:latin typeface="微软雅黑" panose="020B0503020204020204" pitchFamily="34" charset="-122"/>
                <a:ea typeface="微软雅黑" panose="020B0503020204020204" pitchFamily="34" charset="-122"/>
              </a:rPr>
              <a:t>3</a:t>
            </a:r>
            <a:r>
              <a:rPr lang="zh-CN" altLang="en-US" sz="600" dirty="0">
                <a:solidFill>
                  <a:schemeClr val="tx1"/>
                </a:solidFill>
                <a:latin typeface="微软雅黑" panose="020B0503020204020204" pitchFamily="34" charset="-122"/>
                <a:ea typeface="微软雅黑" panose="020B0503020204020204" pitchFamily="34" charset="-122"/>
              </a:rPr>
              <a:t>个或</a:t>
            </a:r>
            <a:r>
              <a:rPr lang="en-US" altLang="zh-CN" sz="600" dirty="0">
                <a:solidFill>
                  <a:schemeClr val="tx1"/>
                </a:solidFill>
                <a:latin typeface="微软雅黑" panose="020B0503020204020204" pitchFamily="34" charset="-122"/>
                <a:ea typeface="微软雅黑" panose="020B0503020204020204" pitchFamily="34" charset="-122"/>
              </a:rPr>
              <a:t>3</a:t>
            </a:r>
            <a:r>
              <a:rPr lang="zh-CN" altLang="en-US" sz="600" dirty="0">
                <a:solidFill>
                  <a:schemeClr val="tx1"/>
                </a:solidFill>
                <a:latin typeface="微软雅黑" panose="020B0503020204020204" pitchFamily="34" charset="-122"/>
                <a:ea typeface="微软雅黑" panose="020B0503020204020204" pitchFamily="34" charset="-122"/>
              </a:rPr>
              <a:t>个或更多</a:t>
            </a:r>
            <a:r>
              <a:rPr lang="en-US" altLang="zh-CN" sz="600" dirty="0">
                <a:solidFill>
                  <a:schemeClr val="tx1"/>
                </a:solidFill>
                <a:latin typeface="微软雅黑" panose="020B0503020204020204" pitchFamily="34" charset="-122"/>
                <a:ea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rPr>
              <a:t>。旨在分析14-34岁女性的HPV感染率估值。</a:t>
            </a:r>
            <a:endParaRPr lang="en-US" altLang="zh-CN" sz="600" dirty="0">
              <a:solidFill>
                <a:schemeClr val="tx1"/>
              </a:solidFill>
              <a:latin typeface="微软雅黑" panose="020B0503020204020204" pitchFamily="34" charset="-122"/>
              <a:ea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rPr>
              <a:t>2</a:t>
            </a:r>
            <a:r>
              <a:rPr lang="en-US" altLang="zh-CN" sz="600" dirty="0">
                <a:solidFill>
                  <a:schemeClr val="tx1"/>
                </a:solidFill>
                <a:latin typeface="微软雅黑" panose="020B0503020204020204" pitchFamily="34" charset="-122"/>
                <a:ea typeface="微软雅黑" panose="020B0503020204020204" pitchFamily="34" charset="-122"/>
              </a:rPr>
              <a:t>4.</a:t>
            </a:r>
            <a:r>
              <a:rPr lang="zh-CN" altLang="en-US" sz="600" dirty="0">
                <a:solidFill>
                  <a:schemeClr val="tx1"/>
                </a:solidFill>
                <a:latin typeface="微软雅黑" panose="020B0503020204020204" pitchFamily="34" charset="-122"/>
                <a:ea typeface="微软雅黑" panose="020B0503020204020204" pitchFamily="34" charset="-122"/>
              </a:rPr>
              <a:t>Rosenblum HG, et al.</a:t>
            </a:r>
            <a:r>
              <a:rPr lang="en-US" altLang="zh-CN" sz="600" dirty="0">
                <a:solidFill>
                  <a:schemeClr val="tx1"/>
                </a:solidFill>
                <a:latin typeface="微软雅黑" panose="020B0503020204020204" pitchFamily="34" charset="-122"/>
                <a:ea typeface="微软雅黑" panose="020B0503020204020204" pitchFamily="34" charset="-122"/>
              </a:rPr>
              <a:t> MMWR Morb Mortal Wkly Rep. 2021 Mar 26;70(12):415-420. </a:t>
            </a:r>
          </a:p>
        </p:txBody>
      </p:sp>
      <p:sp>
        <p:nvSpPr>
          <p:cNvPr id="32" name="矩形 31"/>
          <p:cNvSpPr/>
          <p:nvPr/>
        </p:nvSpPr>
        <p:spPr>
          <a:xfrm>
            <a:off x="695325" y="920895"/>
            <a:ext cx="10203948" cy="1522095"/>
          </a:xfrm>
          <a:prstGeom prst="rect">
            <a:avLst/>
          </a:prstGeom>
        </p:spPr>
        <p:txBody>
          <a:bodyPr wrap="square">
            <a:spAutoFit/>
          </a:bodyPr>
          <a:lstStyle/>
          <a:p>
            <a:pPr indent="0" fontAlgn="auto">
              <a:lnSpc>
                <a:spcPct val="15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mn-ea"/>
              </a:rPr>
              <a:t>一项对</a:t>
            </a:r>
            <a:r>
              <a:rPr lang="zh-CN" altLang="en-US" sz="1400" b="1" dirty="0">
                <a:latin typeface="微软雅黑" panose="020B0503020204020204" pitchFamily="34" charset="-122"/>
                <a:ea typeface="微软雅黑" panose="020B0503020204020204" pitchFamily="34" charset="-122"/>
                <a:sym typeface="+mn-ea"/>
              </a:rPr>
              <a:t>美国</a:t>
            </a:r>
            <a:r>
              <a:rPr lang="en-US" altLang="zh-CN" sz="1400" dirty="0">
                <a:latin typeface="微软雅黑" panose="020B0503020204020204" pitchFamily="34" charset="-122"/>
                <a:ea typeface="微软雅黑" panose="020B0503020204020204" pitchFamily="34" charset="-122"/>
                <a:sym typeface="+mn-ea"/>
              </a:rPr>
              <a:t>2003-2018</a:t>
            </a:r>
            <a:r>
              <a:rPr lang="zh-CN" altLang="en-US" sz="1400" dirty="0">
                <a:latin typeface="微软雅黑" panose="020B0503020204020204" pitchFamily="34" charset="-122"/>
                <a:ea typeface="微软雅黑" panose="020B0503020204020204" pitchFamily="34" charset="-122"/>
                <a:sym typeface="+mn-ea"/>
              </a:rPr>
              <a:t>年</a:t>
            </a:r>
            <a:r>
              <a:rPr lang="en-US" altLang="zh-CN" sz="1400" dirty="0">
                <a:latin typeface="微软雅黑" panose="020B0503020204020204" pitchFamily="34" charset="-122"/>
                <a:ea typeface="微软雅黑" panose="020B0503020204020204" pitchFamily="34" charset="-122"/>
                <a:sym typeface="+mn-ea"/>
              </a:rPr>
              <a:t>HPV</a:t>
            </a:r>
            <a:r>
              <a:rPr lang="zh-CN" altLang="en-US" sz="1400" dirty="0">
                <a:latin typeface="微软雅黑" panose="020B0503020204020204" pitchFamily="34" charset="-122"/>
                <a:ea typeface="微软雅黑" panose="020B0503020204020204" pitchFamily="34" charset="-122"/>
                <a:sym typeface="+mn-ea"/>
              </a:rPr>
              <a:t>感染率的分析显示</a:t>
            </a:r>
            <a:r>
              <a:rPr lang="en-US" altLang="zh-CN" sz="1400" baseline="30000" dirty="0">
                <a:latin typeface="微软雅黑" panose="020B0503020204020204" pitchFamily="34" charset="-122"/>
                <a:ea typeface="微软雅黑" panose="020B0503020204020204" pitchFamily="34" charset="-122"/>
                <a:sym typeface="+mn-ea"/>
              </a:rPr>
              <a:t>24,a </a:t>
            </a:r>
            <a:r>
              <a:rPr lang="zh-CN" altLang="en-US" sz="1400" dirty="0">
                <a:latin typeface="微软雅黑" panose="020B0503020204020204" pitchFamily="34" charset="-122"/>
                <a:ea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cs typeface="+mn-ea"/>
              <a:sym typeface="+mn-lt"/>
            </a:endParaRPr>
          </a:p>
          <a:p>
            <a:pPr marL="285750" indent="-285750" fontAlgn="auto">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cs typeface="+mn-ea"/>
                <a:sym typeface="+mn-lt"/>
              </a:rPr>
              <a:t>自</a:t>
            </a:r>
            <a:r>
              <a:rPr lang="en-US" altLang="zh-CN" sz="1600" dirty="0">
                <a:latin typeface="微软雅黑" panose="020B0503020204020204" pitchFamily="34" charset="-122"/>
                <a:ea typeface="微软雅黑" panose="020B0503020204020204" pitchFamily="34" charset="-122"/>
                <a:cs typeface="+mn-ea"/>
                <a:sym typeface="+mn-lt"/>
              </a:rPr>
              <a:t>2006</a:t>
            </a:r>
            <a:r>
              <a:rPr lang="zh-CN" altLang="en-US" sz="1600" dirty="0">
                <a:latin typeface="微软雅黑" panose="020B0503020204020204" pitchFamily="34" charset="-122"/>
                <a:ea typeface="微软雅黑" panose="020B0503020204020204" pitchFamily="34" charset="-122"/>
                <a:cs typeface="+mn-ea"/>
                <a:sym typeface="+mn-lt"/>
              </a:rPr>
              <a:t>年起，美国推荐四价</a:t>
            </a:r>
            <a:r>
              <a:rPr lang="en-US" altLang="zh-CN" sz="1600" dirty="0">
                <a:latin typeface="微软雅黑" panose="020B0503020204020204" pitchFamily="34" charset="-122"/>
                <a:ea typeface="微软雅黑" panose="020B0503020204020204" pitchFamily="34" charset="-122"/>
                <a:cs typeface="+mn-ea"/>
                <a:sym typeface="+mn-lt"/>
              </a:rPr>
              <a:t>HPV</a:t>
            </a:r>
            <a:r>
              <a:rPr lang="zh-CN" altLang="en-US" sz="1600" dirty="0">
                <a:latin typeface="微软雅黑" panose="020B0503020204020204" pitchFamily="34" charset="-122"/>
                <a:ea typeface="微软雅黑" panose="020B0503020204020204" pitchFamily="34" charset="-122"/>
                <a:cs typeface="+mn-ea"/>
                <a:sym typeface="+mn-lt"/>
              </a:rPr>
              <a:t>疫苗用于</a:t>
            </a:r>
            <a:r>
              <a:rPr lang="en-US" altLang="zh-CN" sz="1600" dirty="0">
                <a:latin typeface="微软雅黑" panose="020B0503020204020204" pitchFamily="34" charset="-122"/>
                <a:ea typeface="微软雅黑" panose="020B0503020204020204" pitchFamily="34" charset="-122"/>
                <a:cs typeface="+mn-ea"/>
                <a:sym typeface="+mn-lt"/>
              </a:rPr>
              <a:t>11-12</a:t>
            </a:r>
            <a:r>
              <a:rPr lang="zh-CN" altLang="en-US" sz="1600" dirty="0">
                <a:latin typeface="微软雅黑" panose="020B0503020204020204" pitchFamily="34" charset="-122"/>
                <a:ea typeface="微软雅黑" panose="020B0503020204020204" pitchFamily="34" charset="-122"/>
                <a:cs typeface="+mn-ea"/>
                <a:sym typeface="+mn-lt"/>
              </a:rPr>
              <a:t>岁女孩的常规接种，以及＜</a:t>
            </a:r>
            <a:r>
              <a:rPr lang="en-US" altLang="zh-CN" sz="1600" dirty="0">
                <a:latin typeface="微软雅黑" panose="020B0503020204020204" pitchFamily="34" charset="-122"/>
                <a:ea typeface="微软雅黑" panose="020B0503020204020204" pitchFamily="34" charset="-122"/>
                <a:cs typeface="+mn-ea"/>
                <a:sym typeface="+mn-lt"/>
              </a:rPr>
              <a:t>26</a:t>
            </a:r>
            <a:r>
              <a:rPr lang="zh-CN" altLang="en-US" sz="1600" dirty="0">
                <a:latin typeface="微软雅黑" panose="020B0503020204020204" pitchFamily="34" charset="-122"/>
                <a:ea typeface="微软雅黑" panose="020B0503020204020204" pitchFamily="34" charset="-122"/>
                <a:cs typeface="+mn-ea"/>
                <a:sym typeface="+mn-lt"/>
              </a:rPr>
              <a:t>岁未接种疫苗的女性进行补种</a:t>
            </a:r>
            <a:r>
              <a:rPr lang="zh-CN" altLang="en-US" sz="1600" dirty="0">
                <a:latin typeface="微软雅黑" panose="020B0503020204020204" pitchFamily="34" charset="-122"/>
                <a:ea typeface="微软雅黑" panose="020B0503020204020204" pitchFamily="34" charset="-122"/>
                <a:cs typeface="+mn-ea"/>
              </a:rPr>
              <a:t>；</a:t>
            </a:r>
            <a:r>
              <a:rPr lang="zh-CN" altLang="en-US" sz="1600" b="1" dirty="0">
                <a:solidFill>
                  <a:srgbClr val="015560"/>
                </a:solidFill>
                <a:latin typeface="微软雅黑" panose="020B0503020204020204" pitchFamily="34" charset="-122"/>
                <a:ea typeface="微软雅黑" panose="020B0503020204020204" pitchFamily="34" charset="-122"/>
                <a:cs typeface="+mn-ea"/>
              </a:rPr>
              <a:t>2016年底以来，九价HPV疫苗成为美国唯一可用的</a:t>
            </a:r>
            <a:r>
              <a:rPr lang="en-US" altLang="zh-CN" sz="1600" b="1" dirty="0">
                <a:solidFill>
                  <a:srgbClr val="015560"/>
                </a:solidFill>
                <a:latin typeface="微软雅黑" panose="020B0503020204020204" pitchFamily="34" charset="-122"/>
                <a:ea typeface="微软雅黑" panose="020B0503020204020204" pitchFamily="34" charset="-122"/>
                <a:cs typeface="+mn-ea"/>
              </a:rPr>
              <a:t>HPV</a:t>
            </a:r>
            <a:r>
              <a:rPr lang="zh-CN" altLang="en-US" sz="1600" b="1" dirty="0">
                <a:solidFill>
                  <a:srgbClr val="015560"/>
                </a:solidFill>
                <a:latin typeface="微软雅黑" panose="020B0503020204020204" pitchFamily="34" charset="-122"/>
                <a:ea typeface="微软雅黑" panose="020B0503020204020204" pitchFamily="34" charset="-122"/>
                <a:cs typeface="+mn-ea"/>
              </a:rPr>
              <a:t>疫苗</a:t>
            </a:r>
          </a:p>
          <a:p>
            <a:pPr marL="285750" indent="-285750" fontAlgn="auto">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mn-ea"/>
                <a:sym typeface="+mn-ea"/>
              </a:rPr>
              <a:t>2003</a:t>
            </a:r>
            <a:r>
              <a:rPr lang="zh-CN" altLang="en-US" sz="1600" dirty="0">
                <a:latin typeface="微软雅黑" panose="020B0503020204020204" pitchFamily="34" charset="-122"/>
                <a:ea typeface="微软雅黑" panose="020B0503020204020204" pitchFamily="34" charset="-122"/>
                <a:cs typeface="+mn-ea"/>
                <a:sym typeface="+mn-ea"/>
              </a:rPr>
              <a:t>至</a:t>
            </a:r>
            <a:r>
              <a:rPr lang="en-US" altLang="zh-CN" sz="1600" dirty="0">
                <a:latin typeface="微软雅黑" panose="020B0503020204020204" pitchFamily="34" charset="-122"/>
                <a:ea typeface="微软雅黑" panose="020B0503020204020204" pitchFamily="34" charset="-122"/>
                <a:cs typeface="+mn-ea"/>
                <a:sym typeface="+mn-ea"/>
              </a:rPr>
              <a:t>2018</a:t>
            </a:r>
            <a:r>
              <a:rPr lang="zh-CN" altLang="en-US" sz="1600" dirty="0">
                <a:latin typeface="微软雅黑" panose="020B0503020204020204" pitchFamily="34" charset="-122"/>
                <a:ea typeface="微软雅黑" panose="020B0503020204020204" pitchFamily="34" charset="-122"/>
                <a:cs typeface="+mn-ea"/>
                <a:sym typeface="+mn-ea"/>
              </a:rPr>
              <a:t>年以来，美国</a:t>
            </a:r>
            <a:r>
              <a:rPr lang="en-US" altLang="zh-CN" sz="1600" b="1" dirty="0">
                <a:latin typeface="微软雅黑" panose="020B0503020204020204" pitchFamily="34" charset="-122"/>
                <a:ea typeface="微软雅黑" panose="020B0503020204020204" pitchFamily="34" charset="-122"/>
                <a:cs typeface="+mn-ea"/>
                <a:sym typeface="+mn-ea"/>
              </a:rPr>
              <a:t>14-19</a:t>
            </a:r>
            <a:r>
              <a:rPr lang="zh-CN" altLang="en-US" sz="1600" b="1" dirty="0">
                <a:latin typeface="微软雅黑" panose="020B0503020204020204" pitchFamily="34" charset="-122"/>
                <a:ea typeface="微软雅黑" panose="020B0503020204020204" pitchFamily="34" charset="-122"/>
                <a:cs typeface="+mn-ea"/>
                <a:sym typeface="+mn-ea"/>
              </a:rPr>
              <a:t>岁</a:t>
            </a:r>
            <a:r>
              <a:rPr lang="zh-CN" altLang="en-US" sz="1600" dirty="0">
                <a:latin typeface="微软雅黑" panose="020B0503020204020204" pitchFamily="34" charset="-122"/>
                <a:ea typeface="微软雅黑" panose="020B0503020204020204" pitchFamily="34" charset="-122"/>
                <a:cs typeface="+mn-ea"/>
                <a:sym typeface="+mn-ea"/>
              </a:rPr>
              <a:t>女性中，</a:t>
            </a:r>
            <a:r>
              <a:rPr lang="en-US" altLang="zh-CN" sz="1600" b="1" dirty="0">
                <a:solidFill>
                  <a:srgbClr val="015560"/>
                </a:solidFill>
                <a:latin typeface="微软雅黑" panose="020B0503020204020204" pitchFamily="34" charset="-122"/>
                <a:ea typeface="微软雅黑" panose="020B0503020204020204" pitchFamily="34" charset="-122"/>
                <a:cs typeface="+mn-ea"/>
                <a:sym typeface="+mn-ea"/>
              </a:rPr>
              <a:t>HPV6/11/16/18</a:t>
            </a:r>
            <a:r>
              <a:rPr lang="zh-CN" altLang="en-US" sz="1600" dirty="0">
                <a:latin typeface="微软雅黑" panose="020B0503020204020204" pitchFamily="34" charset="-122"/>
                <a:ea typeface="微软雅黑" panose="020B0503020204020204" pitchFamily="34" charset="-122"/>
                <a:cs typeface="+mn-ea"/>
                <a:sym typeface="+mn-ea"/>
              </a:rPr>
              <a:t>以及</a:t>
            </a:r>
            <a:r>
              <a:rPr lang="en-US" altLang="zh-CN" sz="1600" b="1" dirty="0">
                <a:solidFill>
                  <a:srgbClr val="015560"/>
                </a:solidFill>
                <a:latin typeface="微软雅黑" panose="020B0503020204020204" pitchFamily="34" charset="-122"/>
                <a:ea typeface="微软雅黑" panose="020B0503020204020204" pitchFamily="34" charset="-122"/>
                <a:cs typeface="+mn-ea"/>
                <a:sym typeface="+mn-ea"/>
              </a:rPr>
              <a:t>HPV31/33/45/52/58</a:t>
            </a:r>
            <a:r>
              <a:rPr lang="zh-CN" altLang="en-US" sz="1600" b="1" dirty="0">
                <a:solidFill>
                  <a:srgbClr val="015560"/>
                </a:solidFill>
                <a:latin typeface="微软雅黑" panose="020B0503020204020204" pitchFamily="34" charset="-122"/>
                <a:ea typeface="微软雅黑" panose="020B0503020204020204" pitchFamily="34" charset="-122"/>
                <a:cs typeface="+mn-ea"/>
                <a:sym typeface="+mn-ea"/>
              </a:rPr>
              <a:t>感染率持续降低</a:t>
            </a:r>
          </a:p>
        </p:txBody>
      </p:sp>
      <p:grpSp>
        <p:nvGrpSpPr>
          <p:cNvPr id="3" name="组合 2"/>
          <p:cNvGrpSpPr/>
          <p:nvPr/>
        </p:nvGrpSpPr>
        <p:grpSpPr>
          <a:xfrm>
            <a:off x="1711325" y="2672715"/>
            <a:ext cx="8644255" cy="3103880"/>
            <a:chOff x="1750059" y="3140765"/>
            <a:chExt cx="8432028" cy="3167419"/>
          </a:xfrm>
        </p:grpSpPr>
        <p:graphicFrame>
          <p:nvGraphicFramePr>
            <p:cNvPr id="4" name="图表 3"/>
            <p:cNvGraphicFramePr/>
            <p:nvPr>
              <p:extLst>
                <p:ext uri="{D42A27DB-BD31-4B8C-83A1-F6EECF244321}">
                  <p14:modId xmlns:p14="http://schemas.microsoft.com/office/powerpoint/2010/main" val="586990722"/>
                </p:ext>
              </p:extLst>
            </p:nvPr>
          </p:nvGraphicFramePr>
          <p:xfrm>
            <a:off x="2009913" y="3140765"/>
            <a:ext cx="8172174" cy="3167419"/>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23"/>
            <p:cNvSpPr txBox="1"/>
            <p:nvPr/>
          </p:nvSpPr>
          <p:spPr>
            <a:xfrm>
              <a:off x="1750059" y="3916185"/>
              <a:ext cx="412527" cy="1102429"/>
            </a:xfrm>
            <a:prstGeom prst="rect">
              <a:avLst/>
            </a:prstGeom>
            <a:noFill/>
          </p:spPr>
          <p:txBody>
            <a:bodyPr vert="vert270" wrap="square" rtlCol="0">
              <a:spAutoFit/>
            </a:bodyPr>
            <a:lstStyle/>
            <a:p>
              <a:pPr>
                <a:lnSpc>
                  <a:spcPts val="1875"/>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感染率（</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p>
          </p:txBody>
        </p:sp>
      </p:grpSp>
      <p:sp>
        <p:nvSpPr>
          <p:cNvPr id="7" name="îṥlïḍé"/>
          <p:cNvSpPr/>
          <p:nvPr/>
        </p:nvSpPr>
        <p:spPr bwMode="auto">
          <a:xfrm>
            <a:off x="11904345" y="1605315"/>
            <a:ext cx="287655" cy="1217930"/>
          </a:xfrm>
          <a:prstGeom prst="rect">
            <a:avLst/>
          </a:prstGeom>
          <a:solidFill>
            <a:srgbClr val="015560"/>
          </a:solidFill>
          <a:ln w="38100">
            <a:noFill/>
          </a:ln>
        </p:spPr>
        <p:style>
          <a:lnRef idx="2">
            <a:schemeClr val="dk1"/>
          </a:lnRef>
          <a:fillRef idx="1">
            <a:schemeClr val="lt1"/>
          </a:fillRef>
          <a:effectRef idx="0">
            <a:schemeClr val="dk1"/>
          </a:effectRef>
          <a:fontRef idx="minor">
            <a:schemeClr val="dk1"/>
          </a:fontRef>
        </p:style>
        <p:txBody>
          <a:bodyPr vert="eaVert" rtlCol="0" anchor="ctr"/>
          <a:lstStyle/>
          <a:p>
            <a:pPr algn="ctr" fontAlgn="base"/>
            <a:r>
              <a:rPr lang="zh-CN" altLang="en-US" sz="1200" b="1" dirty="0">
                <a:solidFill>
                  <a:schemeClr val="bg1"/>
                </a:solidFill>
                <a:latin typeface="微软雅黑" panose="020B0503020204020204" pitchFamily="34" charset="-122"/>
                <a:ea typeface="微软雅黑" panose="020B0503020204020204" pitchFamily="34" charset="-122"/>
                <a:sym typeface="+mn-ea"/>
              </a:rPr>
              <a:t>HPV感染</a:t>
            </a:r>
          </a:p>
        </p:txBody>
      </p:sp>
      <p:sp>
        <p:nvSpPr>
          <p:cNvPr id="9" name="îṥlïḍé"/>
          <p:cNvSpPr/>
          <p:nvPr/>
        </p:nvSpPr>
        <p:spPr bwMode="auto">
          <a:xfrm>
            <a:off x="11904345" y="2844581"/>
            <a:ext cx="287655" cy="1217930"/>
          </a:xfrm>
          <a:prstGeom prst="rect">
            <a:avLst/>
          </a:prstGeom>
          <a:solidFill>
            <a:schemeClr val="bg1">
              <a:lumMod val="75000"/>
            </a:schemeClr>
          </a:solidFill>
          <a:ln w="38100">
            <a:noFill/>
          </a:ln>
        </p:spPr>
        <p:style>
          <a:lnRef idx="2">
            <a:schemeClr val="dk1"/>
          </a:lnRef>
          <a:fillRef idx="1">
            <a:schemeClr val="lt1"/>
          </a:fillRef>
          <a:effectRef idx="0">
            <a:schemeClr val="dk1"/>
          </a:effectRef>
          <a:fontRef idx="minor">
            <a:schemeClr val="dk1"/>
          </a:fontRef>
        </p:style>
        <p:txBody>
          <a:bodyPr vert="eaVert"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r>
              <a:rPr lang="zh-CN" altLang="en-US" sz="1200" b="1" dirty="0">
                <a:solidFill>
                  <a:schemeClr val="bg1"/>
                </a:solidFill>
                <a:latin typeface="微软雅黑" panose="020B0503020204020204" pitchFamily="34" charset="-122"/>
                <a:ea typeface="微软雅黑" panose="020B0503020204020204" pitchFamily="34" charset="-122"/>
              </a:rPr>
              <a:t>癌前病变</a:t>
            </a:r>
          </a:p>
        </p:txBody>
      </p:sp>
      <p:sp>
        <p:nvSpPr>
          <p:cNvPr id="11" name="îṥlïḍé"/>
          <p:cNvSpPr/>
          <p:nvPr/>
        </p:nvSpPr>
        <p:spPr bwMode="auto">
          <a:xfrm>
            <a:off x="11904345" y="4083847"/>
            <a:ext cx="287655" cy="1217930"/>
          </a:xfrm>
          <a:prstGeom prst="rect">
            <a:avLst/>
          </a:prstGeom>
          <a:solidFill>
            <a:schemeClr val="bg1">
              <a:lumMod val="75000"/>
            </a:schemeClr>
          </a:solidFill>
          <a:ln w="38100">
            <a:noFill/>
          </a:ln>
        </p:spPr>
        <p:style>
          <a:lnRef idx="2">
            <a:schemeClr val="dk1"/>
          </a:lnRef>
          <a:fillRef idx="1">
            <a:schemeClr val="lt1"/>
          </a:fillRef>
          <a:effectRef idx="0">
            <a:schemeClr val="dk1"/>
          </a:effectRef>
          <a:fontRef idx="minor">
            <a:schemeClr val="dk1"/>
          </a:fontRef>
        </p:style>
        <p:txBody>
          <a:bodyPr vert="eaVert"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r>
              <a:rPr lang="zh-CN" altLang="en-US" sz="1200" b="1" dirty="0">
                <a:solidFill>
                  <a:schemeClr val="bg1"/>
                </a:solidFill>
                <a:latin typeface="微软雅黑" panose="020B0503020204020204" pitchFamily="34" charset="-122"/>
                <a:ea typeface="微软雅黑" panose="020B0503020204020204" pitchFamily="34" charset="-122"/>
              </a:rPr>
              <a:t>子宫颈癌</a:t>
            </a:r>
          </a:p>
        </p:txBody>
      </p:sp>
      <p:sp>
        <p:nvSpPr>
          <p:cNvPr id="6" name="标题 1"/>
          <p:cNvSpPr txBox="1"/>
          <p:nvPr/>
        </p:nvSpPr>
        <p:spPr>
          <a:xfrm>
            <a:off x="663634" y="406688"/>
            <a:ext cx="10759440" cy="561632"/>
          </a:xfrm>
        </p:spPr>
        <p:txBody>
          <a:bodyPr vert="horz" rtlCol="0">
            <a:normAutofit/>
          </a:bodyPr>
          <a:lstStyle>
            <a:defPPr>
              <a:defRPr lang="zh-CN"/>
            </a:defPPr>
            <a:lvl1pPr>
              <a:lnSpc>
                <a:spcPct val="90000"/>
              </a:lnSpc>
              <a:spcBef>
                <a:spcPct val="0"/>
              </a:spcBef>
              <a:buNone/>
              <a:defRPr sz="2600" b="1">
                <a:solidFill>
                  <a:srgbClr val="015560"/>
                </a:solidFill>
                <a:latin typeface="微软雅黑" panose="020B0503020204020204" pitchFamily="34" charset="-122"/>
                <a:ea typeface="微软雅黑" panose="020B0503020204020204" pitchFamily="34" charset="-122"/>
                <a:cs typeface="+mj-cs"/>
              </a:defRPr>
            </a:lvl1pPr>
          </a:lstStyle>
          <a:p>
            <a:r>
              <a:rPr lang="en-US" altLang="zh-CN" dirty="0"/>
              <a:t>HPV</a:t>
            </a:r>
            <a:r>
              <a:rPr lang="zh-CN" altLang="en-US" dirty="0"/>
              <a:t>疫苗在美国应用后，青少年疫苗覆盖型别</a:t>
            </a:r>
            <a:r>
              <a:rPr lang="en-US" altLang="zh-CN" dirty="0"/>
              <a:t>HPV</a:t>
            </a:r>
            <a:r>
              <a:rPr lang="zh-CN" altLang="en-US" dirty="0"/>
              <a:t>感染率持续降低</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5927090" y="1803400"/>
            <a:ext cx="5520055" cy="3536950"/>
          </a:xfrm>
          <a:prstGeom prst="roundRect">
            <a:avLst>
              <a:gd name="adj" fmla="val 7360"/>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94360" y="1803400"/>
            <a:ext cx="5228590" cy="3536950"/>
          </a:xfrm>
          <a:prstGeom prst="roundRect">
            <a:avLst>
              <a:gd name="adj" fmla="val 7360"/>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0" y="5539740"/>
            <a:ext cx="8612221" cy="1015663"/>
          </a:xfrm>
          <a:prstGeom prst="rect">
            <a:avLst/>
          </a:prstGeom>
          <a:noFill/>
        </p:spPr>
        <p:txBody>
          <a:bodyPr wrap="square">
            <a:spAutoFit/>
          </a:bodyPr>
          <a:lstStyle/>
          <a:p>
            <a:pPr algn="just"/>
            <a:r>
              <a:rPr lang="zh-CN" altLang="en-US" sz="600" dirty="0">
                <a:solidFill>
                  <a:schemeClr val="tx1"/>
                </a:solidFill>
                <a:effectLst/>
                <a:latin typeface="微软雅黑" panose="020B0503020204020204" pitchFamily="34" charset="-122"/>
                <a:ea typeface="微软雅黑" panose="020B0503020204020204" pitchFamily="34" charset="-122"/>
                <a:sym typeface="+mn-ea"/>
              </a:rPr>
              <a:t>四价</a:t>
            </a:r>
            <a:r>
              <a:rPr lang="en-US" altLang="zh-CN" sz="600" dirty="0">
                <a:solidFill>
                  <a:schemeClr val="tx1"/>
                </a:solidFill>
                <a:effectLst/>
                <a:latin typeface="微软雅黑" panose="020B0503020204020204" pitchFamily="34" charset="-122"/>
                <a:ea typeface="微软雅黑" panose="020B0503020204020204" pitchFamily="34" charset="-122"/>
                <a:sym typeface="+mn-ea"/>
              </a:rPr>
              <a:t>HPV</a:t>
            </a:r>
            <a:r>
              <a:rPr lang="zh-CN" altLang="en-US" sz="600" dirty="0">
                <a:solidFill>
                  <a:schemeClr val="tx1"/>
                </a:solidFill>
                <a:effectLst/>
                <a:latin typeface="微软雅黑" panose="020B0503020204020204" pitchFamily="34" charset="-122"/>
                <a:ea typeface="微软雅黑" panose="020B0503020204020204" pitchFamily="34" charset="-122"/>
                <a:sym typeface="+mn-ea"/>
              </a:rPr>
              <a:t>疫苗在中国境内获批用于</a:t>
            </a:r>
            <a:r>
              <a:rPr lang="en-US" altLang="zh-CN" sz="600" dirty="0">
                <a:solidFill>
                  <a:schemeClr val="tx1"/>
                </a:solidFill>
                <a:effectLst/>
                <a:latin typeface="微软雅黑" panose="020B0503020204020204" pitchFamily="34" charset="-122"/>
                <a:ea typeface="微软雅黑" panose="020B0503020204020204" pitchFamily="34" charset="-122"/>
                <a:sym typeface="+mn-ea"/>
              </a:rPr>
              <a:t>9-45</a:t>
            </a:r>
            <a:r>
              <a:rPr lang="zh-CN" altLang="en-US" sz="600" dirty="0">
                <a:solidFill>
                  <a:schemeClr val="tx1"/>
                </a:solidFill>
                <a:effectLst/>
                <a:latin typeface="微软雅黑" panose="020B0503020204020204" pitchFamily="34" charset="-122"/>
                <a:ea typeface="微软雅黑" panose="020B0503020204020204" pitchFamily="34" charset="-122"/>
                <a:sym typeface="+mn-ea"/>
              </a:rPr>
              <a:t>岁女性。适用于预防因高危</a:t>
            </a:r>
            <a:r>
              <a:rPr lang="en-US" altLang="zh-CN" sz="600" dirty="0">
                <a:solidFill>
                  <a:schemeClr val="tx1"/>
                </a:solidFill>
                <a:effectLst/>
                <a:latin typeface="微软雅黑" panose="020B0503020204020204" pitchFamily="34" charset="-122"/>
                <a:ea typeface="微软雅黑" panose="020B0503020204020204" pitchFamily="34" charset="-122"/>
                <a:sym typeface="+mn-ea"/>
              </a:rPr>
              <a:t>HPV16/18</a:t>
            </a:r>
            <a:r>
              <a:rPr lang="zh-CN" altLang="en-US" sz="600" dirty="0">
                <a:solidFill>
                  <a:schemeClr val="tx1"/>
                </a:solidFill>
                <a:effectLst/>
                <a:latin typeface="微软雅黑" panose="020B0503020204020204" pitchFamily="34" charset="-122"/>
                <a:ea typeface="微软雅黑" panose="020B0503020204020204" pitchFamily="34" charset="-122"/>
                <a:sym typeface="+mn-ea"/>
              </a:rPr>
              <a:t>型所致宫颈癌、</a:t>
            </a:r>
            <a:r>
              <a:rPr lang="en-US" altLang="zh-CN" sz="600" dirty="0">
                <a:solidFill>
                  <a:schemeClr val="tx1"/>
                </a:solidFill>
                <a:effectLst/>
                <a:latin typeface="微软雅黑" panose="020B0503020204020204" pitchFamily="34" charset="-122"/>
                <a:ea typeface="微软雅黑" panose="020B0503020204020204" pitchFamily="34" charset="-122"/>
                <a:sym typeface="+mn-ea"/>
              </a:rPr>
              <a:t>CIN1</a:t>
            </a:r>
            <a:r>
              <a:rPr lang="zh-CN" altLang="en-US" sz="600" dirty="0">
                <a:solidFill>
                  <a:schemeClr val="tx1"/>
                </a:solidFill>
                <a:effectLst/>
                <a:latin typeface="微软雅黑" panose="020B0503020204020204" pitchFamily="34" charset="-122"/>
                <a:ea typeface="微软雅黑" panose="020B0503020204020204" pitchFamily="34" charset="-122"/>
                <a:sym typeface="+mn-ea"/>
              </a:rPr>
              <a:t>、</a:t>
            </a:r>
            <a:r>
              <a:rPr lang="en-US" altLang="zh-CN" sz="600" dirty="0">
                <a:solidFill>
                  <a:schemeClr val="tx1"/>
                </a:solidFill>
                <a:effectLst/>
                <a:latin typeface="微软雅黑" panose="020B0503020204020204" pitchFamily="34" charset="-122"/>
                <a:ea typeface="微软雅黑" panose="020B0503020204020204" pitchFamily="34" charset="-122"/>
                <a:sym typeface="+mn-ea"/>
              </a:rPr>
              <a:t>CIN2/3</a:t>
            </a:r>
            <a:r>
              <a:rPr lang="zh-CN" altLang="en-US" sz="600" dirty="0">
                <a:solidFill>
                  <a:schemeClr val="tx1"/>
                </a:solidFill>
                <a:effectLst/>
                <a:latin typeface="微软雅黑" panose="020B0503020204020204" pitchFamily="34" charset="-122"/>
                <a:ea typeface="微软雅黑" panose="020B0503020204020204" pitchFamily="34" charset="-122"/>
                <a:sym typeface="+mn-ea"/>
              </a:rPr>
              <a:t>、</a:t>
            </a:r>
            <a:r>
              <a:rPr lang="en-US" altLang="zh-CN" sz="600" dirty="0">
                <a:solidFill>
                  <a:schemeClr val="tx1"/>
                </a:solidFill>
                <a:effectLst/>
                <a:latin typeface="微软雅黑" panose="020B0503020204020204" pitchFamily="34" charset="-122"/>
                <a:ea typeface="微软雅黑" panose="020B0503020204020204" pitchFamily="34" charset="-122"/>
                <a:sym typeface="+mn-ea"/>
              </a:rPr>
              <a:t>AIS</a:t>
            </a:r>
            <a:r>
              <a:rPr lang="zh-CN" altLang="en-US" sz="600" dirty="0">
                <a:solidFill>
                  <a:schemeClr val="tx1"/>
                </a:solidFill>
                <a:effectLst/>
                <a:latin typeface="微软雅黑" panose="020B0503020204020204" pitchFamily="34" charset="-122"/>
                <a:ea typeface="微软雅黑" panose="020B0503020204020204" pitchFamily="34" charset="-122"/>
                <a:sym typeface="+mn-ea"/>
              </a:rPr>
              <a:t>。境内临床试验尚未证实本品对低危</a:t>
            </a:r>
            <a:r>
              <a:rPr lang="en-US" altLang="zh-CN" sz="600" dirty="0">
                <a:solidFill>
                  <a:schemeClr val="tx1"/>
                </a:solidFill>
                <a:effectLst/>
                <a:latin typeface="微软雅黑" panose="020B0503020204020204" pitchFamily="34" charset="-122"/>
                <a:ea typeface="微软雅黑" panose="020B0503020204020204" pitchFamily="34" charset="-122"/>
                <a:sym typeface="+mn-ea"/>
              </a:rPr>
              <a:t>HPV6/11</a:t>
            </a:r>
            <a:r>
              <a:rPr lang="zh-CN" altLang="en-US" sz="600" dirty="0">
                <a:solidFill>
                  <a:schemeClr val="tx1"/>
                </a:solidFill>
                <a:effectLst/>
                <a:latin typeface="微软雅黑" panose="020B0503020204020204" pitchFamily="34" charset="-122"/>
                <a:ea typeface="微软雅黑" panose="020B0503020204020204" pitchFamily="34" charset="-122"/>
                <a:sym typeface="+mn-ea"/>
              </a:rPr>
              <a:t>型相关疾病的保护效果。</a:t>
            </a:r>
            <a:endParaRPr lang="zh-CN" altLang="en-US" sz="600" b="0" i="0" dirty="0">
              <a:solidFill>
                <a:schemeClr val="tx1"/>
              </a:solidFill>
              <a:effectLst/>
              <a:latin typeface="微软雅黑" panose="020B0503020204020204" pitchFamily="34" charset="-122"/>
              <a:ea typeface="微软雅黑" panose="020B0503020204020204" pitchFamily="34" charset="-122"/>
            </a:endParaRPr>
          </a:p>
          <a:p>
            <a:pPr algn="just"/>
            <a:r>
              <a:rPr lang="zh-CN" altLang="en-US" sz="600" b="0" i="0" dirty="0">
                <a:solidFill>
                  <a:schemeClr val="tx1"/>
                </a:solidFill>
                <a:effectLst/>
                <a:latin typeface="微软雅黑" panose="020B0503020204020204" pitchFamily="34" charset="-122"/>
                <a:ea typeface="微软雅黑" panose="020B0503020204020204" pitchFamily="34" charset="-122"/>
              </a:rPr>
              <a:t>与任何疫苗一样，无法确保四价及九价</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疫苗对所有接种者均产生保护作用。四价及九价</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疫苗不能预防所有高危型</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感染所致病变。尚未证实四价及九价</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疫苗能预防疫苗所含型别以外的其他</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感染导致的病变以及非</a:t>
            </a:r>
            <a:r>
              <a:rPr lang="en-US" altLang="zh-CN" sz="600" b="0" i="0" dirty="0">
                <a:solidFill>
                  <a:schemeClr val="tx1"/>
                </a:solidFill>
                <a:effectLst/>
                <a:latin typeface="微软雅黑" panose="020B0503020204020204" pitchFamily="34" charset="-122"/>
                <a:ea typeface="微软雅黑" panose="020B0503020204020204" pitchFamily="34" charset="-122"/>
              </a:rPr>
              <a:t>HPV</a:t>
            </a:r>
            <a:r>
              <a:rPr lang="zh-CN" altLang="en-US" sz="600" b="0" i="0" dirty="0">
                <a:solidFill>
                  <a:schemeClr val="tx1"/>
                </a:solidFill>
                <a:effectLst/>
                <a:latin typeface="微软雅黑" panose="020B0503020204020204" pitchFamily="34" charset="-122"/>
                <a:ea typeface="微软雅黑" panose="020B0503020204020204" pitchFamily="34" charset="-122"/>
              </a:rPr>
              <a:t>引起的疾病。</a:t>
            </a:r>
            <a:endParaRPr lang="en-US" altLang="zh-CN" sz="600" b="0" i="0" dirty="0">
              <a:solidFill>
                <a:schemeClr val="tx1"/>
              </a:solidFill>
              <a:effectLst/>
              <a:latin typeface="微软雅黑" panose="020B0503020204020204" pitchFamily="34" charset="-122"/>
              <a:ea typeface="微软雅黑" panose="020B0503020204020204" pitchFamily="34" charset="-122"/>
            </a:endParaRPr>
          </a:p>
          <a:p>
            <a:pPr algn="just"/>
            <a:r>
              <a:rPr lang="en-US" altLang="zh-CN" sz="600" dirty="0">
                <a:solidFill>
                  <a:schemeClr val="tx1"/>
                </a:solidFill>
                <a:latin typeface="微软雅黑" panose="020B0503020204020204" pitchFamily="34" charset="-122"/>
                <a:ea typeface="微软雅黑" panose="020B0503020204020204" pitchFamily="34" charset="-122"/>
                <a:sym typeface="+mn-ea"/>
              </a:rPr>
              <a:t>**EVG</a:t>
            </a:r>
            <a:r>
              <a:rPr lang="zh-CN" altLang="en-US" sz="600" dirty="0">
                <a:solidFill>
                  <a:schemeClr val="tx1"/>
                </a:solidFill>
                <a:latin typeface="微软雅黑" panose="020B0503020204020204" pitchFamily="34" charset="-122"/>
                <a:ea typeface="微软雅黑" panose="020B0503020204020204" pitchFamily="34" charset="-122"/>
                <a:sym typeface="+mn-ea"/>
              </a:rPr>
              <a:t>女孩：</a:t>
            </a:r>
            <a:r>
              <a:rPr lang="en-US" altLang="zh-CN" sz="600" dirty="0">
                <a:solidFill>
                  <a:schemeClr val="tx1"/>
                </a:solidFill>
                <a:latin typeface="微软雅黑" panose="020B0503020204020204" pitchFamily="34" charset="-122"/>
                <a:ea typeface="微软雅黑" panose="020B0503020204020204" pitchFamily="34" charset="-122"/>
                <a:sym typeface="+mn-ea"/>
              </a:rPr>
              <a:t>Early vaccination Group,</a:t>
            </a:r>
            <a:r>
              <a:rPr lang="zh-CN" altLang="en-US" sz="600" dirty="0">
                <a:solidFill>
                  <a:schemeClr val="tx1"/>
                </a:solidFill>
                <a:latin typeface="微软雅黑" panose="020B0503020204020204" pitchFamily="34" charset="-122"/>
                <a:ea typeface="微软雅黑" panose="020B0503020204020204" pitchFamily="34" charset="-122"/>
                <a:sym typeface="+mn-ea"/>
              </a:rPr>
              <a:t>早接种组</a:t>
            </a:r>
            <a:r>
              <a:rPr lang="en-US" altLang="zh-CN" sz="600" dirty="0">
                <a:solidFill>
                  <a:schemeClr val="tx1"/>
                </a:solidFill>
                <a:latin typeface="微软雅黑" panose="020B0503020204020204" pitchFamily="34" charset="-122"/>
                <a:ea typeface="微软雅黑" panose="020B0503020204020204" pitchFamily="34" charset="-122"/>
                <a:sym typeface="+mn-ea"/>
              </a:rPr>
              <a:t>, </a:t>
            </a:r>
            <a:r>
              <a:rPr lang="zh-CN" altLang="en-US" sz="600" dirty="0">
                <a:solidFill>
                  <a:schemeClr val="tx1"/>
                </a:solidFill>
                <a:latin typeface="微软雅黑" panose="020B0503020204020204" pitchFamily="34" charset="-122"/>
                <a:ea typeface="微软雅黑" panose="020B0503020204020204" pitchFamily="34" charset="-122"/>
                <a:sym typeface="+mn-ea"/>
              </a:rPr>
              <a:t>在基础研究中按标准程序接种了四价</a:t>
            </a:r>
            <a:r>
              <a:rPr lang="en-US" altLang="zh-CN" sz="600" dirty="0">
                <a:solidFill>
                  <a:schemeClr val="tx1"/>
                </a:solidFill>
                <a:latin typeface="微软雅黑" panose="020B0503020204020204" pitchFamily="34" charset="-122"/>
                <a:ea typeface="微软雅黑" panose="020B0503020204020204" pitchFamily="34" charset="-122"/>
                <a:sym typeface="+mn-ea"/>
              </a:rPr>
              <a:t>HPV</a:t>
            </a:r>
            <a:r>
              <a:rPr lang="zh-CN" altLang="en-US" sz="600" dirty="0">
                <a:solidFill>
                  <a:schemeClr val="tx1"/>
                </a:solidFill>
                <a:latin typeface="微软雅黑" panose="020B0503020204020204" pitchFamily="34" charset="-122"/>
                <a:ea typeface="微软雅黑" panose="020B0503020204020204" pitchFamily="34" charset="-122"/>
                <a:sym typeface="+mn-ea"/>
              </a:rPr>
              <a:t>疫苗</a:t>
            </a:r>
            <a:endParaRPr lang="en-US" altLang="zh-CN" sz="600" dirty="0">
              <a:solidFill>
                <a:schemeClr val="tx1"/>
              </a:solidFill>
              <a:latin typeface="微软雅黑" panose="020B0503020204020204" pitchFamily="34" charset="-122"/>
              <a:ea typeface="微软雅黑" panose="020B0503020204020204" pitchFamily="34" charset="-122"/>
              <a:sym typeface="+mn-lt"/>
            </a:endParaRPr>
          </a:p>
          <a:p>
            <a:pPr algn="just"/>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*PPE</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人群（符合方案保护效力人群）包括：在入组后</a:t>
            </a:r>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年内完成所有</a:t>
            </a:r>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剂接种；没有严重偏离试验方案并且在试验入组第</a:t>
            </a:r>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天疫苗相关</a:t>
            </a:r>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HPV</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血清学阴性并且试验入组第</a:t>
            </a:r>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天至第</a:t>
            </a:r>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剂疫苗接种后</a:t>
            </a:r>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个月对同一</a:t>
            </a:r>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HPV</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型别</a:t>
            </a:r>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PCR</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检测持续阴性的受试者，从入组第</a:t>
            </a:r>
            <a:r>
              <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个月后开始评价保护效力。</a:t>
            </a:r>
            <a:endParaRPr lang="en-US" altLang="zh-CN" sz="6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r>
              <a:rPr lang="en-US" altLang="zh-CN" sz="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CIN</a:t>
            </a:r>
            <a:r>
              <a:rPr lang="zh-CN" altLang="en-US" sz="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：子</a:t>
            </a:r>
            <a:r>
              <a:rPr lang="zh-CN" altLang="en-US" sz="600" dirty="0">
                <a:solidFill>
                  <a:schemeClr val="tx1"/>
                </a:solidFill>
                <a:latin typeface="微软雅黑" panose="020B0503020204020204" pitchFamily="34" charset="-122"/>
                <a:ea typeface="微软雅黑" panose="020B0503020204020204" pitchFamily="34" charset="-122"/>
              </a:rPr>
              <a:t>宫颈上皮内瘤样病变，</a:t>
            </a:r>
            <a:r>
              <a:rPr lang="en-US" altLang="zh-CN" sz="600" dirty="0">
                <a:solidFill>
                  <a:schemeClr val="tx1"/>
                </a:solidFill>
                <a:latin typeface="微软雅黑" panose="020B0503020204020204" pitchFamily="34" charset="-122"/>
                <a:ea typeface="微软雅黑" panose="020B0503020204020204" pitchFamily="34" charset="-122"/>
              </a:rPr>
              <a:t> CIN2+</a:t>
            </a:r>
            <a:r>
              <a:rPr lang="zh-CN" altLang="en-US" sz="600" dirty="0">
                <a:solidFill>
                  <a:schemeClr val="tx1"/>
                </a:solidFill>
                <a:latin typeface="微软雅黑" panose="020B0503020204020204" pitchFamily="34" charset="-122"/>
                <a:ea typeface="微软雅黑" panose="020B0503020204020204" pitchFamily="34" charset="-122"/>
              </a:rPr>
              <a:t>包括</a:t>
            </a:r>
            <a:r>
              <a:rPr lang="en-US" altLang="zh-CN" sz="600" dirty="0">
                <a:solidFill>
                  <a:schemeClr val="tx1"/>
                </a:solidFill>
                <a:latin typeface="微软雅黑" panose="020B0503020204020204" pitchFamily="34" charset="-122"/>
                <a:ea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rPr>
              <a:t>级、</a:t>
            </a:r>
            <a:r>
              <a:rPr lang="en-US" altLang="zh-CN" sz="600" dirty="0">
                <a:solidFill>
                  <a:schemeClr val="tx1"/>
                </a:solidFill>
                <a:latin typeface="微软雅黑" panose="020B0503020204020204" pitchFamily="34" charset="-122"/>
                <a:ea typeface="微软雅黑" panose="020B0503020204020204" pitchFamily="34" charset="-122"/>
              </a:rPr>
              <a:t>3</a:t>
            </a:r>
            <a:r>
              <a:rPr lang="zh-CN" altLang="en-US" sz="600" dirty="0">
                <a:solidFill>
                  <a:schemeClr val="tx1"/>
                </a:solidFill>
                <a:latin typeface="微软雅黑" panose="020B0503020204020204" pitchFamily="34" charset="-122"/>
                <a:ea typeface="微软雅黑" panose="020B0503020204020204" pitchFamily="34" charset="-122"/>
              </a:rPr>
              <a:t>级子宫颈上皮内瘤样病变</a:t>
            </a:r>
            <a:r>
              <a:rPr lang="en-US" altLang="zh-CN" sz="600" dirty="0">
                <a:solidFill>
                  <a:schemeClr val="tx1"/>
                </a:solidFill>
                <a:latin typeface="微软雅黑" panose="020B0503020204020204" pitchFamily="34" charset="-122"/>
                <a:ea typeface="微软雅黑" panose="020B0503020204020204" pitchFamily="34" charset="-122"/>
              </a:rPr>
              <a:t>(CIN2/3)</a:t>
            </a:r>
            <a:r>
              <a:rPr lang="zh-CN" altLang="en-US" sz="600" dirty="0">
                <a:solidFill>
                  <a:schemeClr val="tx1"/>
                </a:solidFill>
                <a:latin typeface="微软雅黑" panose="020B0503020204020204" pitchFamily="34" charset="-122"/>
                <a:ea typeface="微软雅黑" panose="020B0503020204020204" pitchFamily="34" charset="-122"/>
              </a:rPr>
              <a:t>、子宫颈原位腺癌</a:t>
            </a:r>
            <a:r>
              <a:rPr lang="en-US" altLang="zh-CN" sz="600" dirty="0">
                <a:solidFill>
                  <a:schemeClr val="tx1"/>
                </a:solidFill>
                <a:latin typeface="微软雅黑" panose="020B0503020204020204" pitchFamily="34" charset="-122"/>
                <a:ea typeface="微软雅黑" panose="020B0503020204020204" pitchFamily="34" charset="-122"/>
              </a:rPr>
              <a:t>(AIS)</a:t>
            </a:r>
            <a:r>
              <a:rPr lang="zh-CN" altLang="en-US" sz="600" dirty="0">
                <a:solidFill>
                  <a:schemeClr val="tx1"/>
                </a:solidFill>
                <a:latin typeface="微软雅黑" panose="020B0503020204020204" pitchFamily="34" charset="-122"/>
                <a:ea typeface="微软雅黑" panose="020B0503020204020204" pitchFamily="34" charset="-122"/>
              </a:rPr>
              <a:t>和子宫颈癌</a:t>
            </a:r>
            <a:endParaRPr lang="en-US" altLang="zh-CN" sz="600" dirty="0">
              <a:solidFill>
                <a:schemeClr val="tx1"/>
              </a:solidFill>
              <a:latin typeface="微软雅黑" panose="020B0503020204020204" pitchFamily="34" charset="-122"/>
              <a:ea typeface="微软雅黑" panose="020B0503020204020204" pitchFamily="34" charset="-122"/>
            </a:endParaRPr>
          </a:p>
          <a:p>
            <a:pPr algn="just"/>
            <a:r>
              <a:rPr lang="en-US" altLang="zh-CN" sz="600" baseline="30000" dirty="0">
                <a:solidFill>
                  <a:schemeClr val="tx1"/>
                </a:solidFill>
                <a:latin typeface="微软雅黑" panose="020B0503020204020204" pitchFamily="34" charset="-122"/>
                <a:ea typeface="微软雅黑" panose="020B0503020204020204" pitchFamily="34" charset="-122"/>
                <a:sym typeface="+mn-ea"/>
              </a:rPr>
              <a:t>a</a:t>
            </a:r>
            <a:r>
              <a:rPr lang="zh-CN" altLang="en-US" sz="600" dirty="0">
                <a:solidFill>
                  <a:schemeClr val="tx1"/>
                </a:solidFill>
                <a:latin typeface="微软雅黑" panose="020B0503020204020204" pitchFamily="34" charset="-122"/>
                <a:ea typeface="微软雅黑" panose="020B0503020204020204" pitchFamily="34" charset="-122"/>
                <a:sym typeface="+mn-ea"/>
              </a:rPr>
              <a:t>研究设计：一项</a:t>
            </a:r>
            <a:r>
              <a:rPr lang="en-US" altLang="zh-CN" sz="600" dirty="0">
                <a:solidFill>
                  <a:schemeClr val="tx1"/>
                </a:solidFill>
                <a:latin typeface="微软雅黑" panose="020B0503020204020204" pitchFamily="34" charset="-122"/>
                <a:ea typeface="微软雅黑" panose="020B0503020204020204" pitchFamily="34" charset="-122"/>
                <a:sym typeface="+mn-ea"/>
              </a:rPr>
              <a:t>III</a:t>
            </a:r>
            <a:r>
              <a:rPr lang="zh-CN" altLang="en-US" sz="600" dirty="0">
                <a:solidFill>
                  <a:schemeClr val="tx1"/>
                </a:solidFill>
                <a:latin typeface="微软雅黑" panose="020B0503020204020204" pitchFamily="34" charset="-122"/>
                <a:ea typeface="微软雅黑" panose="020B0503020204020204" pitchFamily="34" charset="-122"/>
                <a:sym typeface="+mn-ea"/>
              </a:rPr>
              <a:t>期、双盲、安慰剂对照、多中心临床试验</a:t>
            </a:r>
            <a:r>
              <a:rPr lang="en-US" altLang="zh-CN" sz="600" dirty="0">
                <a:solidFill>
                  <a:schemeClr val="tx1"/>
                </a:solidFill>
                <a:latin typeface="微软雅黑" panose="020B0503020204020204" pitchFamily="34" charset="-122"/>
                <a:ea typeface="微软雅黑" panose="020B0503020204020204" pitchFamily="34" charset="-122"/>
                <a:sym typeface="+mn-ea"/>
              </a:rPr>
              <a:t>(V501-018)</a:t>
            </a:r>
            <a:r>
              <a:rPr lang="zh-CN" altLang="en-US" sz="600" dirty="0">
                <a:solidFill>
                  <a:schemeClr val="tx1"/>
                </a:solidFill>
                <a:latin typeface="微软雅黑" panose="020B0503020204020204" pitchFamily="34" charset="-122"/>
                <a:ea typeface="微软雅黑" panose="020B0503020204020204" pitchFamily="34" charset="-122"/>
                <a:sym typeface="+mn-ea"/>
              </a:rPr>
              <a:t>的长期随访研究，共纳入</a:t>
            </a:r>
            <a:r>
              <a:rPr lang="en-US" altLang="zh-CN" sz="600" dirty="0">
                <a:solidFill>
                  <a:schemeClr val="tx1"/>
                </a:solidFill>
                <a:latin typeface="微软雅黑" panose="020B0503020204020204" pitchFamily="34" charset="-122"/>
                <a:ea typeface="微软雅黑" panose="020B0503020204020204" pitchFamily="34" charset="-122"/>
                <a:sym typeface="+mn-ea"/>
              </a:rPr>
              <a:t>1661</a:t>
            </a:r>
            <a:r>
              <a:rPr lang="zh-CN" altLang="en-US" sz="600" dirty="0">
                <a:solidFill>
                  <a:schemeClr val="tx1"/>
                </a:solidFill>
                <a:latin typeface="微软雅黑" panose="020B0503020204020204" pitchFamily="34" charset="-122"/>
                <a:ea typeface="微软雅黑" panose="020B0503020204020204" pitchFamily="34" charset="-122"/>
                <a:sym typeface="+mn-ea"/>
              </a:rPr>
              <a:t>名未开始性生活的</a:t>
            </a:r>
            <a:r>
              <a:rPr lang="en-US" altLang="zh-CN" sz="600" dirty="0">
                <a:solidFill>
                  <a:schemeClr val="tx1"/>
                </a:solidFill>
                <a:latin typeface="微软雅黑" panose="020B0503020204020204" pitchFamily="34" charset="-122"/>
                <a:ea typeface="微软雅黑" panose="020B0503020204020204" pitchFamily="34" charset="-122"/>
                <a:sym typeface="+mn-ea"/>
              </a:rPr>
              <a:t>9-15</a:t>
            </a:r>
            <a:r>
              <a:rPr lang="zh-CN" altLang="en-US" sz="600" dirty="0">
                <a:solidFill>
                  <a:schemeClr val="tx1"/>
                </a:solidFill>
                <a:latin typeface="微软雅黑" panose="020B0503020204020204" pitchFamily="34" charset="-122"/>
                <a:ea typeface="微软雅黑" panose="020B0503020204020204" pitchFamily="34" charset="-122"/>
                <a:sym typeface="+mn-ea"/>
              </a:rPr>
              <a:t>岁男孩和女孩，分别于第</a:t>
            </a:r>
            <a:r>
              <a:rPr lang="en-US" altLang="zh-CN" sz="600" dirty="0">
                <a:solidFill>
                  <a:schemeClr val="tx1"/>
                </a:solidFill>
                <a:latin typeface="微软雅黑" panose="020B0503020204020204" pitchFamily="34" charset="-122"/>
                <a:ea typeface="微软雅黑" panose="020B0503020204020204" pitchFamily="34" charset="-122"/>
                <a:sym typeface="+mn-ea"/>
              </a:rPr>
              <a:t>1</a:t>
            </a:r>
            <a:r>
              <a:rPr lang="zh-CN" altLang="en-US" sz="600" dirty="0">
                <a:solidFill>
                  <a:schemeClr val="tx1"/>
                </a:solidFill>
                <a:latin typeface="微软雅黑" panose="020B0503020204020204" pitchFamily="34" charset="-122"/>
                <a:ea typeface="微软雅黑" panose="020B0503020204020204" pitchFamily="34" charset="-122"/>
                <a:sym typeface="+mn-ea"/>
              </a:rPr>
              <a:t>天、第</a:t>
            </a:r>
            <a:r>
              <a:rPr lang="en-US" altLang="zh-CN" sz="600" dirty="0">
                <a:solidFill>
                  <a:schemeClr val="tx1"/>
                </a:solidFill>
                <a:latin typeface="微软雅黑" panose="020B0503020204020204" pitchFamily="34" charset="-122"/>
                <a:ea typeface="微软雅黑" panose="020B0503020204020204" pitchFamily="34" charset="-122"/>
                <a:sym typeface="+mn-ea"/>
              </a:rPr>
              <a:t>2</a:t>
            </a:r>
            <a:r>
              <a:rPr lang="zh-CN" altLang="en-US" sz="600" dirty="0">
                <a:solidFill>
                  <a:schemeClr val="tx1"/>
                </a:solidFill>
                <a:latin typeface="微软雅黑" panose="020B0503020204020204" pitchFamily="34" charset="-122"/>
                <a:ea typeface="微软雅黑" panose="020B0503020204020204" pitchFamily="34" charset="-122"/>
                <a:sym typeface="+mn-ea"/>
              </a:rPr>
              <a:t>和第</a:t>
            </a:r>
            <a:r>
              <a:rPr lang="en-US" altLang="zh-CN" sz="600" dirty="0">
                <a:solidFill>
                  <a:schemeClr val="tx1"/>
                </a:solidFill>
                <a:latin typeface="微软雅黑" panose="020B0503020204020204" pitchFamily="34" charset="-122"/>
                <a:ea typeface="微软雅黑" panose="020B0503020204020204" pitchFamily="34" charset="-122"/>
                <a:sym typeface="+mn-ea"/>
              </a:rPr>
              <a:t>6</a:t>
            </a:r>
            <a:r>
              <a:rPr lang="zh-CN" altLang="en-US" sz="600" dirty="0">
                <a:solidFill>
                  <a:schemeClr val="tx1"/>
                </a:solidFill>
                <a:latin typeface="微软雅黑" panose="020B0503020204020204" pitchFamily="34" charset="-122"/>
                <a:ea typeface="微软雅黑" panose="020B0503020204020204" pitchFamily="34" charset="-122"/>
                <a:sym typeface="+mn-ea"/>
              </a:rPr>
              <a:t>个月接种</a:t>
            </a:r>
            <a:r>
              <a:rPr lang="en-US" altLang="zh-CN" sz="600" dirty="0">
                <a:solidFill>
                  <a:schemeClr val="tx1"/>
                </a:solidFill>
                <a:latin typeface="微软雅黑" panose="020B0503020204020204" pitchFamily="34" charset="-122"/>
                <a:ea typeface="微软雅黑" panose="020B0503020204020204" pitchFamily="34" charset="-122"/>
                <a:sym typeface="+mn-ea"/>
              </a:rPr>
              <a:t>1</a:t>
            </a:r>
            <a:r>
              <a:rPr lang="zh-CN" altLang="en-US" sz="600" dirty="0">
                <a:solidFill>
                  <a:schemeClr val="tx1"/>
                </a:solidFill>
                <a:latin typeface="微软雅黑" panose="020B0503020204020204" pitchFamily="34" charset="-122"/>
                <a:ea typeface="微软雅黑" panose="020B0503020204020204" pitchFamily="34" charset="-122"/>
                <a:sym typeface="+mn-ea"/>
              </a:rPr>
              <a:t>剂四价</a:t>
            </a:r>
            <a:r>
              <a:rPr lang="en-US" altLang="zh-CN" sz="600" dirty="0">
                <a:solidFill>
                  <a:schemeClr val="tx1"/>
                </a:solidFill>
                <a:latin typeface="微软雅黑" panose="020B0503020204020204" pitchFamily="34" charset="-122"/>
                <a:ea typeface="微软雅黑" panose="020B0503020204020204" pitchFamily="34" charset="-122"/>
                <a:sym typeface="+mn-ea"/>
              </a:rPr>
              <a:t>HPV</a:t>
            </a:r>
            <a:r>
              <a:rPr lang="zh-CN" altLang="en-US" sz="600" dirty="0">
                <a:solidFill>
                  <a:schemeClr val="tx1"/>
                </a:solidFill>
                <a:latin typeface="微软雅黑" panose="020B0503020204020204" pitchFamily="34" charset="-122"/>
                <a:ea typeface="微软雅黑" panose="020B0503020204020204" pitchFamily="34" charset="-122"/>
                <a:sym typeface="+mn-ea"/>
              </a:rPr>
              <a:t>疫苗或安慰剂，</a:t>
            </a:r>
            <a:r>
              <a:rPr lang="zh-CN" altLang="en-US" sz="600"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其中早期接种组是指在基础研究阶段就接种四价HPV疫苗的女性，</a:t>
            </a:r>
            <a:r>
              <a:rPr lang="zh-CN" altLang="en-US" sz="600" dirty="0">
                <a:solidFill>
                  <a:schemeClr val="tx1"/>
                </a:solidFill>
                <a:latin typeface="微软雅黑" panose="020B0503020204020204" pitchFamily="34" charset="-122"/>
                <a:ea typeface="微软雅黑" panose="020B0503020204020204" pitchFamily="34" charset="-122"/>
                <a:sym typeface="+mn-ea"/>
              </a:rPr>
              <a:t>随访</a:t>
            </a:r>
            <a:r>
              <a:rPr lang="en-US" altLang="zh-CN" sz="600" dirty="0">
                <a:solidFill>
                  <a:schemeClr val="tx1"/>
                </a:solidFill>
                <a:latin typeface="微软雅黑" panose="020B0503020204020204" pitchFamily="34" charset="-122"/>
                <a:ea typeface="微软雅黑" panose="020B0503020204020204" pitchFamily="34" charset="-122"/>
                <a:sym typeface="+mn-ea"/>
              </a:rPr>
              <a:t>10</a:t>
            </a:r>
            <a:r>
              <a:rPr lang="zh-CN" altLang="en-US" sz="600" dirty="0">
                <a:solidFill>
                  <a:schemeClr val="tx1"/>
                </a:solidFill>
                <a:latin typeface="微软雅黑" panose="020B0503020204020204" pitchFamily="34" charset="-122"/>
                <a:ea typeface="微软雅黑" panose="020B0503020204020204" pitchFamily="34" charset="-122"/>
                <a:sym typeface="+mn-ea"/>
              </a:rPr>
              <a:t>年，以评估四价</a:t>
            </a:r>
            <a:r>
              <a:rPr lang="en-US" altLang="zh-CN" sz="600" dirty="0">
                <a:solidFill>
                  <a:schemeClr val="tx1"/>
                </a:solidFill>
                <a:latin typeface="微软雅黑" panose="020B0503020204020204" pitchFamily="34" charset="-122"/>
                <a:ea typeface="微软雅黑" panose="020B0503020204020204" pitchFamily="34" charset="-122"/>
                <a:sym typeface="+mn-ea"/>
              </a:rPr>
              <a:t>HPV</a:t>
            </a:r>
            <a:r>
              <a:rPr lang="zh-CN" altLang="en-US" sz="600" dirty="0">
                <a:solidFill>
                  <a:schemeClr val="tx1"/>
                </a:solidFill>
                <a:latin typeface="微软雅黑" panose="020B0503020204020204" pitchFamily="34" charset="-122"/>
                <a:ea typeface="微软雅黑" panose="020B0503020204020204" pitchFamily="34" charset="-122"/>
                <a:sym typeface="+mn-ea"/>
              </a:rPr>
              <a:t>疫苗的保护效果。</a:t>
            </a:r>
            <a:endParaRPr lang="zh-CN" altLang="en-US" sz="600" dirty="0">
              <a:solidFill>
                <a:schemeClr val="tx1"/>
              </a:solidFill>
              <a:latin typeface="微软雅黑" panose="020B0503020204020204" pitchFamily="34" charset="-122"/>
              <a:ea typeface="微软雅黑" panose="020B0503020204020204" pitchFamily="34" charset="-122"/>
            </a:endParaRPr>
          </a:p>
          <a:p>
            <a:pPr algn="just"/>
            <a:r>
              <a:rPr lang="en-US" altLang="zh-CN" sz="600" baseline="30000" dirty="0">
                <a:solidFill>
                  <a:schemeClr val="tx1"/>
                </a:solidFill>
                <a:latin typeface="微软雅黑" panose="020B0503020204020204" pitchFamily="34" charset="-122"/>
                <a:ea typeface="微软雅黑" panose="020B0503020204020204" pitchFamily="34" charset="-122"/>
              </a:rPr>
              <a:t>b</a:t>
            </a:r>
            <a:r>
              <a:rPr lang="zh-CN" altLang="en-US" sz="600" dirty="0">
                <a:solidFill>
                  <a:schemeClr val="tx1"/>
                </a:solidFill>
                <a:latin typeface="微软雅黑" panose="020B0503020204020204" pitchFamily="34" charset="-122"/>
                <a:ea typeface="微软雅黑" panose="020B0503020204020204" pitchFamily="34" charset="-122"/>
              </a:rPr>
              <a:t>研究设计</a:t>
            </a:r>
            <a:r>
              <a:rPr lang="zh-CN" altLang="en-US" sz="600" b="1" dirty="0">
                <a:solidFill>
                  <a:schemeClr val="tx1"/>
                </a:solidFill>
                <a:latin typeface="微软雅黑" panose="020B0503020204020204" pitchFamily="34" charset="-122"/>
                <a:ea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sym typeface="+mn-ea"/>
              </a:rPr>
              <a:t>研究P002为一项国际多中心的非劣效性免疫桥接研究，共纳入1935例9-15岁女孩、470例16-26岁女性，受试者分别于第1天、第2和第6个月接种1剂九价HPV疫苗，在第1天和第7个月对进行血清学检测，旨在评估九价HPV疫苗在9-15岁女孩中的免疫原性是否非劣效于16-26岁女性。本研究为研究P002的长期随访研究，在入组年龄为9~15岁的女性人群中（n=872），随访至第3剂之后11.0年（中位随访时间：10.0年），以评价九价HPV疫苗的长期保护效果、免疫原性和安全性。</a:t>
            </a:r>
            <a:endParaRPr lang="zh-CN" altLang="en-US" sz="6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0" y="6567805"/>
            <a:ext cx="8155305" cy="275590"/>
          </a:xfrm>
          <a:prstGeom prst="rect">
            <a:avLst/>
          </a:prstGeom>
          <a:noFill/>
        </p:spPr>
        <p:txBody>
          <a:bodyPr wrap="square">
            <a:spAutoFit/>
          </a:bodyPr>
          <a:lstStyle/>
          <a:p>
            <a:r>
              <a:rPr lang="en-US" altLang="zh-CN" sz="600" dirty="0">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6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en-US" altLang="zh-CN" sz="600" dirty="0">
                <a:latin typeface="微软雅黑" panose="020B0503020204020204" pitchFamily="34" charset="-122"/>
                <a:ea typeface="微软雅黑" panose="020B0503020204020204" pitchFamily="34" charset="-122"/>
                <a:sym typeface="+mn-ea"/>
              </a:rPr>
              <a:t>Ferris DG, et al. Pediatrics. 2017;140(6):e20163947.</a:t>
            </a:r>
            <a:endParaRPr lang="en-US" altLang="zh-CN" sz="600" dirty="0">
              <a:effectLst/>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600" dirty="0">
                <a:latin typeface="微软雅黑" panose="020B0503020204020204" pitchFamily="34" charset="-122"/>
                <a:ea typeface="微软雅黑" panose="020B0503020204020204" pitchFamily="34" charset="-122"/>
                <a:cs typeface="Times New Roman" panose="02020603050405020304" pitchFamily="18" charset="0"/>
              </a:rPr>
              <a:t>26.</a:t>
            </a:r>
            <a:r>
              <a:rPr lang="zh-CN" altLang="en-US" sz="600" dirty="0">
                <a:latin typeface="微软雅黑" panose="020B0503020204020204" pitchFamily="34" charset="-122"/>
                <a:ea typeface="微软雅黑" panose="020B0503020204020204" pitchFamily="34" charset="-122"/>
                <a:cs typeface="+mn-ea"/>
                <a:sym typeface="+mn-lt"/>
              </a:rPr>
              <a:t>九价人乳头瘤病毒疫苗</a:t>
            </a:r>
            <a:r>
              <a:rPr lang="en-US" altLang="zh-CN" sz="600" dirty="0">
                <a:latin typeface="微软雅黑" panose="020B0503020204020204" pitchFamily="34" charset="-122"/>
                <a:ea typeface="微软雅黑" panose="020B0503020204020204" pitchFamily="34" charset="-122"/>
                <a:cs typeface="+mn-ea"/>
                <a:sym typeface="+mn-lt"/>
              </a:rPr>
              <a:t>(</a:t>
            </a:r>
            <a:r>
              <a:rPr lang="zh-CN" altLang="en-US" sz="600" dirty="0">
                <a:latin typeface="微软雅黑" panose="020B0503020204020204" pitchFamily="34" charset="-122"/>
                <a:ea typeface="微软雅黑" panose="020B0503020204020204" pitchFamily="34" charset="-122"/>
                <a:cs typeface="+mn-ea"/>
                <a:sym typeface="+mn-lt"/>
              </a:rPr>
              <a:t>酿酒酵母</a:t>
            </a:r>
            <a:r>
              <a:rPr lang="en-US" altLang="zh-CN" sz="600" dirty="0">
                <a:latin typeface="微软雅黑" panose="020B0503020204020204" pitchFamily="34" charset="-122"/>
                <a:ea typeface="微软雅黑" panose="020B0503020204020204" pitchFamily="34" charset="-122"/>
                <a:cs typeface="+mn-ea"/>
                <a:sym typeface="+mn-lt"/>
              </a:rPr>
              <a:t>)</a:t>
            </a:r>
            <a:r>
              <a:rPr lang="zh-CN" altLang="en-US" sz="600" dirty="0">
                <a:latin typeface="微软雅黑" panose="020B0503020204020204" pitchFamily="34" charset="-122"/>
                <a:ea typeface="微软雅黑" panose="020B0503020204020204" pitchFamily="34" charset="-122"/>
                <a:cs typeface="+mn-ea"/>
                <a:sym typeface="+mn-lt"/>
              </a:rPr>
              <a:t>说明书</a:t>
            </a:r>
          </a:p>
        </p:txBody>
      </p:sp>
      <p:sp>
        <p:nvSpPr>
          <p:cNvPr id="41" name="标题 1"/>
          <p:cNvSpPr txBox="1"/>
          <p:nvPr/>
        </p:nvSpPr>
        <p:spPr>
          <a:xfrm>
            <a:off x="6966786" y="993588"/>
            <a:ext cx="3440430" cy="787523"/>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baseline="0">
                <a:solidFill>
                  <a:srgbClr val="00877B"/>
                </a:solidFill>
                <a:latin typeface="微软雅黑" panose="020B0503020204020204" pitchFamily="34" charset="-122"/>
                <a:ea typeface="微软雅黑" panose="020B0503020204020204" pitchFamily="34" charset="-122"/>
                <a:cs typeface="+mj-cs"/>
              </a:defRPr>
            </a:lvl1pPr>
          </a:lstStyle>
          <a:p>
            <a:pPr marL="0" marR="0" lvl="0" indent="0" algn="ctr" defTabSz="914400" rtl="0" fontAlgn="auto">
              <a:lnSpc>
                <a:spcPct val="150000"/>
              </a:lnSpc>
              <a:spcBef>
                <a:spcPct val="0"/>
              </a:spcBef>
              <a:spcAft>
                <a:spcPts val="0"/>
              </a:spcAft>
              <a:buClrTx/>
              <a:buSzTx/>
              <a:buFontTx/>
              <a:buNone/>
              <a:defRPr/>
            </a:pPr>
            <a:r>
              <a:rPr lang="zh-CN" altLang="en-US" sz="1600" noProof="0" dirty="0">
                <a:ln>
                  <a:noFill/>
                </a:ln>
                <a:solidFill>
                  <a:srgbClr val="2E9898"/>
                </a:solidFill>
                <a:effectLst/>
                <a:uLnTx/>
                <a:uFillTx/>
                <a:sym typeface="+mn-ea"/>
              </a:rPr>
              <a:t>9-15岁女性接种九价</a:t>
            </a:r>
            <a:r>
              <a:rPr lang="en-US" altLang="zh-CN" sz="1600" noProof="0" dirty="0">
                <a:ln>
                  <a:noFill/>
                </a:ln>
                <a:solidFill>
                  <a:srgbClr val="2E9898"/>
                </a:solidFill>
                <a:effectLst/>
                <a:uLnTx/>
                <a:uFillTx/>
                <a:sym typeface="+mn-ea"/>
              </a:rPr>
              <a:t>HPV</a:t>
            </a:r>
            <a:r>
              <a:rPr lang="zh-CN" altLang="en-US" sz="1600" noProof="0" dirty="0">
                <a:ln>
                  <a:noFill/>
                </a:ln>
                <a:solidFill>
                  <a:srgbClr val="2E9898"/>
                </a:solidFill>
                <a:effectLst/>
                <a:uLnTx/>
                <a:uFillTx/>
                <a:sym typeface="+mn-ea"/>
              </a:rPr>
              <a:t>疫苗后</a:t>
            </a:r>
            <a:endParaRPr kumimoji="0" lang="en-US" altLang="zh-CN" sz="1600" b="1" i="0" u="none" strike="noStrike" kern="1200" cap="none" spc="0" normalizeH="0" baseline="0" noProof="0" dirty="0">
              <a:ln>
                <a:noFill/>
              </a:ln>
              <a:solidFill>
                <a:srgbClr val="2E9898"/>
              </a:solidFill>
              <a:effectLst/>
              <a:uLnTx/>
              <a:uFillTx/>
              <a:latin typeface="微软雅黑" panose="020B0503020204020204" pitchFamily="34" charset="-122"/>
              <a:ea typeface="微软雅黑" panose="020B0503020204020204" pitchFamily="34" charset="-122"/>
              <a:cs typeface="+mj-cs"/>
            </a:endParaRPr>
          </a:p>
          <a:p>
            <a:pPr marL="0" marR="0" lvl="0" indent="0" algn="ctr" defTabSz="914400" rtl="0" fontAlgn="auto">
              <a:lnSpc>
                <a:spcPct val="150000"/>
              </a:lnSpc>
              <a:spcBef>
                <a:spcPct val="0"/>
              </a:spcBef>
              <a:spcAft>
                <a:spcPts val="0"/>
              </a:spcAft>
              <a:buClrTx/>
              <a:buSzTx/>
              <a:buFontTx/>
              <a:buNone/>
              <a:defRPr/>
            </a:pPr>
            <a:r>
              <a:rPr lang="zh-CN" altLang="en-US" sz="1600" noProof="0" dirty="0">
                <a:ln>
                  <a:noFill/>
                </a:ln>
                <a:solidFill>
                  <a:srgbClr val="2E9898"/>
                </a:solidFill>
                <a:effectLst/>
                <a:uLnTx/>
                <a:uFillTx/>
                <a:sym typeface="+mn-ea"/>
              </a:rPr>
              <a:t>随访</a:t>
            </a:r>
            <a:r>
              <a:rPr lang="en-US" altLang="zh-CN" sz="1600" noProof="0" dirty="0">
                <a:ln>
                  <a:noFill/>
                </a:ln>
                <a:solidFill>
                  <a:srgbClr val="2E9898"/>
                </a:solidFill>
                <a:effectLst/>
                <a:uLnTx/>
                <a:uFillTx/>
                <a:sym typeface="+mn-ea"/>
              </a:rPr>
              <a:t>11</a:t>
            </a:r>
            <a:r>
              <a:rPr lang="zh-CN" altLang="en-US" sz="1600" noProof="0" dirty="0">
                <a:ln>
                  <a:noFill/>
                </a:ln>
                <a:solidFill>
                  <a:srgbClr val="2E9898"/>
                </a:solidFill>
                <a:effectLst/>
                <a:uLnTx/>
                <a:uFillTx/>
                <a:sym typeface="+mn-ea"/>
              </a:rPr>
              <a:t>年</a:t>
            </a:r>
            <a:r>
              <a:rPr lang="en-US" altLang="zh-CN" sz="1600" noProof="0" dirty="0">
                <a:ln>
                  <a:noFill/>
                </a:ln>
                <a:solidFill>
                  <a:srgbClr val="2E9898"/>
                </a:solidFill>
                <a:effectLst/>
                <a:uLnTx/>
                <a:uFillTx/>
                <a:sym typeface="+mn-ea"/>
              </a:rPr>
              <a:t>0</a:t>
            </a:r>
            <a:r>
              <a:rPr lang="zh-CN" altLang="en-US" sz="1600" noProof="0" dirty="0">
                <a:ln>
                  <a:noFill/>
                </a:ln>
                <a:solidFill>
                  <a:srgbClr val="2E9898"/>
                </a:solidFill>
                <a:effectLst/>
                <a:uLnTx/>
                <a:uFillTx/>
                <a:sym typeface="+mn-ea"/>
              </a:rPr>
              <a:t>突破病例</a:t>
            </a:r>
            <a:endParaRPr kumimoji="0" lang="en-US" altLang="zh-CN" sz="1600" b="1" i="0" u="none" strike="noStrike" kern="1200" cap="none" spc="0" normalizeH="0" baseline="0" noProof="0" dirty="0">
              <a:ln>
                <a:noFill/>
              </a:ln>
              <a:solidFill>
                <a:srgbClr val="2E9898"/>
              </a:solidFill>
              <a:effectLst/>
              <a:uLnTx/>
              <a:uFillTx/>
              <a:latin typeface="微软雅黑" panose="020B0503020204020204" pitchFamily="34" charset="-122"/>
              <a:ea typeface="微软雅黑" panose="020B0503020204020204" pitchFamily="34" charset="-122"/>
              <a:cs typeface="+mj-cs"/>
              <a:sym typeface="+mn-ea"/>
            </a:endParaRPr>
          </a:p>
        </p:txBody>
      </p:sp>
      <p:sp>
        <p:nvSpPr>
          <p:cNvPr id="56" name="文本框 55"/>
          <p:cNvSpPr txBox="1"/>
          <p:nvPr/>
        </p:nvSpPr>
        <p:spPr>
          <a:xfrm>
            <a:off x="6020435" y="1896745"/>
            <a:ext cx="5457190" cy="1522095"/>
          </a:xfrm>
          <a:prstGeom prst="rect">
            <a:avLst/>
          </a:prstGeom>
          <a:noFill/>
        </p:spPr>
        <p:txBody>
          <a:bodyPr wrap="square" rtlCol="0">
            <a:spAutoFit/>
          </a:bodyPr>
          <a:lstStyle/>
          <a:p>
            <a:pPr fontAlgn="auto">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sym typeface="+mn-ea"/>
              </a:rPr>
              <a:t>对</a:t>
            </a:r>
            <a:r>
              <a:rPr lang="en-US" altLang="zh-CN" sz="1200" dirty="0">
                <a:solidFill>
                  <a:srgbClr val="000000"/>
                </a:solidFill>
                <a:latin typeface="微软雅黑" panose="020B0503020204020204" pitchFamily="34" charset="-122"/>
                <a:ea typeface="微软雅黑" panose="020B0503020204020204" pitchFamily="34" charset="-122"/>
                <a:sym typeface="+mn-ea"/>
              </a:rPr>
              <a:t>872</a:t>
            </a:r>
            <a:r>
              <a:rPr lang="zh-CN" altLang="en-US" sz="1200" dirty="0">
                <a:solidFill>
                  <a:srgbClr val="000000"/>
                </a:solidFill>
                <a:latin typeface="微软雅黑" panose="020B0503020204020204" pitchFamily="34" charset="-122"/>
                <a:ea typeface="微软雅黑" panose="020B0503020204020204" pitchFamily="34" charset="-122"/>
                <a:sym typeface="+mn-ea"/>
              </a:rPr>
              <a:t>名</a:t>
            </a:r>
            <a:r>
              <a:rPr lang="en-US" altLang="zh-CN" sz="1200" dirty="0">
                <a:solidFill>
                  <a:srgbClr val="000000"/>
                </a:solidFill>
                <a:latin typeface="微软雅黑" panose="020B0503020204020204" pitchFamily="34" charset="-122"/>
                <a:ea typeface="微软雅黑" panose="020B0503020204020204" pitchFamily="34" charset="-122"/>
                <a:sym typeface="+mn-ea"/>
              </a:rPr>
              <a:t>PPE</a:t>
            </a:r>
            <a:r>
              <a:rPr lang="zh-CN" altLang="en-US" sz="1200" dirty="0">
                <a:solidFill>
                  <a:srgbClr val="000000"/>
                </a:solidFill>
                <a:latin typeface="微软雅黑" panose="020B0503020204020204" pitchFamily="34" charset="-122"/>
                <a:ea typeface="微软雅黑" panose="020B0503020204020204" pitchFamily="34" charset="-122"/>
                <a:sym typeface="+mn-ea"/>
              </a:rPr>
              <a:t>人群的长期随访研究显示</a:t>
            </a:r>
            <a:r>
              <a:rPr lang="en-US" altLang="zh-CN" sz="1200" baseline="30000" dirty="0">
                <a:solidFill>
                  <a:srgbClr val="000000"/>
                </a:solidFill>
                <a:latin typeface="微软雅黑" panose="020B0503020204020204" pitchFamily="34" charset="-122"/>
                <a:ea typeface="微软雅黑" panose="020B0503020204020204" pitchFamily="34" charset="-122"/>
                <a:sym typeface="+mn-ea"/>
              </a:rPr>
              <a:t>26,b</a:t>
            </a:r>
            <a:r>
              <a:rPr lang="zh-CN" altLang="en-US" sz="1200" dirty="0">
                <a:solidFill>
                  <a:srgbClr val="000000"/>
                </a:solidFill>
                <a:latin typeface="微软雅黑" panose="020B0503020204020204" pitchFamily="34" charset="-122"/>
                <a:ea typeface="微软雅黑" panose="020B0503020204020204" pitchFamily="34" charset="-122"/>
                <a:sym typeface="+mn-ea"/>
              </a:rPr>
              <a:t>：</a:t>
            </a:r>
            <a:endParaRPr lang="en-US" altLang="zh-CN" sz="1200" dirty="0">
              <a:solidFill>
                <a:srgbClr val="000000"/>
              </a:solidFill>
              <a:latin typeface="微软雅黑" panose="020B0503020204020204" pitchFamily="34" charset="-122"/>
              <a:ea typeface="微软雅黑" panose="020B0503020204020204" pitchFamily="34" charset="-122"/>
            </a:endParaRPr>
          </a:p>
          <a:p>
            <a:pPr marL="285750" indent="-285750" fontAlgn="auto">
              <a:lnSpc>
                <a:spcPct val="150000"/>
              </a:lnSpc>
              <a:buFont typeface="Arial" panose="020B0604020202020204" pitchFamily="34" charset="0"/>
              <a:buChar char="•"/>
            </a:pPr>
            <a:r>
              <a:rPr lang="en-US" altLang="zh-CN" sz="1400" dirty="0">
                <a:solidFill>
                  <a:srgbClr val="000000"/>
                </a:solidFill>
                <a:latin typeface="微软雅黑" panose="020B0503020204020204" pitchFamily="34" charset="-122"/>
                <a:ea typeface="微软雅黑" panose="020B0503020204020204" pitchFamily="34" charset="-122"/>
                <a:sym typeface="+mn-ea"/>
              </a:rPr>
              <a:t>9</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en-US" altLang="zh-CN" sz="1400" dirty="0">
                <a:solidFill>
                  <a:srgbClr val="000000"/>
                </a:solidFill>
                <a:latin typeface="微软雅黑" panose="020B0503020204020204" pitchFamily="34" charset="-122"/>
                <a:ea typeface="微软雅黑" panose="020B0503020204020204" pitchFamily="34" charset="-122"/>
                <a:sym typeface="+mn-ea"/>
              </a:rPr>
              <a:t>15</a:t>
            </a:r>
            <a:r>
              <a:rPr lang="zh-CN" altLang="en-US" sz="1400" dirty="0">
                <a:solidFill>
                  <a:srgbClr val="000000"/>
                </a:solidFill>
                <a:latin typeface="微软雅黑" panose="020B0503020204020204" pitchFamily="34" charset="-122"/>
                <a:ea typeface="微软雅黑" panose="020B0503020204020204" pitchFamily="34" charset="-122"/>
                <a:sym typeface="+mn-ea"/>
              </a:rPr>
              <a:t>岁PPE人群*中，接种了</a:t>
            </a:r>
            <a:r>
              <a:rPr lang="en-US" altLang="zh-CN" sz="1400" dirty="0">
                <a:solidFill>
                  <a:srgbClr val="000000"/>
                </a:solidFill>
                <a:latin typeface="微软雅黑" panose="020B0503020204020204" pitchFamily="34" charset="-122"/>
                <a:ea typeface="微软雅黑" panose="020B0503020204020204" pitchFamily="34" charset="-122"/>
                <a:sym typeface="+mn-ea"/>
              </a:rPr>
              <a:t>3</a:t>
            </a:r>
            <a:r>
              <a:rPr lang="zh-CN" altLang="en-US" sz="1400" dirty="0">
                <a:solidFill>
                  <a:srgbClr val="000000"/>
                </a:solidFill>
                <a:latin typeface="微软雅黑" panose="020B0503020204020204" pitchFamily="34" charset="-122"/>
                <a:ea typeface="微软雅黑" panose="020B0503020204020204" pitchFamily="34" charset="-122"/>
                <a:sym typeface="+mn-ea"/>
              </a:rPr>
              <a:t>剂九价</a:t>
            </a:r>
            <a:r>
              <a:rPr lang="en-US" altLang="zh-CN" sz="1400" dirty="0">
                <a:solidFill>
                  <a:srgbClr val="000000"/>
                </a:solidFill>
                <a:latin typeface="微软雅黑" panose="020B0503020204020204" pitchFamily="34" charset="-122"/>
                <a:ea typeface="微软雅黑" panose="020B0503020204020204" pitchFamily="34" charset="-122"/>
                <a:sym typeface="+mn-ea"/>
              </a:rPr>
              <a:t>HPV</a:t>
            </a:r>
            <a:r>
              <a:rPr lang="zh-CN" altLang="en-US" sz="1400" dirty="0">
                <a:solidFill>
                  <a:srgbClr val="000000"/>
                </a:solidFill>
                <a:latin typeface="微软雅黑" panose="020B0503020204020204" pitchFamily="34" charset="-122"/>
                <a:ea typeface="微软雅黑" panose="020B0503020204020204" pitchFamily="34" charset="-122"/>
                <a:sym typeface="+mn-ea"/>
              </a:rPr>
              <a:t>疫苗后</a:t>
            </a:r>
            <a:r>
              <a:rPr lang="zh-CN" altLang="en-US" sz="1400" b="1" dirty="0">
                <a:solidFill>
                  <a:srgbClr val="00877B"/>
                </a:solidFill>
                <a:latin typeface="微软雅黑" panose="020B0503020204020204" pitchFamily="34" charset="-122"/>
                <a:ea typeface="微软雅黑" panose="020B0503020204020204" pitchFamily="34" charset="-122"/>
                <a:sym typeface="+mn-ea"/>
              </a:rPr>
              <a:t>随访</a:t>
            </a:r>
            <a:r>
              <a:rPr lang="en-US" altLang="zh-CN" b="1" dirty="0">
                <a:solidFill>
                  <a:srgbClr val="00877B"/>
                </a:solidFill>
                <a:latin typeface="微软雅黑" panose="020B0503020204020204" pitchFamily="34" charset="-122"/>
                <a:ea typeface="微软雅黑" panose="020B0503020204020204" pitchFamily="34" charset="-122"/>
                <a:sym typeface="+mn-ea"/>
              </a:rPr>
              <a:t>11</a:t>
            </a:r>
            <a:r>
              <a:rPr lang="zh-CN" altLang="en-US" b="1" dirty="0">
                <a:solidFill>
                  <a:srgbClr val="00877B"/>
                </a:solidFill>
                <a:latin typeface="微软雅黑" panose="020B0503020204020204" pitchFamily="34" charset="-122"/>
                <a:ea typeface="微软雅黑" panose="020B0503020204020204" pitchFamily="34" charset="-122"/>
                <a:sym typeface="+mn-ea"/>
              </a:rPr>
              <a:t>年</a:t>
            </a:r>
            <a:r>
              <a:rPr lang="zh-CN" altLang="en-US" sz="1400" b="1" dirty="0">
                <a:solidFill>
                  <a:srgbClr val="00877B"/>
                </a:solidFill>
                <a:latin typeface="微软雅黑" panose="020B0503020204020204" pitchFamily="34" charset="-122"/>
                <a:ea typeface="微软雅黑" panose="020B0503020204020204" pitchFamily="34" charset="-122"/>
                <a:sym typeface="+mn-ea"/>
              </a:rPr>
              <a:t>（中位随访时间</a:t>
            </a:r>
            <a:r>
              <a:rPr lang="en-US" altLang="zh-CN" sz="1400" b="1" dirty="0">
                <a:solidFill>
                  <a:srgbClr val="00877B"/>
                </a:solidFill>
                <a:latin typeface="微软雅黑" panose="020B0503020204020204" pitchFamily="34" charset="-122"/>
                <a:ea typeface="微软雅黑" panose="020B0503020204020204" pitchFamily="34" charset="-122"/>
                <a:sym typeface="+mn-ea"/>
              </a:rPr>
              <a:t>10</a:t>
            </a:r>
            <a:r>
              <a:rPr lang="zh-CN" altLang="en-US" sz="1400" b="1" dirty="0">
                <a:solidFill>
                  <a:srgbClr val="00877B"/>
                </a:solidFill>
                <a:latin typeface="微软雅黑" panose="020B0503020204020204" pitchFamily="34" charset="-122"/>
                <a:ea typeface="微软雅黑" panose="020B0503020204020204" pitchFamily="34" charset="-122"/>
                <a:sym typeface="+mn-ea"/>
              </a:rPr>
              <a:t>年）</a:t>
            </a:r>
            <a:r>
              <a:rPr lang="zh-CN" altLang="en-US" sz="1400" dirty="0">
                <a:solidFill>
                  <a:srgbClr val="000000"/>
                </a:solidFill>
                <a:latin typeface="微软雅黑" panose="020B0503020204020204" pitchFamily="34" charset="-122"/>
                <a:ea typeface="微软雅黑" panose="020B0503020204020204" pitchFamily="34" charset="-122"/>
                <a:sym typeface="+mn-ea"/>
              </a:rPr>
              <a:t>，发生</a:t>
            </a:r>
            <a:r>
              <a:rPr lang="en-US" altLang="zh-CN" sz="1400" dirty="0">
                <a:solidFill>
                  <a:srgbClr val="000000"/>
                </a:solidFill>
                <a:latin typeface="微软雅黑" panose="020B0503020204020204" pitchFamily="34" charset="-122"/>
                <a:ea typeface="微软雅黑" panose="020B0503020204020204" pitchFamily="34" charset="-122"/>
                <a:sym typeface="+mn-ea"/>
              </a:rPr>
              <a:t>HPV6/11/16/18/31/33/45/52/58</a:t>
            </a:r>
            <a:r>
              <a:rPr lang="zh-CN" altLang="en-US" sz="1400" dirty="0">
                <a:solidFill>
                  <a:srgbClr val="000000"/>
                </a:solidFill>
                <a:latin typeface="微软雅黑" panose="020B0503020204020204" pitchFamily="34" charset="-122"/>
                <a:ea typeface="微软雅黑" panose="020B0503020204020204" pitchFamily="34" charset="-122"/>
                <a:sym typeface="+mn-ea"/>
              </a:rPr>
              <a:t>型</a:t>
            </a:r>
            <a:r>
              <a:rPr lang="zh-CN" altLang="zh-CN"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相关</a:t>
            </a:r>
            <a:r>
              <a:rPr lang="en-US" altLang="zh-CN"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CIN2+</a:t>
            </a:r>
            <a:r>
              <a:rPr lang="zh-CN" altLang="zh-CN"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的</a:t>
            </a:r>
            <a:r>
              <a:rPr lang="en-US" altLang="zh-CN" sz="1400" dirty="0">
                <a:solidFill>
                  <a:srgbClr val="000000"/>
                </a:solidFill>
                <a:latin typeface="微软雅黑" panose="020B0503020204020204" pitchFamily="34" charset="-122"/>
                <a:ea typeface="微软雅黑" panose="020B0503020204020204" pitchFamily="34" charset="-122"/>
                <a:sym typeface="+mn-ea"/>
              </a:rPr>
              <a:t>病例数</a:t>
            </a:r>
            <a:r>
              <a:rPr lang="zh-CN" altLang="zh-CN"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为</a:t>
            </a:r>
            <a:r>
              <a:rPr lang="en-US" altLang="zh-CN" b="1" dirty="0">
                <a:solidFill>
                  <a:srgbClr val="00877B"/>
                </a:solidFill>
                <a:latin typeface="微软雅黑" panose="020B0503020204020204" pitchFamily="34" charset="-122"/>
                <a:ea typeface="微软雅黑" panose="020B0503020204020204" pitchFamily="34" charset="-122"/>
                <a:sym typeface="+mn-ea"/>
              </a:rPr>
              <a:t>0</a:t>
            </a:r>
          </a:p>
        </p:txBody>
      </p:sp>
      <p:sp>
        <p:nvSpPr>
          <p:cNvPr id="23" name="文本框 22"/>
          <p:cNvSpPr txBox="1"/>
          <p:nvPr/>
        </p:nvSpPr>
        <p:spPr>
          <a:xfrm>
            <a:off x="805180" y="1990090"/>
            <a:ext cx="4951095" cy="1151405"/>
          </a:xfrm>
          <a:prstGeom prst="rect">
            <a:avLst/>
          </a:prstGeom>
          <a:noFill/>
        </p:spPr>
        <p:txBody>
          <a:bodyPr wrap="square" anchor="t">
            <a:spAutoFit/>
          </a:bodyPr>
          <a:lstStyle/>
          <a:p>
            <a:pPr indent="0" fontAlgn="auto">
              <a:lnSpc>
                <a:spcPct val="150000"/>
              </a:lnSpc>
              <a:buFont typeface="Arial" panose="020B0604020202020204" pitchFamily="34" charset="0"/>
              <a:buNone/>
            </a:pPr>
            <a:r>
              <a:rPr lang="en-US" altLang="zh-CN" sz="1200" dirty="0">
                <a:solidFill>
                  <a:schemeClr val="tx1"/>
                </a:solidFill>
                <a:latin typeface="微软雅黑" panose="020B0503020204020204" pitchFamily="34" charset="-122"/>
                <a:ea typeface="微软雅黑" panose="020B0503020204020204" pitchFamily="34" charset="-122"/>
                <a:sym typeface="+mn-ea"/>
              </a:rPr>
              <a:t>对1245名青少年的长期随访研究</a:t>
            </a:r>
            <a:r>
              <a:rPr lang="zh-CN" altLang="en-US" sz="1200" dirty="0">
                <a:solidFill>
                  <a:schemeClr val="tx1"/>
                </a:solidFill>
                <a:latin typeface="微软雅黑" panose="020B0503020204020204" pitchFamily="34" charset="-122"/>
                <a:ea typeface="微软雅黑" panose="020B0503020204020204" pitchFamily="34" charset="-122"/>
                <a:sym typeface="+mn-ea"/>
              </a:rPr>
              <a:t>显示</a:t>
            </a:r>
            <a:r>
              <a:rPr lang="en-US" altLang="zh-CN" sz="1200" baseline="30000" dirty="0">
                <a:solidFill>
                  <a:schemeClr val="tx1"/>
                </a:solidFill>
                <a:latin typeface="微软雅黑" panose="020B0503020204020204" pitchFamily="34" charset="-122"/>
                <a:ea typeface="微软雅黑" panose="020B0503020204020204" pitchFamily="34" charset="-122"/>
                <a:sym typeface="+mn-ea"/>
              </a:rPr>
              <a:t>25,a</a:t>
            </a:r>
            <a:r>
              <a:rPr lang="zh-CN" altLang="en-US" sz="1200" dirty="0">
                <a:solidFill>
                  <a:schemeClr val="tx1"/>
                </a:solidFill>
                <a:latin typeface="微软雅黑" panose="020B0503020204020204" pitchFamily="34" charset="-122"/>
                <a:ea typeface="微软雅黑" panose="020B0503020204020204" pitchFamily="34" charset="-122"/>
                <a:sym typeface="+mn-ea"/>
              </a:rPr>
              <a:t>：</a:t>
            </a:r>
          </a:p>
          <a:p>
            <a:pPr marL="285750" indent="-285750" algn="l" fontAlgn="auto">
              <a:lnSpc>
                <a:spcPct val="150000"/>
              </a:lnSpc>
              <a:buClrTx/>
              <a:buSzTx/>
              <a:buFont typeface="Arial" panose="020B0604020202020204" pitchFamily="34" charset="0"/>
              <a:buChar char="•"/>
            </a:pPr>
            <a:r>
              <a:rPr lang="en-US" altLang="zh-CN" sz="1400" dirty="0">
                <a:solidFill>
                  <a:srgbClr val="000000"/>
                </a:solidFill>
                <a:latin typeface="微软雅黑" panose="020B0503020204020204" pitchFamily="34" charset="-122"/>
                <a:ea typeface="微软雅黑" panose="020B0503020204020204" pitchFamily="34" charset="-122"/>
                <a:sym typeface="+mn-ea"/>
              </a:rPr>
              <a:t>9-15岁EVG女孩**中，接种3剂四价HPV</a:t>
            </a:r>
            <a:r>
              <a:rPr lang="en-US" altLang="zh-CN" sz="1400" dirty="0">
                <a:solidFill>
                  <a:srgbClr val="015560"/>
                </a:solidFill>
                <a:latin typeface="微软雅黑" panose="020B0503020204020204" pitchFamily="34" charset="-122"/>
                <a:ea typeface="微软雅黑" panose="020B0503020204020204" pitchFamily="34" charset="-122"/>
                <a:sym typeface="+mn-ea"/>
              </a:rPr>
              <a:t>疫苗后</a:t>
            </a:r>
            <a:r>
              <a:rPr lang="en-US" altLang="zh-CN" sz="1400" b="1" dirty="0">
                <a:solidFill>
                  <a:srgbClr val="015560"/>
                </a:solidFill>
                <a:latin typeface="微软雅黑" panose="020B0503020204020204" pitchFamily="34" charset="-122"/>
                <a:ea typeface="微软雅黑" panose="020B0503020204020204" pitchFamily="34" charset="-122"/>
                <a:sym typeface="+mn-ea"/>
              </a:rPr>
              <a:t>随访</a:t>
            </a:r>
            <a:r>
              <a:rPr lang="en-US" altLang="zh-CN" b="1" dirty="0">
                <a:solidFill>
                  <a:srgbClr val="015560"/>
                </a:solidFill>
                <a:latin typeface="微软雅黑" panose="020B0503020204020204" pitchFamily="34" charset="-122"/>
                <a:ea typeface="微软雅黑" panose="020B0503020204020204" pitchFamily="34" charset="-122"/>
                <a:sym typeface="+mn-ea"/>
              </a:rPr>
              <a:t>10年</a:t>
            </a:r>
            <a:r>
              <a:rPr lang="en-US" altLang="zh-CN" sz="1400" dirty="0">
                <a:solidFill>
                  <a:srgbClr val="000000"/>
                </a:solidFill>
                <a:latin typeface="微软雅黑" panose="020B0503020204020204" pitchFamily="34" charset="-122"/>
                <a:ea typeface="微软雅黑" panose="020B0503020204020204" pitchFamily="34" charset="-122"/>
                <a:sym typeface="+mn-ea"/>
              </a:rPr>
              <a:t>，发生HPV16/18型相关CIN的病例数为</a:t>
            </a:r>
            <a:r>
              <a:rPr lang="en-US" altLang="zh-CN" b="1" dirty="0">
                <a:solidFill>
                  <a:srgbClr val="015560"/>
                </a:solidFill>
                <a:latin typeface="微软雅黑" panose="020B0503020204020204" pitchFamily="34" charset="-122"/>
                <a:ea typeface="微软雅黑" panose="020B0503020204020204" pitchFamily="34" charset="-122"/>
                <a:sym typeface="+mn-ea"/>
              </a:rPr>
              <a:t>0</a:t>
            </a:r>
          </a:p>
        </p:txBody>
      </p:sp>
      <p:sp>
        <p:nvSpPr>
          <p:cNvPr id="26" name="五边形 25"/>
          <p:cNvSpPr/>
          <p:nvPr/>
        </p:nvSpPr>
        <p:spPr>
          <a:xfrm>
            <a:off x="2301875" y="3870960"/>
            <a:ext cx="3424555" cy="838200"/>
          </a:xfrm>
          <a:prstGeom prst="homePlate">
            <a:avLst>
              <a:gd name="adj" fmla="val 45353"/>
            </a:avLst>
          </a:prstGeom>
          <a:solidFill>
            <a:srgbClr val="015560"/>
          </a:solidFill>
          <a:ln>
            <a:solidFill>
              <a:srgbClr val="01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76605" y="3469005"/>
            <a:ext cx="1703705" cy="1652270"/>
          </a:xfrm>
          <a:prstGeom prst="ellipse">
            <a:avLst/>
          </a:prstGeom>
          <a:solidFill>
            <a:schemeClr val="bg1"/>
          </a:solidFill>
          <a:ln>
            <a:solidFill>
              <a:srgbClr val="01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69645" y="4452620"/>
            <a:ext cx="1317625" cy="306705"/>
          </a:xfrm>
          <a:prstGeom prst="rect">
            <a:avLst/>
          </a:prstGeom>
          <a:noFill/>
        </p:spPr>
        <p:txBody>
          <a:bodyPr wrap="square">
            <a:spAutoFit/>
          </a:bodyP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9-15</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岁女性</a:t>
            </a:r>
          </a:p>
        </p:txBody>
      </p:sp>
      <p:sp>
        <p:nvSpPr>
          <p:cNvPr id="30" name="文本框 29"/>
          <p:cNvSpPr txBox="1"/>
          <p:nvPr/>
        </p:nvSpPr>
        <p:spPr>
          <a:xfrm>
            <a:off x="2480310" y="3977005"/>
            <a:ext cx="2904490" cy="645160"/>
          </a:xfrm>
          <a:prstGeom prst="rect">
            <a:avLst/>
          </a:prstGeom>
          <a:noFill/>
        </p:spPr>
        <p:txBody>
          <a:bodyPr wrap="squar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随访</a:t>
            </a:r>
            <a:r>
              <a:rPr lang="en-US" altLang="zh-CN" b="1" dirty="0">
                <a:solidFill>
                  <a:schemeClr val="bg1"/>
                </a:solidFill>
                <a:latin typeface="微软雅黑" panose="020B0503020204020204" pitchFamily="34" charset="-122"/>
                <a:ea typeface="微软雅黑" panose="020B0503020204020204" pitchFamily="34" charset="-122"/>
              </a:rPr>
              <a:t>10</a:t>
            </a:r>
            <a:r>
              <a:rPr lang="zh-CN" altLang="en-US" b="1" dirty="0">
                <a:solidFill>
                  <a:schemeClr val="bg1"/>
                </a:solidFill>
                <a:latin typeface="微软雅黑" panose="020B0503020204020204" pitchFamily="34" charset="-122"/>
                <a:ea typeface="微软雅黑" panose="020B0503020204020204" pitchFamily="34" charset="-122"/>
              </a:rPr>
              <a:t>年</a:t>
            </a:r>
          </a:p>
          <a:p>
            <a:pPr algn="ctr"/>
            <a:r>
              <a:rPr lang="en-US" altLang="zh-CN" sz="1200" kern="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HPV16/18</a:t>
            </a:r>
            <a:r>
              <a:rPr lang="zh-CN" altLang="en-US" sz="1200" kern="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型相关</a:t>
            </a:r>
            <a:r>
              <a:rPr lang="en-US" altLang="zh-CN" sz="1200" kern="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CIN</a:t>
            </a:r>
            <a:r>
              <a:rPr lang="zh-CN" altLang="en-US" sz="1200" kern="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的病例数为</a:t>
            </a:r>
            <a:r>
              <a:rPr lang="en-US" altLang="zh-CN" b="1" kern="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0</a:t>
            </a:r>
          </a:p>
        </p:txBody>
      </p:sp>
      <p:sp>
        <p:nvSpPr>
          <p:cNvPr id="31" name="标题 1"/>
          <p:cNvSpPr txBox="1"/>
          <p:nvPr/>
        </p:nvSpPr>
        <p:spPr>
          <a:xfrm>
            <a:off x="917575" y="988316"/>
            <a:ext cx="4607560" cy="787523"/>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b="1" kern="1200" baseline="0">
                <a:solidFill>
                  <a:srgbClr val="00877B"/>
                </a:solidFill>
                <a:latin typeface="微软雅黑" panose="020B0503020204020204" pitchFamily="34" charset="-122"/>
                <a:ea typeface="微软雅黑" panose="020B0503020204020204" pitchFamily="34" charset="-122"/>
                <a:cs typeface="+mj-cs"/>
              </a:defRPr>
            </a:lvl1pPr>
          </a:lstStyle>
          <a:p>
            <a:pPr marL="0" marR="0" lvl="0" indent="0" algn="ctr" defTabSz="914400" rtl="0" fontAlgn="auto">
              <a:lnSpc>
                <a:spcPct val="150000"/>
              </a:lnSpc>
              <a:spcBef>
                <a:spcPct val="0"/>
              </a:spcBef>
              <a:spcAft>
                <a:spcPts val="0"/>
              </a:spcAft>
              <a:buClrTx/>
              <a:buSzTx/>
              <a:buFontTx/>
              <a:buNone/>
              <a:defRPr/>
            </a:pPr>
            <a:r>
              <a:rPr kumimoji="0" lang="en-US" altLang="zh-CN"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9-15</a:t>
            </a: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岁女性接种四价</a:t>
            </a:r>
            <a:r>
              <a:rPr kumimoji="0" lang="en-US" altLang="zh-CN"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HPV</a:t>
            </a: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疫苗后</a:t>
            </a:r>
            <a:endParaRPr kumimoji="0" lang="en-US" altLang="zh-CN"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endParaRPr>
          </a:p>
          <a:p>
            <a:pPr marL="0" marR="0" lvl="0" indent="0" algn="ctr" defTabSz="914400" rtl="0" fontAlgn="auto">
              <a:lnSpc>
                <a:spcPct val="15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随访</a:t>
            </a:r>
            <a:r>
              <a:rPr kumimoji="0" lang="en-US" altLang="zh-CN"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10</a:t>
            </a: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年保护效力</a:t>
            </a:r>
            <a:r>
              <a:rPr kumimoji="0" lang="en-US" altLang="zh-CN"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j-cs"/>
              </a:rPr>
              <a:t>100%</a:t>
            </a:r>
          </a:p>
        </p:txBody>
      </p:sp>
      <p:sp>
        <p:nvSpPr>
          <p:cNvPr id="33" name="woman-with-flag_75744"/>
          <p:cNvSpPr/>
          <p:nvPr/>
        </p:nvSpPr>
        <p:spPr>
          <a:xfrm>
            <a:off x="1325880" y="3681730"/>
            <a:ext cx="605790" cy="749935"/>
          </a:xfrm>
          <a:custGeom>
            <a:avLst/>
            <a:gdLst>
              <a:gd name="connsiteX0" fmla="*/ 156920 w 460915"/>
              <a:gd name="connsiteY0" fmla="*/ 32813 h 607851"/>
              <a:gd name="connsiteX1" fmla="*/ 229673 w 460915"/>
              <a:gd name="connsiteY1" fmla="*/ 105496 h 607851"/>
              <a:gd name="connsiteX2" fmla="*/ 156920 w 460915"/>
              <a:gd name="connsiteY2" fmla="*/ 178179 h 607851"/>
              <a:gd name="connsiteX3" fmla="*/ 84167 w 460915"/>
              <a:gd name="connsiteY3" fmla="*/ 105496 h 607851"/>
              <a:gd name="connsiteX4" fmla="*/ 156920 w 460915"/>
              <a:gd name="connsiteY4" fmla="*/ 32813 h 607851"/>
              <a:gd name="connsiteX5" fmla="*/ 430046 w 460915"/>
              <a:gd name="connsiteY5" fmla="*/ 0 h 607851"/>
              <a:gd name="connsiteX6" fmla="*/ 454927 w 460915"/>
              <a:gd name="connsiteY6" fmla="*/ 2990 h 607851"/>
              <a:gd name="connsiteX7" fmla="*/ 460915 w 460915"/>
              <a:gd name="connsiteY7" fmla="*/ 10516 h 607851"/>
              <a:gd name="connsiteX8" fmla="*/ 460915 w 460915"/>
              <a:gd name="connsiteY8" fmla="*/ 115673 h 607851"/>
              <a:gd name="connsiteX9" fmla="*/ 459676 w 460915"/>
              <a:gd name="connsiteY9" fmla="*/ 120416 h 607851"/>
              <a:gd name="connsiteX10" fmla="*/ 455753 w 460915"/>
              <a:gd name="connsiteY10" fmla="*/ 122374 h 607851"/>
              <a:gd name="connsiteX11" fmla="*/ 453895 w 460915"/>
              <a:gd name="connsiteY11" fmla="*/ 122065 h 607851"/>
              <a:gd name="connsiteX12" fmla="*/ 425916 w 460915"/>
              <a:gd name="connsiteY12" fmla="*/ 117735 h 607851"/>
              <a:gd name="connsiteX13" fmla="*/ 396286 w 460915"/>
              <a:gd name="connsiteY13" fmla="*/ 123096 h 607851"/>
              <a:gd name="connsiteX14" fmla="*/ 327837 w 460915"/>
              <a:gd name="connsiteY14" fmla="*/ 136498 h 607851"/>
              <a:gd name="connsiteX15" fmla="*/ 325359 w 460915"/>
              <a:gd name="connsiteY15" fmla="*/ 136498 h 607851"/>
              <a:gd name="connsiteX16" fmla="*/ 325359 w 460915"/>
              <a:gd name="connsiteY16" fmla="*/ 307946 h 607851"/>
              <a:gd name="connsiteX17" fmla="*/ 330934 w 460915"/>
              <a:gd name="connsiteY17" fmla="*/ 313823 h 607851"/>
              <a:gd name="connsiteX18" fmla="*/ 330521 w 460915"/>
              <a:gd name="connsiteY18" fmla="*/ 346504 h 607851"/>
              <a:gd name="connsiteX19" fmla="*/ 325359 w 460915"/>
              <a:gd name="connsiteY19" fmla="*/ 350318 h 607851"/>
              <a:gd name="connsiteX20" fmla="*/ 325359 w 460915"/>
              <a:gd name="connsiteY20" fmla="*/ 587438 h 607851"/>
              <a:gd name="connsiteX21" fmla="*/ 314415 w 460915"/>
              <a:gd name="connsiteY21" fmla="*/ 598366 h 607851"/>
              <a:gd name="connsiteX22" fmla="*/ 303369 w 460915"/>
              <a:gd name="connsiteY22" fmla="*/ 587438 h 607851"/>
              <a:gd name="connsiteX23" fmla="*/ 303369 w 460915"/>
              <a:gd name="connsiteY23" fmla="*/ 350318 h 607851"/>
              <a:gd name="connsiteX24" fmla="*/ 297794 w 460915"/>
              <a:gd name="connsiteY24" fmla="*/ 345988 h 607851"/>
              <a:gd name="connsiteX25" fmla="*/ 227796 w 460915"/>
              <a:gd name="connsiteY25" fmla="*/ 274131 h 607851"/>
              <a:gd name="connsiteX26" fmla="*/ 250819 w 460915"/>
              <a:gd name="connsiteY26" fmla="*/ 449187 h 607851"/>
              <a:gd name="connsiteX27" fmla="*/ 246689 w 460915"/>
              <a:gd name="connsiteY27" fmla="*/ 463414 h 607851"/>
              <a:gd name="connsiteX28" fmla="*/ 233164 w 460915"/>
              <a:gd name="connsiteY28" fmla="*/ 469394 h 607851"/>
              <a:gd name="connsiteX29" fmla="*/ 209729 w 460915"/>
              <a:gd name="connsiteY29" fmla="*/ 469394 h 607851"/>
              <a:gd name="connsiteX30" fmla="*/ 209935 w 460915"/>
              <a:gd name="connsiteY30" fmla="*/ 492900 h 607851"/>
              <a:gd name="connsiteX31" fmla="*/ 206528 w 460915"/>
              <a:gd name="connsiteY31" fmla="*/ 582799 h 607851"/>
              <a:gd name="connsiteX32" fmla="*/ 180615 w 460915"/>
              <a:gd name="connsiteY32" fmla="*/ 607851 h 607851"/>
              <a:gd name="connsiteX33" fmla="*/ 179582 w 460915"/>
              <a:gd name="connsiteY33" fmla="*/ 607748 h 607851"/>
              <a:gd name="connsiteX34" fmla="*/ 154598 w 460915"/>
              <a:gd name="connsiteY34" fmla="*/ 580840 h 607851"/>
              <a:gd name="connsiteX35" fmla="*/ 158005 w 460915"/>
              <a:gd name="connsiteY35" fmla="*/ 490941 h 607851"/>
              <a:gd name="connsiteX36" fmla="*/ 157798 w 460915"/>
              <a:gd name="connsiteY36" fmla="*/ 469394 h 607851"/>
              <a:gd name="connsiteX37" fmla="*/ 123832 w 460915"/>
              <a:gd name="connsiteY37" fmla="*/ 469394 h 607851"/>
              <a:gd name="connsiteX38" fmla="*/ 98951 w 460915"/>
              <a:gd name="connsiteY38" fmla="*/ 587232 h 607851"/>
              <a:gd name="connsiteX39" fmla="*/ 73553 w 460915"/>
              <a:gd name="connsiteY39" fmla="*/ 607851 h 607851"/>
              <a:gd name="connsiteX40" fmla="*/ 68185 w 460915"/>
              <a:gd name="connsiteY40" fmla="*/ 607232 h 607851"/>
              <a:gd name="connsiteX41" fmla="*/ 48053 w 460915"/>
              <a:gd name="connsiteY41" fmla="*/ 576510 h 607851"/>
              <a:gd name="connsiteX42" fmla="*/ 70662 w 460915"/>
              <a:gd name="connsiteY42" fmla="*/ 469394 h 607851"/>
              <a:gd name="connsiteX43" fmla="*/ 53937 w 460915"/>
              <a:gd name="connsiteY43" fmla="*/ 469394 h 607851"/>
              <a:gd name="connsiteX44" fmla="*/ 40619 w 460915"/>
              <a:gd name="connsiteY44" fmla="*/ 463414 h 607851"/>
              <a:gd name="connsiteX45" fmla="*/ 37212 w 460915"/>
              <a:gd name="connsiteY45" fmla="*/ 449187 h 607851"/>
              <a:gd name="connsiteX46" fmla="*/ 64674 w 460915"/>
              <a:gd name="connsiteY46" fmla="*/ 302998 h 607851"/>
              <a:gd name="connsiteX47" fmla="*/ 41858 w 460915"/>
              <a:gd name="connsiteY47" fmla="*/ 334132 h 607851"/>
              <a:gd name="connsiteX48" fmla="*/ 23171 w 460915"/>
              <a:gd name="connsiteY48" fmla="*/ 343617 h 607851"/>
              <a:gd name="connsiteX49" fmla="*/ 9440 w 460915"/>
              <a:gd name="connsiteY49" fmla="*/ 339081 h 607851"/>
              <a:gd name="connsiteX50" fmla="*/ 4485 w 460915"/>
              <a:gd name="connsiteY50" fmla="*/ 306812 h 607851"/>
              <a:gd name="connsiteX51" fmla="*/ 29469 w 460915"/>
              <a:gd name="connsiteY51" fmla="*/ 272791 h 607851"/>
              <a:gd name="connsiteX52" fmla="*/ 50427 w 460915"/>
              <a:gd name="connsiteY52" fmla="*/ 245470 h 607851"/>
              <a:gd name="connsiteX53" fmla="*/ 85426 w 460915"/>
              <a:gd name="connsiteY53" fmla="*/ 201758 h 607851"/>
              <a:gd name="connsiteX54" fmla="*/ 105248 w 460915"/>
              <a:gd name="connsiteY54" fmla="*/ 190520 h 607851"/>
              <a:gd name="connsiteX55" fmla="*/ 197340 w 460915"/>
              <a:gd name="connsiteY55" fmla="*/ 190520 h 607851"/>
              <a:gd name="connsiteX56" fmla="*/ 218194 w 460915"/>
              <a:gd name="connsiteY56" fmla="*/ 197840 h 607851"/>
              <a:gd name="connsiteX57" fmla="*/ 303369 w 460915"/>
              <a:gd name="connsiteY57" fmla="*/ 285471 h 607851"/>
              <a:gd name="connsiteX58" fmla="*/ 303369 w 460915"/>
              <a:gd name="connsiteY58" fmla="*/ 22372 h 607851"/>
              <a:gd name="connsiteX59" fmla="*/ 314415 w 460915"/>
              <a:gd name="connsiteY59" fmla="*/ 11444 h 607851"/>
              <a:gd name="connsiteX60" fmla="*/ 322984 w 460915"/>
              <a:gd name="connsiteY60" fmla="*/ 15567 h 607851"/>
              <a:gd name="connsiteX61" fmla="*/ 338367 w 460915"/>
              <a:gd name="connsiteY61" fmla="*/ 16701 h 607851"/>
              <a:gd name="connsiteX62" fmla="*/ 355402 w 460915"/>
              <a:gd name="connsiteY62" fmla="*/ 14949 h 607851"/>
              <a:gd name="connsiteX63" fmla="*/ 367172 w 460915"/>
              <a:gd name="connsiteY63" fmla="*/ 11650 h 607851"/>
              <a:gd name="connsiteX64" fmla="*/ 430046 w 460915"/>
              <a:gd name="connsiteY64"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60915" h="607851">
                <a:moveTo>
                  <a:pt x="156920" y="32813"/>
                </a:moveTo>
                <a:cubicBezTo>
                  <a:pt x="197100" y="32813"/>
                  <a:pt x="229673" y="65354"/>
                  <a:pt x="229673" y="105496"/>
                </a:cubicBezTo>
                <a:cubicBezTo>
                  <a:pt x="229673" y="145638"/>
                  <a:pt x="197100" y="178179"/>
                  <a:pt x="156920" y="178179"/>
                </a:cubicBezTo>
                <a:cubicBezTo>
                  <a:pt x="116740" y="178179"/>
                  <a:pt x="84167" y="145638"/>
                  <a:pt x="84167" y="105496"/>
                </a:cubicBezTo>
                <a:cubicBezTo>
                  <a:pt x="84167" y="65354"/>
                  <a:pt x="116740" y="32813"/>
                  <a:pt x="156920" y="32813"/>
                </a:cubicBezTo>
                <a:close/>
                <a:moveTo>
                  <a:pt x="430046" y="0"/>
                </a:moveTo>
                <a:cubicBezTo>
                  <a:pt x="438925" y="0"/>
                  <a:pt x="447287" y="1031"/>
                  <a:pt x="454927" y="2990"/>
                </a:cubicBezTo>
                <a:cubicBezTo>
                  <a:pt x="457198" y="3608"/>
                  <a:pt x="460915" y="6186"/>
                  <a:pt x="460915" y="10516"/>
                </a:cubicBezTo>
                <a:lnTo>
                  <a:pt x="460915" y="115673"/>
                </a:lnTo>
                <a:cubicBezTo>
                  <a:pt x="460915" y="117632"/>
                  <a:pt x="460502" y="119178"/>
                  <a:pt x="459676" y="120416"/>
                </a:cubicBezTo>
                <a:cubicBezTo>
                  <a:pt x="458747" y="121653"/>
                  <a:pt x="457302" y="122374"/>
                  <a:pt x="455753" y="122374"/>
                </a:cubicBezTo>
                <a:cubicBezTo>
                  <a:pt x="455133" y="122374"/>
                  <a:pt x="454514" y="122271"/>
                  <a:pt x="453895" y="122065"/>
                </a:cubicBezTo>
                <a:cubicBezTo>
                  <a:pt x="451004" y="121034"/>
                  <a:pt x="440267" y="117735"/>
                  <a:pt x="425916" y="117735"/>
                </a:cubicBezTo>
                <a:cubicBezTo>
                  <a:pt x="415282" y="117735"/>
                  <a:pt x="405371" y="119591"/>
                  <a:pt x="396286" y="123096"/>
                </a:cubicBezTo>
                <a:cubicBezTo>
                  <a:pt x="374502" y="131653"/>
                  <a:pt x="349518" y="136498"/>
                  <a:pt x="327837" y="136498"/>
                </a:cubicBezTo>
                <a:cubicBezTo>
                  <a:pt x="327011" y="136498"/>
                  <a:pt x="326185" y="136498"/>
                  <a:pt x="325359" y="136498"/>
                </a:cubicBezTo>
                <a:lnTo>
                  <a:pt x="325359" y="307946"/>
                </a:lnTo>
                <a:lnTo>
                  <a:pt x="330934" y="313823"/>
                </a:lnTo>
                <a:cubicBezTo>
                  <a:pt x="339916" y="322998"/>
                  <a:pt x="339710" y="337638"/>
                  <a:pt x="330521" y="346504"/>
                </a:cubicBezTo>
                <a:cubicBezTo>
                  <a:pt x="328972" y="348050"/>
                  <a:pt x="327217" y="349287"/>
                  <a:pt x="325359" y="350318"/>
                </a:cubicBezTo>
                <a:lnTo>
                  <a:pt x="325359" y="587438"/>
                </a:lnTo>
                <a:cubicBezTo>
                  <a:pt x="325359" y="593521"/>
                  <a:pt x="320403" y="598366"/>
                  <a:pt x="314415" y="598366"/>
                </a:cubicBezTo>
                <a:cubicBezTo>
                  <a:pt x="308324" y="598366"/>
                  <a:pt x="303369" y="593521"/>
                  <a:pt x="303369" y="587438"/>
                </a:cubicBezTo>
                <a:lnTo>
                  <a:pt x="303369" y="350318"/>
                </a:lnTo>
                <a:cubicBezTo>
                  <a:pt x="301407" y="349184"/>
                  <a:pt x="299445" y="347741"/>
                  <a:pt x="297794" y="345988"/>
                </a:cubicBezTo>
                <a:lnTo>
                  <a:pt x="227796" y="274131"/>
                </a:lnTo>
                <a:lnTo>
                  <a:pt x="250819" y="449187"/>
                </a:lnTo>
                <a:cubicBezTo>
                  <a:pt x="251541" y="454548"/>
                  <a:pt x="250096" y="459600"/>
                  <a:pt x="246689" y="463414"/>
                </a:cubicBezTo>
                <a:cubicBezTo>
                  <a:pt x="243385" y="467229"/>
                  <a:pt x="238533" y="469394"/>
                  <a:pt x="233164" y="469394"/>
                </a:cubicBezTo>
                <a:lnTo>
                  <a:pt x="209729" y="469394"/>
                </a:lnTo>
                <a:cubicBezTo>
                  <a:pt x="210142" y="477538"/>
                  <a:pt x="210142" y="486405"/>
                  <a:pt x="209935" y="492900"/>
                </a:cubicBezTo>
                <a:lnTo>
                  <a:pt x="206528" y="582799"/>
                </a:lnTo>
                <a:cubicBezTo>
                  <a:pt x="206012" y="596820"/>
                  <a:pt x="194449" y="607851"/>
                  <a:pt x="180615" y="607851"/>
                </a:cubicBezTo>
                <a:cubicBezTo>
                  <a:pt x="180202" y="607851"/>
                  <a:pt x="179892" y="607748"/>
                  <a:pt x="179582" y="607748"/>
                </a:cubicBezTo>
                <a:cubicBezTo>
                  <a:pt x="165232" y="607232"/>
                  <a:pt x="154081" y="595170"/>
                  <a:pt x="154598" y="580840"/>
                </a:cubicBezTo>
                <a:lnTo>
                  <a:pt x="158005" y="490941"/>
                </a:lnTo>
                <a:cubicBezTo>
                  <a:pt x="158211" y="485374"/>
                  <a:pt x="158108" y="476714"/>
                  <a:pt x="157798" y="469394"/>
                </a:cubicBezTo>
                <a:lnTo>
                  <a:pt x="123832" y="469394"/>
                </a:lnTo>
                <a:lnTo>
                  <a:pt x="98951" y="587232"/>
                </a:lnTo>
                <a:cubicBezTo>
                  <a:pt x="96370" y="599397"/>
                  <a:pt x="85529" y="607851"/>
                  <a:pt x="73553" y="607851"/>
                </a:cubicBezTo>
                <a:cubicBezTo>
                  <a:pt x="71798" y="607851"/>
                  <a:pt x="69940" y="607645"/>
                  <a:pt x="68185" y="607232"/>
                </a:cubicBezTo>
                <a:cubicBezTo>
                  <a:pt x="54144" y="604243"/>
                  <a:pt x="45162" y="590531"/>
                  <a:pt x="48053" y="576510"/>
                </a:cubicBezTo>
                <a:lnTo>
                  <a:pt x="70662" y="469394"/>
                </a:lnTo>
                <a:lnTo>
                  <a:pt x="53937" y="469394"/>
                </a:lnTo>
                <a:cubicBezTo>
                  <a:pt x="48569" y="469394"/>
                  <a:pt x="43820" y="467229"/>
                  <a:pt x="40619" y="463414"/>
                </a:cubicBezTo>
                <a:cubicBezTo>
                  <a:pt x="37419" y="459497"/>
                  <a:pt x="36180" y="454445"/>
                  <a:pt x="37212" y="449187"/>
                </a:cubicBezTo>
                <a:lnTo>
                  <a:pt x="64674" y="302998"/>
                </a:lnTo>
                <a:lnTo>
                  <a:pt x="41858" y="334132"/>
                </a:lnTo>
                <a:cubicBezTo>
                  <a:pt x="37315" y="340318"/>
                  <a:pt x="30295" y="343617"/>
                  <a:pt x="23171" y="343617"/>
                </a:cubicBezTo>
                <a:cubicBezTo>
                  <a:pt x="18422" y="343617"/>
                  <a:pt x="13570" y="342174"/>
                  <a:pt x="9440" y="339081"/>
                </a:cubicBezTo>
                <a:cubicBezTo>
                  <a:pt x="-884" y="331555"/>
                  <a:pt x="-3052" y="317122"/>
                  <a:pt x="4485" y="306812"/>
                </a:cubicBezTo>
                <a:lnTo>
                  <a:pt x="29469" y="272791"/>
                </a:lnTo>
                <a:cubicBezTo>
                  <a:pt x="35044" y="265162"/>
                  <a:pt x="44439" y="252893"/>
                  <a:pt x="50427" y="245470"/>
                </a:cubicBezTo>
                <a:lnTo>
                  <a:pt x="85426" y="201758"/>
                </a:lnTo>
                <a:cubicBezTo>
                  <a:pt x="89762" y="195160"/>
                  <a:pt x="96473" y="190520"/>
                  <a:pt x="105248" y="190520"/>
                </a:cubicBezTo>
                <a:lnTo>
                  <a:pt x="197340" y="190520"/>
                </a:lnTo>
                <a:cubicBezTo>
                  <a:pt x="209419" y="190520"/>
                  <a:pt x="213445" y="192995"/>
                  <a:pt x="218194" y="197840"/>
                </a:cubicBezTo>
                <a:lnTo>
                  <a:pt x="303369" y="285471"/>
                </a:lnTo>
                <a:lnTo>
                  <a:pt x="303369" y="22372"/>
                </a:lnTo>
                <a:cubicBezTo>
                  <a:pt x="303369" y="16289"/>
                  <a:pt x="308324" y="11444"/>
                  <a:pt x="314415" y="11444"/>
                </a:cubicBezTo>
                <a:cubicBezTo>
                  <a:pt x="317822" y="11444"/>
                  <a:pt x="320920" y="13093"/>
                  <a:pt x="322984" y="15567"/>
                </a:cubicBezTo>
                <a:cubicBezTo>
                  <a:pt x="327011" y="16289"/>
                  <a:pt x="332792" y="16701"/>
                  <a:pt x="338367" y="16701"/>
                </a:cubicBezTo>
                <a:cubicBezTo>
                  <a:pt x="343117" y="16701"/>
                  <a:pt x="349930" y="16392"/>
                  <a:pt x="355402" y="14949"/>
                </a:cubicBezTo>
                <a:cubicBezTo>
                  <a:pt x="358809" y="14124"/>
                  <a:pt x="362836" y="12887"/>
                  <a:pt x="367172" y="11650"/>
                </a:cubicBezTo>
                <a:cubicBezTo>
                  <a:pt x="383897" y="6701"/>
                  <a:pt x="406920" y="0"/>
                  <a:pt x="430046" y="0"/>
                </a:cubicBezTo>
                <a:close/>
              </a:path>
            </a:pathLst>
          </a:cu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五边形 38"/>
          <p:cNvSpPr/>
          <p:nvPr/>
        </p:nvSpPr>
        <p:spPr>
          <a:xfrm>
            <a:off x="7660640" y="3915410"/>
            <a:ext cx="3424555" cy="838200"/>
          </a:xfrm>
          <a:prstGeom prst="homePlate">
            <a:avLst>
              <a:gd name="adj" fmla="val 45353"/>
            </a:avLst>
          </a:prstGeom>
          <a:solidFill>
            <a:srgbClr val="2E9898"/>
          </a:solidFill>
          <a:ln>
            <a:solidFill>
              <a:srgbClr val="1F8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135370" y="3513455"/>
            <a:ext cx="1703705" cy="1652270"/>
          </a:xfrm>
          <a:prstGeom prst="ellipse">
            <a:avLst/>
          </a:prstGeom>
          <a:solidFill>
            <a:schemeClr val="bg1"/>
          </a:solidFill>
          <a:ln>
            <a:solidFill>
              <a:srgbClr val="2E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328410" y="4497070"/>
            <a:ext cx="1317625" cy="306705"/>
          </a:xfrm>
          <a:prstGeom prst="rect">
            <a:avLst/>
          </a:prstGeom>
          <a:noFill/>
        </p:spPr>
        <p:txBody>
          <a:bodyPr wrap="square">
            <a:spAutoFit/>
          </a:bodyPr>
          <a:lstStyle/>
          <a:p>
            <a:pPr algn="ct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9-15</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岁女性</a:t>
            </a:r>
          </a:p>
        </p:txBody>
      </p:sp>
      <p:sp>
        <p:nvSpPr>
          <p:cNvPr id="44" name="文本框 43"/>
          <p:cNvSpPr txBox="1"/>
          <p:nvPr/>
        </p:nvSpPr>
        <p:spPr>
          <a:xfrm>
            <a:off x="7839075" y="3930650"/>
            <a:ext cx="2904490" cy="829945"/>
          </a:xfrm>
          <a:prstGeom prst="rect">
            <a:avLst/>
          </a:prstGeom>
          <a:noFill/>
        </p:spPr>
        <p:txBody>
          <a:bodyPr wrap="squar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随访</a:t>
            </a:r>
            <a:r>
              <a:rPr lang="en-US" altLang="zh-CN" b="1" dirty="0">
                <a:solidFill>
                  <a:schemeClr val="bg1"/>
                </a:solidFill>
                <a:latin typeface="微软雅黑" panose="020B0503020204020204" pitchFamily="34" charset="-122"/>
                <a:ea typeface="微软雅黑" panose="020B0503020204020204" pitchFamily="34" charset="-122"/>
              </a:rPr>
              <a:t>11</a:t>
            </a:r>
            <a:r>
              <a:rPr lang="zh-CN" altLang="en-US" b="1" dirty="0">
                <a:solidFill>
                  <a:schemeClr val="bg1"/>
                </a:solidFill>
                <a:latin typeface="微软雅黑" panose="020B0503020204020204" pitchFamily="34" charset="-122"/>
                <a:ea typeface="微软雅黑" panose="020B0503020204020204" pitchFamily="34" charset="-122"/>
              </a:rPr>
              <a:t>年</a:t>
            </a:r>
          </a:p>
          <a:p>
            <a:pPr algn="ctr"/>
            <a:r>
              <a:rPr lang="en-US" altLang="zh-CN" sz="1200" dirty="0">
                <a:solidFill>
                  <a:schemeClr val="bg1"/>
                </a:solidFill>
                <a:latin typeface="微软雅黑" panose="020B0503020204020204" pitchFamily="34" charset="-122"/>
                <a:ea typeface="微软雅黑" panose="020B0503020204020204" pitchFamily="34" charset="-122"/>
                <a:sym typeface="+mn-ea"/>
              </a:rPr>
              <a:t>HPV6/11/16/18/31/33/45/52/58</a:t>
            </a:r>
            <a:r>
              <a:rPr lang="zh-CN" altLang="en-US" sz="1200" dirty="0">
                <a:solidFill>
                  <a:schemeClr val="bg1"/>
                </a:solidFill>
                <a:latin typeface="微软雅黑" panose="020B0503020204020204" pitchFamily="34" charset="-122"/>
                <a:ea typeface="微软雅黑" panose="020B0503020204020204" pitchFamily="34" charset="-122"/>
                <a:sym typeface="+mn-ea"/>
              </a:rPr>
              <a:t>型</a:t>
            </a:r>
          </a:p>
          <a:p>
            <a:pPr algn="ctr"/>
            <a:r>
              <a:rPr lang="zh-CN" altLang="en-US" sz="1200" kern="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相关</a:t>
            </a:r>
            <a:r>
              <a:rPr lang="en-US" altLang="zh-CN" sz="1200" kern="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CIN2+</a:t>
            </a:r>
            <a:r>
              <a:rPr lang="zh-CN" altLang="en-US" sz="1200" kern="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的病例数为</a:t>
            </a:r>
            <a:r>
              <a:rPr lang="en-US" altLang="zh-CN" b="1" kern="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0</a:t>
            </a:r>
          </a:p>
        </p:txBody>
      </p:sp>
      <p:sp>
        <p:nvSpPr>
          <p:cNvPr id="45" name="woman-with-flag_75744"/>
          <p:cNvSpPr/>
          <p:nvPr/>
        </p:nvSpPr>
        <p:spPr>
          <a:xfrm>
            <a:off x="6684645" y="3747135"/>
            <a:ext cx="605790" cy="749935"/>
          </a:xfrm>
          <a:custGeom>
            <a:avLst/>
            <a:gdLst>
              <a:gd name="connsiteX0" fmla="*/ 156920 w 460915"/>
              <a:gd name="connsiteY0" fmla="*/ 32813 h 607851"/>
              <a:gd name="connsiteX1" fmla="*/ 229673 w 460915"/>
              <a:gd name="connsiteY1" fmla="*/ 105496 h 607851"/>
              <a:gd name="connsiteX2" fmla="*/ 156920 w 460915"/>
              <a:gd name="connsiteY2" fmla="*/ 178179 h 607851"/>
              <a:gd name="connsiteX3" fmla="*/ 84167 w 460915"/>
              <a:gd name="connsiteY3" fmla="*/ 105496 h 607851"/>
              <a:gd name="connsiteX4" fmla="*/ 156920 w 460915"/>
              <a:gd name="connsiteY4" fmla="*/ 32813 h 607851"/>
              <a:gd name="connsiteX5" fmla="*/ 430046 w 460915"/>
              <a:gd name="connsiteY5" fmla="*/ 0 h 607851"/>
              <a:gd name="connsiteX6" fmla="*/ 454927 w 460915"/>
              <a:gd name="connsiteY6" fmla="*/ 2990 h 607851"/>
              <a:gd name="connsiteX7" fmla="*/ 460915 w 460915"/>
              <a:gd name="connsiteY7" fmla="*/ 10516 h 607851"/>
              <a:gd name="connsiteX8" fmla="*/ 460915 w 460915"/>
              <a:gd name="connsiteY8" fmla="*/ 115673 h 607851"/>
              <a:gd name="connsiteX9" fmla="*/ 459676 w 460915"/>
              <a:gd name="connsiteY9" fmla="*/ 120416 h 607851"/>
              <a:gd name="connsiteX10" fmla="*/ 455753 w 460915"/>
              <a:gd name="connsiteY10" fmla="*/ 122374 h 607851"/>
              <a:gd name="connsiteX11" fmla="*/ 453895 w 460915"/>
              <a:gd name="connsiteY11" fmla="*/ 122065 h 607851"/>
              <a:gd name="connsiteX12" fmla="*/ 425916 w 460915"/>
              <a:gd name="connsiteY12" fmla="*/ 117735 h 607851"/>
              <a:gd name="connsiteX13" fmla="*/ 396286 w 460915"/>
              <a:gd name="connsiteY13" fmla="*/ 123096 h 607851"/>
              <a:gd name="connsiteX14" fmla="*/ 327837 w 460915"/>
              <a:gd name="connsiteY14" fmla="*/ 136498 h 607851"/>
              <a:gd name="connsiteX15" fmla="*/ 325359 w 460915"/>
              <a:gd name="connsiteY15" fmla="*/ 136498 h 607851"/>
              <a:gd name="connsiteX16" fmla="*/ 325359 w 460915"/>
              <a:gd name="connsiteY16" fmla="*/ 307946 h 607851"/>
              <a:gd name="connsiteX17" fmla="*/ 330934 w 460915"/>
              <a:gd name="connsiteY17" fmla="*/ 313823 h 607851"/>
              <a:gd name="connsiteX18" fmla="*/ 330521 w 460915"/>
              <a:gd name="connsiteY18" fmla="*/ 346504 h 607851"/>
              <a:gd name="connsiteX19" fmla="*/ 325359 w 460915"/>
              <a:gd name="connsiteY19" fmla="*/ 350318 h 607851"/>
              <a:gd name="connsiteX20" fmla="*/ 325359 w 460915"/>
              <a:gd name="connsiteY20" fmla="*/ 587438 h 607851"/>
              <a:gd name="connsiteX21" fmla="*/ 314415 w 460915"/>
              <a:gd name="connsiteY21" fmla="*/ 598366 h 607851"/>
              <a:gd name="connsiteX22" fmla="*/ 303369 w 460915"/>
              <a:gd name="connsiteY22" fmla="*/ 587438 h 607851"/>
              <a:gd name="connsiteX23" fmla="*/ 303369 w 460915"/>
              <a:gd name="connsiteY23" fmla="*/ 350318 h 607851"/>
              <a:gd name="connsiteX24" fmla="*/ 297794 w 460915"/>
              <a:gd name="connsiteY24" fmla="*/ 345988 h 607851"/>
              <a:gd name="connsiteX25" fmla="*/ 227796 w 460915"/>
              <a:gd name="connsiteY25" fmla="*/ 274131 h 607851"/>
              <a:gd name="connsiteX26" fmla="*/ 250819 w 460915"/>
              <a:gd name="connsiteY26" fmla="*/ 449187 h 607851"/>
              <a:gd name="connsiteX27" fmla="*/ 246689 w 460915"/>
              <a:gd name="connsiteY27" fmla="*/ 463414 h 607851"/>
              <a:gd name="connsiteX28" fmla="*/ 233164 w 460915"/>
              <a:gd name="connsiteY28" fmla="*/ 469394 h 607851"/>
              <a:gd name="connsiteX29" fmla="*/ 209729 w 460915"/>
              <a:gd name="connsiteY29" fmla="*/ 469394 h 607851"/>
              <a:gd name="connsiteX30" fmla="*/ 209935 w 460915"/>
              <a:gd name="connsiteY30" fmla="*/ 492900 h 607851"/>
              <a:gd name="connsiteX31" fmla="*/ 206528 w 460915"/>
              <a:gd name="connsiteY31" fmla="*/ 582799 h 607851"/>
              <a:gd name="connsiteX32" fmla="*/ 180615 w 460915"/>
              <a:gd name="connsiteY32" fmla="*/ 607851 h 607851"/>
              <a:gd name="connsiteX33" fmla="*/ 179582 w 460915"/>
              <a:gd name="connsiteY33" fmla="*/ 607748 h 607851"/>
              <a:gd name="connsiteX34" fmla="*/ 154598 w 460915"/>
              <a:gd name="connsiteY34" fmla="*/ 580840 h 607851"/>
              <a:gd name="connsiteX35" fmla="*/ 158005 w 460915"/>
              <a:gd name="connsiteY35" fmla="*/ 490941 h 607851"/>
              <a:gd name="connsiteX36" fmla="*/ 157798 w 460915"/>
              <a:gd name="connsiteY36" fmla="*/ 469394 h 607851"/>
              <a:gd name="connsiteX37" fmla="*/ 123832 w 460915"/>
              <a:gd name="connsiteY37" fmla="*/ 469394 h 607851"/>
              <a:gd name="connsiteX38" fmla="*/ 98951 w 460915"/>
              <a:gd name="connsiteY38" fmla="*/ 587232 h 607851"/>
              <a:gd name="connsiteX39" fmla="*/ 73553 w 460915"/>
              <a:gd name="connsiteY39" fmla="*/ 607851 h 607851"/>
              <a:gd name="connsiteX40" fmla="*/ 68185 w 460915"/>
              <a:gd name="connsiteY40" fmla="*/ 607232 h 607851"/>
              <a:gd name="connsiteX41" fmla="*/ 48053 w 460915"/>
              <a:gd name="connsiteY41" fmla="*/ 576510 h 607851"/>
              <a:gd name="connsiteX42" fmla="*/ 70662 w 460915"/>
              <a:gd name="connsiteY42" fmla="*/ 469394 h 607851"/>
              <a:gd name="connsiteX43" fmla="*/ 53937 w 460915"/>
              <a:gd name="connsiteY43" fmla="*/ 469394 h 607851"/>
              <a:gd name="connsiteX44" fmla="*/ 40619 w 460915"/>
              <a:gd name="connsiteY44" fmla="*/ 463414 h 607851"/>
              <a:gd name="connsiteX45" fmla="*/ 37212 w 460915"/>
              <a:gd name="connsiteY45" fmla="*/ 449187 h 607851"/>
              <a:gd name="connsiteX46" fmla="*/ 64674 w 460915"/>
              <a:gd name="connsiteY46" fmla="*/ 302998 h 607851"/>
              <a:gd name="connsiteX47" fmla="*/ 41858 w 460915"/>
              <a:gd name="connsiteY47" fmla="*/ 334132 h 607851"/>
              <a:gd name="connsiteX48" fmla="*/ 23171 w 460915"/>
              <a:gd name="connsiteY48" fmla="*/ 343617 h 607851"/>
              <a:gd name="connsiteX49" fmla="*/ 9440 w 460915"/>
              <a:gd name="connsiteY49" fmla="*/ 339081 h 607851"/>
              <a:gd name="connsiteX50" fmla="*/ 4485 w 460915"/>
              <a:gd name="connsiteY50" fmla="*/ 306812 h 607851"/>
              <a:gd name="connsiteX51" fmla="*/ 29469 w 460915"/>
              <a:gd name="connsiteY51" fmla="*/ 272791 h 607851"/>
              <a:gd name="connsiteX52" fmla="*/ 50427 w 460915"/>
              <a:gd name="connsiteY52" fmla="*/ 245470 h 607851"/>
              <a:gd name="connsiteX53" fmla="*/ 85426 w 460915"/>
              <a:gd name="connsiteY53" fmla="*/ 201758 h 607851"/>
              <a:gd name="connsiteX54" fmla="*/ 105248 w 460915"/>
              <a:gd name="connsiteY54" fmla="*/ 190520 h 607851"/>
              <a:gd name="connsiteX55" fmla="*/ 197340 w 460915"/>
              <a:gd name="connsiteY55" fmla="*/ 190520 h 607851"/>
              <a:gd name="connsiteX56" fmla="*/ 218194 w 460915"/>
              <a:gd name="connsiteY56" fmla="*/ 197840 h 607851"/>
              <a:gd name="connsiteX57" fmla="*/ 303369 w 460915"/>
              <a:gd name="connsiteY57" fmla="*/ 285471 h 607851"/>
              <a:gd name="connsiteX58" fmla="*/ 303369 w 460915"/>
              <a:gd name="connsiteY58" fmla="*/ 22372 h 607851"/>
              <a:gd name="connsiteX59" fmla="*/ 314415 w 460915"/>
              <a:gd name="connsiteY59" fmla="*/ 11444 h 607851"/>
              <a:gd name="connsiteX60" fmla="*/ 322984 w 460915"/>
              <a:gd name="connsiteY60" fmla="*/ 15567 h 607851"/>
              <a:gd name="connsiteX61" fmla="*/ 338367 w 460915"/>
              <a:gd name="connsiteY61" fmla="*/ 16701 h 607851"/>
              <a:gd name="connsiteX62" fmla="*/ 355402 w 460915"/>
              <a:gd name="connsiteY62" fmla="*/ 14949 h 607851"/>
              <a:gd name="connsiteX63" fmla="*/ 367172 w 460915"/>
              <a:gd name="connsiteY63" fmla="*/ 11650 h 607851"/>
              <a:gd name="connsiteX64" fmla="*/ 430046 w 460915"/>
              <a:gd name="connsiteY64"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60915" h="607851">
                <a:moveTo>
                  <a:pt x="156920" y="32813"/>
                </a:moveTo>
                <a:cubicBezTo>
                  <a:pt x="197100" y="32813"/>
                  <a:pt x="229673" y="65354"/>
                  <a:pt x="229673" y="105496"/>
                </a:cubicBezTo>
                <a:cubicBezTo>
                  <a:pt x="229673" y="145638"/>
                  <a:pt x="197100" y="178179"/>
                  <a:pt x="156920" y="178179"/>
                </a:cubicBezTo>
                <a:cubicBezTo>
                  <a:pt x="116740" y="178179"/>
                  <a:pt x="84167" y="145638"/>
                  <a:pt x="84167" y="105496"/>
                </a:cubicBezTo>
                <a:cubicBezTo>
                  <a:pt x="84167" y="65354"/>
                  <a:pt x="116740" y="32813"/>
                  <a:pt x="156920" y="32813"/>
                </a:cubicBezTo>
                <a:close/>
                <a:moveTo>
                  <a:pt x="430046" y="0"/>
                </a:moveTo>
                <a:cubicBezTo>
                  <a:pt x="438925" y="0"/>
                  <a:pt x="447287" y="1031"/>
                  <a:pt x="454927" y="2990"/>
                </a:cubicBezTo>
                <a:cubicBezTo>
                  <a:pt x="457198" y="3608"/>
                  <a:pt x="460915" y="6186"/>
                  <a:pt x="460915" y="10516"/>
                </a:cubicBezTo>
                <a:lnTo>
                  <a:pt x="460915" y="115673"/>
                </a:lnTo>
                <a:cubicBezTo>
                  <a:pt x="460915" y="117632"/>
                  <a:pt x="460502" y="119178"/>
                  <a:pt x="459676" y="120416"/>
                </a:cubicBezTo>
                <a:cubicBezTo>
                  <a:pt x="458747" y="121653"/>
                  <a:pt x="457302" y="122374"/>
                  <a:pt x="455753" y="122374"/>
                </a:cubicBezTo>
                <a:cubicBezTo>
                  <a:pt x="455133" y="122374"/>
                  <a:pt x="454514" y="122271"/>
                  <a:pt x="453895" y="122065"/>
                </a:cubicBezTo>
                <a:cubicBezTo>
                  <a:pt x="451004" y="121034"/>
                  <a:pt x="440267" y="117735"/>
                  <a:pt x="425916" y="117735"/>
                </a:cubicBezTo>
                <a:cubicBezTo>
                  <a:pt x="415282" y="117735"/>
                  <a:pt x="405371" y="119591"/>
                  <a:pt x="396286" y="123096"/>
                </a:cubicBezTo>
                <a:cubicBezTo>
                  <a:pt x="374502" y="131653"/>
                  <a:pt x="349518" y="136498"/>
                  <a:pt x="327837" y="136498"/>
                </a:cubicBezTo>
                <a:cubicBezTo>
                  <a:pt x="327011" y="136498"/>
                  <a:pt x="326185" y="136498"/>
                  <a:pt x="325359" y="136498"/>
                </a:cubicBezTo>
                <a:lnTo>
                  <a:pt x="325359" y="307946"/>
                </a:lnTo>
                <a:lnTo>
                  <a:pt x="330934" y="313823"/>
                </a:lnTo>
                <a:cubicBezTo>
                  <a:pt x="339916" y="322998"/>
                  <a:pt x="339710" y="337638"/>
                  <a:pt x="330521" y="346504"/>
                </a:cubicBezTo>
                <a:cubicBezTo>
                  <a:pt x="328972" y="348050"/>
                  <a:pt x="327217" y="349287"/>
                  <a:pt x="325359" y="350318"/>
                </a:cubicBezTo>
                <a:lnTo>
                  <a:pt x="325359" y="587438"/>
                </a:lnTo>
                <a:cubicBezTo>
                  <a:pt x="325359" y="593521"/>
                  <a:pt x="320403" y="598366"/>
                  <a:pt x="314415" y="598366"/>
                </a:cubicBezTo>
                <a:cubicBezTo>
                  <a:pt x="308324" y="598366"/>
                  <a:pt x="303369" y="593521"/>
                  <a:pt x="303369" y="587438"/>
                </a:cubicBezTo>
                <a:lnTo>
                  <a:pt x="303369" y="350318"/>
                </a:lnTo>
                <a:cubicBezTo>
                  <a:pt x="301407" y="349184"/>
                  <a:pt x="299445" y="347741"/>
                  <a:pt x="297794" y="345988"/>
                </a:cubicBezTo>
                <a:lnTo>
                  <a:pt x="227796" y="274131"/>
                </a:lnTo>
                <a:lnTo>
                  <a:pt x="250819" y="449187"/>
                </a:lnTo>
                <a:cubicBezTo>
                  <a:pt x="251541" y="454548"/>
                  <a:pt x="250096" y="459600"/>
                  <a:pt x="246689" y="463414"/>
                </a:cubicBezTo>
                <a:cubicBezTo>
                  <a:pt x="243385" y="467229"/>
                  <a:pt x="238533" y="469394"/>
                  <a:pt x="233164" y="469394"/>
                </a:cubicBezTo>
                <a:lnTo>
                  <a:pt x="209729" y="469394"/>
                </a:lnTo>
                <a:cubicBezTo>
                  <a:pt x="210142" y="477538"/>
                  <a:pt x="210142" y="486405"/>
                  <a:pt x="209935" y="492900"/>
                </a:cubicBezTo>
                <a:lnTo>
                  <a:pt x="206528" y="582799"/>
                </a:lnTo>
                <a:cubicBezTo>
                  <a:pt x="206012" y="596820"/>
                  <a:pt x="194449" y="607851"/>
                  <a:pt x="180615" y="607851"/>
                </a:cubicBezTo>
                <a:cubicBezTo>
                  <a:pt x="180202" y="607851"/>
                  <a:pt x="179892" y="607748"/>
                  <a:pt x="179582" y="607748"/>
                </a:cubicBezTo>
                <a:cubicBezTo>
                  <a:pt x="165232" y="607232"/>
                  <a:pt x="154081" y="595170"/>
                  <a:pt x="154598" y="580840"/>
                </a:cubicBezTo>
                <a:lnTo>
                  <a:pt x="158005" y="490941"/>
                </a:lnTo>
                <a:cubicBezTo>
                  <a:pt x="158211" y="485374"/>
                  <a:pt x="158108" y="476714"/>
                  <a:pt x="157798" y="469394"/>
                </a:cubicBezTo>
                <a:lnTo>
                  <a:pt x="123832" y="469394"/>
                </a:lnTo>
                <a:lnTo>
                  <a:pt x="98951" y="587232"/>
                </a:lnTo>
                <a:cubicBezTo>
                  <a:pt x="96370" y="599397"/>
                  <a:pt x="85529" y="607851"/>
                  <a:pt x="73553" y="607851"/>
                </a:cubicBezTo>
                <a:cubicBezTo>
                  <a:pt x="71798" y="607851"/>
                  <a:pt x="69940" y="607645"/>
                  <a:pt x="68185" y="607232"/>
                </a:cubicBezTo>
                <a:cubicBezTo>
                  <a:pt x="54144" y="604243"/>
                  <a:pt x="45162" y="590531"/>
                  <a:pt x="48053" y="576510"/>
                </a:cubicBezTo>
                <a:lnTo>
                  <a:pt x="70662" y="469394"/>
                </a:lnTo>
                <a:lnTo>
                  <a:pt x="53937" y="469394"/>
                </a:lnTo>
                <a:cubicBezTo>
                  <a:pt x="48569" y="469394"/>
                  <a:pt x="43820" y="467229"/>
                  <a:pt x="40619" y="463414"/>
                </a:cubicBezTo>
                <a:cubicBezTo>
                  <a:pt x="37419" y="459497"/>
                  <a:pt x="36180" y="454445"/>
                  <a:pt x="37212" y="449187"/>
                </a:cubicBezTo>
                <a:lnTo>
                  <a:pt x="64674" y="302998"/>
                </a:lnTo>
                <a:lnTo>
                  <a:pt x="41858" y="334132"/>
                </a:lnTo>
                <a:cubicBezTo>
                  <a:pt x="37315" y="340318"/>
                  <a:pt x="30295" y="343617"/>
                  <a:pt x="23171" y="343617"/>
                </a:cubicBezTo>
                <a:cubicBezTo>
                  <a:pt x="18422" y="343617"/>
                  <a:pt x="13570" y="342174"/>
                  <a:pt x="9440" y="339081"/>
                </a:cubicBezTo>
                <a:cubicBezTo>
                  <a:pt x="-884" y="331555"/>
                  <a:pt x="-3052" y="317122"/>
                  <a:pt x="4485" y="306812"/>
                </a:cubicBezTo>
                <a:lnTo>
                  <a:pt x="29469" y="272791"/>
                </a:lnTo>
                <a:cubicBezTo>
                  <a:pt x="35044" y="265162"/>
                  <a:pt x="44439" y="252893"/>
                  <a:pt x="50427" y="245470"/>
                </a:cubicBezTo>
                <a:lnTo>
                  <a:pt x="85426" y="201758"/>
                </a:lnTo>
                <a:cubicBezTo>
                  <a:pt x="89762" y="195160"/>
                  <a:pt x="96473" y="190520"/>
                  <a:pt x="105248" y="190520"/>
                </a:cubicBezTo>
                <a:lnTo>
                  <a:pt x="197340" y="190520"/>
                </a:lnTo>
                <a:cubicBezTo>
                  <a:pt x="209419" y="190520"/>
                  <a:pt x="213445" y="192995"/>
                  <a:pt x="218194" y="197840"/>
                </a:cubicBezTo>
                <a:lnTo>
                  <a:pt x="303369" y="285471"/>
                </a:lnTo>
                <a:lnTo>
                  <a:pt x="303369" y="22372"/>
                </a:lnTo>
                <a:cubicBezTo>
                  <a:pt x="303369" y="16289"/>
                  <a:pt x="308324" y="11444"/>
                  <a:pt x="314415" y="11444"/>
                </a:cubicBezTo>
                <a:cubicBezTo>
                  <a:pt x="317822" y="11444"/>
                  <a:pt x="320920" y="13093"/>
                  <a:pt x="322984" y="15567"/>
                </a:cubicBezTo>
                <a:cubicBezTo>
                  <a:pt x="327011" y="16289"/>
                  <a:pt x="332792" y="16701"/>
                  <a:pt x="338367" y="16701"/>
                </a:cubicBezTo>
                <a:cubicBezTo>
                  <a:pt x="343117" y="16701"/>
                  <a:pt x="349930" y="16392"/>
                  <a:pt x="355402" y="14949"/>
                </a:cubicBezTo>
                <a:cubicBezTo>
                  <a:pt x="358809" y="14124"/>
                  <a:pt x="362836" y="12887"/>
                  <a:pt x="367172" y="11650"/>
                </a:cubicBezTo>
                <a:cubicBezTo>
                  <a:pt x="383897" y="6701"/>
                  <a:pt x="406920" y="0"/>
                  <a:pt x="430046" y="0"/>
                </a:cubicBezTo>
                <a:close/>
              </a:path>
            </a:pathLst>
          </a:custGeom>
          <a:solidFill>
            <a:srgbClr val="2E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world-inside-a-circle_17405"/>
          <p:cNvSpPr/>
          <p:nvPr/>
        </p:nvSpPr>
        <p:spPr>
          <a:xfrm>
            <a:off x="1056640" y="1125855"/>
            <a:ext cx="600710" cy="618490"/>
          </a:xfrm>
          <a:custGeom>
            <a:avLst/>
            <a:gdLst>
              <a:gd name="connsiteX0" fmla="*/ 313845 w 608274"/>
              <a:gd name="connsiteY0" fmla="*/ 98298 h 607427"/>
              <a:gd name="connsiteX1" fmla="*/ 518162 w 608274"/>
              <a:gd name="connsiteY1" fmla="*/ 311438 h 607427"/>
              <a:gd name="connsiteX2" fmla="*/ 304137 w 608274"/>
              <a:gd name="connsiteY2" fmla="*/ 525148 h 607427"/>
              <a:gd name="connsiteX3" fmla="*/ 90112 w 608274"/>
              <a:gd name="connsiteY3" fmla="*/ 311438 h 607427"/>
              <a:gd name="connsiteX4" fmla="*/ 148586 w 608274"/>
              <a:gd name="connsiteY4" fmla="*/ 165125 h 607427"/>
              <a:gd name="connsiteX5" fmla="*/ 150756 w 608274"/>
              <a:gd name="connsiteY5" fmla="*/ 193635 h 607427"/>
              <a:gd name="connsiteX6" fmla="*/ 174511 w 608274"/>
              <a:gd name="connsiteY6" fmla="*/ 248488 h 607427"/>
              <a:gd name="connsiteX7" fmla="*/ 229559 w 608274"/>
              <a:gd name="connsiteY7" fmla="*/ 272208 h 607427"/>
              <a:gd name="connsiteX8" fmla="*/ 260510 w 608274"/>
              <a:gd name="connsiteY8" fmla="*/ 286805 h 607427"/>
              <a:gd name="connsiteX9" fmla="*/ 284722 w 608274"/>
              <a:gd name="connsiteY9" fmla="*/ 314745 h 607427"/>
              <a:gd name="connsiteX10" fmla="*/ 269989 w 608274"/>
              <a:gd name="connsiteY10" fmla="*/ 341658 h 607427"/>
              <a:gd name="connsiteX11" fmla="*/ 269989 w 608274"/>
              <a:gd name="connsiteY11" fmla="*/ 376326 h 607427"/>
              <a:gd name="connsiteX12" fmla="*/ 320926 w 608274"/>
              <a:gd name="connsiteY12" fmla="*/ 401871 h 607427"/>
              <a:gd name="connsiteX13" fmla="*/ 324580 w 608274"/>
              <a:gd name="connsiteY13" fmla="*/ 440303 h 607427"/>
              <a:gd name="connsiteX14" fmla="*/ 284722 w 608274"/>
              <a:gd name="connsiteY14" fmla="*/ 445776 h 607427"/>
              <a:gd name="connsiteX15" fmla="*/ 284722 w 608274"/>
              <a:gd name="connsiteY15" fmla="*/ 458549 h 607427"/>
              <a:gd name="connsiteX16" fmla="*/ 304137 w 608274"/>
              <a:gd name="connsiteY16" fmla="*/ 467672 h 607427"/>
              <a:gd name="connsiteX17" fmla="*/ 341026 w 608274"/>
              <a:gd name="connsiteY17" fmla="*/ 460374 h 607427"/>
              <a:gd name="connsiteX18" fmla="*/ 386823 w 608274"/>
              <a:gd name="connsiteY18" fmla="*/ 443952 h 607427"/>
              <a:gd name="connsiteX19" fmla="*/ 454548 w 608274"/>
              <a:gd name="connsiteY19" fmla="*/ 378151 h 607427"/>
              <a:gd name="connsiteX20" fmla="*/ 465512 w 608274"/>
              <a:gd name="connsiteY20" fmla="*/ 336184 h 607427"/>
              <a:gd name="connsiteX21" fmla="*/ 439816 w 608274"/>
              <a:gd name="connsiteY21" fmla="*/ 336184 h 607427"/>
              <a:gd name="connsiteX22" fmla="*/ 397787 w 608274"/>
              <a:gd name="connsiteY22" fmla="*/ 314745 h 607427"/>
              <a:gd name="connsiteX23" fmla="*/ 362383 w 608274"/>
              <a:gd name="connsiteY23" fmla="*/ 290455 h 607427"/>
              <a:gd name="connsiteX24" fmla="*/ 313616 w 608274"/>
              <a:gd name="connsiteY24" fmla="*/ 283156 h 607427"/>
              <a:gd name="connsiteX25" fmla="*/ 247718 w 608274"/>
              <a:gd name="connsiteY25" fmla="*/ 263085 h 607427"/>
              <a:gd name="connsiteX26" fmla="*/ 214827 w 608274"/>
              <a:gd name="connsiteY26" fmla="*/ 222829 h 607427"/>
              <a:gd name="connsiteX27" fmla="*/ 229559 w 608274"/>
              <a:gd name="connsiteY27" fmla="*/ 222829 h 607427"/>
              <a:gd name="connsiteX28" fmla="*/ 269989 w 608274"/>
              <a:gd name="connsiteY28" fmla="*/ 228303 h 607427"/>
              <a:gd name="connsiteX29" fmla="*/ 269989 w 608274"/>
              <a:gd name="connsiteY29" fmla="*/ 242900 h 607427"/>
              <a:gd name="connsiteX30" fmla="*/ 304137 w 608274"/>
              <a:gd name="connsiteY30" fmla="*/ 242900 h 607427"/>
              <a:gd name="connsiteX31" fmla="*/ 308134 w 608274"/>
              <a:gd name="connsiteY31" fmla="*/ 222829 h 607427"/>
              <a:gd name="connsiteX32" fmla="*/ 308134 w 608274"/>
              <a:gd name="connsiteY32" fmla="*/ 188161 h 607427"/>
              <a:gd name="connsiteX33" fmla="*/ 313730 w 608274"/>
              <a:gd name="connsiteY33" fmla="*/ 180863 h 607427"/>
              <a:gd name="connsiteX34" fmla="*/ 350163 w 608274"/>
              <a:gd name="connsiteY34" fmla="*/ 162616 h 607427"/>
              <a:gd name="connsiteX35" fmla="*/ 361127 w 608274"/>
              <a:gd name="connsiteY35" fmla="*/ 142431 h 607427"/>
              <a:gd name="connsiteX36" fmla="*/ 361127 w 608274"/>
              <a:gd name="connsiteY36" fmla="*/ 129659 h 607427"/>
              <a:gd name="connsiteX37" fmla="*/ 330062 w 608274"/>
              <a:gd name="connsiteY37" fmla="*/ 116886 h 607427"/>
              <a:gd name="connsiteX38" fmla="*/ 313845 w 608274"/>
              <a:gd name="connsiteY38" fmla="*/ 98298 h 607427"/>
              <a:gd name="connsiteX39" fmla="*/ 304137 w 608274"/>
              <a:gd name="connsiteY39" fmla="*/ 56340 h 607427"/>
              <a:gd name="connsiteX40" fmla="*/ 56419 w 608274"/>
              <a:gd name="connsiteY40" fmla="*/ 303714 h 607427"/>
              <a:gd name="connsiteX41" fmla="*/ 304137 w 608274"/>
              <a:gd name="connsiteY41" fmla="*/ 551087 h 607427"/>
              <a:gd name="connsiteX42" fmla="*/ 551855 w 608274"/>
              <a:gd name="connsiteY42" fmla="*/ 303714 h 607427"/>
              <a:gd name="connsiteX43" fmla="*/ 304137 w 608274"/>
              <a:gd name="connsiteY43" fmla="*/ 56340 h 607427"/>
              <a:gd name="connsiteX44" fmla="*/ 304137 w 608274"/>
              <a:gd name="connsiteY44" fmla="*/ 0 h 607427"/>
              <a:gd name="connsiteX45" fmla="*/ 608274 w 608274"/>
              <a:gd name="connsiteY45" fmla="*/ 303714 h 607427"/>
              <a:gd name="connsiteX46" fmla="*/ 304137 w 608274"/>
              <a:gd name="connsiteY46" fmla="*/ 607427 h 607427"/>
              <a:gd name="connsiteX47" fmla="*/ 0 w 608274"/>
              <a:gd name="connsiteY47" fmla="*/ 303714 h 607427"/>
              <a:gd name="connsiteX48" fmla="*/ 304137 w 608274"/>
              <a:gd name="connsiteY48"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274" h="607427">
                <a:moveTo>
                  <a:pt x="313845" y="98298"/>
                </a:moveTo>
                <a:cubicBezTo>
                  <a:pt x="427367" y="103316"/>
                  <a:pt x="518162" y="196828"/>
                  <a:pt x="518162" y="311438"/>
                </a:cubicBezTo>
                <a:cubicBezTo>
                  <a:pt x="518162" y="429241"/>
                  <a:pt x="422113" y="525148"/>
                  <a:pt x="304137" y="525148"/>
                </a:cubicBezTo>
                <a:cubicBezTo>
                  <a:pt x="186161" y="525148"/>
                  <a:pt x="90112" y="429241"/>
                  <a:pt x="90112" y="311438"/>
                </a:cubicBezTo>
                <a:cubicBezTo>
                  <a:pt x="90112" y="254874"/>
                  <a:pt x="112497" y="203442"/>
                  <a:pt x="148586" y="165125"/>
                </a:cubicBezTo>
                <a:cubicBezTo>
                  <a:pt x="146759" y="174362"/>
                  <a:pt x="146873" y="184056"/>
                  <a:pt x="150756" y="193635"/>
                </a:cubicBezTo>
                <a:cubicBezTo>
                  <a:pt x="165375" y="230128"/>
                  <a:pt x="159893" y="211881"/>
                  <a:pt x="174511" y="248488"/>
                </a:cubicBezTo>
                <a:cubicBezTo>
                  <a:pt x="189016" y="284981"/>
                  <a:pt x="212999" y="268559"/>
                  <a:pt x="229559" y="272208"/>
                </a:cubicBezTo>
                <a:cubicBezTo>
                  <a:pt x="246234" y="275858"/>
                  <a:pt x="255028" y="284981"/>
                  <a:pt x="260510" y="286805"/>
                </a:cubicBezTo>
                <a:cubicBezTo>
                  <a:pt x="265992" y="288630"/>
                  <a:pt x="282552" y="295929"/>
                  <a:pt x="284722" y="314745"/>
                </a:cubicBezTo>
                <a:cubicBezTo>
                  <a:pt x="287006" y="333676"/>
                  <a:pt x="280610" y="332535"/>
                  <a:pt x="269989" y="341658"/>
                </a:cubicBezTo>
                <a:cubicBezTo>
                  <a:pt x="259253" y="350782"/>
                  <a:pt x="271474" y="361729"/>
                  <a:pt x="269989" y="376326"/>
                </a:cubicBezTo>
                <a:cubicBezTo>
                  <a:pt x="268390" y="390923"/>
                  <a:pt x="291688" y="381800"/>
                  <a:pt x="320926" y="401871"/>
                </a:cubicBezTo>
                <a:cubicBezTo>
                  <a:pt x="350163" y="422056"/>
                  <a:pt x="330062" y="429355"/>
                  <a:pt x="324580" y="440303"/>
                </a:cubicBezTo>
                <a:cubicBezTo>
                  <a:pt x="319098" y="451250"/>
                  <a:pt x="306307" y="445776"/>
                  <a:pt x="284722" y="445776"/>
                </a:cubicBezTo>
                <a:cubicBezTo>
                  <a:pt x="263136" y="445776"/>
                  <a:pt x="284722" y="458549"/>
                  <a:pt x="284722" y="458549"/>
                </a:cubicBezTo>
                <a:cubicBezTo>
                  <a:pt x="284722" y="458549"/>
                  <a:pt x="293516" y="469497"/>
                  <a:pt x="304137" y="467672"/>
                </a:cubicBezTo>
                <a:cubicBezTo>
                  <a:pt x="314873" y="465847"/>
                  <a:pt x="330062" y="464023"/>
                  <a:pt x="341026" y="460374"/>
                </a:cubicBezTo>
                <a:cubicBezTo>
                  <a:pt x="351876" y="456724"/>
                  <a:pt x="366609" y="447601"/>
                  <a:pt x="386823" y="443952"/>
                </a:cubicBezTo>
                <a:cubicBezTo>
                  <a:pt x="406924" y="440303"/>
                  <a:pt x="430679" y="392748"/>
                  <a:pt x="454548" y="378151"/>
                </a:cubicBezTo>
                <a:cubicBezTo>
                  <a:pt x="478304" y="363554"/>
                  <a:pt x="465512" y="350782"/>
                  <a:pt x="465512" y="336184"/>
                </a:cubicBezTo>
                <a:cubicBezTo>
                  <a:pt x="465512" y="321473"/>
                  <a:pt x="452607" y="336184"/>
                  <a:pt x="439816" y="336184"/>
                </a:cubicBezTo>
                <a:cubicBezTo>
                  <a:pt x="427024" y="336184"/>
                  <a:pt x="419715" y="334360"/>
                  <a:pt x="397787" y="314745"/>
                </a:cubicBezTo>
                <a:cubicBezTo>
                  <a:pt x="375745" y="295244"/>
                  <a:pt x="381341" y="301402"/>
                  <a:pt x="362383" y="290455"/>
                </a:cubicBezTo>
                <a:cubicBezTo>
                  <a:pt x="343539" y="279507"/>
                  <a:pt x="322753" y="283156"/>
                  <a:pt x="313616" y="283156"/>
                </a:cubicBezTo>
                <a:cubicBezTo>
                  <a:pt x="304480" y="283156"/>
                  <a:pt x="271474" y="279507"/>
                  <a:pt x="247718" y="263085"/>
                </a:cubicBezTo>
                <a:cubicBezTo>
                  <a:pt x="223963" y="246663"/>
                  <a:pt x="207517" y="233777"/>
                  <a:pt x="214827" y="222829"/>
                </a:cubicBezTo>
                <a:cubicBezTo>
                  <a:pt x="222136" y="211881"/>
                  <a:pt x="214827" y="222829"/>
                  <a:pt x="229559" y="222829"/>
                </a:cubicBezTo>
                <a:cubicBezTo>
                  <a:pt x="244406" y="222829"/>
                  <a:pt x="263593" y="220434"/>
                  <a:pt x="269989" y="228303"/>
                </a:cubicBezTo>
                <a:cubicBezTo>
                  <a:pt x="272273" y="231154"/>
                  <a:pt x="267362" y="240391"/>
                  <a:pt x="269989" y="242900"/>
                </a:cubicBezTo>
                <a:cubicBezTo>
                  <a:pt x="276042" y="248944"/>
                  <a:pt x="297627" y="248488"/>
                  <a:pt x="304137" y="242900"/>
                </a:cubicBezTo>
                <a:cubicBezTo>
                  <a:pt x="308134" y="239593"/>
                  <a:pt x="306307" y="230128"/>
                  <a:pt x="308134" y="222829"/>
                </a:cubicBezTo>
                <a:cubicBezTo>
                  <a:pt x="309962" y="215531"/>
                  <a:pt x="306307" y="204583"/>
                  <a:pt x="308134" y="188161"/>
                </a:cubicBezTo>
                <a:cubicBezTo>
                  <a:pt x="309962" y="171739"/>
                  <a:pt x="308134" y="188161"/>
                  <a:pt x="313730" y="180863"/>
                </a:cubicBezTo>
                <a:cubicBezTo>
                  <a:pt x="319212" y="173564"/>
                  <a:pt x="335544" y="171739"/>
                  <a:pt x="350163" y="162616"/>
                </a:cubicBezTo>
                <a:cubicBezTo>
                  <a:pt x="364781" y="153379"/>
                  <a:pt x="362954" y="155204"/>
                  <a:pt x="361127" y="142431"/>
                </a:cubicBezTo>
                <a:cubicBezTo>
                  <a:pt x="359413" y="129659"/>
                  <a:pt x="361127" y="129659"/>
                  <a:pt x="361127" y="129659"/>
                </a:cubicBezTo>
                <a:cubicBezTo>
                  <a:pt x="361127" y="129659"/>
                  <a:pt x="337371" y="118711"/>
                  <a:pt x="330062" y="116886"/>
                </a:cubicBezTo>
                <a:cubicBezTo>
                  <a:pt x="323210" y="115176"/>
                  <a:pt x="314530" y="99666"/>
                  <a:pt x="313845" y="98298"/>
                </a:cubicBezTo>
                <a:close/>
                <a:moveTo>
                  <a:pt x="304137" y="56340"/>
                </a:moveTo>
                <a:cubicBezTo>
                  <a:pt x="167544" y="56340"/>
                  <a:pt x="56419" y="167310"/>
                  <a:pt x="56419" y="303714"/>
                </a:cubicBezTo>
                <a:cubicBezTo>
                  <a:pt x="56419" y="440117"/>
                  <a:pt x="167544" y="551087"/>
                  <a:pt x="304137" y="551087"/>
                </a:cubicBezTo>
                <a:cubicBezTo>
                  <a:pt x="440730" y="551087"/>
                  <a:pt x="551855" y="440117"/>
                  <a:pt x="551855" y="303714"/>
                </a:cubicBezTo>
                <a:cubicBezTo>
                  <a:pt x="551855" y="167310"/>
                  <a:pt x="440730" y="56340"/>
                  <a:pt x="304137" y="56340"/>
                </a:cubicBezTo>
                <a:close/>
                <a:moveTo>
                  <a:pt x="304137" y="0"/>
                </a:moveTo>
                <a:cubicBezTo>
                  <a:pt x="471909" y="0"/>
                  <a:pt x="608274" y="136289"/>
                  <a:pt x="608274" y="303714"/>
                </a:cubicBezTo>
                <a:cubicBezTo>
                  <a:pt x="608274" y="471252"/>
                  <a:pt x="471909" y="607427"/>
                  <a:pt x="304137" y="607427"/>
                </a:cubicBezTo>
                <a:cubicBezTo>
                  <a:pt x="136479" y="607427"/>
                  <a:pt x="0" y="471252"/>
                  <a:pt x="0" y="303714"/>
                </a:cubicBezTo>
                <a:cubicBezTo>
                  <a:pt x="0" y="136289"/>
                  <a:pt x="136479" y="0"/>
                  <a:pt x="304137" y="0"/>
                </a:cubicBezTo>
                <a:close/>
              </a:path>
            </a:pathLst>
          </a:cu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world-inside-a-circle_17405"/>
          <p:cNvSpPr/>
          <p:nvPr/>
        </p:nvSpPr>
        <p:spPr>
          <a:xfrm>
            <a:off x="6473825" y="1078230"/>
            <a:ext cx="600710" cy="618490"/>
          </a:xfrm>
          <a:custGeom>
            <a:avLst/>
            <a:gdLst>
              <a:gd name="connsiteX0" fmla="*/ 313845 w 608274"/>
              <a:gd name="connsiteY0" fmla="*/ 98298 h 607427"/>
              <a:gd name="connsiteX1" fmla="*/ 518162 w 608274"/>
              <a:gd name="connsiteY1" fmla="*/ 311438 h 607427"/>
              <a:gd name="connsiteX2" fmla="*/ 304137 w 608274"/>
              <a:gd name="connsiteY2" fmla="*/ 525148 h 607427"/>
              <a:gd name="connsiteX3" fmla="*/ 90112 w 608274"/>
              <a:gd name="connsiteY3" fmla="*/ 311438 h 607427"/>
              <a:gd name="connsiteX4" fmla="*/ 148586 w 608274"/>
              <a:gd name="connsiteY4" fmla="*/ 165125 h 607427"/>
              <a:gd name="connsiteX5" fmla="*/ 150756 w 608274"/>
              <a:gd name="connsiteY5" fmla="*/ 193635 h 607427"/>
              <a:gd name="connsiteX6" fmla="*/ 174511 w 608274"/>
              <a:gd name="connsiteY6" fmla="*/ 248488 h 607427"/>
              <a:gd name="connsiteX7" fmla="*/ 229559 w 608274"/>
              <a:gd name="connsiteY7" fmla="*/ 272208 h 607427"/>
              <a:gd name="connsiteX8" fmla="*/ 260510 w 608274"/>
              <a:gd name="connsiteY8" fmla="*/ 286805 h 607427"/>
              <a:gd name="connsiteX9" fmla="*/ 284722 w 608274"/>
              <a:gd name="connsiteY9" fmla="*/ 314745 h 607427"/>
              <a:gd name="connsiteX10" fmla="*/ 269989 w 608274"/>
              <a:gd name="connsiteY10" fmla="*/ 341658 h 607427"/>
              <a:gd name="connsiteX11" fmla="*/ 269989 w 608274"/>
              <a:gd name="connsiteY11" fmla="*/ 376326 h 607427"/>
              <a:gd name="connsiteX12" fmla="*/ 320926 w 608274"/>
              <a:gd name="connsiteY12" fmla="*/ 401871 h 607427"/>
              <a:gd name="connsiteX13" fmla="*/ 324580 w 608274"/>
              <a:gd name="connsiteY13" fmla="*/ 440303 h 607427"/>
              <a:gd name="connsiteX14" fmla="*/ 284722 w 608274"/>
              <a:gd name="connsiteY14" fmla="*/ 445776 h 607427"/>
              <a:gd name="connsiteX15" fmla="*/ 284722 w 608274"/>
              <a:gd name="connsiteY15" fmla="*/ 458549 h 607427"/>
              <a:gd name="connsiteX16" fmla="*/ 304137 w 608274"/>
              <a:gd name="connsiteY16" fmla="*/ 467672 h 607427"/>
              <a:gd name="connsiteX17" fmla="*/ 341026 w 608274"/>
              <a:gd name="connsiteY17" fmla="*/ 460374 h 607427"/>
              <a:gd name="connsiteX18" fmla="*/ 386823 w 608274"/>
              <a:gd name="connsiteY18" fmla="*/ 443952 h 607427"/>
              <a:gd name="connsiteX19" fmla="*/ 454548 w 608274"/>
              <a:gd name="connsiteY19" fmla="*/ 378151 h 607427"/>
              <a:gd name="connsiteX20" fmla="*/ 465512 w 608274"/>
              <a:gd name="connsiteY20" fmla="*/ 336184 h 607427"/>
              <a:gd name="connsiteX21" fmla="*/ 439816 w 608274"/>
              <a:gd name="connsiteY21" fmla="*/ 336184 h 607427"/>
              <a:gd name="connsiteX22" fmla="*/ 397787 w 608274"/>
              <a:gd name="connsiteY22" fmla="*/ 314745 h 607427"/>
              <a:gd name="connsiteX23" fmla="*/ 362383 w 608274"/>
              <a:gd name="connsiteY23" fmla="*/ 290455 h 607427"/>
              <a:gd name="connsiteX24" fmla="*/ 313616 w 608274"/>
              <a:gd name="connsiteY24" fmla="*/ 283156 h 607427"/>
              <a:gd name="connsiteX25" fmla="*/ 247718 w 608274"/>
              <a:gd name="connsiteY25" fmla="*/ 263085 h 607427"/>
              <a:gd name="connsiteX26" fmla="*/ 214827 w 608274"/>
              <a:gd name="connsiteY26" fmla="*/ 222829 h 607427"/>
              <a:gd name="connsiteX27" fmla="*/ 229559 w 608274"/>
              <a:gd name="connsiteY27" fmla="*/ 222829 h 607427"/>
              <a:gd name="connsiteX28" fmla="*/ 269989 w 608274"/>
              <a:gd name="connsiteY28" fmla="*/ 228303 h 607427"/>
              <a:gd name="connsiteX29" fmla="*/ 269989 w 608274"/>
              <a:gd name="connsiteY29" fmla="*/ 242900 h 607427"/>
              <a:gd name="connsiteX30" fmla="*/ 304137 w 608274"/>
              <a:gd name="connsiteY30" fmla="*/ 242900 h 607427"/>
              <a:gd name="connsiteX31" fmla="*/ 308134 w 608274"/>
              <a:gd name="connsiteY31" fmla="*/ 222829 h 607427"/>
              <a:gd name="connsiteX32" fmla="*/ 308134 w 608274"/>
              <a:gd name="connsiteY32" fmla="*/ 188161 h 607427"/>
              <a:gd name="connsiteX33" fmla="*/ 313730 w 608274"/>
              <a:gd name="connsiteY33" fmla="*/ 180863 h 607427"/>
              <a:gd name="connsiteX34" fmla="*/ 350163 w 608274"/>
              <a:gd name="connsiteY34" fmla="*/ 162616 h 607427"/>
              <a:gd name="connsiteX35" fmla="*/ 361127 w 608274"/>
              <a:gd name="connsiteY35" fmla="*/ 142431 h 607427"/>
              <a:gd name="connsiteX36" fmla="*/ 361127 w 608274"/>
              <a:gd name="connsiteY36" fmla="*/ 129659 h 607427"/>
              <a:gd name="connsiteX37" fmla="*/ 330062 w 608274"/>
              <a:gd name="connsiteY37" fmla="*/ 116886 h 607427"/>
              <a:gd name="connsiteX38" fmla="*/ 313845 w 608274"/>
              <a:gd name="connsiteY38" fmla="*/ 98298 h 607427"/>
              <a:gd name="connsiteX39" fmla="*/ 304137 w 608274"/>
              <a:gd name="connsiteY39" fmla="*/ 56340 h 607427"/>
              <a:gd name="connsiteX40" fmla="*/ 56419 w 608274"/>
              <a:gd name="connsiteY40" fmla="*/ 303714 h 607427"/>
              <a:gd name="connsiteX41" fmla="*/ 304137 w 608274"/>
              <a:gd name="connsiteY41" fmla="*/ 551087 h 607427"/>
              <a:gd name="connsiteX42" fmla="*/ 551855 w 608274"/>
              <a:gd name="connsiteY42" fmla="*/ 303714 h 607427"/>
              <a:gd name="connsiteX43" fmla="*/ 304137 w 608274"/>
              <a:gd name="connsiteY43" fmla="*/ 56340 h 607427"/>
              <a:gd name="connsiteX44" fmla="*/ 304137 w 608274"/>
              <a:gd name="connsiteY44" fmla="*/ 0 h 607427"/>
              <a:gd name="connsiteX45" fmla="*/ 608274 w 608274"/>
              <a:gd name="connsiteY45" fmla="*/ 303714 h 607427"/>
              <a:gd name="connsiteX46" fmla="*/ 304137 w 608274"/>
              <a:gd name="connsiteY46" fmla="*/ 607427 h 607427"/>
              <a:gd name="connsiteX47" fmla="*/ 0 w 608274"/>
              <a:gd name="connsiteY47" fmla="*/ 303714 h 607427"/>
              <a:gd name="connsiteX48" fmla="*/ 304137 w 608274"/>
              <a:gd name="connsiteY48"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274" h="607427">
                <a:moveTo>
                  <a:pt x="313845" y="98298"/>
                </a:moveTo>
                <a:cubicBezTo>
                  <a:pt x="427367" y="103316"/>
                  <a:pt x="518162" y="196828"/>
                  <a:pt x="518162" y="311438"/>
                </a:cubicBezTo>
                <a:cubicBezTo>
                  <a:pt x="518162" y="429241"/>
                  <a:pt x="422113" y="525148"/>
                  <a:pt x="304137" y="525148"/>
                </a:cubicBezTo>
                <a:cubicBezTo>
                  <a:pt x="186161" y="525148"/>
                  <a:pt x="90112" y="429241"/>
                  <a:pt x="90112" y="311438"/>
                </a:cubicBezTo>
                <a:cubicBezTo>
                  <a:pt x="90112" y="254874"/>
                  <a:pt x="112497" y="203442"/>
                  <a:pt x="148586" y="165125"/>
                </a:cubicBezTo>
                <a:cubicBezTo>
                  <a:pt x="146759" y="174362"/>
                  <a:pt x="146873" y="184056"/>
                  <a:pt x="150756" y="193635"/>
                </a:cubicBezTo>
                <a:cubicBezTo>
                  <a:pt x="165375" y="230128"/>
                  <a:pt x="159893" y="211881"/>
                  <a:pt x="174511" y="248488"/>
                </a:cubicBezTo>
                <a:cubicBezTo>
                  <a:pt x="189016" y="284981"/>
                  <a:pt x="212999" y="268559"/>
                  <a:pt x="229559" y="272208"/>
                </a:cubicBezTo>
                <a:cubicBezTo>
                  <a:pt x="246234" y="275858"/>
                  <a:pt x="255028" y="284981"/>
                  <a:pt x="260510" y="286805"/>
                </a:cubicBezTo>
                <a:cubicBezTo>
                  <a:pt x="265992" y="288630"/>
                  <a:pt x="282552" y="295929"/>
                  <a:pt x="284722" y="314745"/>
                </a:cubicBezTo>
                <a:cubicBezTo>
                  <a:pt x="287006" y="333676"/>
                  <a:pt x="280610" y="332535"/>
                  <a:pt x="269989" y="341658"/>
                </a:cubicBezTo>
                <a:cubicBezTo>
                  <a:pt x="259253" y="350782"/>
                  <a:pt x="271474" y="361729"/>
                  <a:pt x="269989" y="376326"/>
                </a:cubicBezTo>
                <a:cubicBezTo>
                  <a:pt x="268390" y="390923"/>
                  <a:pt x="291688" y="381800"/>
                  <a:pt x="320926" y="401871"/>
                </a:cubicBezTo>
                <a:cubicBezTo>
                  <a:pt x="350163" y="422056"/>
                  <a:pt x="330062" y="429355"/>
                  <a:pt x="324580" y="440303"/>
                </a:cubicBezTo>
                <a:cubicBezTo>
                  <a:pt x="319098" y="451250"/>
                  <a:pt x="306307" y="445776"/>
                  <a:pt x="284722" y="445776"/>
                </a:cubicBezTo>
                <a:cubicBezTo>
                  <a:pt x="263136" y="445776"/>
                  <a:pt x="284722" y="458549"/>
                  <a:pt x="284722" y="458549"/>
                </a:cubicBezTo>
                <a:cubicBezTo>
                  <a:pt x="284722" y="458549"/>
                  <a:pt x="293516" y="469497"/>
                  <a:pt x="304137" y="467672"/>
                </a:cubicBezTo>
                <a:cubicBezTo>
                  <a:pt x="314873" y="465847"/>
                  <a:pt x="330062" y="464023"/>
                  <a:pt x="341026" y="460374"/>
                </a:cubicBezTo>
                <a:cubicBezTo>
                  <a:pt x="351876" y="456724"/>
                  <a:pt x="366609" y="447601"/>
                  <a:pt x="386823" y="443952"/>
                </a:cubicBezTo>
                <a:cubicBezTo>
                  <a:pt x="406924" y="440303"/>
                  <a:pt x="430679" y="392748"/>
                  <a:pt x="454548" y="378151"/>
                </a:cubicBezTo>
                <a:cubicBezTo>
                  <a:pt x="478304" y="363554"/>
                  <a:pt x="465512" y="350782"/>
                  <a:pt x="465512" y="336184"/>
                </a:cubicBezTo>
                <a:cubicBezTo>
                  <a:pt x="465512" y="321473"/>
                  <a:pt x="452607" y="336184"/>
                  <a:pt x="439816" y="336184"/>
                </a:cubicBezTo>
                <a:cubicBezTo>
                  <a:pt x="427024" y="336184"/>
                  <a:pt x="419715" y="334360"/>
                  <a:pt x="397787" y="314745"/>
                </a:cubicBezTo>
                <a:cubicBezTo>
                  <a:pt x="375745" y="295244"/>
                  <a:pt x="381341" y="301402"/>
                  <a:pt x="362383" y="290455"/>
                </a:cubicBezTo>
                <a:cubicBezTo>
                  <a:pt x="343539" y="279507"/>
                  <a:pt x="322753" y="283156"/>
                  <a:pt x="313616" y="283156"/>
                </a:cubicBezTo>
                <a:cubicBezTo>
                  <a:pt x="304480" y="283156"/>
                  <a:pt x="271474" y="279507"/>
                  <a:pt x="247718" y="263085"/>
                </a:cubicBezTo>
                <a:cubicBezTo>
                  <a:pt x="223963" y="246663"/>
                  <a:pt x="207517" y="233777"/>
                  <a:pt x="214827" y="222829"/>
                </a:cubicBezTo>
                <a:cubicBezTo>
                  <a:pt x="222136" y="211881"/>
                  <a:pt x="214827" y="222829"/>
                  <a:pt x="229559" y="222829"/>
                </a:cubicBezTo>
                <a:cubicBezTo>
                  <a:pt x="244406" y="222829"/>
                  <a:pt x="263593" y="220434"/>
                  <a:pt x="269989" y="228303"/>
                </a:cubicBezTo>
                <a:cubicBezTo>
                  <a:pt x="272273" y="231154"/>
                  <a:pt x="267362" y="240391"/>
                  <a:pt x="269989" y="242900"/>
                </a:cubicBezTo>
                <a:cubicBezTo>
                  <a:pt x="276042" y="248944"/>
                  <a:pt x="297627" y="248488"/>
                  <a:pt x="304137" y="242900"/>
                </a:cubicBezTo>
                <a:cubicBezTo>
                  <a:pt x="308134" y="239593"/>
                  <a:pt x="306307" y="230128"/>
                  <a:pt x="308134" y="222829"/>
                </a:cubicBezTo>
                <a:cubicBezTo>
                  <a:pt x="309962" y="215531"/>
                  <a:pt x="306307" y="204583"/>
                  <a:pt x="308134" y="188161"/>
                </a:cubicBezTo>
                <a:cubicBezTo>
                  <a:pt x="309962" y="171739"/>
                  <a:pt x="308134" y="188161"/>
                  <a:pt x="313730" y="180863"/>
                </a:cubicBezTo>
                <a:cubicBezTo>
                  <a:pt x="319212" y="173564"/>
                  <a:pt x="335544" y="171739"/>
                  <a:pt x="350163" y="162616"/>
                </a:cubicBezTo>
                <a:cubicBezTo>
                  <a:pt x="364781" y="153379"/>
                  <a:pt x="362954" y="155204"/>
                  <a:pt x="361127" y="142431"/>
                </a:cubicBezTo>
                <a:cubicBezTo>
                  <a:pt x="359413" y="129659"/>
                  <a:pt x="361127" y="129659"/>
                  <a:pt x="361127" y="129659"/>
                </a:cubicBezTo>
                <a:cubicBezTo>
                  <a:pt x="361127" y="129659"/>
                  <a:pt x="337371" y="118711"/>
                  <a:pt x="330062" y="116886"/>
                </a:cubicBezTo>
                <a:cubicBezTo>
                  <a:pt x="323210" y="115176"/>
                  <a:pt x="314530" y="99666"/>
                  <a:pt x="313845" y="98298"/>
                </a:cubicBezTo>
                <a:close/>
                <a:moveTo>
                  <a:pt x="304137" y="56340"/>
                </a:moveTo>
                <a:cubicBezTo>
                  <a:pt x="167544" y="56340"/>
                  <a:pt x="56419" y="167310"/>
                  <a:pt x="56419" y="303714"/>
                </a:cubicBezTo>
                <a:cubicBezTo>
                  <a:pt x="56419" y="440117"/>
                  <a:pt x="167544" y="551087"/>
                  <a:pt x="304137" y="551087"/>
                </a:cubicBezTo>
                <a:cubicBezTo>
                  <a:pt x="440730" y="551087"/>
                  <a:pt x="551855" y="440117"/>
                  <a:pt x="551855" y="303714"/>
                </a:cubicBezTo>
                <a:cubicBezTo>
                  <a:pt x="551855" y="167310"/>
                  <a:pt x="440730" y="56340"/>
                  <a:pt x="304137" y="56340"/>
                </a:cubicBezTo>
                <a:close/>
                <a:moveTo>
                  <a:pt x="304137" y="0"/>
                </a:moveTo>
                <a:cubicBezTo>
                  <a:pt x="471909" y="0"/>
                  <a:pt x="608274" y="136289"/>
                  <a:pt x="608274" y="303714"/>
                </a:cubicBezTo>
                <a:cubicBezTo>
                  <a:pt x="608274" y="471252"/>
                  <a:pt x="471909" y="607427"/>
                  <a:pt x="304137" y="607427"/>
                </a:cubicBezTo>
                <a:cubicBezTo>
                  <a:pt x="136479" y="607427"/>
                  <a:pt x="0" y="471252"/>
                  <a:pt x="0" y="303714"/>
                </a:cubicBezTo>
                <a:cubicBezTo>
                  <a:pt x="0" y="136289"/>
                  <a:pt x="136479" y="0"/>
                  <a:pt x="304137" y="0"/>
                </a:cubicBezTo>
                <a:close/>
              </a:path>
            </a:pathLst>
          </a:custGeom>
          <a:solidFill>
            <a:srgbClr val="2E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îṥlïḍé"/>
          <p:cNvSpPr/>
          <p:nvPr/>
        </p:nvSpPr>
        <p:spPr bwMode="auto">
          <a:xfrm>
            <a:off x="11904345" y="1605315"/>
            <a:ext cx="287655" cy="1217930"/>
          </a:xfrm>
          <a:prstGeom prst="rect">
            <a:avLst/>
          </a:prstGeom>
          <a:solidFill>
            <a:schemeClr val="bg1">
              <a:lumMod val="75000"/>
            </a:schemeClr>
          </a:solidFill>
          <a:ln w="38100">
            <a:noFill/>
          </a:ln>
        </p:spPr>
        <p:style>
          <a:lnRef idx="2">
            <a:schemeClr val="dk1"/>
          </a:lnRef>
          <a:fillRef idx="1">
            <a:schemeClr val="lt1"/>
          </a:fillRef>
          <a:effectRef idx="0">
            <a:schemeClr val="dk1"/>
          </a:effectRef>
          <a:fontRef idx="minor">
            <a:schemeClr val="dk1"/>
          </a:fontRef>
        </p:style>
        <p:txBody>
          <a:bodyPr vertOverflow="overflow" horzOverflow="overflow" vert="eaVert" wrap="square" numCol="1" spcCol="0" rtlCol="0" fromWordArt="0" anchor="ctr" anchorCtr="0" forceAA="0" compatLnSpc="1">
            <a:noAutofit/>
          </a:bodyPr>
          <a:lstStyle/>
          <a:p>
            <a:pPr algn="ctr" fontAlgn="base"/>
            <a:r>
              <a:rPr lang="zh-CN" altLang="en-US" sz="1200" b="1" dirty="0">
                <a:solidFill>
                  <a:schemeClr val="bg1"/>
                </a:solidFill>
                <a:latin typeface="微软雅黑" panose="020B0503020204020204" pitchFamily="34" charset="-122"/>
                <a:ea typeface="微软雅黑" panose="020B0503020204020204" pitchFamily="34" charset="-122"/>
                <a:sym typeface="+mn-ea"/>
              </a:rPr>
              <a:t>HPV感染</a:t>
            </a:r>
          </a:p>
        </p:txBody>
      </p:sp>
      <p:sp>
        <p:nvSpPr>
          <p:cNvPr id="4" name="îṥlïḍé"/>
          <p:cNvSpPr/>
          <p:nvPr/>
        </p:nvSpPr>
        <p:spPr bwMode="auto">
          <a:xfrm>
            <a:off x="11904345" y="2844581"/>
            <a:ext cx="287655" cy="1217930"/>
          </a:xfrm>
          <a:prstGeom prst="rect">
            <a:avLst/>
          </a:prstGeom>
          <a:solidFill>
            <a:srgbClr val="015560"/>
          </a:solidFill>
          <a:ln w="38100">
            <a:noFill/>
          </a:ln>
        </p:spPr>
        <p:style>
          <a:lnRef idx="2">
            <a:schemeClr val="dk1"/>
          </a:lnRef>
          <a:fillRef idx="1">
            <a:schemeClr val="lt1"/>
          </a:fillRef>
          <a:effectRef idx="0">
            <a:schemeClr val="dk1"/>
          </a:effectRef>
          <a:fontRef idx="minor">
            <a:schemeClr val="dk1"/>
          </a:fontRef>
        </p:style>
        <p:txBody>
          <a:bodyPr vert="eaVert"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r>
              <a:rPr lang="zh-CN" altLang="en-US" sz="1200" b="1" dirty="0">
                <a:solidFill>
                  <a:schemeClr val="bg1"/>
                </a:solidFill>
                <a:latin typeface="微软雅黑" panose="020B0503020204020204" pitchFamily="34" charset="-122"/>
                <a:ea typeface="微软雅黑" panose="020B0503020204020204" pitchFamily="34" charset="-122"/>
              </a:rPr>
              <a:t>癌前病变</a:t>
            </a:r>
          </a:p>
        </p:txBody>
      </p:sp>
      <p:sp>
        <p:nvSpPr>
          <p:cNvPr id="7" name="îṥlïḍé"/>
          <p:cNvSpPr/>
          <p:nvPr/>
        </p:nvSpPr>
        <p:spPr bwMode="auto">
          <a:xfrm>
            <a:off x="11904345" y="4083847"/>
            <a:ext cx="287655" cy="1217930"/>
          </a:xfrm>
          <a:prstGeom prst="rect">
            <a:avLst/>
          </a:prstGeom>
          <a:solidFill>
            <a:schemeClr val="bg1">
              <a:lumMod val="75000"/>
            </a:schemeClr>
          </a:solidFill>
          <a:ln w="38100">
            <a:noFill/>
          </a:ln>
        </p:spPr>
        <p:style>
          <a:lnRef idx="2">
            <a:schemeClr val="dk1"/>
          </a:lnRef>
          <a:fillRef idx="1">
            <a:schemeClr val="lt1"/>
          </a:fillRef>
          <a:effectRef idx="0">
            <a:schemeClr val="dk1"/>
          </a:effectRef>
          <a:fontRef idx="minor">
            <a:schemeClr val="dk1"/>
          </a:fontRef>
        </p:style>
        <p:txBody>
          <a:bodyPr vert="eaVert"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r>
              <a:rPr lang="zh-CN" altLang="en-US" sz="1200" b="1" dirty="0">
                <a:solidFill>
                  <a:schemeClr val="bg1"/>
                </a:solidFill>
                <a:latin typeface="微软雅黑" panose="020B0503020204020204" pitchFamily="34" charset="-122"/>
                <a:ea typeface="微软雅黑" panose="020B0503020204020204" pitchFamily="34" charset="-122"/>
              </a:rPr>
              <a:t>子宫颈癌</a:t>
            </a:r>
          </a:p>
        </p:txBody>
      </p:sp>
      <p:sp>
        <p:nvSpPr>
          <p:cNvPr id="8" name="标题 1"/>
          <p:cNvSpPr txBox="1"/>
          <p:nvPr/>
        </p:nvSpPr>
        <p:spPr>
          <a:xfrm>
            <a:off x="663630" y="406688"/>
            <a:ext cx="10759440" cy="561632"/>
          </a:xfrm>
        </p:spPr>
        <p:txBody>
          <a:bodyPr vert="horz" rtlCol="0">
            <a:normAutofit/>
          </a:bodyPr>
          <a:lstStyle>
            <a:defPPr>
              <a:defRPr lang="zh-CN"/>
            </a:defPPr>
            <a:lvl1pPr>
              <a:lnSpc>
                <a:spcPct val="90000"/>
              </a:lnSpc>
              <a:spcBef>
                <a:spcPct val="0"/>
              </a:spcBef>
              <a:buNone/>
              <a:defRPr sz="2600" b="1">
                <a:solidFill>
                  <a:srgbClr val="015560"/>
                </a:solidFill>
                <a:latin typeface="微软雅黑" panose="020B0503020204020204" pitchFamily="34" charset="-122"/>
                <a:ea typeface="微软雅黑" panose="020B0503020204020204" pitchFamily="34" charset="-122"/>
                <a:cs typeface="+mj-cs"/>
              </a:defRPr>
            </a:lvl1pPr>
          </a:lstStyle>
          <a:p>
            <a:r>
              <a:rPr lang="zh-CN" altLang="en-US" dirty="0"/>
              <a:t>四价和九价</a:t>
            </a:r>
            <a:r>
              <a:rPr lang="en-US" altLang="zh-CN" dirty="0"/>
              <a:t>HPV</a:t>
            </a:r>
            <a:r>
              <a:rPr lang="zh-CN" altLang="en-US" dirty="0"/>
              <a:t>疫苗可为青少年女性提供长期保护</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418968" y="2286884"/>
            <a:ext cx="5140961" cy="3774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与未接种相比，接种四价</a:t>
            </a: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HPV</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疫苗女性浸润性子宫颈癌发病率</a:t>
            </a:r>
          </a:p>
        </p:txBody>
      </p:sp>
      <p:grpSp>
        <p:nvGrpSpPr>
          <p:cNvPr id="25" name="组合 24"/>
          <p:cNvGrpSpPr/>
          <p:nvPr/>
        </p:nvGrpSpPr>
        <p:grpSpPr>
          <a:xfrm>
            <a:off x="7295029" y="3022542"/>
            <a:ext cx="2625896" cy="2371266"/>
            <a:chOff x="12785" y="4903"/>
            <a:chExt cx="4108" cy="3971"/>
          </a:xfrm>
        </p:grpSpPr>
        <p:sp>
          <p:nvSpPr>
            <p:cNvPr id="26" name="箭头: 下 25"/>
            <p:cNvSpPr/>
            <p:nvPr/>
          </p:nvSpPr>
          <p:spPr>
            <a:xfrm>
              <a:off x="12785" y="4903"/>
              <a:ext cx="4108" cy="3262"/>
            </a:xfrm>
            <a:prstGeom prst="downArrow">
              <a:avLst>
                <a:gd name="adj1" fmla="val 50000"/>
                <a:gd name="adj2" fmla="val 40083"/>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13134" y="8204"/>
              <a:ext cx="3410" cy="670"/>
            </a:xfrm>
            <a:prstGeom prst="rect">
              <a:avLst/>
            </a:prstGeom>
            <a:noFill/>
          </p:spPr>
          <p:txBody>
            <a:bodyPr wrap="square" rtlCol="0">
              <a:spAutoFit/>
            </a:bodyPr>
            <a:lstStyle>
              <a:defPPr>
                <a:defRPr lang="zh-CN"/>
              </a:defPPr>
              <a:lvl1pPr algn="ctr">
                <a:defRPr sz="1200">
                  <a:latin typeface="微软雅黑" panose="020B0503020204020204" pitchFamily="34" charset="-122"/>
                  <a:ea typeface="微软雅黑" panose="020B0503020204020204" pitchFamily="34" charset="-122"/>
                  <a:cs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a:t>
              </a:r>
              <a:r>
                <a:rPr kumimoji="0" lang="en-US" altLang="zh-CN" sz="20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17</a:t>
              </a:r>
              <a:r>
                <a:rPr kumimoji="0" lang="zh-CN" altLang="en-US" sz="20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岁接种</a:t>
              </a:r>
            </a:p>
          </p:txBody>
        </p:sp>
        <p:sp>
          <p:nvSpPr>
            <p:cNvPr id="28" name="文本框 27"/>
            <p:cNvSpPr txBox="1"/>
            <p:nvPr/>
          </p:nvSpPr>
          <p:spPr>
            <a:xfrm>
              <a:off x="13605" y="5041"/>
              <a:ext cx="2468" cy="15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88%</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降低</a:t>
              </a:r>
            </a:p>
          </p:txBody>
        </p:sp>
        <p:sp>
          <p:nvSpPr>
            <p:cNvPr id="29" name="文本框 28"/>
            <p:cNvSpPr txBox="1"/>
            <p:nvPr/>
          </p:nvSpPr>
          <p:spPr>
            <a:xfrm>
              <a:off x="13483" y="6797"/>
              <a:ext cx="2712" cy="491"/>
            </a:xfrm>
            <a:prstGeom prst="rect">
              <a:avLst/>
            </a:prstGeom>
            <a:noFill/>
          </p:spPr>
          <p:txBody>
            <a:bodyPr wrap="square" rtlCol="0">
              <a:spAutoFit/>
            </a:bodyPr>
            <a:lstStyle>
              <a:defPPr>
                <a:defRPr lang="zh-CN"/>
              </a:defPPr>
              <a:lvl1pPr algn="ctr">
                <a:defRPr sz="1200">
                  <a:latin typeface="微软雅黑" panose="020B0503020204020204" pitchFamily="34" charset="-122"/>
                  <a:ea typeface="微软雅黑" panose="020B0503020204020204" pitchFamily="34" charset="-122"/>
                  <a:cs typeface="+mn-ea"/>
                </a:defRPr>
              </a:lvl1pPr>
            </a:lstStyle>
            <a:p>
              <a:pPr marL="0" marR="0" lvl="0" indent="0" algn="ctr" defTabSz="914400" rtl="0" eaLnBrk="1" fontAlgn="auto" latinLnBrk="0" hangingPunct="1">
                <a:lnSpc>
                  <a:spcPts val="1875"/>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(95% CI:66-100%)</a:t>
              </a:r>
              <a:endPar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41" name="文本框 40"/>
          <p:cNvSpPr txBox="1"/>
          <p:nvPr/>
        </p:nvSpPr>
        <p:spPr>
          <a:xfrm>
            <a:off x="695325" y="1052513"/>
            <a:ext cx="10218688" cy="115140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marR="0" lvl="0" algn="l" defTabSz="914400" rtl="0" fontAlgn="auto">
              <a:lnSpc>
                <a:spcPct val="150000"/>
              </a:lnSpc>
              <a:spcBef>
                <a:spcPts val="0"/>
              </a:spcBef>
              <a:spcAft>
                <a:spcPts val="0"/>
              </a:spcAft>
              <a:buClrTx/>
              <a:buSzTx/>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2020</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年一项纳入</a:t>
            </a:r>
            <a:r>
              <a:rPr lang="zh-CN" altLang="en-US" sz="1400" dirty="0">
                <a:solidFill>
                  <a:prstClr val="black"/>
                </a:solidFill>
                <a:latin typeface="微软雅黑" panose="020B0503020204020204" pitchFamily="34" charset="-122"/>
                <a:ea typeface="微软雅黑" panose="020B0503020204020204" pitchFamily="34" charset="-122"/>
              </a:rPr>
              <a:t>近</a:t>
            </a:r>
            <a:r>
              <a:rPr lang="en-US" altLang="zh-CN" sz="1400" dirty="0">
                <a:solidFill>
                  <a:prstClr val="black"/>
                </a:solidFill>
                <a:latin typeface="微软雅黑" panose="020B0503020204020204" pitchFamily="34" charset="-122"/>
                <a:ea typeface="微软雅黑" panose="020B0503020204020204" pitchFamily="34" charset="-122"/>
              </a:rPr>
              <a:t>170</a:t>
            </a:r>
            <a:r>
              <a:rPr lang="zh-CN" altLang="en-US" sz="1400" dirty="0">
                <a:solidFill>
                  <a:prstClr val="black"/>
                </a:solidFill>
                <a:latin typeface="微软雅黑" panose="020B0503020204020204" pitchFamily="34" charset="-122"/>
                <a:ea typeface="微软雅黑" panose="020B0503020204020204" pitchFamily="34" charset="-122"/>
              </a:rPr>
              <a:t>万女性的</a:t>
            </a:r>
            <a:r>
              <a:rPr lang="zh-CN" altLang="en-US" sz="1400" b="1" dirty="0">
                <a:solidFill>
                  <a:prstClr val="black"/>
                </a:solidFill>
                <a:latin typeface="微软雅黑" panose="020B0503020204020204" pitchFamily="34" charset="-122"/>
                <a:ea typeface="微软雅黑" panose="020B0503020204020204" pitchFamily="34" charset="-122"/>
              </a:rPr>
              <a:t>瑞典</a:t>
            </a:r>
            <a:r>
              <a:rPr lang="zh-CN" altLang="en-US" sz="1400" dirty="0">
                <a:solidFill>
                  <a:prstClr val="black"/>
                </a:solidFill>
                <a:latin typeface="微软雅黑" panose="020B0503020204020204" pitchFamily="34" charset="-122"/>
                <a:ea typeface="微软雅黑" panose="020B0503020204020204" pitchFamily="34" charset="-122"/>
              </a:rPr>
              <a:t>真实</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世界研究显示</a:t>
            </a:r>
            <a:r>
              <a:rPr kumimoji="0" lang="en-US" altLang="zh-CN" sz="14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27,a</a:t>
            </a:r>
            <a:r>
              <a:rPr lang="zh-CN" altLang="en-US" sz="1400" dirty="0">
                <a:solidFill>
                  <a:prstClr val="black"/>
                </a:solidFill>
                <a:latin typeface="微软雅黑" panose="020B0503020204020204" pitchFamily="34" charset="-122"/>
                <a:ea typeface="微软雅黑" panose="020B0503020204020204" pitchFamily="34" charset="-122"/>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fontAlgn="auto">
              <a:lnSpc>
                <a:spcPct val="15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追踪</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2006-2017</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年间近</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170</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万名</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10-30</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岁女性信息，与未接种者相比，在</a:t>
            </a:r>
            <a:r>
              <a:rPr kumimoji="0" lang="en-US" altLang="zh-CN"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17</a:t>
            </a: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岁之前</a:t>
            </a:r>
            <a:r>
              <a:rPr lang="en-US" altLang="zh-CN" sz="160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至少接种1剂四价HPV疫苗</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的女性，</a:t>
            </a: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浸润性子宫颈癌发病率</a:t>
            </a:r>
            <a:r>
              <a:rPr kumimoji="0" lang="zh-CN" altLang="en-US"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降低达88%</a:t>
            </a:r>
          </a:p>
        </p:txBody>
      </p:sp>
      <p:sp>
        <p:nvSpPr>
          <p:cNvPr id="5" name="矩形 4"/>
          <p:cNvSpPr/>
          <p:nvPr/>
        </p:nvSpPr>
        <p:spPr>
          <a:xfrm>
            <a:off x="0" y="6673334"/>
            <a:ext cx="7789545" cy="184666"/>
          </a:xfrm>
          <a:prstGeom prst="rect">
            <a:avLst/>
          </a:prstGeom>
        </p:spPr>
        <p:txBody>
          <a:bodyPr wrap="square">
            <a:spAutoFit/>
          </a:bodyPr>
          <a:lstStyle/>
          <a:p>
            <a:r>
              <a:rPr lang="en-US" altLang="zh-CN" sz="600" dirty="0">
                <a:latin typeface="微软雅黑" panose="020B0503020204020204" pitchFamily="34" charset="-122"/>
                <a:ea typeface="微软雅黑" panose="020B0503020204020204" pitchFamily="34" charset="-122"/>
              </a:rPr>
              <a:t>27.Lei JY, et al. N Engl J Med. 2020;383(14):1340-1348.</a:t>
            </a:r>
          </a:p>
        </p:txBody>
      </p:sp>
      <p:sp>
        <p:nvSpPr>
          <p:cNvPr id="38" name="文本框 37"/>
          <p:cNvSpPr txBox="1"/>
          <p:nvPr>
            <p:custDataLst>
              <p:tags r:id="rId1"/>
            </p:custDataLst>
          </p:nvPr>
        </p:nvSpPr>
        <p:spPr>
          <a:xfrm>
            <a:off x="0" y="6065568"/>
            <a:ext cx="7986395" cy="646331"/>
          </a:xfrm>
          <a:prstGeom prst="rect">
            <a:avLst/>
          </a:prstGeom>
          <a:noFill/>
        </p:spPr>
        <p:txBody>
          <a:bodyPr wrap="square">
            <a:spAutoFit/>
          </a:bodyPr>
          <a:lstStyle/>
          <a:p>
            <a:r>
              <a:rPr lang="zh-CN" altLang="zh-CN" sz="600" dirty="0">
                <a:solidFill>
                  <a:srgbClr val="000000"/>
                </a:solidFill>
                <a:latin typeface="微软雅黑" panose="020B0503020204020204" pitchFamily="34" charset="-122"/>
                <a:ea typeface="微软雅黑" panose="020B0503020204020204" pitchFamily="34" charset="-122"/>
                <a:cs typeface="+mn-ea"/>
              </a:rPr>
              <a:t>与任何疫苗一样，无法确保</a:t>
            </a:r>
            <a:r>
              <a:rPr lang="zh-CN" altLang="en-US" sz="600" dirty="0">
                <a:solidFill>
                  <a:srgbClr val="000000"/>
                </a:solidFill>
                <a:latin typeface="微软雅黑" panose="020B0503020204020204" pitchFamily="34" charset="-122"/>
                <a:ea typeface="微软雅黑" panose="020B0503020204020204" pitchFamily="34" charset="-122"/>
                <a:cs typeface="+mn-ea"/>
                <a:sym typeface="+mn-lt"/>
              </a:rPr>
              <a:t>本品</a:t>
            </a:r>
            <a:r>
              <a:rPr lang="zh-CN" altLang="zh-CN" sz="600" dirty="0">
                <a:solidFill>
                  <a:srgbClr val="000000"/>
                </a:solidFill>
                <a:latin typeface="微软雅黑" panose="020B0503020204020204" pitchFamily="34" charset="-122"/>
                <a:ea typeface="微软雅黑" panose="020B0503020204020204" pitchFamily="34" charset="-122"/>
                <a:cs typeface="+mn-ea"/>
              </a:rPr>
              <a:t>对所有接种者均产生保护作用。</a:t>
            </a:r>
            <a:r>
              <a:rPr lang="zh-CN" altLang="en-US" sz="600" dirty="0">
                <a:solidFill>
                  <a:srgbClr val="000000"/>
                </a:solidFill>
                <a:latin typeface="微软雅黑" panose="020B0503020204020204" pitchFamily="34" charset="-122"/>
                <a:ea typeface="微软雅黑" panose="020B0503020204020204" pitchFamily="34" charset="-122"/>
                <a:cs typeface="+mn-ea"/>
              </a:rPr>
              <a:t>本品</a:t>
            </a:r>
            <a:r>
              <a:rPr lang="zh-CN" altLang="zh-CN" sz="600" dirty="0">
                <a:solidFill>
                  <a:srgbClr val="000000"/>
                </a:solidFill>
                <a:latin typeface="微软雅黑" panose="020B0503020204020204" pitchFamily="34" charset="-122"/>
                <a:ea typeface="微软雅黑" panose="020B0503020204020204" pitchFamily="34" charset="-122"/>
                <a:cs typeface="+mn-ea"/>
              </a:rPr>
              <a:t>不能预防所有高型</a:t>
            </a:r>
            <a:r>
              <a:rPr lang="en-US" altLang="zh-CN" sz="600" dirty="0">
                <a:solidFill>
                  <a:srgbClr val="000000"/>
                </a:solidFill>
                <a:latin typeface="微软雅黑" panose="020B0503020204020204" pitchFamily="34" charset="-122"/>
                <a:ea typeface="微软雅黑" panose="020B0503020204020204" pitchFamily="34" charset="-122"/>
                <a:cs typeface="+mn-ea"/>
              </a:rPr>
              <a:t>HPV</a:t>
            </a:r>
            <a:r>
              <a:rPr lang="zh-CN" altLang="zh-CN" sz="600" dirty="0">
                <a:solidFill>
                  <a:srgbClr val="000000"/>
                </a:solidFill>
                <a:latin typeface="微软雅黑" panose="020B0503020204020204" pitchFamily="34" charset="-122"/>
                <a:ea typeface="微软雅黑" panose="020B0503020204020204" pitchFamily="34" charset="-122"/>
                <a:cs typeface="+mn-ea"/>
              </a:rPr>
              <a:t>感染所致病变。尚未证实本品能预防疫苗所含型别以外的其他</a:t>
            </a:r>
            <a:r>
              <a:rPr lang="en-US" altLang="zh-CN" sz="600" dirty="0">
                <a:solidFill>
                  <a:srgbClr val="000000"/>
                </a:solidFill>
                <a:latin typeface="微软雅黑" panose="020B0503020204020204" pitchFamily="34" charset="-122"/>
                <a:ea typeface="微软雅黑" panose="020B0503020204020204" pitchFamily="34" charset="-122"/>
                <a:cs typeface="+mn-ea"/>
              </a:rPr>
              <a:t>HPV</a:t>
            </a:r>
            <a:r>
              <a:rPr lang="zh-CN" altLang="zh-CN" sz="600" dirty="0">
                <a:solidFill>
                  <a:srgbClr val="000000"/>
                </a:solidFill>
                <a:latin typeface="微软雅黑" panose="020B0503020204020204" pitchFamily="34" charset="-122"/>
                <a:ea typeface="微软雅黑" panose="020B0503020204020204" pitchFamily="34" charset="-122"/>
                <a:cs typeface="+mn-ea"/>
              </a:rPr>
              <a:t>感染导致的病变以及非</a:t>
            </a:r>
            <a:r>
              <a:rPr lang="en-US" altLang="zh-CN" sz="600" dirty="0">
                <a:solidFill>
                  <a:srgbClr val="000000"/>
                </a:solidFill>
                <a:latin typeface="微软雅黑" panose="020B0503020204020204" pitchFamily="34" charset="-122"/>
                <a:ea typeface="微软雅黑" panose="020B0503020204020204" pitchFamily="34" charset="-122"/>
                <a:cs typeface="+mn-ea"/>
              </a:rPr>
              <a:t>HPV</a:t>
            </a:r>
            <a:r>
              <a:rPr lang="zh-CN" altLang="zh-CN" sz="600" dirty="0">
                <a:solidFill>
                  <a:srgbClr val="000000"/>
                </a:solidFill>
                <a:latin typeface="微软雅黑" panose="020B0503020204020204" pitchFamily="34" charset="-122"/>
                <a:ea typeface="微软雅黑" panose="020B0503020204020204" pitchFamily="34" charset="-122"/>
                <a:cs typeface="+mn-ea"/>
              </a:rPr>
              <a:t>引起的疾病。</a:t>
            </a:r>
          </a:p>
          <a:p>
            <a:r>
              <a:rPr lang="zh-CN" altLang="en-US" sz="600" dirty="0">
                <a:latin typeface="微软雅黑" panose="020B0503020204020204" pitchFamily="34" charset="-122"/>
                <a:ea typeface="微软雅黑" panose="020B0503020204020204" pitchFamily="34" charset="-122"/>
                <a:cs typeface="+mn-ea"/>
                <a:sym typeface="+mn-lt"/>
              </a:rPr>
              <a:t>在中国境内获批的说明书中，四价</a:t>
            </a:r>
            <a:r>
              <a:rPr lang="en-US" altLang="zh-CN" sz="600" dirty="0">
                <a:latin typeface="微软雅黑" panose="020B0503020204020204" pitchFamily="34" charset="-122"/>
                <a:ea typeface="微软雅黑" panose="020B0503020204020204" pitchFamily="34" charset="-122"/>
                <a:cs typeface="+mn-ea"/>
                <a:sym typeface="+mn-lt"/>
              </a:rPr>
              <a:t>HPV</a:t>
            </a:r>
            <a:r>
              <a:rPr lang="zh-CN" altLang="en-US" sz="600" dirty="0">
                <a:latin typeface="微软雅黑" panose="020B0503020204020204" pitchFamily="34" charset="-122"/>
                <a:ea typeface="微软雅黑" panose="020B0503020204020204" pitchFamily="34" charset="-122"/>
                <a:cs typeface="+mn-ea"/>
                <a:sym typeface="+mn-lt"/>
              </a:rPr>
              <a:t>疫苗适用于</a:t>
            </a:r>
            <a:r>
              <a:rPr lang="en-US" altLang="zh-CN" sz="600" dirty="0">
                <a:latin typeface="微软雅黑" panose="020B0503020204020204" pitchFamily="34" charset="-122"/>
                <a:ea typeface="微软雅黑" panose="020B0503020204020204" pitchFamily="34" charset="-122"/>
                <a:cs typeface="+mn-ea"/>
                <a:sym typeface="+mn-lt"/>
              </a:rPr>
              <a:t>9-45</a:t>
            </a:r>
            <a:r>
              <a:rPr lang="zh-CN" altLang="en-US" sz="600" dirty="0">
                <a:latin typeface="微软雅黑" panose="020B0503020204020204" pitchFamily="34" charset="-122"/>
                <a:ea typeface="微软雅黑" panose="020B0503020204020204" pitchFamily="34" charset="-122"/>
                <a:cs typeface="+mn-ea"/>
                <a:sym typeface="+mn-lt"/>
              </a:rPr>
              <a:t>岁女性。四价</a:t>
            </a:r>
            <a:r>
              <a:rPr lang="en-US" altLang="zh-CN" sz="600" dirty="0">
                <a:latin typeface="微软雅黑" panose="020B0503020204020204" pitchFamily="34" charset="-122"/>
                <a:ea typeface="微软雅黑" panose="020B0503020204020204" pitchFamily="34" charset="-122"/>
                <a:cs typeface="+mn-ea"/>
                <a:sym typeface="+mn-lt"/>
              </a:rPr>
              <a:t>HPV</a:t>
            </a:r>
            <a:r>
              <a:rPr lang="zh-CN" altLang="en-US" sz="600" dirty="0">
                <a:latin typeface="微软雅黑" panose="020B0503020204020204" pitchFamily="34" charset="-122"/>
                <a:ea typeface="微软雅黑" panose="020B0503020204020204" pitchFamily="34" charset="-122"/>
                <a:cs typeface="+mn-ea"/>
                <a:sym typeface="+mn-lt"/>
              </a:rPr>
              <a:t>疫苗</a:t>
            </a:r>
            <a:r>
              <a:rPr lang="en-US" altLang="zh-CN" sz="600" dirty="0">
                <a:latin typeface="微软雅黑" panose="020B0503020204020204" pitchFamily="34" charset="-122"/>
                <a:ea typeface="微软雅黑" panose="020B0503020204020204" pitchFamily="34" charset="-122"/>
                <a:cs typeface="+mn-ea"/>
                <a:sym typeface="+mn-lt"/>
              </a:rPr>
              <a:t>(</a:t>
            </a:r>
            <a:r>
              <a:rPr lang="zh-CN" altLang="en-US" sz="600" dirty="0">
                <a:latin typeface="微软雅黑" panose="020B0503020204020204" pitchFamily="34" charset="-122"/>
                <a:ea typeface="微软雅黑" panose="020B0503020204020204" pitchFamily="34" charset="-122"/>
                <a:cs typeface="+mn-ea"/>
                <a:sym typeface="+mn-lt"/>
              </a:rPr>
              <a:t>酿酒酵母</a:t>
            </a:r>
            <a:r>
              <a:rPr lang="en-US" altLang="zh-CN" sz="600" dirty="0">
                <a:latin typeface="微软雅黑" panose="020B0503020204020204" pitchFamily="34" charset="-122"/>
                <a:ea typeface="微软雅黑" panose="020B0503020204020204" pitchFamily="34" charset="-122"/>
                <a:cs typeface="+mn-ea"/>
                <a:sym typeface="+mn-lt"/>
              </a:rPr>
              <a:t>)</a:t>
            </a:r>
            <a:r>
              <a:rPr lang="zh-CN" altLang="zh-CN" sz="600" kern="100" dirty="0">
                <a:latin typeface="微软雅黑" panose="020B0503020204020204" pitchFamily="34" charset="-122"/>
                <a:ea typeface="微软雅黑" panose="020B0503020204020204" pitchFamily="34" charset="-122"/>
                <a:cs typeface="+mn-ea"/>
              </a:rPr>
              <a:t>适用于</a:t>
            </a:r>
            <a:r>
              <a:rPr lang="en-US" altLang="zh-CN" sz="600" kern="100" dirty="0">
                <a:latin typeface="微软雅黑" panose="020B0503020204020204" pitchFamily="34" charset="-122"/>
                <a:ea typeface="微软雅黑" panose="020B0503020204020204" pitchFamily="34" charset="-122"/>
                <a:cs typeface="+mn-ea"/>
                <a:sym typeface="+mn-lt"/>
              </a:rPr>
              <a:t>9-45</a:t>
            </a:r>
            <a:r>
              <a:rPr lang="zh-CN" altLang="en-US" sz="600" kern="100" dirty="0">
                <a:latin typeface="微软雅黑" panose="020B0503020204020204" pitchFamily="34" charset="-122"/>
                <a:ea typeface="微软雅黑" panose="020B0503020204020204" pitchFamily="34" charset="-122"/>
                <a:cs typeface="+mn-ea"/>
                <a:sym typeface="+mn-lt"/>
              </a:rPr>
              <a:t>岁女性</a:t>
            </a:r>
            <a:r>
              <a:rPr lang="zh-CN" altLang="zh-CN" sz="600" kern="100" dirty="0">
                <a:latin typeface="微软雅黑" panose="020B0503020204020204" pitchFamily="34" charset="-122"/>
                <a:ea typeface="微软雅黑" panose="020B0503020204020204" pitchFamily="34" charset="-122"/>
                <a:cs typeface="+mn-ea"/>
              </a:rPr>
              <a:t>预防因高危</a:t>
            </a:r>
            <a:r>
              <a:rPr lang="en-US" altLang="zh-CN" sz="600" kern="100" dirty="0">
                <a:latin typeface="微软雅黑" panose="020B0503020204020204" pitchFamily="34" charset="-122"/>
                <a:ea typeface="微软雅黑" panose="020B0503020204020204" pitchFamily="34" charset="-122"/>
                <a:cs typeface="+mn-ea"/>
              </a:rPr>
              <a:t>HPV16/18</a:t>
            </a:r>
            <a:r>
              <a:rPr lang="zh-CN" altLang="zh-CN" sz="600" kern="100" dirty="0">
                <a:latin typeface="微软雅黑" panose="020B0503020204020204" pitchFamily="34" charset="-122"/>
                <a:ea typeface="微软雅黑" panose="020B0503020204020204" pitchFamily="34" charset="-122"/>
                <a:cs typeface="+mn-ea"/>
              </a:rPr>
              <a:t>型所致下列疾病：</a:t>
            </a:r>
            <a:r>
              <a:rPr lang="zh-CN" altLang="en-US" sz="600" kern="100" dirty="0">
                <a:latin typeface="微软雅黑" panose="020B0503020204020204" pitchFamily="34" charset="-122"/>
                <a:ea typeface="微软雅黑" panose="020B0503020204020204" pitchFamily="34" charset="-122"/>
                <a:cs typeface="+mn-ea"/>
              </a:rPr>
              <a:t>子宫颈癌</a:t>
            </a:r>
            <a:r>
              <a:rPr lang="zh-CN" altLang="zh-CN" sz="600" kern="100" dirty="0">
                <a:latin typeface="微软雅黑" panose="020B0503020204020204" pitchFamily="34" charset="-122"/>
                <a:ea typeface="微软雅黑" panose="020B0503020204020204" pitchFamily="34" charset="-122"/>
                <a:cs typeface="+mn-ea"/>
              </a:rPr>
              <a:t>；</a:t>
            </a:r>
            <a:r>
              <a:rPr lang="en-US" altLang="zh-CN" sz="600" kern="100" dirty="0">
                <a:latin typeface="微软雅黑" panose="020B0503020204020204" pitchFamily="34" charset="-122"/>
                <a:ea typeface="微软雅黑" panose="020B0503020204020204" pitchFamily="34" charset="-122"/>
                <a:cs typeface="+mn-ea"/>
              </a:rPr>
              <a:t>2</a:t>
            </a:r>
            <a:r>
              <a:rPr lang="zh-CN" altLang="zh-CN" sz="600" kern="100" dirty="0">
                <a:latin typeface="微软雅黑" panose="020B0503020204020204" pitchFamily="34" charset="-122"/>
                <a:ea typeface="微软雅黑" panose="020B0503020204020204" pitchFamily="34" charset="-122"/>
                <a:cs typeface="+mn-ea"/>
              </a:rPr>
              <a:t>级、</a:t>
            </a:r>
            <a:r>
              <a:rPr lang="en-US" altLang="zh-CN" sz="600" kern="100" dirty="0">
                <a:latin typeface="微软雅黑" panose="020B0503020204020204" pitchFamily="34" charset="-122"/>
                <a:ea typeface="微软雅黑" panose="020B0503020204020204" pitchFamily="34" charset="-122"/>
                <a:cs typeface="+mn-ea"/>
              </a:rPr>
              <a:t>3</a:t>
            </a:r>
            <a:r>
              <a:rPr lang="zh-CN" altLang="zh-CN" sz="600" kern="100" dirty="0">
                <a:latin typeface="微软雅黑" panose="020B0503020204020204" pitchFamily="34" charset="-122"/>
                <a:ea typeface="微软雅黑" panose="020B0503020204020204" pitchFamily="34" charset="-122"/>
                <a:cs typeface="+mn-ea"/>
              </a:rPr>
              <a:t>级宫颈上皮内瘤样病变</a:t>
            </a:r>
            <a:r>
              <a:rPr lang="en-US" altLang="zh-CN" sz="600" kern="100" dirty="0">
                <a:latin typeface="微软雅黑" panose="020B0503020204020204" pitchFamily="34" charset="-122"/>
                <a:ea typeface="微软雅黑" panose="020B0503020204020204" pitchFamily="34" charset="-122"/>
                <a:cs typeface="+mn-ea"/>
              </a:rPr>
              <a:t>(CIN2/3)</a:t>
            </a:r>
            <a:r>
              <a:rPr lang="zh-CN" altLang="zh-CN" sz="600" kern="100" dirty="0">
                <a:latin typeface="微软雅黑" panose="020B0503020204020204" pitchFamily="34" charset="-122"/>
                <a:ea typeface="微软雅黑" panose="020B0503020204020204" pitchFamily="34" charset="-122"/>
                <a:cs typeface="+mn-ea"/>
              </a:rPr>
              <a:t>和宫颈原位腺癌（</a:t>
            </a:r>
            <a:r>
              <a:rPr lang="en-US" altLang="zh-CN" sz="600" kern="100" dirty="0">
                <a:latin typeface="微软雅黑" panose="020B0503020204020204" pitchFamily="34" charset="-122"/>
                <a:ea typeface="微软雅黑" panose="020B0503020204020204" pitchFamily="34" charset="-122"/>
                <a:cs typeface="+mn-ea"/>
              </a:rPr>
              <a:t>AIS</a:t>
            </a:r>
            <a:r>
              <a:rPr lang="zh-CN" altLang="zh-CN" sz="600" kern="100" dirty="0">
                <a:latin typeface="微软雅黑" panose="020B0503020204020204" pitchFamily="34" charset="-122"/>
                <a:ea typeface="微软雅黑" panose="020B0503020204020204" pitchFamily="34" charset="-122"/>
                <a:cs typeface="+mn-ea"/>
              </a:rPr>
              <a:t>）；</a:t>
            </a:r>
            <a:r>
              <a:rPr lang="en-US" altLang="zh-CN" sz="600" kern="100" dirty="0">
                <a:latin typeface="微软雅黑" panose="020B0503020204020204" pitchFamily="34" charset="-122"/>
                <a:ea typeface="微软雅黑" panose="020B0503020204020204" pitchFamily="34" charset="-122"/>
                <a:cs typeface="+mn-ea"/>
              </a:rPr>
              <a:t>1</a:t>
            </a:r>
            <a:r>
              <a:rPr lang="zh-CN" altLang="zh-CN" sz="600" kern="100" dirty="0">
                <a:latin typeface="微软雅黑" panose="020B0503020204020204" pitchFamily="34" charset="-122"/>
                <a:ea typeface="微软雅黑" panose="020B0503020204020204" pitchFamily="34" charset="-122"/>
                <a:cs typeface="+mn-ea"/>
              </a:rPr>
              <a:t>级宫颈上皮内瘤样病变</a:t>
            </a:r>
            <a:r>
              <a:rPr lang="en-US" altLang="zh-CN" sz="600" kern="100" dirty="0">
                <a:latin typeface="微软雅黑" panose="020B0503020204020204" pitchFamily="34" charset="-122"/>
                <a:ea typeface="微软雅黑" panose="020B0503020204020204" pitchFamily="34" charset="-122"/>
                <a:cs typeface="+mn-ea"/>
              </a:rPr>
              <a:t>(CIN1)</a:t>
            </a:r>
            <a:r>
              <a:rPr lang="zh-CN" altLang="zh-CN" sz="600" kern="100" dirty="0">
                <a:latin typeface="微软雅黑" panose="020B0503020204020204" pitchFamily="34" charset="-122"/>
                <a:ea typeface="微软雅黑" panose="020B0503020204020204" pitchFamily="34" charset="-122"/>
                <a:cs typeface="+mn-ea"/>
              </a:rPr>
              <a:t>；境内临床试验尚未证实本品对低危</a:t>
            </a:r>
            <a:r>
              <a:rPr lang="en-US" altLang="zh-CN" sz="600" kern="100" dirty="0">
                <a:latin typeface="微软雅黑" panose="020B0503020204020204" pitchFamily="34" charset="-122"/>
                <a:ea typeface="微软雅黑" panose="020B0503020204020204" pitchFamily="34" charset="-122"/>
                <a:cs typeface="+mn-ea"/>
              </a:rPr>
              <a:t>HPV6/11</a:t>
            </a:r>
            <a:r>
              <a:rPr lang="zh-CN" altLang="zh-CN" sz="600" kern="100" dirty="0">
                <a:latin typeface="微软雅黑" panose="020B0503020204020204" pitchFamily="34" charset="-122"/>
                <a:ea typeface="微软雅黑" panose="020B0503020204020204" pitchFamily="34" charset="-122"/>
                <a:cs typeface="+mn-ea"/>
              </a:rPr>
              <a:t>型相关疾病的保护效果。</a:t>
            </a:r>
          </a:p>
          <a:p>
            <a:r>
              <a:rPr lang="en-US" altLang="zh-CN" sz="600" dirty="0">
                <a:solidFill>
                  <a:srgbClr val="000000"/>
                </a:solidFill>
                <a:latin typeface="微软雅黑" panose="020B0503020204020204" pitchFamily="34" charset="-122"/>
                <a:ea typeface="微软雅黑" panose="020B0503020204020204" pitchFamily="34" charset="-122"/>
                <a:cs typeface="+mn-ea"/>
              </a:rPr>
              <a:t>*</a:t>
            </a:r>
            <a:r>
              <a:rPr lang="zh-CN" altLang="en-US" sz="600" dirty="0">
                <a:solidFill>
                  <a:srgbClr val="000000"/>
                </a:solidFill>
                <a:latin typeface="微软雅黑" panose="020B0503020204020204" pitchFamily="34" charset="-122"/>
                <a:ea typeface="微软雅黑" panose="020B0503020204020204" pitchFamily="34" charset="-122"/>
                <a:cs typeface="+mn-ea"/>
              </a:rPr>
              <a:t>为总接种人群数（</a:t>
            </a:r>
            <a:r>
              <a:rPr lang="en-US" altLang="zh-CN" sz="600" dirty="0">
                <a:solidFill>
                  <a:srgbClr val="000000"/>
                </a:solidFill>
                <a:latin typeface="微软雅黑" panose="020B0503020204020204" pitchFamily="34" charset="-122"/>
                <a:ea typeface="微软雅黑" panose="020B0503020204020204" pitchFamily="34" charset="-122"/>
                <a:cs typeface="+mn-ea"/>
              </a:rPr>
              <a:t>527,871</a:t>
            </a:r>
            <a:r>
              <a:rPr lang="zh-CN" altLang="en-US" sz="600" dirty="0">
                <a:solidFill>
                  <a:srgbClr val="000000"/>
                </a:solidFill>
                <a:latin typeface="微软雅黑" panose="020B0503020204020204" pitchFamily="34" charset="-122"/>
                <a:ea typeface="微软雅黑" panose="020B0503020204020204" pitchFamily="34" charset="-122"/>
                <a:cs typeface="+mn-ea"/>
              </a:rPr>
              <a:t>）减去</a:t>
            </a:r>
            <a:r>
              <a:rPr lang="en-US" altLang="zh-CN" sz="600" dirty="0">
                <a:solidFill>
                  <a:srgbClr val="000000"/>
                </a:solidFill>
                <a:latin typeface="微软雅黑" panose="020B0503020204020204" pitchFamily="34" charset="-122"/>
                <a:ea typeface="微软雅黑" panose="020B0503020204020204" pitchFamily="34" charset="-122"/>
                <a:cs typeface="+mn-ea"/>
              </a:rPr>
              <a:t>&lt;17</a:t>
            </a:r>
            <a:r>
              <a:rPr lang="zh-CN" altLang="en-US" sz="600" dirty="0">
                <a:solidFill>
                  <a:srgbClr val="000000"/>
                </a:solidFill>
                <a:latin typeface="微软雅黑" panose="020B0503020204020204" pitchFamily="34" charset="-122"/>
                <a:ea typeface="微软雅黑" panose="020B0503020204020204" pitchFamily="34" charset="-122"/>
                <a:cs typeface="+mn-ea"/>
              </a:rPr>
              <a:t>岁接种人群数（</a:t>
            </a:r>
            <a:r>
              <a:rPr lang="en-US" altLang="zh-CN" sz="600" dirty="0">
                <a:solidFill>
                  <a:srgbClr val="000000"/>
                </a:solidFill>
                <a:latin typeface="微软雅黑" panose="020B0503020204020204" pitchFamily="34" charset="-122"/>
                <a:ea typeface="微软雅黑" panose="020B0503020204020204" pitchFamily="34" charset="-122"/>
                <a:cs typeface="+mn-ea"/>
              </a:rPr>
              <a:t>438,939</a:t>
            </a:r>
            <a:r>
              <a:rPr lang="zh-CN" altLang="en-US" sz="600" dirty="0">
                <a:solidFill>
                  <a:srgbClr val="000000"/>
                </a:solidFill>
                <a:latin typeface="微软雅黑" panose="020B0503020204020204" pitchFamily="34" charset="-122"/>
                <a:ea typeface="微软雅黑" panose="020B0503020204020204" pitchFamily="34" charset="-122"/>
                <a:cs typeface="+mn-ea"/>
              </a:rPr>
              <a:t>）得来</a:t>
            </a:r>
            <a:endParaRPr lang="en-US" altLang="zh-CN" sz="600" dirty="0">
              <a:solidFill>
                <a:srgbClr val="000000"/>
              </a:solidFill>
              <a:latin typeface="微软雅黑" panose="020B0503020204020204" pitchFamily="34" charset="-122"/>
              <a:ea typeface="微软雅黑" panose="020B0503020204020204" pitchFamily="34" charset="-122"/>
              <a:cs typeface="+mn-ea"/>
            </a:endParaRPr>
          </a:p>
          <a:p>
            <a:r>
              <a:rPr lang="en-US" altLang="zh-CN" sz="600" baseline="30000" dirty="0">
                <a:latin typeface="微软雅黑" panose="020B0503020204020204" pitchFamily="34" charset="-122"/>
                <a:ea typeface="微软雅黑" panose="020B0503020204020204" pitchFamily="34" charset="-122"/>
              </a:rPr>
              <a:t>a</a:t>
            </a:r>
            <a:r>
              <a:rPr lang="zh-CN" altLang="en-US" sz="600" dirty="0">
                <a:latin typeface="微软雅黑" panose="020B0503020204020204" pitchFamily="34" charset="-122"/>
                <a:ea typeface="微软雅黑" panose="020B0503020204020204" pitchFamily="34" charset="-122"/>
              </a:rPr>
              <a:t>研究设计：</a:t>
            </a:r>
            <a:r>
              <a:rPr lang="en-US" altLang="zh-CN" sz="600" dirty="0">
                <a:latin typeface="微软雅黑" panose="020B0503020204020204" pitchFamily="34" charset="-122"/>
                <a:ea typeface="微软雅黑" panose="020B0503020204020204" pitchFamily="34" charset="-122"/>
              </a:rPr>
              <a:t> 2006-2017</a:t>
            </a:r>
            <a:r>
              <a:rPr lang="zh-CN" altLang="en-US" sz="600" dirty="0">
                <a:latin typeface="微软雅黑" panose="020B0503020204020204" pitchFamily="34" charset="-122"/>
                <a:ea typeface="微软雅黑" panose="020B0503020204020204" pitchFamily="34" charset="-122"/>
              </a:rPr>
              <a:t>年间，使用瑞典全国人口和健康登记处随访跟踪</a:t>
            </a:r>
            <a:r>
              <a:rPr lang="en-US" altLang="zh-CN" sz="600" dirty="0">
                <a:latin typeface="微软雅黑" panose="020B0503020204020204" pitchFamily="34" charset="-122"/>
                <a:ea typeface="微软雅黑" panose="020B0503020204020204" pitchFamily="34" charset="-122"/>
              </a:rPr>
              <a:t>10-30</a:t>
            </a:r>
            <a:r>
              <a:rPr lang="zh-CN" altLang="en-US" sz="600" dirty="0">
                <a:latin typeface="微软雅黑" panose="020B0503020204020204" pitchFamily="34" charset="-122"/>
                <a:ea typeface="微软雅黑" panose="020B0503020204020204" pitchFamily="34" charset="-122"/>
              </a:rPr>
              <a:t>岁女性，共纳入</a:t>
            </a:r>
            <a:r>
              <a:rPr lang="en-US" altLang="zh-CN" sz="600" dirty="0">
                <a:latin typeface="微软雅黑" panose="020B0503020204020204" pitchFamily="34" charset="-122"/>
                <a:ea typeface="微软雅黑" panose="020B0503020204020204" pitchFamily="34" charset="-122"/>
              </a:rPr>
              <a:t>1,672,983</a:t>
            </a:r>
            <a:r>
              <a:rPr lang="zh-CN" altLang="en-US" sz="600" dirty="0">
                <a:latin typeface="微软雅黑" panose="020B0503020204020204" pitchFamily="34" charset="-122"/>
                <a:ea typeface="微软雅黑" panose="020B0503020204020204" pitchFamily="34" charset="-122"/>
              </a:rPr>
              <a:t>名女性，随访</a:t>
            </a:r>
            <a:r>
              <a:rPr lang="en-US" altLang="zh-CN" sz="600" dirty="0">
                <a:latin typeface="微软雅黑" panose="020B0503020204020204" pitchFamily="34" charset="-122"/>
                <a:ea typeface="微软雅黑" panose="020B0503020204020204" pitchFamily="34" charset="-122"/>
              </a:rPr>
              <a:t>11</a:t>
            </a:r>
            <a:r>
              <a:rPr lang="zh-CN" altLang="en-US" sz="600" dirty="0">
                <a:latin typeface="微软雅黑" panose="020B0503020204020204" pitchFamily="34" charset="-122"/>
                <a:ea typeface="微软雅黑" panose="020B0503020204020204" pitchFamily="34" charset="-122"/>
              </a:rPr>
              <a:t>年，通过收集子宫颈癌发病及</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疫苗接种数据，并控制随访时的年龄、年份、居住地、父母特征等，来评估接种</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疫苗与子宫颈癌发病风险的关系。</a:t>
            </a:r>
          </a:p>
        </p:txBody>
      </p:sp>
      <p:grpSp>
        <p:nvGrpSpPr>
          <p:cNvPr id="7" name="组合 6"/>
          <p:cNvGrpSpPr/>
          <p:nvPr/>
        </p:nvGrpSpPr>
        <p:grpSpPr>
          <a:xfrm>
            <a:off x="1438129" y="2772026"/>
            <a:ext cx="4643120" cy="3160567"/>
            <a:chOff x="1118545" y="2171629"/>
            <a:chExt cx="5510953" cy="3788549"/>
          </a:xfrm>
        </p:grpSpPr>
        <p:pic>
          <p:nvPicPr>
            <p:cNvPr id="8" name="图片 7"/>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118545" y="2177924"/>
              <a:ext cx="5510953" cy="3782254"/>
            </a:xfrm>
            <a:prstGeom prst="rect">
              <a:avLst/>
            </a:prstGeom>
          </p:spPr>
        </p:pic>
        <p:sp>
          <p:nvSpPr>
            <p:cNvPr id="9" name="矩形 8"/>
            <p:cNvSpPr/>
            <p:nvPr/>
          </p:nvSpPr>
          <p:spPr>
            <a:xfrm>
              <a:off x="2454966" y="2257444"/>
              <a:ext cx="1865243" cy="93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2073969" y="2247067"/>
              <a:ext cx="1914940" cy="2938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HPV</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疫苗接种状态</a:t>
              </a:r>
            </a:p>
          </p:txBody>
        </p:sp>
        <p:sp>
          <p:nvSpPr>
            <p:cNvPr id="11" name="文本框 10"/>
            <p:cNvSpPr txBox="1"/>
            <p:nvPr/>
          </p:nvSpPr>
          <p:spPr>
            <a:xfrm>
              <a:off x="2365513" y="2515719"/>
              <a:ext cx="1914940" cy="2938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未接种（</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n=1,145,112</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12" name="文本框 11"/>
            <p:cNvSpPr txBox="1"/>
            <p:nvPr/>
          </p:nvSpPr>
          <p:spPr>
            <a:xfrm>
              <a:off x="2365513" y="2748551"/>
              <a:ext cx="1947621" cy="2951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17-30</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岁接种（</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n=88,932</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13" name="文本框 12"/>
            <p:cNvSpPr txBox="1"/>
            <p:nvPr/>
          </p:nvSpPr>
          <p:spPr>
            <a:xfrm>
              <a:off x="2365513" y="2962485"/>
              <a:ext cx="2095264" cy="2951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17</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岁接种（</a:t>
              </a:r>
              <a:r>
                <a:rPr kumimoji="0" lang="en-US" altLang="zh-CN"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n=438,939</a:t>
              </a: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14" name="矩形 13"/>
            <p:cNvSpPr/>
            <p:nvPr/>
          </p:nvSpPr>
          <p:spPr>
            <a:xfrm>
              <a:off x="3387587" y="5712103"/>
              <a:ext cx="1701248" cy="23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3541545" y="5606079"/>
              <a:ext cx="2027583" cy="3303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随访时的年龄</a:t>
              </a:r>
            </a:p>
          </p:txBody>
        </p:sp>
        <p:sp>
          <p:nvSpPr>
            <p:cNvPr id="16" name="矩形 15"/>
            <p:cNvSpPr/>
            <p:nvPr/>
          </p:nvSpPr>
          <p:spPr>
            <a:xfrm>
              <a:off x="1118545" y="2669607"/>
              <a:ext cx="471716" cy="243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rot="16200000">
              <a:off x="-215520" y="3614502"/>
              <a:ext cx="3212845" cy="3271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子宫颈癌累积发病率</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/100,000</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人</a:t>
              </a:r>
            </a:p>
          </p:txBody>
        </p:sp>
      </p:grpSp>
      <p:sp>
        <p:nvSpPr>
          <p:cNvPr id="30" name="文本框 29"/>
          <p:cNvSpPr txBox="1"/>
          <p:nvPr/>
        </p:nvSpPr>
        <p:spPr>
          <a:xfrm>
            <a:off x="2810102" y="5878218"/>
            <a:ext cx="2639102" cy="213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图片摘自：</a:t>
            </a:r>
            <a:r>
              <a:rPr kumimoji="0" lang="en-US" altLang="zh-CN" sz="8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N Engl J Med. 2020;383(14):1340-1348.</a:t>
            </a:r>
            <a:endParaRPr kumimoji="0" lang="zh-CN" altLang="en-US" sz="8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îṥlïḍé"/>
          <p:cNvSpPr/>
          <p:nvPr/>
        </p:nvSpPr>
        <p:spPr bwMode="auto">
          <a:xfrm>
            <a:off x="11904345" y="1605315"/>
            <a:ext cx="287655" cy="1217930"/>
          </a:xfrm>
          <a:prstGeom prst="rect">
            <a:avLst/>
          </a:prstGeom>
          <a:solidFill>
            <a:schemeClr val="bg1">
              <a:lumMod val="75000"/>
            </a:schemeClr>
          </a:solidFill>
          <a:ln w="38100">
            <a:noFill/>
          </a:ln>
        </p:spPr>
        <p:style>
          <a:lnRef idx="2">
            <a:schemeClr val="dk1"/>
          </a:lnRef>
          <a:fillRef idx="1">
            <a:schemeClr val="lt1"/>
          </a:fillRef>
          <a:effectRef idx="0">
            <a:schemeClr val="dk1"/>
          </a:effectRef>
          <a:fontRef idx="minor">
            <a:schemeClr val="dk1"/>
          </a:fontRef>
        </p:style>
        <p:txBody>
          <a:bodyPr vertOverflow="overflow" horzOverflow="overflow" vert="eaVert" wrap="square" numCol="1" spcCol="0" rtlCol="0" fromWordArt="0" anchor="ctr" anchorCtr="0" forceAA="0" compatLnSpc="1">
            <a:noAutofit/>
          </a:bodyPr>
          <a:lstStyle/>
          <a:p>
            <a:pPr algn="ctr" fontAlgn="base"/>
            <a:r>
              <a:rPr lang="zh-CN" altLang="en-US" sz="1200" b="1" dirty="0">
                <a:solidFill>
                  <a:schemeClr val="bg1"/>
                </a:solidFill>
                <a:latin typeface="微软雅黑" panose="020B0503020204020204" pitchFamily="34" charset="-122"/>
                <a:ea typeface="微软雅黑" panose="020B0503020204020204" pitchFamily="34" charset="-122"/>
                <a:sym typeface="+mn-ea"/>
              </a:rPr>
              <a:t>HPV感染</a:t>
            </a:r>
          </a:p>
        </p:txBody>
      </p:sp>
      <p:sp>
        <p:nvSpPr>
          <p:cNvPr id="19" name="îṥlïḍé"/>
          <p:cNvSpPr/>
          <p:nvPr/>
        </p:nvSpPr>
        <p:spPr bwMode="auto">
          <a:xfrm>
            <a:off x="11904345" y="2844581"/>
            <a:ext cx="287655" cy="1217930"/>
          </a:xfrm>
          <a:prstGeom prst="rect">
            <a:avLst/>
          </a:prstGeom>
          <a:solidFill>
            <a:schemeClr val="bg1">
              <a:lumMod val="75000"/>
            </a:schemeClr>
          </a:solidFill>
          <a:ln w="38100">
            <a:noFill/>
          </a:ln>
        </p:spPr>
        <p:style>
          <a:lnRef idx="2">
            <a:schemeClr val="dk1"/>
          </a:lnRef>
          <a:fillRef idx="1">
            <a:schemeClr val="lt1"/>
          </a:fillRef>
          <a:effectRef idx="0">
            <a:schemeClr val="dk1"/>
          </a:effectRef>
          <a:fontRef idx="minor">
            <a:schemeClr val="dk1"/>
          </a:fontRef>
        </p:style>
        <p:txBody>
          <a:bodyPr vert="eaVert"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r>
              <a:rPr lang="zh-CN" altLang="en-US" sz="1200" b="1" dirty="0">
                <a:solidFill>
                  <a:schemeClr val="bg1"/>
                </a:solidFill>
                <a:latin typeface="微软雅黑" panose="020B0503020204020204" pitchFamily="34" charset="-122"/>
                <a:ea typeface="微软雅黑" panose="020B0503020204020204" pitchFamily="34" charset="-122"/>
              </a:rPr>
              <a:t>癌前病变</a:t>
            </a:r>
          </a:p>
        </p:txBody>
      </p:sp>
      <p:sp>
        <p:nvSpPr>
          <p:cNvPr id="20" name="îṥlïḍé"/>
          <p:cNvSpPr/>
          <p:nvPr/>
        </p:nvSpPr>
        <p:spPr bwMode="auto">
          <a:xfrm>
            <a:off x="11904345" y="4083847"/>
            <a:ext cx="287655" cy="1217930"/>
          </a:xfrm>
          <a:prstGeom prst="rect">
            <a:avLst/>
          </a:prstGeom>
          <a:solidFill>
            <a:srgbClr val="015560"/>
          </a:solidFill>
          <a:ln w="38100">
            <a:noFill/>
          </a:ln>
        </p:spPr>
        <p:style>
          <a:lnRef idx="2">
            <a:schemeClr val="dk1"/>
          </a:lnRef>
          <a:fillRef idx="1">
            <a:schemeClr val="lt1"/>
          </a:fillRef>
          <a:effectRef idx="0">
            <a:schemeClr val="dk1"/>
          </a:effectRef>
          <a:fontRef idx="minor">
            <a:schemeClr val="dk1"/>
          </a:fontRef>
        </p:style>
        <p:txBody>
          <a:bodyPr vert="eaVert"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r>
              <a:rPr lang="zh-CN" altLang="en-US" sz="1200" b="1" dirty="0">
                <a:solidFill>
                  <a:schemeClr val="bg1"/>
                </a:solidFill>
                <a:latin typeface="微软雅黑" panose="020B0503020204020204" pitchFamily="34" charset="-122"/>
                <a:ea typeface="微软雅黑" panose="020B0503020204020204" pitchFamily="34" charset="-122"/>
              </a:rPr>
              <a:t>子宫颈癌</a:t>
            </a:r>
          </a:p>
        </p:txBody>
      </p:sp>
      <p:sp>
        <p:nvSpPr>
          <p:cNvPr id="21" name="标题 1"/>
          <p:cNvSpPr>
            <a:spLocks noGrp="1"/>
          </p:cNvSpPr>
          <p:nvPr>
            <p:ph type="title"/>
          </p:nvPr>
        </p:nvSpPr>
        <p:spPr>
          <a:xfrm>
            <a:off x="660864" y="385500"/>
            <a:ext cx="10759440" cy="480382"/>
          </a:xfrm>
        </p:spPr>
        <p:txBody>
          <a:bodyPr vert="horz" rtlCol="0">
            <a:normAutofit/>
          </a:bodyPr>
          <a:lstStyle/>
          <a:p>
            <a:r>
              <a:rPr lang="zh-CN" altLang="en-US" dirty="0"/>
              <a:t>四价</a:t>
            </a:r>
            <a:r>
              <a:rPr lang="en-US" altLang="zh-CN" dirty="0"/>
              <a:t>HPV</a:t>
            </a:r>
            <a:r>
              <a:rPr lang="zh-CN" altLang="en-US" dirty="0"/>
              <a:t>疫苗可使青少年女性子宫颈癌发病率降低</a:t>
            </a:r>
            <a:r>
              <a:rPr lang="en-US" altLang="zh-CN" dirty="0"/>
              <a:t>88%</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179995-0948-5941-A320-D4BF6D31D391}"/>
              </a:ext>
            </a:extLst>
          </p:cNvPr>
          <p:cNvPicPr>
            <a:picLocks noChangeAspect="1"/>
          </p:cNvPicPr>
          <p:nvPr/>
        </p:nvPicPr>
        <p:blipFill>
          <a:blip r:embed="rId3"/>
          <a:stretch>
            <a:fillRect/>
          </a:stretch>
        </p:blipFill>
        <p:spPr>
          <a:xfrm>
            <a:off x="0" y="4972187"/>
            <a:ext cx="12192000" cy="1895339"/>
          </a:xfrm>
          <a:prstGeom prst="rect">
            <a:avLst/>
          </a:prstGeom>
        </p:spPr>
      </p:pic>
      <p:sp>
        <p:nvSpPr>
          <p:cNvPr id="15" name="文本框 14">
            <a:extLst>
              <a:ext uri="{FF2B5EF4-FFF2-40B4-BE49-F238E27FC236}">
                <a16:creationId xmlns:a16="http://schemas.microsoft.com/office/drawing/2014/main" id="{2E051312-D8E5-7AA8-1936-4E3045F0BE27}"/>
              </a:ext>
            </a:extLst>
          </p:cNvPr>
          <p:cNvSpPr txBox="1"/>
          <p:nvPr/>
        </p:nvSpPr>
        <p:spPr>
          <a:xfrm>
            <a:off x="5298348" y="1061100"/>
            <a:ext cx="1595309" cy="76944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CN" altLang="en-US" sz="4400" b="0" i="0" u="none" strike="noStrike" kern="1200" cap="none" spc="300" normalizeH="0" baseline="0" noProof="0" dirty="0">
                <a:ln>
                  <a:noFill/>
                </a:ln>
                <a:solidFill>
                  <a:srgbClr val="005560"/>
                </a:solidFill>
                <a:effectLst/>
                <a:uLnTx/>
                <a:uFillTx/>
                <a:latin typeface="微软雅黑"/>
                <a:ea typeface="微软雅黑"/>
                <a:cs typeface="+mn-cs"/>
              </a:rPr>
              <a:t>目 录</a:t>
            </a:r>
          </a:p>
        </p:txBody>
      </p:sp>
      <p:grpSp>
        <p:nvGrpSpPr>
          <p:cNvPr id="23" name="组合 22">
            <a:extLst>
              <a:ext uri="{FF2B5EF4-FFF2-40B4-BE49-F238E27FC236}">
                <a16:creationId xmlns:a16="http://schemas.microsoft.com/office/drawing/2014/main" id="{3FA7903F-27EF-3793-F848-F6026EC9B567}"/>
              </a:ext>
            </a:extLst>
          </p:cNvPr>
          <p:cNvGrpSpPr/>
          <p:nvPr/>
        </p:nvGrpSpPr>
        <p:grpSpPr>
          <a:xfrm>
            <a:off x="1736767" y="2103683"/>
            <a:ext cx="9914906" cy="652358"/>
            <a:chOff x="1118833" y="2857168"/>
            <a:chExt cx="9914887" cy="652358"/>
          </a:xfrm>
        </p:grpSpPr>
        <p:sp>
          <p:nvSpPr>
            <p:cNvPr id="19" name="文本框 18">
              <a:extLst>
                <a:ext uri="{FF2B5EF4-FFF2-40B4-BE49-F238E27FC236}">
                  <a16:creationId xmlns:a16="http://schemas.microsoft.com/office/drawing/2014/main" id="{F26959F9-7144-E771-A41D-CC95F723A457}"/>
                </a:ext>
              </a:extLst>
            </p:cNvPr>
            <p:cNvSpPr txBox="1"/>
            <p:nvPr/>
          </p:nvSpPr>
          <p:spPr>
            <a:xfrm>
              <a:off x="1118833" y="2857168"/>
              <a:ext cx="425115"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a:noFill/>
                  </a:ln>
                  <a:solidFill>
                    <a:srgbClr val="005560"/>
                  </a:solidFill>
                  <a:effectLst/>
                  <a:uLnTx/>
                  <a:uFillTx/>
                  <a:latin typeface="FZLanTingHeiS" panose="02000500000000000000" pitchFamily="2" charset="-122"/>
                  <a:ea typeface="FZLanTingHeiS" panose="02000500000000000000" pitchFamily="2" charset="-122"/>
                  <a:cs typeface="+mn-cs"/>
                </a:rPr>
                <a:t>01</a:t>
              </a:r>
              <a:endParaRPr kumimoji="1" lang="zh-CN" altLang="en-US" sz="1600" b="0" i="0" u="none" strike="noStrike" kern="1200" cap="none" spc="0" normalizeH="0" baseline="0" noProof="0" dirty="0">
                <a:ln>
                  <a:noFill/>
                </a:ln>
                <a:solidFill>
                  <a:srgbClr val="005560"/>
                </a:solidFill>
                <a:effectLst/>
                <a:uLnTx/>
                <a:uFillTx/>
                <a:latin typeface="FZLanTingHeiS" panose="02000500000000000000" pitchFamily="2" charset="-122"/>
                <a:ea typeface="FZLanTingHeiS" panose="02000500000000000000" pitchFamily="2" charset="-122"/>
                <a:cs typeface="+mn-cs"/>
              </a:endParaRPr>
            </a:p>
          </p:txBody>
        </p:sp>
        <p:sp>
          <p:nvSpPr>
            <p:cNvPr id="20" name="文本框 19">
              <a:extLst>
                <a:ext uri="{FF2B5EF4-FFF2-40B4-BE49-F238E27FC236}">
                  <a16:creationId xmlns:a16="http://schemas.microsoft.com/office/drawing/2014/main" id="{C0930AB3-A0CB-3E6D-3739-D4C4F1062041}"/>
                </a:ext>
              </a:extLst>
            </p:cNvPr>
            <p:cNvSpPr txBox="1"/>
            <p:nvPr/>
          </p:nvSpPr>
          <p:spPr>
            <a:xfrm>
              <a:off x="1557698" y="2928469"/>
              <a:ext cx="9476022" cy="58105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基于</a:t>
              </a:r>
              <a:r>
                <a:rPr kumimoji="0" lang="en-US" altLang="zh-CN"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WHO</a:t>
              </a:r>
              <a:r>
                <a:rPr kumimoji="0" lang="zh-CN" altLang="en-US"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子宫颈癌消除计划，全球各国开展</a:t>
              </a:r>
              <a:r>
                <a:rPr kumimoji="0" lang="en-US" altLang="zh-CN"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HPV</a:t>
              </a:r>
              <a:r>
                <a:rPr kumimoji="0" lang="zh-CN" altLang="en-US"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疫苗接种项目</a:t>
              </a:r>
            </a:p>
          </p:txBody>
        </p:sp>
        <p:cxnSp>
          <p:nvCxnSpPr>
            <p:cNvPr id="22" name="直线连接符 21">
              <a:extLst>
                <a:ext uri="{FF2B5EF4-FFF2-40B4-BE49-F238E27FC236}">
                  <a16:creationId xmlns:a16="http://schemas.microsoft.com/office/drawing/2014/main" id="{4D62ACAB-51CB-9E27-DF3C-85B45511746E}"/>
                </a:ext>
              </a:extLst>
            </p:cNvPr>
            <p:cNvCxnSpPr>
              <a:cxnSpLocks/>
            </p:cNvCxnSpPr>
            <p:nvPr/>
          </p:nvCxnSpPr>
          <p:spPr>
            <a:xfrm flipV="1">
              <a:off x="1431005" y="2948632"/>
              <a:ext cx="207790" cy="2470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4" name="组合 63">
            <a:extLst>
              <a:ext uri="{FF2B5EF4-FFF2-40B4-BE49-F238E27FC236}">
                <a16:creationId xmlns:a16="http://schemas.microsoft.com/office/drawing/2014/main" id="{6E075AD7-51CB-0FD7-FE38-7EF94B98CB95}"/>
              </a:ext>
            </a:extLst>
          </p:cNvPr>
          <p:cNvGrpSpPr/>
          <p:nvPr/>
        </p:nvGrpSpPr>
        <p:grpSpPr>
          <a:xfrm>
            <a:off x="2936649" y="3275209"/>
            <a:ext cx="5915045" cy="652358"/>
            <a:chOff x="1118832" y="2857168"/>
            <a:chExt cx="5915054" cy="652358"/>
          </a:xfrm>
        </p:grpSpPr>
        <p:sp>
          <p:nvSpPr>
            <p:cNvPr id="65" name="文本框 64">
              <a:extLst>
                <a:ext uri="{FF2B5EF4-FFF2-40B4-BE49-F238E27FC236}">
                  <a16:creationId xmlns:a16="http://schemas.microsoft.com/office/drawing/2014/main" id="{C283FB13-E8D6-96FF-C83C-97EB01C871BB}"/>
                </a:ext>
              </a:extLst>
            </p:cNvPr>
            <p:cNvSpPr txBox="1"/>
            <p:nvPr/>
          </p:nvSpPr>
          <p:spPr>
            <a:xfrm>
              <a:off x="1118832" y="2857168"/>
              <a:ext cx="42511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rPr>
                <a:t>02</a:t>
              </a:r>
              <a:endParaRPr kumimoji="1" lang="zh-CN" altLang="en-US"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endParaRPr>
            </a:p>
          </p:txBody>
        </p:sp>
        <p:sp>
          <p:nvSpPr>
            <p:cNvPr id="66" name="文本框 65">
              <a:extLst>
                <a:ext uri="{FF2B5EF4-FFF2-40B4-BE49-F238E27FC236}">
                  <a16:creationId xmlns:a16="http://schemas.microsoft.com/office/drawing/2014/main" id="{1B15FCB8-F70A-09B6-C1BD-D37E7EDD7A63}"/>
                </a:ext>
              </a:extLst>
            </p:cNvPr>
            <p:cNvSpPr txBox="1"/>
            <p:nvPr/>
          </p:nvSpPr>
          <p:spPr>
            <a:xfrm>
              <a:off x="1557699" y="2928469"/>
              <a:ext cx="5476187" cy="581057"/>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四价和九价</a:t>
              </a:r>
              <a:r>
                <a:rPr kumimoji="0" lang="en-US" altLang="zh-CN" sz="24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HPV</a:t>
              </a:r>
              <a:r>
                <a:rPr kumimoji="0" lang="zh-CN" altLang="en-US" sz="2400" b="1"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mn-cs"/>
                </a:rPr>
                <a:t>疫苗为青少年提供保护</a:t>
              </a:r>
            </a:p>
          </p:txBody>
        </p:sp>
        <p:cxnSp>
          <p:nvCxnSpPr>
            <p:cNvPr id="67" name="直线连接符 66">
              <a:extLst>
                <a:ext uri="{FF2B5EF4-FFF2-40B4-BE49-F238E27FC236}">
                  <a16:creationId xmlns:a16="http://schemas.microsoft.com/office/drawing/2014/main" id="{FC92DD74-8128-477D-D333-E3BCA43357F2}"/>
                </a:ext>
              </a:extLst>
            </p:cNvPr>
            <p:cNvCxnSpPr>
              <a:cxnSpLocks/>
            </p:cNvCxnSpPr>
            <p:nvPr/>
          </p:nvCxnSpPr>
          <p:spPr>
            <a:xfrm flipV="1">
              <a:off x="1431005" y="2948632"/>
              <a:ext cx="207790" cy="2470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54E51950-628F-957C-35E5-0BFC1412F06B}"/>
              </a:ext>
            </a:extLst>
          </p:cNvPr>
          <p:cNvGrpSpPr/>
          <p:nvPr/>
        </p:nvGrpSpPr>
        <p:grpSpPr>
          <a:xfrm>
            <a:off x="3964312" y="4508940"/>
            <a:ext cx="6231248" cy="652358"/>
            <a:chOff x="1118832" y="2857168"/>
            <a:chExt cx="6231258" cy="652358"/>
          </a:xfrm>
        </p:grpSpPr>
        <p:sp>
          <p:nvSpPr>
            <p:cNvPr id="69" name="文本框 68">
              <a:extLst>
                <a:ext uri="{FF2B5EF4-FFF2-40B4-BE49-F238E27FC236}">
                  <a16:creationId xmlns:a16="http://schemas.microsoft.com/office/drawing/2014/main" id="{E6CC33D7-BBAE-F2D2-2727-8CD0747BFFBF}"/>
                </a:ext>
              </a:extLst>
            </p:cNvPr>
            <p:cNvSpPr txBox="1"/>
            <p:nvPr/>
          </p:nvSpPr>
          <p:spPr>
            <a:xfrm>
              <a:off x="1118832" y="2857168"/>
              <a:ext cx="42511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rPr>
                <a:t>03</a:t>
              </a:r>
              <a:endParaRPr kumimoji="1" lang="zh-CN" altLang="en-US"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endParaRPr>
            </a:p>
          </p:txBody>
        </p:sp>
        <p:sp>
          <p:nvSpPr>
            <p:cNvPr id="70" name="文本框 69">
              <a:extLst>
                <a:ext uri="{FF2B5EF4-FFF2-40B4-BE49-F238E27FC236}">
                  <a16:creationId xmlns:a16="http://schemas.microsoft.com/office/drawing/2014/main" id="{6202568B-A53E-48C3-DA56-0E633107C55B}"/>
                </a:ext>
              </a:extLst>
            </p:cNvPr>
            <p:cNvSpPr txBox="1"/>
            <p:nvPr/>
          </p:nvSpPr>
          <p:spPr>
            <a:xfrm>
              <a:off x="1557699" y="2928469"/>
              <a:ext cx="5792391" cy="5810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HPV</a:t>
              </a:r>
              <a:r>
                <a:rPr kumimoji="0" lang="zh-CN" altLang="en-US" sz="24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疫苗接种常见问答及不良反应处理</a:t>
              </a:r>
            </a:p>
          </p:txBody>
        </p:sp>
        <p:cxnSp>
          <p:nvCxnSpPr>
            <p:cNvPr id="71" name="直线连接符 70">
              <a:extLst>
                <a:ext uri="{FF2B5EF4-FFF2-40B4-BE49-F238E27FC236}">
                  <a16:creationId xmlns:a16="http://schemas.microsoft.com/office/drawing/2014/main" id="{EA61BD07-65CA-909D-504C-F262AAEC1C33}"/>
                </a:ext>
              </a:extLst>
            </p:cNvPr>
            <p:cNvCxnSpPr>
              <a:cxnSpLocks/>
            </p:cNvCxnSpPr>
            <p:nvPr/>
          </p:nvCxnSpPr>
          <p:spPr>
            <a:xfrm flipV="1">
              <a:off x="1431005" y="2948632"/>
              <a:ext cx="207790" cy="2470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a16="http://schemas.microsoft.com/office/drawing/2014/main" id="{9241351D-0F1B-1956-6FE6-68072DB62461}"/>
              </a:ext>
            </a:extLst>
          </p:cNvPr>
          <p:cNvSpPr txBox="1"/>
          <p:nvPr/>
        </p:nvSpPr>
        <p:spPr>
          <a:xfrm>
            <a:off x="7837714" y="6519446"/>
            <a:ext cx="4354286"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微软雅黑"/>
                <a:ea typeface="微软雅黑"/>
                <a:cs typeface="+mn-cs"/>
              </a:rPr>
              <a:t>03-2026-CN-HPV-01463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solidFill>
                <a:effectLst/>
                <a:uLnTx/>
                <a:uFillTx/>
                <a:latin typeface="微软雅黑"/>
                <a:ea typeface="微软雅黑"/>
                <a:cs typeface="+mn-cs"/>
              </a:rPr>
              <a:t>仅供医疗卫生专业人士作学术参考，请勿分发或转发</a:t>
            </a:r>
          </a:p>
        </p:txBody>
      </p:sp>
    </p:spTree>
    <p:extLst>
      <p:ext uri="{BB962C8B-B14F-4D97-AF65-F5344CB8AC3E}">
        <p14:creationId xmlns:p14="http://schemas.microsoft.com/office/powerpoint/2010/main" val="38242186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custDataLst>
              <p:tags r:id="rId2"/>
            </p:custDataLst>
            <p:extLst>
              <p:ext uri="{D42A27DB-BD31-4B8C-83A1-F6EECF244321}">
                <p14:modId xmlns:p14="http://schemas.microsoft.com/office/powerpoint/2010/main" val="560260965"/>
              </p:ext>
            </p:extLst>
          </p:nvPr>
        </p:nvGraphicFramePr>
        <p:xfrm>
          <a:off x="369754" y="1088239"/>
          <a:ext cx="11645564" cy="4711700"/>
        </p:xfrm>
        <a:graphic>
          <a:graphicData uri="http://schemas.openxmlformats.org/drawingml/2006/table">
            <a:tbl>
              <a:tblPr firstRow="1" firstCol="1">
                <a:tableStyleId>{B301B821-A1FF-4177-AEE7-76D212191A09}</a:tableStyleId>
              </a:tblPr>
              <a:tblGrid>
                <a:gridCol w="1638300">
                  <a:extLst>
                    <a:ext uri="{9D8B030D-6E8A-4147-A177-3AD203B41FA5}">
                      <a16:colId xmlns:a16="http://schemas.microsoft.com/office/drawing/2014/main" val="20000"/>
                    </a:ext>
                  </a:extLst>
                </a:gridCol>
                <a:gridCol w="2302689">
                  <a:extLst>
                    <a:ext uri="{9D8B030D-6E8A-4147-A177-3AD203B41FA5}">
                      <a16:colId xmlns:a16="http://schemas.microsoft.com/office/drawing/2014/main" val="20001"/>
                    </a:ext>
                  </a:extLst>
                </a:gridCol>
                <a:gridCol w="1547446">
                  <a:extLst>
                    <a:ext uri="{9D8B030D-6E8A-4147-A177-3AD203B41FA5}">
                      <a16:colId xmlns:a16="http://schemas.microsoft.com/office/drawing/2014/main" val="20002"/>
                    </a:ext>
                  </a:extLst>
                </a:gridCol>
                <a:gridCol w="1974501">
                  <a:extLst>
                    <a:ext uri="{9D8B030D-6E8A-4147-A177-3AD203B41FA5}">
                      <a16:colId xmlns:a16="http://schemas.microsoft.com/office/drawing/2014/main" val="20003"/>
                    </a:ext>
                  </a:extLst>
                </a:gridCol>
                <a:gridCol w="2134488">
                  <a:extLst>
                    <a:ext uri="{9D8B030D-6E8A-4147-A177-3AD203B41FA5}">
                      <a16:colId xmlns:a16="http://schemas.microsoft.com/office/drawing/2014/main" val="20004"/>
                    </a:ext>
                  </a:extLst>
                </a:gridCol>
                <a:gridCol w="2048140">
                  <a:extLst>
                    <a:ext uri="{9D8B030D-6E8A-4147-A177-3AD203B41FA5}">
                      <a16:colId xmlns:a16="http://schemas.microsoft.com/office/drawing/2014/main" val="20005"/>
                    </a:ext>
                  </a:extLst>
                </a:gridCol>
              </a:tblGrid>
              <a:tr h="516255">
                <a:tc>
                  <a:txBody>
                    <a:bodyPr/>
                    <a:lstStyle/>
                    <a:p>
                      <a:pPr algn="ctr" fontAlgn="ctr"/>
                      <a:r>
                        <a:rPr lang="zh-CN" altLang="en-US" sz="1200" u="none" strike="noStrike" dirty="0">
                          <a:effectLst/>
                          <a:latin typeface="微软雅黑" panose="020B0503020204020204" pitchFamily="34" charset="-122"/>
                          <a:ea typeface="微软雅黑" panose="020B0503020204020204" pitchFamily="34" charset="-122"/>
                        </a:rPr>
                        <a:t>项目</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solidFill>
                      <a:srgbClr val="015560"/>
                    </a:solidFill>
                  </a:tcPr>
                </a:tc>
                <a:tc>
                  <a:txBody>
                    <a:bodyPr/>
                    <a:lstStyle/>
                    <a:p>
                      <a:pPr algn="ctr" fontAlgn="ct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进口九价</a:t>
                      </a:r>
                      <a:r>
                        <a:rPr 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疫苗</a:t>
                      </a:r>
                      <a:r>
                        <a:rPr lang="en-US" altLang="zh-CN" sz="1200" u="none" strike="noStrike" baseline="30000" dirty="0">
                          <a:effectLst/>
                          <a:latin typeface="微软雅黑" panose="020B0503020204020204" pitchFamily="34" charset="-122"/>
                          <a:ea typeface="微软雅黑" panose="020B0503020204020204" pitchFamily="34" charset="-122"/>
                          <a:cs typeface="微软雅黑" panose="020B0503020204020204" pitchFamily="34" charset="-122"/>
                        </a:rPr>
                        <a:t>8</a:t>
                      </a:r>
                      <a:endParaRPr lang="en-US" altLang="zh-CN" sz="1200" b="0" i="0" u="none" strike="noStrike" baseline="300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solidFill>
                      <a:srgbClr val="015560"/>
                    </a:solidFill>
                  </a:tcPr>
                </a:tc>
                <a:tc>
                  <a:txBody>
                    <a:bodyPr/>
                    <a:lstStyle/>
                    <a:p>
                      <a:pPr algn="ctr" fontAlgn="ct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进口四价</a:t>
                      </a:r>
                      <a:r>
                        <a:rPr 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疫苗</a:t>
                      </a:r>
                      <a:r>
                        <a:rPr lang="en-US" altLang="zh-CN" sz="1200" u="none" strike="noStrike" baseline="30000" dirty="0">
                          <a:effectLst/>
                          <a:latin typeface="微软雅黑" panose="020B0503020204020204" pitchFamily="34" charset="-122"/>
                          <a:ea typeface="微软雅黑" panose="020B0503020204020204" pitchFamily="34" charset="-122"/>
                          <a:cs typeface="微软雅黑" panose="020B0503020204020204" pitchFamily="34" charset="-122"/>
                        </a:rPr>
                        <a:t>9</a:t>
                      </a:r>
                      <a:endParaRPr lang="en-US" altLang="zh-CN" sz="1200" b="0" i="0" u="none" strike="noStrike" baseline="300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solidFill>
                      <a:srgbClr val="015560"/>
                    </a:solidFill>
                  </a:tcPr>
                </a:tc>
                <a:tc>
                  <a:txBody>
                    <a:bodyPr/>
                    <a:lstStyle/>
                    <a:p>
                      <a:pPr algn="ctr" fontAlgn="ct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国产双价</a:t>
                      </a:r>
                      <a:r>
                        <a:rPr lang="en-US" altLang="zh-CN"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疫苗</a:t>
                      </a:r>
                      <a:b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br>
                      <a:r>
                        <a:rPr lang="en-US" altLang="zh-CN"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毕赤酵母</a:t>
                      </a:r>
                      <a:r>
                        <a:rPr lang="en-US" altLang="zh-CN"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u="none" strike="noStrike" baseline="30000" dirty="0">
                          <a:effectLst/>
                          <a:latin typeface="微软雅黑" panose="020B0503020204020204" pitchFamily="34" charset="-122"/>
                          <a:ea typeface="微软雅黑" panose="020B0503020204020204" pitchFamily="34" charset="-122"/>
                          <a:cs typeface="微软雅黑" panose="020B0503020204020204" pitchFamily="34" charset="-122"/>
                        </a:rPr>
                        <a:t>6</a:t>
                      </a:r>
                      <a:endParaRPr lang="en-US" altLang="zh-CN" sz="1200" b="0" i="0" u="none" strike="noStrike" baseline="300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solidFill>
                      <a:srgbClr val="015560"/>
                    </a:solidFill>
                  </a:tcPr>
                </a:tc>
                <a:tc>
                  <a:txBody>
                    <a:bodyPr/>
                    <a:lstStyle/>
                    <a:p>
                      <a:pPr algn="ctr" fontAlgn="ct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国产双价</a:t>
                      </a:r>
                      <a:r>
                        <a:rPr lang="en-US" altLang="zh-CN"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疫苗</a:t>
                      </a:r>
                      <a:b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br>
                      <a:r>
                        <a:rPr lang="en-US" altLang="zh-CN"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大肠杆菌</a:t>
                      </a:r>
                      <a:r>
                        <a:rPr lang="en-US" altLang="zh-CN"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u="none" strike="noStrike" baseline="30000" dirty="0">
                          <a:effectLst/>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1200" b="0" i="0" u="none" strike="noStrike" baseline="300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solidFill>
                      <a:srgbClr val="015560"/>
                    </a:solidFill>
                  </a:tcPr>
                </a:tc>
                <a:tc>
                  <a:txBody>
                    <a:bodyPr/>
                    <a:lstStyle/>
                    <a:p>
                      <a:pPr algn="ctr" fontAlgn="ct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进口双价</a:t>
                      </a:r>
                      <a:r>
                        <a:rPr lang="en-US" altLang="zh-CN"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2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吸附疫苗</a:t>
                      </a:r>
                      <a:r>
                        <a:rPr lang="en-US" altLang="zh-CN" sz="1200" u="none" strike="noStrike" baseline="30000" dirty="0">
                          <a:effectLst/>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200" b="0" i="0" u="none" strike="noStrike" baseline="300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solidFill>
                      <a:srgbClr val="015560"/>
                    </a:solidFill>
                  </a:tcPr>
                </a:tc>
                <a:extLst>
                  <a:ext uri="{0D108BD9-81ED-4DB2-BD59-A6C34878D82A}">
                    <a16:rowId xmlns:a16="http://schemas.microsoft.com/office/drawing/2014/main" val="10000"/>
                  </a:ext>
                </a:extLst>
              </a:tr>
              <a:tr h="370840">
                <a:tc>
                  <a:txBody>
                    <a:bodyPr/>
                    <a:lstStyle/>
                    <a:p>
                      <a:pPr algn="ctr" fontAlgn="ctr"/>
                      <a:r>
                        <a:rPr lang="zh-CN" altLang="en-US" sz="12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全球</a:t>
                      </a:r>
                      <a:r>
                        <a:rPr lang="en-US" altLang="zh-CN" sz="12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中国境内上市时间</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2014</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050" u="none" strike="noStrike" baseline="30000" dirty="0">
                          <a:effectLst/>
                          <a:latin typeface="微软雅黑" panose="020B0503020204020204" pitchFamily="34" charset="-122"/>
                          <a:ea typeface="微软雅黑" panose="020B0503020204020204" pitchFamily="34" charset="-122"/>
                          <a:cs typeface="微软雅黑" panose="020B0503020204020204" pitchFamily="34" charset="-122"/>
                        </a:rPr>
                        <a:t>11</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2006</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050" u="none" strike="noStrike" baseline="30000" dirty="0">
                          <a:effectLst/>
                          <a:latin typeface="微软雅黑" panose="020B0503020204020204" pitchFamily="34" charset="-122"/>
                          <a:ea typeface="微软雅黑" panose="020B0503020204020204" pitchFamily="34" charset="-122"/>
                          <a:cs typeface="微软雅黑" panose="020B0503020204020204" pitchFamily="34" charset="-122"/>
                        </a:rPr>
                        <a:t>11</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2007</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050" u="none" strike="noStrike" baseline="30000" dirty="0">
                          <a:effectLst/>
                          <a:latin typeface="微软雅黑" panose="020B0503020204020204" pitchFamily="34" charset="-122"/>
                          <a:ea typeface="微软雅黑" panose="020B0503020204020204" pitchFamily="34" charset="-122"/>
                          <a:cs typeface="微软雅黑" panose="020B0503020204020204" pitchFamily="34" charset="-122"/>
                        </a:rPr>
                        <a:t>11</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extLst>
                  <a:ext uri="{0D108BD9-81ED-4DB2-BD59-A6C34878D82A}">
                    <a16:rowId xmlns:a16="http://schemas.microsoft.com/office/drawing/2014/main" val="10001"/>
                  </a:ext>
                </a:extLst>
              </a:tr>
              <a:tr h="323215">
                <a:tc>
                  <a:txBody>
                    <a:bodyPr/>
                    <a:lstStyle/>
                    <a:p>
                      <a:pPr algn="ctr" fontAlgn="ctr"/>
                      <a:r>
                        <a:rPr lang="zh-CN" altLang="en-US" sz="1200" u="none" strike="noStrike">
                          <a:solidFill>
                            <a:schemeClr val="tx1"/>
                          </a:solidFill>
                          <a:effectLst/>
                          <a:latin typeface="微软雅黑" panose="020B0503020204020204" pitchFamily="34" charset="-122"/>
                          <a:ea typeface="微软雅黑" panose="020B0503020204020204" pitchFamily="34" charset="-122"/>
                        </a:rPr>
                        <a:t>表达系统</a:t>
                      </a:r>
                      <a:endParaRPr lang="zh-CN" altLang="en-US" sz="1200" b="0" i="0" u="none" strike="noStrike">
                        <a:solidFill>
                          <a:schemeClr val="tx1"/>
                        </a:solidFill>
                        <a:effectLst/>
                        <a:latin typeface="微软雅黑" panose="020B0503020204020204" pitchFamily="34" charset="-122"/>
                        <a:ea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zh-CN" altLang="en-US" sz="1050" u="none" strike="noStrike" dirty="0">
                          <a:effectLst/>
                          <a:latin typeface="微软雅黑" panose="020B0503020204020204" pitchFamily="34" charset="-122"/>
                          <a:ea typeface="微软雅黑" panose="020B0503020204020204" pitchFamily="34" charset="-122"/>
                        </a:rPr>
                        <a:t>酿酒酵母</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zh-CN" altLang="en-US" sz="1050" u="none" strike="noStrike" dirty="0">
                          <a:effectLst/>
                          <a:latin typeface="微软雅黑" panose="020B0503020204020204" pitchFamily="34" charset="-122"/>
                          <a:ea typeface="微软雅黑" panose="020B0503020204020204" pitchFamily="34" charset="-122"/>
                        </a:rPr>
                        <a:t>酿酒酵母</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zh-CN" altLang="en-US" sz="1050" u="none" strike="noStrike" dirty="0">
                          <a:effectLst/>
                          <a:latin typeface="微软雅黑" panose="020B0503020204020204" pitchFamily="34" charset="-122"/>
                          <a:ea typeface="微软雅黑" panose="020B0503020204020204" pitchFamily="34" charset="-122"/>
                        </a:rPr>
                        <a:t>毕赤酵母</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zh-CN" altLang="en-US" sz="1050" u="none" strike="noStrike" dirty="0">
                          <a:effectLst/>
                          <a:latin typeface="微软雅黑" panose="020B0503020204020204" pitchFamily="34" charset="-122"/>
                          <a:ea typeface="微软雅黑" panose="020B0503020204020204" pitchFamily="34" charset="-122"/>
                        </a:rPr>
                        <a:t>大肠杆菌</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zh-CN" altLang="en-US" sz="1050" u="none" strike="noStrike" dirty="0">
                          <a:effectLst/>
                          <a:latin typeface="微软雅黑" panose="020B0503020204020204" pitchFamily="34" charset="-122"/>
                          <a:ea typeface="微软雅黑" panose="020B0503020204020204" pitchFamily="34" charset="-122"/>
                        </a:rPr>
                        <a:t>杆状病毒</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extLst>
                  <a:ext uri="{0D108BD9-81ED-4DB2-BD59-A6C34878D82A}">
                    <a16:rowId xmlns:a16="http://schemas.microsoft.com/office/drawing/2014/main" val="10002"/>
                  </a:ext>
                </a:extLst>
              </a:tr>
              <a:tr h="343535">
                <a:tc>
                  <a:txBody>
                    <a:bodyPr/>
                    <a:lstStyle/>
                    <a:p>
                      <a:pPr algn="ctr" fontAlgn="ctr"/>
                      <a:r>
                        <a:rPr lang="zh-CN" altLang="en-US" sz="12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覆盖</a:t>
                      </a:r>
                      <a:r>
                        <a:rPr lang="en-US" sz="12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20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型别</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rPr>
                        <a:t>6/11/16/18/31/33/45/52/58</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rPr>
                        <a:t>6/11/16/18</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rPr>
                        <a:t>16/18</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rPr>
                        <a:t>16/18</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rPr>
                        <a:t>16/18</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extLst>
                  <a:ext uri="{0D108BD9-81ED-4DB2-BD59-A6C34878D82A}">
                    <a16:rowId xmlns:a16="http://schemas.microsoft.com/office/drawing/2014/main" val="10003"/>
                  </a:ext>
                </a:extLst>
              </a:tr>
              <a:tr h="323215">
                <a:tc>
                  <a:txBody>
                    <a:bodyPr/>
                    <a:lstStyle/>
                    <a:p>
                      <a:pPr algn="ctr" fontAlgn="ctr"/>
                      <a:r>
                        <a:rPr lang="zh-CN" altLang="en-US" sz="1200" u="none" strike="noStrike" dirty="0">
                          <a:solidFill>
                            <a:schemeClr val="tx1"/>
                          </a:solidFill>
                          <a:effectLst/>
                          <a:latin typeface="微软雅黑" panose="020B0503020204020204" pitchFamily="34" charset="-122"/>
                          <a:ea typeface="微软雅黑" panose="020B0503020204020204" pitchFamily="34" charset="-122"/>
                        </a:rPr>
                        <a:t>接种对象</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9~45</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岁</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9~45</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岁</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9~30</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岁</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9~45</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岁</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b"/>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9~45</a:t>
                      </a:r>
                      <a:r>
                        <a:rPr lang="zh-CN" altLang="en-US" sz="1050" u="none" strike="noStrike">
                          <a:effectLst/>
                          <a:latin typeface="微软雅黑" panose="020B0503020204020204" pitchFamily="34" charset="-122"/>
                          <a:ea typeface="微软雅黑" panose="020B0503020204020204" pitchFamily="34" charset="-122"/>
                          <a:cs typeface="微软雅黑" panose="020B0503020204020204" pitchFamily="34" charset="-122"/>
                        </a:rPr>
                        <a:t>岁</a:t>
                      </a:r>
                      <a:endParaRPr lang="zh-CN" altLang="en-US" sz="105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extLst>
                  <a:ext uri="{0D108BD9-81ED-4DB2-BD59-A6C34878D82A}">
                    <a16:rowId xmlns:a16="http://schemas.microsoft.com/office/drawing/2014/main" val="10004"/>
                  </a:ext>
                </a:extLst>
              </a:tr>
              <a:tr h="546735">
                <a:tc>
                  <a:txBody>
                    <a:bodyPr/>
                    <a:lstStyle/>
                    <a:p>
                      <a:pPr algn="ctr" fontAlgn="ctr">
                        <a:buNone/>
                      </a:pPr>
                      <a:r>
                        <a:rPr lang="zh-CN" altLang="en-US" sz="1200" u="none" strike="noStrike" dirty="0">
                          <a:solidFill>
                            <a:schemeClr val="tx1"/>
                          </a:solidFill>
                          <a:effectLst/>
                          <a:latin typeface="微软雅黑" panose="020B0503020204020204" pitchFamily="34" charset="-122"/>
                          <a:ea typeface="微软雅黑" panose="020B0503020204020204" pitchFamily="34" charset="-122"/>
                        </a:rPr>
                        <a:t>免疫程序</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ct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个月</a:t>
                      </a:r>
                      <a:endPar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6-12</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个月（</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9 </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岁女性）</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ct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个月</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ct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个月，</a:t>
                      </a:r>
                    </a:p>
                    <a:p>
                      <a:pPr algn="ctr" fontAlgn="ct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个月（</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9 </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岁女性）</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ct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个月，</a:t>
                      </a:r>
                    </a:p>
                    <a:p>
                      <a:pPr algn="ctr" fontAlgn="ct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个月（</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9 </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岁女性）</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ct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个月，</a:t>
                      </a:r>
                      <a:endPar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endParaRPr>
                    </a:p>
                    <a:p>
                      <a:pPr algn="ctr" fontAlgn="ct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个月（</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9 </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05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岁女性）</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extLst>
                  <a:ext uri="{0D108BD9-81ED-4DB2-BD59-A6C34878D82A}">
                    <a16:rowId xmlns:a16="http://schemas.microsoft.com/office/drawing/2014/main" val="10005"/>
                  </a:ext>
                </a:extLst>
              </a:tr>
              <a:tr h="506095">
                <a:tc rowSpan="5">
                  <a:txBody>
                    <a:bodyPr/>
                    <a:lstStyle/>
                    <a:p>
                      <a:pPr algn="ctr" fontAlgn="ctr"/>
                      <a:r>
                        <a:rPr lang="zh-CN" sz="1200" u="none" strike="noStrike" dirty="0">
                          <a:solidFill>
                            <a:schemeClr val="tx1"/>
                          </a:solidFill>
                          <a:effectLst/>
                          <a:latin typeface="微软雅黑" panose="020B0503020204020204" pitchFamily="34" charset="-122"/>
                          <a:ea typeface="微软雅黑" panose="020B0503020204020204" pitchFamily="34" charset="-122"/>
                        </a:rPr>
                        <a:t>作用与用途</a:t>
                      </a:r>
                      <a:endParaRPr lang="zh-CN" sz="12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4763" marR="4763" marT="4763" marB="0" anchor="ctr">
                    <a:lnL w="6350">
                      <a:solidFill>
                        <a:schemeClr val="bg1">
                          <a:lumMod val="75000"/>
                        </a:schemeClr>
                      </a:solidFill>
                      <a:prstDash val="solid"/>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algn="l" defTabSz="914400" rtl="0" eaLnBrk="1" fontAlgn="ctr" latinLnBrk="0" hangingPunct="1">
                        <a:lnSpc>
                          <a:spcPct val="100000"/>
                        </a:lnSpc>
                        <a:spcBef>
                          <a:spcPts val="0"/>
                        </a:spcBef>
                        <a:spcAft>
                          <a:spcPts val="0"/>
                        </a:spcAft>
                        <a:buClrTx/>
                        <a:buSzTx/>
                        <a:buFontTx/>
                        <a:buNone/>
                        <a:defRPr/>
                      </a:pPr>
                      <a:r>
                        <a:rPr lang="zh-CN" altLang="en-US" sz="105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预防</a:t>
                      </a:r>
                      <a:r>
                        <a:rPr lang="zh-CN" altLang="en-US" sz="1050" u="none" strike="noStrike"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HPV16/18/31/33/45/52/58所致的：</a:t>
                      </a:r>
                      <a:endParaRPr lang="zh-CN" altLang="en-US" sz="1050" b="0" i="0" u="none" strike="noStrike"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预防高危</a:t>
                      </a:r>
                      <a:r>
                        <a:rPr kumimoji="0" lang="en-US" altLang="zh-CN"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HPV16/18</a:t>
                      </a:r>
                      <a:r>
                        <a:rPr kumimoji="0" lang="zh-CN" altLang="en-US"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所致的：</a:t>
                      </a:r>
                      <a:endParaRPr kumimoji="0" lang="zh-CN" altLang="en-US"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预防高危</a:t>
                      </a:r>
                      <a:r>
                        <a:rPr kumimoji="0" lang="en-US" altLang="zh-CN"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HPV16/18</a:t>
                      </a:r>
                      <a:r>
                        <a:rPr kumimoji="0" lang="zh-CN" altLang="en-US"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所致的：</a:t>
                      </a:r>
                      <a:endParaRPr kumimoji="0" lang="zh-CN" altLang="en-US"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预防高危</a:t>
                      </a:r>
                      <a:r>
                        <a:rPr kumimoji="0" lang="en-US" altLang="zh-CN"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HPV16/18</a:t>
                      </a:r>
                      <a:r>
                        <a:rPr kumimoji="0" lang="zh-CN" altLang="en-US"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所致的：</a:t>
                      </a:r>
                      <a:endParaRPr kumimoji="0" lang="zh-CN" altLang="en-US"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预防高危</a:t>
                      </a:r>
                      <a:r>
                        <a:rPr kumimoji="0" lang="en-US" altLang="zh-CN"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HPV16/18</a:t>
                      </a:r>
                      <a:r>
                        <a:rPr kumimoji="0" lang="zh-CN" altLang="en-US" sz="1050" b="0" i="0" u="none" strike="noStrike" kern="1200" cap="none" spc="0" normalizeH="0" baseline="0" noProof="0" dirty="0">
                          <a:ln>
                            <a:noFill/>
                          </a:ln>
                          <a:solidFill>
                            <a:srgbClr val="37424A"/>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所致的：</a:t>
                      </a:r>
                      <a:endParaRPr kumimoji="0" lang="zh-CN" altLang="en-US" sz="10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extLst>
                  <a:ext uri="{0D108BD9-81ED-4DB2-BD59-A6C34878D82A}">
                    <a16:rowId xmlns:a16="http://schemas.microsoft.com/office/drawing/2014/main" val="10006"/>
                  </a:ext>
                </a:extLst>
              </a:tr>
              <a:tr h="325755">
                <a:tc vMerge="1">
                  <a:txBody>
                    <a:bodyPr/>
                    <a:lstStyle/>
                    <a:p>
                      <a:endParaRPr lang="zh-CN"/>
                    </a:p>
                  </a:txBody>
                  <a:tcPr marL="4763" marR="4763" marT="4763" marB="0" anchor="ctr">
                    <a:lnL w="6350">
                      <a:solidFill>
                        <a:schemeClr val="bg1">
                          <a:lumMod val="75000"/>
                        </a:schemeClr>
                      </a:solidFill>
                      <a:prstDash val="solid"/>
                    </a:lnL>
                    <a:lnR>
                      <a:noFill/>
                    </a:lnR>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050" dirty="0">
                          <a:effectLst/>
                          <a:latin typeface="微软雅黑" panose="020B0503020204020204" pitchFamily="34" charset="-122"/>
                          <a:ea typeface="微软雅黑" panose="020B0503020204020204" pitchFamily="34" charset="-122"/>
                          <a:sym typeface="+mn-ea"/>
                        </a:rPr>
                        <a:t>子宫颈癌</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050" dirty="0">
                          <a:effectLst/>
                          <a:latin typeface="微软雅黑" panose="020B0503020204020204" pitchFamily="34" charset="-122"/>
                          <a:ea typeface="微软雅黑" panose="020B0503020204020204" pitchFamily="34" charset="-122"/>
                          <a:sym typeface="+mn-ea"/>
                        </a:rPr>
                        <a:t>子宫颈癌</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algn="l" fontAlgn="ctr"/>
                      <a:r>
                        <a:rPr lang="zh-CN" altLang="en-US" sz="1050" dirty="0">
                          <a:effectLst/>
                          <a:latin typeface="微软雅黑" panose="020B0503020204020204" pitchFamily="34" charset="-122"/>
                          <a:ea typeface="微软雅黑" panose="020B0503020204020204" pitchFamily="34" charset="-122"/>
                          <a:sym typeface="+mn-ea"/>
                        </a:rPr>
                        <a:t>子宫颈癌</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050" dirty="0">
                          <a:effectLst/>
                          <a:latin typeface="微软雅黑" panose="020B0503020204020204" pitchFamily="34" charset="-122"/>
                          <a:ea typeface="微软雅黑" panose="020B0503020204020204" pitchFamily="34" charset="-122"/>
                          <a:sym typeface="+mn-ea"/>
                        </a:rPr>
                        <a:t>子宫颈癌</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050" dirty="0">
                          <a:effectLst/>
                          <a:latin typeface="微软雅黑" panose="020B0503020204020204" pitchFamily="34" charset="-122"/>
                          <a:ea typeface="微软雅黑" panose="020B0503020204020204" pitchFamily="34" charset="-122"/>
                          <a:sym typeface="+mn-ea"/>
                        </a:rPr>
                        <a:t>子宫颈癌</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extLst>
                  <a:ext uri="{0D108BD9-81ED-4DB2-BD59-A6C34878D82A}">
                    <a16:rowId xmlns:a16="http://schemas.microsoft.com/office/drawing/2014/main" val="10007"/>
                  </a:ext>
                </a:extLst>
              </a:tr>
              <a:tr h="392430">
                <a:tc vMerge="1">
                  <a:txBody>
                    <a:bodyPr/>
                    <a:lstStyle/>
                    <a:p>
                      <a:endParaRPr lang="zh-CN"/>
                    </a:p>
                  </a:txBody>
                  <a:tcPr>
                    <a:lnL w="6350">
                      <a:solidFill>
                        <a:schemeClr val="bg1">
                          <a:lumMod val="75000"/>
                        </a:schemeClr>
                      </a:solidFill>
                      <a:prstDash val="solid"/>
                    </a:lnL>
                    <a:lnR>
                      <a:noFill/>
                    </a:lnR>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CIN2/3</a:t>
                      </a:r>
                      <a:r>
                        <a:rPr lang="zh-CN" altLang="en-US"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AIS</a:t>
                      </a:r>
                      <a:r>
                        <a:rPr lang="zh-CN" altLang="en-US"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（疫苗所涵盖的九种型别）</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CIN2/3</a:t>
                      </a:r>
                      <a:r>
                        <a:rPr lang="zh-CN" altLang="en-US"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AIS</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CIN2/3</a:t>
                      </a:r>
                      <a:r>
                        <a:rPr lang="zh-CN" altLang="en-US"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AIS</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CIN2/3</a:t>
                      </a:r>
                      <a:r>
                        <a:rPr lang="zh-CN" altLang="en-US"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AIS</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CIN2/3</a:t>
                      </a:r>
                      <a:r>
                        <a:rPr lang="zh-CN" altLang="en-US"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AIS</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extLst>
                  <a:ext uri="{0D108BD9-81ED-4DB2-BD59-A6C34878D82A}">
                    <a16:rowId xmlns:a16="http://schemas.microsoft.com/office/drawing/2014/main" val="10008"/>
                  </a:ext>
                </a:extLst>
              </a:tr>
              <a:tr h="358140">
                <a:tc vMerge="1">
                  <a:txBody>
                    <a:bodyPr/>
                    <a:lstStyle/>
                    <a:p>
                      <a:endParaRPr lang="zh-CN"/>
                    </a:p>
                  </a:txBody>
                  <a:tcPr>
                    <a:lnL w="6350">
                      <a:solidFill>
                        <a:schemeClr val="bg1">
                          <a:lumMod val="75000"/>
                        </a:schemeClr>
                      </a:solidFill>
                      <a:prstDash val="solid"/>
                    </a:lnL>
                    <a:lnR>
                      <a:noFill/>
                    </a:lnR>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CIN1</a:t>
                      </a:r>
                      <a:r>
                        <a:rPr lang="zh-CN" altLang="en-US" sz="105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（疫苗所涵盖的九种型别）</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indent="0" algn="l" defTabSz="914400" rtl="0" eaLnBrk="1" fontAlgn="ctr" latinLnBrk="0" hangingPunct="1">
                        <a:lnSpc>
                          <a:spcPct val="150000"/>
                        </a:lnSpc>
                        <a:spcBef>
                          <a:spcPts val="0"/>
                        </a:spcBef>
                        <a:spcAft>
                          <a:spcPts val="0"/>
                        </a:spcAft>
                        <a:buClrTx/>
                        <a:buSzTx/>
                        <a:buFontTx/>
                        <a:buNone/>
                        <a:defRPr/>
                      </a:pPr>
                      <a:r>
                        <a:rPr lang="en-US" altLang="zh-CN" sz="1050" dirty="0">
                          <a:effectLst/>
                          <a:latin typeface="微软雅黑" panose="020B0503020204020204" pitchFamily="34" charset="-122"/>
                          <a:ea typeface="微软雅黑" panose="020B0503020204020204" pitchFamily="34" charset="-122"/>
                          <a:sym typeface="+mn-ea"/>
                        </a:rPr>
                        <a:t>CIN1</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36000" marR="36000" marT="36000" marB="36000">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rowSpan="2">
                  <a:txBody>
                    <a:bodyPr/>
                    <a:lstStyle/>
                    <a:p>
                      <a:pPr algn="l" fontAlgn="ct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US" altLang="zh-CN" sz="1050" dirty="0">
                          <a:effectLst/>
                          <a:latin typeface="微软雅黑" panose="020B0503020204020204" pitchFamily="34" charset="-122"/>
                          <a:ea typeface="微软雅黑" panose="020B0503020204020204" pitchFamily="34" charset="-122"/>
                          <a:sym typeface="+mn-ea"/>
                        </a:rPr>
                        <a:t>CIN1</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rowSpan="2">
                  <a:txBody>
                    <a:bodyPr/>
                    <a:lstStyle/>
                    <a:p>
                      <a:pPr marL="0" marR="0" indent="0" algn="l" defTabSz="914400" rtl="0" eaLnBrk="1" fontAlgn="ctr" latinLnBrk="0" hangingPunct="1">
                        <a:lnSpc>
                          <a:spcPct val="150000"/>
                        </a:lnSpc>
                        <a:spcBef>
                          <a:spcPts val="0"/>
                        </a:spcBef>
                        <a:spcAft>
                          <a:spcPts val="0"/>
                        </a:spcAft>
                        <a:buClrTx/>
                        <a:buSzTx/>
                        <a:buFontTx/>
                        <a:buNone/>
                        <a:defRPr/>
                      </a:pPr>
                      <a:r>
                        <a:rPr lang="en-US" altLang="zh-CN" sz="1050" dirty="0">
                          <a:effectLst/>
                          <a:latin typeface="微软雅黑" panose="020B0503020204020204" pitchFamily="34" charset="-122"/>
                          <a:ea typeface="微软雅黑" panose="020B0503020204020204" pitchFamily="34" charset="-122"/>
                          <a:sym typeface="+mn-ea"/>
                        </a:rPr>
                        <a:t>CIN1</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36000" marR="36000" marT="36000" marB="36000">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extLst>
                  <a:ext uri="{0D108BD9-81ED-4DB2-BD59-A6C34878D82A}">
                    <a16:rowId xmlns:a16="http://schemas.microsoft.com/office/drawing/2014/main" val="10009"/>
                  </a:ext>
                </a:extLst>
              </a:tr>
              <a:tr h="359410">
                <a:tc vMerge="1">
                  <a:txBody>
                    <a:bodyPr/>
                    <a:lstStyle/>
                    <a:p>
                      <a:endParaRPr lang="zh-CN"/>
                    </a:p>
                  </a:txBody>
                  <a:tcPr>
                    <a:lnL w="6350">
                      <a:solidFill>
                        <a:schemeClr val="bg1">
                          <a:lumMod val="75000"/>
                        </a:schemeClr>
                      </a:solidFill>
                      <a:prstDash val="solid"/>
                    </a:lnL>
                    <a:lnR>
                      <a:noFill/>
                    </a:lnR>
                    <a:lnB w="6350">
                      <a:solidFill>
                        <a:schemeClr val="bg1">
                          <a:lumMod val="75000"/>
                        </a:schemeClr>
                      </a:solidFill>
                      <a:prstDash val="solid"/>
                    </a:lnB>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050" u="none" strike="noStrike" dirty="0">
                          <a:effectLst/>
                          <a:latin typeface="微软雅黑" panose="020B0503020204020204" pitchFamily="34" charset="-122"/>
                          <a:ea typeface="微软雅黑" panose="020B0503020204020204" pitchFamily="34" charset="-122"/>
                        </a:rPr>
                        <a:t>持续感染</a:t>
                      </a:r>
                      <a:r>
                        <a:rPr lang="zh-CN" altLang="en-US" sz="1050" dirty="0">
                          <a:effectLst/>
                          <a:latin typeface="微软雅黑" panose="020B0503020204020204" pitchFamily="34" charset="-122"/>
                          <a:ea typeface="微软雅黑" panose="020B0503020204020204" pitchFamily="34" charset="-122"/>
                          <a:sym typeface="+mn-ea"/>
                        </a:rPr>
                        <a:t>（疫苗所涵盖的九种型别）</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cap="flat" cmpd="sng" algn="ctr">
                      <a:solidFill>
                        <a:schemeClr val="bg1">
                          <a:lumMod val="75000"/>
                        </a:schemeClr>
                      </a:solidFill>
                      <a:prstDash val="solid"/>
                      <a:round/>
                      <a:headEnd type="none" w="med" len="med"/>
                      <a:tailEnd type="none" w="med" len="med"/>
                    </a:lnT>
                    <a:lnB w="6350">
                      <a:solidFill>
                        <a:schemeClr val="bg1">
                          <a:lumMod val="75000"/>
                        </a:schemeClr>
                      </a:solidFill>
                      <a:prstDash val="solid"/>
                    </a:lnB>
                    <a:solidFill>
                      <a:srgbClr val="E7F2F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36000" marR="36000" marT="36000" marB="36000" anchor="ctr">
                    <a:lnL>
                      <a:noFill/>
                    </a:lnL>
                    <a:lnR>
                      <a:noFill/>
                    </a:lnR>
                    <a:lnT w="6350" cap="flat" cmpd="sng" algn="ctr">
                      <a:solidFill>
                        <a:schemeClr val="bg1">
                          <a:lumMod val="75000"/>
                        </a:schemeClr>
                      </a:solidFill>
                      <a:prstDash val="solid"/>
                      <a:round/>
                      <a:headEnd type="none" w="med" len="med"/>
                      <a:tailEnd type="none" w="med" len="med"/>
                    </a:lnT>
                    <a:lnB w="6350">
                      <a:solidFill>
                        <a:schemeClr val="bg1">
                          <a:lumMod val="75000"/>
                        </a:schemeClr>
                      </a:solidFill>
                      <a:prstDash val="solid"/>
                    </a:lnB>
                    <a:solidFill>
                      <a:srgbClr val="E7F2F0"/>
                    </a:solidFill>
                  </a:tcPr>
                </a:tc>
                <a:tc vMerge="1">
                  <a:txBody>
                    <a:bodyPr/>
                    <a:lstStyle/>
                    <a:p>
                      <a:endParaRPr lang="zh-CN"/>
                    </a:p>
                  </a:txBody>
                  <a:tcPr marL="4763" marR="4763" marT="4763" marB="0" anchor="ctr">
                    <a:lnL>
                      <a:noFill/>
                    </a:lnL>
                    <a:lnR>
                      <a:noFill/>
                    </a:lnR>
                    <a:lnT w="12700" cap="flat" cmpd="sng" algn="ctr">
                      <a:solidFill>
                        <a:schemeClr val="tx2"/>
                      </a:solidFill>
                      <a:prstDash val="solid"/>
                      <a:round/>
                      <a:headEnd type="none" w="med" len="med"/>
                      <a:tailEnd type="none" w="med" len="med"/>
                    </a:lnT>
                    <a:lnB w="6350">
                      <a:solidFill>
                        <a:schemeClr val="bg1">
                          <a:lumMod val="75000"/>
                        </a:schemeClr>
                      </a:solidFill>
                      <a:prstDash val="solid"/>
                    </a:lnB>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050" dirty="0">
                          <a:effectLst/>
                          <a:latin typeface="微软雅黑" panose="020B0503020204020204" pitchFamily="34" charset="-122"/>
                          <a:ea typeface="微软雅黑" panose="020B0503020204020204" pitchFamily="34" charset="-122"/>
                          <a:sym typeface="+mn-ea"/>
                        </a:rPr>
                        <a:t>持续感染</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36000" marR="36000" marT="36000" marB="36000" anchor="ctr">
                    <a:lnL>
                      <a:noFill/>
                    </a:lnL>
                    <a:lnR>
                      <a:noFill/>
                    </a:lnR>
                    <a:lnT w="6350">
                      <a:solidFill>
                        <a:schemeClr val="bg1">
                          <a:lumMod val="75000"/>
                        </a:schemeClr>
                      </a:solidFill>
                      <a:prstDash val="solid"/>
                    </a:lnT>
                    <a:lnB w="6350">
                      <a:solidFill>
                        <a:schemeClr val="bg1">
                          <a:lumMod val="75000"/>
                        </a:schemeClr>
                      </a:solidFill>
                      <a:prstDash val="solid"/>
                    </a:lnB>
                    <a:solidFill>
                      <a:srgbClr val="E7F2F0"/>
                    </a:solidFill>
                  </a:tcPr>
                </a:tc>
                <a:tc vMerge="1">
                  <a:txBody>
                    <a:bodyPr/>
                    <a:lstStyle/>
                    <a:p>
                      <a:endParaRPr lang="zh-CN"/>
                    </a:p>
                  </a:txBody>
                  <a:tcPr marL="4763" marR="4763" marT="4763" marB="0" anchor="ctr">
                    <a:lnL>
                      <a:noFill/>
                    </a:lnL>
                    <a:lnR>
                      <a:noFill/>
                    </a:lnR>
                    <a:lnT w="12700" cap="flat" cmpd="sng" algn="ctr">
                      <a:solidFill>
                        <a:schemeClr val="tx2"/>
                      </a:solidFill>
                      <a:prstDash val="solid"/>
                      <a:round/>
                      <a:headEnd type="none" w="med" len="med"/>
                      <a:tailEnd type="none" w="med" len="med"/>
                    </a:lnT>
                    <a:lnB w="6350">
                      <a:solidFill>
                        <a:schemeClr val="bg1">
                          <a:lumMod val="75000"/>
                        </a:schemeClr>
                      </a:solidFill>
                      <a:prstDash val="solid"/>
                    </a:lnB>
                  </a:tcPr>
                </a:tc>
                <a:extLst>
                  <a:ext uri="{0D108BD9-81ED-4DB2-BD59-A6C34878D82A}">
                    <a16:rowId xmlns:a16="http://schemas.microsoft.com/office/drawing/2014/main" val="10010"/>
                  </a:ext>
                </a:extLst>
              </a:tr>
              <a:tr h="346075">
                <a:tc>
                  <a:txBody>
                    <a:bodyPr/>
                    <a:lstStyle/>
                    <a:p>
                      <a:pPr algn="ctr" fontAlgn="ctr"/>
                      <a:r>
                        <a:rPr lang="zh-CN" altLang="en-US" sz="1200" u="none" strike="noStrike" dirty="0">
                          <a:solidFill>
                            <a:schemeClr val="tx1"/>
                          </a:solidFill>
                          <a:effectLst/>
                          <a:latin typeface="微软雅黑" panose="020B0503020204020204" pitchFamily="34" charset="-122"/>
                          <a:ea typeface="微软雅黑" panose="020B0503020204020204" pitchFamily="34" charset="-122"/>
                        </a:rPr>
                        <a:t>预防子宫颈癌比例</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a:txBody>
                    <a:bodyPr/>
                    <a:lstStyle/>
                    <a:p>
                      <a:pPr algn="ctr" fontAlgn="ctr"/>
                      <a:r>
                        <a:rPr lang="zh-CN" altLang="en-US" sz="12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预防约</a:t>
                      </a:r>
                      <a:r>
                        <a:rPr lang="en-US" altLang="zh-CN" sz="1600" b="1" dirty="0">
                          <a:solidFill>
                            <a:srgbClr val="01556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92%</a:t>
                      </a:r>
                      <a:r>
                        <a:rPr lang="zh-CN" altLang="en-US" sz="12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子宫颈癌</a:t>
                      </a:r>
                      <a:r>
                        <a:rPr lang="en-US" altLang="zh-CN" sz="1200" baseline="300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10*</a:t>
                      </a:r>
                      <a:endParaRPr lang="en-US" altLang="zh-CN" sz="1200" b="0" i="0" u="none" strike="noStrike" baseline="300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gridSpan="4">
                  <a:txBody>
                    <a:bodyPr/>
                    <a:lstStyle/>
                    <a:p>
                      <a:pPr algn="ctr" fontAlgn="ctr">
                        <a:buNone/>
                      </a:pPr>
                      <a:r>
                        <a:rPr lang="zh-CN" altLang="en-US" sz="1200" dirty="0">
                          <a:latin typeface="微软雅黑" panose="020B0503020204020204" pitchFamily="34" charset="-122"/>
                          <a:ea typeface="微软雅黑" panose="020B0503020204020204" pitchFamily="34" charset="-122"/>
                        </a:rPr>
                        <a:t>预防约</a:t>
                      </a:r>
                      <a:r>
                        <a:rPr lang="en-US" altLang="zh-CN" sz="1600" b="1" dirty="0">
                          <a:solidFill>
                            <a:srgbClr val="015560"/>
                          </a:solidFill>
                          <a:latin typeface="微软雅黑" panose="020B0503020204020204" pitchFamily="34" charset="-122"/>
                          <a:ea typeface="微软雅黑" panose="020B0503020204020204" pitchFamily="34" charset="-122"/>
                        </a:rPr>
                        <a:t>69%</a:t>
                      </a:r>
                      <a:r>
                        <a:rPr lang="zh-CN" altLang="en-US" sz="1200" dirty="0">
                          <a:latin typeface="微软雅黑" panose="020B0503020204020204" pitchFamily="34" charset="-122"/>
                          <a:ea typeface="微软雅黑" panose="020B0503020204020204" pitchFamily="34" charset="-122"/>
                        </a:rPr>
                        <a:t>子宫颈癌</a:t>
                      </a:r>
                      <a:r>
                        <a:rPr lang="en-US" altLang="zh-CN" sz="1200" baseline="30000" dirty="0">
                          <a:latin typeface="微软雅黑" panose="020B0503020204020204" pitchFamily="34" charset="-122"/>
                          <a:ea typeface="微软雅黑" panose="020B0503020204020204" pitchFamily="34" charset="-122"/>
                        </a:rPr>
                        <a:t>10*</a:t>
                      </a:r>
                      <a:endParaRPr lang="en-US" altLang="zh-CN" sz="1200" b="0" i="0" u="none" strike="noStrike" baseline="3000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hMerge="1">
                  <a:txBody>
                    <a:bodyPr/>
                    <a:lstStyle/>
                    <a:p>
                      <a:endParaRPr lang="zh-CN"/>
                    </a:p>
                  </a:txBody>
                  <a:tcPr marL="4763" marR="4763" marT="4763" marB="0" anchor="ctr">
                    <a:lnL w="6350">
                      <a:solidFill>
                        <a:schemeClr val="bg1">
                          <a:lumMod val="75000"/>
                        </a:schemeClr>
                      </a:solidFill>
                      <a:prstDash val="solid"/>
                    </a:lnL>
                    <a:lnR w="6350">
                      <a:solidFill>
                        <a:schemeClr val="bg1">
                          <a:lumMod val="75000"/>
                        </a:schemeClr>
                      </a:solidFill>
                      <a:prstDash val="solid"/>
                    </a:lnR>
                    <a:lnT w="6350">
                      <a:solidFill>
                        <a:schemeClr val="bg1">
                          <a:lumMod val="75000"/>
                        </a:schemeClr>
                      </a:solidFill>
                      <a:prstDash val="solid"/>
                    </a:lnT>
                    <a:lnB w="6350">
                      <a:solidFill>
                        <a:schemeClr val="bg1">
                          <a:lumMod val="75000"/>
                        </a:schemeClr>
                      </a:solidFill>
                      <a:prstDash val="solid"/>
                    </a:lnB>
                    <a:noFill/>
                  </a:tcPr>
                </a:tc>
                <a:tc hMerge="1">
                  <a:txBody>
                    <a:bodyPr/>
                    <a:lstStyle/>
                    <a:p>
                      <a:endParaRPr lang="zh-CN"/>
                    </a:p>
                  </a:txBody>
                  <a:tcPr marL="4763" marR="4763" marT="4763" marB="0" anchor="ctr">
                    <a:lnT w="6350">
                      <a:solidFill>
                        <a:schemeClr val="bg1">
                          <a:lumMod val="75000"/>
                        </a:schemeClr>
                      </a:solidFill>
                      <a:prstDash val="solid"/>
                    </a:lnT>
                    <a:lnB w="6350">
                      <a:solidFill>
                        <a:schemeClr val="bg1">
                          <a:lumMod val="75000"/>
                        </a:schemeClr>
                      </a:solidFill>
                      <a:prstDash val="solid"/>
                    </a:lnB>
                  </a:tcPr>
                </a:tc>
                <a:tc hMerge="1">
                  <a:txBody>
                    <a:bodyPr/>
                    <a:lstStyle/>
                    <a:p>
                      <a:endParaRPr lang="zh-CN"/>
                    </a:p>
                  </a:txBody>
                  <a:tcPr marL="4763" marR="4763" marT="4763" marB="0" anchor="ctr">
                    <a:lnT w="6350">
                      <a:solidFill>
                        <a:schemeClr val="bg1">
                          <a:lumMod val="75000"/>
                        </a:schemeClr>
                      </a:solidFill>
                      <a:prstDash val="solid"/>
                    </a:lnT>
                    <a:lnB w="6350">
                      <a:solidFill>
                        <a:schemeClr val="bg1">
                          <a:lumMod val="75000"/>
                        </a:schemeClr>
                      </a:solidFill>
                      <a:prstDash val="solid"/>
                    </a:lnB>
                  </a:tcPr>
                </a:tc>
                <a:extLst>
                  <a:ext uri="{0D108BD9-81ED-4DB2-BD59-A6C34878D82A}">
                    <a16:rowId xmlns:a16="http://schemas.microsoft.com/office/drawing/2014/main" val="10011"/>
                  </a:ext>
                </a:extLst>
              </a:tr>
            </a:tbl>
          </a:graphicData>
        </a:graphic>
      </p:graphicFrame>
      <p:sp>
        <p:nvSpPr>
          <p:cNvPr id="13" name="文本框 12"/>
          <p:cNvSpPr txBox="1"/>
          <p:nvPr>
            <p:custDataLst>
              <p:tags r:id="rId3"/>
            </p:custDataLst>
          </p:nvPr>
        </p:nvSpPr>
        <p:spPr>
          <a:xfrm>
            <a:off x="276330" y="5886358"/>
            <a:ext cx="7198486" cy="276999"/>
          </a:xfrm>
          <a:prstGeom prst="rect">
            <a:avLst/>
          </a:prstGeom>
          <a:noFill/>
        </p:spPr>
        <p:txBody>
          <a:bodyPr wrap="square" rtlCol="0">
            <a:spAutoFit/>
          </a:bodyPr>
          <a:lstStyle/>
          <a:p>
            <a:pPr lvl="0" algn="l">
              <a:buClrTx/>
              <a:buSzTx/>
              <a:buFontTx/>
            </a:pPr>
            <a:r>
              <a:rPr lang="zh-CN" altLang="en-US" sz="6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CIN2/3： 2级、3级宫颈上皮内瘤样病变；CIN1： 1级宫颈上皮内瘤样病变；AIS：宫颈原位腺癌</a:t>
            </a:r>
            <a:endParaRPr lang="en-US" altLang="zh-CN" sz="6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ICO/IARC</a:t>
            </a:r>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中国</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和相关疾病报告显示，子宫颈癌患者中高危型</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流行率分别为：</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HPV16 59.5%</a:t>
            </a:r>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HPV18 9.6%</a:t>
            </a:r>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HPV31 2.8%</a:t>
            </a:r>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HPV33 3.5%</a:t>
            </a:r>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HPV45 1.9%</a:t>
            </a:r>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HPV52 6.5%</a:t>
            </a:r>
            <a:r>
              <a:rPr lang="zh-CN" altLang="en-US" sz="600" b="0" i="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b="0" i="0" dirty="0">
                <a:effectLst/>
                <a:latin typeface="微软雅黑" panose="020B0503020204020204" pitchFamily="34" charset="-122"/>
                <a:ea typeface="微软雅黑" panose="020B0503020204020204" pitchFamily="34" charset="-122"/>
                <a:cs typeface="微软雅黑" panose="020B0503020204020204" pitchFamily="34" charset="-122"/>
              </a:rPr>
              <a:t>HPV58 8.2%.</a:t>
            </a:r>
          </a:p>
        </p:txBody>
      </p:sp>
      <p:sp>
        <p:nvSpPr>
          <p:cNvPr id="2" name="标题 1"/>
          <p:cNvSpPr txBox="1"/>
          <p:nvPr/>
        </p:nvSpPr>
        <p:spPr>
          <a:xfrm>
            <a:off x="649778" y="399760"/>
            <a:ext cx="10759440" cy="561632"/>
          </a:xfrm>
        </p:spPr>
        <p:txBody>
          <a:bodyPr vert="horz" rtlCol="0">
            <a:normAutofit/>
          </a:bodyPr>
          <a:lstStyle>
            <a:defPPr>
              <a:defRPr lang="zh-CN"/>
            </a:defPPr>
            <a:lvl1pPr>
              <a:lnSpc>
                <a:spcPct val="90000"/>
              </a:lnSpc>
              <a:spcBef>
                <a:spcPct val="0"/>
              </a:spcBef>
              <a:buNone/>
              <a:defRPr sz="2600" b="1">
                <a:solidFill>
                  <a:srgbClr val="015560"/>
                </a:solidFill>
                <a:latin typeface="微软雅黑" panose="020B0503020204020204" pitchFamily="34" charset="-122"/>
                <a:ea typeface="微软雅黑" panose="020B0503020204020204" pitchFamily="34" charset="-122"/>
                <a:cs typeface="+mj-cs"/>
              </a:defRPr>
            </a:lvl1pPr>
          </a:lstStyle>
          <a:p>
            <a:r>
              <a:rPr lang="zh-CN" altLang="en-US" dirty="0"/>
              <a:t>目前中国境内获批上市的</a:t>
            </a:r>
            <a:r>
              <a:rPr lang="en-US" altLang="zh-CN" dirty="0"/>
              <a:t>HPV</a:t>
            </a:r>
            <a:r>
              <a:rPr lang="zh-CN" altLang="en-US" dirty="0"/>
              <a:t>疫苗有哪些？</a:t>
            </a:r>
          </a:p>
        </p:txBody>
      </p:sp>
      <p:sp>
        <p:nvSpPr>
          <p:cNvPr id="8" name="文本占位符 27">
            <a:extLst>
              <a:ext uri="{FF2B5EF4-FFF2-40B4-BE49-F238E27FC236}">
                <a16:creationId xmlns:a16="http://schemas.microsoft.com/office/drawing/2014/main" id="{A6A64A93-965C-B864-EC99-5C58E06D29FC}"/>
              </a:ext>
            </a:extLst>
          </p:cNvPr>
          <p:cNvSpPr txBox="1"/>
          <p:nvPr>
            <p:custDataLst>
              <p:tags r:id="rId4"/>
            </p:custDataLst>
          </p:nvPr>
        </p:nvSpPr>
        <p:spPr>
          <a:xfrm>
            <a:off x="276330" y="6296970"/>
            <a:ext cx="4043966" cy="46166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双价人乳头瘤病毒吸附疫苗说明书</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p>
            <a:pPr marL="0" indent="0">
              <a:lnSpc>
                <a:spcPct val="100000"/>
              </a:lnSpc>
              <a:spcBef>
                <a:spcPts val="0"/>
              </a:spcBef>
              <a:buNone/>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双价人乳头瘤病毒疫苗</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大肠杆菌</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p>
            <a:pPr marL="0" indent="0">
              <a:lnSpc>
                <a:spcPct val="100000"/>
              </a:lnSpc>
              <a:spcBef>
                <a:spcPts val="0"/>
              </a:spcBef>
              <a:buNone/>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双价人乳头瘤病毒疫苗</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毕赤酵母</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p>
            <a:pPr marL="0" algn="l">
              <a:lnSpc>
                <a:spcPct val="100000"/>
              </a:lnSpc>
              <a:spcBef>
                <a:spcPts val="0"/>
              </a:spcBef>
              <a:buClrTx/>
              <a:buSzTx/>
              <a:buNone/>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11.国家药品监督管理局.https://www.nmpa.gov.cn/zwfw/sdxx/sdxxyp/yppjfb/20220324160221168.html</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占位符 27">
            <a:extLst>
              <a:ext uri="{FF2B5EF4-FFF2-40B4-BE49-F238E27FC236}">
                <a16:creationId xmlns:a16="http://schemas.microsoft.com/office/drawing/2014/main" id="{C60FFF53-FB0E-CB4E-A41C-F4BEFB930C1B}"/>
              </a:ext>
            </a:extLst>
          </p:cNvPr>
          <p:cNvSpPr txBox="1"/>
          <p:nvPr>
            <p:custDataLst>
              <p:tags r:id="rId5"/>
            </p:custDataLst>
          </p:nvPr>
        </p:nvSpPr>
        <p:spPr>
          <a:xfrm>
            <a:off x="4885170" y="6296970"/>
            <a:ext cx="4104066" cy="46166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Bef>
                <a:spcPts val="0"/>
              </a:spcBef>
              <a:buClrTx/>
              <a:buSzTx/>
              <a:buNone/>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 </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九价人乳头瘤病毒疫苗说明书</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p>
            <a:pPr marL="0" algn="l">
              <a:lnSpc>
                <a:spcPct val="100000"/>
              </a:lnSpc>
              <a:spcBef>
                <a:spcPts val="0"/>
              </a:spcBef>
              <a:buClrTx/>
              <a:buSzTx/>
              <a:buNone/>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9. </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四价人乳头瘤病毒疫苗说明书</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p>
            <a:pPr marL="0" indent="0">
              <a:lnSpc>
                <a:spcPct val="100000"/>
              </a:lnSpc>
              <a:spcBef>
                <a:spcPts val="0"/>
              </a:spcBef>
              <a:buNone/>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a:t>
            </a:r>
            <a:r>
              <a:rPr lang="en-US" altLang="zh-CN" sz="600" kern="0" dirty="0">
                <a:solidFill>
                  <a:schemeClr val="tx1"/>
                </a:solidFill>
                <a:latin typeface="微软雅黑" panose="020B0503020204020204" pitchFamily="34" charset="-122"/>
                <a:ea typeface="微软雅黑" panose="020B0503020204020204" pitchFamily="34" charset="-122"/>
                <a:sym typeface="+mn-lt"/>
              </a:rPr>
              <a:t> </a:t>
            </a:r>
            <a:r>
              <a:rPr lang="en-US" altLang="zh-CN" sz="600" dirty="0">
                <a:solidFill>
                  <a:schemeClr val="tx1"/>
                </a:solidFill>
                <a:latin typeface="微软雅黑" panose="020B0503020204020204" pitchFamily="34" charset="-122"/>
                <a:sym typeface="+mn-lt"/>
              </a:rPr>
              <a:t>Bruni L, et. al.ICO/IARC Information Centre on HPV and Cancer (HPV Information Centre). Human Papillomavirus and Related Diseases in China. Summary Report 10 March 2023.</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ustDataLst>
      <p:tags r:id="rId1"/>
    </p:custData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îsḷïḋè"/>
          <p:cNvSpPr/>
          <p:nvPr/>
        </p:nvSpPr>
        <p:spPr>
          <a:xfrm>
            <a:off x="345345" y="1120308"/>
            <a:ext cx="11418496" cy="582488"/>
          </a:xfrm>
          <a:prstGeom prst="rect">
            <a:avLst/>
          </a:prstGeom>
          <a:solidFill>
            <a:srgbClr val="01556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 name="îş1íḍe"/>
          <p:cNvSpPr/>
          <p:nvPr/>
        </p:nvSpPr>
        <p:spPr>
          <a:xfrm>
            <a:off x="345343" y="1666840"/>
            <a:ext cx="11418498" cy="4561523"/>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369603" y="2209290"/>
            <a:ext cx="1581550" cy="1581550"/>
            <a:chOff x="1710668" y="1890269"/>
            <a:chExt cx="1581550" cy="1581550"/>
          </a:xfrm>
          <a:solidFill>
            <a:srgbClr val="015560"/>
          </a:solidFill>
        </p:grpSpPr>
        <p:sp>
          <p:nvSpPr>
            <p:cNvPr id="16" name="iconfont-11573-5485630"/>
            <p:cNvSpPr/>
            <p:nvPr/>
          </p:nvSpPr>
          <p:spPr>
            <a:xfrm>
              <a:off x="1710668" y="1890269"/>
              <a:ext cx="1581550" cy="1581550"/>
            </a:xfrm>
            <a:custGeom>
              <a:avLst/>
              <a:gdLst>
                <a:gd name="T0" fmla="*/ 10840 w 11640"/>
                <a:gd name="T1" fmla="*/ 5600 h 11640"/>
                <a:gd name="T2" fmla="*/ 7877 w 11640"/>
                <a:gd name="T3" fmla="*/ 1165 h 11640"/>
                <a:gd name="T4" fmla="*/ 2646 w 11640"/>
                <a:gd name="T5" fmla="*/ 2206 h 11640"/>
                <a:gd name="T6" fmla="*/ 1605 w 11640"/>
                <a:gd name="T7" fmla="*/ 7437 h 11640"/>
                <a:gd name="T8" fmla="*/ 6040 w 11640"/>
                <a:gd name="T9" fmla="*/ 10400 h 11640"/>
                <a:gd name="T10" fmla="*/ 9434 w 11640"/>
                <a:gd name="T11" fmla="*/ 8994 h 11640"/>
                <a:gd name="T12" fmla="*/ 10840 w 11640"/>
                <a:gd name="T13" fmla="*/ 5600 h 11640"/>
                <a:gd name="T14" fmla="*/ 11640 w 11640"/>
                <a:gd name="T15" fmla="*/ 5600 h 11640"/>
                <a:gd name="T16" fmla="*/ 8183 w 11640"/>
                <a:gd name="T17" fmla="*/ 10774 h 11640"/>
                <a:gd name="T18" fmla="*/ 2080 w 11640"/>
                <a:gd name="T19" fmla="*/ 9560 h 11640"/>
                <a:gd name="T20" fmla="*/ 866 w 11640"/>
                <a:gd name="T21" fmla="*/ 3457 h 11640"/>
                <a:gd name="T22" fmla="*/ 6040 w 11640"/>
                <a:gd name="T23" fmla="*/ 0 h 11640"/>
                <a:gd name="T24" fmla="*/ 10000 w 11640"/>
                <a:gd name="T25" fmla="*/ 1640 h 11640"/>
                <a:gd name="T26" fmla="*/ 11640 w 11640"/>
                <a:gd name="T27" fmla="*/ 5600 h 11640"/>
                <a:gd name="T28" fmla="*/ 2548 w 11640"/>
                <a:gd name="T29" fmla="*/ 2276 h 11640"/>
                <a:gd name="T30" fmla="*/ 2564 w 11640"/>
                <a:gd name="T31" fmla="*/ 1708 h 11640"/>
                <a:gd name="T32" fmla="*/ 3132 w 11640"/>
                <a:gd name="T33" fmla="*/ 1724 h 11640"/>
                <a:gd name="T34" fmla="*/ 9932 w 11640"/>
                <a:gd name="T35" fmla="*/ 8924 h 11640"/>
                <a:gd name="T36" fmla="*/ 9916 w 11640"/>
                <a:gd name="T37" fmla="*/ 9492 h 11640"/>
                <a:gd name="T38" fmla="*/ 9348 w 11640"/>
                <a:gd name="T39" fmla="*/ 9476 h 11640"/>
                <a:gd name="T40" fmla="*/ 2548 w 11640"/>
                <a:gd name="T41" fmla="*/ 2276 h 1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40" h="11640">
                  <a:moveTo>
                    <a:pt x="10840" y="5600"/>
                  </a:moveTo>
                  <a:cubicBezTo>
                    <a:pt x="10840" y="3659"/>
                    <a:pt x="9671" y="1908"/>
                    <a:pt x="7877" y="1165"/>
                  </a:cubicBezTo>
                  <a:cubicBezTo>
                    <a:pt x="6083" y="423"/>
                    <a:pt x="4019" y="833"/>
                    <a:pt x="2646" y="2206"/>
                  </a:cubicBezTo>
                  <a:cubicBezTo>
                    <a:pt x="1273" y="3579"/>
                    <a:pt x="863" y="5643"/>
                    <a:pt x="1605" y="7437"/>
                  </a:cubicBezTo>
                  <a:cubicBezTo>
                    <a:pt x="2348" y="9231"/>
                    <a:pt x="4099" y="10400"/>
                    <a:pt x="6040" y="10400"/>
                  </a:cubicBezTo>
                  <a:cubicBezTo>
                    <a:pt x="7313" y="10400"/>
                    <a:pt x="8534" y="9894"/>
                    <a:pt x="9434" y="8994"/>
                  </a:cubicBezTo>
                  <a:cubicBezTo>
                    <a:pt x="10334" y="8094"/>
                    <a:pt x="10840" y="6873"/>
                    <a:pt x="10840" y="5600"/>
                  </a:cubicBezTo>
                  <a:close/>
                  <a:moveTo>
                    <a:pt x="11640" y="5600"/>
                  </a:moveTo>
                  <a:cubicBezTo>
                    <a:pt x="11640" y="7865"/>
                    <a:pt x="10276" y="9907"/>
                    <a:pt x="8183" y="10774"/>
                  </a:cubicBezTo>
                  <a:cubicBezTo>
                    <a:pt x="6091" y="11640"/>
                    <a:pt x="3682" y="11161"/>
                    <a:pt x="2080" y="9560"/>
                  </a:cubicBezTo>
                  <a:cubicBezTo>
                    <a:pt x="479" y="7958"/>
                    <a:pt x="0" y="5549"/>
                    <a:pt x="866" y="3457"/>
                  </a:cubicBezTo>
                  <a:cubicBezTo>
                    <a:pt x="1733" y="1364"/>
                    <a:pt x="3775" y="0"/>
                    <a:pt x="6040" y="0"/>
                  </a:cubicBezTo>
                  <a:cubicBezTo>
                    <a:pt x="7525" y="0"/>
                    <a:pt x="8950" y="590"/>
                    <a:pt x="10000" y="1640"/>
                  </a:cubicBezTo>
                  <a:cubicBezTo>
                    <a:pt x="11050" y="2690"/>
                    <a:pt x="11640" y="4115"/>
                    <a:pt x="11640" y="5600"/>
                  </a:cubicBezTo>
                  <a:close/>
                  <a:moveTo>
                    <a:pt x="2548" y="2276"/>
                  </a:moveTo>
                  <a:cubicBezTo>
                    <a:pt x="2396" y="2115"/>
                    <a:pt x="2403" y="1860"/>
                    <a:pt x="2564" y="1708"/>
                  </a:cubicBezTo>
                  <a:cubicBezTo>
                    <a:pt x="2725" y="1556"/>
                    <a:pt x="2980" y="1563"/>
                    <a:pt x="3132" y="1724"/>
                  </a:cubicBezTo>
                  <a:lnTo>
                    <a:pt x="9932" y="8924"/>
                  </a:lnTo>
                  <a:cubicBezTo>
                    <a:pt x="10084" y="9085"/>
                    <a:pt x="10077" y="9340"/>
                    <a:pt x="9916" y="9492"/>
                  </a:cubicBezTo>
                  <a:cubicBezTo>
                    <a:pt x="9755" y="9644"/>
                    <a:pt x="9500" y="9637"/>
                    <a:pt x="9348" y="9476"/>
                  </a:cubicBezTo>
                  <a:lnTo>
                    <a:pt x="2548" y="22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yringe_4373"/>
            <p:cNvSpPr/>
            <p:nvPr/>
          </p:nvSpPr>
          <p:spPr>
            <a:xfrm>
              <a:off x="2103558" y="2171857"/>
              <a:ext cx="953816" cy="952302"/>
            </a:xfrm>
            <a:custGeom>
              <a:avLst/>
              <a:gdLst>
                <a:gd name="T0" fmla="*/ 60 w 404"/>
                <a:gd name="T1" fmla="*/ 273 h 404"/>
                <a:gd name="T2" fmla="*/ 131 w 404"/>
                <a:gd name="T3" fmla="*/ 344 h 404"/>
                <a:gd name="T4" fmla="*/ 294 w 404"/>
                <a:gd name="T5" fmla="*/ 181 h 404"/>
                <a:gd name="T6" fmla="*/ 223 w 404"/>
                <a:gd name="T7" fmla="*/ 109 h 404"/>
                <a:gd name="T8" fmla="*/ 60 w 404"/>
                <a:gd name="T9" fmla="*/ 273 h 404"/>
                <a:gd name="T10" fmla="*/ 134 w 404"/>
                <a:gd name="T11" fmla="*/ 328 h 404"/>
                <a:gd name="T12" fmla="*/ 76 w 404"/>
                <a:gd name="T13" fmla="*/ 270 h 404"/>
                <a:gd name="T14" fmla="*/ 222 w 404"/>
                <a:gd name="T15" fmla="*/ 125 h 404"/>
                <a:gd name="T16" fmla="*/ 279 w 404"/>
                <a:gd name="T17" fmla="*/ 182 h 404"/>
                <a:gd name="T18" fmla="*/ 134 w 404"/>
                <a:gd name="T19" fmla="*/ 328 h 404"/>
                <a:gd name="T20" fmla="*/ 226 w 404"/>
                <a:gd name="T21" fmla="*/ 66 h 404"/>
                <a:gd name="T22" fmla="*/ 337 w 404"/>
                <a:gd name="T23" fmla="*/ 177 h 404"/>
                <a:gd name="T24" fmla="*/ 324 w 404"/>
                <a:gd name="T25" fmla="*/ 191 h 404"/>
                <a:gd name="T26" fmla="*/ 213 w 404"/>
                <a:gd name="T27" fmla="*/ 80 h 404"/>
                <a:gd name="T28" fmla="*/ 226 w 404"/>
                <a:gd name="T29" fmla="*/ 66 h 404"/>
                <a:gd name="T30" fmla="*/ 404 w 404"/>
                <a:gd name="T31" fmla="*/ 98 h 404"/>
                <a:gd name="T32" fmla="*/ 393 w 404"/>
                <a:gd name="T33" fmla="*/ 109 h 404"/>
                <a:gd name="T34" fmla="*/ 374 w 404"/>
                <a:gd name="T35" fmla="*/ 89 h 404"/>
                <a:gd name="T36" fmla="*/ 319 w 404"/>
                <a:gd name="T37" fmla="*/ 143 h 404"/>
                <a:gd name="T38" fmla="*/ 261 w 404"/>
                <a:gd name="T39" fmla="*/ 84 h 404"/>
                <a:gd name="T40" fmla="*/ 315 w 404"/>
                <a:gd name="T41" fmla="*/ 30 h 404"/>
                <a:gd name="T42" fmla="*/ 295 w 404"/>
                <a:gd name="T43" fmla="*/ 11 h 404"/>
                <a:gd name="T44" fmla="*/ 306 w 404"/>
                <a:gd name="T45" fmla="*/ 0 h 404"/>
                <a:gd name="T46" fmla="*/ 404 w 404"/>
                <a:gd name="T47" fmla="*/ 98 h 404"/>
                <a:gd name="T48" fmla="*/ 74 w 404"/>
                <a:gd name="T49" fmla="*/ 306 h 404"/>
                <a:gd name="T50" fmla="*/ 98 w 404"/>
                <a:gd name="T51" fmla="*/ 330 h 404"/>
                <a:gd name="T52" fmla="*/ 10 w 404"/>
                <a:gd name="T53" fmla="*/ 404 h 404"/>
                <a:gd name="T54" fmla="*/ 0 w 404"/>
                <a:gd name="T55" fmla="*/ 394 h 404"/>
                <a:gd name="T56" fmla="*/ 74 w 404"/>
                <a:gd name="T57" fmla="*/ 306 h 404"/>
                <a:gd name="T58" fmla="*/ 112 w 404"/>
                <a:gd name="T59" fmla="*/ 235 h 404"/>
                <a:gd name="T60" fmla="*/ 148 w 404"/>
                <a:gd name="T61" fmla="*/ 271 h 404"/>
                <a:gd name="T62" fmla="*/ 134 w 404"/>
                <a:gd name="T63" fmla="*/ 284 h 404"/>
                <a:gd name="T64" fmla="*/ 98 w 404"/>
                <a:gd name="T65" fmla="*/ 249 h 404"/>
                <a:gd name="T66" fmla="*/ 112 w 404"/>
                <a:gd name="T67" fmla="*/ 235 h 404"/>
                <a:gd name="T68" fmla="*/ 145 w 404"/>
                <a:gd name="T69" fmla="*/ 202 h 404"/>
                <a:gd name="T70" fmla="*/ 181 w 404"/>
                <a:gd name="T71" fmla="*/ 238 h 404"/>
                <a:gd name="T72" fmla="*/ 167 w 404"/>
                <a:gd name="T73" fmla="*/ 251 h 404"/>
                <a:gd name="T74" fmla="*/ 131 w 404"/>
                <a:gd name="T75" fmla="*/ 216 h 404"/>
                <a:gd name="T76" fmla="*/ 145 w 404"/>
                <a:gd name="T77" fmla="*/ 202 h 404"/>
                <a:gd name="T78" fmla="*/ 177 w 404"/>
                <a:gd name="T79" fmla="*/ 170 h 404"/>
                <a:gd name="T80" fmla="*/ 213 w 404"/>
                <a:gd name="T81" fmla="*/ 206 h 404"/>
                <a:gd name="T82" fmla="*/ 199 w 404"/>
                <a:gd name="T83" fmla="*/ 219 h 404"/>
                <a:gd name="T84" fmla="*/ 163 w 404"/>
                <a:gd name="T85" fmla="*/ 184 h 404"/>
                <a:gd name="T86" fmla="*/ 177 w 404"/>
                <a:gd name="T87" fmla="*/ 170 h 404"/>
                <a:gd name="T88" fmla="*/ 205 w 404"/>
                <a:gd name="T89" fmla="*/ 142 h 404"/>
                <a:gd name="T90" fmla="*/ 241 w 404"/>
                <a:gd name="T91" fmla="*/ 178 h 404"/>
                <a:gd name="T92" fmla="*/ 228 w 404"/>
                <a:gd name="T93" fmla="*/ 191 h 404"/>
                <a:gd name="T94" fmla="*/ 192 w 404"/>
                <a:gd name="T95" fmla="*/ 155 h 404"/>
                <a:gd name="T96" fmla="*/ 205 w 404"/>
                <a:gd name="T97" fmla="*/ 14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 h="404">
                  <a:moveTo>
                    <a:pt x="60" y="273"/>
                  </a:moveTo>
                  <a:lnTo>
                    <a:pt x="131" y="344"/>
                  </a:lnTo>
                  <a:lnTo>
                    <a:pt x="294" y="181"/>
                  </a:lnTo>
                  <a:lnTo>
                    <a:pt x="223" y="109"/>
                  </a:lnTo>
                  <a:lnTo>
                    <a:pt x="60" y="273"/>
                  </a:lnTo>
                  <a:close/>
                  <a:moveTo>
                    <a:pt x="134" y="328"/>
                  </a:moveTo>
                  <a:lnTo>
                    <a:pt x="76" y="270"/>
                  </a:lnTo>
                  <a:lnTo>
                    <a:pt x="222" y="125"/>
                  </a:lnTo>
                  <a:lnTo>
                    <a:pt x="279" y="182"/>
                  </a:lnTo>
                  <a:lnTo>
                    <a:pt x="134" y="328"/>
                  </a:lnTo>
                  <a:close/>
                  <a:moveTo>
                    <a:pt x="226" y="66"/>
                  </a:moveTo>
                  <a:lnTo>
                    <a:pt x="337" y="177"/>
                  </a:lnTo>
                  <a:lnTo>
                    <a:pt x="324" y="191"/>
                  </a:lnTo>
                  <a:lnTo>
                    <a:pt x="213" y="80"/>
                  </a:lnTo>
                  <a:lnTo>
                    <a:pt x="226" y="66"/>
                  </a:lnTo>
                  <a:close/>
                  <a:moveTo>
                    <a:pt x="404" y="98"/>
                  </a:moveTo>
                  <a:lnTo>
                    <a:pt x="393" y="109"/>
                  </a:lnTo>
                  <a:lnTo>
                    <a:pt x="374" y="89"/>
                  </a:lnTo>
                  <a:lnTo>
                    <a:pt x="319" y="143"/>
                  </a:lnTo>
                  <a:lnTo>
                    <a:pt x="261" y="84"/>
                  </a:lnTo>
                  <a:lnTo>
                    <a:pt x="315" y="30"/>
                  </a:lnTo>
                  <a:lnTo>
                    <a:pt x="295" y="11"/>
                  </a:lnTo>
                  <a:lnTo>
                    <a:pt x="306" y="0"/>
                  </a:lnTo>
                  <a:lnTo>
                    <a:pt x="404" y="98"/>
                  </a:lnTo>
                  <a:close/>
                  <a:moveTo>
                    <a:pt x="74" y="306"/>
                  </a:moveTo>
                  <a:lnTo>
                    <a:pt x="98" y="330"/>
                  </a:lnTo>
                  <a:lnTo>
                    <a:pt x="10" y="404"/>
                  </a:lnTo>
                  <a:lnTo>
                    <a:pt x="0" y="394"/>
                  </a:lnTo>
                  <a:lnTo>
                    <a:pt x="74" y="306"/>
                  </a:lnTo>
                  <a:close/>
                  <a:moveTo>
                    <a:pt x="112" y="235"/>
                  </a:moveTo>
                  <a:lnTo>
                    <a:pt x="148" y="271"/>
                  </a:lnTo>
                  <a:lnTo>
                    <a:pt x="134" y="284"/>
                  </a:lnTo>
                  <a:lnTo>
                    <a:pt x="98" y="249"/>
                  </a:lnTo>
                  <a:lnTo>
                    <a:pt x="112" y="235"/>
                  </a:lnTo>
                  <a:close/>
                  <a:moveTo>
                    <a:pt x="145" y="202"/>
                  </a:moveTo>
                  <a:lnTo>
                    <a:pt x="181" y="238"/>
                  </a:lnTo>
                  <a:lnTo>
                    <a:pt x="167" y="251"/>
                  </a:lnTo>
                  <a:lnTo>
                    <a:pt x="131" y="216"/>
                  </a:lnTo>
                  <a:lnTo>
                    <a:pt x="145" y="202"/>
                  </a:lnTo>
                  <a:close/>
                  <a:moveTo>
                    <a:pt x="177" y="170"/>
                  </a:moveTo>
                  <a:lnTo>
                    <a:pt x="213" y="206"/>
                  </a:lnTo>
                  <a:lnTo>
                    <a:pt x="199" y="219"/>
                  </a:lnTo>
                  <a:lnTo>
                    <a:pt x="163" y="184"/>
                  </a:lnTo>
                  <a:lnTo>
                    <a:pt x="177" y="170"/>
                  </a:lnTo>
                  <a:close/>
                  <a:moveTo>
                    <a:pt x="205" y="142"/>
                  </a:moveTo>
                  <a:lnTo>
                    <a:pt x="241" y="178"/>
                  </a:lnTo>
                  <a:lnTo>
                    <a:pt x="228" y="191"/>
                  </a:lnTo>
                  <a:lnTo>
                    <a:pt x="192" y="155"/>
                  </a:lnTo>
                  <a:lnTo>
                    <a:pt x="205" y="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iconfont-11573-5485630"/>
          <p:cNvSpPr/>
          <p:nvPr/>
        </p:nvSpPr>
        <p:spPr>
          <a:xfrm>
            <a:off x="5238103" y="2349597"/>
            <a:ext cx="1581550" cy="1300936"/>
          </a:xfrm>
          <a:custGeom>
            <a:avLst/>
            <a:gdLst>
              <a:gd name="T0" fmla="*/ 4093 w 4195"/>
              <a:gd name="T1" fmla="*/ 2711 h 3456"/>
              <a:gd name="T2" fmla="*/ 2506 w 4195"/>
              <a:gd name="T3" fmla="*/ 224 h 3456"/>
              <a:gd name="T4" fmla="*/ 2097 w 4195"/>
              <a:gd name="T5" fmla="*/ 0 h 3456"/>
              <a:gd name="T6" fmla="*/ 1688 w 4195"/>
              <a:gd name="T7" fmla="*/ 224 h 3456"/>
              <a:gd name="T8" fmla="*/ 101 w 4195"/>
              <a:gd name="T9" fmla="*/ 2711 h 3456"/>
              <a:gd name="T10" fmla="*/ 85 w 4195"/>
              <a:gd name="T11" fmla="*/ 3205 h 3456"/>
              <a:gd name="T12" fmla="*/ 510 w 4195"/>
              <a:gd name="T13" fmla="*/ 3456 h 3456"/>
              <a:gd name="T14" fmla="*/ 3684 w 4195"/>
              <a:gd name="T15" fmla="*/ 3456 h 3456"/>
              <a:gd name="T16" fmla="*/ 4109 w 4195"/>
              <a:gd name="T17" fmla="*/ 3205 h 3456"/>
              <a:gd name="T18" fmla="*/ 4093 w 4195"/>
              <a:gd name="T19" fmla="*/ 2711 h 3456"/>
              <a:gd name="T20" fmla="*/ 2097 w 4195"/>
              <a:gd name="T21" fmla="*/ 3038 h 3456"/>
              <a:gd name="T22" fmla="*/ 1833 w 4195"/>
              <a:gd name="T23" fmla="*/ 2773 h 3456"/>
              <a:gd name="T24" fmla="*/ 2097 w 4195"/>
              <a:gd name="T25" fmla="*/ 2509 h 3456"/>
              <a:gd name="T26" fmla="*/ 2361 w 4195"/>
              <a:gd name="T27" fmla="*/ 2773 h 3456"/>
              <a:gd name="T28" fmla="*/ 2097 w 4195"/>
              <a:gd name="T29" fmla="*/ 3038 h 3456"/>
              <a:gd name="T30" fmla="*/ 2463 w 4195"/>
              <a:gd name="T31" fmla="*/ 1201 h 3456"/>
              <a:gd name="T32" fmla="*/ 2333 w 4195"/>
              <a:gd name="T33" fmla="*/ 2078 h 3456"/>
              <a:gd name="T34" fmla="*/ 2065 w 4195"/>
              <a:gd name="T35" fmla="*/ 2277 h 3456"/>
              <a:gd name="T36" fmla="*/ 1867 w 4195"/>
              <a:gd name="T37" fmla="*/ 2081 h 3456"/>
              <a:gd name="T38" fmla="*/ 1725 w 4195"/>
              <a:gd name="T39" fmla="*/ 1206 h 3456"/>
              <a:gd name="T40" fmla="*/ 2034 w 4195"/>
              <a:gd name="T41" fmla="*/ 778 h 3456"/>
              <a:gd name="T42" fmla="*/ 2463 w 4195"/>
              <a:gd name="T43" fmla="*/ 1087 h 3456"/>
              <a:gd name="T44" fmla="*/ 2463 w 4195"/>
              <a:gd name="T45" fmla="*/ 120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5" h="3456">
                <a:moveTo>
                  <a:pt x="4093" y="2711"/>
                </a:moveTo>
                <a:lnTo>
                  <a:pt x="2506" y="224"/>
                </a:lnTo>
                <a:cubicBezTo>
                  <a:pt x="2416" y="83"/>
                  <a:pt x="2263" y="0"/>
                  <a:pt x="2097" y="0"/>
                </a:cubicBezTo>
                <a:cubicBezTo>
                  <a:pt x="1931" y="0"/>
                  <a:pt x="1778" y="83"/>
                  <a:pt x="1688" y="224"/>
                </a:cubicBezTo>
                <a:lnTo>
                  <a:pt x="101" y="2711"/>
                </a:lnTo>
                <a:cubicBezTo>
                  <a:pt x="6" y="2860"/>
                  <a:pt x="0" y="3049"/>
                  <a:pt x="85" y="3205"/>
                </a:cubicBezTo>
                <a:cubicBezTo>
                  <a:pt x="170" y="3360"/>
                  <a:pt x="333" y="3456"/>
                  <a:pt x="510" y="3456"/>
                </a:cubicBezTo>
                <a:lnTo>
                  <a:pt x="3684" y="3456"/>
                </a:lnTo>
                <a:cubicBezTo>
                  <a:pt x="3861" y="3456"/>
                  <a:pt x="4024" y="3360"/>
                  <a:pt x="4109" y="3205"/>
                </a:cubicBezTo>
                <a:cubicBezTo>
                  <a:pt x="4195" y="3049"/>
                  <a:pt x="4188" y="2860"/>
                  <a:pt x="4093" y="2711"/>
                </a:cubicBezTo>
                <a:close/>
                <a:moveTo>
                  <a:pt x="2097" y="3038"/>
                </a:moveTo>
                <a:cubicBezTo>
                  <a:pt x="1951" y="3038"/>
                  <a:pt x="1833" y="2919"/>
                  <a:pt x="1833" y="2773"/>
                </a:cubicBezTo>
                <a:cubicBezTo>
                  <a:pt x="1833" y="2628"/>
                  <a:pt x="1951" y="2509"/>
                  <a:pt x="2097" y="2509"/>
                </a:cubicBezTo>
                <a:cubicBezTo>
                  <a:pt x="2243" y="2509"/>
                  <a:pt x="2361" y="2628"/>
                  <a:pt x="2361" y="2773"/>
                </a:cubicBezTo>
                <a:cubicBezTo>
                  <a:pt x="2361" y="2919"/>
                  <a:pt x="2243" y="3038"/>
                  <a:pt x="2097" y="3038"/>
                </a:cubicBezTo>
                <a:close/>
                <a:moveTo>
                  <a:pt x="2463" y="1201"/>
                </a:moveTo>
                <a:lnTo>
                  <a:pt x="2333" y="2078"/>
                </a:lnTo>
                <a:cubicBezTo>
                  <a:pt x="2314" y="2207"/>
                  <a:pt x="2194" y="2296"/>
                  <a:pt x="2065" y="2277"/>
                </a:cubicBezTo>
                <a:cubicBezTo>
                  <a:pt x="1961" y="2261"/>
                  <a:pt x="1883" y="2179"/>
                  <a:pt x="1867" y="2081"/>
                </a:cubicBezTo>
                <a:lnTo>
                  <a:pt x="1725" y="1206"/>
                </a:lnTo>
                <a:cubicBezTo>
                  <a:pt x="1692" y="1002"/>
                  <a:pt x="1831" y="811"/>
                  <a:pt x="2034" y="778"/>
                </a:cubicBezTo>
                <a:cubicBezTo>
                  <a:pt x="2238" y="745"/>
                  <a:pt x="2430" y="883"/>
                  <a:pt x="2463" y="1087"/>
                </a:cubicBezTo>
                <a:cubicBezTo>
                  <a:pt x="2469" y="1125"/>
                  <a:pt x="2469" y="1165"/>
                  <a:pt x="2463" y="1201"/>
                </a:cubicBezTo>
                <a:close/>
              </a:path>
            </a:pathLst>
          </a:cu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6" name="iconfont-11573-5485630"/>
          <p:cNvSpPr/>
          <p:nvPr/>
        </p:nvSpPr>
        <p:spPr>
          <a:xfrm>
            <a:off x="8989541" y="2248141"/>
            <a:ext cx="1581550" cy="1503847"/>
          </a:xfrm>
          <a:custGeom>
            <a:avLst/>
            <a:gdLst>
              <a:gd name="connsiteX0" fmla="*/ 495863 w 607568"/>
              <a:gd name="connsiteY0" fmla="*/ 520702 h 577719"/>
              <a:gd name="connsiteX1" fmla="*/ 532839 w 607568"/>
              <a:gd name="connsiteY1" fmla="*/ 520702 h 577719"/>
              <a:gd name="connsiteX2" fmla="*/ 532839 w 607568"/>
              <a:gd name="connsiteY2" fmla="*/ 540249 h 577719"/>
              <a:gd name="connsiteX3" fmla="*/ 495863 w 607568"/>
              <a:gd name="connsiteY3" fmla="*/ 540249 h 577719"/>
              <a:gd name="connsiteX4" fmla="*/ 302232 w 607568"/>
              <a:gd name="connsiteY4" fmla="*/ 520702 h 577719"/>
              <a:gd name="connsiteX5" fmla="*/ 477869 w 607568"/>
              <a:gd name="connsiteY5" fmla="*/ 520702 h 577719"/>
              <a:gd name="connsiteX6" fmla="*/ 477869 w 607568"/>
              <a:gd name="connsiteY6" fmla="*/ 540249 h 577719"/>
              <a:gd name="connsiteX7" fmla="*/ 302232 w 607568"/>
              <a:gd name="connsiteY7" fmla="*/ 540249 h 577719"/>
              <a:gd name="connsiteX8" fmla="*/ 495863 w 607568"/>
              <a:gd name="connsiteY8" fmla="*/ 481679 h 577719"/>
              <a:gd name="connsiteX9" fmla="*/ 532839 w 607568"/>
              <a:gd name="connsiteY9" fmla="*/ 481679 h 577719"/>
              <a:gd name="connsiteX10" fmla="*/ 532839 w 607568"/>
              <a:gd name="connsiteY10" fmla="*/ 501226 h 577719"/>
              <a:gd name="connsiteX11" fmla="*/ 495863 w 607568"/>
              <a:gd name="connsiteY11" fmla="*/ 501226 h 577719"/>
              <a:gd name="connsiteX12" fmla="*/ 302232 w 607568"/>
              <a:gd name="connsiteY12" fmla="*/ 481679 h 577719"/>
              <a:gd name="connsiteX13" fmla="*/ 477869 w 607568"/>
              <a:gd name="connsiteY13" fmla="*/ 481679 h 577719"/>
              <a:gd name="connsiteX14" fmla="*/ 477869 w 607568"/>
              <a:gd name="connsiteY14" fmla="*/ 501226 h 577719"/>
              <a:gd name="connsiteX15" fmla="*/ 302232 w 607568"/>
              <a:gd name="connsiteY15" fmla="*/ 501226 h 577719"/>
              <a:gd name="connsiteX16" fmla="*/ 572076 w 607568"/>
              <a:gd name="connsiteY16" fmla="*/ 463405 h 577719"/>
              <a:gd name="connsiteX17" fmla="*/ 572076 w 607568"/>
              <a:gd name="connsiteY17" fmla="*/ 532911 h 577719"/>
              <a:gd name="connsiteX18" fmla="*/ 584298 w 607568"/>
              <a:gd name="connsiteY18" fmla="*/ 532911 h 577719"/>
              <a:gd name="connsiteX19" fmla="*/ 495863 w 607568"/>
              <a:gd name="connsiteY19" fmla="*/ 442586 h 577719"/>
              <a:gd name="connsiteX20" fmla="*/ 532839 w 607568"/>
              <a:gd name="connsiteY20" fmla="*/ 442586 h 577719"/>
              <a:gd name="connsiteX21" fmla="*/ 532839 w 607568"/>
              <a:gd name="connsiteY21" fmla="*/ 462133 h 577719"/>
              <a:gd name="connsiteX22" fmla="*/ 495863 w 607568"/>
              <a:gd name="connsiteY22" fmla="*/ 462133 h 577719"/>
              <a:gd name="connsiteX23" fmla="*/ 302232 w 607568"/>
              <a:gd name="connsiteY23" fmla="*/ 442586 h 577719"/>
              <a:gd name="connsiteX24" fmla="*/ 477869 w 607568"/>
              <a:gd name="connsiteY24" fmla="*/ 442586 h 577719"/>
              <a:gd name="connsiteX25" fmla="*/ 477869 w 607568"/>
              <a:gd name="connsiteY25" fmla="*/ 462133 h 577719"/>
              <a:gd name="connsiteX26" fmla="*/ 302232 w 607568"/>
              <a:gd name="connsiteY26" fmla="*/ 462133 h 577719"/>
              <a:gd name="connsiteX27" fmla="*/ 495863 w 607568"/>
              <a:gd name="connsiteY27" fmla="*/ 403564 h 577719"/>
              <a:gd name="connsiteX28" fmla="*/ 532839 w 607568"/>
              <a:gd name="connsiteY28" fmla="*/ 403564 h 577719"/>
              <a:gd name="connsiteX29" fmla="*/ 532839 w 607568"/>
              <a:gd name="connsiteY29" fmla="*/ 423111 h 577719"/>
              <a:gd name="connsiteX30" fmla="*/ 495863 w 607568"/>
              <a:gd name="connsiteY30" fmla="*/ 423111 h 577719"/>
              <a:gd name="connsiteX31" fmla="*/ 302232 w 607568"/>
              <a:gd name="connsiteY31" fmla="*/ 403564 h 577719"/>
              <a:gd name="connsiteX32" fmla="*/ 477869 w 607568"/>
              <a:gd name="connsiteY32" fmla="*/ 403564 h 577719"/>
              <a:gd name="connsiteX33" fmla="*/ 477869 w 607568"/>
              <a:gd name="connsiteY33" fmla="*/ 423111 h 577719"/>
              <a:gd name="connsiteX34" fmla="*/ 302232 w 607568"/>
              <a:gd name="connsiteY34" fmla="*/ 423111 h 577719"/>
              <a:gd name="connsiteX35" fmla="*/ 282567 w 607568"/>
              <a:gd name="connsiteY35" fmla="*/ 361001 h 577719"/>
              <a:gd name="connsiteX36" fmla="*/ 282567 w 607568"/>
              <a:gd name="connsiteY36" fmla="*/ 449055 h 577719"/>
              <a:gd name="connsiteX37" fmla="*/ 282567 w 607568"/>
              <a:gd name="connsiteY37" fmla="*/ 475413 h 577719"/>
              <a:gd name="connsiteX38" fmla="*/ 282567 w 607568"/>
              <a:gd name="connsiteY38" fmla="*/ 558195 h 577719"/>
              <a:gd name="connsiteX39" fmla="*/ 552521 w 607568"/>
              <a:gd name="connsiteY39" fmla="*/ 558195 h 577719"/>
              <a:gd name="connsiteX40" fmla="*/ 552521 w 607568"/>
              <a:gd name="connsiteY40" fmla="*/ 361001 h 577719"/>
              <a:gd name="connsiteX41" fmla="*/ 272792 w 607568"/>
              <a:gd name="connsiteY41" fmla="*/ 257428 h 577719"/>
              <a:gd name="connsiteX42" fmla="*/ 257842 w 607568"/>
              <a:gd name="connsiteY42" fmla="*/ 272362 h 577719"/>
              <a:gd name="connsiteX43" fmla="*/ 272792 w 607568"/>
              <a:gd name="connsiteY43" fmla="*/ 287297 h 577719"/>
              <a:gd name="connsiteX44" fmla="*/ 287645 w 607568"/>
              <a:gd name="connsiteY44" fmla="*/ 272362 h 577719"/>
              <a:gd name="connsiteX45" fmla="*/ 272792 w 607568"/>
              <a:gd name="connsiteY45" fmla="*/ 257428 h 577719"/>
              <a:gd name="connsiteX46" fmla="*/ 263021 w 607568"/>
              <a:gd name="connsiteY46" fmla="*/ 154256 h 577719"/>
              <a:gd name="connsiteX47" fmla="*/ 282564 w 607568"/>
              <a:gd name="connsiteY47" fmla="*/ 154256 h 577719"/>
              <a:gd name="connsiteX48" fmla="*/ 282564 w 607568"/>
              <a:gd name="connsiteY48" fmla="*/ 239371 h 577719"/>
              <a:gd name="connsiteX49" fmla="*/ 305820 w 607568"/>
              <a:gd name="connsiteY49" fmla="*/ 262602 h 577719"/>
              <a:gd name="connsiteX50" fmla="*/ 353603 w 607568"/>
              <a:gd name="connsiteY50" fmla="*/ 262602 h 577719"/>
              <a:gd name="connsiteX51" fmla="*/ 353603 w 607568"/>
              <a:gd name="connsiteY51" fmla="*/ 282123 h 577719"/>
              <a:gd name="connsiteX52" fmla="*/ 305820 w 607568"/>
              <a:gd name="connsiteY52" fmla="*/ 282123 h 577719"/>
              <a:gd name="connsiteX53" fmla="*/ 272792 w 607568"/>
              <a:gd name="connsiteY53" fmla="*/ 306818 h 577719"/>
              <a:gd name="connsiteX54" fmla="*/ 238299 w 607568"/>
              <a:gd name="connsiteY54" fmla="*/ 272362 h 577719"/>
              <a:gd name="connsiteX55" fmla="*/ 263021 w 607568"/>
              <a:gd name="connsiteY55" fmla="*/ 239371 h 577719"/>
              <a:gd name="connsiteX56" fmla="*/ 263012 w 607568"/>
              <a:gd name="connsiteY56" fmla="*/ 79268 h 577719"/>
              <a:gd name="connsiteX57" fmla="*/ 79393 w 607568"/>
              <a:gd name="connsiteY57" fmla="*/ 262600 h 577719"/>
              <a:gd name="connsiteX58" fmla="*/ 95819 w 607568"/>
              <a:gd name="connsiteY58" fmla="*/ 262600 h 577719"/>
              <a:gd name="connsiteX59" fmla="*/ 95819 w 607568"/>
              <a:gd name="connsiteY59" fmla="*/ 282124 h 577719"/>
              <a:gd name="connsiteX60" fmla="*/ 79393 w 607568"/>
              <a:gd name="connsiteY60" fmla="*/ 282124 h 577719"/>
              <a:gd name="connsiteX61" fmla="*/ 263012 w 607568"/>
              <a:gd name="connsiteY61" fmla="*/ 465358 h 577719"/>
              <a:gd name="connsiteX62" fmla="*/ 263012 w 607568"/>
              <a:gd name="connsiteY62" fmla="*/ 449055 h 577719"/>
              <a:gd name="connsiteX63" fmla="*/ 263012 w 607568"/>
              <a:gd name="connsiteY63" fmla="*/ 341477 h 577719"/>
              <a:gd name="connsiteX64" fmla="*/ 453574 w 607568"/>
              <a:gd name="connsiteY64" fmla="*/ 341477 h 577719"/>
              <a:gd name="connsiteX65" fmla="*/ 466089 w 607568"/>
              <a:gd name="connsiteY65" fmla="*/ 282124 h 577719"/>
              <a:gd name="connsiteX66" fmla="*/ 449761 w 607568"/>
              <a:gd name="connsiteY66" fmla="*/ 282124 h 577719"/>
              <a:gd name="connsiteX67" fmla="*/ 449761 w 607568"/>
              <a:gd name="connsiteY67" fmla="*/ 262600 h 577719"/>
              <a:gd name="connsiteX68" fmla="*/ 466089 w 607568"/>
              <a:gd name="connsiteY68" fmla="*/ 262600 h 577719"/>
              <a:gd name="connsiteX69" fmla="*/ 282567 w 607568"/>
              <a:gd name="connsiteY69" fmla="*/ 79268 h 577719"/>
              <a:gd name="connsiteX70" fmla="*/ 282567 w 607568"/>
              <a:gd name="connsiteY70" fmla="*/ 95668 h 577719"/>
              <a:gd name="connsiteX71" fmla="*/ 263012 w 607568"/>
              <a:gd name="connsiteY71" fmla="*/ 95668 h 577719"/>
              <a:gd name="connsiteX72" fmla="*/ 272790 w 607568"/>
              <a:gd name="connsiteY72" fmla="*/ 19524 h 577719"/>
              <a:gd name="connsiteX73" fmla="*/ 19555 w 607568"/>
              <a:gd name="connsiteY73" fmla="*/ 272362 h 577719"/>
              <a:gd name="connsiteX74" fmla="*/ 263012 w 607568"/>
              <a:gd name="connsiteY74" fmla="*/ 525004 h 577719"/>
              <a:gd name="connsiteX75" fmla="*/ 263012 w 607568"/>
              <a:gd name="connsiteY75" fmla="*/ 484980 h 577719"/>
              <a:gd name="connsiteX76" fmla="*/ 59642 w 607568"/>
              <a:gd name="connsiteY76" fmla="*/ 272362 h 577719"/>
              <a:gd name="connsiteX77" fmla="*/ 272790 w 607568"/>
              <a:gd name="connsiteY77" fmla="*/ 59549 h 577719"/>
              <a:gd name="connsiteX78" fmla="*/ 485937 w 607568"/>
              <a:gd name="connsiteY78" fmla="*/ 272362 h 577719"/>
              <a:gd name="connsiteX79" fmla="*/ 474400 w 607568"/>
              <a:gd name="connsiteY79" fmla="*/ 341477 h 577719"/>
              <a:gd name="connsiteX80" fmla="*/ 516345 w 607568"/>
              <a:gd name="connsiteY80" fmla="*/ 341477 h 577719"/>
              <a:gd name="connsiteX81" fmla="*/ 525927 w 607568"/>
              <a:gd name="connsiteY81" fmla="*/ 272362 h 577719"/>
              <a:gd name="connsiteX82" fmla="*/ 272790 w 607568"/>
              <a:gd name="connsiteY82" fmla="*/ 19524 h 577719"/>
              <a:gd name="connsiteX83" fmla="*/ 272790 w 607568"/>
              <a:gd name="connsiteY83" fmla="*/ 0 h 577719"/>
              <a:gd name="connsiteX84" fmla="*/ 545482 w 607568"/>
              <a:gd name="connsiteY84" fmla="*/ 272362 h 577719"/>
              <a:gd name="connsiteX85" fmla="*/ 536682 w 607568"/>
              <a:gd name="connsiteY85" fmla="*/ 341477 h 577719"/>
              <a:gd name="connsiteX86" fmla="*/ 572076 w 607568"/>
              <a:gd name="connsiteY86" fmla="*/ 341477 h 577719"/>
              <a:gd name="connsiteX87" fmla="*/ 607568 w 607568"/>
              <a:gd name="connsiteY87" fmla="*/ 552435 h 577719"/>
              <a:gd name="connsiteX88" fmla="*/ 572076 w 607568"/>
              <a:gd name="connsiteY88" fmla="*/ 552435 h 577719"/>
              <a:gd name="connsiteX89" fmla="*/ 572076 w 607568"/>
              <a:gd name="connsiteY89" fmla="*/ 577719 h 577719"/>
              <a:gd name="connsiteX90" fmla="*/ 263012 w 607568"/>
              <a:gd name="connsiteY90" fmla="*/ 577719 h 577719"/>
              <a:gd name="connsiteX91" fmla="*/ 263012 w 607568"/>
              <a:gd name="connsiteY91" fmla="*/ 544528 h 577719"/>
              <a:gd name="connsiteX92" fmla="*/ 0 w 607568"/>
              <a:gd name="connsiteY92" fmla="*/ 272362 h 577719"/>
              <a:gd name="connsiteX93" fmla="*/ 272790 w 607568"/>
              <a:gd name="connsiteY93" fmla="*/ 0 h 57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7568" h="577719">
                <a:moveTo>
                  <a:pt x="495863" y="520702"/>
                </a:moveTo>
                <a:lnTo>
                  <a:pt x="532839" y="520702"/>
                </a:lnTo>
                <a:lnTo>
                  <a:pt x="532839" y="540249"/>
                </a:lnTo>
                <a:lnTo>
                  <a:pt x="495863" y="540249"/>
                </a:lnTo>
                <a:close/>
                <a:moveTo>
                  <a:pt x="302232" y="520702"/>
                </a:moveTo>
                <a:lnTo>
                  <a:pt x="477869" y="520702"/>
                </a:lnTo>
                <a:lnTo>
                  <a:pt x="477869" y="540249"/>
                </a:lnTo>
                <a:lnTo>
                  <a:pt x="302232" y="540249"/>
                </a:lnTo>
                <a:close/>
                <a:moveTo>
                  <a:pt x="495863" y="481679"/>
                </a:moveTo>
                <a:lnTo>
                  <a:pt x="532839" y="481679"/>
                </a:lnTo>
                <a:lnTo>
                  <a:pt x="532839" y="501226"/>
                </a:lnTo>
                <a:lnTo>
                  <a:pt x="495863" y="501226"/>
                </a:lnTo>
                <a:close/>
                <a:moveTo>
                  <a:pt x="302232" y="481679"/>
                </a:moveTo>
                <a:lnTo>
                  <a:pt x="477869" y="481679"/>
                </a:lnTo>
                <a:lnTo>
                  <a:pt x="477869" y="501226"/>
                </a:lnTo>
                <a:lnTo>
                  <a:pt x="302232" y="501226"/>
                </a:lnTo>
                <a:close/>
                <a:moveTo>
                  <a:pt x="572076" y="463405"/>
                </a:moveTo>
                <a:lnTo>
                  <a:pt x="572076" y="532911"/>
                </a:lnTo>
                <a:lnTo>
                  <a:pt x="584298" y="532911"/>
                </a:lnTo>
                <a:close/>
                <a:moveTo>
                  <a:pt x="495863" y="442586"/>
                </a:moveTo>
                <a:lnTo>
                  <a:pt x="532839" y="442586"/>
                </a:lnTo>
                <a:lnTo>
                  <a:pt x="532839" y="462133"/>
                </a:lnTo>
                <a:lnTo>
                  <a:pt x="495863" y="462133"/>
                </a:lnTo>
                <a:close/>
                <a:moveTo>
                  <a:pt x="302232" y="442586"/>
                </a:moveTo>
                <a:lnTo>
                  <a:pt x="477869" y="442586"/>
                </a:lnTo>
                <a:lnTo>
                  <a:pt x="477869" y="462133"/>
                </a:lnTo>
                <a:lnTo>
                  <a:pt x="302232" y="462133"/>
                </a:lnTo>
                <a:close/>
                <a:moveTo>
                  <a:pt x="495863" y="403564"/>
                </a:moveTo>
                <a:lnTo>
                  <a:pt x="532839" y="403564"/>
                </a:lnTo>
                <a:lnTo>
                  <a:pt x="532839" y="423111"/>
                </a:lnTo>
                <a:lnTo>
                  <a:pt x="495863" y="423111"/>
                </a:lnTo>
                <a:close/>
                <a:moveTo>
                  <a:pt x="302232" y="403564"/>
                </a:moveTo>
                <a:lnTo>
                  <a:pt x="477869" y="403564"/>
                </a:lnTo>
                <a:lnTo>
                  <a:pt x="477869" y="423111"/>
                </a:lnTo>
                <a:lnTo>
                  <a:pt x="302232" y="423111"/>
                </a:lnTo>
                <a:close/>
                <a:moveTo>
                  <a:pt x="282567" y="361001"/>
                </a:moveTo>
                <a:lnTo>
                  <a:pt x="282567" y="449055"/>
                </a:lnTo>
                <a:lnTo>
                  <a:pt x="282567" y="475413"/>
                </a:lnTo>
                <a:lnTo>
                  <a:pt x="282567" y="558195"/>
                </a:lnTo>
                <a:lnTo>
                  <a:pt x="552521" y="558195"/>
                </a:lnTo>
                <a:lnTo>
                  <a:pt x="552521" y="361001"/>
                </a:lnTo>
                <a:close/>
                <a:moveTo>
                  <a:pt x="272792" y="257428"/>
                </a:moveTo>
                <a:cubicBezTo>
                  <a:pt x="264584" y="257428"/>
                  <a:pt x="257842" y="264163"/>
                  <a:pt x="257842" y="272362"/>
                </a:cubicBezTo>
                <a:cubicBezTo>
                  <a:pt x="257842" y="280562"/>
                  <a:pt x="264584" y="287297"/>
                  <a:pt x="272792" y="287297"/>
                </a:cubicBezTo>
                <a:cubicBezTo>
                  <a:pt x="281001" y="287297"/>
                  <a:pt x="287645" y="280562"/>
                  <a:pt x="287645" y="272362"/>
                </a:cubicBezTo>
                <a:cubicBezTo>
                  <a:pt x="287645" y="264163"/>
                  <a:pt x="281001" y="257428"/>
                  <a:pt x="272792" y="257428"/>
                </a:cubicBezTo>
                <a:close/>
                <a:moveTo>
                  <a:pt x="263021" y="154256"/>
                </a:moveTo>
                <a:lnTo>
                  <a:pt x="282564" y="154256"/>
                </a:lnTo>
                <a:lnTo>
                  <a:pt x="282564" y="239371"/>
                </a:lnTo>
                <a:cubicBezTo>
                  <a:pt x="293704" y="242689"/>
                  <a:pt x="302498" y="251474"/>
                  <a:pt x="305820" y="262602"/>
                </a:cubicBezTo>
                <a:lnTo>
                  <a:pt x="353603" y="262602"/>
                </a:lnTo>
                <a:lnTo>
                  <a:pt x="353603" y="282123"/>
                </a:lnTo>
                <a:lnTo>
                  <a:pt x="305820" y="282123"/>
                </a:lnTo>
                <a:cubicBezTo>
                  <a:pt x="301618" y="296374"/>
                  <a:pt x="288427" y="306818"/>
                  <a:pt x="272792" y="306818"/>
                </a:cubicBezTo>
                <a:cubicBezTo>
                  <a:pt x="253738" y="306818"/>
                  <a:pt x="238299" y="291298"/>
                  <a:pt x="238299" y="272362"/>
                </a:cubicBezTo>
                <a:cubicBezTo>
                  <a:pt x="238299" y="256745"/>
                  <a:pt x="248755" y="243568"/>
                  <a:pt x="263021" y="239371"/>
                </a:cubicBezTo>
                <a:close/>
                <a:moveTo>
                  <a:pt x="263012" y="79268"/>
                </a:moveTo>
                <a:cubicBezTo>
                  <a:pt x="163967" y="84247"/>
                  <a:pt x="84379" y="163808"/>
                  <a:pt x="79393" y="262600"/>
                </a:cubicBezTo>
                <a:lnTo>
                  <a:pt x="95819" y="262600"/>
                </a:lnTo>
                <a:lnTo>
                  <a:pt x="95819" y="282124"/>
                </a:lnTo>
                <a:lnTo>
                  <a:pt x="79393" y="282124"/>
                </a:lnTo>
                <a:cubicBezTo>
                  <a:pt x="84379" y="380916"/>
                  <a:pt x="163967" y="460477"/>
                  <a:pt x="263012" y="465358"/>
                </a:cubicBezTo>
                <a:lnTo>
                  <a:pt x="263012" y="449055"/>
                </a:lnTo>
                <a:lnTo>
                  <a:pt x="263012" y="341477"/>
                </a:lnTo>
                <a:lnTo>
                  <a:pt x="453574" y="341477"/>
                </a:lnTo>
                <a:cubicBezTo>
                  <a:pt x="460907" y="322441"/>
                  <a:pt x="465111" y="302527"/>
                  <a:pt x="466089" y="282124"/>
                </a:cubicBezTo>
                <a:lnTo>
                  <a:pt x="449761" y="282124"/>
                </a:lnTo>
                <a:lnTo>
                  <a:pt x="449761" y="262600"/>
                </a:lnTo>
                <a:lnTo>
                  <a:pt x="466089" y="262600"/>
                </a:lnTo>
                <a:cubicBezTo>
                  <a:pt x="461200" y="163808"/>
                  <a:pt x="381514" y="84247"/>
                  <a:pt x="282567" y="79268"/>
                </a:cubicBezTo>
                <a:lnTo>
                  <a:pt x="282567" y="95668"/>
                </a:lnTo>
                <a:lnTo>
                  <a:pt x="263012" y="95668"/>
                </a:lnTo>
                <a:close/>
                <a:moveTo>
                  <a:pt x="272790" y="19524"/>
                </a:moveTo>
                <a:cubicBezTo>
                  <a:pt x="133168" y="19524"/>
                  <a:pt x="19555" y="132960"/>
                  <a:pt x="19555" y="272362"/>
                </a:cubicBezTo>
                <a:cubicBezTo>
                  <a:pt x="19555" y="408445"/>
                  <a:pt x="127888" y="519830"/>
                  <a:pt x="263012" y="525004"/>
                </a:cubicBezTo>
                <a:lnTo>
                  <a:pt x="263012" y="484980"/>
                </a:lnTo>
                <a:cubicBezTo>
                  <a:pt x="149985" y="479806"/>
                  <a:pt x="59642" y="386383"/>
                  <a:pt x="59642" y="272362"/>
                </a:cubicBezTo>
                <a:cubicBezTo>
                  <a:pt x="59642" y="155022"/>
                  <a:pt x="155265" y="59549"/>
                  <a:pt x="272790" y="59549"/>
                </a:cubicBezTo>
                <a:cubicBezTo>
                  <a:pt x="390314" y="59549"/>
                  <a:pt x="485937" y="155022"/>
                  <a:pt x="485937" y="272362"/>
                </a:cubicBezTo>
                <a:cubicBezTo>
                  <a:pt x="485937" y="296181"/>
                  <a:pt x="482026" y="319317"/>
                  <a:pt x="474400" y="341477"/>
                </a:cubicBezTo>
                <a:lnTo>
                  <a:pt x="516345" y="341477"/>
                </a:lnTo>
                <a:cubicBezTo>
                  <a:pt x="522700" y="319122"/>
                  <a:pt x="525927" y="295888"/>
                  <a:pt x="525927" y="272362"/>
                </a:cubicBezTo>
                <a:cubicBezTo>
                  <a:pt x="525927" y="132960"/>
                  <a:pt x="412411" y="19524"/>
                  <a:pt x="272790" y="19524"/>
                </a:cubicBezTo>
                <a:close/>
                <a:moveTo>
                  <a:pt x="272790" y="0"/>
                </a:moveTo>
                <a:cubicBezTo>
                  <a:pt x="423166" y="0"/>
                  <a:pt x="545482" y="122221"/>
                  <a:pt x="545482" y="272362"/>
                </a:cubicBezTo>
                <a:cubicBezTo>
                  <a:pt x="545482" y="295791"/>
                  <a:pt x="542548" y="319025"/>
                  <a:pt x="536682" y="341477"/>
                </a:cubicBezTo>
                <a:lnTo>
                  <a:pt x="572076" y="341477"/>
                </a:lnTo>
                <a:lnTo>
                  <a:pt x="607568" y="552435"/>
                </a:lnTo>
                <a:lnTo>
                  <a:pt x="572076" y="552435"/>
                </a:lnTo>
                <a:lnTo>
                  <a:pt x="572076" y="577719"/>
                </a:lnTo>
                <a:lnTo>
                  <a:pt x="263012" y="577719"/>
                </a:lnTo>
                <a:lnTo>
                  <a:pt x="263012" y="544528"/>
                </a:lnTo>
                <a:cubicBezTo>
                  <a:pt x="117133" y="539354"/>
                  <a:pt x="0" y="419281"/>
                  <a:pt x="0" y="272362"/>
                </a:cubicBezTo>
                <a:cubicBezTo>
                  <a:pt x="0" y="122221"/>
                  <a:pt x="122315" y="0"/>
                  <a:pt x="272790" y="0"/>
                </a:cubicBezTo>
                <a:close/>
              </a:path>
            </a:pathLst>
          </a:cu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矩形 5"/>
          <p:cNvSpPr/>
          <p:nvPr/>
        </p:nvSpPr>
        <p:spPr>
          <a:xfrm>
            <a:off x="1710906" y="1246900"/>
            <a:ext cx="995680" cy="337185"/>
          </a:xfrm>
          <a:prstGeom prst="rect">
            <a:avLst/>
          </a:prstGeom>
        </p:spPr>
        <p:txBody>
          <a:bodyPr wrap="none">
            <a:spAutoFit/>
          </a:bodyPr>
          <a:lstStyle/>
          <a:p>
            <a:pPr eaLnBrk="0" fontAlgn="base" hangingPunct="0">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禁止接种</a:t>
            </a:r>
          </a:p>
        </p:txBody>
      </p:sp>
      <p:sp>
        <p:nvSpPr>
          <p:cNvPr id="29" name="文本框 28"/>
          <p:cNvSpPr txBox="1"/>
          <p:nvPr/>
        </p:nvSpPr>
        <p:spPr>
          <a:xfrm>
            <a:off x="522267" y="4195936"/>
            <a:ext cx="3553488" cy="152618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对</a:t>
            </a:r>
            <a:r>
              <a:rPr lang="zh-CN" altLang="en-US" sz="1600" b="1" dirty="0">
                <a:solidFill>
                  <a:srgbClr val="015560"/>
                </a:solidFill>
                <a:latin typeface="微软雅黑" panose="020B0503020204020204" pitchFamily="34" charset="-122"/>
                <a:ea typeface="微软雅黑" panose="020B0503020204020204" pitchFamily="34" charset="-122"/>
              </a:rPr>
              <a:t>疫苗的活性成分或任何辅料成分有超敏反应</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的人群</a:t>
            </a:r>
            <a:endPar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注射</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HPV</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疫苗后</a:t>
            </a:r>
            <a:r>
              <a:rPr lang="zh-CN" altLang="en-US" sz="1600" b="1" dirty="0">
                <a:solidFill>
                  <a:srgbClr val="015560"/>
                </a:solidFill>
                <a:latin typeface="微软雅黑" panose="020B0503020204020204" pitchFamily="34" charset="-122"/>
                <a:ea typeface="微软雅黑" panose="020B0503020204020204" pitchFamily="34" charset="-122"/>
              </a:rPr>
              <a:t>有超敏反应症状</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者，不应再次接种</a:t>
            </a:r>
          </a:p>
        </p:txBody>
      </p:sp>
      <p:sp>
        <p:nvSpPr>
          <p:cNvPr id="30" name="文本框 29"/>
          <p:cNvSpPr txBox="1"/>
          <p:nvPr/>
        </p:nvSpPr>
        <p:spPr>
          <a:xfrm>
            <a:off x="4169300" y="4195936"/>
            <a:ext cx="3954579" cy="1156855"/>
          </a:xfrm>
          <a:prstGeom prst="rect">
            <a:avLst/>
          </a:prstGeom>
          <a:noFill/>
        </p:spPr>
        <p:txBody>
          <a:bodyPr wrap="square">
            <a:spAutoFit/>
          </a:bodyPr>
          <a:lstStyle/>
          <a:p>
            <a:pPr marL="285750" indent="-285750">
              <a:lnSpc>
                <a:spcPct val="150000"/>
              </a:lnSpc>
              <a:buFont typeface="Arial" panose="020B0604020202020204" pitchFamily="34" charset="0"/>
              <a:buChar char="•"/>
              <a:defRPr/>
            </a:pPr>
            <a:r>
              <a:rPr lang="zh-CN" altLang="en-US" sz="1600" b="1" dirty="0">
                <a:solidFill>
                  <a:srgbClr val="015560"/>
                </a:solidFill>
                <a:latin typeface="微软雅黑" panose="020B0503020204020204" pitchFamily="34" charset="-122"/>
                <a:ea typeface="微软雅黑" panose="020B0503020204020204" pitchFamily="34" charset="-122"/>
              </a:rPr>
              <a:t>有血小板减少症或其他可成为肌内注射禁忌证的凝血功能障碍者</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不宜接种</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哺乳期妇女应谨慎接种</a:t>
            </a:r>
          </a:p>
        </p:txBody>
      </p:sp>
      <p:sp>
        <p:nvSpPr>
          <p:cNvPr id="43" name="矩形 42"/>
          <p:cNvSpPr/>
          <p:nvPr/>
        </p:nvSpPr>
        <p:spPr>
          <a:xfrm>
            <a:off x="5526176" y="1246900"/>
            <a:ext cx="995680" cy="337185"/>
          </a:xfrm>
          <a:prstGeom prst="rect">
            <a:avLst/>
          </a:prstGeom>
        </p:spPr>
        <p:txBody>
          <a:bodyPr wrap="none">
            <a:spAutoFit/>
          </a:bodyPr>
          <a:lstStyle/>
          <a:p>
            <a:pPr eaLnBrk="0" fontAlgn="base" hangingPunct="0">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谨慎接种</a:t>
            </a:r>
          </a:p>
        </p:txBody>
      </p:sp>
      <p:sp>
        <p:nvSpPr>
          <p:cNvPr id="44" name="矩形 43"/>
          <p:cNvSpPr/>
          <p:nvPr/>
        </p:nvSpPr>
        <p:spPr>
          <a:xfrm>
            <a:off x="9277615" y="1246900"/>
            <a:ext cx="995680" cy="337185"/>
          </a:xfrm>
          <a:prstGeom prst="rect">
            <a:avLst/>
          </a:prstGeom>
        </p:spPr>
        <p:txBody>
          <a:bodyPr wrap="none">
            <a:spAutoFit/>
          </a:bodyPr>
          <a:lstStyle/>
          <a:p>
            <a:pPr eaLnBrk="0" fontAlgn="base" hangingPunct="0">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rPr>
              <a:t>推迟接种</a:t>
            </a:r>
          </a:p>
        </p:txBody>
      </p:sp>
      <p:sp>
        <p:nvSpPr>
          <p:cNvPr id="47" name="文本框 46"/>
          <p:cNvSpPr txBox="1"/>
          <p:nvPr/>
        </p:nvSpPr>
        <p:spPr>
          <a:xfrm>
            <a:off x="8118209" y="4195936"/>
            <a:ext cx="3500459" cy="1895519"/>
          </a:xfrm>
          <a:prstGeom prst="rect">
            <a:avLst/>
          </a:prstGeom>
          <a:noFill/>
        </p:spPr>
        <p:txBody>
          <a:bodyPr wrap="square">
            <a:spAutoFit/>
          </a:bodyPr>
          <a:lstStyle/>
          <a:p>
            <a:pPr marL="285750" indent="-285750">
              <a:lnSpc>
                <a:spcPct val="150000"/>
              </a:lnSpc>
              <a:buFont typeface="Arial" panose="020B0604020202020204" pitchFamily="34" charset="0"/>
              <a:buChar char="•"/>
              <a:defRPr/>
            </a:pPr>
            <a:r>
              <a:rPr lang="zh-CN" altLang="en-US" sz="1600" b="1" dirty="0">
                <a:solidFill>
                  <a:srgbClr val="015560"/>
                </a:solidFill>
                <a:latin typeface="微软雅黑" panose="020B0503020204020204" pitchFamily="34" charset="-122"/>
                <a:ea typeface="微软雅黑" panose="020B0503020204020204" pitchFamily="34" charset="-122"/>
              </a:rPr>
              <a:t>急性疾病常伴有发热</a:t>
            </a:r>
            <a:r>
              <a:rPr lang="zh-CN" altLang="en-US" sz="1600" dirty="0">
                <a:latin typeface="微软雅黑" panose="020B0503020204020204" pitchFamily="34" charset="-122"/>
                <a:ea typeface="微软雅黑" panose="020B0503020204020204" pitchFamily="34" charset="-122"/>
              </a:rPr>
              <a:t>等全身症状，建议在痊愈后接种</a:t>
            </a:r>
            <a:endParaRPr lang="en-US" altLang="zh-CN" sz="1600" dirty="0">
              <a:latin typeface="微软雅黑" panose="020B0503020204020204" pitchFamily="34" charset="-122"/>
              <a:ea typeface="微软雅黑" panose="020B0503020204020204" pitchFamily="34" charset="-122"/>
            </a:endParaRPr>
          </a:p>
          <a:p>
            <a:pPr marL="285750" marR="0" lvl="0" indent="-285750" fontAlgn="auto">
              <a:lnSpc>
                <a:spcPct val="150000"/>
              </a:lnSpc>
              <a:spcBef>
                <a:spcPts val="0"/>
              </a:spcBef>
              <a:spcAft>
                <a:spcPts val="0"/>
              </a:spcAft>
              <a:buClrTx/>
              <a:buSzTx/>
              <a:buFont typeface="Arial" panose="020B0604020202020204" pitchFamily="34" charset="0"/>
              <a:buChar char="•"/>
              <a:defRPr/>
            </a:pPr>
            <a:r>
              <a:rPr lang="zh-CN" altLang="en-US" sz="1600" b="1" dirty="0">
                <a:solidFill>
                  <a:srgbClr val="015560"/>
                </a:solidFill>
                <a:latin typeface="微软雅黑" panose="020B0503020204020204" pitchFamily="34" charset="-122"/>
                <a:ea typeface="微软雅黑" panose="020B0503020204020204" pitchFamily="34" charset="-122"/>
              </a:rPr>
              <a:t>妊娠期女性或备孕女性</a:t>
            </a:r>
            <a:r>
              <a:rPr lang="zh-CN" altLang="en-US" sz="1600" dirty="0">
                <a:latin typeface="微软雅黑" panose="020B0503020204020204" pitchFamily="34" charset="-122"/>
                <a:ea typeface="微软雅黑" panose="020B0503020204020204" pitchFamily="34" charset="-122"/>
              </a:rPr>
              <a:t>，推迟至妊娠期结束后再接种</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建议</a:t>
            </a:r>
            <a:r>
              <a:rPr lang="zh-CN" altLang="en-US" sz="1600" b="1" dirty="0">
                <a:solidFill>
                  <a:srgbClr val="015560"/>
                </a:solidFill>
                <a:latin typeface="微软雅黑" panose="020B0503020204020204" pitchFamily="34" charset="-122"/>
                <a:ea typeface="微软雅黑" panose="020B0503020204020204" pitchFamily="34" charset="-122"/>
              </a:rPr>
              <a:t>非经期接种</a:t>
            </a:r>
          </a:p>
        </p:txBody>
      </p:sp>
      <p:sp>
        <p:nvSpPr>
          <p:cNvPr id="9" name="文本框 8"/>
          <p:cNvSpPr txBox="1"/>
          <p:nvPr>
            <p:custDataLst>
              <p:tags r:id="rId2"/>
            </p:custDataLst>
          </p:nvPr>
        </p:nvSpPr>
        <p:spPr>
          <a:xfrm>
            <a:off x="0" y="6673334"/>
            <a:ext cx="3525324" cy="184666"/>
          </a:xfrm>
          <a:prstGeom prst="rect">
            <a:avLst/>
          </a:prstGeom>
          <a:noFill/>
        </p:spPr>
        <p:txBody>
          <a:bodyPr wrap="none" rtlCol="0" anchor="t">
            <a:spAutoFit/>
          </a:bodyPr>
          <a:lstStyle/>
          <a:p>
            <a:r>
              <a:rPr lang="en-US" altLang="zh-CN" sz="600" dirty="0">
                <a:latin typeface="微软雅黑" panose="020B0503020204020204" pitchFamily="34" charset="-122"/>
                <a:ea typeface="微软雅黑" panose="020B0503020204020204" pitchFamily="34" charset="-122"/>
                <a:cs typeface="+mn-ea"/>
                <a:sym typeface="+mn-lt"/>
              </a:rPr>
              <a:t>35. </a:t>
            </a:r>
            <a:r>
              <a:rPr lang="zh-CN" altLang="en-US" sz="600" dirty="0">
                <a:latin typeface="微软雅黑" panose="020B0503020204020204" pitchFamily="34" charset="-122"/>
                <a:ea typeface="微软雅黑" panose="020B0503020204020204" pitchFamily="34" charset="-122"/>
                <a:cs typeface="+mn-ea"/>
                <a:sym typeface="+mn-lt"/>
              </a:rPr>
              <a:t>人乳头瘤病毒疫苗临床应用中国专家共识</a:t>
            </a:r>
            <a:r>
              <a:rPr lang="en-US" altLang="zh-CN" sz="600" dirty="0">
                <a:latin typeface="微软雅黑" panose="020B0503020204020204" pitchFamily="34" charset="-122"/>
                <a:ea typeface="微软雅黑" panose="020B0503020204020204" pitchFamily="34" charset="-122"/>
                <a:cs typeface="+mn-ea"/>
                <a:sym typeface="+mn-lt"/>
              </a:rPr>
              <a:t>[J]. </a:t>
            </a:r>
            <a:r>
              <a:rPr lang="zh-CN" altLang="en-US" sz="600" dirty="0">
                <a:latin typeface="微软雅黑" panose="020B0503020204020204" pitchFamily="34" charset="-122"/>
                <a:ea typeface="微软雅黑" panose="020B0503020204020204" pitchFamily="34" charset="-122"/>
                <a:cs typeface="+mn-ea"/>
                <a:sym typeface="+mn-lt"/>
              </a:rPr>
              <a:t>中国医学前沿杂志（电子版）</a:t>
            </a:r>
            <a:r>
              <a:rPr lang="en-US" altLang="zh-CN" sz="600" dirty="0">
                <a:latin typeface="微软雅黑" panose="020B0503020204020204" pitchFamily="34" charset="-122"/>
                <a:ea typeface="微软雅黑" panose="020B0503020204020204" pitchFamily="34" charset="-122"/>
                <a:cs typeface="+mn-ea"/>
                <a:sym typeface="+mn-lt"/>
              </a:rPr>
              <a:t>, 2021, 13(2): 1-12. </a:t>
            </a:r>
            <a:endParaRPr lang="en-US" altLang="zh-CN" sz="600" dirty="0">
              <a:sym typeface="+mn-ea"/>
            </a:endParaRPr>
          </a:p>
        </p:txBody>
      </p:sp>
      <p:cxnSp>
        <p:nvCxnSpPr>
          <p:cNvPr id="8" name="直接连接符 7"/>
          <p:cNvCxnSpPr/>
          <p:nvPr/>
        </p:nvCxnSpPr>
        <p:spPr>
          <a:xfrm>
            <a:off x="4163776" y="1500371"/>
            <a:ext cx="5524" cy="4727992"/>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直接连接符 11"/>
          <p:cNvCxnSpPr/>
          <p:nvPr/>
        </p:nvCxnSpPr>
        <p:spPr>
          <a:xfrm>
            <a:off x="8107162" y="1498977"/>
            <a:ext cx="5524" cy="4727992"/>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标题 1"/>
          <p:cNvSpPr txBox="1"/>
          <p:nvPr/>
        </p:nvSpPr>
        <p:spPr>
          <a:xfrm>
            <a:off x="670560" y="406688"/>
            <a:ext cx="10759440" cy="561632"/>
          </a:xfrm>
        </p:spPr>
        <p:txBody>
          <a:bodyPr vert="horz" rtlCol="0">
            <a:normAutofit/>
          </a:bodyPr>
          <a:lstStyle>
            <a:defPPr>
              <a:defRPr lang="zh-CN"/>
            </a:defPPr>
            <a:lvl1pPr>
              <a:lnSpc>
                <a:spcPct val="90000"/>
              </a:lnSpc>
              <a:spcBef>
                <a:spcPct val="0"/>
              </a:spcBef>
              <a:buNone/>
              <a:defRPr sz="2600" b="1">
                <a:solidFill>
                  <a:srgbClr val="015560"/>
                </a:solidFill>
                <a:latin typeface="微软雅黑" panose="020B0503020204020204" pitchFamily="34" charset="-122"/>
                <a:ea typeface="微软雅黑" panose="020B0503020204020204" pitchFamily="34" charset="-122"/>
                <a:cs typeface="+mj-cs"/>
              </a:defRPr>
            </a:lvl1pPr>
          </a:lstStyle>
          <a:p>
            <a:r>
              <a:rPr lang="zh-CN" altLang="en-US" dirty="0"/>
              <a:t>哪些人群不适合接种</a:t>
            </a:r>
            <a:r>
              <a:rPr lang="en-US" altLang="zh-CN" dirty="0"/>
              <a:t>HPV</a:t>
            </a:r>
            <a:r>
              <a:rPr lang="zh-CN" altLang="en-US" dirty="0"/>
              <a:t>疫苗？</a:t>
            </a:r>
          </a:p>
        </p:txBody>
      </p:sp>
    </p:spTree>
    <p:custDataLst>
      <p:tags r:id="rId1"/>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179995-0948-5941-A320-D4BF6D31D391}"/>
              </a:ext>
            </a:extLst>
          </p:cNvPr>
          <p:cNvPicPr>
            <a:picLocks noChangeAspect="1"/>
          </p:cNvPicPr>
          <p:nvPr/>
        </p:nvPicPr>
        <p:blipFill>
          <a:blip r:embed="rId3"/>
          <a:stretch>
            <a:fillRect/>
          </a:stretch>
        </p:blipFill>
        <p:spPr>
          <a:xfrm>
            <a:off x="0" y="4972187"/>
            <a:ext cx="12192000" cy="1895339"/>
          </a:xfrm>
          <a:prstGeom prst="rect">
            <a:avLst/>
          </a:prstGeom>
        </p:spPr>
      </p:pic>
      <p:sp>
        <p:nvSpPr>
          <p:cNvPr id="15" name="文本框 14">
            <a:extLst>
              <a:ext uri="{FF2B5EF4-FFF2-40B4-BE49-F238E27FC236}">
                <a16:creationId xmlns:a16="http://schemas.microsoft.com/office/drawing/2014/main" id="{2E051312-D8E5-7AA8-1936-4E3045F0BE27}"/>
              </a:ext>
            </a:extLst>
          </p:cNvPr>
          <p:cNvSpPr txBox="1"/>
          <p:nvPr/>
        </p:nvSpPr>
        <p:spPr>
          <a:xfrm>
            <a:off x="5298348" y="1061100"/>
            <a:ext cx="1595309" cy="76944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CN" altLang="en-US" sz="4400" b="0" i="0" u="none" strike="noStrike" kern="1200" cap="none" spc="300" normalizeH="0" baseline="0" noProof="0" dirty="0">
                <a:ln>
                  <a:noFill/>
                </a:ln>
                <a:solidFill>
                  <a:srgbClr val="005560"/>
                </a:solidFill>
                <a:effectLst/>
                <a:uLnTx/>
                <a:uFillTx/>
                <a:latin typeface="微软雅黑"/>
                <a:ea typeface="微软雅黑"/>
                <a:cs typeface="+mn-cs"/>
              </a:rPr>
              <a:t>目 录</a:t>
            </a:r>
          </a:p>
        </p:txBody>
      </p:sp>
      <p:grpSp>
        <p:nvGrpSpPr>
          <p:cNvPr id="23" name="组合 22">
            <a:extLst>
              <a:ext uri="{FF2B5EF4-FFF2-40B4-BE49-F238E27FC236}">
                <a16:creationId xmlns:a16="http://schemas.microsoft.com/office/drawing/2014/main" id="{3FA7903F-27EF-3793-F848-F6026EC9B567}"/>
              </a:ext>
            </a:extLst>
          </p:cNvPr>
          <p:cNvGrpSpPr/>
          <p:nvPr/>
        </p:nvGrpSpPr>
        <p:grpSpPr>
          <a:xfrm>
            <a:off x="1736767" y="2103683"/>
            <a:ext cx="9914906" cy="652358"/>
            <a:chOff x="1118833" y="2857168"/>
            <a:chExt cx="9914887" cy="652358"/>
          </a:xfrm>
        </p:grpSpPr>
        <p:sp>
          <p:nvSpPr>
            <p:cNvPr id="19" name="文本框 18">
              <a:extLst>
                <a:ext uri="{FF2B5EF4-FFF2-40B4-BE49-F238E27FC236}">
                  <a16:creationId xmlns:a16="http://schemas.microsoft.com/office/drawing/2014/main" id="{F26959F9-7144-E771-A41D-CC95F723A457}"/>
                </a:ext>
              </a:extLst>
            </p:cNvPr>
            <p:cNvSpPr txBox="1"/>
            <p:nvPr/>
          </p:nvSpPr>
          <p:spPr>
            <a:xfrm>
              <a:off x="1118833" y="2857168"/>
              <a:ext cx="425115"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a:noFill/>
                  </a:ln>
                  <a:solidFill>
                    <a:srgbClr val="005560"/>
                  </a:solidFill>
                  <a:effectLst/>
                  <a:uLnTx/>
                  <a:uFillTx/>
                  <a:latin typeface="FZLanTingHeiS" panose="02000500000000000000" pitchFamily="2" charset="-122"/>
                  <a:ea typeface="FZLanTingHeiS" panose="02000500000000000000" pitchFamily="2" charset="-122"/>
                  <a:cs typeface="+mn-cs"/>
                </a:rPr>
                <a:t>01</a:t>
              </a:r>
              <a:endParaRPr kumimoji="1" lang="zh-CN" altLang="en-US" sz="1600" b="0" i="0" u="none" strike="noStrike" kern="1200" cap="none" spc="0" normalizeH="0" baseline="0" noProof="0" dirty="0">
                <a:ln>
                  <a:noFill/>
                </a:ln>
                <a:solidFill>
                  <a:srgbClr val="005560"/>
                </a:solidFill>
                <a:effectLst/>
                <a:uLnTx/>
                <a:uFillTx/>
                <a:latin typeface="FZLanTingHeiS" panose="02000500000000000000" pitchFamily="2" charset="-122"/>
                <a:ea typeface="FZLanTingHeiS" panose="02000500000000000000" pitchFamily="2" charset="-122"/>
                <a:cs typeface="+mn-cs"/>
              </a:endParaRPr>
            </a:p>
          </p:txBody>
        </p:sp>
        <p:sp>
          <p:nvSpPr>
            <p:cNvPr id="20" name="文本框 19">
              <a:extLst>
                <a:ext uri="{FF2B5EF4-FFF2-40B4-BE49-F238E27FC236}">
                  <a16:creationId xmlns:a16="http://schemas.microsoft.com/office/drawing/2014/main" id="{C0930AB3-A0CB-3E6D-3739-D4C4F1062041}"/>
                </a:ext>
              </a:extLst>
            </p:cNvPr>
            <p:cNvSpPr txBox="1"/>
            <p:nvPr/>
          </p:nvSpPr>
          <p:spPr>
            <a:xfrm>
              <a:off x="1557698" y="2928469"/>
              <a:ext cx="9476022" cy="58105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525E"/>
                  </a:solidFill>
                  <a:effectLst/>
                  <a:uLnTx/>
                  <a:uFillTx/>
                  <a:latin typeface="微软雅黑" panose="020B0503020204020204" pitchFamily="34" charset="-122"/>
                  <a:ea typeface="微软雅黑" panose="020B0503020204020204" pitchFamily="34" charset="-122"/>
                  <a:cs typeface="+mn-cs"/>
                </a:rPr>
                <a:t>基于</a:t>
              </a:r>
              <a:r>
                <a:rPr kumimoji="0" lang="en-US" altLang="zh-CN" sz="2400" b="1" i="0" u="none" strike="noStrike" kern="1200" cap="none" spc="0" normalizeH="0" baseline="0" noProof="0" dirty="0">
                  <a:ln>
                    <a:noFill/>
                  </a:ln>
                  <a:solidFill>
                    <a:srgbClr val="00525E"/>
                  </a:solidFill>
                  <a:effectLst/>
                  <a:uLnTx/>
                  <a:uFillTx/>
                  <a:latin typeface="微软雅黑" panose="020B0503020204020204" pitchFamily="34" charset="-122"/>
                  <a:ea typeface="微软雅黑" panose="020B0503020204020204" pitchFamily="34" charset="-122"/>
                  <a:cs typeface="+mn-cs"/>
                </a:rPr>
                <a:t>WHO</a:t>
              </a:r>
              <a:r>
                <a:rPr kumimoji="0" lang="zh-CN" altLang="en-US" sz="2400" b="1" i="0" u="none" strike="noStrike" kern="1200" cap="none" spc="0" normalizeH="0" baseline="0" noProof="0" dirty="0">
                  <a:ln>
                    <a:noFill/>
                  </a:ln>
                  <a:solidFill>
                    <a:srgbClr val="00525E"/>
                  </a:solidFill>
                  <a:effectLst/>
                  <a:uLnTx/>
                  <a:uFillTx/>
                  <a:latin typeface="微软雅黑" panose="020B0503020204020204" pitchFamily="34" charset="-122"/>
                  <a:ea typeface="微软雅黑" panose="020B0503020204020204" pitchFamily="34" charset="-122"/>
                  <a:cs typeface="+mn-cs"/>
                </a:rPr>
                <a:t>子宫颈癌消除计划，全球各国开展</a:t>
              </a:r>
              <a:r>
                <a:rPr kumimoji="0" lang="en-US" altLang="zh-CN" sz="2400" b="1" i="0" u="none" strike="noStrike" kern="1200" cap="none" spc="0" normalizeH="0" baseline="0" noProof="0" dirty="0">
                  <a:ln>
                    <a:noFill/>
                  </a:ln>
                  <a:solidFill>
                    <a:srgbClr val="00525E"/>
                  </a:solidFill>
                  <a:effectLst/>
                  <a:uLnTx/>
                  <a:uFillTx/>
                  <a:latin typeface="微软雅黑" panose="020B0503020204020204" pitchFamily="34" charset="-122"/>
                  <a:ea typeface="微软雅黑" panose="020B0503020204020204" pitchFamily="34" charset="-122"/>
                  <a:cs typeface="+mn-cs"/>
                </a:rPr>
                <a:t>HPV</a:t>
              </a:r>
              <a:r>
                <a:rPr kumimoji="0" lang="zh-CN" altLang="en-US" sz="2400" b="1" i="0" u="none" strike="noStrike" kern="1200" cap="none" spc="0" normalizeH="0" baseline="0" noProof="0" dirty="0">
                  <a:ln>
                    <a:noFill/>
                  </a:ln>
                  <a:solidFill>
                    <a:srgbClr val="00525E"/>
                  </a:solidFill>
                  <a:effectLst/>
                  <a:uLnTx/>
                  <a:uFillTx/>
                  <a:latin typeface="微软雅黑" panose="020B0503020204020204" pitchFamily="34" charset="-122"/>
                  <a:ea typeface="微软雅黑" panose="020B0503020204020204" pitchFamily="34" charset="-122"/>
                  <a:cs typeface="+mn-cs"/>
                </a:rPr>
                <a:t>疫苗接种项目</a:t>
              </a:r>
            </a:p>
          </p:txBody>
        </p:sp>
        <p:cxnSp>
          <p:nvCxnSpPr>
            <p:cNvPr id="22" name="直线连接符 21">
              <a:extLst>
                <a:ext uri="{FF2B5EF4-FFF2-40B4-BE49-F238E27FC236}">
                  <a16:creationId xmlns:a16="http://schemas.microsoft.com/office/drawing/2014/main" id="{4D62ACAB-51CB-9E27-DF3C-85B45511746E}"/>
                </a:ext>
              </a:extLst>
            </p:cNvPr>
            <p:cNvCxnSpPr>
              <a:cxnSpLocks/>
            </p:cNvCxnSpPr>
            <p:nvPr/>
          </p:nvCxnSpPr>
          <p:spPr>
            <a:xfrm flipV="1">
              <a:off x="1431005" y="2948632"/>
              <a:ext cx="207790" cy="2470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4" name="组合 63">
            <a:extLst>
              <a:ext uri="{FF2B5EF4-FFF2-40B4-BE49-F238E27FC236}">
                <a16:creationId xmlns:a16="http://schemas.microsoft.com/office/drawing/2014/main" id="{6E075AD7-51CB-0FD7-FE38-7EF94B98CB95}"/>
              </a:ext>
            </a:extLst>
          </p:cNvPr>
          <p:cNvGrpSpPr/>
          <p:nvPr/>
        </p:nvGrpSpPr>
        <p:grpSpPr>
          <a:xfrm>
            <a:off x="2936649" y="3275209"/>
            <a:ext cx="5915045" cy="652358"/>
            <a:chOff x="1118832" y="2857168"/>
            <a:chExt cx="5915054" cy="652358"/>
          </a:xfrm>
        </p:grpSpPr>
        <p:sp>
          <p:nvSpPr>
            <p:cNvPr id="65" name="文本框 64">
              <a:extLst>
                <a:ext uri="{FF2B5EF4-FFF2-40B4-BE49-F238E27FC236}">
                  <a16:creationId xmlns:a16="http://schemas.microsoft.com/office/drawing/2014/main" id="{C283FB13-E8D6-96FF-C83C-97EB01C871BB}"/>
                </a:ext>
              </a:extLst>
            </p:cNvPr>
            <p:cNvSpPr txBox="1"/>
            <p:nvPr/>
          </p:nvSpPr>
          <p:spPr>
            <a:xfrm>
              <a:off x="1118832" y="2857168"/>
              <a:ext cx="42511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rPr>
                <a:t>02</a:t>
              </a:r>
              <a:endParaRPr kumimoji="1" lang="zh-CN" altLang="en-US"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endParaRPr>
            </a:p>
          </p:txBody>
        </p:sp>
        <p:sp>
          <p:nvSpPr>
            <p:cNvPr id="66" name="文本框 65">
              <a:extLst>
                <a:ext uri="{FF2B5EF4-FFF2-40B4-BE49-F238E27FC236}">
                  <a16:creationId xmlns:a16="http://schemas.microsoft.com/office/drawing/2014/main" id="{1B15FCB8-F70A-09B6-C1BD-D37E7EDD7A63}"/>
                </a:ext>
              </a:extLst>
            </p:cNvPr>
            <p:cNvSpPr txBox="1"/>
            <p:nvPr/>
          </p:nvSpPr>
          <p:spPr>
            <a:xfrm>
              <a:off x="1557699" y="2928469"/>
              <a:ext cx="5476187" cy="581057"/>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四价和九价</a:t>
              </a:r>
              <a:r>
                <a:rPr kumimoji="0" lang="en-US" altLang="zh-CN"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HPV</a:t>
              </a:r>
              <a:r>
                <a:rPr kumimoji="0" lang="zh-CN" altLang="en-US"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疫苗为青少年提供保护</a:t>
              </a:r>
            </a:p>
          </p:txBody>
        </p:sp>
        <p:cxnSp>
          <p:nvCxnSpPr>
            <p:cNvPr id="67" name="直线连接符 66">
              <a:extLst>
                <a:ext uri="{FF2B5EF4-FFF2-40B4-BE49-F238E27FC236}">
                  <a16:creationId xmlns:a16="http://schemas.microsoft.com/office/drawing/2014/main" id="{FC92DD74-8128-477D-D333-E3BCA43357F2}"/>
                </a:ext>
              </a:extLst>
            </p:cNvPr>
            <p:cNvCxnSpPr>
              <a:cxnSpLocks/>
            </p:cNvCxnSpPr>
            <p:nvPr/>
          </p:nvCxnSpPr>
          <p:spPr>
            <a:xfrm flipV="1">
              <a:off x="1431005" y="2948632"/>
              <a:ext cx="207790" cy="2470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54E51950-628F-957C-35E5-0BFC1412F06B}"/>
              </a:ext>
            </a:extLst>
          </p:cNvPr>
          <p:cNvGrpSpPr/>
          <p:nvPr/>
        </p:nvGrpSpPr>
        <p:grpSpPr>
          <a:xfrm>
            <a:off x="3964312" y="4508940"/>
            <a:ext cx="6231248" cy="652358"/>
            <a:chOff x="1118832" y="2857168"/>
            <a:chExt cx="6231258" cy="652358"/>
          </a:xfrm>
        </p:grpSpPr>
        <p:sp>
          <p:nvSpPr>
            <p:cNvPr id="69" name="文本框 68">
              <a:extLst>
                <a:ext uri="{FF2B5EF4-FFF2-40B4-BE49-F238E27FC236}">
                  <a16:creationId xmlns:a16="http://schemas.microsoft.com/office/drawing/2014/main" id="{E6CC33D7-BBAE-F2D2-2727-8CD0747BFFBF}"/>
                </a:ext>
              </a:extLst>
            </p:cNvPr>
            <p:cNvSpPr txBox="1"/>
            <p:nvPr/>
          </p:nvSpPr>
          <p:spPr>
            <a:xfrm>
              <a:off x="1118832" y="2857168"/>
              <a:ext cx="425116" cy="33855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rPr>
                <a:t>03</a:t>
              </a:r>
              <a:endParaRPr kumimoji="1" lang="zh-CN" altLang="en-US" sz="1600" b="0" i="0" u="none" strike="noStrike" kern="1200" cap="none" spc="0" normalizeH="0" baseline="0" noProof="0">
                <a:ln>
                  <a:noFill/>
                </a:ln>
                <a:solidFill>
                  <a:srgbClr val="00525E"/>
                </a:solidFill>
                <a:effectLst/>
                <a:uLnTx/>
                <a:uFillTx/>
                <a:latin typeface="FZLanTingHeiS" panose="02000500000000000000" pitchFamily="2" charset="-122"/>
                <a:ea typeface="FZLanTingHeiS" panose="02000500000000000000" pitchFamily="2" charset="-122"/>
                <a:cs typeface="+mn-cs"/>
              </a:endParaRPr>
            </a:p>
          </p:txBody>
        </p:sp>
        <p:sp>
          <p:nvSpPr>
            <p:cNvPr id="70" name="文本框 69">
              <a:extLst>
                <a:ext uri="{FF2B5EF4-FFF2-40B4-BE49-F238E27FC236}">
                  <a16:creationId xmlns:a16="http://schemas.microsoft.com/office/drawing/2014/main" id="{6202568B-A53E-48C3-DA56-0E633107C55B}"/>
                </a:ext>
              </a:extLst>
            </p:cNvPr>
            <p:cNvSpPr txBox="1"/>
            <p:nvPr/>
          </p:nvSpPr>
          <p:spPr>
            <a:xfrm>
              <a:off x="1557699" y="2928469"/>
              <a:ext cx="5792391" cy="5810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HPV</a:t>
              </a:r>
              <a:r>
                <a:rPr kumimoji="0" lang="zh-CN" altLang="en-US" sz="2400" b="1"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疫苗接种常见问答及不良反应处理</a:t>
              </a:r>
            </a:p>
          </p:txBody>
        </p:sp>
        <p:cxnSp>
          <p:nvCxnSpPr>
            <p:cNvPr id="71" name="直线连接符 70">
              <a:extLst>
                <a:ext uri="{FF2B5EF4-FFF2-40B4-BE49-F238E27FC236}">
                  <a16:creationId xmlns:a16="http://schemas.microsoft.com/office/drawing/2014/main" id="{EA61BD07-65CA-909D-504C-F262AAEC1C33}"/>
                </a:ext>
              </a:extLst>
            </p:cNvPr>
            <p:cNvCxnSpPr>
              <a:cxnSpLocks/>
            </p:cNvCxnSpPr>
            <p:nvPr/>
          </p:nvCxnSpPr>
          <p:spPr>
            <a:xfrm flipV="1">
              <a:off x="1431005" y="2948632"/>
              <a:ext cx="207790" cy="2470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a16="http://schemas.microsoft.com/office/drawing/2014/main" id="{9241351D-0F1B-1956-6FE6-68072DB62461}"/>
              </a:ext>
            </a:extLst>
          </p:cNvPr>
          <p:cNvSpPr txBox="1"/>
          <p:nvPr/>
        </p:nvSpPr>
        <p:spPr>
          <a:xfrm>
            <a:off x="7837714" y="6519446"/>
            <a:ext cx="4354286" cy="338554"/>
          </a:xfrm>
          <a:prstGeom prst="rect">
            <a:avLst/>
          </a:prstGeom>
          <a:noFill/>
        </p:spPr>
        <p:txBody>
          <a:bodyPr wrap="square" rtlCol="0">
            <a:spAutoFit/>
          </a:bodyPr>
          <a:lstStyle/>
          <a:p>
            <a:pPr algn="r"/>
            <a:r>
              <a:rPr lang="en-US" altLang="zh-CN" sz="800" dirty="0">
                <a:solidFill>
                  <a:schemeClr val="bg1"/>
                </a:solidFill>
                <a:latin typeface="微软雅黑"/>
              </a:rPr>
              <a:t>03-2026-CN-HPV-01463</a:t>
            </a:r>
          </a:p>
          <a:p>
            <a:pPr algn="r"/>
            <a:r>
              <a:rPr lang="zh-CN" altLang="en-US" sz="800" dirty="0">
                <a:solidFill>
                  <a:schemeClr val="bg1"/>
                </a:solidFill>
                <a:latin typeface="微软雅黑"/>
              </a:rPr>
              <a:t>仅供医疗卫生专业人士作学术参考，请勿分发或转发</a:t>
            </a:r>
          </a:p>
        </p:txBody>
      </p:sp>
    </p:spTree>
    <p:extLst>
      <p:ext uri="{BB962C8B-B14F-4D97-AF65-F5344CB8AC3E}">
        <p14:creationId xmlns:p14="http://schemas.microsoft.com/office/powerpoint/2010/main" val="219183066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5831416" y="2110222"/>
            <a:ext cx="5370195" cy="3865724"/>
          </a:xfrm>
          <a:prstGeom prst="roundRect">
            <a:avLst>
              <a:gd name="adj" fmla="val 0"/>
            </a:avLst>
          </a:prstGeom>
          <a:solidFill>
            <a:srgbClr val="F7F7F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343746" y="2110221"/>
            <a:ext cx="5501640" cy="3865725"/>
          </a:xfrm>
          <a:prstGeom prst="roundRect">
            <a:avLst>
              <a:gd name="adj" fmla="val 0"/>
            </a:avLst>
          </a:prstGeom>
          <a:solidFill>
            <a:srgbClr val="F7F7F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占位符 1"/>
          <p:cNvSpPr txBox="1"/>
          <p:nvPr/>
        </p:nvSpPr>
        <p:spPr>
          <a:xfrm>
            <a:off x="0" y="6350169"/>
            <a:ext cx="4233511" cy="507831"/>
          </a:xfrm>
          <a:prstGeom prst="rect">
            <a:avLst/>
          </a:prstGeom>
        </p:spPr>
        <p:txBody>
          <a:bodyPr>
            <a:spAutoFit/>
          </a:bodyPr>
          <a:lstStyle>
            <a:lvl1pPr marL="0" indent="0" algn="l" rtl="0" eaLnBrk="0" fontAlgn="base" hangingPunct="0">
              <a:lnSpc>
                <a:spcPct val="90000"/>
              </a:lnSpc>
              <a:spcBef>
                <a:spcPts val="0"/>
              </a:spcBef>
              <a:spcAft>
                <a:spcPct val="0"/>
              </a:spcAft>
              <a:buFont typeface="Arial" panose="020B0604020202020204" pitchFamily="34" charset="0"/>
              <a:buNone/>
              <a:defRPr sz="8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00" dirty="0"/>
              <a:t>32. </a:t>
            </a:r>
            <a:r>
              <a:rPr lang="zh-CN" altLang="en-US" sz="600" dirty="0"/>
              <a:t>四价人乳头瘤病毒疫苗</a:t>
            </a:r>
            <a:r>
              <a:rPr lang="en-US" altLang="zh-CN" sz="600" dirty="0"/>
              <a:t>(</a:t>
            </a:r>
            <a:r>
              <a:rPr lang="zh-CN" altLang="en-US" sz="600" dirty="0"/>
              <a:t>酿酒酵母</a:t>
            </a:r>
            <a:r>
              <a:rPr lang="en-US" altLang="zh-CN" sz="600" dirty="0"/>
              <a:t>)</a:t>
            </a:r>
            <a:r>
              <a:rPr lang="zh-CN" altLang="en-US" sz="600" dirty="0"/>
              <a:t>说明书</a:t>
            </a:r>
            <a:endParaRPr lang="en-US" altLang="zh-CN" sz="600" dirty="0"/>
          </a:p>
          <a:p>
            <a:r>
              <a:rPr lang="en-US" altLang="zh-CN" sz="600" dirty="0"/>
              <a:t>26. </a:t>
            </a:r>
            <a:r>
              <a:rPr lang="zh-CN" altLang="en-US" sz="600" dirty="0"/>
              <a:t>九价人乳头瘤病毒疫苗</a:t>
            </a:r>
            <a:r>
              <a:rPr lang="en-US" altLang="zh-CN" sz="600" dirty="0"/>
              <a:t>(</a:t>
            </a:r>
            <a:r>
              <a:rPr lang="zh-CN" altLang="en-US" sz="600" dirty="0"/>
              <a:t>酿酒酵母</a:t>
            </a:r>
            <a:r>
              <a:rPr lang="en-US" altLang="zh-CN" sz="600" dirty="0"/>
              <a:t>)</a:t>
            </a:r>
            <a:r>
              <a:rPr lang="zh-CN" altLang="en-US" sz="600" dirty="0"/>
              <a:t>说明书</a:t>
            </a:r>
            <a:endParaRPr lang="en-US" altLang="zh-CN" sz="600" dirty="0"/>
          </a:p>
          <a:p>
            <a:r>
              <a:rPr lang="en-US" altLang="zh-CN" sz="600" dirty="0">
                <a:sym typeface="+mn-ea"/>
              </a:rPr>
              <a:t>29. </a:t>
            </a:r>
            <a:r>
              <a:rPr lang="zh-CN" altLang="en-US" sz="600" dirty="0">
                <a:sym typeface="+mn-ea"/>
              </a:rPr>
              <a:t>双价人乳头瘤病毒疫苗</a:t>
            </a:r>
            <a:r>
              <a:rPr lang="en-US" altLang="zh-CN" sz="600" dirty="0">
                <a:sym typeface="+mn-ea"/>
              </a:rPr>
              <a:t>(</a:t>
            </a:r>
            <a:r>
              <a:rPr lang="zh-CN" altLang="en-US" sz="600" dirty="0">
                <a:sym typeface="+mn-ea"/>
              </a:rPr>
              <a:t>大肠杆菌</a:t>
            </a:r>
            <a:r>
              <a:rPr lang="en-US" altLang="zh-CN" sz="600" dirty="0">
                <a:sym typeface="+mn-ea"/>
              </a:rPr>
              <a:t>)</a:t>
            </a:r>
            <a:r>
              <a:rPr lang="zh-CN" altLang="en-US" sz="600" dirty="0">
                <a:sym typeface="+mn-ea"/>
              </a:rPr>
              <a:t>说明书</a:t>
            </a:r>
            <a:endParaRPr lang="zh-CN" altLang="en-US" sz="600" dirty="0"/>
          </a:p>
          <a:p>
            <a:r>
              <a:rPr lang="en-US" altLang="zh-CN" sz="600" dirty="0">
                <a:sym typeface="+mn-ea"/>
              </a:rPr>
              <a:t>30. </a:t>
            </a:r>
            <a:r>
              <a:rPr lang="zh-CN" altLang="en-US" sz="600" dirty="0">
                <a:sym typeface="+mn-ea"/>
              </a:rPr>
              <a:t>双价人乳头瘤病毒疫苗</a:t>
            </a:r>
            <a:r>
              <a:rPr lang="en-US" altLang="zh-CN" sz="600" dirty="0">
                <a:sym typeface="+mn-ea"/>
              </a:rPr>
              <a:t>(</a:t>
            </a:r>
            <a:r>
              <a:rPr lang="zh-CN" altLang="en-US" sz="600" dirty="0">
                <a:sym typeface="+mn-ea"/>
              </a:rPr>
              <a:t>毕赤酵母</a:t>
            </a:r>
            <a:r>
              <a:rPr lang="en-US" altLang="zh-CN" sz="600" dirty="0">
                <a:sym typeface="+mn-ea"/>
              </a:rPr>
              <a:t>)</a:t>
            </a:r>
            <a:r>
              <a:rPr lang="zh-CN" altLang="en-US" sz="600" dirty="0">
                <a:sym typeface="+mn-ea"/>
              </a:rPr>
              <a:t>说明书</a:t>
            </a:r>
            <a:endParaRPr lang="zh-CN" altLang="en-US" sz="600" dirty="0"/>
          </a:p>
          <a:p>
            <a:r>
              <a:rPr lang="en-US" altLang="zh-CN" sz="600" dirty="0"/>
              <a:t>28. </a:t>
            </a:r>
            <a:r>
              <a:rPr lang="zh-CN" altLang="en-US" sz="600" dirty="0"/>
              <a:t>双价人乳头瘤病毒吸附疫苗说明书</a:t>
            </a:r>
          </a:p>
        </p:txBody>
      </p:sp>
      <p:sp>
        <p:nvSpPr>
          <p:cNvPr id="10" name="文本框 4"/>
          <p:cNvSpPr txBox="1"/>
          <p:nvPr/>
        </p:nvSpPr>
        <p:spPr>
          <a:xfrm>
            <a:off x="531071" y="3070559"/>
            <a:ext cx="5090795" cy="78752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50000"/>
              </a:lnSpc>
              <a:spcBef>
                <a:spcPts val="1200"/>
              </a:spcBef>
              <a:buFont typeface="微软雅黑" panose="020B0503020204020204" pitchFamily="34" charset="-122"/>
              <a:buNone/>
            </a:pP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目前尚无临床数据支持九价</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疫苗与其他</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疫苗互换使用</a:t>
            </a:r>
          </a:p>
        </p:txBody>
      </p:sp>
      <p:sp>
        <p:nvSpPr>
          <p:cNvPr id="25" name="文本框 4"/>
          <p:cNvSpPr txBox="1"/>
          <p:nvPr/>
        </p:nvSpPr>
        <p:spPr>
          <a:xfrm>
            <a:off x="6164156" y="3896694"/>
            <a:ext cx="4718589" cy="92202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lnSpc>
                <a:spcPct val="150000"/>
              </a:lnSpc>
              <a:buClrTx/>
              <a:buSzTx/>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九价HPV疫苗说明书</a:t>
            </a:r>
            <a:r>
              <a:rPr lang="en-US" altLang="zh-CN" sz="12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指出：如果完成3剂四价HPV疫苗接种后拟接种本品，则至少间隔12个月后才能开始接种，且接种剂次为3剂</a:t>
            </a:r>
          </a:p>
        </p:txBody>
      </p:sp>
      <p:sp>
        <p:nvSpPr>
          <p:cNvPr id="11" name="文本框 10"/>
          <p:cNvSpPr txBox="1"/>
          <p:nvPr/>
        </p:nvSpPr>
        <p:spPr>
          <a:xfrm>
            <a:off x="620606" y="3831924"/>
            <a:ext cx="4679315" cy="1753235"/>
          </a:xfrm>
          <a:prstGeom prst="rect">
            <a:avLst/>
          </a:prstGeom>
          <a:noFill/>
        </p:spPr>
        <p:txBody>
          <a:bodyPr wrap="square" rtlCol="0">
            <a:spAutoFit/>
          </a:bodyPr>
          <a:lstStyle/>
          <a:p>
            <a:pPr marL="285750" indent="-285750" fontAlgn="auto">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目前中国境内已上市</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疫苗【双价</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疫苗（大肠杆菌）、</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双价</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疫苗（毕赤酵母）、四价</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疫苗、九价</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疫苗】说明书指出：目前</a:t>
            </a:r>
            <a:r>
              <a:rPr lang="zh-CN" altLang="en-US" sz="12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尚无临床数据支持</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本品与其他HPV疫苗互换使用</a:t>
            </a:r>
            <a:r>
              <a:rPr lang="en-US" altLang="zh-CN" sz="12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26,29,30,32</a:t>
            </a:r>
            <a:endParaRPr lang="zh-CN" altLang="en-US" sz="1200" baseline="30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双价</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吸附疫苗说明书指出：目前已有的安全性、免疫原性和效力数据</a:t>
            </a:r>
            <a:r>
              <a:rPr lang="zh-CN" altLang="en-US" sz="1200" b="1" dirty="0">
                <a:solidFill>
                  <a:srgbClr val="015560"/>
                </a:solidFill>
                <a:latin typeface="微软雅黑" panose="020B0503020204020204" pitchFamily="34" charset="-122"/>
                <a:ea typeface="微软雅黑" panose="020B0503020204020204" pitchFamily="34" charset="-122"/>
                <a:sym typeface="+mn-ea"/>
              </a:rPr>
              <a:t>不支持</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本品与其他HPV疫苗互换使用</a:t>
            </a:r>
            <a:r>
              <a:rPr lang="en-US" altLang="zh-CN" sz="12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28</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4"/>
          <p:cNvSpPr txBox="1"/>
          <p:nvPr>
            <p:custDataLst>
              <p:tags r:id="rId2"/>
            </p:custDataLst>
          </p:nvPr>
        </p:nvSpPr>
        <p:spPr>
          <a:xfrm>
            <a:off x="5989531" y="3066749"/>
            <a:ext cx="5090795" cy="78752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50000"/>
              </a:lnSpc>
              <a:spcBef>
                <a:spcPts val="1200"/>
              </a:spcBef>
              <a:buFont typeface="微软雅黑" panose="020B0503020204020204" pitchFamily="34" charset="-122"/>
              <a:buNone/>
            </a:pPr>
            <a:r>
              <a:rPr 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完成</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剂四价</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疫苗接种后可以接种九价</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疫苗，至少间隔</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个月</a:t>
            </a:r>
          </a:p>
        </p:txBody>
      </p:sp>
      <p:sp>
        <p:nvSpPr>
          <p:cNvPr id="17" name="文本框 4"/>
          <p:cNvSpPr txBox="1"/>
          <p:nvPr>
            <p:custDataLst>
              <p:tags r:id="rId3"/>
            </p:custDataLst>
          </p:nvPr>
        </p:nvSpPr>
        <p:spPr>
          <a:xfrm>
            <a:off x="6056206" y="4776169"/>
            <a:ext cx="5090795" cy="78752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50000"/>
              </a:lnSpc>
              <a:spcBef>
                <a:spcPts val="1200"/>
              </a:spcBef>
              <a:buFont typeface="微软雅黑" panose="020B0503020204020204" pitchFamily="34" charset="-122"/>
              <a:buNone/>
            </a:pPr>
            <a:r>
              <a:rPr 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目前尚无证据支持二价</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疫苗全程免疫程序结束后可以接种九价</a:t>
            </a:r>
            <a:r>
              <a:rPr lang="en-US" altLang="zh-CN"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疫苗</a:t>
            </a:r>
          </a:p>
        </p:txBody>
      </p:sp>
      <p:cxnSp>
        <p:nvCxnSpPr>
          <p:cNvPr id="6" name="直接连接符 5"/>
          <p:cNvCxnSpPr/>
          <p:nvPr/>
        </p:nvCxnSpPr>
        <p:spPr>
          <a:xfrm>
            <a:off x="5700328" y="1669406"/>
            <a:ext cx="0" cy="4306540"/>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9" name="组合 28"/>
          <p:cNvGrpSpPr/>
          <p:nvPr/>
        </p:nvGrpSpPr>
        <p:grpSpPr>
          <a:xfrm>
            <a:off x="530489" y="2456611"/>
            <a:ext cx="2298700" cy="428625"/>
            <a:chOff x="5520780" y="915353"/>
            <a:chExt cx="909480" cy="841702"/>
          </a:xfrm>
          <a:solidFill>
            <a:srgbClr val="1F8C87"/>
          </a:solidFill>
        </p:grpSpPr>
        <p:sp>
          <p:nvSpPr>
            <p:cNvPr id="30" name="直角三角形 21"/>
            <p:cNvSpPr/>
            <p:nvPr/>
          </p:nvSpPr>
          <p:spPr>
            <a:xfrm rot="10800000" flipH="1">
              <a:off x="5520780" y="915353"/>
              <a:ext cx="909480" cy="84170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sp>
          <p:nvSpPr>
            <p:cNvPr id="31" name="直角三角形 22"/>
            <p:cNvSpPr/>
            <p:nvPr/>
          </p:nvSpPr>
          <p:spPr>
            <a:xfrm rot="10800000" flipH="1">
              <a:off x="5652205" y="915353"/>
              <a:ext cx="760611" cy="84170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sp>
          <p:nvSpPr>
            <p:cNvPr id="32" name="直角三角形 23"/>
            <p:cNvSpPr/>
            <p:nvPr/>
          </p:nvSpPr>
          <p:spPr>
            <a:xfrm rot="10800000" flipH="1">
              <a:off x="5520781" y="915353"/>
              <a:ext cx="871526" cy="841702"/>
            </a:xfrm>
            <a:prstGeom prst="homePlate">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grpSp>
      <p:sp>
        <p:nvSpPr>
          <p:cNvPr id="33" name="矩形 32"/>
          <p:cNvSpPr/>
          <p:nvPr/>
        </p:nvSpPr>
        <p:spPr>
          <a:xfrm>
            <a:off x="1057539" y="2415971"/>
            <a:ext cx="1427480" cy="460375"/>
          </a:xfrm>
          <a:prstGeom prst="rect">
            <a:avLst/>
          </a:prstGeom>
        </p:spPr>
        <p:txBody>
          <a:bodyPr wrap="square">
            <a:spAutoFit/>
          </a:bodyPr>
          <a:lstStyle/>
          <a:p>
            <a:pPr algn="just">
              <a:lnSpc>
                <a:spcPct val="120000"/>
              </a:lnSpc>
              <a:spcAft>
                <a:spcPts val="600"/>
              </a:spcAft>
            </a:pPr>
            <a:r>
              <a:rPr lang="en-US" altLang="zh-CN" sz="2000" b="1" dirty="0">
                <a:solidFill>
                  <a:schemeClr val="bg1"/>
                </a:solidFill>
                <a:latin typeface="微软雅黑" panose="020B0503020204020204" pitchFamily="34" charset="-122"/>
                <a:ea typeface="微软雅黑" panose="020B0503020204020204" pitchFamily="34" charset="-122"/>
              </a:rPr>
              <a:t>Answer</a:t>
            </a:r>
          </a:p>
        </p:txBody>
      </p:sp>
      <p:sp>
        <p:nvSpPr>
          <p:cNvPr id="34" name="light-bulb_115069"/>
          <p:cNvSpPr/>
          <p:nvPr/>
        </p:nvSpPr>
        <p:spPr>
          <a:xfrm>
            <a:off x="755473" y="2523970"/>
            <a:ext cx="232240" cy="260026"/>
          </a:xfrm>
          <a:custGeom>
            <a:avLst/>
            <a:gdLst>
              <a:gd name="connsiteX0" fmla="*/ 489651 w 540813"/>
              <a:gd name="connsiteY0" fmla="*/ 253612 h 605522"/>
              <a:gd name="connsiteX1" fmla="*/ 524527 w 540813"/>
              <a:gd name="connsiteY1" fmla="*/ 253612 h 605522"/>
              <a:gd name="connsiteX2" fmla="*/ 540813 w 540813"/>
              <a:gd name="connsiteY2" fmla="*/ 270019 h 605522"/>
              <a:gd name="connsiteX3" fmla="*/ 524527 w 540813"/>
              <a:gd name="connsiteY3" fmla="*/ 286425 h 605522"/>
              <a:gd name="connsiteX4" fmla="*/ 489651 w 540813"/>
              <a:gd name="connsiteY4" fmla="*/ 286425 h 605522"/>
              <a:gd name="connsiteX5" fmla="*/ 473211 w 540813"/>
              <a:gd name="connsiteY5" fmla="*/ 270019 h 605522"/>
              <a:gd name="connsiteX6" fmla="*/ 489651 w 540813"/>
              <a:gd name="connsiteY6" fmla="*/ 253612 h 605522"/>
              <a:gd name="connsiteX7" fmla="*/ 16440 w 540813"/>
              <a:gd name="connsiteY7" fmla="*/ 253612 h 605522"/>
              <a:gd name="connsiteX8" fmla="*/ 51316 w 540813"/>
              <a:gd name="connsiteY8" fmla="*/ 253612 h 605522"/>
              <a:gd name="connsiteX9" fmla="*/ 67602 w 540813"/>
              <a:gd name="connsiteY9" fmla="*/ 270019 h 605522"/>
              <a:gd name="connsiteX10" fmla="*/ 51316 w 540813"/>
              <a:gd name="connsiteY10" fmla="*/ 286425 h 605522"/>
              <a:gd name="connsiteX11" fmla="*/ 16440 w 540813"/>
              <a:gd name="connsiteY11" fmla="*/ 286425 h 605522"/>
              <a:gd name="connsiteX12" fmla="*/ 0 w 540813"/>
              <a:gd name="connsiteY12" fmla="*/ 270019 h 605522"/>
              <a:gd name="connsiteX13" fmla="*/ 16440 w 540813"/>
              <a:gd name="connsiteY13" fmla="*/ 253612 h 605522"/>
              <a:gd name="connsiteX14" fmla="*/ 202792 w 540813"/>
              <a:gd name="connsiteY14" fmla="*/ 253583 h 605522"/>
              <a:gd name="connsiteX15" fmla="*/ 253336 w 540813"/>
              <a:gd name="connsiteY15" fmla="*/ 342412 h 605522"/>
              <a:gd name="connsiteX16" fmla="*/ 253336 w 540813"/>
              <a:gd name="connsiteY16" fmla="*/ 505187 h 605522"/>
              <a:gd name="connsiteX17" fmla="*/ 286212 w 540813"/>
              <a:gd name="connsiteY17" fmla="*/ 505187 h 605522"/>
              <a:gd name="connsiteX18" fmla="*/ 286212 w 540813"/>
              <a:gd name="connsiteY18" fmla="*/ 342412 h 605522"/>
              <a:gd name="connsiteX19" fmla="*/ 338138 w 540813"/>
              <a:gd name="connsiteY19" fmla="*/ 253583 h 605522"/>
              <a:gd name="connsiteX20" fmla="*/ 45888 w 540813"/>
              <a:gd name="connsiteY20" fmla="*/ 127247 h 605522"/>
              <a:gd name="connsiteX21" fmla="*/ 58372 w 540813"/>
              <a:gd name="connsiteY21" fmla="*/ 128859 h 605522"/>
              <a:gd name="connsiteX22" fmla="*/ 88485 w 540813"/>
              <a:gd name="connsiteY22" fmla="*/ 146359 h 605522"/>
              <a:gd name="connsiteX23" fmla="*/ 94477 w 540813"/>
              <a:gd name="connsiteY23" fmla="*/ 168618 h 605522"/>
              <a:gd name="connsiteX24" fmla="*/ 80189 w 540813"/>
              <a:gd name="connsiteY24" fmla="*/ 176908 h 605522"/>
              <a:gd name="connsiteX25" fmla="*/ 72046 w 540813"/>
              <a:gd name="connsiteY25" fmla="*/ 174605 h 605522"/>
              <a:gd name="connsiteX26" fmla="*/ 41932 w 540813"/>
              <a:gd name="connsiteY26" fmla="*/ 157259 h 605522"/>
              <a:gd name="connsiteX27" fmla="*/ 35940 w 540813"/>
              <a:gd name="connsiteY27" fmla="*/ 134846 h 605522"/>
              <a:gd name="connsiteX28" fmla="*/ 45888 w 540813"/>
              <a:gd name="connsiteY28" fmla="*/ 127247 h 605522"/>
              <a:gd name="connsiteX29" fmla="*/ 494104 w 540813"/>
              <a:gd name="connsiteY29" fmla="*/ 127057 h 605522"/>
              <a:gd name="connsiteX30" fmla="*/ 504109 w 540813"/>
              <a:gd name="connsiteY30" fmla="*/ 134703 h 605522"/>
              <a:gd name="connsiteX31" fmla="*/ 498117 w 540813"/>
              <a:gd name="connsiteY31" fmla="*/ 156932 h 605522"/>
              <a:gd name="connsiteX32" fmla="*/ 467850 w 540813"/>
              <a:gd name="connsiteY32" fmla="*/ 174409 h 605522"/>
              <a:gd name="connsiteX33" fmla="*/ 459707 w 540813"/>
              <a:gd name="connsiteY33" fmla="*/ 176555 h 605522"/>
              <a:gd name="connsiteX34" fmla="*/ 445572 w 540813"/>
              <a:gd name="connsiteY34" fmla="*/ 168430 h 605522"/>
              <a:gd name="connsiteX35" fmla="*/ 451564 w 540813"/>
              <a:gd name="connsiteY35" fmla="*/ 146048 h 605522"/>
              <a:gd name="connsiteX36" fmla="*/ 481678 w 540813"/>
              <a:gd name="connsiteY36" fmla="*/ 128724 h 605522"/>
              <a:gd name="connsiteX37" fmla="*/ 494104 w 540813"/>
              <a:gd name="connsiteY37" fmla="*/ 127057 h 605522"/>
              <a:gd name="connsiteX38" fmla="*/ 270542 w 540813"/>
              <a:gd name="connsiteY38" fmla="*/ 100626 h 605522"/>
              <a:gd name="connsiteX39" fmla="*/ 438917 w 540813"/>
              <a:gd name="connsiteY39" fmla="*/ 268925 h 605522"/>
              <a:gd name="connsiteX40" fmla="*/ 372243 w 540813"/>
              <a:gd name="connsiteY40" fmla="*/ 403011 h 605522"/>
              <a:gd name="connsiteX41" fmla="*/ 372243 w 540813"/>
              <a:gd name="connsiteY41" fmla="*/ 422342 h 605522"/>
              <a:gd name="connsiteX42" fmla="*/ 337370 w 540813"/>
              <a:gd name="connsiteY42" fmla="*/ 498897 h 605522"/>
              <a:gd name="connsiteX43" fmla="*/ 337370 w 540813"/>
              <a:gd name="connsiteY43" fmla="*/ 572691 h 605522"/>
              <a:gd name="connsiteX44" fmla="*/ 303264 w 540813"/>
              <a:gd name="connsiteY44" fmla="*/ 572691 h 605522"/>
              <a:gd name="connsiteX45" fmla="*/ 270388 w 540813"/>
              <a:gd name="connsiteY45" fmla="*/ 605522 h 605522"/>
              <a:gd name="connsiteX46" fmla="*/ 237666 w 540813"/>
              <a:gd name="connsiteY46" fmla="*/ 572691 h 605522"/>
              <a:gd name="connsiteX47" fmla="*/ 202178 w 540813"/>
              <a:gd name="connsiteY47" fmla="*/ 572691 h 605522"/>
              <a:gd name="connsiteX48" fmla="*/ 202178 w 540813"/>
              <a:gd name="connsiteY48" fmla="*/ 497056 h 605522"/>
              <a:gd name="connsiteX49" fmla="*/ 204789 w 540813"/>
              <a:gd name="connsiteY49" fmla="*/ 497056 h 605522"/>
              <a:gd name="connsiteX50" fmla="*/ 171452 w 540813"/>
              <a:gd name="connsiteY50" fmla="*/ 422342 h 605522"/>
              <a:gd name="connsiteX51" fmla="*/ 171452 w 540813"/>
              <a:gd name="connsiteY51" fmla="*/ 404546 h 605522"/>
              <a:gd name="connsiteX52" fmla="*/ 102320 w 540813"/>
              <a:gd name="connsiteY52" fmla="*/ 268925 h 605522"/>
              <a:gd name="connsiteX53" fmla="*/ 270542 w 540813"/>
              <a:gd name="connsiteY53" fmla="*/ 100626 h 605522"/>
              <a:gd name="connsiteX54" fmla="*/ 392894 w 540813"/>
              <a:gd name="connsiteY54" fmla="*/ 34451 h 605522"/>
              <a:gd name="connsiteX55" fmla="*/ 405315 w 540813"/>
              <a:gd name="connsiteY55" fmla="*/ 36062 h 605522"/>
              <a:gd name="connsiteX56" fmla="*/ 411305 w 540813"/>
              <a:gd name="connsiteY56" fmla="*/ 58461 h 605522"/>
              <a:gd name="connsiteX57" fmla="*/ 393950 w 540813"/>
              <a:gd name="connsiteY57" fmla="*/ 88530 h 605522"/>
              <a:gd name="connsiteX58" fmla="*/ 379667 w 540813"/>
              <a:gd name="connsiteY58" fmla="*/ 96815 h 605522"/>
              <a:gd name="connsiteX59" fmla="*/ 371527 w 540813"/>
              <a:gd name="connsiteY59" fmla="*/ 94514 h 605522"/>
              <a:gd name="connsiteX60" fmla="*/ 365537 w 540813"/>
              <a:gd name="connsiteY60" fmla="*/ 72268 h 605522"/>
              <a:gd name="connsiteX61" fmla="*/ 382892 w 540813"/>
              <a:gd name="connsiteY61" fmla="*/ 42045 h 605522"/>
              <a:gd name="connsiteX62" fmla="*/ 392894 w 540813"/>
              <a:gd name="connsiteY62" fmla="*/ 34451 h 605522"/>
              <a:gd name="connsiteX63" fmla="*/ 147104 w 540813"/>
              <a:gd name="connsiteY63" fmla="*/ 34265 h 605522"/>
              <a:gd name="connsiteX64" fmla="*/ 156991 w 540813"/>
              <a:gd name="connsiteY64" fmla="*/ 41917 h 605522"/>
              <a:gd name="connsiteX65" fmla="*/ 174499 w 540813"/>
              <a:gd name="connsiteY65" fmla="*/ 71986 h 605522"/>
              <a:gd name="connsiteX66" fmla="*/ 168356 w 540813"/>
              <a:gd name="connsiteY66" fmla="*/ 94385 h 605522"/>
              <a:gd name="connsiteX67" fmla="*/ 160216 w 540813"/>
              <a:gd name="connsiteY67" fmla="*/ 96533 h 605522"/>
              <a:gd name="connsiteX68" fmla="*/ 146086 w 540813"/>
              <a:gd name="connsiteY68" fmla="*/ 88402 h 605522"/>
              <a:gd name="connsiteX69" fmla="*/ 128578 w 540813"/>
              <a:gd name="connsiteY69" fmla="*/ 58179 h 605522"/>
              <a:gd name="connsiteX70" fmla="*/ 134568 w 540813"/>
              <a:gd name="connsiteY70" fmla="*/ 35933 h 605522"/>
              <a:gd name="connsiteX71" fmla="*/ 147104 w 540813"/>
              <a:gd name="connsiteY71" fmla="*/ 34265 h 605522"/>
              <a:gd name="connsiteX72" fmla="*/ 269772 w 540813"/>
              <a:gd name="connsiteY72" fmla="*/ 0 h 605522"/>
              <a:gd name="connsiteX73" fmla="*/ 286213 w 540813"/>
              <a:gd name="connsiteY73" fmla="*/ 16422 h 605522"/>
              <a:gd name="connsiteX74" fmla="*/ 286213 w 540813"/>
              <a:gd name="connsiteY74" fmla="*/ 51109 h 605522"/>
              <a:gd name="connsiteX75" fmla="*/ 269772 w 540813"/>
              <a:gd name="connsiteY75" fmla="*/ 67531 h 605522"/>
              <a:gd name="connsiteX76" fmla="*/ 253330 w 540813"/>
              <a:gd name="connsiteY76" fmla="*/ 51109 h 605522"/>
              <a:gd name="connsiteX77" fmla="*/ 253330 w 540813"/>
              <a:gd name="connsiteY77" fmla="*/ 16422 h 605522"/>
              <a:gd name="connsiteX78" fmla="*/ 269772 w 540813"/>
              <a:gd name="connsiteY78"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13" h="605522">
                <a:moveTo>
                  <a:pt x="489651" y="253612"/>
                </a:moveTo>
                <a:lnTo>
                  <a:pt x="524527" y="253612"/>
                </a:lnTo>
                <a:cubicBezTo>
                  <a:pt x="533592" y="253612"/>
                  <a:pt x="540813" y="260972"/>
                  <a:pt x="540813" y="270019"/>
                </a:cubicBezTo>
                <a:cubicBezTo>
                  <a:pt x="540813" y="279065"/>
                  <a:pt x="533592" y="286425"/>
                  <a:pt x="524527" y="286425"/>
                </a:cubicBezTo>
                <a:lnTo>
                  <a:pt x="489651" y="286425"/>
                </a:lnTo>
                <a:cubicBezTo>
                  <a:pt x="480586" y="286425"/>
                  <a:pt x="473211" y="279065"/>
                  <a:pt x="473211" y="270019"/>
                </a:cubicBezTo>
                <a:cubicBezTo>
                  <a:pt x="473211" y="260972"/>
                  <a:pt x="480586" y="253612"/>
                  <a:pt x="489651" y="253612"/>
                </a:cubicBezTo>
                <a:close/>
                <a:moveTo>
                  <a:pt x="16440" y="253612"/>
                </a:moveTo>
                <a:lnTo>
                  <a:pt x="51316" y="253612"/>
                </a:lnTo>
                <a:cubicBezTo>
                  <a:pt x="60381" y="253612"/>
                  <a:pt x="67602" y="260972"/>
                  <a:pt x="67602" y="270019"/>
                </a:cubicBezTo>
                <a:cubicBezTo>
                  <a:pt x="67602" y="279065"/>
                  <a:pt x="60381" y="286425"/>
                  <a:pt x="51316" y="286425"/>
                </a:cubicBezTo>
                <a:lnTo>
                  <a:pt x="16440" y="286425"/>
                </a:lnTo>
                <a:cubicBezTo>
                  <a:pt x="7375" y="286425"/>
                  <a:pt x="0" y="279065"/>
                  <a:pt x="0" y="270019"/>
                </a:cubicBezTo>
                <a:cubicBezTo>
                  <a:pt x="0" y="260972"/>
                  <a:pt x="7375" y="253612"/>
                  <a:pt x="16440" y="253612"/>
                </a:cubicBezTo>
                <a:close/>
                <a:moveTo>
                  <a:pt x="202792" y="253583"/>
                </a:moveTo>
                <a:lnTo>
                  <a:pt x="253336" y="342412"/>
                </a:lnTo>
                <a:lnTo>
                  <a:pt x="253336" y="505187"/>
                </a:lnTo>
                <a:lnTo>
                  <a:pt x="286212" y="505187"/>
                </a:lnTo>
                <a:lnTo>
                  <a:pt x="286212" y="342412"/>
                </a:lnTo>
                <a:lnTo>
                  <a:pt x="338138" y="253583"/>
                </a:lnTo>
                <a:close/>
                <a:moveTo>
                  <a:pt x="45888" y="127247"/>
                </a:moveTo>
                <a:cubicBezTo>
                  <a:pt x="49960" y="126172"/>
                  <a:pt x="54454" y="126633"/>
                  <a:pt x="58372" y="128859"/>
                </a:cubicBezTo>
                <a:lnTo>
                  <a:pt x="88485" y="146359"/>
                </a:lnTo>
                <a:cubicBezTo>
                  <a:pt x="96321" y="150811"/>
                  <a:pt x="98933" y="160789"/>
                  <a:pt x="94477" y="168618"/>
                </a:cubicBezTo>
                <a:cubicBezTo>
                  <a:pt x="91405" y="173991"/>
                  <a:pt x="85873" y="176908"/>
                  <a:pt x="80189" y="176908"/>
                </a:cubicBezTo>
                <a:cubicBezTo>
                  <a:pt x="77423" y="176908"/>
                  <a:pt x="74658" y="176141"/>
                  <a:pt x="72046" y="174605"/>
                </a:cubicBezTo>
                <a:lnTo>
                  <a:pt x="41932" y="157259"/>
                </a:lnTo>
                <a:cubicBezTo>
                  <a:pt x="34096" y="152807"/>
                  <a:pt x="31331" y="142675"/>
                  <a:pt x="35940" y="134846"/>
                </a:cubicBezTo>
                <a:cubicBezTo>
                  <a:pt x="38168" y="130931"/>
                  <a:pt x="41817" y="128322"/>
                  <a:pt x="45888" y="127247"/>
                </a:cubicBezTo>
                <a:close/>
                <a:moveTo>
                  <a:pt x="494104" y="127057"/>
                </a:moveTo>
                <a:cubicBezTo>
                  <a:pt x="498156" y="128149"/>
                  <a:pt x="501805" y="130794"/>
                  <a:pt x="504109" y="134703"/>
                </a:cubicBezTo>
                <a:cubicBezTo>
                  <a:pt x="508565" y="142522"/>
                  <a:pt x="505953" y="152486"/>
                  <a:pt x="498117" y="156932"/>
                </a:cubicBezTo>
                <a:lnTo>
                  <a:pt x="467850" y="174409"/>
                </a:lnTo>
                <a:cubicBezTo>
                  <a:pt x="465392" y="175789"/>
                  <a:pt x="462473" y="176555"/>
                  <a:pt x="459707" y="176555"/>
                </a:cubicBezTo>
                <a:cubicBezTo>
                  <a:pt x="454023" y="176555"/>
                  <a:pt x="448491" y="173642"/>
                  <a:pt x="445572" y="168430"/>
                </a:cubicBezTo>
                <a:cubicBezTo>
                  <a:pt x="440963" y="160611"/>
                  <a:pt x="443729" y="150647"/>
                  <a:pt x="451564" y="146048"/>
                </a:cubicBezTo>
                <a:lnTo>
                  <a:pt x="481678" y="128724"/>
                </a:lnTo>
                <a:cubicBezTo>
                  <a:pt x="485596" y="126425"/>
                  <a:pt x="490051" y="125965"/>
                  <a:pt x="494104" y="127057"/>
                </a:cubicBezTo>
                <a:close/>
                <a:moveTo>
                  <a:pt x="270542" y="100626"/>
                </a:moveTo>
                <a:cubicBezTo>
                  <a:pt x="363640" y="100626"/>
                  <a:pt x="438917" y="175954"/>
                  <a:pt x="438917" y="268925"/>
                </a:cubicBezTo>
                <a:cubicBezTo>
                  <a:pt x="438917" y="323695"/>
                  <a:pt x="413108" y="372175"/>
                  <a:pt x="372243" y="403011"/>
                </a:cubicBezTo>
                <a:lnTo>
                  <a:pt x="372243" y="422342"/>
                </a:lnTo>
                <a:cubicBezTo>
                  <a:pt x="372243" y="453025"/>
                  <a:pt x="359953" y="480334"/>
                  <a:pt x="337370" y="498897"/>
                </a:cubicBezTo>
                <a:lnTo>
                  <a:pt x="337370" y="572691"/>
                </a:lnTo>
                <a:lnTo>
                  <a:pt x="303264" y="572691"/>
                </a:lnTo>
                <a:cubicBezTo>
                  <a:pt x="303264" y="590794"/>
                  <a:pt x="288516" y="605522"/>
                  <a:pt x="270388" y="605522"/>
                </a:cubicBezTo>
                <a:cubicBezTo>
                  <a:pt x="252414" y="605522"/>
                  <a:pt x="237666" y="590794"/>
                  <a:pt x="237666" y="572691"/>
                </a:cubicBezTo>
                <a:lnTo>
                  <a:pt x="202178" y="572691"/>
                </a:lnTo>
                <a:lnTo>
                  <a:pt x="202178" y="497056"/>
                </a:lnTo>
                <a:lnTo>
                  <a:pt x="204789" y="497056"/>
                </a:lnTo>
                <a:cubicBezTo>
                  <a:pt x="184664" y="478646"/>
                  <a:pt x="171452" y="451951"/>
                  <a:pt x="171452" y="422342"/>
                </a:cubicBezTo>
                <a:lnTo>
                  <a:pt x="171452" y="404546"/>
                </a:lnTo>
                <a:cubicBezTo>
                  <a:pt x="128437" y="373862"/>
                  <a:pt x="102320" y="324615"/>
                  <a:pt x="102320" y="268925"/>
                </a:cubicBezTo>
                <a:cubicBezTo>
                  <a:pt x="102320" y="175954"/>
                  <a:pt x="177444" y="100626"/>
                  <a:pt x="270542" y="100626"/>
                </a:cubicBezTo>
                <a:close/>
                <a:moveTo>
                  <a:pt x="392894" y="34451"/>
                </a:moveTo>
                <a:cubicBezTo>
                  <a:pt x="396945" y="33377"/>
                  <a:pt x="401398" y="33838"/>
                  <a:pt x="405315" y="36062"/>
                </a:cubicBezTo>
                <a:cubicBezTo>
                  <a:pt x="413148" y="40665"/>
                  <a:pt x="415912" y="50637"/>
                  <a:pt x="411305" y="58461"/>
                </a:cubicBezTo>
                <a:lnTo>
                  <a:pt x="393950" y="88530"/>
                </a:lnTo>
                <a:cubicBezTo>
                  <a:pt x="390878" y="93747"/>
                  <a:pt x="385349" y="96815"/>
                  <a:pt x="379667" y="96815"/>
                </a:cubicBezTo>
                <a:cubicBezTo>
                  <a:pt x="376902" y="96815"/>
                  <a:pt x="374138" y="96048"/>
                  <a:pt x="371527" y="94514"/>
                </a:cubicBezTo>
                <a:cubicBezTo>
                  <a:pt x="363694" y="90065"/>
                  <a:pt x="361083" y="80093"/>
                  <a:pt x="365537" y="72268"/>
                </a:cubicBezTo>
                <a:lnTo>
                  <a:pt x="382892" y="42045"/>
                </a:lnTo>
                <a:cubicBezTo>
                  <a:pt x="385196" y="38133"/>
                  <a:pt x="388843" y="35525"/>
                  <a:pt x="392894" y="34451"/>
                </a:cubicBezTo>
                <a:close/>
                <a:moveTo>
                  <a:pt x="147104" y="34265"/>
                </a:moveTo>
                <a:cubicBezTo>
                  <a:pt x="151155" y="35358"/>
                  <a:pt x="154764" y="38005"/>
                  <a:pt x="156991" y="41917"/>
                </a:cubicBezTo>
                <a:lnTo>
                  <a:pt x="174499" y="71986"/>
                </a:lnTo>
                <a:cubicBezTo>
                  <a:pt x="178953" y="79811"/>
                  <a:pt x="176342" y="89783"/>
                  <a:pt x="168356" y="94385"/>
                </a:cubicBezTo>
                <a:cubicBezTo>
                  <a:pt x="165899" y="95766"/>
                  <a:pt x="162980" y="96533"/>
                  <a:pt x="160216" y="96533"/>
                </a:cubicBezTo>
                <a:cubicBezTo>
                  <a:pt x="154533" y="96533"/>
                  <a:pt x="149158" y="93618"/>
                  <a:pt x="146086" y="88402"/>
                </a:cubicBezTo>
                <a:lnTo>
                  <a:pt x="128578" y="58179"/>
                </a:lnTo>
                <a:cubicBezTo>
                  <a:pt x="124124" y="50355"/>
                  <a:pt x="126735" y="40383"/>
                  <a:pt x="134568" y="35933"/>
                </a:cubicBezTo>
                <a:cubicBezTo>
                  <a:pt x="138561" y="33632"/>
                  <a:pt x="143053" y="33172"/>
                  <a:pt x="147104" y="34265"/>
                </a:cubicBezTo>
                <a:close/>
                <a:moveTo>
                  <a:pt x="269772" y="0"/>
                </a:moveTo>
                <a:cubicBezTo>
                  <a:pt x="278837" y="0"/>
                  <a:pt x="286213" y="7367"/>
                  <a:pt x="286213" y="16422"/>
                </a:cubicBezTo>
                <a:lnTo>
                  <a:pt x="286213" y="51109"/>
                </a:lnTo>
                <a:cubicBezTo>
                  <a:pt x="286213" y="60164"/>
                  <a:pt x="278837" y="67531"/>
                  <a:pt x="269772" y="67531"/>
                </a:cubicBezTo>
                <a:cubicBezTo>
                  <a:pt x="260706" y="67531"/>
                  <a:pt x="253330" y="60164"/>
                  <a:pt x="253330" y="51109"/>
                </a:cubicBezTo>
                <a:lnTo>
                  <a:pt x="253330" y="16422"/>
                </a:lnTo>
                <a:cubicBezTo>
                  <a:pt x="253330" y="7367"/>
                  <a:pt x="260706" y="0"/>
                  <a:pt x="2697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组合 34"/>
          <p:cNvGrpSpPr/>
          <p:nvPr/>
        </p:nvGrpSpPr>
        <p:grpSpPr>
          <a:xfrm>
            <a:off x="5868246" y="2455026"/>
            <a:ext cx="2298700" cy="428625"/>
            <a:chOff x="5520780" y="915353"/>
            <a:chExt cx="909480" cy="841702"/>
          </a:xfrm>
          <a:solidFill>
            <a:srgbClr val="1F8C87"/>
          </a:solidFill>
        </p:grpSpPr>
        <p:sp>
          <p:nvSpPr>
            <p:cNvPr id="36" name="直角三角形 21"/>
            <p:cNvSpPr/>
            <p:nvPr/>
          </p:nvSpPr>
          <p:spPr>
            <a:xfrm rot="10800000" flipH="1">
              <a:off x="5520780" y="915353"/>
              <a:ext cx="909480" cy="84170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sp>
          <p:nvSpPr>
            <p:cNvPr id="37" name="直角三角形 22"/>
            <p:cNvSpPr/>
            <p:nvPr/>
          </p:nvSpPr>
          <p:spPr>
            <a:xfrm rot="10800000" flipH="1">
              <a:off x="5652205" y="915353"/>
              <a:ext cx="760611" cy="84170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sp>
          <p:nvSpPr>
            <p:cNvPr id="38" name="直角三角形 23"/>
            <p:cNvSpPr/>
            <p:nvPr/>
          </p:nvSpPr>
          <p:spPr>
            <a:xfrm rot="10800000" flipH="1">
              <a:off x="5520781" y="915353"/>
              <a:ext cx="871526" cy="841702"/>
            </a:xfrm>
            <a:prstGeom prst="homePlate">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grpSp>
      <p:sp>
        <p:nvSpPr>
          <p:cNvPr id="39" name="矩形 38"/>
          <p:cNvSpPr/>
          <p:nvPr/>
        </p:nvSpPr>
        <p:spPr>
          <a:xfrm>
            <a:off x="6395296" y="2414386"/>
            <a:ext cx="1427480" cy="460375"/>
          </a:xfrm>
          <a:prstGeom prst="rect">
            <a:avLst/>
          </a:prstGeom>
        </p:spPr>
        <p:txBody>
          <a:bodyPr wrap="square">
            <a:spAutoFit/>
          </a:bodyPr>
          <a:lstStyle/>
          <a:p>
            <a:pPr algn="just">
              <a:lnSpc>
                <a:spcPct val="120000"/>
              </a:lnSpc>
              <a:spcAft>
                <a:spcPts val="600"/>
              </a:spcAft>
            </a:pPr>
            <a:r>
              <a:rPr lang="en-US" altLang="zh-CN" sz="2000" b="1" dirty="0">
                <a:solidFill>
                  <a:schemeClr val="bg1"/>
                </a:solidFill>
                <a:latin typeface="微软雅黑" panose="020B0503020204020204" pitchFamily="34" charset="-122"/>
                <a:ea typeface="微软雅黑" panose="020B0503020204020204" pitchFamily="34" charset="-122"/>
              </a:rPr>
              <a:t>Answer</a:t>
            </a:r>
          </a:p>
        </p:txBody>
      </p:sp>
      <p:sp>
        <p:nvSpPr>
          <p:cNvPr id="40" name="light-bulb_115069"/>
          <p:cNvSpPr/>
          <p:nvPr/>
        </p:nvSpPr>
        <p:spPr>
          <a:xfrm>
            <a:off x="6093230" y="2522385"/>
            <a:ext cx="232240" cy="260026"/>
          </a:xfrm>
          <a:custGeom>
            <a:avLst/>
            <a:gdLst>
              <a:gd name="connsiteX0" fmla="*/ 489651 w 540813"/>
              <a:gd name="connsiteY0" fmla="*/ 253612 h 605522"/>
              <a:gd name="connsiteX1" fmla="*/ 524527 w 540813"/>
              <a:gd name="connsiteY1" fmla="*/ 253612 h 605522"/>
              <a:gd name="connsiteX2" fmla="*/ 540813 w 540813"/>
              <a:gd name="connsiteY2" fmla="*/ 270019 h 605522"/>
              <a:gd name="connsiteX3" fmla="*/ 524527 w 540813"/>
              <a:gd name="connsiteY3" fmla="*/ 286425 h 605522"/>
              <a:gd name="connsiteX4" fmla="*/ 489651 w 540813"/>
              <a:gd name="connsiteY4" fmla="*/ 286425 h 605522"/>
              <a:gd name="connsiteX5" fmla="*/ 473211 w 540813"/>
              <a:gd name="connsiteY5" fmla="*/ 270019 h 605522"/>
              <a:gd name="connsiteX6" fmla="*/ 489651 w 540813"/>
              <a:gd name="connsiteY6" fmla="*/ 253612 h 605522"/>
              <a:gd name="connsiteX7" fmla="*/ 16440 w 540813"/>
              <a:gd name="connsiteY7" fmla="*/ 253612 h 605522"/>
              <a:gd name="connsiteX8" fmla="*/ 51316 w 540813"/>
              <a:gd name="connsiteY8" fmla="*/ 253612 h 605522"/>
              <a:gd name="connsiteX9" fmla="*/ 67602 w 540813"/>
              <a:gd name="connsiteY9" fmla="*/ 270019 h 605522"/>
              <a:gd name="connsiteX10" fmla="*/ 51316 w 540813"/>
              <a:gd name="connsiteY10" fmla="*/ 286425 h 605522"/>
              <a:gd name="connsiteX11" fmla="*/ 16440 w 540813"/>
              <a:gd name="connsiteY11" fmla="*/ 286425 h 605522"/>
              <a:gd name="connsiteX12" fmla="*/ 0 w 540813"/>
              <a:gd name="connsiteY12" fmla="*/ 270019 h 605522"/>
              <a:gd name="connsiteX13" fmla="*/ 16440 w 540813"/>
              <a:gd name="connsiteY13" fmla="*/ 253612 h 605522"/>
              <a:gd name="connsiteX14" fmla="*/ 202792 w 540813"/>
              <a:gd name="connsiteY14" fmla="*/ 253583 h 605522"/>
              <a:gd name="connsiteX15" fmla="*/ 253336 w 540813"/>
              <a:gd name="connsiteY15" fmla="*/ 342412 h 605522"/>
              <a:gd name="connsiteX16" fmla="*/ 253336 w 540813"/>
              <a:gd name="connsiteY16" fmla="*/ 505187 h 605522"/>
              <a:gd name="connsiteX17" fmla="*/ 286212 w 540813"/>
              <a:gd name="connsiteY17" fmla="*/ 505187 h 605522"/>
              <a:gd name="connsiteX18" fmla="*/ 286212 w 540813"/>
              <a:gd name="connsiteY18" fmla="*/ 342412 h 605522"/>
              <a:gd name="connsiteX19" fmla="*/ 338138 w 540813"/>
              <a:gd name="connsiteY19" fmla="*/ 253583 h 605522"/>
              <a:gd name="connsiteX20" fmla="*/ 45888 w 540813"/>
              <a:gd name="connsiteY20" fmla="*/ 127247 h 605522"/>
              <a:gd name="connsiteX21" fmla="*/ 58372 w 540813"/>
              <a:gd name="connsiteY21" fmla="*/ 128859 h 605522"/>
              <a:gd name="connsiteX22" fmla="*/ 88485 w 540813"/>
              <a:gd name="connsiteY22" fmla="*/ 146359 h 605522"/>
              <a:gd name="connsiteX23" fmla="*/ 94477 w 540813"/>
              <a:gd name="connsiteY23" fmla="*/ 168618 h 605522"/>
              <a:gd name="connsiteX24" fmla="*/ 80189 w 540813"/>
              <a:gd name="connsiteY24" fmla="*/ 176908 h 605522"/>
              <a:gd name="connsiteX25" fmla="*/ 72046 w 540813"/>
              <a:gd name="connsiteY25" fmla="*/ 174605 h 605522"/>
              <a:gd name="connsiteX26" fmla="*/ 41932 w 540813"/>
              <a:gd name="connsiteY26" fmla="*/ 157259 h 605522"/>
              <a:gd name="connsiteX27" fmla="*/ 35940 w 540813"/>
              <a:gd name="connsiteY27" fmla="*/ 134846 h 605522"/>
              <a:gd name="connsiteX28" fmla="*/ 45888 w 540813"/>
              <a:gd name="connsiteY28" fmla="*/ 127247 h 605522"/>
              <a:gd name="connsiteX29" fmla="*/ 494104 w 540813"/>
              <a:gd name="connsiteY29" fmla="*/ 127057 h 605522"/>
              <a:gd name="connsiteX30" fmla="*/ 504109 w 540813"/>
              <a:gd name="connsiteY30" fmla="*/ 134703 h 605522"/>
              <a:gd name="connsiteX31" fmla="*/ 498117 w 540813"/>
              <a:gd name="connsiteY31" fmla="*/ 156932 h 605522"/>
              <a:gd name="connsiteX32" fmla="*/ 467850 w 540813"/>
              <a:gd name="connsiteY32" fmla="*/ 174409 h 605522"/>
              <a:gd name="connsiteX33" fmla="*/ 459707 w 540813"/>
              <a:gd name="connsiteY33" fmla="*/ 176555 h 605522"/>
              <a:gd name="connsiteX34" fmla="*/ 445572 w 540813"/>
              <a:gd name="connsiteY34" fmla="*/ 168430 h 605522"/>
              <a:gd name="connsiteX35" fmla="*/ 451564 w 540813"/>
              <a:gd name="connsiteY35" fmla="*/ 146048 h 605522"/>
              <a:gd name="connsiteX36" fmla="*/ 481678 w 540813"/>
              <a:gd name="connsiteY36" fmla="*/ 128724 h 605522"/>
              <a:gd name="connsiteX37" fmla="*/ 494104 w 540813"/>
              <a:gd name="connsiteY37" fmla="*/ 127057 h 605522"/>
              <a:gd name="connsiteX38" fmla="*/ 270542 w 540813"/>
              <a:gd name="connsiteY38" fmla="*/ 100626 h 605522"/>
              <a:gd name="connsiteX39" fmla="*/ 438917 w 540813"/>
              <a:gd name="connsiteY39" fmla="*/ 268925 h 605522"/>
              <a:gd name="connsiteX40" fmla="*/ 372243 w 540813"/>
              <a:gd name="connsiteY40" fmla="*/ 403011 h 605522"/>
              <a:gd name="connsiteX41" fmla="*/ 372243 w 540813"/>
              <a:gd name="connsiteY41" fmla="*/ 422342 h 605522"/>
              <a:gd name="connsiteX42" fmla="*/ 337370 w 540813"/>
              <a:gd name="connsiteY42" fmla="*/ 498897 h 605522"/>
              <a:gd name="connsiteX43" fmla="*/ 337370 w 540813"/>
              <a:gd name="connsiteY43" fmla="*/ 572691 h 605522"/>
              <a:gd name="connsiteX44" fmla="*/ 303264 w 540813"/>
              <a:gd name="connsiteY44" fmla="*/ 572691 h 605522"/>
              <a:gd name="connsiteX45" fmla="*/ 270388 w 540813"/>
              <a:gd name="connsiteY45" fmla="*/ 605522 h 605522"/>
              <a:gd name="connsiteX46" fmla="*/ 237666 w 540813"/>
              <a:gd name="connsiteY46" fmla="*/ 572691 h 605522"/>
              <a:gd name="connsiteX47" fmla="*/ 202178 w 540813"/>
              <a:gd name="connsiteY47" fmla="*/ 572691 h 605522"/>
              <a:gd name="connsiteX48" fmla="*/ 202178 w 540813"/>
              <a:gd name="connsiteY48" fmla="*/ 497056 h 605522"/>
              <a:gd name="connsiteX49" fmla="*/ 204789 w 540813"/>
              <a:gd name="connsiteY49" fmla="*/ 497056 h 605522"/>
              <a:gd name="connsiteX50" fmla="*/ 171452 w 540813"/>
              <a:gd name="connsiteY50" fmla="*/ 422342 h 605522"/>
              <a:gd name="connsiteX51" fmla="*/ 171452 w 540813"/>
              <a:gd name="connsiteY51" fmla="*/ 404546 h 605522"/>
              <a:gd name="connsiteX52" fmla="*/ 102320 w 540813"/>
              <a:gd name="connsiteY52" fmla="*/ 268925 h 605522"/>
              <a:gd name="connsiteX53" fmla="*/ 270542 w 540813"/>
              <a:gd name="connsiteY53" fmla="*/ 100626 h 605522"/>
              <a:gd name="connsiteX54" fmla="*/ 392894 w 540813"/>
              <a:gd name="connsiteY54" fmla="*/ 34451 h 605522"/>
              <a:gd name="connsiteX55" fmla="*/ 405315 w 540813"/>
              <a:gd name="connsiteY55" fmla="*/ 36062 h 605522"/>
              <a:gd name="connsiteX56" fmla="*/ 411305 w 540813"/>
              <a:gd name="connsiteY56" fmla="*/ 58461 h 605522"/>
              <a:gd name="connsiteX57" fmla="*/ 393950 w 540813"/>
              <a:gd name="connsiteY57" fmla="*/ 88530 h 605522"/>
              <a:gd name="connsiteX58" fmla="*/ 379667 w 540813"/>
              <a:gd name="connsiteY58" fmla="*/ 96815 h 605522"/>
              <a:gd name="connsiteX59" fmla="*/ 371527 w 540813"/>
              <a:gd name="connsiteY59" fmla="*/ 94514 h 605522"/>
              <a:gd name="connsiteX60" fmla="*/ 365537 w 540813"/>
              <a:gd name="connsiteY60" fmla="*/ 72268 h 605522"/>
              <a:gd name="connsiteX61" fmla="*/ 382892 w 540813"/>
              <a:gd name="connsiteY61" fmla="*/ 42045 h 605522"/>
              <a:gd name="connsiteX62" fmla="*/ 392894 w 540813"/>
              <a:gd name="connsiteY62" fmla="*/ 34451 h 605522"/>
              <a:gd name="connsiteX63" fmla="*/ 147104 w 540813"/>
              <a:gd name="connsiteY63" fmla="*/ 34265 h 605522"/>
              <a:gd name="connsiteX64" fmla="*/ 156991 w 540813"/>
              <a:gd name="connsiteY64" fmla="*/ 41917 h 605522"/>
              <a:gd name="connsiteX65" fmla="*/ 174499 w 540813"/>
              <a:gd name="connsiteY65" fmla="*/ 71986 h 605522"/>
              <a:gd name="connsiteX66" fmla="*/ 168356 w 540813"/>
              <a:gd name="connsiteY66" fmla="*/ 94385 h 605522"/>
              <a:gd name="connsiteX67" fmla="*/ 160216 w 540813"/>
              <a:gd name="connsiteY67" fmla="*/ 96533 h 605522"/>
              <a:gd name="connsiteX68" fmla="*/ 146086 w 540813"/>
              <a:gd name="connsiteY68" fmla="*/ 88402 h 605522"/>
              <a:gd name="connsiteX69" fmla="*/ 128578 w 540813"/>
              <a:gd name="connsiteY69" fmla="*/ 58179 h 605522"/>
              <a:gd name="connsiteX70" fmla="*/ 134568 w 540813"/>
              <a:gd name="connsiteY70" fmla="*/ 35933 h 605522"/>
              <a:gd name="connsiteX71" fmla="*/ 147104 w 540813"/>
              <a:gd name="connsiteY71" fmla="*/ 34265 h 605522"/>
              <a:gd name="connsiteX72" fmla="*/ 269772 w 540813"/>
              <a:gd name="connsiteY72" fmla="*/ 0 h 605522"/>
              <a:gd name="connsiteX73" fmla="*/ 286213 w 540813"/>
              <a:gd name="connsiteY73" fmla="*/ 16422 h 605522"/>
              <a:gd name="connsiteX74" fmla="*/ 286213 w 540813"/>
              <a:gd name="connsiteY74" fmla="*/ 51109 h 605522"/>
              <a:gd name="connsiteX75" fmla="*/ 269772 w 540813"/>
              <a:gd name="connsiteY75" fmla="*/ 67531 h 605522"/>
              <a:gd name="connsiteX76" fmla="*/ 253330 w 540813"/>
              <a:gd name="connsiteY76" fmla="*/ 51109 h 605522"/>
              <a:gd name="connsiteX77" fmla="*/ 253330 w 540813"/>
              <a:gd name="connsiteY77" fmla="*/ 16422 h 605522"/>
              <a:gd name="connsiteX78" fmla="*/ 269772 w 540813"/>
              <a:gd name="connsiteY78"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13" h="605522">
                <a:moveTo>
                  <a:pt x="489651" y="253612"/>
                </a:moveTo>
                <a:lnTo>
                  <a:pt x="524527" y="253612"/>
                </a:lnTo>
                <a:cubicBezTo>
                  <a:pt x="533592" y="253612"/>
                  <a:pt x="540813" y="260972"/>
                  <a:pt x="540813" y="270019"/>
                </a:cubicBezTo>
                <a:cubicBezTo>
                  <a:pt x="540813" y="279065"/>
                  <a:pt x="533592" y="286425"/>
                  <a:pt x="524527" y="286425"/>
                </a:cubicBezTo>
                <a:lnTo>
                  <a:pt x="489651" y="286425"/>
                </a:lnTo>
                <a:cubicBezTo>
                  <a:pt x="480586" y="286425"/>
                  <a:pt x="473211" y="279065"/>
                  <a:pt x="473211" y="270019"/>
                </a:cubicBezTo>
                <a:cubicBezTo>
                  <a:pt x="473211" y="260972"/>
                  <a:pt x="480586" y="253612"/>
                  <a:pt x="489651" y="253612"/>
                </a:cubicBezTo>
                <a:close/>
                <a:moveTo>
                  <a:pt x="16440" y="253612"/>
                </a:moveTo>
                <a:lnTo>
                  <a:pt x="51316" y="253612"/>
                </a:lnTo>
                <a:cubicBezTo>
                  <a:pt x="60381" y="253612"/>
                  <a:pt x="67602" y="260972"/>
                  <a:pt x="67602" y="270019"/>
                </a:cubicBezTo>
                <a:cubicBezTo>
                  <a:pt x="67602" y="279065"/>
                  <a:pt x="60381" y="286425"/>
                  <a:pt x="51316" y="286425"/>
                </a:cubicBezTo>
                <a:lnTo>
                  <a:pt x="16440" y="286425"/>
                </a:lnTo>
                <a:cubicBezTo>
                  <a:pt x="7375" y="286425"/>
                  <a:pt x="0" y="279065"/>
                  <a:pt x="0" y="270019"/>
                </a:cubicBezTo>
                <a:cubicBezTo>
                  <a:pt x="0" y="260972"/>
                  <a:pt x="7375" y="253612"/>
                  <a:pt x="16440" y="253612"/>
                </a:cubicBezTo>
                <a:close/>
                <a:moveTo>
                  <a:pt x="202792" y="253583"/>
                </a:moveTo>
                <a:lnTo>
                  <a:pt x="253336" y="342412"/>
                </a:lnTo>
                <a:lnTo>
                  <a:pt x="253336" y="505187"/>
                </a:lnTo>
                <a:lnTo>
                  <a:pt x="286212" y="505187"/>
                </a:lnTo>
                <a:lnTo>
                  <a:pt x="286212" y="342412"/>
                </a:lnTo>
                <a:lnTo>
                  <a:pt x="338138" y="253583"/>
                </a:lnTo>
                <a:close/>
                <a:moveTo>
                  <a:pt x="45888" y="127247"/>
                </a:moveTo>
                <a:cubicBezTo>
                  <a:pt x="49960" y="126172"/>
                  <a:pt x="54454" y="126633"/>
                  <a:pt x="58372" y="128859"/>
                </a:cubicBezTo>
                <a:lnTo>
                  <a:pt x="88485" y="146359"/>
                </a:lnTo>
                <a:cubicBezTo>
                  <a:pt x="96321" y="150811"/>
                  <a:pt x="98933" y="160789"/>
                  <a:pt x="94477" y="168618"/>
                </a:cubicBezTo>
                <a:cubicBezTo>
                  <a:pt x="91405" y="173991"/>
                  <a:pt x="85873" y="176908"/>
                  <a:pt x="80189" y="176908"/>
                </a:cubicBezTo>
                <a:cubicBezTo>
                  <a:pt x="77423" y="176908"/>
                  <a:pt x="74658" y="176141"/>
                  <a:pt x="72046" y="174605"/>
                </a:cubicBezTo>
                <a:lnTo>
                  <a:pt x="41932" y="157259"/>
                </a:lnTo>
                <a:cubicBezTo>
                  <a:pt x="34096" y="152807"/>
                  <a:pt x="31331" y="142675"/>
                  <a:pt x="35940" y="134846"/>
                </a:cubicBezTo>
                <a:cubicBezTo>
                  <a:pt x="38168" y="130931"/>
                  <a:pt x="41817" y="128322"/>
                  <a:pt x="45888" y="127247"/>
                </a:cubicBezTo>
                <a:close/>
                <a:moveTo>
                  <a:pt x="494104" y="127057"/>
                </a:moveTo>
                <a:cubicBezTo>
                  <a:pt x="498156" y="128149"/>
                  <a:pt x="501805" y="130794"/>
                  <a:pt x="504109" y="134703"/>
                </a:cubicBezTo>
                <a:cubicBezTo>
                  <a:pt x="508565" y="142522"/>
                  <a:pt x="505953" y="152486"/>
                  <a:pt x="498117" y="156932"/>
                </a:cubicBezTo>
                <a:lnTo>
                  <a:pt x="467850" y="174409"/>
                </a:lnTo>
                <a:cubicBezTo>
                  <a:pt x="465392" y="175789"/>
                  <a:pt x="462473" y="176555"/>
                  <a:pt x="459707" y="176555"/>
                </a:cubicBezTo>
                <a:cubicBezTo>
                  <a:pt x="454023" y="176555"/>
                  <a:pt x="448491" y="173642"/>
                  <a:pt x="445572" y="168430"/>
                </a:cubicBezTo>
                <a:cubicBezTo>
                  <a:pt x="440963" y="160611"/>
                  <a:pt x="443729" y="150647"/>
                  <a:pt x="451564" y="146048"/>
                </a:cubicBezTo>
                <a:lnTo>
                  <a:pt x="481678" y="128724"/>
                </a:lnTo>
                <a:cubicBezTo>
                  <a:pt x="485596" y="126425"/>
                  <a:pt x="490051" y="125965"/>
                  <a:pt x="494104" y="127057"/>
                </a:cubicBezTo>
                <a:close/>
                <a:moveTo>
                  <a:pt x="270542" y="100626"/>
                </a:moveTo>
                <a:cubicBezTo>
                  <a:pt x="363640" y="100626"/>
                  <a:pt x="438917" y="175954"/>
                  <a:pt x="438917" y="268925"/>
                </a:cubicBezTo>
                <a:cubicBezTo>
                  <a:pt x="438917" y="323695"/>
                  <a:pt x="413108" y="372175"/>
                  <a:pt x="372243" y="403011"/>
                </a:cubicBezTo>
                <a:lnTo>
                  <a:pt x="372243" y="422342"/>
                </a:lnTo>
                <a:cubicBezTo>
                  <a:pt x="372243" y="453025"/>
                  <a:pt x="359953" y="480334"/>
                  <a:pt x="337370" y="498897"/>
                </a:cubicBezTo>
                <a:lnTo>
                  <a:pt x="337370" y="572691"/>
                </a:lnTo>
                <a:lnTo>
                  <a:pt x="303264" y="572691"/>
                </a:lnTo>
                <a:cubicBezTo>
                  <a:pt x="303264" y="590794"/>
                  <a:pt x="288516" y="605522"/>
                  <a:pt x="270388" y="605522"/>
                </a:cubicBezTo>
                <a:cubicBezTo>
                  <a:pt x="252414" y="605522"/>
                  <a:pt x="237666" y="590794"/>
                  <a:pt x="237666" y="572691"/>
                </a:cubicBezTo>
                <a:lnTo>
                  <a:pt x="202178" y="572691"/>
                </a:lnTo>
                <a:lnTo>
                  <a:pt x="202178" y="497056"/>
                </a:lnTo>
                <a:lnTo>
                  <a:pt x="204789" y="497056"/>
                </a:lnTo>
                <a:cubicBezTo>
                  <a:pt x="184664" y="478646"/>
                  <a:pt x="171452" y="451951"/>
                  <a:pt x="171452" y="422342"/>
                </a:cubicBezTo>
                <a:lnTo>
                  <a:pt x="171452" y="404546"/>
                </a:lnTo>
                <a:cubicBezTo>
                  <a:pt x="128437" y="373862"/>
                  <a:pt x="102320" y="324615"/>
                  <a:pt x="102320" y="268925"/>
                </a:cubicBezTo>
                <a:cubicBezTo>
                  <a:pt x="102320" y="175954"/>
                  <a:pt x="177444" y="100626"/>
                  <a:pt x="270542" y="100626"/>
                </a:cubicBezTo>
                <a:close/>
                <a:moveTo>
                  <a:pt x="392894" y="34451"/>
                </a:moveTo>
                <a:cubicBezTo>
                  <a:pt x="396945" y="33377"/>
                  <a:pt x="401398" y="33838"/>
                  <a:pt x="405315" y="36062"/>
                </a:cubicBezTo>
                <a:cubicBezTo>
                  <a:pt x="413148" y="40665"/>
                  <a:pt x="415912" y="50637"/>
                  <a:pt x="411305" y="58461"/>
                </a:cubicBezTo>
                <a:lnTo>
                  <a:pt x="393950" y="88530"/>
                </a:lnTo>
                <a:cubicBezTo>
                  <a:pt x="390878" y="93747"/>
                  <a:pt x="385349" y="96815"/>
                  <a:pt x="379667" y="96815"/>
                </a:cubicBezTo>
                <a:cubicBezTo>
                  <a:pt x="376902" y="96815"/>
                  <a:pt x="374138" y="96048"/>
                  <a:pt x="371527" y="94514"/>
                </a:cubicBezTo>
                <a:cubicBezTo>
                  <a:pt x="363694" y="90065"/>
                  <a:pt x="361083" y="80093"/>
                  <a:pt x="365537" y="72268"/>
                </a:cubicBezTo>
                <a:lnTo>
                  <a:pt x="382892" y="42045"/>
                </a:lnTo>
                <a:cubicBezTo>
                  <a:pt x="385196" y="38133"/>
                  <a:pt x="388843" y="35525"/>
                  <a:pt x="392894" y="34451"/>
                </a:cubicBezTo>
                <a:close/>
                <a:moveTo>
                  <a:pt x="147104" y="34265"/>
                </a:moveTo>
                <a:cubicBezTo>
                  <a:pt x="151155" y="35358"/>
                  <a:pt x="154764" y="38005"/>
                  <a:pt x="156991" y="41917"/>
                </a:cubicBezTo>
                <a:lnTo>
                  <a:pt x="174499" y="71986"/>
                </a:lnTo>
                <a:cubicBezTo>
                  <a:pt x="178953" y="79811"/>
                  <a:pt x="176342" y="89783"/>
                  <a:pt x="168356" y="94385"/>
                </a:cubicBezTo>
                <a:cubicBezTo>
                  <a:pt x="165899" y="95766"/>
                  <a:pt x="162980" y="96533"/>
                  <a:pt x="160216" y="96533"/>
                </a:cubicBezTo>
                <a:cubicBezTo>
                  <a:pt x="154533" y="96533"/>
                  <a:pt x="149158" y="93618"/>
                  <a:pt x="146086" y="88402"/>
                </a:cubicBezTo>
                <a:lnTo>
                  <a:pt x="128578" y="58179"/>
                </a:lnTo>
                <a:cubicBezTo>
                  <a:pt x="124124" y="50355"/>
                  <a:pt x="126735" y="40383"/>
                  <a:pt x="134568" y="35933"/>
                </a:cubicBezTo>
                <a:cubicBezTo>
                  <a:pt x="138561" y="33632"/>
                  <a:pt x="143053" y="33172"/>
                  <a:pt x="147104" y="34265"/>
                </a:cubicBezTo>
                <a:close/>
                <a:moveTo>
                  <a:pt x="269772" y="0"/>
                </a:moveTo>
                <a:cubicBezTo>
                  <a:pt x="278837" y="0"/>
                  <a:pt x="286213" y="7367"/>
                  <a:pt x="286213" y="16422"/>
                </a:cubicBezTo>
                <a:lnTo>
                  <a:pt x="286213" y="51109"/>
                </a:lnTo>
                <a:cubicBezTo>
                  <a:pt x="286213" y="60164"/>
                  <a:pt x="278837" y="67531"/>
                  <a:pt x="269772" y="67531"/>
                </a:cubicBezTo>
                <a:cubicBezTo>
                  <a:pt x="260706" y="67531"/>
                  <a:pt x="253330" y="60164"/>
                  <a:pt x="253330" y="51109"/>
                </a:cubicBezTo>
                <a:lnTo>
                  <a:pt x="253330" y="16422"/>
                </a:lnTo>
                <a:cubicBezTo>
                  <a:pt x="253330" y="7367"/>
                  <a:pt x="260706" y="0"/>
                  <a:pt x="2697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组合 3">
            <a:extLst>
              <a:ext uri="{FF2B5EF4-FFF2-40B4-BE49-F238E27FC236}">
                <a16:creationId xmlns:a16="http://schemas.microsoft.com/office/drawing/2014/main" id="{C041B82F-DA1C-D451-D428-E77F7C55F558}"/>
              </a:ext>
            </a:extLst>
          </p:cNvPr>
          <p:cNvGrpSpPr/>
          <p:nvPr/>
        </p:nvGrpSpPr>
        <p:grpSpPr>
          <a:xfrm>
            <a:off x="343746" y="1264401"/>
            <a:ext cx="10857865" cy="904144"/>
            <a:chOff x="343746" y="1264401"/>
            <a:chExt cx="10857865" cy="904144"/>
          </a:xfrm>
        </p:grpSpPr>
        <p:sp>
          <p:nvSpPr>
            <p:cNvPr id="3" name="îsḷïḋè"/>
            <p:cNvSpPr/>
            <p:nvPr/>
          </p:nvSpPr>
          <p:spPr>
            <a:xfrm>
              <a:off x="343746" y="1264401"/>
              <a:ext cx="10857865" cy="904144"/>
            </a:xfrm>
            <a:prstGeom prst="rect">
              <a:avLst/>
            </a:prstGeom>
            <a:solidFill>
              <a:srgbClr val="01556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7" name="文本框 46"/>
            <p:cNvSpPr txBox="1"/>
            <p:nvPr/>
          </p:nvSpPr>
          <p:spPr>
            <a:xfrm>
              <a:off x="1024920" y="1334466"/>
              <a:ext cx="4175760" cy="732155"/>
            </a:xfrm>
            <a:prstGeom prst="rect">
              <a:avLst/>
            </a:prstGeom>
            <a:noFill/>
          </p:spPr>
          <p:txBody>
            <a:bodyPr wrap="square">
              <a:spAutoFit/>
            </a:bodyPr>
            <a:lstStyle/>
            <a:p>
              <a:pPr>
                <a:lnSpc>
                  <a:spcPts val="2500"/>
                </a:lnSpc>
              </a:pPr>
              <a:r>
                <a:rPr lang="zh-CN" altLang="en-US" b="1" dirty="0">
                  <a:solidFill>
                    <a:schemeClr val="bg1"/>
                  </a:solidFill>
                  <a:latin typeface="微软雅黑" panose="020B0503020204020204" pitchFamily="34" charset="-122"/>
                  <a:ea typeface="微软雅黑" panose="020B0503020204020204" pitchFamily="34" charset="-122"/>
                </a:rPr>
                <a:t>此前已接种</a:t>
              </a:r>
              <a:r>
                <a:rPr lang="en-US" altLang="zh-CN" b="1" dirty="0">
                  <a:solidFill>
                    <a:schemeClr val="bg1"/>
                  </a:solidFill>
                  <a:latin typeface="微软雅黑" panose="020B0503020204020204" pitchFamily="34" charset="-122"/>
                  <a:ea typeface="微软雅黑" panose="020B0503020204020204" pitchFamily="34" charset="-122"/>
                </a:rPr>
                <a:t>1/2</a:t>
              </a:r>
              <a:r>
                <a:rPr lang="zh-CN" altLang="en-US" b="1" dirty="0">
                  <a:solidFill>
                    <a:schemeClr val="bg1"/>
                  </a:solidFill>
                  <a:latin typeface="微软雅黑" panose="020B0503020204020204" pitchFamily="34" charset="-122"/>
                  <a:ea typeface="微软雅黑" panose="020B0503020204020204" pitchFamily="34" charset="-122"/>
                </a:rPr>
                <a:t>剂二价或四价</a:t>
              </a:r>
              <a:r>
                <a:rPr lang="en-US" altLang="zh-CN" b="1" dirty="0">
                  <a:solidFill>
                    <a:schemeClr val="bg1"/>
                  </a:solidFill>
                  <a:latin typeface="微软雅黑" panose="020B0503020204020204" pitchFamily="34" charset="-122"/>
                  <a:ea typeface="微软雅黑" panose="020B0503020204020204" pitchFamily="34" charset="-122"/>
                </a:rPr>
                <a:t>HPV</a:t>
              </a:r>
              <a:r>
                <a:rPr lang="zh-CN" altLang="en-US" b="1" dirty="0">
                  <a:solidFill>
                    <a:schemeClr val="bg1"/>
                  </a:solidFill>
                  <a:latin typeface="微软雅黑" panose="020B0503020204020204" pitchFamily="34" charset="-122"/>
                  <a:ea typeface="微软雅黑" panose="020B0503020204020204" pitchFamily="34" charset="-122"/>
                </a:rPr>
                <a:t>疫苗，后续剂次能否换成九价？</a:t>
              </a:r>
            </a:p>
          </p:txBody>
        </p:sp>
        <p:sp>
          <p:nvSpPr>
            <p:cNvPr id="53" name="文本框 52"/>
            <p:cNvSpPr txBox="1"/>
            <p:nvPr/>
          </p:nvSpPr>
          <p:spPr>
            <a:xfrm>
              <a:off x="6342033" y="1334466"/>
              <a:ext cx="4646930" cy="732155"/>
            </a:xfrm>
            <a:prstGeom prst="rect">
              <a:avLst/>
            </a:prstGeom>
            <a:noFill/>
          </p:spPr>
          <p:txBody>
            <a:bodyPr wrap="square">
              <a:spAutoFit/>
            </a:bodyPr>
            <a:lstStyle/>
            <a:p>
              <a:pPr lvl="0" algn="l">
                <a:lnSpc>
                  <a:spcPts val="2500"/>
                </a:lnSpc>
                <a:buClrTx/>
                <a:buSzTx/>
                <a:buFontTx/>
              </a:pPr>
              <a:r>
                <a:rPr lang="zh-CN" altLang="en-US" b="1" dirty="0">
                  <a:solidFill>
                    <a:schemeClr val="bg1"/>
                  </a:solidFill>
                  <a:latin typeface="微软雅黑" panose="020B0503020204020204" pitchFamily="34" charset="-122"/>
                  <a:ea typeface="微软雅黑" panose="020B0503020204020204" pitchFamily="34" charset="-122"/>
                  <a:sym typeface="+mn-ea"/>
                </a:rPr>
                <a:t>已经完成二价或四价HPV疫苗全程免疫程序，能否再接种九价HPV疫苗，间隔多久？</a:t>
              </a:r>
            </a:p>
          </p:txBody>
        </p:sp>
        <p:sp>
          <p:nvSpPr>
            <p:cNvPr id="50" name="question-mark-inside-a-circle_827"/>
            <p:cNvSpPr/>
            <p:nvPr/>
          </p:nvSpPr>
          <p:spPr>
            <a:xfrm>
              <a:off x="5732573" y="1453494"/>
              <a:ext cx="468000" cy="466890"/>
            </a:xfrm>
            <a:custGeom>
              <a:avLst/>
              <a:gdLst>
                <a:gd name="connsiteX0" fmla="*/ 275531 w 565545"/>
                <a:gd name="connsiteY0" fmla="*/ 369903 h 564625"/>
                <a:gd name="connsiteX1" fmla="*/ 320016 w 565545"/>
                <a:gd name="connsiteY1" fmla="*/ 414273 h 564625"/>
                <a:gd name="connsiteX2" fmla="*/ 275531 w 565545"/>
                <a:gd name="connsiteY2" fmla="*/ 458643 h 564625"/>
                <a:gd name="connsiteX3" fmla="*/ 231046 w 565545"/>
                <a:gd name="connsiteY3" fmla="*/ 414273 h 564625"/>
                <a:gd name="connsiteX4" fmla="*/ 275531 w 565545"/>
                <a:gd name="connsiteY4" fmla="*/ 369903 h 564625"/>
                <a:gd name="connsiteX5" fmla="*/ 282780 w 565545"/>
                <a:gd name="connsiteY5" fmla="*/ 116098 h 564625"/>
                <a:gd name="connsiteX6" fmla="*/ 377490 w 565545"/>
                <a:gd name="connsiteY6" fmla="*/ 193533 h 564625"/>
                <a:gd name="connsiteX7" fmla="*/ 334440 w 565545"/>
                <a:gd name="connsiteY7" fmla="*/ 275269 h 564625"/>
                <a:gd name="connsiteX8" fmla="*/ 310045 w 565545"/>
                <a:gd name="connsiteY8" fmla="*/ 336930 h 564625"/>
                <a:gd name="connsiteX9" fmla="*/ 310045 w 565545"/>
                <a:gd name="connsiteY9" fmla="*/ 345534 h 564625"/>
                <a:gd name="connsiteX10" fmla="*/ 244035 w 565545"/>
                <a:gd name="connsiteY10" fmla="*/ 345534 h 564625"/>
                <a:gd name="connsiteX11" fmla="*/ 244035 w 565545"/>
                <a:gd name="connsiteY11" fmla="*/ 332628 h 564625"/>
                <a:gd name="connsiteX12" fmla="*/ 272735 w 565545"/>
                <a:gd name="connsiteY12" fmla="*/ 256628 h 564625"/>
                <a:gd name="connsiteX13" fmla="*/ 301435 w 565545"/>
                <a:gd name="connsiteY13" fmla="*/ 205005 h 564625"/>
                <a:gd name="connsiteX14" fmla="*/ 265560 w 565545"/>
                <a:gd name="connsiteY14" fmla="*/ 174891 h 564625"/>
                <a:gd name="connsiteX15" fmla="*/ 216770 w 565545"/>
                <a:gd name="connsiteY15" fmla="*/ 190665 h 564625"/>
                <a:gd name="connsiteX16" fmla="*/ 199550 w 565545"/>
                <a:gd name="connsiteY16" fmla="*/ 136174 h 564625"/>
                <a:gd name="connsiteX17" fmla="*/ 282780 w 565545"/>
                <a:gd name="connsiteY17" fmla="*/ 116098 h 564625"/>
                <a:gd name="connsiteX18" fmla="*/ 282773 w 565545"/>
                <a:gd name="connsiteY18" fmla="*/ 45858 h 564625"/>
                <a:gd name="connsiteX19" fmla="*/ 45932 w 565545"/>
                <a:gd name="connsiteY19" fmla="*/ 282313 h 564625"/>
                <a:gd name="connsiteX20" fmla="*/ 282773 w 565545"/>
                <a:gd name="connsiteY20" fmla="*/ 518767 h 564625"/>
                <a:gd name="connsiteX21" fmla="*/ 519613 w 565545"/>
                <a:gd name="connsiteY21" fmla="*/ 282313 h 564625"/>
                <a:gd name="connsiteX22" fmla="*/ 282773 w 565545"/>
                <a:gd name="connsiteY22" fmla="*/ 45858 h 564625"/>
                <a:gd name="connsiteX23" fmla="*/ 282773 w 565545"/>
                <a:gd name="connsiteY23" fmla="*/ 0 h 564625"/>
                <a:gd name="connsiteX24" fmla="*/ 565545 w 565545"/>
                <a:gd name="connsiteY24" fmla="*/ 282313 h 564625"/>
                <a:gd name="connsiteX25" fmla="*/ 282773 w 565545"/>
                <a:gd name="connsiteY25" fmla="*/ 564625 h 564625"/>
                <a:gd name="connsiteX26" fmla="*/ 0 w 565545"/>
                <a:gd name="connsiteY26" fmla="*/ 282313 h 564625"/>
                <a:gd name="connsiteX27" fmla="*/ 282773 w 565545"/>
                <a:gd name="connsiteY27" fmla="*/ 0 h 56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5545" h="564625">
                  <a:moveTo>
                    <a:pt x="275531" y="369903"/>
                  </a:moveTo>
                  <a:cubicBezTo>
                    <a:pt x="301361" y="369903"/>
                    <a:pt x="318581" y="388510"/>
                    <a:pt x="320016" y="414273"/>
                  </a:cubicBezTo>
                  <a:cubicBezTo>
                    <a:pt x="320016" y="440036"/>
                    <a:pt x="302796" y="458643"/>
                    <a:pt x="275531" y="458643"/>
                  </a:cubicBezTo>
                  <a:cubicBezTo>
                    <a:pt x="249701" y="458643"/>
                    <a:pt x="231046" y="440036"/>
                    <a:pt x="231046" y="414273"/>
                  </a:cubicBezTo>
                  <a:cubicBezTo>
                    <a:pt x="231046" y="388510"/>
                    <a:pt x="249701" y="369903"/>
                    <a:pt x="275531" y="369903"/>
                  </a:cubicBezTo>
                  <a:close/>
                  <a:moveTo>
                    <a:pt x="282780" y="116098"/>
                  </a:moveTo>
                  <a:cubicBezTo>
                    <a:pt x="347355" y="116098"/>
                    <a:pt x="377490" y="151948"/>
                    <a:pt x="377490" y="193533"/>
                  </a:cubicBezTo>
                  <a:cubicBezTo>
                    <a:pt x="377490" y="230816"/>
                    <a:pt x="353095" y="255194"/>
                    <a:pt x="334440" y="275269"/>
                  </a:cubicBezTo>
                  <a:cubicBezTo>
                    <a:pt x="317220" y="295345"/>
                    <a:pt x="308610" y="315421"/>
                    <a:pt x="310045" y="336930"/>
                  </a:cubicBezTo>
                  <a:lnTo>
                    <a:pt x="310045" y="345534"/>
                  </a:lnTo>
                  <a:lnTo>
                    <a:pt x="244035" y="345534"/>
                  </a:lnTo>
                  <a:lnTo>
                    <a:pt x="244035" y="332628"/>
                  </a:lnTo>
                  <a:cubicBezTo>
                    <a:pt x="242600" y="308251"/>
                    <a:pt x="251210" y="282439"/>
                    <a:pt x="272735" y="256628"/>
                  </a:cubicBezTo>
                  <a:cubicBezTo>
                    <a:pt x="288520" y="237986"/>
                    <a:pt x="301435" y="220778"/>
                    <a:pt x="301435" y="205005"/>
                  </a:cubicBezTo>
                  <a:cubicBezTo>
                    <a:pt x="301435" y="187797"/>
                    <a:pt x="289955" y="176325"/>
                    <a:pt x="265560" y="174891"/>
                  </a:cubicBezTo>
                  <a:cubicBezTo>
                    <a:pt x="249775" y="174891"/>
                    <a:pt x="229685" y="180627"/>
                    <a:pt x="216770" y="190665"/>
                  </a:cubicBezTo>
                  <a:lnTo>
                    <a:pt x="199550" y="136174"/>
                  </a:lnTo>
                  <a:cubicBezTo>
                    <a:pt x="218205" y="126136"/>
                    <a:pt x="246905" y="116098"/>
                    <a:pt x="282780" y="116098"/>
                  </a:cubicBezTo>
                  <a:close/>
                  <a:moveTo>
                    <a:pt x="282773" y="45858"/>
                  </a:moveTo>
                  <a:cubicBezTo>
                    <a:pt x="152151" y="45858"/>
                    <a:pt x="45932" y="151904"/>
                    <a:pt x="45932" y="282313"/>
                  </a:cubicBezTo>
                  <a:cubicBezTo>
                    <a:pt x="45932" y="412721"/>
                    <a:pt x="152151" y="518767"/>
                    <a:pt x="282773" y="518767"/>
                  </a:cubicBezTo>
                  <a:cubicBezTo>
                    <a:pt x="413394" y="518767"/>
                    <a:pt x="519613" y="412721"/>
                    <a:pt x="519613" y="282313"/>
                  </a:cubicBezTo>
                  <a:cubicBezTo>
                    <a:pt x="519613" y="151904"/>
                    <a:pt x="413394" y="45858"/>
                    <a:pt x="282773" y="45858"/>
                  </a:cubicBezTo>
                  <a:close/>
                  <a:moveTo>
                    <a:pt x="282773" y="0"/>
                  </a:moveTo>
                  <a:cubicBezTo>
                    <a:pt x="439231" y="0"/>
                    <a:pt x="565545" y="126109"/>
                    <a:pt x="565545" y="282313"/>
                  </a:cubicBezTo>
                  <a:cubicBezTo>
                    <a:pt x="565545" y="438516"/>
                    <a:pt x="439231" y="564625"/>
                    <a:pt x="282773" y="564625"/>
                  </a:cubicBezTo>
                  <a:cubicBezTo>
                    <a:pt x="126314" y="564625"/>
                    <a:pt x="0" y="438516"/>
                    <a:pt x="0" y="282313"/>
                  </a:cubicBezTo>
                  <a:cubicBezTo>
                    <a:pt x="0" y="126109"/>
                    <a:pt x="126314" y="0"/>
                    <a:pt x="282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question-mark-inside-a-circle_827"/>
            <p:cNvSpPr/>
            <p:nvPr/>
          </p:nvSpPr>
          <p:spPr>
            <a:xfrm>
              <a:off x="425692" y="1453494"/>
              <a:ext cx="468000" cy="466890"/>
            </a:xfrm>
            <a:custGeom>
              <a:avLst/>
              <a:gdLst>
                <a:gd name="connsiteX0" fmla="*/ 275531 w 565545"/>
                <a:gd name="connsiteY0" fmla="*/ 369903 h 564625"/>
                <a:gd name="connsiteX1" fmla="*/ 320016 w 565545"/>
                <a:gd name="connsiteY1" fmla="*/ 414273 h 564625"/>
                <a:gd name="connsiteX2" fmla="*/ 275531 w 565545"/>
                <a:gd name="connsiteY2" fmla="*/ 458643 h 564625"/>
                <a:gd name="connsiteX3" fmla="*/ 231046 w 565545"/>
                <a:gd name="connsiteY3" fmla="*/ 414273 h 564625"/>
                <a:gd name="connsiteX4" fmla="*/ 275531 w 565545"/>
                <a:gd name="connsiteY4" fmla="*/ 369903 h 564625"/>
                <a:gd name="connsiteX5" fmla="*/ 282780 w 565545"/>
                <a:gd name="connsiteY5" fmla="*/ 116098 h 564625"/>
                <a:gd name="connsiteX6" fmla="*/ 377490 w 565545"/>
                <a:gd name="connsiteY6" fmla="*/ 193533 h 564625"/>
                <a:gd name="connsiteX7" fmla="*/ 334440 w 565545"/>
                <a:gd name="connsiteY7" fmla="*/ 275269 h 564625"/>
                <a:gd name="connsiteX8" fmla="*/ 310045 w 565545"/>
                <a:gd name="connsiteY8" fmla="*/ 336930 h 564625"/>
                <a:gd name="connsiteX9" fmla="*/ 310045 w 565545"/>
                <a:gd name="connsiteY9" fmla="*/ 345534 h 564625"/>
                <a:gd name="connsiteX10" fmla="*/ 244035 w 565545"/>
                <a:gd name="connsiteY10" fmla="*/ 345534 h 564625"/>
                <a:gd name="connsiteX11" fmla="*/ 244035 w 565545"/>
                <a:gd name="connsiteY11" fmla="*/ 332628 h 564625"/>
                <a:gd name="connsiteX12" fmla="*/ 272735 w 565545"/>
                <a:gd name="connsiteY12" fmla="*/ 256628 h 564625"/>
                <a:gd name="connsiteX13" fmla="*/ 301435 w 565545"/>
                <a:gd name="connsiteY13" fmla="*/ 205005 h 564625"/>
                <a:gd name="connsiteX14" fmla="*/ 265560 w 565545"/>
                <a:gd name="connsiteY14" fmla="*/ 174891 h 564625"/>
                <a:gd name="connsiteX15" fmla="*/ 216770 w 565545"/>
                <a:gd name="connsiteY15" fmla="*/ 190665 h 564625"/>
                <a:gd name="connsiteX16" fmla="*/ 199550 w 565545"/>
                <a:gd name="connsiteY16" fmla="*/ 136174 h 564625"/>
                <a:gd name="connsiteX17" fmla="*/ 282780 w 565545"/>
                <a:gd name="connsiteY17" fmla="*/ 116098 h 564625"/>
                <a:gd name="connsiteX18" fmla="*/ 282773 w 565545"/>
                <a:gd name="connsiteY18" fmla="*/ 45858 h 564625"/>
                <a:gd name="connsiteX19" fmla="*/ 45932 w 565545"/>
                <a:gd name="connsiteY19" fmla="*/ 282313 h 564625"/>
                <a:gd name="connsiteX20" fmla="*/ 282773 w 565545"/>
                <a:gd name="connsiteY20" fmla="*/ 518767 h 564625"/>
                <a:gd name="connsiteX21" fmla="*/ 519613 w 565545"/>
                <a:gd name="connsiteY21" fmla="*/ 282313 h 564625"/>
                <a:gd name="connsiteX22" fmla="*/ 282773 w 565545"/>
                <a:gd name="connsiteY22" fmla="*/ 45858 h 564625"/>
                <a:gd name="connsiteX23" fmla="*/ 282773 w 565545"/>
                <a:gd name="connsiteY23" fmla="*/ 0 h 564625"/>
                <a:gd name="connsiteX24" fmla="*/ 565545 w 565545"/>
                <a:gd name="connsiteY24" fmla="*/ 282313 h 564625"/>
                <a:gd name="connsiteX25" fmla="*/ 282773 w 565545"/>
                <a:gd name="connsiteY25" fmla="*/ 564625 h 564625"/>
                <a:gd name="connsiteX26" fmla="*/ 0 w 565545"/>
                <a:gd name="connsiteY26" fmla="*/ 282313 h 564625"/>
                <a:gd name="connsiteX27" fmla="*/ 282773 w 565545"/>
                <a:gd name="connsiteY27" fmla="*/ 0 h 56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5545" h="564625">
                  <a:moveTo>
                    <a:pt x="275531" y="369903"/>
                  </a:moveTo>
                  <a:cubicBezTo>
                    <a:pt x="301361" y="369903"/>
                    <a:pt x="318581" y="388510"/>
                    <a:pt x="320016" y="414273"/>
                  </a:cubicBezTo>
                  <a:cubicBezTo>
                    <a:pt x="320016" y="440036"/>
                    <a:pt x="302796" y="458643"/>
                    <a:pt x="275531" y="458643"/>
                  </a:cubicBezTo>
                  <a:cubicBezTo>
                    <a:pt x="249701" y="458643"/>
                    <a:pt x="231046" y="440036"/>
                    <a:pt x="231046" y="414273"/>
                  </a:cubicBezTo>
                  <a:cubicBezTo>
                    <a:pt x="231046" y="388510"/>
                    <a:pt x="249701" y="369903"/>
                    <a:pt x="275531" y="369903"/>
                  </a:cubicBezTo>
                  <a:close/>
                  <a:moveTo>
                    <a:pt x="282780" y="116098"/>
                  </a:moveTo>
                  <a:cubicBezTo>
                    <a:pt x="347355" y="116098"/>
                    <a:pt x="377490" y="151948"/>
                    <a:pt x="377490" y="193533"/>
                  </a:cubicBezTo>
                  <a:cubicBezTo>
                    <a:pt x="377490" y="230816"/>
                    <a:pt x="353095" y="255194"/>
                    <a:pt x="334440" y="275269"/>
                  </a:cubicBezTo>
                  <a:cubicBezTo>
                    <a:pt x="317220" y="295345"/>
                    <a:pt x="308610" y="315421"/>
                    <a:pt x="310045" y="336930"/>
                  </a:cubicBezTo>
                  <a:lnTo>
                    <a:pt x="310045" y="345534"/>
                  </a:lnTo>
                  <a:lnTo>
                    <a:pt x="244035" y="345534"/>
                  </a:lnTo>
                  <a:lnTo>
                    <a:pt x="244035" y="332628"/>
                  </a:lnTo>
                  <a:cubicBezTo>
                    <a:pt x="242600" y="308251"/>
                    <a:pt x="251210" y="282439"/>
                    <a:pt x="272735" y="256628"/>
                  </a:cubicBezTo>
                  <a:cubicBezTo>
                    <a:pt x="288520" y="237986"/>
                    <a:pt x="301435" y="220778"/>
                    <a:pt x="301435" y="205005"/>
                  </a:cubicBezTo>
                  <a:cubicBezTo>
                    <a:pt x="301435" y="187797"/>
                    <a:pt x="289955" y="176325"/>
                    <a:pt x="265560" y="174891"/>
                  </a:cubicBezTo>
                  <a:cubicBezTo>
                    <a:pt x="249775" y="174891"/>
                    <a:pt x="229685" y="180627"/>
                    <a:pt x="216770" y="190665"/>
                  </a:cubicBezTo>
                  <a:lnTo>
                    <a:pt x="199550" y="136174"/>
                  </a:lnTo>
                  <a:cubicBezTo>
                    <a:pt x="218205" y="126136"/>
                    <a:pt x="246905" y="116098"/>
                    <a:pt x="282780" y="116098"/>
                  </a:cubicBezTo>
                  <a:close/>
                  <a:moveTo>
                    <a:pt x="282773" y="45858"/>
                  </a:moveTo>
                  <a:cubicBezTo>
                    <a:pt x="152151" y="45858"/>
                    <a:pt x="45932" y="151904"/>
                    <a:pt x="45932" y="282313"/>
                  </a:cubicBezTo>
                  <a:cubicBezTo>
                    <a:pt x="45932" y="412721"/>
                    <a:pt x="152151" y="518767"/>
                    <a:pt x="282773" y="518767"/>
                  </a:cubicBezTo>
                  <a:cubicBezTo>
                    <a:pt x="413394" y="518767"/>
                    <a:pt x="519613" y="412721"/>
                    <a:pt x="519613" y="282313"/>
                  </a:cubicBezTo>
                  <a:cubicBezTo>
                    <a:pt x="519613" y="151904"/>
                    <a:pt x="413394" y="45858"/>
                    <a:pt x="282773" y="45858"/>
                  </a:cubicBezTo>
                  <a:close/>
                  <a:moveTo>
                    <a:pt x="282773" y="0"/>
                  </a:moveTo>
                  <a:cubicBezTo>
                    <a:pt x="439231" y="0"/>
                    <a:pt x="565545" y="126109"/>
                    <a:pt x="565545" y="282313"/>
                  </a:cubicBezTo>
                  <a:cubicBezTo>
                    <a:pt x="565545" y="438516"/>
                    <a:pt x="439231" y="564625"/>
                    <a:pt x="282773" y="564625"/>
                  </a:cubicBezTo>
                  <a:cubicBezTo>
                    <a:pt x="126314" y="564625"/>
                    <a:pt x="0" y="438516"/>
                    <a:pt x="0" y="282313"/>
                  </a:cubicBezTo>
                  <a:cubicBezTo>
                    <a:pt x="0" y="126109"/>
                    <a:pt x="126314" y="0"/>
                    <a:pt x="282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标题 1"/>
          <p:cNvSpPr txBox="1"/>
          <p:nvPr/>
        </p:nvSpPr>
        <p:spPr>
          <a:xfrm>
            <a:off x="649776" y="399761"/>
            <a:ext cx="10759440" cy="561632"/>
          </a:xfrm>
        </p:spPr>
        <p:txBody>
          <a:bodyPr vert="horz" rtlCol="0">
            <a:normAutofit/>
          </a:bodyPr>
          <a:lstStyle>
            <a:defPPr>
              <a:defRPr lang="zh-CN"/>
            </a:defPPr>
            <a:lvl1pPr>
              <a:lnSpc>
                <a:spcPct val="90000"/>
              </a:lnSpc>
              <a:spcBef>
                <a:spcPct val="0"/>
              </a:spcBef>
              <a:buNone/>
              <a:defRPr sz="2600" b="1">
                <a:solidFill>
                  <a:srgbClr val="015560"/>
                </a:solidFill>
                <a:latin typeface="微软雅黑" panose="020B0503020204020204" pitchFamily="34" charset="-122"/>
                <a:ea typeface="微软雅黑" panose="020B0503020204020204" pitchFamily="34" charset="-122"/>
                <a:cs typeface="+mj-cs"/>
              </a:defRPr>
            </a:lvl1pPr>
          </a:lstStyle>
          <a:p>
            <a:r>
              <a:rPr lang="zh-CN" altLang="en-US" dirty="0"/>
              <a:t>已接种二价</a:t>
            </a:r>
            <a:r>
              <a:rPr lang="en-US" altLang="zh-CN" dirty="0"/>
              <a:t>/</a:t>
            </a:r>
            <a:r>
              <a:rPr lang="zh-CN" altLang="en-US" dirty="0"/>
              <a:t>四价</a:t>
            </a:r>
            <a:r>
              <a:rPr lang="en-US" altLang="zh-CN" dirty="0"/>
              <a:t>HPV</a:t>
            </a:r>
            <a:r>
              <a:rPr lang="zh-CN" altLang="en-US" dirty="0"/>
              <a:t>疫苗，是否可以继续接种九价</a:t>
            </a:r>
            <a:r>
              <a:rPr lang="en-US" altLang="zh-CN" dirty="0"/>
              <a:t>HPV</a:t>
            </a:r>
            <a:r>
              <a:rPr lang="zh-CN" altLang="en-US" dirty="0"/>
              <a:t>疫苗？</a:t>
            </a:r>
          </a:p>
        </p:txBody>
      </p:sp>
    </p:spTree>
    <p:custDataLst>
      <p:tags r:id="rId1"/>
    </p:custData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4FE82-38D9-B18A-27E9-86C1C5EFEE57}"/>
              </a:ext>
            </a:extLst>
          </p:cNvPr>
          <p:cNvSpPr>
            <a:spLocks noGrp="1"/>
          </p:cNvSpPr>
          <p:nvPr>
            <p:ph type="title"/>
          </p:nvPr>
        </p:nvSpPr>
        <p:spPr/>
        <p:txBody>
          <a:bodyPr>
            <a:normAutofit/>
          </a:bodyPr>
          <a:lstStyle/>
          <a:p>
            <a:r>
              <a:rPr lang="zh-CN" altLang="en-US" sz="2400" dirty="0">
                <a:solidFill>
                  <a:srgbClr val="015560"/>
                </a:solidFill>
              </a:rPr>
              <a:t>为什么只有</a:t>
            </a:r>
            <a:r>
              <a:rPr lang="en-US" altLang="zh-CN" sz="2400" dirty="0">
                <a:solidFill>
                  <a:srgbClr val="015560"/>
                </a:solidFill>
              </a:rPr>
              <a:t>9-14</a:t>
            </a:r>
            <a:r>
              <a:rPr lang="zh-CN" altLang="en-US" sz="2400" dirty="0">
                <a:solidFill>
                  <a:srgbClr val="015560"/>
                </a:solidFill>
              </a:rPr>
              <a:t>岁女性可以选择</a:t>
            </a:r>
            <a:r>
              <a:rPr lang="en-US" altLang="zh-CN" sz="2400" dirty="0">
                <a:solidFill>
                  <a:srgbClr val="015560"/>
                </a:solidFill>
              </a:rPr>
              <a:t>2</a:t>
            </a:r>
            <a:r>
              <a:rPr lang="zh-CN" altLang="en-US" sz="2400" dirty="0">
                <a:solidFill>
                  <a:srgbClr val="015560"/>
                </a:solidFill>
              </a:rPr>
              <a:t>剂次九价</a:t>
            </a:r>
            <a:r>
              <a:rPr lang="en-US" altLang="zh-CN" sz="2400" dirty="0">
                <a:solidFill>
                  <a:srgbClr val="015560"/>
                </a:solidFill>
              </a:rPr>
              <a:t>HPV</a:t>
            </a:r>
            <a:r>
              <a:rPr lang="zh-CN" altLang="en-US" sz="2400" dirty="0">
                <a:solidFill>
                  <a:srgbClr val="015560"/>
                </a:solidFill>
              </a:rPr>
              <a:t>疫苗，其他年龄是</a:t>
            </a:r>
            <a:r>
              <a:rPr lang="en-US" altLang="zh-CN" sz="2400" dirty="0">
                <a:solidFill>
                  <a:srgbClr val="015560"/>
                </a:solidFill>
              </a:rPr>
              <a:t>3</a:t>
            </a:r>
            <a:r>
              <a:rPr lang="zh-CN" altLang="en-US" sz="2400" dirty="0">
                <a:solidFill>
                  <a:srgbClr val="015560"/>
                </a:solidFill>
              </a:rPr>
              <a:t>剂次？</a:t>
            </a:r>
            <a:endParaRPr lang="zh-CN" altLang="en-US" sz="2400" dirty="0"/>
          </a:p>
        </p:txBody>
      </p:sp>
      <p:sp>
        <p:nvSpPr>
          <p:cNvPr id="4" name="圆角矩形 15">
            <a:extLst>
              <a:ext uri="{FF2B5EF4-FFF2-40B4-BE49-F238E27FC236}">
                <a16:creationId xmlns:a16="http://schemas.microsoft.com/office/drawing/2014/main" id="{39015462-5D85-F201-5BE0-1B2AAFA1CCA9}"/>
              </a:ext>
            </a:extLst>
          </p:cNvPr>
          <p:cNvSpPr/>
          <p:nvPr/>
        </p:nvSpPr>
        <p:spPr>
          <a:xfrm>
            <a:off x="343745" y="1428751"/>
            <a:ext cx="10857865" cy="3727964"/>
          </a:xfrm>
          <a:prstGeom prst="roundRect">
            <a:avLst>
              <a:gd name="adj" fmla="val 0"/>
            </a:avLst>
          </a:prstGeom>
          <a:solidFill>
            <a:srgbClr val="F7F7F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E6EC4314-F9FF-FC40-BBCA-F6C2C9A511C8}"/>
              </a:ext>
            </a:extLst>
          </p:cNvPr>
          <p:cNvSpPr txBox="1"/>
          <p:nvPr/>
        </p:nvSpPr>
        <p:spPr>
          <a:xfrm>
            <a:off x="674506" y="2244837"/>
            <a:ext cx="10438726" cy="387735"/>
          </a:xfrm>
          <a:prstGeom prst="rect">
            <a:avLst/>
          </a:prstGeom>
          <a:noFill/>
        </p:spPr>
        <p:txBody>
          <a:bodyPr wrap="square">
            <a:spAutoFit/>
          </a:bodyPr>
          <a:lstStyle/>
          <a:p>
            <a:pPr>
              <a:lnSpc>
                <a:spcPts val="2500"/>
              </a:lnSpc>
            </a:pPr>
            <a:r>
              <a:rPr lang="zh-CN" altLang="en-US" b="1" dirty="0">
                <a:solidFill>
                  <a:srgbClr val="015560"/>
                </a:solidFill>
                <a:latin typeface="微软雅黑" panose="020B0503020204020204" pitchFamily="34" charset="-122"/>
                <a:ea typeface="微软雅黑" panose="020B0503020204020204" pitchFamily="34" charset="-122"/>
              </a:rPr>
              <a:t>青少年女性可诱导更高水平免疫反应，权威机构推荐</a:t>
            </a:r>
            <a:r>
              <a:rPr lang="en-US" altLang="zh-CN" b="1" dirty="0">
                <a:solidFill>
                  <a:srgbClr val="015560"/>
                </a:solidFill>
                <a:latin typeface="微软雅黑" panose="020B0503020204020204" pitchFamily="34" charset="-122"/>
                <a:ea typeface="微软雅黑" panose="020B0503020204020204" pitchFamily="34" charset="-122"/>
              </a:rPr>
              <a:t>9-14</a:t>
            </a:r>
            <a:r>
              <a:rPr lang="zh-CN" altLang="en-US" b="1" dirty="0">
                <a:solidFill>
                  <a:srgbClr val="015560"/>
                </a:solidFill>
                <a:latin typeface="微软雅黑" panose="020B0503020204020204" pitchFamily="34" charset="-122"/>
                <a:ea typeface="微软雅黑" panose="020B0503020204020204" pitchFamily="34" charset="-122"/>
              </a:rPr>
              <a:t>岁女性作为</a:t>
            </a:r>
            <a:r>
              <a:rPr lang="en-US" altLang="zh-CN" b="1" dirty="0">
                <a:solidFill>
                  <a:srgbClr val="015560"/>
                </a:solidFill>
                <a:latin typeface="微软雅黑" panose="020B0503020204020204" pitchFamily="34" charset="-122"/>
                <a:ea typeface="微软雅黑" panose="020B0503020204020204" pitchFamily="34" charset="-122"/>
              </a:rPr>
              <a:t>2</a:t>
            </a:r>
            <a:r>
              <a:rPr lang="zh-CN" altLang="en-US" b="1" dirty="0">
                <a:solidFill>
                  <a:srgbClr val="015560"/>
                </a:solidFill>
                <a:latin typeface="微软雅黑" panose="020B0503020204020204" pitchFamily="34" charset="-122"/>
                <a:ea typeface="微软雅黑" panose="020B0503020204020204" pitchFamily="34" charset="-122"/>
              </a:rPr>
              <a:t>剂次接种方案的适用人群。</a:t>
            </a:r>
          </a:p>
        </p:txBody>
      </p:sp>
      <p:sp>
        <p:nvSpPr>
          <p:cNvPr id="10" name="文本框 9">
            <a:extLst>
              <a:ext uri="{FF2B5EF4-FFF2-40B4-BE49-F238E27FC236}">
                <a16:creationId xmlns:a16="http://schemas.microsoft.com/office/drawing/2014/main" id="{FED9C036-FFD3-B79E-D721-803523339977}"/>
              </a:ext>
            </a:extLst>
          </p:cNvPr>
          <p:cNvSpPr txBox="1"/>
          <p:nvPr/>
        </p:nvSpPr>
        <p:spPr>
          <a:xfrm>
            <a:off x="674505" y="2725289"/>
            <a:ext cx="10438726" cy="1993238"/>
          </a:xfrm>
          <a:prstGeom prst="rect">
            <a:avLst/>
          </a:prstGeom>
          <a:noFill/>
        </p:spPr>
        <p:txBody>
          <a:bodyPr wrap="square" rtlCol="0">
            <a:spAutoFit/>
          </a:bodyPr>
          <a:lstStyle/>
          <a:p>
            <a:pPr marL="342900" indent="-342900" fontAlgn="auto">
              <a:lnSpc>
                <a:spcPct val="150000"/>
              </a:lnSpc>
              <a:buFont typeface="+mj-ea"/>
              <a:buAutoNum type="circleNumDbPlain"/>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P010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临床研究表明</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rPr>
              <a:t>1,2,a</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或</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月）接种</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剂九价</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疫苗的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9-14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岁女性最后一剂疫苗接种后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个月的抗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HPV GMT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非劣效于在（</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月）接种</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剂九价</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疫苗的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16-26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岁女性；接受（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）免疫程序和（</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）免疫程序的受试者最后一剂疫苗接种后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个月的抗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血清转换率为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99.3%-100%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；且无疫苗相关严重不良事件</a:t>
            </a:r>
          </a:p>
          <a:p>
            <a:pPr marL="342900" indent="-342900" fontAlgn="auto">
              <a:lnSpc>
                <a:spcPct val="150000"/>
              </a:lnSpc>
              <a:buFont typeface="+mj-ea"/>
              <a:buAutoNum type="circleNumDbPlain"/>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一项基线协变量对四价</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疫苗免疫原性的影响结果表明</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rPr>
              <a:t>8,b</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，开始接种</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疫苗时的年龄与疫苗诱导的抗</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反应成反比</a:t>
            </a:r>
          </a:p>
          <a:p>
            <a:pPr marL="342900" indent="-342900" fontAlgn="auto">
              <a:lnSpc>
                <a:spcPct val="150000"/>
              </a:lnSpc>
              <a:buFont typeface="+mj-ea"/>
              <a:buAutoNum type="circleNumDbPlain"/>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October 2016, ACIP recommended a 2-dose schedule for adolescents initiating HPV vaccination in this age range.”</a:t>
            </a:r>
          </a:p>
          <a:p>
            <a:pPr algn="r" fontAlgn="auto">
              <a:lnSpc>
                <a:spcPct val="150000"/>
              </a:lnSpc>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——2016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年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10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ACIP</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建议</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9-14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岁青少年开始接种</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剂</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疫苗</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rPr>
              <a:t>9</a:t>
            </a:r>
          </a:p>
        </p:txBody>
      </p:sp>
      <p:grpSp>
        <p:nvGrpSpPr>
          <p:cNvPr id="14" name="组合 13">
            <a:extLst>
              <a:ext uri="{FF2B5EF4-FFF2-40B4-BE49-F238E27FC236}">
                <a16:creationId xmlns:a16="http://schemas.microsoft.com/office/drawing/2014/main" id="{1CAB0DA0-B947-0D7B-B367-31E06F2D0923}"/>
              </a:ext>
            </a:extLst>
          </p:cNvPr>
          <p:cNvGrpSpPr/>
          <p:nvPr/>
        </p:nvGrpSpPr>
        <p:grpSpPr>
          <a:xfrm>
            <a:off x="530489" y="1569438"/>
            <a:ext cx="2298700" cy="428625"/>
            <a:chOff x="5520780" y="915353"/>
            <a:chExt cx="909480" cy="841702"/>
          </a:xfrm>
          <a:solidFill>
            <a:srgbClr val="1F8C87"/>
          </a:solidFill>
        </p:grpSpPr>
        <p:sp>
          <p:nvSpPr>
            <p:cNvPr id="15" name="直角三角形 21">
              <a:extLst>
                <a:ext uri="{FF2B5EF4-FFF2-40B4-BE49-F238E27FC236}">
                  <a16:creationId xmlns:a16="http://schemas.microsoft.com/office/drawing/2014/main" id="{F242B782-2CD3-FB36-8407-934149FAEEC9}"/>
                </a:ext>
              </a:extLst>
            </p:cNvPr>
            <p:cNvSpPr/>
            <p:nvPr/>
          </p:nvSpPr>
          <p:spPr>
            <a:xfrm rot="10800000" flipH="1">
              <a:off x="5520780" y="915353"/>
              <a:ext cx="909480" cy="84170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sp>
          <p:nvSpPr>
            <p:cNvPr id="16" name="直角三角形 22">
              <a:extLst>
                <a:ext uri="{FF2B5EF4-FFF2-40B4-BE49-F238E27FC236}">
                  <a16:creationId xmlns:a16="http://schemas.microsoft.com/office/drawing/2014/main" id="{4DB31DB9-75D9-9958-334E-A0CC42F3393B}"/>
                </a:ext>
              </a:extLst>
            </p:cNvPr>
            <p:cNvSpPr/>
            <p:nvPr/>
          </p:nvSpPr>
          <p:spPr>
            <a:xfrm rot="10800000" flipH="1">
              <a:off x="5652205" y="915353"/>
              <a:ext cx="760611" cy="84170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sp>
          <p:nvSpPr>
            <p:cNvPr id="17" name="直角三角形 23">
              <a:extLst>
                <a:ext uri="{FF2B5EF4-FFF2-40B4-BE49-F238E27FC236}">
                  <a16:creationId xmlns:a16="http://schemas.microsoft.com/office/drawing/2014/main" id="{D410B2C3-0552-CD1F-0535-32F134164BBA}"/>
                </a:ext>
              </a:extLst>
            </p:cNvPr>
            <p:cNvSpPr/>
            <p:nvPr/>
          </p:nvSpPr>
          <p:spPr>
            <a:xfrm rot="10800000" flipH="1">
              <a:off x="5520781" y="915353"/>
              <a:ext cx="871526" cy="841702"/>
            </a:xfrm>
            <a:prstGeom prst="homePlate">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grpSp>
      <p:sp>
        <p:nvSpPr>
          <p:cNvPr id="18" name="矩形 17">
            <a:extLst>
              <a:ext uri="{FF2B5EF4-FFF2-40B4-BE49-F238E27FC236}">
                <a16:creationId xmlns:a16="http://schemas.microsoft.com/office/drawing/2014/main" id="{914B2FB3-E5B0-B9F7-4010-EF60C8297203}"/>
              </a:ext>
            </a:extLst>
          </p:cNvPr>
          <p:cNvSpPr/>
          <p:nvPr/>
        </p:nvSpPr>
        <p:spPr>
          <a:xfrm>
            <a:off x="1057539" y="1528798"/>
            <a:ext cx="1427480" cy="460375"/>
          </a:xfrm>
          <a:prstGeom prst="rect">
            <a:avLst/>
          </a:prstGeom>
        </p:spPr>
        <p:txBody>
          <a:bodyPr wrap="square">
            <a:spAutoFit/>
          </a:bodyPr>
          <a:lstStyle/>
          <a:p>
            <a:pPr algn="just">
              <a:lnSpc>
                <a:spcPct val="120000"/>
              </a:lnSpc>
              <a:spcAft>
                <a:spcPts val="600"/>
              </a:spcAft>
            </a:pPr>
            <a:r>
              <a:rPr lang="en-US" altLang="zh-CN" sz="2000" b="1" dirty="0">
                <a:solidFill>
                  <a:schemeClr val="bg1"/>
                </a:solidFill>
                <a:latin typeface="微软雅黑" panose="020B0503020204020204" pitchFamily="34" charset="-122"/>
                <a:ea typeface="微软雅黑" panose="020B0503020204020204" pitchFamily="34" charset="-122"/>
              </a:rPr>
              <a:t>Answer</a:t>
            </a:r>
          </a:p>
        </p:txBody>
      </p:sp>
      <p:sp>
        <p:nvSpPr>
          <p:cNvPr id="19" name="light-bulb_115069">
            <a:extLst>
              <a:ext uri="{FF2B5EF4-FFF2-40B4-BE49-F238E27FC236}">
                <a16:creationId xmlns:a16="http://schemas.microsoft.com/office/drawing/2014/main" id="{8D6E9440-487D-C242-53FF-F20EE423C24A}"/>
              </a:ext>
            </a:extLst>
          </p:cNvPr>
          <p:cNvSpPr/>
          <p:nvPr/>
        </p:nvSpPr>
        <p:spPr>
          <a:xfrm>
            <a:off x="755473" y="1636797"/>
            <a:ext cx="232240" cy="260026"/>
          </a:xfrm>
          <a:custGeom>
            <a:avLst/>
            <a:gdLst>
              <a:gd name="connsiteX0" fmla="*/ 489651 w 540813"/>
              <a:gd name="connsiteY0" fmla="*/ 253612 h 605522"/>
              <a:gd name="connsiteX1" fmla="*/ 524527 w 540813"/>
              <a:gd name="connsiteY1" fmla="*/ 253612 h 605522"/>
              <a:gd name="connsiteX2" fmla="*/ 540813 w 540813"/>
              <a:gd name="connsiteY2" fmla="*/ 270019 h 605522"/>
              <a:gd name="connsiteX3" fmla="*/ 524527 w 540813"/>
              <a:gd name="connsiteY3" fmla="*/ 286425 h 605522"/>
              <a:gd name="connsiteX4" fmla="*/ 489651 w 540813"/>
              <a:gd name="connsiteY4" fmla="*/ 286425 h 605522"/>
              <a:gd name="connsiteX5" fmla="*/ 473211 w 540813"/>
              <a:gd name="connsiteY5" fmla="*/ 270019 h 605522"/>
              <a:gd name="connsiteX6" fmla="*/ 489651 w 540813"/>
              <a:gd name="connsiteY6" fmla="*/ 253612 h 605522"/>
              <a:gd name="connsiteX7" fmla="*/ 16440 w 540813"/>
              <a:gd name="connsiteY7" fmla="*/ 253612 h 605522"/>
              <a:gd name="connsiteX8" fmla="*/ 51316 w 540813"/>
              <a:gd name="connsiteY8" fmla="*/ 253612 h 605522"/>
              <a:gd name="connsiteX9" fmla="*/ 67602 w 540813"/>
              <a:gd name="connsiteY9" fmla="*/ 270019 h 605522"/>
              <a:gd name="connsiteX10" fmla="*/ 51316 w 540813"/>
              <a:gd name="connsiteY10" fmla="*/ 286425 h 605522"/>
              <a:gd name="connsiteX11" fmla="*/ 16440 w 540813"/>
              <a:gd name="connsiteY11" fmla="*/ 286425 h 605522"/>
              <a:gd name="connsiteX12" fmla="*/ 0 w 540813"/>
              <a:gd name="connsiteY12" fmla="*/ 270019 h 605522"/>
              <a:gd name="connsiteX13" fmla="*/ 16440 w 540813"/>
              <a:gd name="connsiteY13" fmla="*/ 253612 h 605522"/>
              <a:gd name="connsiteX14" fmla="*/ 202792 w 540813"/>
              <a:gd name="connsiteY14" fmla="*/ 253583 h 605522"/>
              <a:gd name="connsiteX15" fmla="*/ 253336 w 540813"/>
              <a:gd name="connsiteY15" fmla="*/ 342412 h 605522"/>
              <a:gd name="connsiteX16" fmla="*/ 253336 w 540813"/>
              <a:gd name="connsiteY16" fmla="*/ 505187 h 605522"/>
              <a:gd name="connsiteX17" fmla="*/ 286212 w 540813"/>
              <a:gd name="connsiteY17" fmla="*/ 505187 h 605522"/>
              <a:gd name="connsiteX18" fmla="*/ 286212 w 540813"/>
              <a:gd name="connsiteY18" fmla="*/ 342412 h 605522"/>
              <a:gd name="connsiteX19" fmla="*/ 338138 w 540813"/>
              <a:gd name="connsiteY19" fmla="*/ 253583 h 605522"/>
              <a:gd name="connsiteX20" fmla="*/ 45888 w 540813"/>
              <a:gd name="connsiteY20" fmla="*/ 127247 h 605522"/>
              <a:gd name="connsiteX21" fmla="*/ 58372 w 540813"/>
              <a:gd name="connsiteY21" fmla="*/ 128859 h 605522"/>
              <a:gd name="connsiteX22" fmla="*/ 88485 w 540813"/>
              <a:gd name="connsiteY22" fmla="*/ 146359 h 605522"/>
              <a:gd name="connsiteX23" fmla="*/ 94477 w 540813"/>
              <a:gd name="connsiteY23" fmla="*/ 168618 h 605522"/>
              <a:gd name="connsiteX24" fmla="*/ 80189 w 540813"/>
              <a:gd name="connsiteY24" fmla="*/ 176908 h 605522"/>
              <a:gd name="connsiteX25" fmla="*/ 72046 w 540813"/>
              <a:gd name="connsiteY25" fmla="*/ 174605 h 605522"/>
              <a:gd name="connsiteX26" fmla="*/ 41932 w 540813"/>
              <a:gd name="connsiteY26" fmla="*/ 157259 h 605522"/>
              <a:gd name="connsiteX27" fmla="*/ 35940 w 540813"/>
              <a:gd name="connsiteY27" fmla="*/ 134846 h 605522"/>
              <a:gd name="connsiteX28" fmla="*/ 45888 w 540813"/>
              <a:gd name="connsiteY28" fmla="*/ 127247 h 605522"/>
              <a:gd name="connsiteX29" fmla="*/ 494104 w 540813"/>
              <a:gd name="connsiteY29" fmla="*/ 127057 h 605522"/>
              <a:gd name="connsiteX30" fmla="*/ 504109 w 540813"/>
              <a:gd name="connsiteY30" fmla="*/ 134703 h 605522"/>
              <a:gd name="connsiteX31" fmla="*/ 498117 w 540813"/>
              <a:gd name="connsiteY31" fmla="*/ 156932 h 605522"/>
              <a:gd name="connsiteX32" fmla="*/ 467850 w 540813"/>
              <a:gd name="connsiteY32" fmla="*/ 174409 h 605522"/>
              <a:gd name="connsiteX33" fmla="*/ 459707 w 540813"/>
              <a:gd name="connsiteY33" fmla="*/ 176555 h 605522"/>
              <a:gd name="connsiteX34" fmla="*/ 445572 w 540813"/>
              <a:gd name="connsiteY34" fmla="*/ 168430 h 605522"/>
              <a:gd name="connsiteX35" fmla="*/ 451564 w 540813"/>
              <a:gd name="connsiteY35" fmla="*/ 146048 h 605522"/>
              <a:gd name="connsiteX36" fmla="*/ 481678 w 540813"/>
              <a:gd name="connsiteY36" fmla="*/ 128724 h 605522"/>
              <a:gd name="connsiteX37" fmla="*/ 494104 w 540813"/>
              <a:gd name="connsiteY37" fmla="*/ 127057 h 605522"/>
              <a:gd name="connsiteX38" fmla="*/ 270542 w 540813"/>
              <a:gd name="connsiteY38" fmla="*/ 100626 h 605522"/>
              <a:gd name="connsiteX39" fmla="*/ 438917 w 540813"/>
              <a:gd name="connsiteY39" fmla="*/ 268925 h 605522"/>
              <a:gd name="connsiteX40" fmla="*/ 372243 w 540813"/>
              <a:gd name="connsiteY40" fmla="*/ 403011 h 605522"/>
              <a:gd name="connsiteX41" fmla="*/ 372243 w 540813"/>
              <a:gd name="connsiteY41" fmla="*/ 422342 h 605522"/>
              <a:gd name="connsiteX42" fmla="*/ 337370 w 540813"/>
              <a:gd name="connsiteY42" fmla="*/ 498897 h 605522"/>
              <a:gd name="connsiteX43" fmla="*/ 337370 w 540813"/>
              <a:gd name="connsiteY43" fmla="*/ 572691 h 605522"/>
              <a:gd name="connsiteX44" fmla="*/ 303264 w 540813"/>
              <a:gd name="connsiteY44" fmla="*/ 572691 h 605522"/>
              <a:gd name="connsiteX45" fmla="*/ 270388 w 540813"/>
              <a:gd name="connsiteY45" fmla="*/ 605522 h 605522"/>
              <a:gd name="connsiteX46" fmla="*/ 237666 w 540813"/>
              <a:gd name="connsiteY46" fmla="*/ 572691 h 605522"/>
              <a:gd name="connsiteX47" fmla="*/ 202178 w 540813"/>
              <a:gd name="connsiteY47" fmla="*/ 572691 h 605522"/>
              <a:gd name="connsiteX48" fmla="*/ 202178 w 540813"/>
              <a:gd name="connsiteY48" fmla="*/ 497056 h 605522"/>
              <a:gd name="connsiteX49" fmla="*/ 204789 w 540813"/>
              <a:gd name="connsiteY49" fmla="*/ 497056 h 605522"/>
              <a:gd name="connsiteX50" fmla="*/ 171452 w 540813"/>
              <a:gd name="connsiteY50" fmla="*/ 422342 h 605522"/>
              <a:gd name="connsiteX51" fmla="*/ 171452 w 540813"/>
              <a:gd name="connsiteY51" fmla="*/ 404546 h 605522"/>
              <a:gd name="connsiteX52" fmla="*/ 102320 w 540813"/>
              <a:gd name="connsiteY52" fmla="*/ 268925 h 605522"/>
              <a:gd name="connsiteX53" fmla="*/ 270542 w 540813"/>
              <a:gd name="connsiteY53" fmla="*/ 100626 h 605522"/>
              <a:gd name="connsiteX54" fmla="*/ 392894 w 540813"/>
              <a:gd name="connsiteY54" fmla="*/ 34451 h 605522"/>
              <a:gd name="connsiteX55" fmla="*/ 405315 w 540813"/>
              <a:gd name="connsiteY55" fmla="*/ 36062 h 605522"/>
              <a:gd name="connsiteX56" fmla="*/ 411305 w 540813"/>
              <a:gd name="connsiteY56" fmla="*/ 58461 h 605522"/>
              <a:gd name="connsiteX57" fmla="*/ 393950 w 540813"/>
              <a:gd name="connsiteY57" fmla="*/ 88530 h 605522"/>
              <a:gd name="connsiteX58" fmla="*/ 379667 w 540813"/>
              <a:gd name="connsiteY58" fmla="*/ 96815 h 605522"/>
              <a:gd name="connsiteX59" fmla="*/ 371527 w 540813"/>
              <a:gd name="connsiteY59" fmla="*/ 94514 h 605522"/>
              <a:gd name="connsiteX60" fmla="*/ 365537 w 540813"/>
              <a:gd name="connsiteY60" fmla="*/ 72268 h 605522"/>
              <a:gd name="connsiteX61" fmla="*/ 382892 w 540813"/>
              <a:gd name="connsiteY61" fmla="*/ 42045 h 605522"/>
              <a:gd name="connsiteX62" fmla="*/ 392894 w 540813"/>
              <a:gd name="connsiteY62" fmla="*/ 34451 h 605522"/>
              <a:gd name="connsiteX63" fmla="*/ 147104 w 540813"/>
              <a:gd name="connsiteY63" fmla="*/ 34265 h 605522"/>
              <a:gd name="connsiteX64" fmla="*/ 156991 w 540813"/>
              <a:gd name="connsiteY64" fmla="*/ 41917 h 605522"/>
              <a:gd name="connsiteX65" fmla="*/ 174499 w 540813"/>
              <a:gd name="connsiteY65" fmla="*/ 71986 h 605522"/>
              <a:gd name="connsiteX66" fmla="*/ 168356 w 540813"/>
              <a:gd name="connsiteY66" fmla="*/ 94385 h 605522"/>
              <a:gd name="connsiteX67" fmla="*/ 160216 w 540813"/>
              <a:gd name="connsiteY67" fmla="*/ 96533 h 605522"/>
              <a:gd name="connsiteX68" fmla="*/ 146086 w 540813"/>
              <a:gd name="connsiteY68" fmla="*/ 88402 h 605522"/>
              <a:gd name="connsiteX69" fmla="*/ 128578 w 540813"/>
              <a:gd name="connsiteY69" fmla="*/ 58179 h 605522"/>
              <a:gd name="connsiteX70" fmla="*/ 134568 w 540813"/>
              <a:gd name="connsiteY70" fmla="*/ 35933 h 605522"/>
              <a:gd name="connsiteX71" fmla="*/ 147104 w 540813"/>
              <a:gd name="connsiteY71" fmla="*/ 34265 h 605522"/>
              <a:gd name="connsiteX72" fmla="*/ 269772 w 540813"/>
              <a:gd name="connsiteY72" fmla="*/ 0 h 605522"/>
              <a:gd name="connsiteX73" fmla="*/ 286213 w 540813"/>
              <a:gd name="connsiteY73" fmla="*/ 16422 h 605522"/>
              <a:gd name="connsiteX74" fmla="*/ 286213 w 540813"/>
              <a:gd name="connsiteY74" fmla="*/ 51109 h 605522"/>
              <a:gd name="connsiteX75" fmla="*/ 269772 w 540813"/>
              <a:gd name="connsiteY75" fmla="*/ 67531 h 605522"/>
              <a:gd name="connsiteX76" fmla="*/ 253330 w 540813"/>
              <a:gd name="connsiteY76" fmla="*/ 51109 h 605522"/>
              <a:gd name="connsiteX77" fmla="*/ 253330 w 540813"/>
              <a:gd name="connsiteY77" fmla="*/ 16422 h 605522"/>
              <a:gd name="connsiteX78" fmla="*/ 269772 w 540813"/>
              <a:gd name="connsiteY78"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13" h="605522">
                <a:moveTo>
                  <a:pt x="489651" y="253612"/>
                </a:moveTo>
                <a:lnTo>
                  <a:pt x="524527" y="253612"/>
                </a:lnTo>
                <a:cubicBezTo>
                  <a:pt x="533592" y="253612"/>
                  <a:pt x="540813" y="260972"/>
                  <a:pt x="540813" y="270019"/>
                </a:cubicBezTo>
                <a:cubicBezTo>
                  <a:pt x="540813" y="279065"/>
                  <a:pt x="533592" y="286425"/>
                  <a:pt x="524527" y="286425"/>
                </a:cubicBezTo>
                <a:lnTo>
                  <a:pt x="489651" y="286425"/>
                </a:lnTo>
                <a:cubicBezTo>
                  <a:pt x="480586" y="286425"/>
                  <a:pt x="473211" y="279065"/>
                  <a:pt x="473211" y="270019"/>
                </a:cubicBezTo>
                <a:cubicBezTo>
                  <a:pt x="473211" y="260972"/>
                  <a:pt x="480586" y="253612"/>
                  <a:pt x="489651" y="253612"/>
                </a:cubicBezTo>
                <a:close/>
                <a:moveTo>
                  <a:pt x="16440" y="253612"/>
                </a:moveTo>
                <a:lnTo>
                  <a:pt x="51316" y="253612"/>
                </a:lnTo>
                <a:cubicBezTo>
                  <a:pt x="60381" y="253612"/>
                  <a:pt x="67602" y="260972"/>
                  <a:pt x="67602" y="270019"/>
                </a:cubicBezTo>
                <a:cubicBezTo>
                  <a:pt x="67602" y="279065"/>
                  <a:pt x="60381" y="286425"/>
                  <a:pt x="51316" y="286425"/>
                </a:cubicBezTo>
                <a:lnTo>
                  <a:pt x="16440" y="286425"/>
                </a:lnTo>
                <a:cubicBezTo>
                  <a:pt x="7375" y="286425"/>
                  <a:pt x="0" y="279065"/>
                  <a:pt x="0" y="270019"/>
                </a:cubicBezTo>
                <a:cubicBezTo>
                  <a:pt x="0" y="260972"/>
                  <a:pt x="7375" y="253612"/>
                  <a:pt x="16440" y="253612"/>
                </a:cubicBezTo>
                <a:close/>
                <a:moveTo>
                  <a:pt x="202792" y="253583"/>
                </a:moveTo>
                <a:lnTo>
                  <a:pt x="253336" y="342412"/>
                </a:lnTo>
                <a:lnTo>
                  <a:pt x="253336" y="505187"/>
                </a:lnTo>
                <a:lnTo>
                  <a:pt x="286212" y="505187"/>
                </a:lnTo>
                <a:lnTo>
                  <a:pt x="286212" y="342412"/>
                </a:lnTo>
                <a:lnTo>
                  <a:pt x="338138" y="253583"/>
                </a:lnTo>
                <a:close/>
                <a:moveTo>
                  <a:pt x="45888" y="127247"/>
                </a:moveTo>
                <a:cubicBezTo>
                  <a:pt x="49960" y="126172"/>
                  <a:pt x="54454" y="126633"/>
                  <a:pt x="58372" y="128859"/>
                </a:cubicBezTo>
                <a:lnTo>
                  <a:pt x="88485" y="146359"/>
                </a:lnTo>
                <a:cubicBezTo>
                  <a:pt x="96321" y="150811"/>
                  <a:pt x="98933" y="160789"/>
                  <a:pt x="94477" y="168618"/>
                </a:cubicBezTo>
                <a:cubicBezTo>
                  <a:pt x="91405" y="173991"/>
                  <a:pt x="85873" y="176908"/>
                  <a:pt x="80189" y="176908"/>
                </a:cubicBezTo>
                <a:cubicBezTo>
                  <a:pt x="77423" y="176908"/>
                  <a:pt x="74658" y="176141"/>
                  <a:pt x="72046" y="174605"/>
                </a:cubicBezTo>
                <a:lnTo>
                  <a:pt x="41932" y="157259"/>
                </a:lnTo>
                <a:cubicBezTo>
                  <a:pt x="34096" y="152807"/>
                  <a:pt x="31331" y="142675"/>
                  <a:pt x="35940" y="134846"/>
                </a:cubicBezTo>
                <a:cubicBezTo>
                  <a:pt x="38168" y="130931"/>
                  <a:pt x="41817" y="128322"/>
                  <a:pt x="45888" y="127247"/>
                </a:cubicBezTo>
                <a:close/>
                <a:moveTo>
                  <a:pt x="494104" y="127057"/>
                </a:moveTo>
                <a:cubicBezTo>
                  <a:pt x="498156" y="128149"/>
                  <a:pt x="501805" y="130794"/>
                  <a:pt x="504109" y="134703"/>
                </a:cubicBezTo>
                <a:cubicBezTo>
                  <a:pt x="508565" y="142522"/>
                  <a:pt x="505953" y="152486"/>
                  <a:pt x="498117" y="156932"/>
                </a:cubicBezTo>
                <a:lnTo>
                  <a:pt x="467850" y="174409"/>
                </a:lnTo>
                <a:cubicBezTo>
                  <a:pt x="465392" y="175789"/>
                  <a:pt x="462473" y="176555"/>
                  <a:pt x="459707" y="176555"/>
                </a:cubicBezTo>
                <a:cubicBezTo>
                  <a:pt x="454023" y="176555"/>
                  <a:pt x="448491" y="173642"/>
                  <a:pt x="445572" y="168430"/>
                </a:cubicBezTo>
                <a:cubicBezTo>
                  <a:pt x="440963" y="160611"/>
                  <a:pt x="443729" y="150647"/>
                  <a:pt x="451564" y="146048"/>
                </a:cubicBezTo>
                <a:lnTo>
                  <a:pt x="481678" y="128724"/>
                </a:lnTo>
                <a:cubicBezTo>
                  <a:pt x="485596" y="126425"/>
                  <a:pt x="490051" y="125965"/>
                  <a:pt x="494104" y="127057"/>
                </a:cubicBezTo>
                <a:close/>
                <a:moveTo>
                  <a:pt x="270542" y="100626"/>
                </a:moveTo>
                <a:cubicBezTo>
                  <a:pt x="363640" y="100626"/>
                  <a:pt x="438917" y="175954"/>
                  <a:pt x="438917" y="268925"/>
                </a:cubicBezTo>
                <a:cubicBezTo>
                  <a:pt x="438917" y="323695"/>
                  <a:pt x="413108" y="372175"/>
                  <a:pt x="372243" y="403011"/>
                </a:cubicBezTo>
                <a:lnTo>
                  <a:pt x="372243" y="422342"/>
                </a:lnTo>
                <a:cubicBezTo>
                  <a:pt x="372243" y="453025"/>
                  <a:pt x="359953" y="480334"/>
                  <a:pt x="337370" y="498897"/>
                </a:cubicBezTo>
                <a:lnTo>
                  <a:pt x="337370" y="572691"/>
                </a:lnTo>
                <a:lnTo>
                  <a:pt x="303264" y="572691"/>
                </a:lnTo>
                <a:cubicBezTo>
                  <a:pt x="303264" y="590794"/>
                  <a:pt x="288516" y="605522"/>
                  <a:pt x="270388" y="605522"/>
                </a:cubicBezTo>
                <a:cubicBezTo>
                  <a:pt x="252414" y="605522"/>
                  <a:pt x="237666" y="590794"/>
                  <a:pt x="237666" y="572691"/>
                </a:cubicBezTo>
                <a:lnTo>
                  <a:pt x="202178" y="572691"/>
                </a:lnTo>
                <a:lnTo>
                  <a:pt x="202178" y="497056"/>
                </a:lnTo>
                <a:lnTo>
                  <a:pt x="204789" y="497056"/>
                </a:lnTo>
                <a:cubicBezTo>
                  <a:pt x="184664" y="478646"/>
                  <a:pt x="171452" y="451951"/>
                  <a:pt x="171452" y="422342"/>
                </a:cubicBezTo>
                <a:lnTo>
                  <a:pt x="171452" y="404546"/>
                </a:lnTo>
                <a:cubicBezTo>
                  <a:pt x="128437" y="373862"/>
                  <a:pt x="102320" y="324615"/>
                  <a:pt x="102320" y="268925"/>
                </a:cubicBezTo>
                <a:cubicBezTo>
                  <a:pt x="102320" y="175954"/>
                  <a:pt x="177444" y="100626"/>
                  <a:pt x="270542" y="100626"/>
                </a:cubicBezTo>
                <a:close/>
                <a:moveTo>
                  <a:pt x="392894" y="34451"/>
                </a:moveTo>
                <a:cubicBezTo>
                  <a:pt x="396945" y="33377"/>
                  <a:pt x="401398" y="33838"/>
                  <a:pt x="405315" y="36062"/>
                </a:cubicBezTo>
                <a:cubicBezTo>
                  <a:pt x="413148" y="40665"/>
                  <a:pt x="415912" y="50637"/>
                  <a:pt x="411305" y="58461"/>
                </a:cubicBezTo>
                <a:lnTo>
                  <a:pt x="393950" y="88530"/>
                </a:lnTo>
                <a:cubicBezTo>
                  <a:pt x="390878" y="93747"/>
                  <a:pt x="385349" y="96815"/>
                  <a:pt x="379667" y="96815"/>
                </a:cubicBezTo>
                <a:cubicBezTo>
                  <a:pt x="376902" y="96815"/>
                  <a:pt x="374138" y="96048"/>
                  <a:pt x="371527" y="94514"/>
                </a:cubicBezTo>
                <a:cubicBezTo>
                  <a:pt x="363694" y="90065"/>
                  <a:pt x="361083" y="80093"/>
                  <a:pt x="365537" y="72268"/>
                </a:cubicBezTo>
                <a:lnTo>
                  <a:pt x="382892" y="42045"/>
                </a:lnTo>
                <a:cubicBezTo>
                  <a:pt x="385196" y="38133"/>
                  <a:pt x="388843" y="35525"/>
                  <a:pt x="392894" y="34451"/>
                </a:cubicBezTo>
                <a:close/>
                <a:moveTo>
                  <a:pt x="147104" y="34265"/>
                </a:moveTo>
                <a:cubicBezTo>
                  <a:pt x="151155" y="35358"/>
                  <a:pt x="154764" y="38005"/>
                  <a:pt x="156991" y="41917"/>
                </a:cubicBezTo>
                <a:lnTo>
                  <a:pt x="174499" y="71986"/>
                </a:lnTo>
                <a:cubicBezTo>
                  <a:pt x="178953" y="79811"/>
                  <a:pt x="176342" y="89783"/>
                  <a:pt x="168356" y="94385"/>
                </a:cubicBezTo>
                <a:cubicBezTo>
                  <a:pt x="165899" y="95766"/>
                  <a:pt x="162980" y="96533"/>
                  <a:pt x="160216" y="96533"/>
                </a:cubicBezTo>
                <a:cubicBezTo>
                  <a:pt x="154533" y="96533"/>
                  <a:pt x="149158" y="93618"/>
                  <a:pt x="146086" y="88402"/>
                </a:cubicBezTo>
                <a:lnTo>
                  <a:pt x="128578" y="58179"/>
                </a:lnTo>
                <a:cubicBezTo>
                  <a:pt x="124124" y="50355"/>
                  <a:pt x="126735" y="40383"/>
                  <a:pt x="134568" y="35933"/>
                </a:cubicBezTo>
                <a:cubicBezTo>
                  <a:pt x="138561" y="33632"/>
                  <a:pt x="143053" y="33172"/>
                  <a:pt x="147104" y="34265"/>
                </a:cubicBezTo>
                <a:close/>
                <a:moveTo>
                  <a:pt x="269772" y="0"/>
                </a:moveTo>
                <a:cubicBezTo>
                  <a:pt x="278837" y="0"/>
                  <a:pt x="286213" y="7367"/>
                  <a:pt x="286213" y="16422"/>
                </a:cubicBezTo>
                <a:lnTo>
                  <a:pt x="286213" y="51109"/>
                </a:lnTo>
                <a:cubicBezTo>
                  <a:pt x="286213" y="60164"/>
                  <a:pt x="278837" y="67531"/>
                  <a:pt x="269772" y="67531"/>
                </a:cubicBezTo>
                <a:cubicBezTo>
                  <a:pt x="260706" y="67531"/>
                  <a:pt x="253330" y="60164"/>
                  <a:pt x="253330" y="51109"/>
                </a:cubicBezTo>
                <a:lnTo>
                  <a:pt x="253330" y="16422"/>
                </a:lnTo>
                <a:cubicBezTo>
                  <a:pt x="253330" y="7367"/>
                  <a:pt x="260706" y="0"/>
                  <a:pt x="2697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文本框 27">
            <a:extLst>
              <a:ext uri="{FF2B5EF4-FFF2-40B4-BE49-F238E27FC236}">
                <a16:creationId xmlns:a16="http://schemas.microsoft.com/office/drawing/2014/main" id="{123F02B1-C6F4-A797-9D0A-7F17C26C251F}"/>
              </a:ext>
            </a:extLst>
          </p:cNvPr>
          <p:cNvSpPr txBox="1"/>
          <p:nvPr/>
        </p:nvSpPr>
        <p:spPr>
          <a:xfrm>
            <a:off x="1" y="6461163"/>
            <a:ext cx="103445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a:solidFill>
                  <a:prstClr val="black"/>
                </a:solidFill>
                <a:latin typeface="微软雅黑" panose="020B0503020204020204" pitchFamily="34" charset="-122"/>
                <a:ea typeface="微软雅黑" panose="020B0503020204020204" pitchFamily="34" charset="-122"/>
              </a:rPr>
              <a:t>2</a:t>
            </a:r>
            <a:r>
              <a:rPr kumimoji="0" lang="en-US" altLang="zh-CN" sz="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Iversen OE, et al. Immunogenicity of the 9-Valent HPV Vaccine Using 2-Dose Regimens in Girls and Boys vs a 3-Dose Regimen in Women. JAMA. 2016 Dec 13;316(22):2411-2421. </a:t>
            </a:r>
            <a:r>
              <a:rPr kumimoji="0" lang="en-US" altLang="zh-CN" sz="6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doi</a:t>
            </a: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10.1001/jama.2016.17615. PMID: 27893068.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8.</a:t>
            </a:r>
            <a:r>
              <a:rPr kumimoji="0" lang="zh-CN" altLang="en-US" sz="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Giuliano AR, et al. Impact of baseline covariates on the immunogenicity of a quadrivalent (types 6, 11, 16, and 18) human papillomavirus virus-like-particle vaccine. J Infect Dis. 2007 Oct 15;196(8):1153-62.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a:solidFill>
                  <a:prstClr val="black"/>
                </a:solidFill>
                <a:latin typeface="微软雅黑" panose="020B0503020204020204" pitchFamily="34" charset="-122"/>
                <a:ea typeface="微软雅黑" panose="020B0503020204020204" pitchFamily="34" charset="-122"/>
              </a:rPr>
              <a:t>9. CDC. Use of a 2-Dose Schedule for Human Papillomavirus Vaccination — Updated Recommendations of the Advisory Committee on Immunization Practices. https://www.cdc.gov/mmwr/volumes/65/wr/mm6549a5.htm</a:t>
            </a:r>
            <a:endPar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文本框 28">
            <a:extLst>
              <a:ext uri="{FF2B5EF4-FFF2-40B4-BE49-F238E27FC236}">
                <a16:creationId xmlns:a16="http://schemas.microsoft.com/office/drawing/2014/main" id="{DB4EA3F8-556F-7919-2A14-81010417857F}"/>
              </a:ext>
            </a:extLst>
          </p:cNvPr>
          <p:cNvSpPr txBox="1"/>
          <p:nvPr/>
        </p:nvSpPr>
        <p:spPr>
          <a:xfrm>
            <a:off x="1" y="5768116"/>
            <a:ext cx="10733296" cy="738664"/>
          </a:xfrm>
          <a:prstGeom prst="rect">
            <a:avLst/>
          </a:prstGeom>
          <a:noFill/>
        </p:spPr>
        <p:txBody>
          <a:bodyPr wrap="square" rtlCol="0">
            <a:spAutoFit/>
          </a:bodyPr>
          <a:lstStyle>
            <a:defPPr>
              <a:defRPr lang="zh-CN"/>
            </a:defPPr>
            <a:lvl1pPr>
              <a:defRPr sz="600" baseline="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solidFill>
                  <a:schemeClr val="bg1">
                    <a:lumMod val="65000"/>
                  </a:schemeClr>
                </a:solidFill>
              </a:rPr>
              <a:t>a</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研究设计：一项纳入</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1518</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名受试者的国际、开放标签、非劣效性试验（</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P010</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研究），招募</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753</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名</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9-14</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岁的女孩及</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451</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名男孩作为主要研究组，</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314</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名</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16-26</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岁年轻女性作为对照组，通过间隔</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6</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或</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12</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个月接种两剂九价</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HPV</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疫苗，或在</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6</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个月内接种</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剂。使用竞争性</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Luminex</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免疫分析法评估血清样本中抗</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HPV6/11/16/18/31/33/45/52/58</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型抗体</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GMT</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。主要终点为末剂疫苗接种后</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个月</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种疫苗</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HPV</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型别抗体</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GMT</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，次要终点为末剂疫苗接种后</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个月</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种疫苗</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HPV</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型别呈抗体血清阳性的受试者百分比。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主要研究结果：</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9vHPV</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疫苗末剂接种后</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个月，</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9-14</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岁女孩接种</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2</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剂</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9vHPV</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疫苗（间隔</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6</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或</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12</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个月）所产生的</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种</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HPV</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型别的抗体</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GMT</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均高于接种</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剂疫苗的</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16-26</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岁女孩和女性（均达到非劣效性标准）。</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22</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例受试者发生了严重不良事件，均被认为与疫苗无关。</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例受试者（</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名</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岁女孩）在首剂疫苗接种后</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天因疫苗相关一过性荨麻疹而退出研究，该受试者已完全恢复。在研究过程中没有出现死亡病例。</a:t>
            </a:r>
            <a:endPar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b</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研究设计：对 </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2/3 </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期研究中随机接种四价</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HPV</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疫苗或安慰剂的 </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12,343 </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名 </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9-26 </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岁受试者的免疫原性数据进行了分析。共有</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12,343</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名男性和女性</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9-26</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岁受试者参加了</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6</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项研究，包含</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个不同人群：</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9-15</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岁女孩、</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9-15</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岁男孩和</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16-26</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岁年轻女性。使用基于 </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Luminex </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的竞争性免疫测定法检测四价 </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HPV </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疫苗的免疫原性 。抗</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HPV</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抗体反应以第</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剂接种后</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个月的血清抗</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HPV6/11/16/18</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的几何平均滴度进行测定，旨在分析受试者的基线特征对疫苗诱导的免疫反应的影响。</a:t>
            </a:r>
            <a:endPar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主要研究结果：开始接种疫苗时的年龄与疫苗诱导的抗体反应成反比，</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9-15</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岁女孩接种后的抗体滴度高于</a:t>
            </a:r>
            <a:r>
              <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16-26</a:t>
            </a:r>
            <a:r>
              <a:rPr kumimoji="0" lang="zh-CN" altLang="en-US"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rPr>
              <a:t>岁年轻女性。</a:t>
            </a:r>
            <a:endParaRPr kumimoji="0" lang="en-US" altLang="zh-CN" sz="600" b="0" i="0" u="none" strike="noStrike" kern="1200" cap="none" spc="0" normalizeH="0" baseline="0" noProof="0">
              <a:ln>
                <a:noFill/>
              </a:ln>
              <a:solidFill>
                <a:schemeClr val="bg1">
                  <a:lumMod val="65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文本框 29">
            <a:extLst>
              <a:ext uri="{FF2B5EF4-FFF2-40B4-BE49-F238E27FC236}">
                <a16:creationId xmlns:a16="http://schemas.microsoft.com/office/drawing/2014/main" id="{BC427708-B467-8040-CBBA-82B438F2D71C}"/>
              </a:ext>
            </a:extLst>
          </p:cNvPr>
          <p:cNvSpPr txBox="1"/>
          <p:nvPr/>
        </p:nvSpPr>
        <p:spPr>
          <a:xfrm>
            <a:off x="0" y="5338046"/>
            <a:ext cx="10733296" cy="461665"/>
          </a:xfrm>
          <a:prstGeom prst="rect">
            <a:avLst/>
          </a:prstGeom>
          <a:noFill/>
        </p:spPr>
        <p:txBody>
          <a:bodyPr wrap="square">
            <a:spAutoFit/>
          </a:bodyPr>
          <a:lstStyle/>
          <a:p>
            <a:r>
              <a:rPr lang="zh-CN" altLang="en-US" sz="600">
                <a:solidFill>
                  <a:schemeClr val="bg1">
                    <a:lumMod val="65000"/>
                  </a:schemeClr>
                </a:solidFill>
                <a:latin typeface="微软雅黑" panose="020B0503020204020204" pitchFamily="34" charset="-122"/>
                <a:ea typeface="微软雅黑" panose="020B0503020204020204" pitchFamily="34" charset="-122"/>
              </a:rPr>
              <a:t>四价和九价</a:t>
            </a:r>
            <a:r>
              <a:rPr lang="en-US" altLang="zh-CN" sz="600">
                <a:solidFill>
                  <a:schemeClr val="bg1">
                    <a:lumMod val="65000"/>
                  </a:schemeClr>
                </a:solidFill>
                <a:latin typeface="微软雅黑" panose="020B0503020204020204" pitchFamily="34" charset="-122"/>
                <a:ea typeface="微软雅黑" panose="020B0503020204020204" pitchFamily="34" charset="-122"/>
              </a:rPr>
              <a:t>HPV</a:t>
            </a:r>
            <a:r>
              <a:rPr lang="zh-CN" altLang="en-US" sz="600">
                <a:solidFill>
                  <a:schemeClr val="bg1">
                    <a:lumMod val="65000"/>
                  </a:schemeClr>
                </a:solidFill>
                <a:latin typeface="微软雅黑" panose="020B0503020204020204" pitchFamily="34" charset="-122"/>
                <a:ea typeface="微软雅黑" panose="020B0503020204020204" pitchFamily="34" charset="-122"/>
              </a:rPr>
              <a:t>疫苗在中国境内获批用于</a:t>
            </a:r>
            <a:r>
              <a:rPr lang="en-US" altLang="zh-CN" sz="600">
                <a:solidFill>
                  <a:schemeClr val="bg1">
                    <a:lumMod val="65000"/>
                  </a:schemeClr>
                </a:solidFill>
                <a:latin typeface="微软雅黑" panose="020B0503020204020204" pitchFamily="34" charset="-122"/>
                <a:ea typeface="微软雅黑" panose="020B0503020204020204" pitchFamily="34" charset="-122"/>
              </a:rPr>
              <a:t>9-45</a:t>
            </a:r>
            <a:r>
              <a:rPr lang="zh-CN" altLang="en-US" sz="600">
                <a:solidFill>
                  <a:schemeClr val="bg1">
                    <a:lumMod val="65000"/>
                  </a:schemeClr>
                </a:solidFill>
                <a:latin typeface="微软雅黑" panose="020B0503020204020204" pitchFamily="34" charset="-122"/>
                <a:ea typeface="微软雅黑" panose="020B0503020204020204" pitchFamily="34" charset="-122"/>
              </a:rPr>
              <a:t>岁女性。</a:t>
            </a:r>
            <a:endParaRPr lang="en-US" altLang="zh-CN" sz="600">
              <a:solidFill>
                <a:schemeClr val="bg1">
                  <a:lumMod val="65000"/>
                </a:schemeClr>
              </a:solidFill>
              <a:latin typeface="微软雅黑" panose="020B0503020204020204" pitchFamily="34" charset="-122"/>
              <a:ea typeface="微软雅黑" panose="020B0503020204020204" pitchFamily="34" charset="-122"/>
            </a:endParaRPr>
          </a:p>
          <a:p>
            <a:r>
              <a:rPr lang="zh-CN" altLang="en-US" sz="600">
                <a:solidFill>
                  <a:schemeClr val="bg1">
                    <a:lumMod val="65000"/>
                  </a:schemeClr>
                </a:solidFill>
                <a:latin typeface="微软雅黑" panose="020B0503020204020204" pitchFamily="34" charset="-122"/>
                <a:ea typeface="微软雅黑" panose="020B0503020204020204" pitchFamily="34" charset="-122"/>
              </a:rPr>
              <a:t>四价</a:t>
            </a:r>
            <a:r>
              <a:rPr lang="en-US" altLang="zh-CN" sz="600">
                <a:solidFill>
                  <a:schemeClr val="bg1">
                    <a:lumMod val="65000"/>
                  </a:schemeClr>
                </a:solidFill>
                <a:latin typeface="微软雅黑" panose="020B0503020204020204" pitchFamily="34" charset="-122"/>
                <a:ea typeface="微软雅黑" panose="020B0503020204020204" pitchFamily="34" charset="-122"/>
              </a:rPr>
              <a:t>HPV</a:t>
            </a:r>
            <a:r>
              <a:rPr lang="zh-CN" altLang="en-US" sz="600">
                <a:solidFill>
                  <a:schemeClr val="bg1">
                    <a:lumMod val="65000"/>
                  </a:schemeClr>
                </a:solidFill>
                <a:latin typeface="微软雅黑" panose="020B0503020204020204" pitchFamily="34" charset="-122"/>
                <a:ea typeface="微软雅黑" panose="020B0503020204020204" pitchFamily="34" charset="-122"/>
              </a:rPr>
              <a:t>疫苗推荐于 </a:t>
            </a:r>
            <a:r>
              <a:rPr lang="en-US" altLang="zh-CN" sz="600">
                <a:solidFill>
                  <a:schemeClr val="bg1">
                    <a:lumMod val="65000"/>
                  </a:schemeClr>
                </a:solidFill>
                <a:latin typeface="微软雅黑" panose="020B0503020204020204" pitchFamily="34" charset="-122"/>
                <a:ea typeface="微软雅黑" panose="020B0503020204020204" pitchFamily="34" charset="-122"/>
              </a:rPr>
              <a:t>0</a:t>
            </a:r>
            <a:r>
              <a:rPr lang="zh-CN" altLang="en-US" sz="600">
                <a:solidFill>
                  <a:schemeClr val="bg1">
                    <a:lumMod val="65000"/>
                  </a:schemeClr>
                </a:solidFill>
                <a:latin typeface="微软雅黑" panose="020B0503020204020204" pitchFamily="34" charset="-122"/>
                <a:ea typeface="微软雅黑" panose="020B0503020204020204" pitchFamily="34" charset="-122"/>
              </a:rPr>
              <a:t>、</a:t>
            </a:r>
            <a:r>
              <a:rPr lang="en-US" altLang="zh-CN" sz="600">
                <a:solidFill>
                  <a:schemeClr val="bg1">
                    <a:lumMod val="65000"/>
                  </a:schemeClr>
                </a:solidFill>
                <a:latin typeface="微软雅黑" panose="020B0503020204020204" pitchFamily="34" charset="-122"/>
                <a:ea typeface="微软雅黑" panose="020B0503020204020204" pitchFamily="34" charset="-122"/>
              </a:rPr>
              <a:t>2 </a:t>
            </a:r>
            <a:r>
              <a:rPr lang="zh-CN" altLang="en-US" sz="600">
                <a:solidFill>
                  <a:schemeClr val="bg1">
                    <a:lumMod val="65000"/>
                  </a:schemeClr>
                </a:solidFill>
                <a:latin typeface="微软雅黑" panose="020B0503020204020204" pitchFamily="34" charset="-122"/>
                <a:ea typeface="微软雅黑" panose="020B0503020204020204" pitchFamily="34" charset="-122"/>
              </a:rPr>
              <a:t>和 </a:t>
            </a:r>
            <a:r>
              <a:rPr lang="en-US" altLang="zh-CN" sz="600">
                <a:solidFill>
                  <a:schemeClr val="bg1">
                    <a:lumMod val="65000"/>
                  </a:schemeClr>
                </a:solidFill>
                <a:latin typeface="微软雅黑" panose="020B0503020204020204" pitchFamily="34" charset="-122"/>
                <a:ea typeface="微软雅黑" panose="020B0503020204020204" pitchFamily="34" charset="-122"/>
              </a:rPr>
              <a:t>6 </a:t>
            </a:r>
            <a:r>
              <a:rPr lang="zh-CN" altLang="en-US" sz="600">
                <a:solidFill>
                  <a:schemeClr val="bg1">
                    <a:lumMod val="65000"/>
                  </a:schemeClr>
                </a:solidFill>
                <a:latin typeface="微软雅黑" panose="020B0503020204020204" pitchFamily="34" charset="-122"/>
                <a:ea typeface="微软雅黑" panose="020B0503020204020204" pitchFamily="34" charset="-122"/>
              </a:rPr>
              <a:t>月分别接种 </a:t>
            </a:r>
            <a:r>
              <a:rPr lang="en-US" altLang="zh-CN" sz="600">
                <a:solidFill>
                  <a:schemeClr val="bg1">
                    <a:lumMod val="65000"/>
                  </a:schemeClr>
                </a:solidFill>
                <a:latin typeface="微软雅黑" panose="020B0503020204020204" pitchFamily="34" charset="-122"/>
                <a:ea typeface="微软雅黑" panose="020B0503020204020204" pitchFamily="34" charset="-122"/>
              </a:rPr>
              <a:t>1 </a:t>
            </a:r>
            <a:r>
              <a:rPr lang="zh-CN" altLang="en-US" sz="600">
                <a:solidFill>
                  <a:schemeClr val="bg1">
                    <a:lumMod val="65000"/>
                  </a:schemeClr>
                </a:solidFill>
                <a:latin typeface="微软雅黑" panose="020B0503020204020204" pitchFamily="34" charset="-122"/>
                <a:ea typeface="微软雅黑" panose="020B0503020204020204" pitchFamily="34" charset="-122"/>
              </a:rPr>
              <a:t>剂次，共接种 </a:t>
            </a:r>
            <a:r>
              <a:rPr lang="en-US" altLang="zh-CN" sz="600">
                <a:solidFill>
                  <a:schemeClr val="bg1">
                    <a:lumMod val="65000"/>
                  </a:schemeClr>
                </a:solidFill>
                <a:latin typeface="微软雅黑" panose="020B0503020204020204" pitchFamily="34" charset="-122"/>
                <a:ea typeface="微软雅黑" panose="020B0503020204020204" pitchFamily="34" charset="-122"/>
              </a:rPr>
              <a:t>3 </a:t>
            </a:r>
            <a:r>
              <a:rPr lang="zh-CN" altLang="en-US" sz="600">
                <a:solidFill>
                  <a:schemeClr val="bg1">
                    <a:lumMod val="65000"/>
                  </a:schemeClr>
                </a:solidFill>
                <a:latin typeface="微软雅黑" panose="020B0503020204020204" pitchFamily="34" charset="-122"/>
                <a:ea typeface="微软雅黑" panose="020B0503020204020204" pitchFamily="34" charset="-122"/>
              </a:rPr>
              <a:t>剂，每剂 </a:t>
            </a:r>
            <a:r>
              <a:rPr lang="en-US" altLang="zh-CN" sz="600">
                <a:solidFill>
                  <a:schemeClr val="bg1">
                    <a:lumMod val="65000"/>
                  </a:schemeClr>
                </a:solidFill>
                <a:latin typeface="微软雅黑" panose="020B0503020204020204" pitchFamily="34" charset="-122"/>
                <a:ea typeface="微软雅黑" panose="020B0503020204020204" pitchFamily="34" charset="-122"/>
              </a:rPr>
              <a:t>0.5mL</a:t>
            </a:r>
            <a:r>
              <a:rPr lang="zh-CN" altLang="en-US" sz="600">
                <a:solidFill>
                  <a:schemeClr val="bg1">
                    <a:lumMod val="65000"/>
                  </a:schemeClr>
                </a:solidFill>
                <a:latin typeface="微软雅黑" panose="020B0503020204020204" pitchFamily="34" charset="-122"/>
                <a:ea typeface="微软雅黑" panose="020B0503020204020204" pitchFamily="34" charset="-122"/>
              </a:rPr>
              <a:t>。根据境外临床研究数据，首剂与第 </a:t>
            </a:r>
            <a:r>
              <a:rPr lang="en-US" altLang="zh-CN" sz="600">
                <a:solidFill>
                  <a:schemeClr val="bg1">
                    <a:lumMod val="65000"/>
                  </a:schemeClr>
                </a:solidFill>
                <a:latin typeface="微软雅黑" panose="020B0503020204020204" pitchFamily="34" charset="-122"/>
                <a:ea typeface="微软雅黑" panose="020B0503020204020204" pitchFamily="34" charset="-122"/>
              </a:rPr>
              <a:t>2 </a:t>
            </a:r>
            <a:r>
              <a:rPr lang="zh-CN" altLang="en-US" sz="600">
                <a:solidFill>
                  <a:schemeClr val="bg1">
                    <a:lumMod val="65000"/>
                  </a:schemeClr>
                </a:solidFill>
                <a:latin typeface="微软雅黑" panose="020B0503020204020204" pitchFamily="34" charset="-122"/>
                <a:ea typeface="微软雅黑" panose="020B0503020204020204" pitchFamily="34" charset="-122"/>
              </a:rPr>
              <a:t>剂的接种间隔至少为 </a:t>
            </a:r>
            <a:r>
              <a:rPr lang="en-US" altLang="zh-CN" sz="600">
                <a:solidFill>
                  <a:schemeClr val="bg1">
                    <a:lumMod val="65000"/>
                  </a:schemeClr>
                </a:solidFill>
                <a:latin typeface="微软雅黑" panose="020B0503020204020204" pitchFamily="34" charset="-122"/>
                <a:ea typeface="微软雅黑" panose="020B0503020204020204" pitchFamily="34" charset="-122"/>
              </a:rPr>
              <a:t>1 </a:t>
            </a:r>
            <a:r>
              <a:rPr lang="zh-CN" altLang="en-US" sz="600">
                <a:solidFill>
                  <a:schemeClr val="bg1">
                    <a:lumMod val="65000"/>
                  </a:schemeClr>
                </a:solidFill>
                <a:latin typeface="微软雅黑" panose="020B0503020204020204" pitchFamily="34" charset="-122"/>
                <a:ea typeface="微软雅黑" panose="020B0503020204020204" pitchFamily="34" charset="-122"/>
              </a:rPr>
              <a:t>个月，而第 </a:t>
            </a:r>
            <a:r>
              <a:rPr lang="en-US" altLang="zh-CN" sz="600">
                <a:solidFill>
                  <a:schemeClr val="bg1">
                    <a:lumMod val="65000"/>
                  </a:schemeClr>
                </a:solidFill>
                <a:latin typeface="微软雅黑" panose="020B0503020204020204" pitchFamily="34" charset="-122"/>
                <a:ea typeface="微软雅黑" panose="020B0503020204020204" pitchFamily="34" charset="-122"/>
              </a:rPr>
              <a:t>2 </a:t>
            </a:r>
            <a:r>
              <a:rPr lang="zh-CN" altLang="en-US" sz="600">
                <a:solidFill>
                  <a:schemeClr val="bg1">
                    <a:lumMod val="65000"/>
                  </a:schemeClr>
                </a:solidFill>
                <a:latin typeface="微软雅黑" panose="020B0503020204020204" pitchFamily="34" charset="-122"/>
                <a:ea typeface="微软雅黑" panose="020B0503020204020204" pitchFamily="34" charset="-122"/>
              </a:rPr>
              <a:t>剂与第 </a:t>
            </a:r>
            <a:r>
              <a:rPr lang="en-US" altLang="zh-CN" sz="600">
                <a:solidFill>
                  <a:schemeClr val="bg1">
                    <a:lumMod val="65000"/>
                  </a:schemeClr>
                </a:solidFill>
                <a:latin typeface="微软雅黑" panose="020B0503020204020204" pitchFamily="34" charset="-122"/>
                <a:ea typeface="微软雅黑" panose="020B0503020204020204" pitchFamily="34" charset="-122"/>
              </a:rPr>
              <a:t>3 </a:t>
            </a:r>
            <a:r>
              <a:rPr lang="zh-CN" altLang="en-US" sz="600">
                <a:solidFill>
                  <a:schemeClr val="bg1">
                    <a:lumMod val="65000"/>
                  </a:schemeClr>
                </a:solidFill>
                <a:latin typeface="微软雅黑" panose="020B0503020204020204" pitchFamily="34" charset="-122"/>
                <a:ea typeface="微软雅黑" panose="020B0503020204020204" pitchFamily="34" charset="-122"/>
              </a:rPr>
              <a:t>剂的接种间隔至少为 </a:t>
            </a:r>
            <a:r>
              <a:rPr lang="en-US" altLang="zh-CN" sz="600">
                <a:solidFill>
                  <a:schemeClr val="bg1">
                    <a:lumMod val="65000"/>
                  </a:schemeClr>
                </a:solidFill>
                <a:latin typeface="微软雅黑" panose="020B0503020204020204" pitchFamily="34" charset="-122"/>
                <a:ea typeface="微软雅黑" panose="020B0503020204020204" pitchFamily="34" charset="-122"/>
              </a:rPr>
              <a:t>3 </a:t>
            </a:r>
            <a:r>
              <a:rPr lang="zh-CN" altLang="en-US" sz="600">
                <a:solidFill>
                  <a:schemeClr val="bg1">
                    <a:lumMod val="65000"/>
                  </a:schemeClr>
                </a:solidFill>
                <a:latin typeface="微软雅黑" panose="020B0503020204020204" pitchFamily="34" charset="-122"/>
                <a:ea typeface="微软雅黑" panose="020B0503020204020204" pitchFamily="34" charset="-122"/>
              </a:rPr>
              <a:t>个月，所有 </a:t>
            </a:r>
            <a:r>
              <a:rPr lang="en-US" altLang="zh-CN" sz="600">
                <a:solidFill>
                  <a:schemeClr val="bg1">
                    <a:lumMod val="65000"/>
                  </a:schemeClr>
                </a:solidFill>
                <a:latin typeface="微软雅黑" panose="020B0503020204020204" pitchFamily="34" charset="-122"/>
                <a:ea typeface="微软雅黑" panose="020B0503020204020204" pitchFamily="34" charset="-122"/>
              </a:rPr>
              <a:t>3 </a:t>
            </a:r>
            <a:r>
              <a:rPr lang="zh-CN" altLang="en-US" sz="600">
                <a:solidFill>
                  <a:schemeClr val="bg1">
                    <a:lumMod val="65000"/>
                  </a:schemeClr>
                </a:solidFill>
                <a:latin typeface="微软雅黑" panose="020B0503020204020204" pitchFamily="34" charset="-122"/>
                <a:ea typeface="微软雅黑" panose="020B0503020204020204" pitchFamily="34" charset="-122"/>
              </a:rPr>
              <a:t>剂应在一年内完成。</a:t>
            </a:r>
            <a:endParaRPr lang="en-US" altLang="zh-CN" sz="600">
              <a:solidFill>
                <a:schemeClr val="bg1">
                  <a:lumMod val="65000"/>
                </a:schemeClr>
              </a:solidFill>
              <a:latin typeface="微软雅黑" panose="020B0503020204020204" pitchFamily="34" charset="-122"/>
              <a:ea typeface="微软雅黑" panose="020B0503020204020204" pitchFamily="34" charset="-122"/>
            </a:endParaRPr>
          </a:p>
          <a:p>
            <a:r>
              <a:rPr lang="zh-CN" altLang="en-US" sz="600">
                <a:solidFill>
                  <a:schemeClr val="bg1">
                    <a:lumMod val="65000"/>
                  </a:schemeClr>
                </a:solidFill>
                <a:latin typeface="微软雅黑" panose="020B0503020204020204" pitchFamily="34" charset="-122"/>
                <a:ea typeface="微软雅黑" panose="020B0503020204020204" pitchFamily="34" charset="-122"/>
              </a:rPr>
              <a:t>九价</a:t>
            </a:r>
            <a:r>
              <a:rPr lang="en-US" altLang="zh-CN" sz="600">
                <a:solidFill>
                  <a:schemeClr val="bg1">
                    <a:lumMod val="65000"/>
                  </a:schemeClr>
                </a:solidFill>
                <a:latin typeface="微软雅黑" panose="020B0503020204020204" pitchFamily="34" charset="-122"/>
                <a:ea typeface="微软雅黑" panose="020B0503020204020204" pitchFamily="34" charset="-122"/>
              </a:rPr>
              <a:t>HPV</a:t>
            </a:r>
            <a:r>
              <a:rPr lang="zh-CN" altLang="en-US" sz="600">
                <a:solidFill>
                  <a:schemeClr val="bg1">
                    <a:lumMod val="65000"/>
                  </a:schemeClr>
                </a:solidFill>
                <a:latin typeface="微软雅黑" panose="020B0503020204020204" pitchFamily="34" charset="-122"/>
                <a:ea typeface="微软雅黑" panose="020B0503020204020204" pitchFamily="34" charset="-122"/>
              </a:rPr>
              <a:t>疫苗推荐于 </a:t>
            </a:r>
            <a:r>
              <a:rPr lang="en-US" altLang="zh-CN" sz="600">
                <a:solidFill>
                  <a:schemeClr val="bg1">
                    <a:lumMod val="65000"/>
                  </a:schemeClr>
                </a:solidFill>
                <a:latin typeface="微软雅黑" panose="020B0503020204020204" pitchFamily="34" charset="-122"/>
                <a:ea typeface="微软雅黑" panose="020B0503020204020204" pitchFamily="34" charset="-122"/>
              </a:rPr>
              <a:t>0</a:t>
            </a:r>
            <a:r>
              <a:rPr lang="zh-CN" altLang="en-US" sz="600">
                <a:solidFill>
                  <a:schemeClr val="bg1">
                    <a:lumMod val="65000"/>
                  </a:schemeClr>
                </a:solidFill>
                <a:latin typeface="微软雅黑" panose="020B0503020204020204" pitchFamily="34" charset="-122"/>
                <a:ea typeface="微软雅黑" panose="020B0503020204020204" pitchFamily="34" charset="-122"/>
              </a:rPr>
              <a:t>、</a:t>
            </a:r>
            <a:r>
              <a:rPr lang="en-US" altLang="zh-CN" sz="600">
                <a:solidFill>
                  <a:schemeClr val="bg1">
                    <a:lumMod val="65000"/>
                  </a:schemeClr>
                </a:solidFill>
                <a:latin typeface="微软雅黑" panose="020B0503020204020204" pitchFamily="34" charset="-122"/>
                <a:ea typeface="微软雅黑" panose="020B0503020204020204" pitchFamily="34" charset="-122"/>
              </a:rPr>
              <a:t>2 </a:t>
            </a:r>
            <a:r>
              <a:rPr lang="zh-CN" altLang="en-US" sz="600">
                <a:solidFill>
                  <a:schemeClr val="bg1">
                    <a:lumMod val="65000"/>
                  </a:schemeClr>
                </a:solidFill>
                <a:latin typeface="微软雅黑" panose="020B0503020204020204" pitchFamily="34" charset="-122"/>
                <a:ea typeface="微软雅黑" panose="020B0503020204020204" pitchFamily="34" charset="-122"/>
              </a:rPr>
              <a:t>和 </a:t>
            </a:r>
            <a:r>
              <a:rPr lang="en-US" altLang="zh-CN" sz="600">
                <a:solidFill>
                  <a:schemeClr val="bg1">
                    <a:lumMod val="65000"/>
                  </a:schemeClr>
                </a:solidFill>
                <a:latin typeface="微软雅黑" panose="020B0503020204020204" pitchFamily="34" charset="-122"/>
                <a:ea typeface="微软雅黑" panose="020B0503020204020204" pitchFamily="34" charset="-122"/>
              </a:rPr>
              <a:t>6 </a:t>
            </a:r>
            <a:r>
              <a:rPr lang="zh-CN" altLang="en-US" sz="600">
                <a:solidFill>
                  <a:schemeClr val="bg1">
                    <a:lumMod val="65000"/>
                  </a:schemeClr>
                </a:solidFill>
                <a:latin typeface="微软雅黑" panose="020B0503020204020204" pitchFamily="34" charset="-122"/>
                <a:ea typeface="微软雅黑" panose="020B0503020204020204" pitchFamily="34" charset="-122"/>
              </a:rPr>
              <a:t>月分别接种 </a:t>
            </a:r>
            <a:r>
              <a:rPr lang="en-US" altLang="zh-CN" sz="600">
                <a:solidFill>
                  <a:schemeClr val="bg1">
                    <a:lumMod val="65000"/>
                  </a:schemeClr>
                </a:solidFill>
                <a:latin typeface="微软雅黑" panose="020B0503020204020204" pitchFamily="34" charset="-122"/>
                <a:ea typeface="微软雅黑" panose="020B0503020204020204" pitchFamily="34" charset="-122"/>
              </a:rPr>
              <a:t>1 </a:t>
            </a:r>
            <a:r>
              <a:rPr lang="zh-CN" altLang="en-US" sz="600">
                <a:solidFill>
                  <a:schemeClr val="bg1">
                    <a:lumMod val="65000"/>
                  </a:schemeClr>
                </a:solidFill>
                <a:latin typeface="微软雅黑" panose="020B0503020204020204" pitchFamily="34" charset="-122"/>
                <a:ea typeface="微软雅黑" panose="020B0503020204020204" pitchFamily="34" charset="-122"/>
              </a:rPr>
              <a:t>剂次，共接种 </a:t>
            </a:r>
            <a:r>
              <a:rPr lang="en-US" altLang="zh-CN" sz="600">
                <a:solidFill>
                  <a:schemeClr val="bg1">
                    <a:lumMod val="65000"/>
                  </a:schemeClr>
                </a:solidFill>
                <a:latin typeface="微软雅黑" panose="020B0503020204020204" pitchFamily="34" charset="-122"/>
                <a:ea typeface="微软雅黑" panose="020B0503020204020204" pitchFamily="34" charset="-122"/>
              </a:rPr>
              <a:t>3 </a:t>
            </a:r>
            <a:r>
              <a:rPr lang="zh-CN" altLang="en-US" sz="600">
                <a:solidFill>
                  <a:schemeClr val="bg1">
                    <a:lumMod val="65000"/>
                  </a:schemeClr>
                </a:solidFill>
                <a:latin typeface="微软雅黑" panose="020B0503020204020204" pitchFamily="34" charset="-122"/>
                <a:ea typeface="微软雅黑" panose="020B0503020204020204" pitchFamily="34" charset="-122"/>
              </a:rPr>
              <a:t>剂，每剂 </a:t>
            </a:r>
            <a:r>
              <a:rPr lang="en-US" altLang="zh-CN" sz="600">
                <a:solidFill>
                  <a:schemeClr val="bg1">
                    <a:lumMod val="65000"/>
                  </a:schemeClr>
                </a:solidFill>
                <a:latin typeface="微软雅黑" panose="020B0503020204020204" pitchFamily="34" charset="-122"/>
                <a:ea typeface="微软雅黑" panose="020B0503020204020204" pitchFamily="34" charset="-122"/>
              </a:rPr>
              <a:t>0.5mL</a:t>
            </a:r>
            <a:r>
              <a:rPr lang="zh-CN" altLang="en-US" sz="600">
                <a:solidFill>
                  <a:schemeClr val="bg1">
                    <a:lumMod val="65000"/>
                  </a:schemeClr>
                </a:solidFill>
                <a:latin typeface="微软雅黑" panose="020B0503020204020204" pitchFamily="34" charset="-122"/>
                <a:ea typeface="微软雅黑" panose="020B0503020204020204" pitchFamily="34" charset="-122"/>
              </a:rPr>
              <a:t>。根据 </a:t>
            </a:r>
            <a:r>
              <a:rPr lang="en-US" altLang="zh-CN" sz="600">
                <a:solidFill>
                  <a:schemeClr val="bg1">
                    <a:lumMod val="65000"/>
                  </a:schemeClr>
                </a:solidFill>
                <a:latin typeface="微软雅黑" panose="020B0503020204020204" pitchFamily="34" charset="-122"/>
                <a:ea typeface="微软雅黑" panose="020B0503020204020204" pitchFamily="34" charset="-122"/>
              </a:rPr>
              <a:t>3 </a:t>
            </a:r>
            <a:r>
              <a:rPr lang="zh-CN" altLang="en-US" sz="600">
                <a:solidFill>
                  <a:schemeClr val="bg1">
                    <a:lumMod val="65000"/>
                  </a:schemeClr>
                </a:solidFill>
                <a:latin typeface="微软雅黑" panose="020B0503020204020204" pitchFamily="34" charset="-122"/>
                <a:ea typeface="微软雅黑" panose="020B0503020204020204" pitchFamily="34" charset="-122"/>
              </a:rPr>
              <a:t>剂免疫程序的临床研究数据，第 </a:t>
            </a:r>
            <a:r>
              <a:rPr lang="en-US" altLang="zh-CN" sz="600">
                <a:solidFill>
                  <a:schemeClr val="bg1">
                    <a:lumMod val="65000"/>
                  </a:schemeClr>
                </a:solidFill>
                <a:latin typeface="微软雅黑" panose="020B0503020204020204" pitchFamily="34" charset="-122"/>
                <a:ea typeface="微软雅黑" panose="020B0503020204020204" pitchFamily="34" charset="-122"/>
              </a:rPr>
              <a:t>2 </a:t>
            </a:r>
            <a:r>
              <a:rPr lang="zh-CN" altLang="en-US" sz="600">
                <a:solidFill>
                  <a:schemeClr val="bg1">
                    <a:lumMod val="65000"/>
                  </a:schemeClr>
                </a:solidFill>
                <a:latin typeface="微软雅黑" panose="020B0503020204020204" pitchFamily="34" charset="-122"/>
                <a:ea typeface="微软雅黑" panose="020B0503020204020204" pitchFamily="34" charset="-122"/>
              </a:rPr>
              <a:t>剂与首剂的接种间隔至少为 </a:t>
            </a:r>
            <a:r>
              <a:rPr lang="en-US" altLang="zh-CN" sz="600">
                <a:solidFill>
                  <a:schemeClr val="bg1">
                    <a:lumMod val="65000"/>
                  </a:schemeClr>
                </a:solidFill>
                <a:latin typeface="微软雅黑" panose="020B0503020204020204" pitchFamily="34" charset="-122"/>
                <a:ea typeface="微软雅黑" panose="020B0503020204020204" pitchFamily="34" charset="-122"/>
              </a:rPr>
              <a:t>1 </a:t>
            </a:r>
            <a:r>
              <a:rPr lang="zh-CN" altLang="en-US" sz="600">
                <a:solidFill>
                  <a:schemeClr val="bg1">
                    <a:lumMod val="65000"/>
                  </a:schemeClr>
                </a:solidFill>
                <a:latin typeface="微软雅黑" panose="020B0503020204020204" pitchFamily="34" charset="-122"/>
                <a:ea typeface="微软雅黑" panose="020B0503020204020204" pitchFamily="34" charset="-122"/>
              </a:rPr>
              <a:t>个月，而第 </a:t>
            </a:r>
            <a:r>
              <a:rPr lang="en-US" altLang="zh-CN" sz="600">
                <a:solidFill>
                  <a:schemeClr val="bg1">
                    <a:lumMod val="65000"/>
                  </a:schemeClr>
                </a:solidFill>
                <a:latin typeface="微软雅黑" panose="020B0503020204020204" pitchFamily="34" charset="-122"/>
                <a:ea typeface="微软雅黑" panose="020B0503020204020204" pitchFamily="34" charset="-122"/>
              </a:rPr>
              <a:t>3 </a:t>
            </a:r>
            <a:r>
              <a:rPr lang="zh-CN" altLang="en-US" sz="600">
                <a:solidFill>
                  <a:schemeClr val="bg1">
                    <a:lumMod val="65000"/>
                  </a:schemeClr>
                </a:solidFill>
                <a:latin typeface="微软雅黑" panose="020B0503020204020204" pitchFamily="34" charset="-122"/>
                <a:ea typeface="微软雅黑" panose="020B0503020204020204" pitchFamily="34" charset="-122"/>
              </a:rPr>
              <a:t>剂与第 </a:t>
            </a:r>
            <a:r>
              <a:rPr lang="en-US" altLang="zh-CN" sz="600">
                <a:solidFill>
                  <a:schemeClr val="bg1">
                    <a:lumMod val="65000"/>
                  </a:schemeClr>
                </a:solidFill>
                <a:latin typeface="微软雅黑" panose="020B0503020204020204" pitchFamily="34" charset="-122"/>
                <a:ea typeface="微软雅黑" panose="020B0503020204020204" pitchFamily="34" charset="-122"/>
              </a:rPr>
              <a:t>2 </a:t>
            </a:r>
            <a:r>
              <a:rPr lang="zh-CN" altLang="en-US" sz="600">
                <a:solidFill>
                  <a:schemeClr val="bg1">
                    <a:lumMod val="65000"/>
                  </a:schemeClr>
                </a:solidFill>
                <a:latin typeface="微软雅黑" panose="020B0503020204020204" pitchFamily="34" charset="-122"/>
                <a:ea typeface="微软雅黑" panose="020B0503020204020204" pitchFamily="34" charset="-122"/>
              </a:rPr>
              <a:t>剂的接种间隔至少为 </a:t>
            </a:r>
            <a:r>
              <a:rPr lang="en-US" altLang="zh-CN" sz="600">
                <a:solidFill>
                  <a:schemeClr val="bg1">
                    <a:lumMod val="65000"/>
                  </a:schemeClr>
                </a:solidFill>
                <a:latin typeface="微软雅黑" panose="020B0503020204020204" pitchFamily="34" charset="-122"/>
                <a:ea typeface="微软雅黑" panose="020B0503020204020204" pitchFamily="34" charset="-122"/>
              </a:rPr>
              <a:t>3 </a:t>
            </a:r>
            <a:r>
              <a:rPr lang="zh-CN" altLang="en-US" sz="600">
                <a:solidFill>
                  <a:schemeClr val="bg1">
                    <a:lumMod val="65000"/>
                  </a:schemeClr>
                </a:solidFill>
                <a:latin typeface="微软雅黑" panose="020B0503020204020204" pitchFamily="34" charset="-122"/>
                <a:ea typeface="微软雅黑" panose="020B0503020204020204" pitchFamily="34" charset="-122"/>
              </a:rPr>
              <a:t>个月，所有 </a:t>
            </a:r>
            <a:r>
              <a:rPr lang="en-US" altLang="zh-CN" sz="600">
                <a:solidFill>
                  <a:schemeClr val="bg1">
                    <a:lumMod val="65000"/>
                  </a:schemeClr>
                </a:solidFill>
                <a:latin typeface="微软雅黑" panose="020B0503020204020204" pitchFamily="34" charset="-122"/>
                <a:ea typeface="微软雅黑" panose="020B0503020204020204" pitchFamily="34" charset="-122"/>
              </a:rPr>
              <a:t>3 </a:t>
            </a:r>
            <a:r>
              <a:rPr lang="zh-CN" altLang="en-US" sz="600">
                <a:solidFill>
                  <a:schemeClr val="bg1">
                    <a:lumMod val="65000"/>
                  </a:schemeClr>
                </a:solidFill>
                <a:latin typeface="微软雅黑" panose="020B0503020204020204" pitchFamily="34" charset="-122"/>
                <a:ea typeface="微软雅黑" panose="020B0503020204020204" pitchFamily="34" charset="-122"/>
              </a:rPr>
              <a:t>剂应在一年内完成。</a:t>
            </a:r>
            <a:r>
              <a:rPr lang="en-US" altLang="zh-CN" sz="600">
                <a:solidFill>
                  <a:schemeClr val="bg1">
                    <a:lumMod val="65000"/>
                  </a:schemeClr>
                </a:solidFill>
                <a:latin typeface="微软雅黑" panose="020B0503020204020204" pitchFamily="34" charset="-122"/>
                <a:ea typeface="微软雅黑" panose="020B0503020204020204" pitchFamily="34" charset="-122"/>
              </a:rPr>
              <a:t>9-14 </a:t>
            </a:r>
            <a:r>
              <a:rPr lang="zh-CN" altLang="en-US" sz="600">
                <a:solidFill>
                  <a:schemeClr val="bg1">
                    <a:lumMod val="65000"/>
                  </a:schemeClr>
                </a:solidFill>
                <a:latin typeface="微软雅黑" panose="020B0503020204020204" pitchFamily="34" charset="-122"/>
                <a:ea typeface="微软雅黑" panose="020B0503020204020204" pitchFamily="34" charset="-122"/>
              </a:rPr>
              <a:t>岁女性也可选择 </a:t>
            </a:r>
            <a:r>
              <a:rPr lang="en-US" altLang="zh-CN" sz="600">
                <a:solidFill>
                  <a:schemeClr val="bg1">
                    <a:lumMod val="65000"/>
                  </a:schemeClr>
                </a:solidFill>
                <a:latin typeface="微软雅黑" panose="020B0503020204020204" pitchFamily="34" charset="-122"/>
                <a:ea typeface="微软雅黑" panose="020B0503020204020204" pitchFamily="34" charset="-122"/>
              </a:rPr>
              <a:t>2 </a:t>
            </a:r>
            <a:r>
              <a:rPr lang="zh-CN" altLang="en-US" sz="600">
                <a:solidFill>
                  <a:schemeClr val="bg1">
                    <a:lumMod val="65000"/>
                  </a:schemeClr>
                </a:solidFill>
                <a:latin typeface="微软雅黑" panose="020B0503020204020204" pitchFamily="34" charset="-122"/>
                <a:ea typeface="微软雅黑" panose="020B0503020204020204" pitchFamily="34" charset="-122"/>
              </a:rPr>
              <a:t>剂免疫程序，即于 </a:t>
            </a:r>
            <a:r>
              <a:rPr lang="en-US" altLang="zh-CN" sz="600">
                <a:solidFill>
                  <a:schemeClr val="bg1">
                    <a:lumMod val="65000"/>
                  </a:schemeClr>
                </a:solidFill>
                <a:latin typeface="微软雅黑" panose="020B0503020204020204" pitchFamily="34" charset="-122"/>
                <a:ea typeface="微软雅黑" panose="020B0503020204020204" pitchFamily="34" charset="-122"/>
              </a:rPr>
              <a:t>0 </a:t>
            </a:r>
            <a:r>
              <a:rPr lang="zh-CN" altLang="en-US" sz="600">
                <a:solidFill>
                  <a:schemeClr val="bg1">
                    <a:lumMod val="65000"/>
                  </a:schemeClr>
                </a:solidFill>
                <a:latin typeface="微软雅黑" panose="020B0503020204020204" pitchFamily="34" charset="-122"/>
                <a:ea typeface="微软雅黑" panose="020B0503020204020204" pitchFamily="34" charset="-122"/>
              </a:rPr>
              <a:t>月和 </a:t>
            </a:r>
            <a:r>
              <a:rPr lang="en-US" altLang="zh-CN" sz="600">
                <a:solidFill>
                  <a:schemeClr val="bg1">
                    <a:lumMod val="65000"/>
                  </a:schemeClr>
                </a:solidFill>
                <a:latin typeface="微软雅黑" panose="020B0503020204020204" pitchFamily="34" charset="-122"/>
                <a:ea typeface="微软雅黑" panose="020B0503020204020204" pitchFamily="34" charset="-122"/>
              </a:rPr>
              <a:t>6~12 </a:t>
            </a:r>
            <a:r>
              <a:rPr lang="zh-CN" altLang="en-US" sz="600">
                <a:solidFill>
                  <a:schemeClr val="bg1">
                    <a:lumMod val="65000"/>
                  </a:schemeClr>
                </a:solidFill>
                <a:latin typeface="微软雅黑" panose="020B0503020204020204" pitchFamily="34" charset="-122"/>
                <a:ea typeface="微软雅黑" panose="020B0503020204020204" pitchFamily="34" charset="-122"/>
              </a:rPr>
              <a:t>月分别接种 </a:t>
            </a:r>
            <a:r>
              <a:rPr lang="en-US" altLang="zh-CN" sz="600">
                <a:solidFill>
                  <a:schemeClr val="bg1">
                    <a:lumMod val="65000"/>
                  </a:schemeClr>
                </a:solidFill>
                <a:latin typeface="微软雅黑" panose="020B0503020204020204" pitchFamily="34" charset="-122"/>
                <a:ea typeface="微软雅黑" panose="020B0503020204020204" pitchFamily="34" charset="-122"/>
              </a:rPr>
              <a:t>1 </a:t>
            </a:r>
            <a:r>
              <a:rPr lang="zh-CN" altLang="en-US" sz="600">
                <a:solidFill>
                  <a:schemeClr val="bg1">
                    <a:lumMod val="65000"/>
                  </a:schemeClr>
                </a:solidFill>
                <a:latin typeface="微软雅黑" panose="020B0503020204020204" pitchFamily="34" charset="-122"/>
                <a:ea typeface="微软雅黑" panose="020B0503020204020204" pitchFamily="34" charset="-122"/>
              </a:rPr>
              <a:t>剂，共接种 </a:t>
            </a:r>
            <a:r>
              <a:rPr lang="en-US" altLang="zh-CN" sz="600">
                <a:solidFill>
                  <a:schemeClr val="bg1">
                    <a:lumMod val="65000"/>
                  </a:schemeClr>
                </a:solidFill>
                <a:latin typeface="微软雅黑" panose="020B0503020204020204" pitchFamily="34" charset="-122"/>
                <a:ea typeface="微软雅黑" panose="020B0503020204020204" pitchFamily="34" charset="-122"/>
              </a:rPr>
              <a:t>2 </a:t>
            </a:r>
            <a:r>
              <a:rPr lang="zh-CN" altLang="en-US" sz="600">
                <a:solidFill>
                  <a:schemeClr val="bg1">
                    <a:lumMod val="65000"/>
                  </a:schemeClr>
                </a:solidFill>
                <a:latin typeface="微软雅黑" panose="020B0503020204020204" pitchFamily="34" charset="-122"/>
                <a:ea typeface="微软雅黑" panose="020B0503020204020204" pitchFamily="34" charset="-122"/>
              </a:rPr>
              <a:t>剂。根据 </a:t>
            </a:r>
            <a:r>
              <a:rPr lang="en-US" altLang="zh-CN" sz="600">
                <a:solidFill>
                  <a:schemeClr val="bg1">
                    <a:lumMod val="65000"/>
                  </a:schemeClr>
                </a:solidFill>
                <a:latin typeface="微软雅黑" panose="020B0503020204020204" pitchFamily="34" charset="-122"/>
                <a:ea typeface="微软雅黑" panose="020B0503020204020204" pitchFamily="34" charset="-122"/>
              </a:rPr>
              <a:t>2 </a:t>
            </a:r>
            <a:r>
              <a:rPr lang="zh-CN" altLang="en-US" sz="600">
                <a:solidFill>
                  <a:schemeClr val="bg1">
                    <a:lumMod val="65000"/>
                  </a:schemeClr>
                </a:solidFill>
                <a:latin typeface="微软雅黑" panose="020B0503020204020204" pitchFamily="34" charset="-122"/>
                <a:ea typeface="微软雅黑" panose="020B0503020204020204" pitchFamily="34" charset="-122"/>
              </a:rPr>
              <a:t>剂免疫程序的临床研究数据，如果第 </a:t>
            </a:r>
            <a:r>
              <a:rPr lang="en-US" altLang="zh-CN" sz="600">
                <a:solidFill>
                  <a:schemeClr val="bg1">
                    <a:lumMod val="65000"/>
                  </a:schemeClr>
                </a:solidFill>
                <a:latin typeface="微软雅黑" panose="020B0503020204020204" pitchFamily="34" charset="-122"/>
                <a:ea typeface="微软雅黑" panose="020B0503020204020204" pitchFamily="34" charset="-122"/>
              </a:rPr>
              <a:t>2 </a:t>
            </a:r>
            <a:r>
              <a:rPr lang="zh-CN" altLang="en-US" sz="600">
                <a:solidFill>
                  <a:schemeClr val="bg1">
                    <a:lumMod val="65000"/>
                  </a:schemeClr>
                </a:solidFill>
                <a:latin typeface="微软雅黑" panose="020B0503020204020204" pitchFamily="34" charset="-122"/>
                <a:ea typeface="微软雅黑" panose="020B0503020204020204" pitchFamily="34" charset="-122"/>
              </a:rPr>
              <a:t>剂与首剂的接种间隔少于 </a:t>
            </a:r>
            <a:r>
              <a:rPr lang="en-US" altLang="zh-CN" sz="600">
                <a:solidFill>
                  <a:schemeClr val="bg1">
                    <a:lumMod val="65000"/>
                  </a:schemeClr>
                </a:solidFill>
                <a:latin typeface="微软雅黑" panose="020B0503020204020204" pitchFamily="34" charset="-122"/>
                <a:ea typeface="微软雅黑" panose="020B0503020204020204" pitchFamily="34" charset="-122"/>
              </a:rPr>
              <a:t>5 </a:t>
            </a:r>
            <a:r>
              <a:rPr lang="zh-CN" altLang="en-US" sz="600">
                <a:solidFill>
                  <a:schemeClr val="bg1">
                    <a:lumMod val="65000"/>
                  </a:schemeClr>
                </a:solidFill>
                <a:latin typeface="微软雅黑" panose="020B0503020204020204" pitchFamily="34" charset="-122"/>
                <a:ea typeface="微软雅黑" panose="020B0503020204020204" pitchFamily="34" charset="-122"/>
              </a:rPr>
              <a:t>个月，则应进行第 </a:t>
            </a:r>
            <a:r>
              <a:rPr lang="en-US" altLang="zh-CN" sz="600">
                <a:solidFill>
                  <a:schemeClr val="bg1">
                    <a:lumMod val="65000"/>
                  </a:schemeClr>
                </a:solidFill>
                <a:latin typeface="微软雅黑" panose="020B0503020204020204" pitchFamily="34" charset="-122"/>
                <a:ea typeface="微软雅黑" panose="020B0503020204020204" pitchFamily="34" charset="-122"/>
              </a:rPr>
              <a:t>3 </a:t>
            </a:r>
            <a:r>
              <a:rPr lang="zh-CN" altLang="en-US" sz="600">
                <a:solidFill>
                  <a:schemeClr val="bg1">
                    <a:lumMod val="65000"/>
                  </a:schemeClr>
                </a:solidFill>
                <a:latin typeface="微软雅黑" panose="020B0503020204020204" pitchFamily="34" charset="-122"/>
                <a:ea typeface="微软雅黑" panose="020B0503020204020204" pitchFamily="34" charset="-122"/>
              </a:rPr>
              <a:t>剂的接种。</a:t>
            </a:r>
          </a:p>
        </p:txBody>
      </p:sp>
    </p:spTree>
    <p:extLst>
      <p:ext uri="{BB962C8B-B14F-4D97-AF65-F5344CB8AC3E}">
        <p14:creationId xmlns:p14="http://schemas.microsoft.com/office/powerpoint/2010/main" val="412505176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61E45-E392-8F79-A530-24BA768069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1C2627-171A-540B-1713-B7D94A93E68E}"/>
              </a:ext>
            </a:extLst>
          </p:cNvPr>
          <p:cNvSpPr>
            <a:spLocks noGrp="1"/>
          </p:cNvSpPr>
          <p:nvPr>
            <p:ph type="title"/>
          </p:nvPr>
        </p:nvSpPr>
        <p:spPr/>
        <p:txBody>
          <a:bodyPr>
            <a:normAutofit/>
          </a:bodyPr>
          <a:lstStyle/>
          <a:p>
            <a:r>
              <a:rPr lang="en-US" altLang="zh-CN" sz="2400" dirty="0">
                <a:solidFill>
                  <a:srgbClr val="015560"/>
                </a:solidFill>
              </a:rPr>
              <a:t>9-14</a:t>
            </a:r>
            <a:r>
              <a:rPr lang="zh-CN" altLang="en-US" sz="2400" dirty="0">
                <a:solidFill>
                  <a:srgbClr val="015560"/>
                </a:solidFill>
              </a:rPr>
              <a:t>岁女性已接种</a:t>
            </a:r>
            <a:r>
              <a:rPr lang="en-US" altLang="zh-CN" sz="2400" dirty="0">
                <a:solidFill>
                  <a:srgbClr val="015560"/>
                </a:solidFill>
              </a:rPr>
              <a:t>1</a:t>
            </a:r>
            <a:r>
              <a:rPr lang="zh-CN" altLang="en-US" sz="2400" dirty="0">
                <a:solidFill>
                  <a:srgbClr val="015560"/>
                </a:solidFill>
              </a:rPr>
              <a:t>针或</a:t>
            </a:r>
            <a:r>
              <a:rPr lang="en-US" altLang="zh-CN" sz="2400" dirty="0">
                <a:solidFill>
                  <a:srgbClr val="015560"/>
                </a:solidFill>
              </a:rPr>
              <a:t>2</a:t>
            </a:r>
            <a:r>
              <a:rPr lang="zh-CN" altLang="en-US" sz="2400" dirty="0">
                <a:solidFill>
                  <a:srgbClr val="015560"/>
                </a:solidFill>
              </a:rPr>
              <a:t>针九价</a:t>
            </a:r>
            <a:r>
              <a:rPr lang="en-US" altLang="zh-CN" sz="2400" dirty="0">
                <a:solidFill>
                  <a:srgbClr val="015560"/>
                </a:solidFill>
              </a:rPr>
              <a:t>HPV</a:t>
            </a:r>
            <a:r>
              <a:rPr lang="zh-CN" altLang="en-US" sz="2400" dirty="0">
                <a:solidFill>
                  <a:srgbClr val="015560"/>
                </a:solidFill>
              </a:rPr>
              <a:t>疫苗后，如何调整接种程序？</a:t>
            </a:r>
            <a:endParaRPr lang="zh-CN" altLang="en-US" sz="2400" dirty="0"/>
          </a:p>
        </p:txBody>
      </p:sp>
      <p:sp>
        <p:nvSpPr>
          <p:cNvPr id="4" name="圆角矩形 15">
            <a:extLst>
              <a:ext uri="{FF2B5EF4-FFF2-40B4-BE49-F238E27FC236}">
                <a16:creationId xmlns:a16="http://schemas.microsoft.com/office/drawing/2014/main" id="{7FC9856D-1E23-6577-01A6-DAAF82912A5C}"/>
              </a:ext>
            </a:extLst>
          </p:cNvPr>
          <p:cNvSpPr/>
          <p:nvPr/>
        </p:nvSpPr>
        <p:spPr>
          <a:xfrm>
            <a:off x="667067" y="1499407"/>
            <a:ext cx="10857865" cy="3533839"/>
          </a:xfrm>
          <a:prstGeom prst="roundRect">
            <a:avLst>
              <a:gd name="adj" fmla="val 0"/>
            </a:avLst>
          </a:prstGeom>
          <a:solidFill>
            <a:srgbClr val="F7F7F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2C10A1E4-1576-B3C0-665D-4FB4143C85FE}"/>
              </a:ext>
            </a:extLst>
          </p:cNvPr>
          <p:cNvGrpSpPr/>
          <p:nvPr/>
        </p:nvGrpSpPr>
        <p:grpSpPr>
          <a:xfrm>
            <a:off x="853811" y="1692049"/>
            <a:ext cx="2298700" cy="428625"/>
            <a:chOff x="5520780" y="915353"/>
            <a:chExt cx="909480" cy="841702"/>
          </a:xfrm>
          <a:solidFill>
            <a:srgbClr val="1F8C87"/>
          </a:solidFill>
        </p:grpSpPr>
        <p:sp>
          <p:nvSpPr>
            <p:cNvPr id="15" name="直角三角形 21">
              <a:extLst>
                <a:ext uri="{FF2B5EF4-FFF2-40B4-BE49-F238E27FC236}">
                  <a16:creationId xmlns:a16="http://schemas.microsoft.com/office/drawing/2014/main" id="{C3F43345-E5B8-DE91-036D-1DB7D5510CE2}"/>
                </a:ext>
              </a:extLst>
            </p:cNvPr>
            <p:cNvSpPr/>
            <p:nvPr/>
          </p:nvSpPr>
          <p:spPr>
            <a:xfrm rot="10800000" flipH="1">
              <a:off x="5520780" y="915353"/>
              <a:ext cx="909480" cy="84170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sp>
          <p:nvSpPr>
            <p:cNvPr id="16" name="直角三角形 22">
              <a:extLst>
                <a:ext uri="{FF2B5EF4-FFF2-40B4-BE49-F238E27FC236}">
                  <a16:creationId xmlns:a16="http://schemas.microsoft.com/office/drawing/2014/main" id="{C49A4C1F-FB56-E534-75C1-521E6C624A3E}"/>
                </a:ext>
              </a:extLst>
            </p:cNvPr>
            <p:cNvSpPr/>
            <p:nvPr/>
          </p:nvSpPr>
          <p:spPr>
            <a:xfrm rot="10800000" flipH="1">
              <a:off x="5652205" y="915353"/>
              <a:ext cx="760611" cy="84170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sp>
          <p:nvSpPr>
            <p:cNvPr id="17" name="直角三角形 23">
              <a:extLst>
                <a:ext uri="{FF2B5EF4-FFF2-40B4-BE49-F238E27FC236}">
                  <a16:creationId xmlns:a16="http://schemas.microsoft.com/office/drawing/2014/main" id="{C89C7FCA-E511-63E9-2C08-3ED9AEFACAC6}"/>
                </a:ext>
              </a:extLst>
            </p:cNvPr>
            <p:cNvSpPr/>
            <p:nvPr/>
          </p:nvSpPr>
          <p:spPr>
            <a:xfrm rot="10800000" flipH="1">
              <a:off x="5520781" y="915353"/>
              <a:ext cx="871526" cy="841702"/>
            </a:xfrm>
            <a:prstGeom prst="homePlate">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grpSp>
      <p:sp>
        <p:nvSpPr>
          <p:cNvPr id="18" name="矩形 17">
            <a:extLst>
              <a:ext uri="{FF2B5EF4-FFF2-40B4-BE49-F238E27FC236}">
                <a16:creationId xmlns:a16="http://schemas.microsoft.com/office/drawing/2014/main" id="{0E353868-05CB-BCA9-45A9-FA142A782108}"/>
              </a:ext>
            </a:extLst>
          </p:cNvPr>
          <p:cNvSpPr/>
          <p:nvPr/>
        </p:nvSpPr>
        <p:spPr>
          <a:xfrm>
            <a:off x="1380861" y="1651409"/>
            <a:ext cx="1427480" cy="460375"/>
          </a:xfrm>
          <a:prstGeom prst="rect">
            <a:avLst/>
          </a:prstGeom>
        </p:spPr>
        <p:txBody>
          <a:bodyPr wrap="square">
            <a:spAutoFit/>
          </a:bodyPr>
          <a:lstStyle/>
          <a:p>
            <a:pPr algn="just">
              <a:lnSpc>
                <a:spcPct val="120000"/>
              </a:lnSpc>
              <a:spcAft>
                <a:spcPts val="600"/>
              </a:spcAft>
            </a:pPr>
            <a:r>
              <a:rPr lang="en-US" altLang="zh-CN" sz="2000" b="1" dirty="0">
                <a:solidFill>
                  <a:schemeClr val="bg1"/>
                </a:solidFill>
                <a:latin typeface="微软雅黑" panose="020B0503020204020204" pitchFamily="34" charset="-122"/>
                <a:ea typeface="微软雅黑" panose="020B0503020204020204" pitchFamily="34" charset="-122"/>
              </a:rPr>
              <a:t>Answer</a:t>
            </a:r>
          </a:p>
        </p:txBody>
      </p:sp>
      <p:sp>
        <p:nvSpPr>
          <p:cNvPr id="19" name="light-bulb_115069">
            <a:extLst>
              <a:ext uri="{FF2B5EF4-FFF2-40B4-BE49-F238E27FC236}">
                <a16:creationId xmlns:a16="http://schemas.microsoft.com/office/drawing/2014/main" id="{DD3C70E9-37FA-2477-04BE-C7428A1BE242}"/>
              </a:ext>
            </a:extLst>
          </p:cNvPr>
          <p:cNvSpPr/>
          <p:nvPr/>
        </p:nvSpPr>
        <p:spPr>
          <a:xfrm>
            <a:off x="1078795" y="1759408"/>
            <a:ext cx="232240" cy="260026"/>
          </a:xfrm>
          <a:custGeom>
            <a:avLst/>
            <a:gdLst>
              <a:gd name="connsiteX0" fmla="*/ 489651 w 540813"/>
              <a:gd name="connsiteY0" fmla="*/ 253612 h 605522"/>
              <a:gd name="connsiteX1" fmla="*/ 524527 w 540813"/>
              <a:gd name="connsiteY1" fmla="*/ 253612 h 605522"/>
              <a:gd name="connsiteX2" fmla="*/ 540813 w 540813"/>
              <a:gd name="connsiteY2" fmla="*/ 270019 h 605522"/>
              <a:gd name="connsiteX3" fmla="*/ 524527 w 540813"/>
              <a:gd name="connsiteY3" fmla="*/ 286425 h 605522"/>
              <a:gd name="connsiteX4" fmla="*/ 489651 w 540813"/>
              <a:gd name="connsiteY4" fmla="*/ 286425 h 605522"/>
              <a:gd name="connsiteX5" fmla="*/ 473211 w 540813"/>
              <a:gd name="connsiteY5" fmla="*/ 270019 h 605522"/>
              <a:gd name="connsiteX6" fmla="*/ 489651 w 540813"/>
              <a:gd name="connsiteY6" fmla="*/ 253612 h 605522"/>
              <a:gd name="connsiteX7" fmla="*/ 16440 w 540813"/>
              <a:gd name="connsiteY7" fmla="*/ 253612 h 605522"/>
              <a:gd name="connsiteX8" fmla="*/ 51316 w 540813"/>
              <a:gd name="connsiteY8" fmla="*/ 253612 h 605522"/>
              <a:gd name="connsiteX9" fmla="*/ 67602 w 540813"/>
              <a:gd name="connsiteY9" fmla="*/ 270019 h 605522"/>
              <a:gd name="connsiteX10" fmla="*/ 51316 w 540813"/>
              <a:gd name="connsiteY10" fmla="*/ 286425 h 605522"/>
              <a:gd name="connsiteX11" fmla="*/ 16440 w 540813"/>
              <a:gd name="connsiteY11" fmla="*/ 286425 h 605522"/>
              <a:gd name="connsiteX12" fmla="*/ 0 w 540813"/>
              <a:gd name="connsiteY12" fmla="*/ 270019 h 605522"/>
              <a:gd name="connsiteX13" fmla="*/ 16440 w 540813"/>
              <a:gd name="connsiteY13" fmla="*/ 253612 h 605522"/>
              <a:gd name="connsiteX14" fmla="*/ 202792 w 540813"/>
              <a:gd name="connsiteY14" fmla="*/ 253583 h 605522"/>
              <a:gd name="connsiteX15" fmla="*/ 253336 w 540813"/>
              <a:gd name="connsiteY15" fmla="*/ 342412 h 605522"/>
              <a:gd name="connsiteX16" fmla="*/ 253336 w 540813"/>
              <a:gd name="connsiteY16" fmla="*/ 505187 h 605522"/>
              <a:gd name="connsiteX17" fmla="*/ 286212 w 540813"/>
              <a:gd name="connsiteY17" fmla="*/ 505187 h 605522"/>
              <a:gd name="connsiteX18" fmla="*/ 286212 w 540813"/>
              <a:gd name="connsiteY18" fmla="*/ 342412 h 605522"/>
              <a:gd name="connsiteX19" fmla="*/ 338138 w 540813"/>
              <a:gd name="connsiteY19" fmla="*/ 253583 h 605522"/>
              <a:gd name="connsiteX20" fmla="*/ 45888 w 540813"/>
              <a:gd name="connsiteY20" fmla="*/ 127247 h 605522"/>
              <a:gd name="connsiteX21" fmla="*/ 58372 w 540813"/>
              <a:gd name="connsiteY21" fmla="*/ 128859 h 605522"/>
              <a:gd name="connsiteX22" fmla="*/ 88485 w 540813"/>
              <a:gd name="connsiteY22" fmla="*/ 146359 h 605522"/>
              <a:gd name="connsiteX23" fmla="*/ 94477 w 540813"/>
              <a:gd name="connsiteY23" fmla="*/ 168618 h 605522"/>
              <a:gd name="connsiteX24" fmla="*/ 80189 w 540813"/>
              <a:gd name="connsiteY24" fmla="*/ 176908 h 605522"/>
              <a:gd name="connsiteX25" fmla="*/ 72046 w 540813"/>
              <a:gd name="connsiteY25" fmla="*/ 174605 h 605522"/>
              <a:gd name="connsiteX26" fmla="*/ 41932 w 540813"/>
              <a:gd name="connsiteY26" fmla="*/ 157259 h 605522"/>
              <a:gd name="connsiteX27" fmla="*/ 35940 w 540813"/>
              <a:gd name="connsiteY27" fmla="*/ 134846 h 605522"/>
              <a:gd name="connsiteX28" fmla="*/ 45888 w 540813"/>
              <a:gd name="connsiteY28" fmla="*/ 127247 h 605522"/>
              <a:gd name="connsiteX29" fmla="*/ 494104 w 540813"/>
              <a:gd name="connsiteY29" fmla="*/ 127057 h 605522"/>
              <a:gd name="connsiteX30" fmla="*/ 504109 w 540813"/>
              <a:gd name="connsiteY30" fmla="*/ 134703 h 605522"/>
              <a:gd name="connsiteX31" fmla="*/ 498117 w 540813"/>
              <a:gd name="connsiteY31" fmla="*/ 156932 h 605522"/>
              <a:gd name="connsiteX32" fmla="*/ 467850 w 540813"/>
              <a:gd name="connsiteY32" fmla="*/ 174409 h 605522"/>
              <a:gd name="connsiteX33" fmla="*/ 459707 w 540813"/>
              <a:gd name="connsiteY33" fmla="*/ 176555 h 605522"/>
              <a:gd name="connsiteX34" fmla="*/ 445572 w 540813"/>
              <a:gd name="connsiteY34" fmla="*/ 168430 h 605522"/>
              <a:gd name="connsiteX35" fmla="*/ 451564 w 540813"/>
              <a:gd name="connsiteY35" fmla="*/ 146048 h 605522"/>
              <a:gd name="connsiteX36" fmla="*/ 481678 w 540813"/>
              <a:gd name="connsiteY36" fmla="*/ 128724 h 605522"/>
              <a:gd name="connsiteX37" fmla="*/ 494104 w 540813"/>
              <a:gd name="connsiteY37" fmla="*/ 127057 h 605522"/>
              <a:gd name="connsiteX38" fmla="*/ 270542 w 540813"/>
              <a:gd name="connsiteY38" fmla="*/ 100626 h 605522"/>
              <a:gd name="connsiteX39" fmla="*/ 438917 w 540813"/>
              <a:gd name="connsiteY39" fmla="*/ 268925 h 605522"/>
              <a:gd name="connsiteX40" fmla="*/ 372243 w 540813"/>
              <a:gd name="connsiteY40" fmla="*/ 403011 h 605522"/>
              <a:gd name="connsiteX41" fmla="*/ 372243 w 540813"/>
              <a:gd name="connsiteY41" fmla="*/ 422342 h 605522"/>
              <a:gd name="connsiteX42" fmla="*/ 337370 w 540813"/>
              <a:gd name="connsiteY42" fmla="*/ 498897 h 605522"/>
              <a:gd name="connsiteX43" fmla="*/ 337370 w 540813"/>
              <a:gd name="connsiteY43" fmla="*/ 572691 h 605522"/>
              <a:gd name="connsiteX44" fmla="*/ 303264 w 540813"/>
              <a:gd name="connsiteY44" fmla="*/ 572691 h 605522"/>
              <a:gd name="connsiteX45" fmla="*/ 270388 w 540813"/>
              <a:gd name="connsiteY45" fmla="*/ 605522 h 605522"/>
              <a:gd name="connsiteX46" fmla="*/ 237666 w 540813"/>
              <a:gd name="connsiteY46" fmla="*/ 572691 h 605522"/>
              <a:gd name="connsiteX47" fmla="*/ 202178 w 540813"/>
              <a:gd name="connsiteY47" fmla="*/ 572691 h 605522"/>
              <a:gd name="connsiteX48" fmla="*/ 202178 w 540813"/>
              <a:gd name="connsiteY48" fmla="*/ 497056 h 605522"/>
              <a:gd name="connsiteX49" fmla="*/ 204789 w 540813"/>
              <a:gd name="connsiteY49" fmla="*/ 497056 h 605522"/>
              <a:gd name="connsiteX50" fmla="*/ 171452 w 540813"/>
              <a:gd name="connsiteY50" fmla="*/ 422342 h 605522"/>
              <a:gd name="connsiteX51" fmla="*/ 171452 w 540813"/>
              <a:gd name="connsiteY51" fmla="*/ 404546 h 605522"/>
              <a:gd name="connsiteX52" fmla="*/ 102320 w 540813"/>
              <a:gd name="connsiteY52" fmla="*/ 268925 h 605522"/>
              <a:gd name="connsiteX53" fmla="*/ 270542 w 540813"/>
              <a:gd name="connsiteY53" fmla="*/ 100626 h 605522"/>
              <a:gd name="connsiteX54" fmla="*/ 392894 w 540813"/>
              <a:gd name="connsiteY54" fmla="*/ 34451 h 605522"/>
              <a:gd name="connsiteX55" fmla="*/ 405315 w 540813"/>
              <a:gd name="connsiteY55" fmla="*/ 36062 h 605522"/>
              <a:gd name="connsiteX56" fmla="*/ 411305 w 540813"/>
              <a:gd name="connsiteY56" fmla="*/ 58461 h 605522"/>
              <a:gd name="connsiteX57" fmla="*/ 393950 w 540813"/>
              <a:gd name="connsiteY57" fmla="*/ 88530 h 605522"/>
              <a:gd name="connsiteX58" fmla="*/ 379667 w 540813"/>
              <a:gd name="connsiteY58" fmla="*/ 96815 h 605522"/>
              <a:gd name="connsiteX59" fmla="*/ 371527 w 540813"/>
              <a:gd name="connsiteY59" fmla="*/ 94514 h 605522"/>
              <a:gd name="connsiteX60" fmla="*/ 365537 w 540813"/>
              <a:gd name="connsiteY60" fmla="*/ 72268 h 605522"/>
              <a:gd name="connsiteX61" fmla="*/ 382892 w 540813"/>
              <a:gd name="connsiteY61" fmla="*/ 42045 h 605522"/>
              <a:gd name="connsiteX62" fmla="*/ 392894 w 540813"/>
              <a:gd name="connsiteY62" fmla="*/ 34451 h 605522"/>
              <a:gd name="connsiteX63" fmla="*/ 147104 w 540813"/>
              <a:gd name="connsiteY63" fmla="*/ 34265 h 605522"/>
              <a:gd name="connsiteX64" fmla="*/ 156991 w 540813"/>
              <a:gd name="connsiteY64" fmla="*/ 41917 h 605522"/>
              <a:gd name="connsiteX65" fmla="*/ 174499 w 540813"/>
              <a:gd name="connsiteY65" fmla="*/ 71986 h 605522"/>
              <a:gd name="connsiteX66" fmla="*/ 168356 w 540813"/>
              <a:gd name="connsiteY66" fmla="*/ 94385 h 605522"/>
              <a:gd name="connsiteX67" fmla="*/ 160216 w 540813"/>
              <a:gd name="connsiteY67" fmla="*/ 96533 h 605522"/>
              <a:gd name="connsiteX68" fmla="*/ 146086 w 540813"/>
              <a:gd name="connsiteY68" fmla="*/ 88402 h 605522"/>
              <a:gd name="connsiteX69" fmla="*/ 128578 w 540813"/>
              <a:gd name="connsiteY69" fmla="*/ 58179 h 605522"/>
              <a:gd name="connsiteX70" fmla="*/ 134568 w 540813"/>
              <a:gd name="connsiteY70" fmla="*/ 35933 h 605522"/>
              <a:gd name="connsiteX71" fmla="*/ 147104 w 540813"/>
              <a:gd name="connsiteY71" fmla="*/ 34265 h 605522"/>
              <a:gd name="connsiteX72" fmla="*/ 269772 w 540813"/>
              <a:gd name="connsiteY72" fmla="*/ 0 h 605522"/>
              <a:gd name="connsiteX73" fmla="*/ 286213 w 540813"/>
              <a:gd name="connsiteY73" fmla="*/ 16422 h 605522"/>
              <a:gd name="connsiteX74" fmla="*/ 286213 w 540813"/>
              <a:gd name="connsiteY74" fmla="*/ 51109 h 605522"/>
              <a:gd name="connsiteX75" fmla="*/ 269772 w 540813"/>
              <a:gd name="connsiteY75" fmla="*/ 67531 h 605522"/>
              <a:gd name="connsiteX76" fmla="*/ 253330 w 540813"/>
              <a:gd name="connsiteY76" fmla="*/ 51109 h 605522"/>
              <a:gd name="connsiteX77" fmla="*/ 253330 w 540813"/>
              <a:gd name="connsiteY77" fmla="*/ 16422 h 605522"/>
              <a:gd name="connsiteX78" fmla="*/ 269772 w 540813"/>
              <a:gd name="connsiteY78"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13" h="605522">
                <a:moveTo>
                  <a:pt x="489651" y="253612"/>
                </a:moveTo>
                <a:lnTo>
                  <a:pt x="524527" y="253612"/>
                </a:lnTo>
                <a:cubicBezTo>
                  <a:pt x="533592" y="253612"/>
                  <a:pt x="540813" y="260972"/>
                  <a:pt x="540813" y="270019"/>
                </a:cubicBezTo>
                <a:cubicBezTo>
                  <a:pt x="540813" y="279065"/>
                  <a:pt x="533592" y="286425"/>
                  <a:pt x="524527" y="286425"/>
                </a:cubicBezTo>
                <a:lnTo>
                  <a:pt x="489651" y="286425"/>
                </a:lnTo>
                <a:cubicBezTo>
                  <a:pt x="480586" y="286425"/>
                  <a:pt x="473211" y="279065"/>
                  <a:pt x="473211" y="270019"/>
                </a:cubicBezTo>
                <a:cubicBezTo>
                  <a:pt x="473211" y="260972"/>
                  <a:pt x="480586" y="253612"/>
                  <a:pt x="489651" y="253612"/>
                </a:cubicBezTo>
                <a:close/>
                <a:moveTo>
                  <a:pt x="16440" y="253612"/>
                </a:moveTo>
                <a:lnTo>
                  <a:pt x="51316" y="253612"/>
                </a:lnTo>
                <a:cubicBezTo>
                  <a:pt x="60381" y="253612"/>
                  <a:pt x="67602" y="260972"/>
                  <a:pt x="67602" y="270019"/>
                </a:cubicBezTo>
                <a:cubicBezTo>
                  <a:pt x="67602" y="279065"/>
                  <a:pt x="60381" y="286425"/>
                  <a:pt x="51316" y="286425"/>
                </a:cubicBezTo>
                <a:lnTo>
                  <a:pt x="16440" y="286425"/>
                </a:lnTo>
                <a:cubicBezTo>
                  <a:pt x="7375" y="286425"/>
                  <a:pt x="0" y="279065"/>
                  <a:pt x="0" y="270019"/>
                </a:cubicBezTo>
                <a:cubicBezTo>
                  <a:pt x="0" y="260972"/>
                  <a:pt x="7375" y="253612"/>
                  <a:pt x="16440" y="253612"/>
                </a:cubicBezTo>
                <a:close/>
                <a:moveTo>
                  <a:pt x="202792" y="253583"/>
                </a:moveTo>
                <a:lnTo>
                  <a:pt x="253336" y="342412"/>
                </a:lnTo>
                <a:lnTo>
                  <a:pt x="253336" y="505187"/>
                </a:lnTo>
                <a:lnTo>
                  <a:pt x="286212" y="505187"/>
                </a:lnTo>
                <a:lnTo>
                  <a:pt x="286212" y="342412"/>
                </a:lnTo>
                <a:lnTo>
                  <a:pt x="338138" y="253583"/>
                </a:lnTo>
                <a:close/>
                <a:moveTo>
                  <a:pt x="45888" y="127247"/>
                </a:moveTo>
                <a:cubicBezTo>
                  <a:pt x="49960" y="126172"/>
                  <a:pt x="54454" y="126633"/>
                  <a:pt x="58372" y="128859"/>
                </a:cubicBezTo>
                <a:lnTo>
                  <a:pt x="88485" y="146359"/>
                </a:lnTo>
                <a:cubicBezTo>
                  <a:pt x="96321" y="150811"/>
                  <a:pt x="98933" y="160789"/>
                  <a:pt x="94477" y="168618"/>
                </a:cubicBezTo>
                <a:cubicBezTo>
                  <a:pt x="91405" y="173991"/>
                  <a:pt x="85873" y="176908"/>
                  <a:pt x="80189" y="176908"/>
                </a:cubicBezTo>
                <a:cubicBezTo>
                  <a:pt x="77423" y="176908"/>
                  <a:pt x="74658" y="176141"/>
                  <a:pt x="72046" y="174605"/>
                </a:cubicBezTo>
                <a:lnTo>
                  <a:pt x="41932" y="157259"/>
                </a:lnTo>
                <a:cubicBezTo>
                  <a:pt x="34096" y="152807"/>
                  <a:pt x="31331" y="142675"/>
                  <a:pt x="35940" y="134846"/>
                </a:cubicBezTo>
                <a:cubicBezTo>
                  <a:pt x="38168" y="130931"/>
                  <a:pt x="41817" y="128322"/>
                  <a:pt x="45888" y="127247"/>
                </a:cubicBezTo>
                <a:close/>
                <a:moveTo>
                  <a:pt x="494104" y="127057"/>
                </a:moveTo>
                <a:cubicBezTo>
                  <a:pt x="498156" y="128149"/>
                  <a:pt x="501805" y="130794"/>
                  <a:pt x="504109" y="134703"/>
                </a:cubicBezTo>
                <a:cubicBezTo>
                  <a:pt x="508565" y="142522"/>
                  <a:pt x="505953" y="152486"/>
                  <a:pt x="498117" y="156932"/>
                </a:cubicBezTo>
                <a:lnTo>
                  <a:pt x="467850" y="174409"/>
                </a:lnTo>
                <a:cubicBezTo>
                  <a:pt x="465392" y="175789"/>
                  <a:pt x="462473" y="176555"/>
                  <a:pt x="459707" y="176555"/>
                </a:cubicBezTo>
                <a:cubicBezTo>
                  <a:pt x="454023" y="176555"/>
                  <a:pt x="448491" y="173642"/>
                  <a:pt x="445572" y="168430"/>
                </a:cubicBezTo>
                <a:cubicBezTo>
                  <a:pt x="440963" y="160611"/>
                  <a:pt x="443729" y="150647"/>
                  <a:pt x="451564" y="146048"/>
                </a:cubicBezTo>
                <a:lnTo>
                  <a:pt x="481678" y="128724"/>
                </a:lnTo>
                <a:cubicBezTo>
                  <a:pt x="485596" y="126425"/>
                  <a:pt x="490051" y="125965"/>
                  <a:pt x="494104" y="127057"/>
                </a:cubicBezTo>
                <a:close/>
                <a:moveTo>
                  <a:pt x="270542" y="100626"/>
                </a:moveTo>
                <a:cubicBezTo>
                  <a:pt x="363640" y="100626"/>
                  <a:pt x="438917" y="175954"/>
                  <a:pt x="438917" y="268925"/>
                </a:cubicBezTo>
                <a:cubicBezTo>
                  <a:pt x="438917" y="323695"/>
                  <a:pt x="413108" y="372175"/>
                  <a:pt x="372243" y="403011"/>
                </a:cubicBezTo>
                <a:lnTo>
                  <a:pt x="372243" y="422342"/>
                </a:lnTo>
                <a:cubicBezTo>
                  <a:pt x="372243" y="453025"/>
                  <a:pt x="359953" y="480334"/>
                  <a:pt x="337370" y="498897"/>
                </a:cubicBezTo>
                <a:lnTo>
                  <a:pt x="337370" y="572691"/>
                </a:lnTo>
                <a:lnTo>
                  <a:pt x="303264" y="572691"/>
                </a:lnTo>
                <a:cubicBezTo>
                  <a:pt x="303264" y="590794"/>
                  <a:pt x="288516" y="605522"/>
                  <a:pt x="270388" y="605522"/>
                </a:cubicBezTo>
                <a:cubicBezTo>
                  <a:pt x="252414" y="605522"/>
                  <a:pt x="237666" y="590794"/>
                  <a:pt x="237666" y="572691"/>
                </a:cubicBezTo>
                <a:lnTo>
                  <a:pt x="202178" y="572691"/>
                </a:lnTo>
                <a:lnTo>
                  <a:pt x="202178" y="497056"/>
                </a:lnTo>
                <a:lnTo>
                  <a:pt x="204789" y="497056"/>
                </a:lnTo>
                <a:cubicBezTo>
                  <a:pt x="184664" y="478646"/>
                  <a:pt x="171452" y="451951"/>
                  <a:pt x="171452" y="422342"/>
                </a:cubicBezTo>
                <a:lnTo>
                  <a:pt x="171452" y="404546"/>
                </a:lnTo>
                <a:cubicBezTo>
                  <a:pt x="128437" y="373862"/>
                  <a:pt x="102320" y="324615"/>
                  <a:pt x="102320" y="268925"/>
                </a:cubicBezTo>
                <a:cubicBezTo>
                  <a:pt x="102320" y="175954"/>
                  <a:pt x="177444" y="100626"/>
                  <a:pt x="270542" y="100626"/>
                </a:cubicBezTo>
                <a:close/>
                <a:moveTo>
                  <a:pt x="392894" y="34451"/>
                </a:moveTo>
                <a:cubicBezTo>
                  <a:pt x="396945" y="33377"/>
                  <a:pt x="401398" y="33838"/>
                  <a:pt x="405315" y="36062"/>
                </a:cubicBezTo>
                <a:cubicBezTo>
                  <a:pt x="413148" y="40665"/>
                  <a:pt x="415912" y="50637"/>
                  <a:pt x="411305" y="58461"/>
                </a:cubicBezTo>
                <a:lnTo>
                  <a:pt x="393950" y="88530"/>
                </a:lnTo>
                <a:cubicBezTo>
                  <a:pt x="390878" y="93747"/>
                  <a:pt x="385349" y="96815"/>
                  <a:pt x="379667" y="96815"/>
                </a:cubicBezTo>
                <a:cubicBezTo>
                  <a:pt x="376902" y="96815"/>
                  <a:pt x="374138" y="96048"/>
                  <a:pt x="371527" y="94514"/>
                </a:cubicBezTo>
                <a:cubicBezTo>
                  <a:pt x="363694" y="90065"/>
                  <a:pt x="361083" y="80093"/>
                  <a:pt x="365537" y="72268"/>
                </a:cubicBezTo>
                <a:lnTo>
                  <a:pt x="382892" y="42045"/>
                </a:lnTo>
                <a:cubicBezTo>
                  <a:pt x="385196" y="38133"/>
                  <a:pt x="388843" y="35525"/>
                  <a:pt x="392894" y="34451"/>
                </a:cubicBezTo>
                <a:close/>
                <a:moveTo>
                  <a:pt x="147104" y="34265"/>
                </a:moveTo>
                <a:cubicBezTo>
                  <a:pt x="151155" y="35358"/>
                  <a:pt x="154764" y="38005"/>
                  <a:pt x="156991" y="41917"/>
                </a:cubicBezTo>
                <a:lnTo>
                  <a:pt x="174499" y="71986"/>
                </a:lnTo>
                <a:cubicBezTo>
                  <a:pt x="178953" y="79811"/>
                  <a:pt x="176342" y="89783"/>
                  <a:pt x="168356" y="94385"/>
                </a:cubicBezTo>
                <a:cubicBezTo>
                  <a:pt x="165899" y="95766"/>
                  <a:pt x="162980" y="96533"/>
                  <a:pt x="160216" y="96533"/>
                </a:cubicBezTo>
                <a:cubicBezTo>
                  <a:pt x="154533" y="96533"/>
                  <a:pt x="149158" y="93618"/>
                  <a:pt x="146086" y="88402"/>
                </a:cubicBezTo>
                <a:lnTo>
                  <a:pt x="128578" y="58179"/>
                </a:lnTo>
                <a:cubicBezTo>
                  <a:pt x="124124" y="50355"/>
                  <a:pt x="126735" y="40383"/>
                  <a:pt x="134568" y="35933"/>
                </a:cubicBezTo>
                <a:cubicBezTo>
                  <a:pt x="138561" y="33632"/>
                  <a:pt x="143053" y="33172"/>
                  <a:pt x="147104" y="34265"/>
                </a:cubicBezTo>
                <a:close/>
                <a:moveTo>
                  <a:pt x="269772" y="0"/>
                </a:moveTo>
                <a:cubicBezTo>
                  <a:pt x="278837" y="0"/>
                  <a:pt x="286213" y="7367"/>
                  <a:pt x="286213" y="16422"/>
                </a:cubicBezTo>
                <a:lnTo>
                  <a:pt x="286213" y="51109"/>
                </a:lnTo>
                <a:cubicBezTo>
                  <a:pt x="286213" y="60164"/>
                  <a:pt x="278837" y="67531"/>
                  <a:pt x="269772" y="67531"/>
                </a:cubicBezTo>
                <a:cubicBezTo>
                  <a:pt x="260706" y="67531"/>
                  <a:pt x="253330" y="60164"/>
                  <a:pt x="253330" y="51109"/>
                </a:cubicBezTo>
                <a:lnTo>
                  <a:pt x="253330" y="16422"/>
                </a:lnTo>
                <a:cubicBezTo>
                  <a:pt x="253330" y="7367"/>
                  <a:pt x="260706" y="0"/>
                  <a:pt x="2697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文本框 2">
            <a:extLst>
              <a:ext uri="{FF2B5EF4-FFF2-40B4-BE49-F238E27FC236}">
                <a16:creationId xmlns:a16="http://schemas.microsoft.com/office/drawing/2014/main" id="{BFFE2C88-9BBB-E6F3-B7EF-47F313AD5101}"/>
              </a:ext>
            </a:extLst>
          </p:cNvPr>
          <p:cNvSpPr txBox="1"/>
          <p:nvPr/>
        </p:nvSpPr>
        <p:spPr>
          <a:xfrm>
            <a:off x="1078795" y="2279486"/>
            <a:ext cx="10181159" cy="2320956"/>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545F"/>
                </a:solidFill>
                <a:effectLst/>
                <a:uLnTx/>
                <a:uFillTx/>
                <a:latin typeface="微软雅黑" panose="020B0503020204020204" pitchFamily="34" charset="-122"/>
                <a:ea typeface="微软雅黑" panose="020B0503020204020204" pitchFamily="34" charset="-122"/>
                <a:cs typeface="+mn-cs"/>
              </a:rPr>
              <a:t>9-14</a:t>
            </a:r>
            <a:r>
              <a:rPr kumimoji="0" lang="zh-CN" altLang="en-US" sz="2000" b="1" i="0" u="none" strike="noStrike" kern="1200" cap="none" spc="0" normalizeH="0" baseline="0" noProof="0" dirty="0">
                <a:ln>
                  <a:noFill/>
                </a:ln>
                <a:solidFill>
                  <a:srgbClr val="00545F"/>
                </a:solidFill>
                <a:effectLst/>
                <a:uLnTx/>
                <a:uFillTx/>
                <a:latin typeface="微软雅黑" panose="020B0503020204020204" pitchFamily="34" charset="-122"/>
                <a:ea typeface="微软雅黑" panose="020B0503020204020204" pitchFamily="34" charset="-122"/>
                <a:cs typeface="+mn-cs"/>
              </a:rPr>
              <a:t>岁女性可采取</a:t>
            </a:r>
            <a:r>
              <a:rPr kumimoji="0" lang="en-US" altLang="zh-CN" sz="2000" b="1" i="0" u="none" strike="noStrike" kern="1200" cap="none" spc="0" normalizeH="0" baseline="0" noProof="0" dirty="0">
                <a:ln>
                  <a:noFill/>
                </a:ln>
                <a:solidFill>
                  <a:srgbClr val="00545F"/>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srgbClr val="00545F"/>
                </a:solidFill>
                <a:effectLst/>
                <a:uLnTx/>
                <a:uFillTx/>
                <a:latin typeface="微软雅黑" panose="020B0503020204020204" pitchFamily="34" charset="-122"/>
                <a:ea typeface="微软雅黑" panose="020B0503020204020204" pitchFamily="34" charset="-122"/>
                <a:cs typeface="+mn-cs"/>
              </a:rPr>
              <a:t>剂次或</a:t>
            </a:r>
            <a:r>
              <a:rPr kumimoji="0" lang="en-US" altLang="zh-CN" sz="2000" b="1" i="0" u="none" strike="noStrike" kern="1200" cap="none" spc="0" normalizeH="0" baseline="0" noProof="0" dirty="0">
                <a:ln>
                  <a:noFill/>
                </a:ln>
                <a:solidFill>
                  <a:srgbClr val="00545F"/>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dirty="0">
                <a:ln>
                  <a:noFill/>
                </a:ln>
                <a:solidFill>
                  <a:srgbClr val="00545F"/>
                </a:solidFill>
                <a:effectLst/>
                <a:uLnTx/>
                <a:uFillTx/>
                <a:latin typeface="微软雅黑" panose="020B0503020204020204" pitchFamily="34" charset="-122"/>
                <a:ea typeface="微软雅黑" panose="020B0503020204020204" pitchFamily="34" charset="-122"/>
                <a:cs typeface="+mn-cs"/>
              </a:rPr>
              <a:t>剂次的接种方案</a:t>
            </a:r>
            <a:endParaRPr kumimoji="0" lang="en-US" altLang="zh-CN" sz="2000" b="1" i="0" u="none" strike="noStrike" kern="1200" cap="none" spc="0" normalizeH="0" baseline="0" noProof="0" dirty="0">
              <a:ln>
                <a:noFill/>
              </a:ln>
              <a:solidFill>
                <a:srgbClr val="00545F"/>
              </a:solidFill>
              <a:effectLst/>
              <a:uLnTx/>
              <a:uFillTx/>
              <a:latin typeface="微软雅黑" panose="020B0503020204020204" pitchFamily="34" charset="-122"/>
              <a:ea typeface="微软雅黑" panose="020B0503020204020204" pitchFamily="34" charset="-122"/>
              <a:cs typeface="+mn-cs"/>
            </a:endParaRPr>
          </a:p>
          <a:p>
            <a:pPr marL="342900" lvl="0" indent="-342900">
              <a:lnSpc>
                <a:spcPct val="200000"/>
              </a:lnSpc>
              <a:buFont typeface="+mj-ea"/>
              <a:buAutoNum type="circleNumDbPlain"/>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已接种</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剂者：可选择</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剂次或</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剂次</a:t>
            </a:r>
            <a:r>
              <a:rPr lang="zh-CN" altLang="en-US" dirty="0">
                <a:solidFill>
                  <a:prstClr val="black"/>
                </a:solidFill>
                <a:latin typeface="微软雅黑" panose="020B0503020204020204" pitchFamily="34" charset="-122"/>
                <a:ea typeface="微软雅黑" panose="020B0503020204020204" pitchFamily="34" charset="-122"/>
              </a:rPr>
              <a:t>接种</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程序</a:t>
            </a:r>
            <a:r>
              <a:rPr lang="zh-CN" altLang="en-US" dirty="0">
                <a:solidFill>
                  <a:prstClr val="black"/>
                </a:solidFill>
                <a:latin typeface="微软雅黑" panose="020B0503020204020204" pitchFamily="34" charset="-122"/>
                <a:ea typeface="微软雅黑" panose="020B0503020204020204" pitchFamily="34" charset="-122"/>
              </a:rPr>
              <a:t>，请参考</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佳达修</a:t>
            </a:r>
            <a:r>
              <a:rPr kumimoji="0" lang="en-US" altLang="zh-CN"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9</a:t>
            </a:r>
            <a:r>
              <a:rPr lang="zh-CN" altLang="en-US" dirty="0">
                <a:solidFill>
                  <a:prstClr val="black"/>
                </a:solidFill>
                <a:latin typeface="微软雅黑" panose="020B0503020204020204" pitchFamily="34" charset="-122"/>
                <a:ea typeface="微软雅黑" panose="020B0503020204020204" pitchFamily="34" charset="-122"/>
              </a:rPr>
              <a:t>说明书</a:t>
            </a:r>
            <a:r>
              <a:rPr lang="en-US" altLang="zh-CN" baseline="30000" dirty="0">
                <a:solidFill>
                  <a:prstClr val="black"/>
                </a:solidFill>
                <a:latin typeface="微软雅黑" panose="020B0503020204020204" pitchFamily="34" charset="-122"/>
                <a:ea typeface="微软雅黑" panose="020B0503020204020204" pitchFamily="34" charset="-122"/>
              </a:rPr>
              <a:t>1</a:t>
            </a:r>
            <a:endParaRPr kumimoji="0" lang="en-US" altLang="zh-CN"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tabLst/>
              <a:defRPr/>
            </a:pPr>
            <a:endParaRPr kumimoji="0" lang="en-US" altLang="zh-CN"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342900" lvl="0" indent="-342900">
              <a:lnSpc>
                <a:spcPct val="150000"/>
              </a:lnSpc>
              <a:buFont typeface="+mj-ea"/>
              <a:buAutoNum type="circleNumDbPlain"/>
              <a:defRPr/>
            </a:pP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已接种</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剂者：如果第</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剂与首剂的接种间隔少于</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个月，则应进行第</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剂的接种</a:t>
            </a:r>
            <a:r>
              <a:rPr lang="en-US" altLang="zh-CN" baseline="30000" dirty="0">
                <a:solidFill>
                  <a:prstClr val="black"/>
                </a:solidFill>
                <a:latin typeface="微软雅黑" panose="020B0503020204020204" pitchFamily="34" charset="-122"/>
                <a:ea typeface="微软雅黑" panose="020B0503020204020204" pitchFamily="34" charset="-122"/>
              </a:rPr>
              <a:t>1</a:t>
            </a:r>
            <a:endParaRPr kumimoji="0" lang="en-US" altLang="zh-CN"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tabLst/>
              <a:defRPr/>
            </a:pPr>
            <a:r>
              <a:rPr lang="en-US" altLang="zh-CN" dirty="0">
                <a:solidFill>
                  <a:prstClr val="black"/>
                </a:solidFill>
                <a:latin typeface="微软雅黑" panose="020B0503020204020204" pitchFamily="34" charset="-122"/>
                <a:ea typeface="微软雅黑" panose="020B0503020204020204" pitchFamily="34" charset="-122"/>
              </a:rPr>
              <a:t>                             </a:t>
            </a:r>
            <a:r>
              <a:rPr lang="zh-CN" altLang="en-US" dirty="0">
                <a:solidFill>
                  <a:prstClr val="black"/>
                </a:solidFill>
                <a:latin typeface="微软雅黑" panose="020B0503020204020204" pitchFamily="34" charset="-122"/>
                <a:ea typeface="微软雅黑" panose="020B0503020204020204" pitchFamily="34" charset="-122"/>
              </a:rPr>
              <a:t>如果</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剂与首剂的接种间隔不少于</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个月，可不接种第</a:t>
            </a:r>
            <a:r>
              <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剂</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F43575AE-5791-15EF-3C53-A39DC27D1961}"/>
              </a:ext>
            </a:extLst>
          </p:cNvPr>
          <p:cNvSpPr txBox="1"/>
          <p:nvPr/>
        </p:nvSpPr>
        <p:spPr>
          <a:xfrm>
            <a:off x="106354" y="6595450"/>
            <a:ext cx="1034450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a:solidFill>
                  <a:prstClr val="black"/>
                </a:solidFill>
                <a:latin typeface="微软雅黑" panose="020B0503020204020204" pitchFamily="34" charset="-122"/>
                <a:ea typeface="微软雅黑" panose="020B0503020204020204" pitchFamily="34" charset="-122"/>
              </a:rPr>
              <a:t>1</a:t>
            </a:r>
            <a:r>
              <a:rPr kumimoji="0" lang="en-US" altLang="zh-CN" sz="6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九价人乳头瘤病毒疫苗（酿酒酵母）说明书</a:t>
            </a:r>
            <a:r>
              <a:rPr kumimoji="0" lang="en-US" altLang="zh-CN" sz="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
        <p:nvSpPr>
          <p:cNvPr id="8" name="文本框 7">
            <a:extLst>
              <a:ext uri="{FF2B5EF4-FFF2-40B4-BE49-F238E27FC236}">
                <a16:creationId xmlns:a16="http://schemas.microsoft.com/office/drawing/2014/main" id="{FF00B0C3-7058-87B8-8DAB-E033F0EAE717}"/>
              </a:ext>
            </a:extLst>
          </p:cNvPr>
          <p:cNvSpPr txBox="1"/>
          <p:nvPr/>
        </p:nvSpPr>
        <p:spPr>
          <a:xfrm>
            <a:off x="686185" y="5185248"/>
            <a:ext cx="10838747" cy="307777"/>
          </a:xfrm>
          <a:prstGeom prst="rect">
            <a:avLst/>
          </a:prstGeom>
          <a:noFill/>
        </p:spPr>
        <p:txBody>
          <a:bodyPr wrap="square">
            <a:spAutoFit/>
          </a:bodyPr>
          <a:lstStyle/>
          <a:p>
            <a:r>
              <a:rPr lang="zh-CN" altLang="en-US" sz="700" dirty="0">
                <a:solidFill>
                  <a:schemeClr val="bg1">
                    <a:lumMod val="65000"/>
                  </a:schemeClr>
                </a:solidFill>
                <a:latin typeface="微软雅黑" panose="020B0503020204020204" pitchFamily="34" charset="-122"/>
                <a:ea typeface="微软雅黑" panose="020B0503020204020204" pitchFamily="34" charset="-122"/>
              </a:rPr>
              <a:t>九价</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HPV</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疫苗推荐于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0</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2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和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6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月分别接种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1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剂次，共接种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3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剂，每剂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0.5mL</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。根据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3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剂免疫程序的临床研究数据，第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2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剂与首剂的接种间隔至少为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1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个月，而第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3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剂与第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2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剂的接种间隔至少为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3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个月，所有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3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剂应在一年内完成。</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9-14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岁女性也可选择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2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剂免疫程序，即于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0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月和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6~12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月分别接种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1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剂，共接种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2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剂。根据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2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剂免疫程序的临床研究数据，如果第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2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剂与首剂的接种间隔少于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5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个月，则应进行第 </a:t>
            </a:r>
            <a:r>
              <a:rPr lang="en-US" altLang="zh-CN" sz="700" dirty="0">
                <a:solidFill>
                  <a:schemeClr val="bg1">
                    <a:lumMod val="65000"/>
                  </a:schemeClr>
                </a:solidFill>
                <a:latin typeface="微软雅黑" panose="020B0503020204020204" pitchFamily="34" charset="-122"/>
                <a:ea typeface="微软雅黑" panose="020B0503020204020204" pitchFamily="34" charset="-122"/>
              </a:rPr>
              <a:t>3 </a:t>
            </a:r>
            <a:r>
              <a:rPr lang="zh-CN" altLang="en-US" sz="700" dirty="0">
                <a:solidFill>
                  <a:schemeClr val="bg1">
                    <a:lumMod val="65000"/>
                  </a:schemeClr>
                </a:solidFill>
                <a:latin typeface="微软雅黑" panose="020B0503020204020204" pitchFamily="34" charset="-122"/>
                <a:ea typeface="微软雅黑" panose="020B0503020204020204" pitchFamily="34" charset="-122"/>
              </a:rPr>
              <a:t>剂的接种。</a:t>
            </a:r>
          </a:p>
        </p:txBody>
      </p:sp>
    </p:spTree>
    <p:extLst>
      <p:ext uri="{BB962C8B-B14F-4D97-AF65-F5344CB8AC3E}">
        <p14:creationId xmlns:p14="http://schemas.microsoft.com/office/powerpoint/2010/main" val="42025678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695325" y="1052513"/>
            <a:ext cx="10536168" cy="741357"/>
          </a:xfrm>
          <a:prstGeom prst="rect">
            <a:avLst/>
          </a:prstGeom>
          <a:noFill/>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根据疫苗说明书</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rPr>
              <a:t>26</a:t>
            </a:r>
            <a:r>
              <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,28-30,32</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baseline="300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接种疫苗前</a:t>
            </a:r>
            <a:r>
              <a:rPr lang="en-US" altLang="zh-CN" sz="1600" dirty="0">
                <a:solidFill>
                  <a:srgbClr val="333333"/>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应</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避免使用免疫球蛋白或血液制品</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，并</a:t>
            </a:r>
            <a:r>
              <a:rPr lang="zh-CN" altLang="en-US" sz="16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禁止与其他医药产品混合注射</a:t>
            </a:r>
          </a:p>
        </p:txBody>
      </p:sp>
      <p:grpSp>
        <p:nvGrpSpPr>
          <p:cNvPr id="3" name="组合 2"/>
          <p:cNvGrpSpPr/>
          <p:nvPr/>
        </p:nvGrpSpPr>
        <p:grpSpPr>
          <a:xfrm>
            <a:off x="981300" y="2285896"/>
            <a:ext cx="10030493" cy="3454504"/>
            <a:chOff x="981300" y="2273197"/>
            <a:chExt cx="10030493" cy="2984602"/>
          </a:xfrm>
        </p:grpSpPr>
        <p:grpSp>
          <p:nvGrpSpPr>
            <p:cNvPr id="18" name="íśḻidê"/>
            <p:cNvGrpSpPr/>
            <p:nvPr/>
          </p:nvGrpSpPr>
          <p:grpSpPr>
            <a:xfrm>
              <a:off x="981300" y="2273197"/>
              <a:ext cx="10030493" cy="2984602"/>
              <a:chOff x="660400" y="948690"/>
              <a:chExt cx="11213512" cy="3336614"/>
            </a:xfrm>
          </p:grpSpPr>
          <p:grpSp>
            <p:nvGrpSpPr>
              <p:cNvPr id="20" name="ïşḷiḋè"/>
              <p:cNvGrpSpPr/>
              <p:nvPr/>
            </p:nvGrpSpPr>
            <p:grpSpPr>
              <a:xfrm>
                <a:off x="660400" y="948690"/>
                <a:ext cx="11213512" cy="3336614"/>
                <a:chOff x="660400" y="948690"/>
                <a:chExt cx="11213512" cy="3336614"/>
              </a:xfrm>
            </p:grpSpPr>
            <p:sp>
              <p:nvSpPr>
                <p:cNvPr id="29" name="îş1íḍe"/>
                <p:cNvSpPr/>
                <p:nvPr/>
              </p:nvSpPr>
              <p:spPr>
                <a:xfrm>
                  <a:off x="660400" y="948690"/>
                  <a:ext cx="11213512" cy="3336614"/>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îsḷïḋè"/>
                <p:cNvSpPr/>
                <p:nvPr/>
              </p:nvSpPr>
              <p:spPr>
                <a:xfrm>
                  <a:off x="660400" y="948690"/>
                  <a:ext cx="11213512" cy="562610"/>
                </a:xfrm>
                <a:prstGeom prst="rect">
                  <a:avLst/>
                </a:prstGeom>
                <a:solidFill>
                  <a:srgbClr val="01556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21" name="íṧľide"/>
              <p:cNvGrpSpPr/>
              <p:nvPr/>
            </p:nvGrpSpPr>
            <p:grpSpPr>
              <a:xfrm>
                <a:off x="1107376" y="1160929"/>
                <a:ext cx="626616" cy="144016"/>
                <a:chOff x="878776" y="1399689"/>
                <a:chExt cx="626616" cy="144016"/>
              </a:xfrm>
            </p:grpSpPr>
            <p:sp>
              <p:nvSpPr>
                <p:cNvPr id="26" name="îşlïde"/>
                <p:cNvSpPr/>
                <p:nvPr/>
              </p:nvSpPr>
              <p:spPr>
                <a:xfrm>
                  <a:off x="878776" y="1399689"/>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iṧ1idê"/>
                <p:cNvSpPr/>
                <p:nvPr/>
              </p:nvSpPr>
              <p:spPr>
                <a:xfrm>
                  <a:off x="1120076" y="1399689"/>
                  <a:ext cx="144016" cy="14401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iśļîdê"/>
                <p:cNvSpPr/>
                <p:nvPr/>
              </p:nvSpPr>
              <p:spPr>
                <a:xfrm>
                  <a:off x="1361376" y="1399689"/>
                  <a:ext cx="144016" cy="144016"/>
                </a:xfrm>
                <a:prstGeom prst="ellipse">
                  <a:avLst/>
                </a:prstGeom>
                <a:solidFill>
                  <a:srgbClr val="D7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4" name="íṧḻîḋè"/>
              <p:cNvSpPr/>
              <p:nvPr/>
            </p:nvSpPr>
            <p:spPr>
              <a:xfrm>
                <a:off x="823087" y="1042874"/>
                <a:ext cx="4575761" cy="402772"/>
              </a:xfrm>
              <a:prstGeom prst="roundRect">
                <a:avLst>
                  <a:gd name="adj" fmla="val 50000"/>
                </a:avLst>
              </a:prstGeom>
              <a:solidFill>
                <a:srgbClr val="01556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中国境内获批的</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种</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疫苗说明书</a:t>
                </a:r>
              </a:p>
            </p:txBody>
          </p:sp>
        </p:grpSp>
        <p:sp>
          <p:nvSpPr>
            <p:cNvPr id="40" name="文本框 39"/>
            <p:cNvSpPr txBox="1"/>
            <p:nvPr/>
          </p:nvSpPr>
          <p:spPr>
            <a:xfrm>
              <a:off x="1405803" y="3406705"/>
              <a:ext cx="2134375" cy="1200329"/>
            </a:xfrm>
            <a:prstGeom prst="rect">
              <a:avLst/>
            </a:prstGeom>
            <a:noFill/>
          </p:spPr>
          <p:txBody>
            <a:bodyPr wrap="square">
              <a:spAutoFit/>
            </a:bodyPr>
            <a:lstStyle/>
            <a:p>
              <a:pPr>
                <a:lnSpc>
                  <a:spcPct val="150000"/>
                </a:lnSpc>
                <a:spcAft>
                  <a:spcPts val="60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接种前三个月内应避免使用免疫球蛋白或血液制品</a:t>
              </a:r>
            </a:p>
          </p:txBody>
        </p:sp>
        <p:sp>
          <p:nvSpPr>
            <p:cNvPr id="53" name="文本框 52"/>
            <p:cNvSpPr txBox="1"/>
            <p:nvPr/>
          </p:nvSpPr>
          <p:spPr>
            <a:xfrm>
              <a:off x="3964680" y="3404643"/>
              <a:ext cx="2092823" cy="1156855"/>
            </a:xfrm>
            <a:prstGeom prst="rect">
              <a:avLst/>
            </a:prstGeom>
            <a:noFill/>
          </p:spPr>
          <p:txBody>
            <a:bodyPr wrap="square">
              <a:spAutoFit/>
            </a:bodyPr>
            <a:lstStyle/>
            <a:p>
              <a:pPr>
                <a:lnSpc>
                  <a:spcPct val="150000"/>
                </a:lnSpc>
                <a:spcAft>
                  <a:spcPts val="60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尚无临床证据显示激素类避孕药会影响</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HPV</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疫苗的预防效果</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522909" y="3483990"/>
              <a:ext cx="1701800" cy="830997"/>
            </a:xfrm>
            <a:prstGeom prst="rect">
              <a:avLst/>
            </a:prstGeom>
            <a:noFill/>
          </p:spPr>
          <p:txBody>
            <a:bodyPr wrap="square">
              <a:spAutoFit/>
            </a:bodyPr>
            <a:lstStyle/>
            <a:p>
              <a:pPr>
                <a:lnSpc>
                  <a:spcPct val="150000"/>
                </a:lnSpc>
                <a:spcAft>
                  <a:spcPts val="60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不能与其他医药产品混合注射</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690115" y="3483990"/>
              <a:ext cx="1921152" cy="1200329"/>
            </a:xfrm>
            <a:prstGeom prst="rect">
              <a:avLst/>
            </a:prstGeom>
            <a:noFill/>
          </p:spPr>
          <p:txBody>
            <a:bodyPr wrap="square">
              <a:spAutoFit/>
            </a:bodyPr>
            <a:lstStyle/>
            <a:p>
              <a:pPr>
                <a:lnSpc>
                  <a:spcPct val="150000"/>
                </a:lnSpc>
                <a:spcAft>
                  <a:spcPts val="600"/>
                </a:spcAf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尚无临床数据支持与其他</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HPV</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疫苗互换使用</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364899" y="2687550"/>
              <a:ext cx="2134375" cy="642785"/>
            </a:xfrm>
            <a:prstGeom prst="rect">
              <a:avLst/>
            </a:prstGeom>
            <a:noFill/>
          </p:spPr>
          <p:txBody>
            <a:bodyPr wrap="square">
              <a:spAutoFit/>
            </a:bodyPr>
            <a:lstStyle/>
            <a:p>
              <a:pPr algn="ctr">
                <a:lnSpc>
                  <a:spcPct val="150000"/>
                </a:lnSpc>
                <a:spcAft>
                  <a:spcPts val="600"/>
                </a:spcAft>
              </a:pPr>
              <a:r>
                <a:rPr lang="zh-CN" altLang="en-US" sz="3200" b="1" dirty="0">
                  <a:solidFill>
                    <a:srgbClr val="015560"/>
                  </a:solidFill>
                  <a:latin typeface="微软雅黑" panose="020B0503020204020204" pitchFamily="34" charset="-122"/>
                  <a:ea typeface="微软雅黑" panose="020B0503020204020204" pitchFamily="34" charset="-122"/>
                </a:rPr>
                <a:t>①</a:t>
              </a:r>
            </a:p>
          </p:txBody>
        </p:sp>
        <p:sp>
          <p:nvSpPr>
            <p:cNvPr id="57" name="文本框 56"/>
            <p:cNvSpPr txBox="1"/>
            <p:nvPr/>
          </p:nvSpPr>
          <p:spPr>
            <a:xfrm>
              <a:off x="3921444" y="2687550"/>
              <a:ext cx="2134375" cy="642785"/>
            </a:xfrm>
            <a:prstGeom prst="rect">
              <a:avLst/>
            </a:prstGeom>
            <a:noFill/>
          </p:spPr>
          <p:txBody>
            <a:bodyPr wrap="square">
              <a:spAutoFit/>
            </a:bodyPr>
            <a:lstStyle/>
            <a:p>
              <a:pPr lvl="0" algn="ctr">
                <a:lnSpc>
                  <a:spcPct val="150000"/>
                </a:lnSpc>
                <a:spcAft>
                  <a:spcPts val="600"/>
                </a:spcAft>
                <a:buClrTx/>
                <a:buSzTx/>
                <a:buFontTx/>
              </a:pPr>
              <a:r>
                <a:rPr lang="zh-CN" altLang="en-US" sz="3200" b="1" dirty="0">
                  <a:solidFill>
                    <a:srgbClr val="015560"/>
                  </a:solidFill>
                  <a:latin typeface="微软雅黑" panose="020B0503020204020204" pitchFamily="34" charset="-122"/>
                  <a:ea typeface="微软雅黑" panose="020B0503020204020204" pitchFamily="34" charset="-122"/>
                  <a:sym typeface="+mn-ea"/>
                </a:rPr>
                <a:t>②</a:t>
              </a:r>
            </a:p>
          </p:txBody>
        </p:sp>
        <p:sp>
          <p:nvSpPr>
            <p:cNvPr id="58" name="文本框 57"/>
            <p:cNvSpPr txBox="1"/>
            <p:nvPr/>
          </p:nvSpPr>
          <p:spPr>
            <a:xfrm>
              <a:off x="6306621" y="2687550"/>
              <a:ext cx="2134375" cy="642785"/>
            </a:xfrm>
            <a:prstGeom prst="rect">
              <a:avLst/>
            </a:prstGeom>
            <a:noFill/>
          </p:spPr>
          <p:txBody>
            <a:bodyPr wrap="square">
              <a:spAutoFit/>
            </a:bodyPr>
            <a:lstStyle/>
            <a:p>
              <a:pPr lvl="0" algn="ctr">
                <a:lnSpc>
                  <a:spcPct val="150000"/>
                </a:lnSpc>
                <a:spcAft>
                  <a:spcPts val="600"/>
                </a:spcAft>
                <a:buClrTx/>
                <a:buSzTx/>
                <a:buFontTx/>
              </a:pPr>
              <a:r>
                <a:rPr lang="zh-CN" altLang="en-US" sz="3200" b="1" dirty="0">
                  <a:solidFill>
                    <a:srgbClr val="015560"/>
                  </a:solidFill>
                  <a:latin typeface="微软雅黑" panose="020B0503020204020204" pitchFamily="34" charset="-122"/>
                  <a:ea typeface="微软雅黑" panose="020B0503020204020204" pitchFamily="34" charset="-122"/>
                  <a:sym typeface="+mn-ea"/>
                </a:rPr>
                <a:t>③</a:t>
              </a:r>
            </a:p>
          </p:txBody>
        </p:sp>
        <p:sp>
          <p:nvSpPr>
            <p:cNvPr id="59" name="文本框 58"/>
            <p:cNvSpPr txBox="1"/>
            <p:nvPr/>
          </p:nvSpPr>
          <p:spPr>
            <a:xfrm>
              <a:off x="8476892" y="2687550"/>
              <a:ext cx="2134375" cy="642785"/>
            </a:xfrm>
            <a:prstGeom prst="rect">
              <a:avLst/>
            </a:prstGeom>
            <a:noFill/>
          </p:spPr>
          <p:txBody>
            <a:bodyPr wrap="square">
              <a:spAutoFit/>
            </a:bodyPr>
            <a:lstStyle/>
            <a:p>
              <a:pPr lvl="0" algn="ctr">
                <a:lnSpc>
                  <a:spcPct val="150000"/>
                </a:lnSpc>
                <a:spcAft>
                  <a:spcPts val="600"/>
                </a:spcAft>
                <a:buClrTx/>
                <a:buSzTx/>
                <a:buFontTx/>
              </a:pPr>
              <a:r>
                <a:rPr lang="zh-CN" altLang="en-US" sz="3200" b="1" dirty="0">
                  <a:solidFill>
                    <a:srgbClr val="015560"/>
                  </a:solidFill>
                  <a:latin typeface="微软雅黑" panose="020B0503020204020204" pitchFamily="34" charset="-122"/>
                  <a:ea typeface="微软雅黑" panose="020B0503020204020204" pitchFamily="34" charset="-122"/>
                  <a:sym typeface="+mn-ea"/>
                </a:rPr>
                <a:t>④</a:t>
              </a:r>
            </a:p>
          </p:txBody>
        </p:sp>
      </p:grpSp>
      <p:cxnSp>
        <p:nvCxnSpPr>
          <p:cNvPr id="5" name="直接连接符 4"/>
          <p:cNvCxnSpPr/>
          <p:nvPr/>
        </p:nvCxnSpPr>
        <p:spPr>
          <a:xfrm>
            <a:off x="8376333" y="2362425"/>
            <a:ext cx="0" cy="3393687"/>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直接连接符 6"/>
          <p:cNvCxnSpPr/>
          <p:nvPr/>
        </p:nvCxnSpPr>
        <p:spPr>
          <a:xfrm>
            <a:off x="6255611" y="2341653"/>
            <a:ext cx="0" cy="3393687"/>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直接连接符 7"/>
          <p:cNvCxnSpPr/>
          <p:nvPr/>
        </p:nvCxnSpPr>
        <p:spPr>
          <a:xfrm>
            <a:off x="3692716" y="2765486"/>
            <a:ext cx="0" cy="2990626"/>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标题 1"/>
          <p:cNvSpPr txBox="1"/>
          <p:nvPr/>
        </p:nvSpPr>
        <p:spPr>
          <a:xfrm>
            <a:off x="656703" y="399761"/>
            <a:ext cx="10759440" cy="561632"/>
          </a:xfrm>
        </p:spPr>
        <p:txBody>
          <a:bodyPr vert="horz" rtlCol="0">
            <a:normAutofit/>
          </a:bodyPr>
          <a:lstStyle>
            <a:defPPr>
              <a:defRPr lang="zh-CN"/>
            </a:defPPr>
            <a:lvl1pPr>
              <a:lnSpc>
                <a:spcPct val="90000"/>
              </a:lnSpc>
              <a:spcBef>
                <a:spcPct val="0"/>
              </a:spcBef>
              <a:buNone/>
              <a:defRPr sz="2600" b="1">
                <a:solidFill>
                  <a:srgbClr val="015560"/>
                </a:solidFill>
                <a:latin typeface="微软雅黑" panose="020B0503020204020204" pitchFamily="34" charset="-122"/>
                <a:ea typeface="微软雅黑" panose="020B0503020204020204" pitchFamily="34" charset="-122"/>
                <a:cs typeface="+mj-cs"/>
              </a:defRPr>
            </a:lvl1pPr>
          </a:lstStyle>
          <a:p>
            <a:r>
              <a:rPr lang="en-US" altLang="zh-CN" dirty="0"/>
              <a:t>HPV</a:t>
            </a:r>
            <a:r>
              <a:rPr lang="zh-CN" altLang="en-US" dirty="0"/>
              <a:t>疫苗与其他药物有相互作用吗？</a:t>
            </a:r>
          </a:p>
        </p:txBody>
      </p:sp>
      <p:sp>
        <p:nvSpPr>
          <p:cNvPr id="9" name="文本占位符 1"/>
          <p:cNvSpPr txBox="1"/>
          <p:nvPr/>
        </p:nvSpPr>
        <p:spPr>
          <a:xfrm>
            <a:off x="0" y="6350169"/>
            <a:ext cx="4233511" cy="507831"/>
          </a:xfrm>
          <a:prstGeom prst="rect">
            <a:avLst/>
          </a:prstGeom>
        </p:spPr>
        <p:txBody>
          <a:bodyPr>
            <a:spAutoFit/>
          </a:bodyPr>
          <a:lstStyle>
            <a:lvl1pPr marL="0" indent="0" algn="l" rtl="0" eaLnBrk="0" fontAlgn="base" hangingPunct="0">
              <a:lnSpc>
                <a:spcPct val="90000"/>
              </a:lnSpc>
              <a:spcBef>
                <a:spcPts val="0"/>
              </a:spcBef>
              <a:spcAft>
                <a:spcPct val="0"/>
              </a:spcAft>
              <a:buFont typeface="Arial" panose="020B0604020202020204" pitchFamily="34" charset="0"/>
              <a:buNone/>
              <a:defRPr sz="8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00" dirty="0"/>
              <a:t>32. </a:t>
            </a:r>
            <a:r>
              <a:rPr lang="zh-CN" altLang="en-US" sz="600" dirty="0"/>
              <a:t>四价人乳头瘤病毒疫苗</a:t>
            </a:r>
            <a:r>
              <a:rPr lang="en-US" altLang="zh-CN" sz="600" dirty="0"/>
              <a:t>(</a:t>
            </a:r>
            <a:r>
              <a:rPr lang="zh-CN" altLang="en-US" sz="600" dirty="0"/>
              <a:t>酿酒酵母</a:t>
            </a:r>
            <a:r>
              <a:rPr lang="en-US" altLang="zh-CN" sz="600" dirty="0"/>
              <a:t>)</a:t>
            </a:r>
            <a:r>
              <a:rPr lang="zh-CN" altLang="en-US" sz="600" dirty="0"/>
              <a:t>说明书</a:t>
            </a:r>
            <a:endParaRPr lang="en-US" altLang="zh-CN" sz="600" dirty="0"/>
          </a:p>
          <a:p>
            <a:r>
              <a:rPr lang="en-US" altLang="zh-CN" sz="600" dirty="0"/>
              <a:t>26. </a:t>
            </a:r>
            <a:r>
              <a:rPr lang="zh-CN" altLang="en-US" sz="600" dirty="0"/>
              <a:t>九价人乳头瘤病毒疫苗</a:t>
            </a:r>
            <a:r>
              <a:rPr lang="en-US" altLang="zh-CN" sz="600" dirty="0"/>
              <a:t>(</a:t>
            </a:r>
            <a:r>
              <a:rPr lang="zh-CN" altLang="en-US" sz="600" dirty="0"/>
              <a:t>酿酒酵母</a:t>
            </a:r>
            <a:r>
              <a:rPr lang="en-US" altLang="zh-CN" sz="600" dirty="0"/>
              <a:t>)</a:t>
            </a:r>
            <a:r>
              <a:rPr lang="zh-CN" altLang="en-US" sz="600" dirty="0"/>
              <a:t>说明书</a:t>
            </a:r>
            <a:endParaRPr lang="en-US" altLang="zh-CN" sz="600" dirty="0"/>
          </a:p>
          <a:p>
            <a:r>
              <a:rPr lang="en-US" altLang="zh-CN" sz="600" dirty="0">
                <a:sym typeface="+mn-ea"/>
              </a:rPr>
              <a:t>29. </a:t>
            </a:r>
            <a:r>
              <a:rPr lang="zh-CN" altLang="en-US" sz="600" dirty="0">
                <a:sym typeface="+mn-ea"/>
              </a:rPr>
              <a:t>双价人乳头瘤病毒疫苗</a:t>
            </a:r>
            <a:r>
              <a:rPr lang="en-US" altLang="zh-CN" sz="600" dirty="0">
                <a:sym typeface="+mn-ea"/>
              </a:rPr>
              <a:t>(</a:t>
            </a:r>
            <a:r>
              <a:rPr lang="zh-CN" altLang="en-US" sz="600" dirty="0">
                <a:sym typeface="+mn-ea"/>
              </a:rPr>
              <a:t>大肠杆菌</a:t>
            </a:r>
            <a:r>
              <a:rPr lang="en-US" altLang="zh-CN" sz="600" dirty="0">
                <a:sym typeface="+mn-ea"/>
              </a:rPr>
              <a:t>)</a:t>
            </a:r>
            <a:r>
              <a:rPr lang="zh-CN" altLang="en-US" sz="600" dirty="0">
                <a:sym typeface="+mn-ea"/>
              </a:rPr>
              <a:t>说明书</a:t>
            </a:r>
            <a:endParaRPr lang="zh-CN" altLang="en-US" sz="600" dirty="0"/>
          </a:p>
          <a:p>
            <a:r>
              <a:rPr lang="en-US" altLang="zh-CN" sz="600" dirty="0">
                <a:sym typeface="+mn-ea"/>
              </a:rPr>
              <a:t>30. </a:t>
            </a:r>
            <a:r>
              <a:rPr lang="zh-CN" altLang="en-US" sz="600" dirty="0">
                <a:sym typeface="+mn-ea"/>
              </a:rPr>
              <a:t>双价人乳头瘤病毒疫苗</a:t>
            </a:r>
            <a:r>
              <a:rPr lang="en-US" altLang="zh-CN" sz="600" dirty="0">
                <a:sym typeface="+mn-ea"/>
              </a:rPr>
              <a:t>(</a:t>
            </a:r>
            <a:r>
              <a:rPr lang="zh-CN" altLang="en-US" sz="600" dirty="0">
                <a:sym typeface="+mn-ea"/>
              </a:rPr>
              <a:t>毕赤酵母</a:t>
            </a:r>
            <a:r>
              <a:rPr lang="en-US" altLang="zh-CN" sz="600" dirty="0">
                <a:sym typeface="+mn-ea"/>
              </a:rPr>
              <a:t>)</a:t>
            </a:r>
            <a:r>
              <a:rPr lang="zh-CN" altLang="en-US" sz="600" dirty="0">
                <a:sym typeface="+mn-ea"/>
              </a:rPr>
              <a:t>说明书</a:t>
            </a:r>
            <a:endParaRPr lang="zh-CN" altLang="en-US" sz="600" dirty="0"/>
          </a:p>
          <a:p>
            <a:r>
              <a:rPr lang="en-US" altLang="zh-CN" sz="600" dirty="0"/>
              <a:t>28. </a:t>
            </a:r>
            <a:r>
              <a:rPr lang="zh-CN" altLang="en-US" sz="600" dirty="0"/>
              <a:t>双价人乳头瘤病毒吸附疫苗说明书</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îş1íḍe"/>
          <p:cNvSpPr/>
          <p:nvPr>
            <p:custDataLst>
              <p:tags r:id="rId2"/>
            </p:custDataLst>
          </p:nvPr>
        </p:nvSpPr>
        <p:spPr>
          <a:xfrm>
            <a:off x="154939" y="5124964"/>
            <a:ext cx="11833860" cy="1092366"/>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îsḷïḋè"/>
          <p:cNvSpPr/>
          <p:nvPr>
            <p:custDataLst>
              <p:tags r:id="rId3"/>
            </p:custDataLst>
          </p:nvPr>
        </p:nvSpPr>
        <p:spPr>
          <a:xfrm>
            <a:off x="162558" y="5086892"/>
            <a:ext cx="11833225" cy="347013"/>
          </a:xfrm>
          <a:prstGeom prst="rect">
            <a:avLst/>
          </a:prstGeom>
          <a:solidFill>
            <a:srgbClr val="01556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îş1íḍe"/>
          <p:cNvSpPr/>
          <p:nvPr>
            <p:custDataLst>
              <p:tags r:id="rId4"/>
            </p:custDataLst>
          </p:nvPr>
        </p:nvSpPr>
        <p:spPr>
          <a:xfrm>
            <a:off x="162559" y="1817008"/>
            <a:ext cx="11833860" cy="3326130"/>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标题 2"/>
          <p:cNvSpPr>
            <a:spLocks noGrp="1"/>
          </p:cNvSpPr>
          <p:nvPr>
            <p:ph type="title"/>
          </p:nvPr>
        </p:nvSpPr>
        <p:spPr>
          <a:xfrm>
            <a:off x="653937" y="371646"/>
            <a:ext cx="10759440" cy="480382"/>
          </a:xfrm>
        </p:spPr>
        <p:txBody>
          <a:bodyPr vert="horz" rtlCol="0">
            <a:normAutofit/>
          </a:bodyPr>
          <a:lstStyle/>
          <a:p>
            <a:r>
              <a:rPr lang="en-US" altLang="zh-CN" dirty="0"/>
              <a:t>HPV</a:t>
            </a:r>
            <a:r>
              <a:rPr dirty="0"/>
              <a:t>疫苗的免疫程序及注射方式</a:t>
            </a:r>
            <a:r>
              <a:rPr lang="zh-CN" altLang="en-US" dirty="0"/>
              <a:t>是什么？</a:t>
            </a:r>
            <a:endParaRPr dirty="0"/>
          </a:p>
        </p:txBody>
      </p:sp>
      <p:sp>
        <p:nvSpPr>
          <p:cNvPr id="12" name="文本框 11"/>
          <p:cNvSpPr txBox="1"/>
          <p:nvPr/>
        </p:nvSpPr>
        <p:spPr>
          <a:xfrm>
            <a:off x="221313" y="5486364"/>
            <a:ext cx="3009900" cy="613694"/>
          </a:xfrm>
          <a:prstGeom prst="rect">
            <a:avLst/>
          </a:prstGeom>
          <a:noFill/>
        </p:spPr>
        <p:txBody>
          <a:bodyPr wrap="square" rtlCol="0" anchor="t">
            <a:spAutoFit/>
          </a:bodyPr>
          <a:lstStyle/>
          <a:p>
            <a:pPr marL="285750" indent="-285750" fontAlgn="auto">
              <a:lnSpc>
                <a:spcPct val="150000"/>
              </a:lnSpc>
              <a:buFont typeface="Arial" panose="020B0604020202020204" pitchFamily="34" charset="0"/>
              <a:buChar char="•"/>
            </a:pPr>
            <a:r>
              <a:rPr lang="zh-CN" altLang="en-US" sz="12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肌肉注射</a:t>
            </a:r>
            <a:endParaRPr lang="en-US" altLang="zh-CN" sz="12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sz="12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首选接种部位为上臂三角肌</a:t>
            </a:r>
          </a:p>
        </p:txBody>
      </p:sp>
      <p:sp>
        <p:nvSpPr>
          <p:cNvPr id="13" name="文本框 12"/>
          <p:cNvSpPr txBox="1"/>
          <p:nvPr>
            <p:custDataLst>
              <p:tags r:id="rId5"/>
            </p:custDataLst>
          </p:nvPr>
        </p:nvSpPr>
        <p:spPr>
          <a:xfrm>
            <a:off x="4572632" y="5135006"/>
            <a:ext cx="3013075" cy="30777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疫苗的注射方式</a:t>
            </a:r>
            <a:r>
              <a:rPr lang="en-US" altLang="zh-CN" sz="1400" b="1"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26,28-30,32</a:t>
            </a:r>
            <a:endParaRPr lang="zh-CN" altLang="en-US" sz="1400" b="1"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îsḷïḋè"/>
          <p:cNvSpPr/>
          <p:nvPr>
            <p:custDataLst>
              <p:tags r:id="rId6"/>
            </p:custDataLst>
          </p:nvPr>
        </p:nvSpPr>
        <p:spPr>
          <a:xfrm>
            <a:off x="162559" y="1082948"/>
            <a:ext cx="11833225" cy="728345"/>
          </a:xfrm>
          <a:prstGeom prst="rect">
            <a:avLst/>
          </a:prstGeom>
          <a:solidFill>
            <a:srgbClr val="01556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文本框 23"/>
          <p:cNvSpPr txBox="1"/>
          <p:nvPr/>
        </p:nvSpPr>
        <p:spPr>
          <a:xfrm>
            <a:off x="522632" y="1194180"/>
            <a:ext cx="1476077" cy="523220"/>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四价</a:t>
            </a:r>
            <a:r>
              <a:rPr lang="en-US" altLang="zh-CN" sz="1400" b="1" dirty="0">
                <a:solidFill>
                  <a:schemeClr val="bg1"/>
                </a:solidFill>
                <a:latin typeface="微软雅黑" panose="020B0503020204020204" pitchFamily="34" charset="-122"/>
                <a:ea typeface="微软雅黑" panose="020B0503020204020204" pitchFamily="34" charset="-122"/>
              </a:rPr>
              <a:t>HPV</a:t>
            </a:r>
            <a:r>
              <a:rPr lang="zh-CN" altLang="en-US" sz="1400" b="1" dirty="0">
                <a:solidFill>
                  <a:schemeClr val="bg1"/>
                </a:solidFill>
                <a:latin typeface="微软雅黑" panose="020B0503020204020204" pitchFamily="34" charset="-122"/>
                <a:ea typeface="微软雅黑" panose="020B0503020204020204" pitchFamily="34" charset="-122"/>
              </a:rPr>
              <a:t>疫苗（酿酒酵母）</a:t>
            </a:r>
            <a:r>
              <a:rPr lang="en-US" altLang="zh-CN" sz="1400" b="1" baseline="30000" dirty="0">
                <a:solidFill>
                  <a:schemeClr val="bg1"/>
                </a:solidFill>
                <a:latin typeface="微软雅黑" panose="020B0503020204020204" pitchFamily="34" charset="-122"/>
                <a:ea typeface="微软雅黑" panose="020B0503020204020204" pitchFamily="34" charset="-122"/>
              </a:rPr>
              <a:t>32</a:t>
            </a:r>
          </a:p>
        </p:txBody>
      </p:sp>
      <p:sp>
        <p:nvSpPr>
          <p:cNvPr id="25" name="文本框 24"/>
          <p:cNvSpPr txBox="1"/>
          <p:nvPr>
            <p:custDataLst>
              <p:tags r:id="rId7"/>
            </p:custDataLst>
          </p:nvPr>
        </p:nvSpPr>
        <p:spPr>
          <a:xfrm>
            <a:off x="3181318" y="1194180"/>
            <a:ext cx="1460500" cy="523220"/>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九价</a:t>
            </a:r>
            <a:r>
              <a:rPr lang="en-US" altLang="zh-CN" sz="1400" b="1" dirty="0">
                <a:solidFill>
                  <a:schemeClr val="bg1"/>
                </a:solidFill>
                <a:latin typeface="微软雅黑" panose="020B0503020204020204" pitchFamily="34" charset="-122"/>
                <a:ea typeface="微软雅黑" panose="020B0503020204020204" pitchFamily="34" charset="-122"/>
              </a:rPr>
              <a:t>HPV</a:t>
            </a:r>
            <a:r>
              <a:rPr lang="zh-CN" altLang="en-US" sz="1400" b="1" dirty="0">
                <a:solidFill>
                  <a:schemeClr val="bg1"/>
                </a:solidFill>
                <a:latin typeface="微软雅黑" panose="020B0503020204020204" pitchFamily="34" charset="-122"/>
                <a:ea typeface="微软雅黑" panose="020B0503020204020204" pitchFamily="34" charset="-122"/>
              </a:rPr>
              <a:t>疫苗（酿酒酵母）</a:t>
            </a:r>
            <a:r>
              <a:rPr lang="en-US" altLang="zh-CN" sz="1400" b="1" baseline="30000" dirty="0">
                <a:solidFill>
                  <a:schemeClr val="bg1"/>
                </a:solidFill>
                <a:latin typeface="微软雅黑" panose="020B0503020204020204" pitchFamily="34" charset="-122"/>
                <a:ea typeface="微软雅黑" panose="020B0503020204020204" pitchFamily="34" charset="-122"/>
              </a:rPr>
              <a:t>26</a:t>
            </a:r>
          </a:p>
        </p:txBody>
      </p:sp>
      <p:sp>
        <p:nvSpPr>
          <p:cNvPr id="34" name="文本框 33"/>
          <p:cNvSpPr txBox="1"/>
          <p:nvPr>
            <p:custDataLst>
              <p:tags r:id="rId8"/>
            </p:custDataLst>
          </p:nvPr>
        </p:nvSpPr>
        <p:spPr>
          <a:xfrm>
            <a:off x="5637392" y="1194180"/>
            <a:ext cx="1460498" cy="523220"/>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双价</a:t>
            </a:r>
            <a:r>
              <a:rPr lang="en-US" altLang="zh-CN" sz="1400" b="1" dirty="0">
                <a:solidFill>
                  <a:schemeClr val="bg1"/>
                </a:solidFill>
                <a:latin typeface="微软雅黑" panose="020B0503020204020204" pitchFamily="34" charset="-122"/>
                <a:ea typeface="微软雅黑" panose="020B0503020204020204" pitchFamily="34" charset="-122"/>
              </a:rPr>
              <a:t>HPV</a:t>
            </a:r>
            <a:r>
              <a:rPr lang="zh-CN" altLang="en-US" sz="1400" b="1" dirty="0">
                <a:solidFill>
                  <a:schemeClr val="bg1"/>
                </a:solidFill>
                <a:latin typeface="微软雅黑" panose="020B0503020204020204" pitchFamily="34" charset="-122"/>
                <a:ea typeface="微软雅黑" panose="020B0503020204020204" pitchFamily="34" charset="-122"/>
              </a:rPr>
              <a:t>疫苗（大肠杆菌）</a:t>
            </a:r>
            <a:r>
              <a:rPr lang="en-US" altLang="zh-CN" sz="1400" b="1" baseline="30000" dirty="0">
                <a:solidFill>
                  <a:schemeClr val="bg1"/>
                </a:solidFill>
                <a:latin typeface="微软雅黑" panose="020B0503020204020204" pitchFamily="34" charset="-122"/>
                <a:ea typeface="微软雅黑" panose="020B0503020204020204" pitchFamily="34" charset="-122"/>
              </a:rPr>
              <a:t>29</a:t>
            </a:r>
          </a:p>
        </p:txBody>
      </p:sp>
      <p:sp>
        <p:nvSpPr>
          <p:cNvPr id="35" name="文本框 34"/>
          <p:cNvSpPr txBox="1"/>
          <p:nvPr>
            <p:custDataLst>
              <p:tags r:id="rId9"/>
            </p:custDataLst>
          </p:nvPr>
        </p:nvSpPr>
        <p:spPr>
          <a:xfrm>
            <a:off x="7985387" y="1194180"/>
            <a:ext cx="1429499" cy="523220"/>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双价</a:t>
            </a:r>
            <a:r>
              <a:rPr lang="en-US" altLang="zh-CN" sz="1400" b="1" dirty="0">
                <a:solidFill>
                  <a:schemeClr val="bg1"/>
                </a:solidFill>
                <a:latin typeface="微软雅黑" panose="020B0503020204020204" pitchFamily="34" charset="-122"/>
                <a:ea typeface="微软雅黑" panose="020B0503020204020204" pitchFamily="34" charset="-122"/>
              </a:rPr>
              <a:t>HPV</a:t>
            </a:r>
            <a:r>
              <a:rPr lang="zh-CN" altLang="en-US" sz="1400" b="1" dirty="0">
                <a:solidFill>
                  <a:schemeClr val="bg1"/>
                </a:solidFill>
                <a:latin typeface="微软雅黑" panose="020B0503020204020204" pitchFamily="34" charset="-122"/>
                <a:ea typeface="微软雅黑" panose="020B0503020204020204" pitchFamily="34" charset="-122"/>
              </a:rPr>
              <a:t>疫苗（毕赤酵母）</a:t>
            </a:r>
            <a:r>
              <a:rPr lang="en-US" altLang="zh-CN" sz="1400" b="1" baseline="30000" dirty="0">
                <a:solidFill>
                  <a:schemeClr val="bg1"/>
                </a:solidFill>
                <a:latin typeface="微软雅黑" panose="020B0503020204020204" pitchFamily="34" charset="-122"/>
                <a:ea typeface="微软雅黑" panose="020B0503020204020204" pitchFamily="34" charset="-122"/>
              </a:rPr>
              <a:t>30</a:t>
            </a:r>
          </a:p>
        </p:txBody>
      </p:sp>
      <p:sp>
        <p:nvSpPr>
          <p:cNvPr id="36" name="文本框 35"/>
          <p:cNvSpPr txBox="1"/>
          <p:nvPr>
            <p:custDataLst>
              <p:tags r:id="rId10"/>
            </p:custDataLst>
          </p:nvPr>
        </p:nvSpPr>
        <p:spPr>
          <a:xfrm>
            <a:off x="9965662" y="1301902"/>
            <a:ext cx="1830678"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双价</a:t>
            </a:r>
            <a:r>
              <a:rPr lang="en-US" altLang="zh-CN" sz="1400" b="1" dirty="0">
                <a:solidFill>
                  <a:schemeClr val="bg1"/>
                </a:solidFill>
                <a:latin typeface="微软雅黑" panose="020B0503020204020204" pitchFamily="34" charset="-122"/>
                <a:ea typeface="微软雅黑" panose="020B0503020204020204" pitchFamily="34" charset="-122"/>
              </a:rPr>
              <a:t>HPV</a:t>
            </a:r>
            <a:r>
              <a:rPr lang="zh-CN" altLang="en-US" sz="1400" b="1" dirty="0">
                <a:solidFill>
                  <a:schemeClr val="bg1"/>
                </a:solidFill>
                <a:latin typeface="微软雅黑" panose="020B0503020204020204" pitchFamily="34" charset="-122"/>
                <a:ea typeface="微软雅黑" panose="020B0503020204020204" pitchFamily="34" charset="-122"/>
              </a:rPr>
              <a:t>吸附疫苗</a:t>
            </a:r>
            <a:r>
              <a:rPr lang="en-US" altLang="zh-CN" sz="1400" b="1" baseline="30000" dirty="0">
                <a:solidFill>
                  <a:schemeClr val="bg1"/>
                </a:solidFill>
                <a:latin typeface="微软雅黑" panose="020B0503020204020204" pitchFamily="34" charset="-122"/>
                <a:ea typeface="微软雅黑" panose="020B0503020204020204" pitchFamily="34" charset="-122"/>
              </a:rPr>
              <a:t>28</a:t>
            </a:r>
          </a:p>
        </p:txBody>
      </p:sp>
      <p:sp>
        <p:nvSpPr>
          <p:cNvPr id="5" name="文本框 4"/>
          <p:cNvSpPr txBox="1"/>
          <p:nvPr/>
        </p:nvSpPr>
        <p:spPr>
          <a:xfrm>
            <a:off x="270510" y="2264658"/>
            <a:ext cx="2261756" cy="1219308"/>
          </a:xfrm>
          <a:prstGeom prst="rect">
            <a:avLst/>
          </a:prstGeom>
          <a:noFill/>
        </p:spPr>
        <p:txBody>
          <a:bodyPr wrap="square" rtlCol="0" anchor="t">
            <a:spAutoFit/>
          </a:bodyPr>
          <a:lstStyle/>
          <a:p>
            <a:pPr marL="90488" indent="-90488" fontAlgn="auto">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推荐于0、2和6月分别接种1剂次</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a:p>
            <a:pPr marL="90488" indent="-90488" fontAlgn="auto">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共接种3剂，每剂0.5mL</a:t>
            </a:r>
          </a:p>
          <a:p>
            <a:pPr marL="90488" indent="-90488" fontAlgn="auto">
              <a:lnSpc>
                <a:spcPct val="150000"/>
              </a:lnSpc>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的接种</a:t>
            </a:r>
            <a:r>
              <a:rPr lang="zh-CN" altLang="en-US" sz="1000" dirty="0">
                <a:latin typeface="微软雅黑" panose="020B0503020204020204" pitchFamily="34" charset="-122"/>
                <a:ea typeface="微软雅黑" panose="020B0503020204020204" pitchFamily="34" charset="-122"/>
              </a:rPr>
              <a:t>间隔：</a:t>
            </a:r>
            <a:r>
              <a:rPr lang="zh-CN" altLang="en-US" sz="10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至少 1 个月</a:t>
            </a:r>
            <a:endParaRPr lang="en-US" altLang="zh-CN" sz="1000"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endParaRPr>
          </a:p>
          <a:p>
            <a:pPr marL="90488" indent="-90488" fontAlgn="auto">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第2、3剂的接种</a:t>
            </a:r>
            <a:r>
              <a:rPr lang="zh-CN" altLang="en-US" sz="1000" dirty="0">
                <a:latin typeface="微软雅黑" panose="020B0503020204020204" pitchFamily="34" charset="-122"/>
                <a:ea typeface="微软雅黑" panose="020B0503020204020204" pitchFamily="34" charset="-122"/>
              </a:rPr>
              <a:t>间隔：</a:t>
            </a:r>
            <a:r>
              <a:rPr lang="zh-CN" altLang="en-US" sz="1000" b="1" dirty="0">
                <a:solidFill>
                  <a:srgbClr val="015560"/>
                </a:solidFill>
                <a:latin typeface="微软雅黑" panose="020B0503020204020204" pitchFamily="34" charset="-122"/>
                <a:ea typeface="微软雅黑" panose="020B0503020204020204" pitchFamily="34" charset="-122"/>
              </a:rPr>
              <a:t>至少3个月</a:t>
            </a:r>
            <a:endParaRPr lang="en-US" altLang="zh-CN" sz="1000" b="1" dirty="0">
              <a:solidFill>
                <a:srgbClr val="015560"/>
              </a:solidFill>
              <a:latin typeface="微软雅黑" panose="020B0503020204020204" pitchFamily="34" charset="-122"/>
              <a:ea typeface="微软雅黑" panose="020B0503020204020204" pitchFamily="34" charset="-122"/>
            </a:endParaRPr>
          </a:p>
          <a:p>
            <a:pPr marL="90488" indent="-90488" fontAlgn="auto">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所有3剂应在一年内完成</a:t>
            </a:r>
          </a:p>
        </p:txBody>
      </p:sp>
      <p:sp>
        <p:nvSpPr>
          <p:cNvPr id="6" name="文本框 5"/>
          <p:cNvSpPr txBox="1"/>
          <p:nvPr/>
        </p:nvSpPr>
        <p:spPr>
          <a:xfrm>
            <a:off x="271144" y="1979225"/>
            <a:ext cx="2243086" cy="262783"/>
          </a:xfrm>
          <a:prstGeom prst="rect">
            <a:avLst/>
          </a:prstGeom>
          <a:noFill/>
        </p:spPr>
        <p:txBody>
          <a:bodyPr wrap="square" rtlCol="0" anchor="t">
            <a:spAutoFit/>
          </a:bodyPr>
          <a:lstStyle/>
          <a:p>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0、2和6月三剂接种程序</a:t>
            </a:r>
          </a:p>
        </p:txBody>
      </p:sp>
      <p:sp>
        <p:nvSpPr>
          <p:cNvPr id="8" name="îş1íḍe"/>
          <p:cNvSpPr txBox="1"/>
          <p:nvPr>
            <p:custDataLst>
              <p:tags r:id="rId11"/>
            </p:custDataLst>
          </p:nvPr>
        </p:nvSpPr>
        <p:spPr>
          <a:xfrm>
            <a:off x="5280675" y="2256224"/>
            <a:ext cx="2224646" cy="98847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推荐于0、</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和6月分别接种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剂次</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共接种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剂，每剂0.5ml</a:t>
            </a: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的接种间隔：</a:t>
            </a:r>
            <a:r>
              <a:rPr lang="zh-CN" altLang="en-US" sz="1000" b="1" dirty="0">
                <a:solidFill>
                  <a:srgbClr val="015560"/>
                </a:solidFill>
                <a:latin typeface="微软雅黑" panose="020B0503020204020204" pitchFamily="34" charset="-122"/>
                <a:ea typeface="微软雅黑" panose="020B0503020204020204" pitchFamily="34" charset="-122"/>
                <a:sym typeface="+mn-ea"/>
              </a:rPr>
              <a:t>1~2个月</a:t>
            </a:r>
            <a:endParaRPr lang="en-US" altLang="zh-CN" sz="1000" b="1" dirty="0">
              <a:solidFill>
                <a:srgbClr val="015560"/>
              </a:solidFill>
              <a:latin typeface="微软雅黑" panose="020B0503020204020204" pitchFamily="34" charset="-122"/>
              <a:ea typeface="微软雅黑" panose="020B0503020204020204" pitchFamily="34" charset="-122"/>
              <a:sym typeface="+mn-ea"/>
            </a:endParaRP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的接种间隔：</a:t>
            </a:r>
            <a:r>
              <a:rPr lang="zh-CN" altLang="en-US" sz="1000" b="1" dirty="0">
                <a:solidFill>
                  <a:srgbClr val="015560"/>
                </a:solidFill>
                <a:latin typeface="微软雅黑" panose="020B0503020204020204" pitchFamily="34" charset="-122"/>
                <a:ea typeface="微软雅黑" panose="020B0503020204020204" pitchFamily="34" charset="-122"/>
                <a:sym typeface="+mn-ea"/>
              </a:rPr>
              <a:t>5~8个月</a:t>
            </a:r>
          </a:p>
        </p:txBody>
      </p:sp>
      <p:sp>
        <p:nvSpPr>
          <p:cNvPr id="15" name="文本框 14"/>
          <p:cNvSpPr txBox="1"/>
          <p:nvPr>
            <p:custDataLst>
              <p:tags r:id="rId12"/>
            </p:custDataLst>
          </p:nvPr>
        </p:nvSpPr>
        <p:spPr>
          <a:xfrm>
            <a:off x="5280675" y="1979225"/>
            <a:ext cx="2049511" cy="261610"/>
          </a:xfrm>
          <a:prstGeom prst="rect">
            <a:avLst/>
          </a:prstGeom>
          <a:noFill/>
        </p:spPr>
        <p:txBody>
          <a:bodyPr wrap="square" rtlCol="0" anchor="t">
            <a:spAutoFit/>
          </a:bodyPr>
          <a:lstStyle/>
          <a:p>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0、</a:t>
            </a:r>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和6月三剂接种程序</a:t>
            </a:r>
          </a:p>
        </p:txBody>
      </p:sp>
      <p:sp>
        <p:nvSpPr>
          <p:cNvPr id="14" name="文本框 13"/>
          <p:cNvSpPr txBox="1"/>
          <p:nvPr/>
        </p:nvSpPr>
        <p:spPr>
          <a:xfrm>
            <a:off x="5280675" y="4017890"/>
            <a:ext cx="2061776" cy="75764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0488" lvl="0" indent="-90488" algn="l">
              <a:lnSpc>
                <a:spcPct val="150000"/>
              </a:lnSpc>
              <a:buClrTx/>
              <a:buSzTx/>
              <a:buFont typeface="Arial" panose="020B0604020202020204" pitchFamily="34" charset="0"/>
              <a:buChar char="•"/>
            </a:pPr>
            <a:r>
              <a:rPr lang="zh-CN" altLang="en-US" sz="1000" b="1" dirty="0">
                <a:solidFill>
                  <a:srgbClr val="015560"/>
                </a:solidFill>
                <a:latin typeface="微软雅黑" panose="020B0503020204020204" pitchFamily="34" charset="-122"/>
                <a:ea typeface="微软雅黑" panose="020B0503020204020204" pitchFamily="34" charset="-122"/>
                <a:sym typeface="+mn-ea"/>
              </a:rPr>
              <a:t>9-14岁女性</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可选</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0、6 月分别接种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b="1" dirty="0">
                <a:solidFill>
                  <a:srgbClr val="015560"/>
                </a:solidFill>
                <a:latin typeface="微软雅黑" panose="020B0503020204020204" pitchFamily="34" charset="-122"/>
                <a:ea typeface="微软雅黑" panose="020B0503020204020204" pitchFamily="34" charset="-122"/>
                <a:sym typeface="+mn-ea"/>
              </a:rPr>
              <a:t>间隔不小于</a:t>
            </a:r>
            <a:r>
              <a:rPr lang="en-US" altLang="zh-CN" sz="1000" b="1" dirty="0">
                <a:solidFill>
                  <a:srgbClr val="015560"/>
                </a:solidFill>
                <a:latin typeface="微软雅黑" panose="020B0503020204020204" pitchFamily="34" charset="-122"/>
                <a:ea typeface="微软雅黑" panose="020B0503020204020204" pitchFamily="34" charset="-122"/>
                <a:sym typeface="+mn-ea"/>
              </a:rPr>
              <a:t>5</a:t>
            </a:r>
            <a:r>
              <a:rPr lang="zh-CN" altLang="en-US" sz="1000" b="1" dirty="0">
                <a:solidFill>
                  <a:srgbClr val="015560"/>
                </a:solidFill>
                <a:latin typeface="微软雅黑" panose="020B0503020204020204" pitchFamily="34" charset="-122"/>
                <a:ea typeface="微软雅黑" panose="020B0503020204020204" pitchFamily="34" charset="-122"/>
                <a:sym typeface="+mn-ea"/>
              </a:rPr>
              <a:t>个月</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），每剂0.5ml</a:t>
            </a:r>
          </a:p>
        </p:txBody>
      </p:sp>
      <p:sp>
        <p:nvSpPr>
          <p:cNvPr id="16" name="文本框 15"/>
          <p:cNvSpPr txBox="1"/>
          <p:nvPr>
            <p:custDataLst>
              <p:tags r:id="rId13"/>
            </p:custDataLst>
          </p:nvPr>
        </p:nvSpPr>
        <p:spPr>
          <a:xfrm>
            <a:off x="5280675" y="3746110"/>
            <a:ext cx="2049511" cy="261610"/>
          </a:xfrm>
          <a:prstGeom prst="rect">
            <a:avLst/>
          </a:prstGeom>
          <a:noFill/>
        </p:spPr>
        <p:txBody>
          <a:bodyPr wrap="square" rtlCol="0" anchor="t">
            <a:spAutoFit/>
          </a:bodyPr>
          <a:lstStyle/>
          <a:p>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0、6月两剂接种程序</a:t>
            </a:r>
          </a:p>
        </p:txBody>
      </p:sp>
      <p:sp>
        <p:nvSpPr>
          <p:cNvPr id="17" name="îş1íḍe"/>
          <p:cNvSpPr txBox="1"/>
          <p:nvPr>
            <p:custDataLst>
              <p:tags r:id="rId14"/>
            </p:custDataLst>
          </p:nvPr>
        </p:nvSpPr>
        <p:spPr>
          <a:xfrm>
            <a:off x="7505320" y="2264657"/>
            <a:ext cx="2155688" cy="98847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推荐于0、</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和6月分别接种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剂次</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共接种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剂，每剂0.5ml</a:t>
            </a:r>
          </a:p>
          <a:p>
            <a:pPr marL="90488" lvl="0" indent="-90488">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的接种间隔： </a:t>
            </a:r>
            <a:r>
              <a:rPr lang="en-US" altLang="zh-CN" sz="1000" b="1" dirty="0">
                <a:solidFill>
                  <a:srgbClr val="015560"/>
                </a:solidFill>
                <a:latin typeface="微软雅黑" panose="020B0503020204020204" pitchFamily="34" charset="-122"/>
                <a:ea typeface="微软雅黑" panose="020B0503020204020204" pitchFamily="34" charset="-122"/>
                <a:sym typeface="+mn-ea"/>
              </a:rPr>
              <a:t>2</a:t>
            </a:r>
            <a:r>
              <a:rPr lang="zh-CN" altLang="en-US" sz="1000" b="1" dirty="0">
                <a:solidFill>
                  <a:srgbClr val="015560"/>
                </a:solidFill>
                <a:latin typeface="微软雅黑" panose="020B0503020204020204" pitchFamily="34" charset="-122"/>
                <a:ea typeface="微软雅黑" panose="020B0503020204020204" pitchFamily="34" charset="-122"/>
                <a:sym typeface="+mn-ea"/>
              </a:rPr>
              <a:t>~</a:t>
            </a:r>
            <a:r>
              <a:rPr lang="en-US" altLang="zh-CN" sz="1000" b="1" dirty="0">
                <a:solidFill>
                  <a:srgbClr val="015560"/>
                </a:solidFill>
                <a:latin typeface="微软雅黑" panose="020B0503020204020204" pitchFamily="34" charset="-122"/>
                <a:ea typeface="微软雅黑" panose="020B0503020204020204" pitchFamily="34" charset="-122"/>
                <a:sym typeface="+mn-ea"/>
              </a:rPr>
              <a:t>3</a:t>
            </a:r>
            <a:r>
              <a:rPr lang="zh-CN" altLang="en-US" sz="1000" b="1" dirty="0">
                <a:solidFill>
                  <a:srgbClr val="015560"/>
                </a:solidFill>
                <a:latin typeface="微软雅黑" panose="020B0503020204020204" pitchFamily="34" charset="-122"/>
                <a:ea typeface="微软雅黑" panose="020B0503020204020204" pitchFamily="34" charset="-122"/>
                <a:sym typeface="+mn-ea"/>
              </a:rPr>
              <a:t>个月</a:t>
            </a:r>
            <a:endParaRPr lang="en-US" altLang="zh-CN" sz="1000" b="1" dirty="0">
              <a:solidFill>
                <a:srgbClr val="015560"/>
              </a:solidFill>
              <a:latin typeface="微软雅黑" panose="020B0503020204020204" pitchFamily="34" charset="-122"/>
              <a:ea typeface="微软雅黑" panose="020B0503020204020204" pitchFamily="34" charset="-122"/>
              <a:sym typeface="+mn-ea"/>
            </a:endParaRP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的接种间隔： </a:t>
            </a:r>
            <a:r>
              <a:rPr lang="en-US" altLang="zh-CN" sz="1000" b="1" dirty="0">
                <a:solidFill>
                  <a:srgbClr val="015560"/>
                </a:solidFill>
                <a:latin typeface="微软雅黑" panose="020B0503020204020204" pitchFamily="34" charset="-122"/>
                <a:ea typeface="微软雅黑" panose="020B0503020204020204" pitchFamily="34" charset="-122"/>
                <a:sym typeface="+mn-ea"/>
              </a:rPr>
              <a:t>6</a:t>
            </a:r>
            <a:r>
              <a:rPr lang="zh-CN" altLang="en-US" sz="1000" b="1" dirty="0">
                <a:solidFill>
                  <a:srgbClr val="015560"/>
                </a:solidFill>
                <a:latin typeface="微软雅黑" panose="020B0503020204020204" pitchFamily="34" charset="-122"/>
                <a:ea typeface="微软雅黑" panose="020B0503020204020204" pitchFamily="34" charset="-122"/>
                <a:sym typeface="+mn-ea"/>
              </a:rPr>
              <a:t>~</a:t>
            </a:r>
            <a:r>
              <a:rPr lang="en-US" altLang="zh-CN" sz="1000" b="1" dirty="0">
                <a:solidFill>
                  <a:srgbClr val="015560"/>
                </a:solidFill>
                <a:latin typeface="微软雅黑" panose="020B0503020204020204" pitchFamily="34" charset="-122"/>
                <a:ea typeface="微软雅黑" panose="020B0503020204020204" pitchFamily="34" charset="-122"/>
                <a:sym typeface="+mn-ea"/>
              </a:rPr>
              <a:t>7</a:t>
            </a:r>
            <a:r>
              <a:rPr lang="zh-CN" altLang="en-US" sz="1000" b="1" dirty="0">
                <a:solidFill>
                  <a:srgbClr val="015560"/>
                </a:solidFill>
                <a:latin typeface="微软雅黑" panose="020B0503020204020204" pitchFamily="34" charset="-122"/>
                <a:ea typeface="微软雅黑" panose="020B0503020204020204" pitchFamily="34" charset="-122"/>
                <a:sym typeface="+mn-ea"/>
              </a:rPr>
              <a:t>个月</a:t>
            </a:r>
          </a:p>
        </p:txBody>
      </p:sp>
      <p:sp>
        <p:nvSpPr>
          <p:cNvPr id="21" name="文本框 20"/>
          <p:cNvSpPr txBox="1"/>
          <p:nvPr>
            <p:custDataLst>
              <p:tags r:id="rId15"/>
            </p:custDataLst>
          </p:nvPr>
        </p:nvSpPr>
        <p:spPr>
          <a:xfrm>
            <a:off x="7505320" y="1979225"/>
            <a:ext cx="2049511" cy="261610"/>
          </a:xfrm>
          <a:prstGeom prst="rect">
            <a:avLst/>
          </a:prstGeom>
          <a:noFill/>
        </p:spPr>
        <p:txBody>
          <a:bodyPr wrap="square" rtlCol="0" anchor="t">
            <a:spAutoFit/>
          </a:bodyPr>
          <a:lstStyle/>
          <a:p>
            <a:r>
              <a:rPr lang="zh-CN" altLang="en-US"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0、</a:t>
            </a:r>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和6月三剂接种程序</a:t>
            </a:r>
          </a:p>
        </p:txBody>
      </p:sp>
      <p:sp>
        <p:nvSpPr>
          <p:cNvPr id="18" name="文本框 17"/>
          <p:cNvSpPr txBox="1"/>
          <p:nvPr>
            <p:custDataLst>
              <p:tags r:id="rId16"/>
            </p:custDataLst>
          </p:nvPr>
        </p:nvSpPr>
        <p:spPr>
          <a:xfrm>
            <a:off x="7505320" y="4017890"/>
            <a:ext cx="2061776" cy="75764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0488" lvl="0" indent="-90488" algn="l">
              <a:lnSpc>
                <a:spcPct val="150000"/>
              </a:lnSpc>
              <a:buClrTx/>
              <a:buSzTx/>
              <a:buFont typeface="Arial" panose="020B0604020202020204" pitchFamily="34" charset="0"/>
              <a:buChar char="•"/>
            </a:pPr>
            <a:r>
              <a:rPr lang="zh-CN" altLang="en-US" sz="1000" b="1" dirty="0">
                <a:solidFill>
                  <a:srgbClr val="015560"/>
                </a:solidFill>
                <a:latin typeface="微软雅黑" panose="020B0503020204020204" pitchFamily="34" charset="-122"/>
                <a:ea typeface="微软雅黑" panose="020B0503020204020204" pitchFamily="34" charset="-122"/>
                <a:sym typeface="+mn-ea"/>
              </a:rPr>
              <a:t>9-14岁女性</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可选</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0、6 月分别接种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b="1" dirty="0">
                <a:solidFill>
                  <a:srgbClr val="015560"/>
                </a:solidFill>
                <a:latin typeface="微软雅黑" panose="020B0503020204020204" pitchFamily="34" charset="-122"/>
                <a:ea typeface="微软雅黑" panose="020B0503020204020204" pitchFamily="34" charset="-122"/>
                <a:sym typeface="+mn-ea"/>
              </a:rPr>
              <a:t>间隔不小于</a:t>
            </a:r>
            <a:r>
              <a:rPr lang="en-US" altLang="zh-CN" sz="1000" b="1" dirty="0">
                <a:solidFill>
                  <a:srgbClr val="015560"/>
                </a:solidFill>
                <a:latin typeface="微软雅黑" panose="020B0503020204020204" pitchFamily="34" charset="-122"/>
                <a:ea typeface="微软雅黑" panose="020B0503020204020204" pitchFamily="34" charset="-122"/>
                <a:sym typeface="+mn-ea"/>
              </a:rPr>
              <a:t>5</a:t>
            </a:r>
            <a:r>
              <a:rPr lang="zh-CN" altLang="en-US" sz="1000" b="1" dirty="0">
                <a:solidFill>
                  <a:srgbClr val="015560"/>
                </a:solidFill>
                <a:latin typeface="微软雅黑" panose="020B0503020204020204" pitchFamily="34" charset="-122"/>
                <a:ea typeface="微软雅黑" panose="020B0503020204020204" pitchFamily="34" charset="-122"/>
                <a:sym typeface="+mn-ea"/>
              </a:rPr>
              <a:t>个月</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），每剂0.5ml</a:t>
            </a:r>
          </a:p>
        </p:txBody>
      </p:sp>
      <p:sp>
        <p:nvSpPr>
          <p:cNvPr id="23" name="文本框 22"/>
          <p:cNvSpPr txBox="1"/>
          <p:nvPr>
            <p:custDataLst>
              <p:tags r:id="rId17"/>
            </p:custDataLst>
          </p:nvPr>
        </p:nvSpPr>
        <p:spPr>
          <a:xfrm>
            <a:off x="7505320" y="3746110"/>
            <a:ext cx="2049511" cy="261610"/>
          </a:xfrm>
          <a:prstGeom prst="rect">
            <a:avLst/>
          </a:prstGeom>
          <a:noFill/>
        </p:spPr>
        <p:txBody>
          <a:bodyPr wrap="square" rtlCol="0" anchor="t">
            <a:spAutoFit/>
          </a:bodyPr>
          <a:lstStyle/>
          <a:p>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b="1" u="sng">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0、6月两剂接种程序</a:t>
            </a:r>
          </a:p>
        </p:txBody>
      </p:sp>
      <p:sp>
        <p:nvSpPr>
          <p:cNvPr id="28" name="îş1íḍe"/>
          <p:cNvSpPr txBox="1"/>
          <p:nvPr>
            <p:custDataLst>
              <p:tags r:id="rId18"/>
            </p:custDataLst>
          </p:nvPr>
        </p:nvSpPr>
        <p:spPr>
          <a:xfrm>
            <a:off x="9898848" y="2264657"/>
            <a:ext cx="2188169" cy="988476"/>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推荐于0、</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和6月分别接种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剂次</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共接种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剂，每剂0.5ml</a:t>
            </a: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的接种间隔： </a:t>
            </a:r>
            <a:r>
              <a:rPr lang="zh-CN" altLang="en-US" sz="1000" b="1" dirty="0">
                <a:solidFill>
                  <a:srgbClr val="015560"/>
                </a:solidFill>
                <a:latin typeface="微软雅黑" panose="020B0503020204020204" pitchFamily="34" charset="-122"/>
                <a:ea typeface="微软雅黑" panose="020B0503020204020204" pitchFamily="34" charset="-122"/>
                <a:sym typeface="+mn-ea"/>
              </a:rPr>
              <a:t>1~2</a:t>
            </a:r>
            <a:r>
              <a:rPr lang="en-US" altLang="zh-CN" sz="1000" b="1" dirty="0">
                <a:solidFill>
                  <a:srgbClr val="015560"/>
                </a:solidFill>
                <a:latin typeface="微软雅黑" panose="020B0503020204020204" pitchFamily="34" charset="-122"/>
                <a:ea typeface="微软雅黑" panose="020B0503020204020204" pitchFamily="34" charset="-122"/>
                <a:sym typeface="+mn-ea"/>
              </a:rPr>
              <a:t>.5</a:t>
            </a:r>
            <a:r>
              <a:rPr lang="zh-CN" altLang="en-US" sz="1000" b="1" dirty="0">
                <a:solidFill>
                  <a:srgbClr val="015560"/>
                </a:solidFill>
                <a:latin typeface="微软雅黑" panose="020B0503020204020204" pitchFamily="34" charset="-122"/>
                <a:ea typeface="微软雅黑" panose="020B0503020204020204" pitchFamily="34" charset="-122"/>
                <a:sym typeface="+mn-ea"/>
              </a:rPr>
              <a:t>月</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的接种间隔：</a:t>
            </a:r>
            <a:r>
              <a:rPr lang="zh-CN" altLang="en-US" sz="1000" b="1" dirty="0">
                <a:solidFill>
                  <a:srgbClr val="015560"/>
                </a:solidFill>
                <a:latin typeface="微软雅黑" panose="020B0503020204020204" pitchFamily="34" charset="-122"/>
                <a:ea typeface="微软雅黑" panose="020B0503020204020204" pitchFamily="34" charset="-122"/>
                <a:sym typeface="+mn-ea"/>
              </a:rPr>
              <a:t>5~</a:t>
            </a:r>
            <a:r>
              <a:rPr lang="en-US" altLang="zh-CN" sz="1000" b="1" dirty="0">
                <a:solidFill>
                  <a:srgbClr val="015560"/>
                </a:solidFill>
                <a:latin typeface="微软雅黑" panose="020B0503020204020204" pitchFamily="34" charset="-122"/>
                <a:ea typeface="微软雅黑" panose="020B0503020204020204" pitchFamily="34" charset="-122"/>
                <a:sym typeface="+mn-ea"/>
              </a:rPr>
              <a:t>12</a:t>
            </a:r>
            <a:r>
              <a:rPr lang="zh-CN" altLang="en-US" sz="1000" b="1" dirty="0">
                <a:solidFill>
                  <a:srgbClr val="015560"/>
                </a:solidFill>
                <a:latin typeface="微软雅黑" panose="020B0503020204020204" pitchFamily="34" charset="-122"/>
                <a:ea typeface="微软雅黑" panose="020B0503020204020204" pitchFamily="34" charset="-122"/>
                <a:sym typeface="+mn-ea"/>
              </a:rPr>
              <a:t>个月</a:t>
            </a:r>
          </a:p>
        </p:txBody>
      </p:sp>
      <p:sp>
        <p:nvSpPr>
          <p:cNvPr id="33" name="文本框 32"/>
          <p:cNvSpPr txBox="1"/>
          <p:nvPr>
            <p:custDataLst>
              <p:tags r:id="rId19"/>
            </p:custDataLst>
          </p:nvPr>
        </p:nvSpPr>
        <p:spPr>
          <a:xfrm>
            <a:off x="9898848" y="1979225"/>
            <a:ext cx="2049511" cy="261610"/>
          </a:xfrm>
          <a:prstGeom prst="rect">
            <a:avLst/>
          </a:prstGeom>
          <a:noFill/>
        </p:spPr>
        <p:txBody>
          <a:bodyPr wrap="square" rtlCol="0" anchor="t">
            <a:spAutoFit/>
          </a:bodyPr>
          <a:lstStyle/>
          <a:p>
            <a:r>
              <a:rPr lang="en-US" altLang="zh-CN" sz="1050" b="1">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b="1" u="sng">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0、</a:t>
            </a:r>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50" b="1" u="sng">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和6月三剂接种程序</a:t>
            </a:r>
          </a:p>
        </p:txBody>
      </p:sp>
      <p:sp>
        <p:nvSpPr>
          <p:cNvPr id="32" name="文本框 31"/>
          <p:cNvSpPr txBox="1"/>
          <p:nvPr>
            <p:custDataLst>
              <p:tags r:id="rId20"/>
            </p:custDataLst>
          </p:nvPr>
        </p:nvSpPr>
        <p:spPr>
          <a:xfrm>
            <a:off x="9898848" y="4017890"/>
            <a:ext cx="1912786" cy="75764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0488" lvl="0" indent="-90488" algn="l">
              <a:lnSpc>
                <a:spcPct val="150000"/>
              </a:lnSpc>
              <a:buClrTx/>
              <a:buSzTx/>
              <a:buFont typeface="Arial" panose="020B0604020202020204" pitchFamily="34" charset="0"/>
              <a:buChar char="•"/>
            </a:pPr>
            <a:r>
              <a:rPr lang="zh-CN" altLang="en-US" sz="1000" b="1" dirty="0">
                <a:solidFill>
                  <a:srgbClr val="015560"/>
                </a:solidFill>
                <a:latin typeface="微软雅黑" panose="020B0503020204020204" pitchFamily="34" charset="-122"/>
                <a:ea typeface="微软雅黑" panose="020B0503020204020204" pitchFamily="34" charset="-122"/>
                <a:sym typeface="+mn-ea"/>
              </a:rPr>
              <a:t>9-14岁女性</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可选</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0、6 月分别接种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b="1" dirty="0">
                <a:solidFill>
                  <a:srgbClr val="015560"/>
                </a:solidFill>
                <a:latin typeface="微软雅黑" panose="020B0503020204020204" pitchFamily="34" charset="-122"/>
                <a:ea typeface="微软雅黑" panose="020B0503020204020204" pitchFamily="34" charset="-122"/>
                <a:sym typeface="+mn-ea"/>
              </a:rPr>
              <a:t>间隔不小于</a:t>
            </a:r>
            <a:r>
              <a:rPr lang="en-US" altLang="zh-CN" sz="1000" b="1" dirty="0">
                <a:solidFill>
                  <a:srgbClr val="015560"/>
                </a:solidFill>
                <a:latin typeface="微软雅黑" panose="020B0503020204020204" pitchFamily="34" charset="-122"/>
                <a:ea typeface="微软雅黑" panose="020B0503020204020204" pitchFamily="34" charset="-122"/>
                <a:sym typeface="+mn-ea"/>
              </a:rPr>
              <a:t>5</a:t>
            </a:r>
            <a:r>
              <a:rPr lang="zh-CN" altLang="en-US" sz="1000" b="1" dirty="0">
                <a:solidFill>
                  <a:srgbClr val="015560"/>
                </a:solidFill>
                <a:latin typeface="微软雅黑" panose="020B0503020204020204" pitchFamily="34" charset="-122"/>
                <a:ea typeface="微软雅黑" panose="020B0503020204020204" pitchFamily="34" charset="-122"/>
                <a:sym typeface="+mn-ea"/>
              </a:rPr>
              <a:t>个月</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），每剂0.5ml</a:t>
            </a:r>
          </a:p>
        </p:txBody>
      </p:sp>
      <p:sp>
        <p:nvSpPr>
          <p:cNvPr id="47" name="文本框 46"/>
          <p:cNvSpPr txBox="1"/>
          <p:nvPr>
            <p:custDataLst>
              <p:tags r:id="rId21"/>
            </p:custDataLst>
          </p:nvPr>
        </p:nvSpPr>
        <p:spPr>
          <a:xfrm>
            <a:off x="9898848" y="3746110"/>
            <a:ext cx="2049511" cy="261610"/>
          </a:xfrm>
          <a:prstGeom prst="rect">
            <a:avLst/>
          </a:prstGeom>
          <a:noFill/>
        </p:spPr>
        <p:txBody>
          <a:bodyPr wrap="square" rtlCol="0" anchor="t">
            <a:spAutoFit/>
          </a:bodyPr>
          <a:lstStyle/>
          <a:p>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0、6月两剂接种程序</a:t>
            </a:r>
          </a:p>
        </p:txBody>
      </p:sp>
      <p:cxnSp>
        <p:nvCxnSpPr>
          <p:cNvPr id="22" name="直接连接符 21"/>
          <p:cNvCxnSpPr/>
          <p:nvPr/>
        </p:nvCxnSpPr>
        <p:spPr>
          <a:xfrm>
            <a:off x="9783086" y="1609590"/>
            <a:ext cx="0" cy="3521710"/>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直接连接符 25"/>
          <p:cNvCxnSpPr/>
          <p:nvPr/>
        </p:nvCxnSpPr>
        <p:spPr>
          <a:xfrm>
            <a:off x="7393206" y="1664608"/>
            <a:ext cx="0" cy="3521710"/>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直接连接符 28"/>
          <p:cNvCxnSpPr/>
          <p:nvPr/>
        </p:nvCxnSpPr>
        <p:spPr>
          <a:xfrm>
            <a:off x="5170551" y="1760950"/>
            <a:ext cx="0" cy="3521710"/>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直接连接符 18">
            <a:extLst>
              <a:ext uri="{FF2B5EF4-FFF2-40B4-BE49-F238E27FC236}">
                <a16:creationId xmlns:a16="http://schemas.microsoft.com/office/drawing/2014/main" id="{7473C7A5-F7BF-9DB6-0C2A-2B0A6CB06132}"/>
              </a:ext>
            </a:extLst>
          </p:cNvPr>
          <p:cNvCxnSpPr/>
          <p:nvPr/>
        </p:nvCxnSpPr>
        <p:spPr>
          <a:xfrm>
            <a:off x="2647821" y="1833942"/>
            <a:ext cx="0" cy="3521710"/>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1" name="文本框 40">
            <a:extLst>
              <a:ext uri="{FF2B5EF4-FFF2-40B4-BE49-F238E27FC236}">
                <a16:creationId xmlns:a16="http://schemas.microsoft.com/office/drawing/2014/main" id="{19E2EBF2-B785-5072-E197-4EF18501E2C2}"/>
              </a:ext>
            </a:extLst>
          </p:cNvPr>
          <p:cNvSpPr txBox="1"/>
          <p:nvPr/>
        </p:nvSpPr>
        <p:spPr>
          <a:xfrm>
            <a:off x="2797613" y="2264658"/>
            <a:ext cx="2261756" cy="1219308"/>
          </a:xfrm>
          <a:prstGeom prst="rect">
            <a:avLst/>
          </a:prstGeom>
          <a:noFill/>
        </p:spPr>
        <p:txBody>
          <a:bodyPr wrap="square" rtlCol="0" anchor="t">
            <a:spAutoFit/>
          </a:bodyPr>
          <a:lstStyle/>
          <a:p>
            <a:pPr marL="90488" indent="-90488" fontAlgn="auto">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推荐于0、2和6月分别接种1剂次</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a:p>
            <a:pPr marL="90488" indent="-90488" fontAlgn="auto">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共接种3剂，每剂0.5mL</a:t>
            </a:r>
          </a:p>
          <a:p>
            <a:pPr marL="90488" indent="-90488">
              <a:lnSpc>
                <a:spcPct val="150000"/>
              </a:lnSpc>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的接种</a:t>
            </a:r>
            <a:r>
              <a:rPr lang="zh-CN" altLang="en-US" sz="1000" dirty="0">
                <a:latin typeface="微软雅黑" panose="020B0503020204020204" pitchFamily="34" charset="-122"/>
                <a:ea typeface="微软雅黑" panose="020B0503020204020204" pitchFamily="34" charset="-122"/>
              </a:rPr>
              <a:t>间隔：</a:t>
            </a:r>
            <a:r>
              <a:rPr lang="zh-CN" altLang="en-US" sz="1000" b="1" dirty="0">
                <a:solidFill>
                  <a:srgbClr val="015560"/>
                </a:solidFill>
                <a:latin typeface="微软雅黑" panose="020B0503020204020204" pitchFamily="34" charset="-122"/>
                <a:ea typeface="微软雅黑" panose="020B0503020204020204" pitchFamily="34" charset="-122"/>
              </a:rPr>
              <a:t>至少 1 个月</a:t>
            </a:r>
            <a:endParaRPr lang="en-US" altLang="zh-CN" sz="1000" b="1" dirty="0">
              <a:solidFill>
                <a:srgbClr val="015560"/>
              </a:solidFill>
              <a:latin typeface="微软雅黑" panose="020B0503020204020204" pitchFamily="34" charset="-122"/>
              <a:ea typeface="微软雅黑" panose="020B0503020204020204" pitchFamily="34" charset="-122"/>
            </a:endParaRPr>
          </a:p>
          <a:p>
            <a:pPr marL="90488" indent="-90488" fontAlgn="auto">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第2、3剂的接种</a:t>
            </a:r>
            <a:r>
              <a:rPr lang="zh-CN" altLang="en-US" sz="1000" dirty="0">
                <a:latin typeface="微软雅黑" panose="020B0503020204020204" pitchFamily="34" charset="-122"/>
                <a:ea typeface="微软雅黑" panose="020B0503020204020204" pitchFamily="34" charset="-122"/>
              </a:rPr>
              <a:t>间隔：</a:t>
            </a:r>
            <a:r>
              <a:rPr lang="zh-CN" altLang="en-US" sz="1000" b="1" dirty="0">
                <a:solidFill>
                  <a:srgbClr val="015560"/>
                </a:solidFill>
                <a:latin typeface="微软雅黑" panose="020B0503020204020204" pitchFamily="34" charset="-122"/>
                <a:ea typeface="微软雅黑" panose="020B0503020204020204" pitchFamily="34" charset="-122"/>
              </a:rPr>
              <a:t>至少3个月</a:t>
            </a:r>
            <a:endParaRPr lang="en-US" altLang="zh-CN" sz="1000" b="1" dirty="0">
              <a:solidFill>
                <a:srgbClr val="015560"/>
              </a:solidFill>
              <a:latin typeface="微软雅黑" panose="020B0503020204020204" pitchFamily="34" charset="-122"/>
              <a:ea typeface="微软雅黑" panose="020B0503020204020204" pitchFamily="34" charset="-122"/>
            </a:endParaRPr>
          </a:p>
          <a:p>
            <a:pPr marL="90488" indent="-90488" fontAlgn="auto">
              <a:lnSpc>
                <a:spcPct val="150000"/>
              </a:lnSpc>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所有3剂应在一年内完成</a:t>
            </a:r>
          </a:p>
        </p:txBody>
      </p:sp>
      <p:sp>
        <p:nvSpPr>
          <p:cNvPr id="42" name="文本框 41">
            <a:extLst>
              <a:ext uri="{FF2B5EF4-FFF2-40B4-BE49-F238E27FC236}">
                <a16:creationId xmlns:a16="http://schemas.microsoft.com/office/drawing/2014/main" id="{4903F534-EA9D-F0CC-63F0-D3ED5EBA0B1A}"/>
              </a:ext>
            </a:extLst>
          </p:cNvPr>
          <p:cNvSpPr txBox="1"/>
          <p:nvPr/>
        </p:nvSpPr>
        <p:spPr>
          <a:xfrm>
            <a:off x="2797613" y="1979225"/>
            <a:ext cx="2243086" cy="262783"/>
          </a:xfrm>
          <a:prstGeom prst="rect">
            <a:avLst/>
          </a:prstGeom>
          <a:noFill/>
        </p:spPr>
        <p:txBody>
          <a:bodyPr wrap="square" rtlCol="0" anchor="t">
            <a:spAutoFit/>
          </a:bodyPr>
          <a:lstStyle/>
          <a:p>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0、2和6月三剂接种程序</a:t>
            </a:r>
          </a:p>
        </p:txBody>
      </p:sp>
      <p:sp>
        <p:nvSpPr>
          <p:cNvPr id="43" name="文本框 42">
            <a:extLst>
              <a:ext uri="{FF2B5EF4-FFF2-40B4-BE49-F238E27FC236}">
                <a16:creationId xmlns:a16="http://schemas.microsoft.com/office/drawing/2014/main" id="{516EBB0E-9A73-6C36-92DD-0CF72669E32F}"/>
              </a:ext>
            </a:extLst>
          </p:cNvPr>
          <p:cNvSpPr txBox="1"/>
          <p:nvPr/>
        </p:nvSpPr>
        <p:spPr>
          <a:xfrm>
            <a:off x="2797614" y="4017890"/>
            <a:ext cx="2209816" cy="75764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0488" lvl="0" indent="-90488" algn="l">
              <a:lnSpc>
                <a:spcPct val="150000"/>
              </a:lnSpc>
              <a:buClrTx/>
              <a:buSzTx/>
              <a:buFont typeface="Arial" panose="020B0604020202020204" pitchFamily="34" charset="0"/>
              <a:buChar char="•"/>
            </a:pPr>
            <a:r>
              <a:rPr lang="zh-CN" altLang="en-US" sz="1000" b="1" dirty="0">
                <a:solidFill>
                  <a:srgbClr val="015560"/>
                </a:solidFill>
                <a:latin typeface="微软雅黑" panose="020B0503020204020204" pitchFamily="34" charset="-122"/>
                <a:ea typeface="微软雅黑" panose="020B0503020204020204" pitchFamily="34" charset="-122"/>
                <a:sym typeface="+mn-ea"/>
              </a:rPr>
              <a:t>9-14岁女性</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可选</a:t>
            </a:r>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488" lvl="0" indent="-90488" algn="l">
              <a:lnSpc>
                <a:spcPct val="150000"/>
              </a:lnSpc>
              <a:buClrTx/>
              <a:buSzTx/>
              <a:buFont typeface="Arial" panose="020B0604020202020204" pitchFamily="34" charset="0"/>
              <a:buChar char="•"/>
            </a:pP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0、6 </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月分别接种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剂，共接种</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a:t>
            </a:r>
          </a:p>
        </p:txBody>
      </p:sp>
      <p:sp>
        <p:nvSpPr>
          <p:cNvPr id="44" name="文本框 43">
            <a:extLst>
              <a:ext uri="{FF2B5EF4-FFF2-40B4-BE49-F238E27FC236}">
                <a16:creationId xmlns:a16="http://schemas.microsoft.com/office/drawing/2014/main" id="{85B68F79-C09C-E4E9-FB1B-281166516F4D}"/>
              </a:ext>
            </a:extLst>
          </p:cNvPr>
          <p:cNvSpPr txBox="1"/>
          <p:nvPr>
            <p:custDataLst>
              <p:tags r:id="rId22"/>
            </p:custDataLst>
          </p:nvPr>
        </p:nvSpPr>
        <p:spPr>
          <a:xfrm>
            <a:off x="2797613" y="3746110"/>
            <a:ext cx="2313795" cy="253916"/>
          </a:xfrm>
          <a:prstGeom prst="rect">
            <a:avLst/>
          </a:prstGeom>
          <a:noFill/>
        </p:spPr>
        <p:txBody>
          <a:bodyPr wrap="square" rtlCol="0" anchor="t">
            <a:spAutoFit/>
          </a:bodyPr>
          <a:lstStyle/>
          <a:p>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0、6</a:t>
            </a:r>
            <a:r>
              <a:rPr lang="en-US" altLang="zh-CN"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050" b="1" u="sng"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月两剂接种程序</a:t>
            </a:r>
          </a:p>
        </p:txBody>
      </p:sp>
      <p:sp>
        <p:nvSpPr>
          <p:cNvPr id="2" name="文本占位符 1">
            <a:extLst>
              <a:ext uri="{FF2B5EF4-FFF2-40B4-BE49-F238E27FC236}">
                <a16:creationId xmlns:a16="http://schemas.microsoft.com/office/drawing/2014/main" id="{DADB2050-EB09-325A-BE65-9CCCDF2A0ADC}"/>
              </a:ext>
            </a:extLst>
          </p:cNvPr>
          <p:cNvSpPr txBox="1"/>
          <p:nvPr/>
        </p:nvSpPr>
        <p:spPr>
          <a:xfrm>
            <a:off x="154939" y="6312166"/>
            <a:ext cx="4233511" cy="507831"/>
          </a:xfrm>
          <a:prstGeom prst="rect">
            <a:avLst/>
          </a:prstGeom>
        </p:spPr>
        <p:txBody>
          <a:bodyPr>
            <a:spAutoFit/>
          </a:bodyPr>
          <a:lstStyle>
            <a:lvl1pPr marL="0" indent="0" algn="l" rtl="0" eaLnBrk="0" fontAlgn="base" hangingPunct="0">
              <a:lnSpc>
                <a:spcPct val="90000"/>
              </a:lnSpc>
              <a:spcBef>
                <a:spcPts val="0"/>
              </a:spcBef>
              <a:spcAft>
                <a:spcPct val="0"/>
              </a:spcAft>
              <a:buFont typeface="Arial" panose="020B0604020202020204" pitchFamily="34" charset="0"/>
              <a:buNone/>
              <a:defRPr sz="8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00" dirty="0"/>
              <a:t>32. </a:t>
            </a:r>
            <a:r>
              <a:rPr lang="zh-CN" altLang="en-US" sz="600" dirty="0"/>
              <a:t>四价人乳头瘤病毒疫苗</a:t>
            </a:r>
            <a:r>
              <a:rPr lang="en-US" altLang="zh-CN" sz="600" dirty="0"/>
              <a:t>(</a:t>
            </a:r>
            <a:r>
              <a:rPr lang="zh-CN" altLang="en-US" sz="600" dirty="0"/>
              <a:t>酿酒酵母</a:t>
            </a:r>
            <a:r>
              <a:rPr lang="en-US" altLang="zh-CN" sz="600" dirty="0"/>
              <a:t>)</a:t>
            </a:r>
            <a:r>
              <a:rPr lang="zh-CN" altLang="en-US" sz="600" dirty="0"/>
              <a:t>说明书</a:t>
            </a:r>
            <a:endParaRPr lang="en-US" altLang="zh-CN" sz="600" dirty="0"/>
          </a:p>
          <a:p>
            <a:r>
              <a:rPr lang="en-US" altLang="zh-CN" sz="600" dirty="0"/>
              <a:t>26. </a:t>
            </a:r>
            <a:r>
              <a:rPr lang="zh-CN" altLang="en-US" sz="600" dirty="0"/>
              <a:t>九价人乳头瘤病毒疫苗</a:t>
            </a:r>
            <a:r>
              <a:rPr lang="en-US" altLang="zh-CN" sz="600" dirty="0"/>
              <a:t>(</a:t>
            </a:r>
            <a:r>
              <a:rPr lang="zh-CN" altLang="en-US" sz="600" dirty="0"/>
              <a:t>酿酒酵母</a:t>
            </a:r>
            <a:r>
              <a:rPr lang="en-US" altLang="zh-CN" sz="600" dirty="0"/>
              <a:t>)</a:t>
            </a:r>
            <a:r>
              <a:rPr lang="zh-CN" altLang="en-US" sz="600" dirty="0"/>
              <a:t>说明书</a:t>
            </a:r>
            <a:endParaRPr lang="en-US" altLang="zh-CN" sz="600" dirty="0"/>
          </a:p>
          <a:p>
            <a:r>
              <a:rPr lang="en-US" altLang="zh-CN" sz="600" dirty="0">
                <a:sym typeface="+mn-ea"/>
              </a:rPr>
              <a:t>29. </a:t>
            </a:r>
            <a:r>
              <a:rPr lang="zh-CN" altLang="en-US" sz="600" dirty="0">
                <a:sym typeface="+mn-ea"/>
              </a:rPr>
              <a:t>双价人乳头瘤病毒疫苗</a:t>
            </a:r>
            <a:r>
              <a:rPr lang="en-US" altLang="zh-CN" sz="600" dirty="0">
                <a:sym typeface="+mn-ea"/>
              </a:rPr>
              <a:t>(</a:t>
            </a:r>
            <a:r>
              <a:rPr lang="zh-CN" altLang="en-US" sz="600" dirty="0">
                <a:sym typeface="+mn-ea"/>
              </a:rPr>
              <a:t>大肠杆菌</a:t>
            </a:r>
            <a:r>
              <a:rPr lang="en-US" altLang="zh-CN" sz="600" dirty="0">
                <a:sym typeface="+mn-ea"/>
              </a:rPr>
              <a:t>)</a:t>
            </a:r>
            <a:r>
              <a:rPr lang="zh-CN" altLang="en-US" sz="600" dirty="0">
                <a:sym typeface="+mn-ea"/>
              </a:rPr>
              <a:t>说明书</a:t>
            </a:r>
            <a:endParaRPr lang="zh-CN" altLang="en-US" sz="600" dirty="0"/>
          </a:p>
          <a:p>
            <a:r>
              <a:rPr lang="en-US" altLang="zh-CN" sz="600" dirty="0">
                <a:sym typeface="+mn-ea"/>
              </a:rPr>
              <a:t>30. </a:t>
            </a:r>
            <a:r>
              <a:rPr lang="zh-CN" altLang="en-US" sz="600" dirty="0">
                <a:sym typeface="+mn-ea"/>
              </a:rPr>
              <a:t>双价人乳头瘤病毒疫苗</a:t>
            </a:r>
            <a:r>
              <a:rPr lang="en-US" altLang="zh-CN" sz="600" dirty="0">
                <a:sym typeface="+mn-ea"/>
              </a:rPr>
              <a:t>(</a:t>
            </a:r>
            <a:r>
              <a:rPr lang="zh-CN" altLang="en-US" sz="600" dirty="0">
                <a:sym typeface="+mn-ea"/>
              </a:rPr>
              <a:t>毕赤酵母</a:t>
            </a:r>
            <a:r>
              <a:rPr lang="en-US" altLang="zh-CN" sz="600" dirty="0">
                <a:sym typeface="+mn-ea"/>
              </a:rPr>
              <a:t>)</a:t>
            </a:r>
            <a:r>
              <a:rPr lang="zh-CN" altLang="en-US" sz="600" dirty="0">
                <a:sym typeface="+mn-ea"/>
              </a:rPr>
              <a:t>说明书</a:t>
            </a:r>
            <a:endParaRPr lang="zh-CN" altLang="en-US" sz="600" dirty="0"/>
          </a:p>
          <a:p>
            <a:r>
              <a:rPr lang="en-US" altLang="zh-CN" sz="600" dirty="0"/>
              <a:t>28. </a:t>
            </a:r>
            <a:r>
              <a:rPr lang="zh-CN" altLang="en-US" sz="600" dirty="0"/>
              <a:t>双价人乳头瘤病毒吸附疫苗说明书</a:t>
            </a:r>
          </a:p>
        </p:txBody>
      </p:sp>
    </p:spTree>
    <p:custDataLst>
      <p:tags r:id="rId1"/>
    </p:custData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extLst>
              <p:ext uri="{D42A27DB-BD31-4B8C-83A1-F6EECF244321}">
                <p14:modId xmlns:p14="http://schemas.microsoft.com/office/powerpoint/2010/main" val="4015102323"/>
              </p:ext>
            </p:extLst>
          </p:nvPr>
        </p:nvGraphicFramePr>
        <p:xfrm>
          <a:off x="1694815" y="2983000"/>
          <a:ext cx="8820150" cy="2636520"/>
        </p:xfrm>
        <a:graphic>
          <a:graphicData uri="http://schemas.openxmlformats.org/drawingml/2006/table">
            <a:tbl>
              <a:tblPr firstRow="1" bandRow="1"/>
              <a:tblGrid>
                <a:gridCol w="1851025">
                  <a:extLst>
                    <a:ext uri="{9D8B030D-6E8A-4147-A177-3AD203B41FA5}">
                      <a16:colId xmlns:a16="http://schemas.microsoft.com/office/drawing/2014/main" val="20000"/>
                    </a:ext>
                  </a:extLst>
                </a:gridCol>
                <a:gridCol w="2214880">
                  <a:extLst>
                    <a:ext uri="{9D8B030D-6E8A-4147-A177-3AD203B41FA5}">
                      <a16:colId xmlns:a16="http://schemas.microsoft.com/office/drawing/2014/main" val="20001"/>
                    </a:ext>
                  </a:extLst>
                </a:gridCol>
                <a:gridCol w="4754245">
                  <a:extLst>
                    <a:ext uri="{9D8B030D-6E8A-4147-A177-3AD203B41FA5}">
                      <a16:colId xmlns:a16="http://schemas.microsoft.com/office/drawing/2014/main" val="20002"/>
                    </a:ext>
                  </a:extLst>
                </a:gridCol>
              </a:tblGrid>
              <a:tr h="440055">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a:endParaRPr lang="zh-CN" altLang="en-US" sz="1200" b="0" kern="1200" dirty="0">
                        <a:solidFill>
                          <a:schemeClr val="bg1"/>
                        </a:solidFill>
                        <a:latin typeface="微软雅黑" panose="020B0503020204020204" pitchFamily="34" charset="-122"/>
                        <a:ea typeface="微软雅黑" panose="020B0503020204020204" pitchFamily="34" charset="-122"/>
                        <a:cs typeface="+mn-ea"/>
                        <a:sym typeface="+mn-lt"/>
                      </a:endParaRPr>
                    </a:p>
                  </a:txBody>
                  <a:tcPr marL="81472" marR="81472" marT="40736" marB="40736"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15560"/>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rPr>
                        <a:t>发生率</a:t>
                      </a:r>
                    </a:p>
                  </a:txBody>
                  <a:tcPr marL="81472" marR="81472" marT="40736" marB="40736"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15560"/>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HPV</a:t>
                      </a:r>
                      <a:r>
                        <a:rPr lang="zh-CN" altLang="en-US" sz="1600" dirty="0">
                          <a:solidFill>
                            <a:schemeClr val="bg1"/>
                          </a:solidFill>
                          <a:latin typeface="微软雅黑" panose="020B0503020204020204" pitchFamily="34" charset="-122"/>
                          <a:ea typeface="微软雅黑" panose="020B0503020204020204" pitchFamily="34" charset="-122"/>
                        </a:rPr>
                        <a:t>疫苗</a:t>
                      </a:r>
                      <a:r>
                        <a:rPr lang="zh-CN" altLang="en-US" sz="1600" baseline="0" dirty="0">
                          <a:solidFill>
                            <a:schemeClr val="bg1"/>
                          </a:solidFill>
                          <a:latin typeface="微软雅黑" panose="020B0503020204020204" pitchFamily="34" charset="-122"/>
                          <a:ea typeface="微软雅黑" panose="020B0503020204020204" pitchFamily="34" charset="-122"/>
                        </a:rPr>
                        <a:t>不良反应</a:t>
                      </a:r>
                    </a:p>
                  </a:txBody>
                  <a:tcPr marL="81472" marR="81472" marT="40736" marB="40736" anchor="ctr">
                    <a:lnL w="12700" cap="flat" cmpd="sng" algn="ctr">
                      <a:noFill/>
                      <a:prstDash val="solid"/>
                      <a:round/>
                      <a:headEnd type="none" w="med" len="med"/>
                      <a:tailEnd type="none" w="med" len="med"/>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15560"/>
                    </a:solidFill>
                  </a:tcPr>
                </a:tc>
                <a:extLst>
                  <a:ext uri="{0D108BD9-81ED-4DB2-BD59-A6C34878D82A}">
                    <a16:rowId xmlns:a16="http://schemas.microsoft.com/office/drawing/2014/main" val="10000"/>
                  </a:ext>
                </a:extLst>
              </a:tr>
              <a:tr h="94678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全身不良反应</a:t>
                      </a:r>
                      <a:endParaRPr lang="zh-CN" altLang="en-US" sz="1050" baseline="30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81472" marR="81472" marT="40736" marB="40736"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txBody>
                  <a:tcPr marL="81472" marR="81472" marT="40736" marB="40736"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marR="0" lvl="0" indent="0" algn="ctr" defTabSz="914400" rtl="0" fontAlgn="auto">
                        <a:lnSpc>
                          <a:spcPct val="150000"/>
                        </a:lnSpc>
                        <a:spcBef>
                          <a:spcPts val="0"/>
                        </a:spcBef>
                        <a:spcAft>
                          <a:spcPts val="0"/>
                        </a:spcAft>
                        <a:buClrTx/>
                        <a:buSzTx/>
                        <a:buFontTx/>
                        <a:buNone/>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发热、头痛、眩晕、疲劳、肌肉痛、</a:t>
                      </a:r>
                    </a:p>
                    <a:p>
                      <a:pPr marR="0" lvl="0" indent="0" algn="ctr" defTabSz="914400" rtl="0" fontAlgn="auto">
                        <a:lnSpc>
                          <a:spcPct val="150000"/>
                        </a:lnSpc>
                        <a:spcBef>
                          <a:spcPts val="0"/>
                        </a:spcBef>
                        <a:spcAft>
                          <a:spcPts val="0"/>
                        </a:spcAft>
                        <a:buClrTx/>
                        <a:buSzTx/>
                        <a:buFontTx/>
                        <a:buNone/>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关节痛和胃肠道症状（恶心、呕吐、腹痛）等</a:t>
                      </a:r>
                    </a:p>
                  </a:txBody>
                  <a:tcPr marL="81472" marR="81472" marT="40736" marB="40736"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7215">
                <a:tc rowSpan="2">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局部不良反应</a:t>
                      </a:r>
                      <a:endParaRPr lang="zh-CN" altLang="en-US" sz="1050" baseline="300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81472" marR="81472" marT="40736" marB="40736" anchor="ctr">
                    <a:lnL w="12700" cmpd="sng">
                      <a:noFill/>
                    </a:lnL>
                    <a:lnR w="12700" cmpd="sng">
                      <a:noFill/>
                    </a:lnR>
                    <a:lnT w="6350" cap="flat" cmpd="sng" algn="ctr">
                      <a:solidFill>
                        <a:schemeClr val="bg1">
                          <a:lumMod val="75000"/>
                        </a:schemeClr>
                      </a:solidFill>
                      <a:prstDash val="solid"/>
                      <a:round/>
                      <a:headEnd type="none" w="med" len="med"/>
                      <a:tailEnd type="none" w="med" len="med"/>
                    </a:lnT>
                    <a:lnB w="28575" cap="flat" cmpd="sng" algn="ctr">
                      <a:solidFill>
                        <a:srgbClr val="01556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十分常见</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10%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txBody>
                  <a:tcPr marL="81472" marR="81472" marT="40736" marB="40736"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局部疼痛、肿胀和红斑</a:t>
                      </a:r>
                    </a:p>
                  </a:txBody>
                  <a:tcPr marL="81472" marR="81472" marT="40736" marB="40736"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72465">
                <a:tc vMerge="1">
                  <a:txBody>
                    <a:bodyPr/>
                    <a:lstStyle/>
                    <a:p>
                      <a:endParaRPr lang="zh-CN"/>
                    </a:p>
                  </a:txBody>
                  <a:tcPr>
                    <a:lnB w="12700" cap="flat" cmpd="sng" algn="ctr">
                      <a:solidFill>
                        <a:srgbClr val="2E9898"/>
                      </a:solidFill>
                      <a:prstDash val="solid"/>
                      <a:round/>
                      <a:headEnd type="none" w="med" len="med"/>
                      <a:tailEnd type="none" w="med" len="med"/>
                    </a:lnB>
                    <a:solidFill>
                      <a:srgbClr val="ECF6FA"/>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常见</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10%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，含</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txBody>
                  <a:tcPr marL="81472" marR="81472" marT="40736" marB="40736" anchor="ctr">
                    <a:lnL w="12700" cmpd="sng">
                      <a:noFill/>
                    </a:lnL>
                    <a:lnR w="12700" cmpd="sng">
                      <a:noFill/>
                    </a:lnR>
                    <a:lnT w="6350" cap="flat" cmpd="sng" algn="ctr">
                      <a:solidFill>
                        <a:schemeClr val="bg1">
                          <a:lumMod val="75000"/>
                        </a:schemeClr>
                      </a:solidFill>
                      <a:prstDash val="solid"/>
                      <a:round/>
                      <a:headEnd type="none" w="med" len="med"/>
                      <a:tailEnd type="none" w="med" len="med"/>
                    </a:lnT>
                    <a:lnB w="28575" cap="flat" cmpd="sng" algn="ctr">
                      <a:solidFill>
                        <a:srgbClr val="01556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瘙痒和硬结</a:t>
                      </a:r>
                    </a:p>
                  </a:txBody>
                  <a:tcPr marL="81472" marR="81472" marT="40736" marB="40736"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28575" cap="flat" cmpd="sng" algn="ctr">
                      <a:solidFill>
                        <a:srgbClr val="0155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 name="矩形 2"/>
          <p:cNvSpPr/>
          <p:nvPr/>
        </p:nvSpPr>
        <p:spPr>
          <a:xfrm>
            <a:off x="4512874" y="2654778"/>
            <a:ext cx="3239990" cy="307777"/>
          </a:xfrm>
          <a:prstGeom prst="rect">
            <a:avLst/>
          </a:prstGeom>
        </p:spPr>
        <p:txBody>
          <a:bodyPr wrap="none">
            <a:spAutoFit/>
          </a:bodyPr>
          <a:lstStyle/>
          <a:p>
            <a:r>
              <a:rPr lang="en-US" altLang="zh-CN" sz="1400" b="1" dirty="0">
                <a:latin typeface="微软雅黑" panose="020B0503020204020204" pitchFamily="34" charset="-122"/>
                <a:ea typeface="微软雅黑" panose="020B0503020204020204" pitchFamily="34" charset="-122"/>
              </a:rPr>
              <a:t>HPV</a:t>
            </a:r>
            <a:r>
              <a:rPr lang="zh-CN" altLang="en-US" sz="1400" b="1" dirty="0">
                <a:latin typeface="微软雅黑" panose="020B0503020204020204" pitchFamily="34" charset="-122"/>
                <a:ea typeface="微软雅黑" panose="020B0503020204020204" pitchFamily="34" charset="-122"/>
              </a:rPr>
              <a:t>疫苗临床试验中的疫苗不良反应</a:t>
            </a:r>
            <a:r>
              <a:rPr lang="en-US" altLang="zh-CN" sz="1400" b="1" baseline="30000" dirty="0">
                <a:latin typeface="微软雅黑" panose="020B0503020204020204" pitchFamily="34" charset="-122"/>
                <a:ea typeface="微软雅黑" panose="020B0503020204020204" pitchFamily="34" charset="-122"/>
              </a:rPr>
              <a:t>35</a:t>
            </a:r>
            <a:endParaRPr lang="zh-CN" altLang="en-US" sz="1400" b="1" dirty="0"/>
          </a:p>
        </p:txBody>
      </p:sp>
      <p:sp>
        <p:nvSpPr>
          <p:cNvPr id="5" name="文本占位符 1"/>
          <p:cNvSpPr txBox="1"/>
          <p:nvPr/>
        </p:nvSpPr>
        <p:spPr>
          <a:xfrm>
            <a:off x="0" y="6100870"/>
            <a:ext cx="4233511" cy="757130"/>
          </a:xfrm>
          <a:prstGeom prst="rect">
            <a:avLst/>
          </a:prstGeom>
        </p:spPr>
        <p:txBody>
          <a:bodyPr>
            <a:spAutoFit/>
          </a:bodyPr>
          <a:lstStyle>
            <a:lvl1pPr marL="0" indent="0" algn="l" rtl="0" eaLnBrk="0" fontAlgn="base" hangingPunct="0">
              <a:lnSpc>
                <a:spcPct val="90000"/>
              </a:lnSpc>
              <a:spcBef>
                <a:spcPts val="0"/>
              </a:spcBef>
              <a:spcAft>
                <a:spcPct val="0"/>
              </a:spcAft>
              <a:buFont typeface="Arial" panose="020B0604020202020204" pitchFamily="34" charset="0"/>
              <a:buNone/>
              <a:defRPr sz="800" kern="1200">
                <a:solidFill>
                  <a:schemeClr val="tx1">
                    <a:lumMod val="75000"/>
                    <a:lumOff val="2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600" dirty="0"/>
              <a:t>32. </a:t>
            </a:r>
            <a:r>
              <a:rPr lang="zh-CN" altLang="en-US" sz="600" dirty="0"/>
              <a:t>四价人乳头瘤病毒疫苗</a:t>
            </a:r>
            <a:r>
              <a:rPr lang="en-US" altLang="zh-CN" sz="600" dirty="0"/>
              <a:t>(</a:t>
            </a:r>
            <a:r>
              <a:rPr lang="zh-CN" altLang="en-US" sz="600" dirty="0"/>
              <a:t>酿酒酵母</a:t>
            </a:r>
            <a:r>
              <a:rPr lang="en-US" altLang="zh-CN" sz="600" dirty="0"/>
              <a:t>)</a:t>
            </a:r>
            <a:r>
              <a:rPr lang="zh-CN" altLang="en-US" sz="600" dirty="0"/>
              <a:t>说明书</a:t>
            </a:r>
            <a:endParaRPr lang="en-US" altLang="zh-CN" sz="600" dirty="0"/>
          </a:p>
          <a:p>
            <a:r>
              <a:rPr lang="en-US" altLang="zh-CN" sz="600" dirty="0"/>
              <a:t>26. </a:t>
            </a:r>
            <a:r>
              <a:rPr lang="zh-CN" altLang="en-US" sz="600" dirty="0"/>
              <a:t>九价人乳头瘤病毒疫苗</a:t>
            </a:r>
            <a:r>
              <a:rPr lang="en-US" altLang="zh-CN" sz="600" dirty="0"/>
              <a:t>(</a:t>
            </a:r>
            <a:r>
              <a:rPr lang="zh-CN" altLang="en-US" sz="600" dirty="0"/>
              <a:t>酿酒酵母</a:t>
            </a:r>
            <a:r>
              <a:rPr lang="en-US" altLang="zh-CN" sz="600" dirty="0"/>
              <a:t>)</a:t>
            </a:r>
            <a:r>
              <a:rPr lang="zh-CN" altLang="en-US" sz="600" dirty="0"/>
              <a:t>说明书</a:t>
            </a:r>
            <a:endParaRPr lang="en-US" altLang="zh-CN" sz="600" dirty="0"/>
          </a:p>
          <a:p>
            <a:r>
              <a:rPr lang="en-US" altLang="zh-CN" sz="600" dirty="0">
                <a:sym typeface="+mn-ea"/>
              </a:rPr>
              <a:t>29. </a:t>
            </a:r>
            <a:r>
              <a:rPr lang="zh-CN" altLang="en-US" sz="600" dirty="0">
                <a:sym typeface="+mn-ea"/>
              </a:rPr>
              <a:t>双价人乳头瘤病毒疫苗</a:t>
            </a:r>
            <a:r>
              <a:rPr lang="en-US" altLang="zh-CN" sz="600" dirty="0">
                <a:sym typeface="+mn-ea"/>
              </a:rPr>
              <a:t>(</a:t>
            </a:r>
            <a:r>
              <a:rPr lang="zh-CN" altLang="en-US" sz="600" dirty="0">
                <a:sym typeface="+mn-ea"/>
              </a:rPr>
              <a:t>大肠杆菌</a:t>
            </a:r>
            <a:r>
              <a:rPr lang="en-US" altLang="zh-CN" sz="600" dirty="0">
                <a:sym typeface="+mn-ea"/>
              </a:rPr>
              <a:t>)</a:t>
            </a:r>
            <a:r>
              <a:rPr lang="zh-CN" altLang="en-US" sz="600" dirty="0">
                <a:sym typeface="+mn-ea"/>
              </a:rPr>
              <a:t>说明书</a:t>
            </a:r>
            <a:endParaRPr lang="zh-CN" altLang="en-US" sz="600" dirty="0"/>
          </a:p>
          <a:p>
            <a:r>
              <a:rPr lang="en-US" altLang="zh-CN" sz="600" dirty="0">
                <a:sym typeface="+mn-ea"/>
              </a:rPr>
              <a:t>30. </a:t>
            </a:r>
            <a:r>
              <a:rPr lang="zh-CN" altLang="en-US" sz="600" dirty="0">
                <a:sym typeface="+mn-ea"/>
              </a:rPr>
              <a:t>双价人乳头瘤病毒疫苗</a:t>
            </a:r>
            <a:r>
              <a:rPr lang="en-US" altLang="zh-CN" sz="600" dirty="0">
                <a:sym typeface="+mn-ea"/>
              </a:rPr>
              <a:t>(</a:t>
            </a:r>
            <a:r>
              <a:rPr lang="zh-CN" altLang="en-US" sz="600" dirty="0">
                <a:sym typeface="+mn-ea"/>
              </a:rPr>
              <a:t>毕赤酵母</a:t>
            </a:r>
            <a:r>
              <a:rPr lang="en-US" altLang="zh-CN" sz="600" dirty="0">
                <a:sym typeface="+mn-ea"/>
              </a:rPr>
              <a:t>)</a:t>
            </a:r>
            <a:r>
              <a:rPr lang="zh-CN" altLang="en-US" sz="600" dirty="0">
                <a:sym typeface="+mn-ea"/>
              </a:rPr>
              <a:t>说明书</a:t>
            </a:r>
            <a:endParaRPr lang="zh-CN" altLang="en-US" sz="600" dirty="0"/>
          </a:p>
          <a:p>
            <a:r>
              <a:rPr lang="en-US" altLang="zh-CN" sz="600" dirty="0"/>
              <a:t>28. </a:t>
            </a:r>
            <a:r>
              <a:rPr lang="zh-CN" altLang="en-US" sz="600" dirty="0"/>
              <a:t>双价人乳头瘤病毒吸附疫苗说明书</a:t>
            </a:r>
          </a:p>
          <a:p>
            <a:pPr>
              <a:buClr>
                <a:srgbClr val="000000"/>
              </a:buClr>
              <a:buSzPct val="99000"/>
            </a:pPr>
            <a:r>
              <a:rPr lang="en-US" altLang="zh-CN" sz="600" dirty="0">
                <a:solidFill>
                  <a:schemeClr val="tx1"/>
                </a:solidFill>
                <a:cs typeface="+mn-ea"/>
                <a:sym typeface="+mn-lt"/>
              </a:rPr>
              <a:t>35. </a:t>
            </a:r>
            <a:r>
              <a:rPr lang="zh-CN" altLang="en-US" sz="600" dirty="0">
                <a:solidFill>
                  <a:schemeClr val="tx1"/>
                </a:solidFill>
                <a:cs typeface="+mn-ea"/>
                <a:sym typeface="+mn-lt"/>
              </a:rPr>
              <a:t>人乳头瘤病毒疫苗临床应用中国专家共识</a:t>
            </a:r>
            <a:r>
              <a:rPr lang="en-US" altLang="zh-CN" sz="600" dirty="0">
                <a:solidFill>
                  <a:schemeClr val="tx1"/>
                </a:solidFill>
                <a:cs typeface="+mn-ea"/>
                <a:sym typeface="+mn-lt"/>
              </a:rPr>
              <a:t>[J]. </a:t>
            </a:r>
            <a:r>
              <a:rPr lang="zh-CN" altLang="en-US" sz="600" dirty="0">
                <a:solidFill>
                  <a:schemeClr val="tx1"/>
                </a:solidFill>
                <a:cs typeface="+mn-ea"/>
                <a:sym typeface="+mn-lt"/>
              </a:rPr>
              <a:t>中国医学前沿杂志（电子版）</a:t>
            </a:r>
            <a:r>
              <a:rPr lang="en-US" altLang="zh-CN" sz="600" dirty="0">
                <a:solidFill>
                  <a:schemeClr val="tx1"/>
                </a:solidFill>
                <a:cs typeface="+mn-ea"/>
                <a:sym typeface="+mn-lt"/>
              </a:rPr>
              <a:t>, 2021, 13(2): 1-12. </a:t>
            </a:r>
            <a:endParaRPr lang="en-US" altLang="zh-CN" sz="600" dirty="0">
              <a:solidFill>
                <a:schemeClr val="tx1"/>
              </a:solidFill>
            </a:endParaRPr>
          </a:p>
          <a:p>
            <a:pPr>
              <a:buClr>
                <a:srgbClr val="000000"/>
              </a:buClr>
              <a:buSzPct val="99000"/>
            </a:pPr>
            <a:r>
              <a:rPr lang="en-US" altLang="zh-CN" sz="600" dirty="0">
                <a:solidFill>
                  <a:schemeClr val="tx1"/>
                </a:solidFill>
              </a:rPr>
              <a:t>36. </a:t>
            </a:r>
            <a:r>
              <a:rPr lang="zh-CN" altLang="en-US" sz="600" dirty="0">
                <a:solidFill>
                  <a:schemeClr val="tx1"/>
                </a:solidFill>
              </a:rPr>
              <a:t>子宫颈癌等人乳头瘤病毒相关疾病免疫预防专家共识</a:t>
            </a:r>
            <a:r>
              <a:rPr lang="en-US" altLang="zh-CN" sz="600" dirty="0">
                <a:solidFill>
                  <a:schemeClr val="tx1"/>
                </a:solidFill>
              </a:rPr>
              <a:t>[J].</a:t>
            </a:r>
            <a:r>
              <a:rPr lang="zh-CN" altLang="en-US" sz="600" dirty="0">
                <a:solidFill>
                  <a:schemeClr val="tx1"/>
                </a:solidFill>
              </a:rPr>
              <a:t>中华预防医学杂志</a:t>
            </a:r>
            <a:r>
              <a:rPr lang="en-US" altLang="zh-CN" sz="600" dirty="0">
                <a:solidFill>
                  <a:schemeClr val="tx1"/>
                </a:solidFill>
              </a:rPr>
              <a:t>,2019(08):761-803.</a:t>
            </a:r>
          </a:p>
          <a:p>
            <a:pPr>
              <a:buClr>
                <a:srgbClr val="000000"/>
              </a:buClr>
              <a:buSzPct val="99000"/>
            </a:pPr>
            <a:r>
              <a:rPr lang="en-US" altLang="zh-CN" sz="600" dirty="0">
                <a:solidFill>
                  <a:schemeClr val="tx1"/>
                </a:solidFill>
                <a:cs typeface="+mn-ea"/>
                <a:sym typeface="+mn-lt"/>
              </a:rPr>
              <a:t>37. </a:t>
            </a:r>
            <a:r>
              <a:rPr lang="zh-CN" altLang="en-US" sz="600" dirty="0">
                <a:solidFill>
                  <a:schemeClr val="tx1"/>
                </a:solidFill>
                <a:cs typeface="+mn-ea"/>
                <a:sym typeface="+mn-lt"/>
              </a:rPr>
              <a:t>中华预防医学会</a:t>
            </a:r>
            <a:r>
              <a:rPr lang="en-US" altLang="zh-CN" sz="600" dirty="0">
                <a:solidFill>
                  <a:schemeClr val="tx1"/>
                </a:solidFill>
                <a:cs typeface="+mn-ea"/>
                <a:sym typeface="+mn-lt"/>
              </a:rPr>
              <a:t>.</a:t>
            </a:r>
            <a:r>
              <a:rPr lang="zh-CN" altLang="en-US" sz="600" dirty="0">
                <a:solidFill>
                  <a:schemeClr val="tx1"/>
                </a:solidFill>
                <a:cs typeface="+mn-ea"/>
                <a:sym typeface="+mn-lt"/>
              </a:rPr>
              <a:t>预防接种知情告知专家共识（下）</a:t>
            </a:r>
            <a:r>
              <a:rPr lang="en-US" altLang="zh-CN" sz="600" dirty="0">
                <a:solidFill>
                  <a:schemeClr val="tx1"/>
                </a:solidFill>
                <a:cs typeface="+mn-ea"/>
                <a:sym typeface="+mn-lt"/>
              </a:rPr>
              <a:t>.</a:t>
            </a:r>
            <a:r>
              <a:rPr lang="zh-CN" altLang="en-US" sz="600" dirty="0">
                <a:solidFill>
                  <a:schemeClr val="tx1"/>
                </a:solidFill>
                <a:cs typeface="+mn-ea"/>
                <a:sym typeface="+mn-lt"/>
              </a:rPr>
              <a:t>中华流行病学杂志</a:t>
            </a:r>
            <a:r>
              <a:rPr lang="en-US" altLang="zh-CN" sz="600" dirty="0">
                <a:solidFill>
                  <a:schemeClr val="tx1"/>
                </a:solidFill>
                <a:cs typeface="+mn-ea"/>
                <a:sym typeface="+mn-lt"/>
              </a:rPr>
              <a:t>, 2021; 42(3):369-399.</a:t>
            </a:r>
            <a:endParaRPr lang="en-US" altLang="zh-CN" sz="600" dirty="0">
              <a:solidFill>
                <a:schemeClr val="tx1"/>
              </a:solidFill>
            </a:endParaRPr>
          </a:p>
        </p:txBody>
      </p:sp>
      <p:sp>
        <p:nvSpPr>
          <p:cNvPr id="7" name="文本框 6"/>
          <p:cNvSpPr txBox="1"/>
          <p:nvPr/>
        </p:nvSpPr>
        <p:spPr>
          <a:xfrm>
            <a:off x="695324" y="1052513"/>
            <a:ext cx="10658475" cy="115685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marL="285750" marR="0" lvl="0" indent="-285750" algn="l" defTabSz="914400" rtl="0" fontAlgn="auto">
              <a:lnSpc>
                <a:spcPct val="150000"/>
              </a:lnSpc>
              <a:spcBef>
                <a:spcPts val="0"/>
              </a:spcBef>
              <a:spcAft>
                <a:spcPts val="0"/>
              </a:spcAft>
              <a:buClrTx/>
              <a:buSzTx/>
              <a:buFont typeface="Arial" panose="020B0604020202020204" pitchFamily="34" charset="0"/>
              <a:buChar char="•"/>
              <a:defRPr/>
            </a:pP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疫苗不良反应</a:t>
            </a: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一般可预见，与剂量相关</a:t>
            </a:r>
            <a:r>
              <a:rPr kumimoji="0" lang="en-US" altLang="zh-CN" sz="1600" b="1" i="0" u="none" strike="noStrike" kern="1200" cap="none" spc="0" normalizeH="0" baseline="3000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35</a:t>
            </a:r>
          </a:p>
          <a:p>
            <a:pPr marL="285750" marR="0" lvl="0" indent="-285750" algn="l" defTabSz="914400" rtl="0" fontAlgn="auto">
              <a:lnSpc>
                <a:spcPct val="150000"/>
              </a:lnSpc>
              <a:spcBef>
                <a:spcPts val="0"/>
              </a:spcBef>
              <a:spcAft>
                <a:spcPts val="0"/>
              </a:spcAft>
              <a:buClrTx/>
              <a:buSzTx/>
              <a:buFont typeface="Arial" panose="020B0604020202020204" pitchFamily="34" charset="0"/>
              <a:buChar char="•"/>
              <a:defRPr/>
            </a:pP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种</a:t>
            </a:r>
            <a:r>
              <a:rPr lang="en-US" altLang="zh-CN" sz="1600" dirty="0">
                <a:latin typeface="微软雅黑" panose="020B0503020204020204" pitchFamily="34" charset="-122"/>
                <a:ea typeface="微软雅黑" panose="020B0503020204020204" pitchFamily="34" charset="-122"/>
              </a:rPr>
              <a:t>HPV</a:t>
            </a:r>
            <a:r>
              <a:rPr lang="zh-CN" altLang="en-US" sz="1600" dirty="0">
                <a:latin typeface="微软雅黑" panose="020B0503020204020204" pitchFamily="34" charset="-122"/>
                <a:ea typeface="微软雅黑" panose="020B0503020204020204" pitchFamily="34" charset="-122"/>
              </a:rPr>
              <a:t>疫苗的不良反应以</a:t>
            </a: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局部反应</a:t>
            </a:r>
            <a:r>
              <a:rPr lang="zh-CN" altLang="en-US" sz="1600" dirty="0">
                <a:latin typeface="微软雅黑" panose="020B0503020204020204" pitchFamily="34" charset="-122"/>
                <a:ea typeface="微软雅黑" panose="020B0503020204020204" pitchFamily="34" charset="-122"/>
              </a:rPr>
              <a:t>为主，多表现为</a:t>
            </a: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一过性轻至中度症状</a:t>
            </a:r>
            <a:r>
              <a:rPr kumimoji="0" lang="en-US" altLang="zh-CN" sz="1600" b="1" i="0" u="none" strike="noStrike" kern="1200" cap="none" spc="0" normalizeH="0" baseline="3000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26,28-30,32,35-37</a:t>
            </a:r>
          </a:p>
          <a:p>
            <a:pPr marL="285750" marR="0" lvl="0" indent="-285750" algn="l" defTabSz="914400" rtl="0" fontAlgn="auto">
              <a:lnSpc>
                <a:spcPct val="150000"/>
              </a:lnSpc>
              <a:spcBef>
                <a:spcPts val="0"/>
              </a:spcBef>
              <a:spcAft>
                <a:spcPts val="0"/>
              </a:spcAft>
              <a:buClrTx/>
              <a:buSzTx/>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rPr>
              <a:t>目前中国境内已上市的五种</a:t>
            </a:r>
            <a:r>
              <a:rPr lang="en-US" altLang="zh-CN" sz="1600" dirty="0">
                <a:latin typeface="微软雅黑" panose="020B0503020204020204" pitchFamily="34" charset="-122"/>
                <a:ea typeface="微软雅黑" panose="020B0503020204020204" pitchFamily="34" charset="-122"/>
              </a:rPr>
              <a:t>HPV</a:t>
            </a:r>
            <a:r>
              <a:rPr lang="zh-CN" altLang="en-US" sz="1600" dirty="0">
                <a:latin typeface="微软雅黑" panose="020B0503020204020204" pitchFamily="34" charset="-122"/>
                <a:ea typeface="微软雅黑" panose="020B0503020204020204" pitchFamily="34" charset="-122"/>
              </a:rPr>
              <a:t>疫苗都仅含有病毒蛋白质成分而</a:t>
            </a: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不含病毒</a:t>
            </a:r>
            <a:r>
              <a:rPr kumimoji="0" lang="en-US" altLang="zh-CN"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DNA</a:t>
            </a:r>
            <a:r>
              <a:rPr lang="zh-CN" altLang="en-US" sz="1600" dirty="0">
                <a:latin typeface="微软雅黑" panose="020B0503020204020204" pitchFamily="34" charset="-122"/>
                <a:ea typeface="微软雅黑" panose="020B0503020204020204" pitchFamily="34" charset="-122"/>
              </a:rPr>
              <a:t>，因此</a:t>
            </a:r>
            <a:r>
              <a:rPr kumimoji="0" lang="zh-CN" altLang="en-US" sz="1600" b="1" i="0" u="none" strike="noStrike" kern="120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不具有感染性</a:t>
            </a:r>
            <a:r>
              <a:rPr kumimoji="0" lang="en-US" altLang="zh-CN" sz="1600" b="1" i="0" u="none" strike="noStrike" kern="1200" cap="none" spc="0" normalizeH="0" baseline="30000" noProof="0" dirty="0">
                <a:ln>
                  <a:noFill/>
                </a:ln>
                <a:solidFill>
                  <a:srgbClr val="015560"/>
                </a:solidFill>
                <a:effectLst/>
                <a:uLnTx/>
                <a:uFillTx/>
                <a:latin typeface="微软雅黑" panose="020B0503020204020204" pitchFamily="34" charset="-122"/>
                <a:ea typeface="微软雅黑" panose="020B0503020204020204" pitchFamily="34" charset="-122"/>
                <a:cs typeface="+mn-cs"/>
              </a:rPr>
              <a:t>36</a:t>
            </a:r>
            <a:endParaRPr kumimoji="0" lang="zh-CN" altLang="en-US" sz="1600" b="1" i="0" u="none" strike="noStrike" kern="1200" cap="none" spc="0" normalizeH="0" baseline="30000" noProof="0" dirty="0">
              <a:ln>
                <a:noFill/>
              </a:ln>
              <a:solidFill>
                <a:srgbClr val="015560"/>
              </a:solidFill>
              <a:effectLst/>
              <a:uLnTx/>
              <a:uFillTx/>
              <a:latin typeface="微软雅黑" panose="020B0503020204020204" pitchFamily="34" charset="-122"/>
              <a:ea typeface="微软雅黑" panose="020B0503020204020204" pitchFamily="34" charset="-122"/>
              <a:cs typeface="+mn-cs"/>
            </a:endParaRPr>
          </a:p>
        </p:txBody>
      </p:sp>
      <p:cxnSp>
        <p:nvCxnSpPr>
          <p:cNvPr id="8" name="直接连接符 7"/>
          <p:cNvCxnSpPr/>
          <p:nvPr/>
        </p:nvCxnSpPr>
        <p:spPr>
          <a:xfrm>
            <a:off x="5763306" y="3177379"/>
            <a:ext cx="0" cy="2617631"/>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标题 2"/>
          <p:cNvSpPr txBox="1"/>
          <p:nvPr/>
        </p:nvSpPr>
        <p:spPr>
          <a:xfrm>
            <a:off x="653935" y="399765"/>
            <a:ext cx="10856422" cy="521565"/>
          </a:xfrm>
        </p:spPr>
        <p:txBody>
          <a:bodyPr vert="horz" rtlCol="0">
            <a:normAutofit/>
          </a:bodyPr>
          <a:lstStyle>
            <a:defPPr>
              <a:defRPr lang="zh-CN"/>
            </a:defPPr>
            <a:lvl1pPr>
              <a:lnSpc>
                <a:spcPct val="90000"/>
              </a:lnSpc>
              <a:spcBef>
                <a:spcPct val="0"/>
              </a:spcBef>
              <a:buNone/>
              <a:defRPr sz="2600" b="1">
                <a:solidFill>
                  <a:srgbClr val="015560"/>
                </a:solidFill>
                <a:latin typeface="微软雅黑" panose="020B0503020204020204" pitchFamily="34" charset="-122"/>
                <a:ea typeface="微软雅黑" panose="020B0503020204020204" pitchFamily="34" charset="-122"/>
                <a:cs typeface="+mj-cs"/>
              </a:defRPr>
            </a:lvl1pPr>
          </a:lstStyle>
          <a:p>
            <a:r>
              <a:rPr lang="en-US" altLang="zh-CN" dirty="0"/>
              <a:t>HPV</a:t>
            </a:r>
            <a:r>
              <a:rPr lang="zh-CN" altLang="en-US" dirty="0"/>
              <a:t>疫苗常见不良反应有哪些？</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406400" y="2102570"/>
            <a:ext cx="11406505" cy="4182929"/>
          </a:xfrm>
          <a:prstGeom prst="roundRect">
            <a:avLst>
              <a:gd name="adj" fmla="val 0"/>
            </a:avLst>
          </a:prstGeom>
          <a:solidFill>
            <a:srgbClr val="F7F7F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0" y="6581001"/>
            <a:ext cx="4936490" cy="276999"/>
          </a:xfrm>
          <a:prstGeom prst="rect">
            <a:avLst/>
          </a:prstGeom>
          <a:noFill/>
          <a:ln w="9525">
            <a:noFill/>
          </a:ln>
        </p:spPr>
        <p:txBody>
          <a:bodyPr wrap="square" anchor="t">
            <a:spAutoFit/>
          </a:bodyPr>
          <a:lstStyle/>
          <a:p>
            <a:pPr lvl="0" algn="l">
              <a:buClrTx/>
              <a:buSzTx/>
              <a:buFontTx/>
            </a:pP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38</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徐胜勇等.疫苗接种不良事件紧急处理中国急诊专家共识.中国急救医学.2021.41(2):93-100</a:t>
            </a:r>
          </a:p>
          <a:p>
            <a:pPr lvl="0" algn="l">
              <a:buClrTx/>
              <a:buSzTx/>
              <a:buFontTx/>
            </a:pP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39</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lt"/>
              </a:rPr>
              <a:t>国家卫生计生委发 预防接种工作规范（2016年版）</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矩形 7"/>
          <p:cNvSpPr/>
          <p:nvPr/>
        </p:nvSpPr>
        <p:spPr>
          <a:xfrm>
            <a:off x="698500" y="1073870"/>
            <a:ext cx="11114405" cy="829945"/>
          </a:xfrm>
          <a:prstGeom prst="rect">
            <a:avLst/>
          </a:prstGeom>
        </p:spPr>
        <p:txBody>
          <a:bodyPr vert="horz" wrap="square" lIns="91440" tIns="45720" rIns="91440" bIns="45720" rtlCol="0" anchor="t">
            <a:noAutofit/>
          </a:bodyPr>
          <a:lstStyle/>
          <a:p>
            <a:pPr lvl="0" algn="just">
              <a:lnSpc>
                <a:spcPct val="150000"/>
              </a:lnSpc>
              <a:buClrTx/>
              <a:buSzTx/>
            </a:pPr>
            <a:r>
              <a:rPr lang="zh-CN" altLang="en-US" sz="1400" dirty="0">
                <a:latin typeface="微软雅黑" panose="020B0503020204020204" pitchFamily="34" charset="-122"/>
                <a:ea typeface="微软雅黑" panose="020B0503020204020204" pitchFamily="34" charset="-122"/>
                <a:cs typeface="+mn-ea"/>
                <a:sym typeface="+mn-ea"/>
              </a:rPr>
              <a:t>根据《疫苗接种不良事件紧急处理中国急诊专家共识》</a:t>
            </a:r>
            <a:r>
              <a:rPr lang="en-US" altLang="zh-CN" sz="1400" baseline="30000" dirty="0">
                <a:latin typeface="微软雅黑" panose="020B0503020204020204" pitchFamily="34" charset="-122"/>
                <a:ea typeface="微软雅黑" panose="020B0503020204020204" pitchFamily="34" charset="-122"/>
                <a:cs typeface="+mn-ea"/>
                <a:sym typeface="+mn-ea"/>
              </a:rPr>
              <a:t>38</a:t>
            </a:r>
            <a:r>
              <a:rPr lang="zh-CN" altLang="en-US" sz="1400" dirty="0">
                <a:latin typeface="微软雅黑" panose="020B0503020204020204" pitchFamily="34" charset="-122"/>
                <a:ea typeface="微软雅黑" panose="020B0503020204020204" pitchFamily="34" charset="-122"/>
                <a:cs typeface="+mn-ea"/>
                <a:sym typeface="+mn-ea"/>
              </a:rPr>
              <a:t>：</a:t>
            </a:r>
            <a:endParaRPr lang="en-US" altLang="zh-CN" sz="1400" dirty="0">
              <a:latin typeface="微软雅黑" panose="020B0503020204020204" pitchFamily="34" charset="-122"/>
              <a:ea typeface="微软雅黑" panose="020B0503020204020204" pitchFamily="34" charset="-122"/>
              <a:cs typeface="+mn-ea"/>
              <a:sym typeface="+mn-ea"/>
            </a:endParaRPr>
          </a:p>
          <a:p>
            <a:pPr marL="285750" lvl="0" indent="-285750" algn="just">
              <a:lnSpc>
                <a:spcPct val="150000"/>
              </a:lnSpc>
              <a:buClrTx/>
              <a:buSzTx/>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绝大部分预防接种不良事件为轻中度的，</a:t>
            </a:r>
            <a:r>
              <a:rPr lang="zh-CN" altLang="en-US" sz="1600" b="1" dirty="0">
                <a:solidFill>
                  <a:srgbClr val="015560"/>
                </a:solidFill>
                <a:latin typeface="微软雅黑" panose="020B0503020204020204" pitchFamily="34" charset="-122"/>
                <a:ea typeface="微软雅黑" panose="020B0503020204020204" pitchFamily="34" charset="-122"/>
                <a:cs typeface="+mn-ea"/>
                <a:sym typeface="+mn-ea"/>
              </a:rPr>
              <a:t>大部分无需特殊处理</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，少部分可给予支持对症治疗，</a:t>
            </a:r>
            <a:r>
              <a:rPr lang="zh-CN" altLang="en-US" sz="1600" b="1" dirty="0">
                <a:solidFill>
                  <a:srgbClr val="015560"/>
                </a:solidFill>
                <a:latin typeface="微软雅黑" panose="020B0503020204020204" pitchFamily="34" charset="-122"/>
                <a:ea typeface="微软雅黑" panose="020B0503020204020204" pitchFamily="34" charset="-122"/>
                <a:cs typeface="+mn-ea"/>
                <a:sym typeface="+mn-ea"/>
              </a:rPr>
              <a:t>总体预后良好</a:t>
            </a:r>
          </a:p>
        </p:txBody>
      </p:sp>
      <p:sp>
        <p:nvSpPr>
          <p:cNvPr id="28" name="直角三角形 23"/>
          <p:cNvSpPr/>
          <p:nvPr/>
        </p:nvSpPr>
        <p:spPr>
          <a:xfrm rot="10800000" flipH="1">
            <a:off x="397510" y="1890661"/>
            <a:ext cx="2733040" cy="462280"/>
          </a:xfrm>
          <a:prstGeom prst="homePlate">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400"/>
          </a:p>
        </p:txBody>
      </p:sp>
      <p:sp>
        <p:nvSpPr>
          <p:cNvPr id="10" name="文本框 9"/>
          <p:cNvSpPr txBox="1"/>
          <p:nvPr/>
        </p:nvSpPr>
        <p:spPr>
          <a:xfrm>
            <a:off x="602615" y="1952891"/>
            <a:ext cx="2423160" cy="337185"/>
          </a:xfrm>
          <a:prstGeom prst="rect">
            <a:avLst/>
          </a:prstGeom>
          <a:noFill/>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常见不良反应处理</a:t>
            </a:r>
            <a:r>
              <a:rPr lang="en-US" altLang="zh-CN" sz="1600" b="1" baseline="30000" dirty="0">
                <a:solidFill>
                  <a:schemeClr val="bg1"/>
                </a:solidFill>
                <a:latin typeface="微软雅黑" panose="020B0503020204020204" pitchFamily="34" charset="-122"/>
                <a:ea typeface="微软雅黑" panose="020B0503020204020204" pitchFamily="34" charset="-122"/>
              </a:rPr>
              <a:t>1,11</a:t>
            </a:r>
          </a:p>
        </p:txBody>
      </p:sp>
      <p:sp>
        <p:nvSpPr>
          <p:cNvPr id="11" name="light-bulb_115069"/>
          <p:cNvSpPr/>
          <p:nvPr/>
        </p:nvSpPr>
        <p:spPr>
          <a:xfrm>
            <a:off x="545024" y="1977705"/>
            <a:ext cx="232240" cy="260026"/>
          </a:xfrm>
          <a:custGeom>
            <a:avLst/>
            <a:gdLst>
              <a:gd name="connsiteX0" fmla="*/ 489651 w 540813"/>
              <a:gd name="connsiteY0" fmla="*/ 253612 h 605522"/>
              <a:gd name="connsiteX1" fmla="*/ 524527 w 540813"/>
              <a:gd name="connsiteY1" fmla="*/ 253612 h 605522"/>
              <a:gd name="connsiteX2" fmla="*/ 540813 w 540813"/>
              <a:gd name="connsiteY2" fmla="*/ 270019 h 605522"/>
              <a:gd name="connsiteX3" fmla="*/ 524527 w 540813"/>
              <a:gd name="connsiteY3" fmla="*/ 286425 h 605522"/>
              <a:gd name="connsiteX4" fmla="*/ 489651 w 540813"/>
              <a:gd name="connsiteY4" fmla="*/ 286425 h 605522"/>
              <a:gd name="connsiteX5" fmla="*/ 473211 w 540813"/>
              <a:gd name="connsiteY5" fmla="*/ 270019 h 605522"/>
              <a:gd name="connsiteX6" fmla="*/ 489651 w 540813"/>
              <a:gd name="connsiteY6" fmla="*/ 253612 h 605522"/>
              <a:gd name="connsiteX7" fmla="*/ 16440 w 540813"/>
              <a:gd name="connsiteY7" fmla="*/ 253612 h 605522"/>
              <a:gd name="connsiteX8" fmla="*/ 51316 w 540813"/>
              <a:gd name="connsiteY8" fmla="*/ 253612 h 605522"/>
              <a:gd name="connsiteX9" fmla="*/ 67602 w 540813"/>
              <a:gd name="connsiteY9" fmla="*/ 270019 h 605522"/>
              <a:gd name="connsiteX10" fmla="*/ 51316 w 540813"/>
              <a:gd name="connsiteY10" fmla="*/ 286425 h 605522"/>
              <a:gd name="connsiteX11" fmla="*/ 16440 w 540813"/>
              <a:gd name="connsiteY11" fmla="*/ 286425 h 605522"/>
              <a:gd name="connsiteX12" fmla="*/ 0 w 540813"/>
              <a:gd name="connsiteY12" fmla="*/ 270019 h 605522"/>
              <a:gd name="connsiteX13" fmla="*/ 16440 w 540813"/>
              <a:gd name="connsiteY13" fmla="*/ 253612 h 605522"/>
              <a:gd name="connsiteX14" fmla="*/ 202792 w 540813"/>
              <a:gd name="connsiteY14" fmla="*/ 253583 h 605522"/>
              <a:gd name="connsiteX15" fmla="*/ 253336 w 540813"/>
              <a:gd name="connsiteY15" fmla="*/ 342412 h 605522"/>
              <a:gd name="connsiteX16" fmla="*/ 253336 w 540813"/>
              <a:gd name="connsiteY16" fmla="*/ 505187 h 605522"/>
              <a:gd name="connsiteX17" fmla="*/ 286212 w 540813"/>
              <a:gd name="connsiteY17" fmla="*/ 505187 h 605522"/>
              <a:gd name="connsiteX18" fmla="*/ 286212 w 540813"/>
              <a:gd name="connsiteY18" fmla="*/ 342412 h 605522"/>
              <a:gd name="connsiteX19" fmla="*/ 338138 w 540813"/>
              <a:gd name="connsiteY19" fmla="*/ 253583 h 605522"/>
              <a:gd name="connsiteX20" fmla="*/ 45888 w 540813"/>
              <a:gd name="connsiteY20" fmla="*/ 127247 h 605522"/>
              <a:gd name="connsiteX21" fmla="*/ 58372 w 540813"/>
              <a:gd name="connsiteY21" fmla="*/ 128859 h 605522"/>
              <a:gd name="connsiteX22" fmla="*/ 88485 w 540813"/>
              <a:gd name="connsiteY22" fmla="*/ 146359 h 605522"/>
              <a:gd name="connsiteX23" fmla="*/ 94477 w 540813"/>
              <a:gd name="connsiteY23" fmla="*/ 168618 h 605522"/>
              <a:gd name="connsiteX24" fmla="*/ 80189 w 540813"/>
              <a:gd name="connsiteY24" fmla="*/ 176908 h 605522"/>
              <a:gd name="connsiteX25" fmla="*/ 72046 w 540813"/>
              <a:gd name="connsiteY25" fmla="*/ 174605 h 605522"/>
              <a:gd name="connsiteX26" fmla="*/ 41932 w 540813"/>
              <a:gd name="connsiteY26" fmla="*/ 157259 h 605522"/>
              <a:gd name="connsiteX27" fmla="*/ 35940 w 540813"/>
              <a:gd name="connsiteY27" fmla="*/ 134846 h 605522"/>
              <a:gd name="connsiteX28" fmla="*/ 45888 w 540813"/>
              <a:gd name="connsiteY28" fmla="*/ 127247 h 605522"/>
              <a:gd name="connsiteX29" fmla="*/ 494104 w 540813"/>
              <a:gd name="connsiteY29" fmla="*/ 127057 h 605522"/>
              <a:gd name="connsiteX30" fmla="*/ 504109 w 540813"/>
              <a:gd name="connsiteY30" fmla="*/ 134703 h 605522"/>
              <a:gd name="connsiteX31" fmla="*/ 498117 w 540813"/>
              <a:gd name="connsiteY31" fmla="*/ 156932 h 605522"/>
              <a:gd name="connsiteX32" fmla="*/ 467850 w 540813"/>
              <a:gd name="connsiteY32" fmla="*/ 174409 h 605522"/>
              <a:gd name="connsiteX33" fmla="*/ 459707 w 540813"/>
              <a:gd name="connsiteY33" fmla="*/ 176555 h 605522"/>
              <a:gd name="connsiteX34" fmla="*/ 445572 w 540813"/>
              <a:gd name="connsiteY34" fmla="*/ 168430 h 605522"/>
              <a:gd name="connsiteX35" fmla="*/ 451564 w 540813"/>
              <a:gd name="connsiteY35" fmla="*/ 146048 h 605522"/>
              <a:gd name="connsiteX36" fmla="*/ 481678 w 540813"/>
              <a:gd name="connsiteY36" fmla="*/ 128724 h 605522"/>
              <a:gd name="connsiteX37" fmla="*/ 494104 w 540813"/>
              <a:gd name="connsiteY37" fmla="*/ 127057 h 605522"/>
              <a:gd name="connsiteX38" fmla="*/ 270542 w 540813"/>
              <a:gd name="connsiteY38" fmla="*/ 100626 h 605522"/>
              <a:gd name="connsiteX39" fmla="*/ 438917 w 540813"/>
              <a:gd name="connsiteY39" fmla="*/ 268925 h 605522"/>
              <a:gd name="connsiteX40" fmla="*/ 372243 w 540813"/>
              <a:gd name="connsiteY40" fmla="*/ 403011 h 605522"/>
              <a:gd name="connsiteX41" fmla="*/ 372243 w 540813"/>
              <a:gd name="connsiteY41" fmla="*/ 422342 h 605522"/>
              <a:gd name="connsiteX42" fmla="*/ 337370 w 540813"/>
              <a:gd name="connsiteY42" fmla="*/ 498897 h 605522"/>
              <a:gd name="connsiteX43" fmla="*/ 337370 w 540813"/>
              <a:gd name="connsiteY43" fmla="*/ 572691 h 605522"/>
              <a:gd name="connsiteX44" fmla="*/ 303264 w 540813"/>
              <a:gd name="connsiteY44" fmla="*/ 572691 h 605522"/>
              <a:gd name="connsiteX45" fmla="*/ 270388 w 540813"/>
              <a:gd name="connsiteY45" fmla="*/ 605522 h 605522"/>
              <a:gd name="connsiteX46" fmla="*/ 237666 w 540813"/>
              <a:gd name="connsiteY46" fmla="*/ 572691 h 605522"/>
              <a:gd name="connsiteX47" fmla="*/ 202178 w 540813"/>
              <a:gd name="connsiteY47" fmla="*/ 572691 h 605522"/>
              <a:gd name="connsiteX48" fmla="*/ 202178 w 540813"/>
              <a:gd name="connsiteY48" fmla="*/ 497056 h 605522"/>
              <a:gd name="connsiteX49" fmla="*/ 204789 w 540813"/>
              <a:gd name="connsiteY49" fmla="*/ 497056 h 605522"/>
              <a:gd name="connsiteX50" fmla="*/ 171452 w 540813"/>
              <a:gd name="connsiteY50" fmla="*/ 422342 h 605522"/>
              <a:gd name="connsiteX51" fmla="*/ 171452 w 540813"/>
              <a:gd name="connsiteY51" fmla="*/ 404546 h 605522"/>
              <a:gd name="connsiteX52" fmla="*/ 102320 w 540813"/>
              <a:gd name="connsiteY52" fmla="*/ 268925 h 605522"/>
              <a:gd name="connsiteX53" fmla="*/ 270542 w 540813"/>
              <a:gd name="connsiteY53" fmla="*/ 100626 h 605522"/>
              <a:gd name="connsiteX54" fmla="*/ 392894 w 540813"/>
              <a:gd name="connsiteY54" fmla="*/ 34451 h 605522"/>
              <a:gd name="connsiteX55" fmla="*/ 405315 w 540813"/>
              <a:gd name="connsiteY55" fmla="*/ 36062 h 605522"/>
              <a:gd name="connsiteX56" fmla="*/ 411305 w 540813"/>
              <a:gd name="connsiteY56" fmla="*/ 58461 h 605522"/>
              <a:gd name="connsiteX57" fmla="*/ 393950 w 540813"/>
              <a:gd name="connsiteY57" fmla="*/ 88530 h 605522"/>
              <a:gd name="connsiteX58" fmla="*/ 379667 w 540813"/>
              <a:gd name="connsiteY58" fmla="*/ 96815 h 605522"/>
              <a:gd name="connsiteX59" fmla="*/ 371527 w 540813"/>
              <a:gd name="connsiteY59" fmla="*/ 94514 h 605522"/>
              <a:gd name="connsiteX60" fmla="*/ 365537 w 540813"/>
              <a:gd name="connsiteY60" fmla="*/ 72268 h 605522"/>
              <a:gd name="connsiteX61" fmla="*/ 382892 w 540813"/>
              <a:gd name="connsiteY61" fmla="*/ 42045 h 605522"/>
              <a:gd name="connsiteX62" fmla="*/ 392894 w 540813"/>
              <a:gd name="connsiteY62" fmla="*/ 34451 h 605522"/>
              <a:gd name="connsiteX63" fmla="*/ 147104 w 540813"/>
              <a:gd name="connsiteY63" fmla="*/ 34265 h 605522"/>
              <a:gd name="connsiteX64" fmla="*/ 156991 w 540813"/>
              <a:gd name="connsiteY64" fmla="*/ 41917 h 605522"/>
              <a:gd name="connsiteX65" fmla="*/ 174499 w 540813"/>
              <a:gd name="connsiteY65" fmla="*/ 71986 h 605522"/>
              <a:gd name="connsiteX66" fmla="*/ 168356 w 540813"/>
              <a:gd name="connsiteY66" fmla="*/ 94385 h 605522"/>
              <a:gd name="connsiteX67" fmla="*/ 160216 w 540813"/>
              <a:gd name="connsiteY67" fmla="*/ 96533 h 605522"/>
              <a:gd name="connsiteX68" fmla="*/ 146086 w 540813"/>
              <a:gd name="connsiteY68" fmla="*/ 88402 h 605522"/>
              <a:gd name="connsiteX69" fmla="*/ 128578 w 540813"/>
              <a:gd name="connsiteY69" fmla="*/ 58179 h 605522"/>
              <a:gd name="connsiteX70" fmla="*/ 134568 w 540813"/>
              <a:gd name="connsiteY70" fmla="*/ 35933 h 605522"/>
              <a:gd name="connsiteX71" fmla="*/ 147104 w 540813"/>
              <a:gd name="connsiteY71" fmla="*/ 34265 h 605522"/>
              <a:gd name="connsiteX72" fmla="*/ 269772 w 540813"/>
              <a:gd name="connsiteY72" fmla="*/ 0 h 605522"/>
              <a:gd name="connsiteX73" fmla="*/ 286213 w 540813"/>
              <a:gd name="connsiteY73" fmla="*/ 16422 h 605522"/>
              <a:gd name="connsiteX74" fmla="*/ 286213 w 540813"/>
              <a:gd name="connsiteY74" fmla="*/ 51109 h 605522"/>
              <a:gd name="connsiteX75" fmla="*/ 269772 w 540813"/>
              <a:gd name="connsiteY75" fmla="*/ 67531 h 605522"/>
              <a:gd name="connsiteX76" fmla="*/ 253330 w 540813"/>
              <a:gd name="connsiteY76" fmla="*/ 51109 h 605522"/>
              <a:gd name="connsiteX77" fmla="*/ 253330 w 540813"/>
              <a:gd name="connsiteY77" fmla="*/ 16422 h 605522"/>
              <a:gd name="connsiteX78" fmla="*/ 269772 w 540813"/>
              <a:gd name="connsiteY78"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13" h="605522">
                <a:moveTo>
                  <a:pt x="489651" y="253612"/>
                </a:moveTo>
                <a:lnTo>
                  <a:pt x="524527" y="253612"/>
                </a:lnTo>
                <a:cubicBezTo>
                  <a:pt x="533592" y="253612"/>
                  <a:pt x="540813" y="260972"/>
                  <a:pt x="540813" y="270019"/>
                </a:cubicBezTo>
                <a:cubicBezTo>
                  <a:pt x="540813" y="279065"/>
                  <a:pt x="533592" y="286425"/>
                  <a:pt x="524527" y="286425"/>
                </a:cubicBezTo>
                <a:lnTo>
                  <a:pt x="489651" y="286425"/>
                </a:lnTo>
                <a:cubicBezTo>
                  <a:pt x="480586" y="286425"/>
                  <a:pt x="473211" y="279065"/>
                  <a:pt x="473211" y="270019"/>
                </a:cubicBezTo>
                <a:cubicBezTo>
                  <a:pt x="473211" y="260972"/>
                  <a:pt x="480586" y="253612"/>
                  <a:pt x="489651" y="253612"/>
                </a:cubicBezTo>
                <a:close/>
                <a:moveTo>
                  <a:pt x="16440" y="253612"/>
                </a:moveTo>
                <a:lnTo>
                  <a:pt x="51316" y="253612"/>
                </a:lnTo>
                <a:cubicBezTo>
                  <a:pt x="60381" y="253612"/>
                  <a:pt x="67602" y="260972"/>
                  <a:pt x="67602" y="270019"/>
                </a:cubicBezTo>
                <a:cubicBezTo>
                  <a:pt x="67602" y="279065"/>
                  <a:pt x="60381" y="286425"/>
                  <a:pt x="51316" y="286425"/>
                </a:cubicBezTo>
                <a:lnTo>
                  <a:pt x="16440" y="286425"/>
                </a:lnTo>
                <a:cubicBezTo>
                  <a:pt x="7375" y="286425"/>
                  <a:pt x="0" y="279065"/>
                  <a:pt x="0" y="270019"/>
                </a:cubicBezTo>
                <a:cubicBezTo>
                  <a:pt x="0" y="260972"/>
                  <a:pt x="7375" y="253612"/>
                  <a:pt x="16440" y="253612"/>
                </a:cubicBezTo>
                <a:close/>
                <a:moveTo>
                  <a:pt x="202792" y="253583"/>
                </a:moveTo>
                <a:lnTo>
                  <a:pt x="253336" y="342412"/>
                </a:lnTo>
                <a:lnTo>
                  <a:pt x="253336" y="505187"/>
                </a:lnTo>
                <a:lnTo>
                  <a:pt x="286212" y="505187"/>
                </a:lnTo>
                <a:lnTo>
                  <a:pt x="286212" y="342412"/>
                </a:lnTo>
                <a:lnTo>
                  <a:pt x="338138" y="253583"/>
                </a:lnTo>
                <a:close/>
                <a:moveTo>
                  <a:pt x="45888" y="127247"/>
                </a:moveTo>
                <a:cubicBezTo>
                  <a:pt x="49960" y="126172"/>
                  <a:pt x="54454" y="126633"/>
                  <a:pt x="58372" y="128859"/>
                </a:cubicBezTo>
                <a:lnTo>
                  <a:pt x="88485" y="146359"/>
                </a:lnTo>
                <a:cubicBezTo>
                  <a:pt x="96321" y="150811"/>
                  <a:pt x="98933" y="160789"/>
                  <a:pt x="94477" y="168618"/>
                </a:cubicBezTo>
                <a:cubicBezTo>
                  <a:pt x="91405" y="173991"/>
                  <a:pt x="85873" y="176908"/>
                  <a:pt x="80189" y="176908"/>
                </a:cubicBezTo>
                <a:cubicBezTo>
                  <a:pt x="77423" y="176908"/>
                  <a:pt x="74658" y="176141"/>
                  <a:pt x="72046" y="174605"/>
                </a:cubicBezTo>
                <a:lnTo>
                  <a:pt x="41932" y="157259"/>
                </a:lnTo>
                <a:cubicBezTo>
                  <a:pt x="34096" y="152807"/>
                  <a:pt x="31331" y="142675"/>
                  <a:pt x="35940" y="134846"/>
                </a:cubicBezTo>
                <a:cubicBezTo>
                  <a:pt x="38168" y="130931"/>
                  <a:pt x="41817" y="128322"/>
                  <a:pt x="45888" y="127247"/>
                </a:cubicBezTo>
                <a:close/>
                <a:moveTo>
                  <a:pt x="494104" y="127057"/>
                </a:moveTo>
                <a:cubicBezTo>
                  <a:pt x="498156" y="128149"/>
                  <a:pt x="501805" y="130794"/>
                  <a:pt x="504109" y="134703"/>
                </a:cubicBezTo>
                <a:cubicBezTo>
                  <a:pt x="508565" y="142522"/>
                  <a:pt x="505953" y="152486"/>
                  <a:pt x="498117" y="156932"/>
                </a:cubicBezTo>
                <a:lnTo>
                  <a:pt x="467850" y="174409"/>
                </a:lnTo>
                <a:cubicBezTo>
                  <a:pt x="465392" y="175789"/>
                  <a:pt x="462473" y="176555"/>
                  <a:pt x="459707" y="176555"/>
                </a:cubicBezTo>
                <a:cubicBezTo>
                  <a:pt x="454023" y="176555"/>
                  <a:pt x="448491" y="173642"/>
                  <a:pt x="445572" y="168430"/>
                </a:cubicBezTo>
                <a:cubicBezTo>
                  <a:pt x="440963" y="160611"/>
                  <a:pt x="443729" y="150647"/>
                  <a:pt x="451564" y="146048"/>
                </a:cubicBezTo>
                <a:lnTo>
                  <a:pt x="481678" y="128724"/>
                </a:lnTo>
                <a:cubicBezTo>
                  <a:pt x="485596" y="126425"/>
                  <a:pt x="490051" y="125965"/>
                  <a:pt x="494104" y="127057"/>
                </a:cubicBezTo>
                <a:close/>
                <a:moveTo>
                  <a:pt x="270542" y="100626"/>
                </a:moveTo>
                <a:cubicBezTo>
                  <a:pt x="363640" y="100626"/>
                  <a:pt x="438917" y="175954"/>
                  <a:pt x="438917" y="268925"/>
                </a:cubicBezTo>
                <a:cubicBezTo>
                  <a:pt x="438917" y="323695"/>
                  <a:pt x="413108" y="372175"/>
                  <a:pt x="372243" y="403011"/>
                </a:cubicBezTo>
                <a:lnTo>
                  <a:pt x="372243" y="422342"/>
                </a:lnTo>
                <a:cubicBezTo>
                  <a:pt x="372243" y="453025"/>
                  <a:pt x="359953" y="480334"/>
                  <a:pt x="337370" y="498897"/>
                </a:cubicBezTo>
                <a:lnTo>
                  <a:pt x="337370" y="572691"/>
                </a:lnTo>
                <a:lnTo>
                  <a:pt x="303264" y="572691"/>
                </a:lnTo>
                <a:cubicBezTo>
                  <a:pt x="303264" y="590794"/>
                  <a:pt x="288516" y="605522"/>
                  <a:pt x="270388" y="605522"/>
                </a:cubicBezTo>
                <a:cubicBezTo>
                  <a:pt x="252414" y="605522"/>
                  <a:pt x="237666" y="590794"/>
                  <a:pt x="237666" y="572691"/>
                </a:cubicBezTo>
                <a:lnTo>
                  <a:pt x="202178" y="572691"/>
                </a:lnTo>
                <a:lnTo>
                  <a:pt x="202178" y="497056"/>
                </a:lnTo>
                <a:lnTo>
                  <a:pt x="204789" y="497056"/>
                </a:lnTo>
                <a:cubicBezTo>
                  <a:pt x="184664" y="478646"/>
                  <a:pt x="171452" y="451951"/>
                  <a:pt x="171452" y="422342"/>
                </a:cubicBezTo>
                <a:lnTo>
                  <a:pt x="171452" y="404546"/>
                </a:lnTo>
                <a:cubicBezTo>
                  <a:pt x="128437" y="373862"/>
                  <a:pt x="102320" y="324615"/>
                  <a:pt x="102320" y="268925"/>
                </a:cubicBezTo>
                <a:cubicBezTo>
                  <a:pt x="102320" y="175954"/>
                  <a:pt x="177444" y="100626"/>
                  <a:pt x="270542" y="100626"/>
                </a:cubicBezTo>
                <a:close/>
                <a:moveTo>
                  <a:pt x="392894" y="34451"/>
                </a:moveTo>
                <a:cubicBezTo>
                  <a:pt x="396945" y="33377"/>
                  <a:pt x="401398" y="33838"/>
                  <a:pt x="405315" y="36062"/>
                </a:cubicBezTo>
                <a:cubicBezTo>
                  <a:pt x="413148" y="40665"/>
                  <a:pt x="415912" y="50637"/>
                  <a:pt x="411305" y="58461"/>
                </a:cubicBezTo>
                <a:lnTo>
                  <a:pt x="393950" y="88530"/>
                </a:lnTo>
                <a:cubicBezTo>
                  <a:pt x="390878" y="93747"/>
                  <a:pt x="385349" y="96815"/>
                  <a:pt x="379667" y="96815"/>
                </a:cubicBezTo>
                <a:cubicBezTo>
                  <a:pt x="376902" y="96815"/>
                  <a:pt x="374138" y="96048"/>
                  <a:pt x="371527" y="94514"/>
                </a:cubicBezTo>
                <a:cubicBezTo>
                  <a:pt x="363694" y="90065"/>
                  <a:pt x="361083" y="80093"/>
                  <a:pt x="365537" y="72268"/>
                </a:cubicBezTo>
                <a:lnTo>
                  <a:pt x="382892" y="42045"/>
                </a:lnTo>
                <a:cubicBezTo>
                  <a:pt x="385196" y="38133"/>
                  <a:pt x="388843" y="35525"/>
                  <a:pt x="392894" y="34451"/>
                </a:cubicBezTo>
                <a:close/>
                <a:moveTo>
                  <a:pt x="147104" y="34265"/>
                </a:moveTo>
                <a:cubicBezTo>
                  <a:pt x="151155" y="35358"/>
                  <a:pt x="154764" y="38005"/>
                  <a:pt x="156991" y="41917"/>
                </a:cubicBezTo>
                <a:lnTo>
                  <a:pt x="174499" y="71986"/>
                </a:lnTo>
                <a:cubicBezTo>
                  <a:pt x="178953" y="79811"/>
                  <a:pt x="176342" y="89783"/>
                  <a:pt x="168356" y="94385"/>
                </a:cubicBezTo>
                <a:cubicBezTo>
                  <a:pt x="165899" y="95766"/>
                  <a:pt x="162980" y="96533"/>
                  <a:pt x="160216" y="96533"/>
                </a:cubicBezTo>
                <a:cubicBezTo>
                  <a:pt x="154533" y="96533"/>
                  <a:pt x="149158" y="93618"/>
                  <a:pt x="146086" y="88402"/>
                </a:cubicBezTo>
                <a:lnTo>
                  <a:pt x="128578" y="58179"/>
                </a:lnTo>
                <a:cubicBezTo>
                  <a:pt x="124124" y="50355"/>
                  <a:pt x="126735" y="40383"/>
                  <a:pt x="134568" y="35933"/>
                </a:cubicBezTo>
                <a:cubicBezTo>
                  <a:pt x="138561" y="33632"/>
                  <a:pt x="143053" y="33172"/>
                  <a:pt x="147104" y="34265"/>
                </a:cubicBezTo>
                <a:close/>
                <a:moveTo>
                  <a:pt x="269772" y="0"/>
                </a:moveTo>
                <a:cubicBezTo>
                  <a:pt x="278837" y="0"/>
                  <a:pt x="286213" y="7367"/>
                  <a:pt x="286213" y="16422"/>
                </a:cubicBezTo>
                <a:lnTo>
                  <a:pt x="286213" y="51109"/>
                </a:lnTo>
                <a:cubicBezTo>
                  <a:pt x="286213" y="60164"/>
                  <a:pt x="278837" y="67531"/>
                  <a:pt x="269772" y="67531"/>
                </a:cubicBezTo>
                <a:cubicBezTo>
                  <a:pt x="260706" y="67531"/>
                  <a:pt x="253330" y="60164"/>
                  <a:pt x="253330" y="51109"/>
                </a:cubicBezTo>
                <a:lnTo>
                  <a:pt x="253330" y="16422"/>
                </a:lnTo>
                <a:cubicBezTo>
                  <a:pt x="253330" y="7367"/>
                  <a:pt x="260706" y="0"/>
                  <a:pt x="2697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tomach-ache_10665"/>
          <p:cNvSpPr/>
          <p:nvPr/>
        </p:nvSpPr>
        <p:spPr>
          <a:xfrm>
            <a:off x="2065697" y="2378979"/>
            <a:ext cx="604520" cy="807720"/>
          </a:xfrm>
          <a:custGeom>
            <a:avLst/>
            <a:gdLst>
              <a:gd name="connsiteX0" fmla="*/ 149760 w 444804"/>
              <a:gd name="connsiteY0" fmla="*/ 323740 h 596204"/>
              <a:gd name="connsiteX1" fmla="*/ 159803 w 444804"/>
              <a:gd name="connsiteY1" fmla="*/ 325172 h 596204"/>
              <a:gd name="connsiteX2" fmla="*/ 158368 w 444804"/>
              <a:gd name="connsiteY2" fmla="*/ 335202 h 596204"/>
              <a:gd name="connsiteX3" fmla="*/ 67981 w 444804"/>
              <a:gd name="connsiteY3" fmla="*/ 419741 h 596204"/>
              <a:gd name="connsiteX4" fmla="*/ 60090 w 444804"/>
              <a:gd name="connsiteY4" fmla="*/ 421890 h 596204"/>
              <a:gd name="connsiteX5" fmla="*/ 55069 w 444804"/>
              <a:gd name="connsiteY5" fmla="*/ 414726 h 596204"/>
              <a:gd name="connsiteX6" fmla="*/ 55069 w 444804"/>
              <a:gd name="connsiteY6" fmla="*/ 403263 h 596204"/>
              <a:gd name="connsiteX7" fmla="*/ 13462 w 444804"/>
              <a:gd name="connsiteY7" fmla="*/ 464160 h 596204"/>
              <a:gd name="connsiteX8" fmla="*/ 7006 w 444804"/>
              <a:gd name="connsiteY8" fmla="*/ 468458 h 596204"/>
              <a:gd name="connsiteX9" fmla="*/ 4137 w 444804"/>
              <a:gd name="connsiteY9" fmla="*/ 467025 h 596204"/>
              <a:gd name="connsiteX10" fmla="*/ 550 w 444804"/>
              <a:gd name="connsiteY10" fmla="*/ 457712 h 596204"/>
              <a:gd name="connsiteX11" fmla="*/ 55786 w 444804"/>
              <a:gd name="connsiteY11" fmla="*/ 380337 h 596204"/>
              <a:gd name="connsiteX12" fmla="*/ 64395 w 444804"/>
              <a:gd name="connsiteY12" fmla="*/ 378188 h 596204"/>
              <a:gd name="connsiteX13" fmla="*/ 68699 w 444804"/>
              <a:gd name="connsiteY13" fmla="*/ 385352 h 596204"/>
              <a:gd name="connsiteX14" fmla="*/ 69416 w 444804"/>
              <a:gd name="connsiteY14" fmla="*/ 397532 h 596204"/>
              <a:gd name="connsiteX15" fmla="*/ 149760 w 444804"/>
              <a:gd name="connsiteY15" fmla="*/ 323740 h 596204"/>
              <a:gd name="connsiteX16" fmla="*/ 121114 w 444804"/>
              <a:gd name="connsiteY16" fmla="*/ 292955 h 596204"/>
              <a:gd name="connsiteX17" fmla="*/ 126850 w 444804"/>
              <a:gd name="connsiteY17" fmla="*/ 295103 h 596204"/>
              <a:gd name="connsiteX18" fmla="*/ 124699 w 444804"/>
              <a:gd name="connsiteY18" fmla="*/ 300117 h 596204"/>
              <a:gd name="connsiteX19" fmla="*/ 66624 w 444804"/>
              <a:gd name="connsiteY19" fmla="*/ 336642 h 596204"/>
              <a:gd name="connsiteX20" fmla="*/ 62322 w 444804"/>
              <a:gd name="connsiteY20" fmla="*/ 336642 h 596204"/>
              <a:gd name="connsiteX21" fmla="*/ 60171 w 444804"/>
              <a:gd name="connsiteY21" fmla="*/ 332345 h 596204"/>
              <a:gd name="connsiteX22" fmla="*/ 61605 w 444804"/>
              <a:gd name="connsiteY22" fmla="*/ 325900 h 596204"/>
              <a:gd name="connsiteX23" fmla="*/ 32209 w 444804"/>
              <a:gd name="connsiteY23" fmla="*/ 354547 h 596204"/>
              <a:gd name="connsiteX24" fmla="*/ 28624 w 444804"/>
              <a:gd name="connsiteY24" fmla="*/ 355979 h 596204"/>
              <a:gd name="connsiteX25" fmla="*/ 26473 w 444804"/>
              <a:gd name="connsiteY25" fmla="*/ 355263 h 596204"/>
              <a:gd name="connsiteX26" fmla="*/ 25756 w 444804"/>
              <a:gd name="connsiteY26" fmla="*/ 349533 h 596204"/>
              <a:gd name="connsiteX27" fmla="*/ 64473 w 444804"/>
              <a:gd name="connsiteY27" fmla="*/ 313724 h 596204"/>
              <a:gd name="connsiteX28" fmla="*/ 68775 w 444804"/>
              <a:gd name="connsiteY28" fmla="*/ 313008 h 596204"/>
              <a:gd name="connsiteX29" fmla="*/ 70926 w 444804"/>
              <a:gd name="connsiteY29" fmla="*/ 317305 h 596204"/>
              <a:gd name="connsiteX30" fmla="*/ 69492 w 444804"/>
              <a:gd name="connsiteY30" fmla="*/ 324467 h 596204"/>
              <a:gd name="connsiteX31" fmla="*/ 121114 w 444804"/>
              <a:gd name="connsiteY31" fmla="*/ 292955 h 596204"/>
              <a:gd name="connsiteX32" fmla="*/ 167717 w 444804"/>
              <a:gd name="connsiteY32" fmla="*/ 231367 h 596204"/>
              <a:gd name="connsiteX33" fmla="*/ 167717 w 444804"/>
              <a:gd name="connsiteY33" fmla="*/ 232083 h 596204"/>
              <a:gd name="connsiteX34" fmla="*/ 167000 w 444804"/>
              <a:gd name="connsiteY34" fmla="*/ 234231 h 596204"/>
              <a:gd name="connsiteX35" fmla="*/ 168434 w 444804"/>
              <a:gd name="connsiteY35" fmla="*/ 232083 h 596204"/>
              <a:gd name="connsiteX36" fmla="*/ 167717 w 444804"/>
              <a:gd name="connsiteY36" fmla="*/ 231367 h 596204"/>
              <a:gd name="connsiteX37" fmla="*/ 245396 w 444804"/>
              <a:gd name="connsiteY37" fmla="*/ 118756 h 596204"/>
              <a:gd name="connsiteX38" fmla="*/ 271738 w 444804"/>
              <a:gd name="connsiteY38" fmla="*/ 120356 h 596204"/>
              <a:gd name="connsiteX39" fmla="*/ 439606 w 444804"/>
              <a:gd name="connsiteY39" fmla="*/ 250704 h 596204"/>
              <a:gd name="connsiteX40" fmla="*/ 389389 w 444804"/>
              <a:gd name="connsiteY40" fmla="*/ 280068 h 596204"/>
              <a:gd name="connsiteX41" fmla="*/ 352085 w 444804"/>
              <a:gd name="connsiteY41" fmla="*/ 236380 h 596204"/>
              <a:gd name="connsiteX42" fmla="*/ 369302 w 444804"/>
              <a:gd name="connsiteY42" fmla="*/ 290811 h 596204"/>
              <a:gd name="connsiteX43" fmla="*/ 374324 w 444804"/>
              <a:gd name="connsiteY43" fmla="*/ 318026 h 596204"/>
              <a:gd name="connsiteX44" fmla="*/ 406606 w 444804"/>
              <a:gd name="connsiteY44" fmla="*/ 546494 h 596204"/>
              <a:gd name="connsiteX45" fmla="*/ 329128 w 444804"/>
              <a:gd name="connsiteY45" fmla="*/ 567980 h 596204"/>
              <a:gd name="connsiteX46" fmla="*/ 294694 w 444804"/>
              <a:gd name="connsiteY46" fmla="*/ 367445 h 596204"/>
              <a:gd name="connsiteX47" fmla="*/ 283216 w 444804"/>
              <a:gd name="connsiteY47" fmla="*/ 363147 h 596204"/>
              <a:gd name="connsiteX48" fmla="*/ 256673 w 444804"/>
              <a:gd name="connsiteY48" fmla="*/ 550791 h 596204"/>
              <a:gd name="connsiteX49" fmla="*/ 175608 w 444804"/>
              <a:gd name="connsiteY49" fmla="*/ 550791 h 596204"/>
              <a:gd name="connsiteX50" fmla="*/ 217934 w 444804"/>
              <a:gd name="connsiteY50" fmla="*/ 309432 h 596204"/>
              <a:gd name="connsiteX51" fmla="*/ 281064 w 444804"/>
              <a:gd name="connsiteY51" fmla="*/ 304419 h 596204"/>
              <a:gd name="connsiteX52" fmla="*/ 319802 w 444804"/>
              <a:gd name="connsiteY52" fmla="*/ 264312 h 596204"/>
              <a:gd name="connsiteX53" fmla="*/ 278912 w 444804"/>
              <a:gd name="connsiteY53" fmla="*/ 224921 h 596204"/>
              <a:gd name="connsiteX54" fmla="*/ 204304 w 444804"/>
              <a:gd name="connsiteY54" fmla="*/ 228502 h 596204"/>
              <a:gd name="connsiteX55" fmla="*/ 197130 w 444804"/>
              <a:gd name="connsiteY55" fmla="*/ 219191 h 596204"/>
              <a:gd name="connsiteX56" fmla="*/ 188521 w 444804"/>
              <a:gd name="connsiteY56" fmla="*/ 207732 h 596204"/>
              <a:gd name="connsiteX57" fmla="*/ 172021 w 444804"/>
              <a:gd name="connsiteY57" fmla="*/ 224205 h 596204"/>
              <a:gd name="connsiteX58" fmla="*/ 168434 w 444804"/>
              <a:gd name="connsiteY58" fmla="*/ 229934 h 596204"/>
              <a:gd name="connsiteX59" fmla="*/ 174173 w 444804"/>
              <a:gd name="connsiteY59" fmla="*/ 232799 h 596204"/>
              <a:gd name="connsiteX60" fmla="*/ 194260 w 444804"/>
              <a:gd name="connsiteY60" fmla="*/ 237096 h 596204"/>
              <a:gd name="connsiteX61" fmla="*/ 273172 w 444804"/>
              <a:gd name="connsiteY61" fmla="*/ 234231 h 596204"/>
              <a:gd name="connsiteX62" fmla="*/ 299716 w 444804"/>
              <a:gd name="connsiteY62" fmla="*/ 250704 h 596204"/>
              <a:gd name="connsiteX63" fmla="*/ 304020 w 444804"/>
              <a:gd name="connsiteY63" fmla="*/ 264312 h 596204"/>
              <a:gd name="connsiteX64" fmla="*/ 295411 w 444804"/>
              <a:gd name="connsiteY64" fmla="*/ 282217 h 596204"/>
              <a:gd name="connsiteX65" fmla="*/ 273172 w 444804"/>
              <a:gd name="connsiteY65" fmla="*/ 292960 h 596204"/>
              <a:gd name="connsiteX66" fmla="*/ 115348 w 444804"/>
              <a:gd name="connsiteY66" fmla="*/ 257150 h 596204"/>
              <a:gd name="connsiteX67" fmla="*/ 187086 w 444804"/>
              <a:gd name="connsiteY67" fmla="*/ 137545 h 596204"/>
              <a:gd name="connsiteX68" fmla="*/ 193543 w 444804"/>
              <a:gd name="connsiteY68" fmla="*/ 133964 h 596204"/>
              <a:gd name="connsiteX69" fmla="*/ 245396 w 444804"/>
              <a:gd name="connsiteY69" fmla="*/ 118756 h 596204"/>
              <a:gd name="connsiteX70" fmla="*/ 172053 w 444804"/>
              <a:gd name="connsiteY70" fmla="*/ 0 h 596204"/>
              <a:gd name="connsiteX71" fmla="*/ 232308 w 444804"/>
              <a:gd name="connsiteY71" fmla="*/ 60140 h 596204"/>
              <a:gd name="connsiteX72" fmla="*/ 172053 w 444804"/>
              <a:gd name="connsiteY72" fmla="*/ 120280 h 596204"/>
              <a:gd name="connsiteX73" fmla="*/ 111798 w 444804"/>
              <a:gd name="connsiteY73" fmla="*/ 60140 h 596204"/>
              <a:gd name="connsiteX74" fmla="*/ 172053 w 444804"/>
              <a:gd name="connsiteY74" fmla="*/ 0 h 5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4804" h="596204">
                <a:moveTo>
                  <a:pt x="149760" y="323740"/>
                </a:moveTo>
                <a:cubicBezTo>
                  <a:pt x="152629" y="321590"/>
                  <a:pt x="157651" y="322307"/>
                  <a:pt x="159803" y="325172"/>
                </a:cubicBezTo>
                <a:cubicBezTo>
                  <a:pt x="162672" y="328755"/>
                  <a:pt x="161955" y="333053"/>
                  <a:pt x="158368" y="335202"/>
                </a:cubicBezTo>
                <a:cubicBezTo>
                  <a:pt x="122500" y="362427"/>
                  <a:pt x="90937" y="394666"/>
                  <a:pt x="67981" y="419741"/>
                </a:cubicBezTo>
                <a:cubicBezTo>
                  <a:pt x="65829" y="422607"/>
                  <a:pt x="62960" y="423323"/>
                  <a:pt x="60090" y="421890"/>
                </a:cubicBezTo>
                <a:cubicBezTo>
                  <a:pt x="57221" y="421174"/>
                  <a:pt x="55069" y="418308"/>
                  <a:pt x="55069" y="414726"/>
                </a:cubicBezTo>
                <a:cubicBezTo>
                  <a:pt x="55069" y="411144"/>
                  <a:pt x="55069" y="407562"/>
                  <a:pt x="55069" y="403263"/>
                </a:cubicBezTo>
                <a:cubicBezTo>
                  <a:pt x="37852" y="422607"/>
                  <a:pt x="24223" y="443383"/>
                  <a:pt x="13462" y="464160"/>
                </a:cubicBezTo>
                <a:cubicBezTo>
                  <a:pt x="12745" y="466309"/>
                  <a:pt x="9876" y="468458"/>
                  <a:pt x="7006" y="468458"/>
                </a:cubicBezTo>
                <a:cubicBezTo>
                  <a:pt x="6289" y="468458"/>
                  <a:pt x="4854" y="467742"/>
                  <a:pt x="4137" y="467025"/>
                </a:cubicBezTo>
                <a:cubicBezTo>
                  <a:pt x="550" y="465593"/>
                  <a:pt x="-885" y="461294"/>
                  <a:pt x="550" y="457712"/>
                </a:cubicBezTo>
                <a:cubicBezTo>
                  <a:pt x="14180" y="431204"/>
                  <a:pt x="32831" y="403980"/>
                  <a:pt x="55786" y="380337"/>
                </a:cubicBezTo>
                <a:cubicBezTo>
                  <a:pt x="57938" y="377472"/>
                  <a:pt x="61525" y="377472"/>
                  <a:pt x="64395" y="378188"/>
                </a:cubicBezTo>
                <a:cubicBezTo>
                  <a:pt x="67264" y="379621"/>
                  <a:pt x="68699" y="381770"/>
                  <a:pt x="68699" y="385352"/>
                </a:cubicBezTo>
                <a:cubicBezTo>
                  <a:pt x="68699" y="388935"/>
                  <a:pt x="68699" y="393233"/>
                  <a:pt x="69416" y="397532"/>
                </a:cubicBezTo>
                <a:cubicBezTo>
                  <a:pt x="90937" y="373890"/>
                  <a:pt x="118196" y="347382"/>
                  <a:pt x="149760" y="323740"/>
                </a:cubicBezTo>
                <a:close/>
                <a:moveTo>
                  <a:pt x="121114" y="292955"/>
                </a:moveTo>
                <a:cubicBezTo>
                  <a:pt x="123265" y="292239"/>
                  <a:pt x="126133" y="292955"/>
                  <a:pt x="126850" y="295103"/>
                </a:cubicBezTo>
                <a:cubicBezTo>
                  <a:pt x="127567" y="296536"/>
                  <a:pt x="126850" y="299401"/>
                  <a:pt x="124699" y="300117"/>
                </a:cubicBezTo>
                <a:cubicBezTo>
                  <a:pt x="102473" y="310859"/>
                  <a:pt x="81681" y="325183"/>
                  <a:pt x="66624" y="336642"/>
                </a:cubicBezTo>
                <a:cubicBezTo>
                  <a:pt x="65190" y="337358"/>
                  <a:pt x="63756" y="337358"/>
                  <a:pt x="62322" y="336642"/>
                </a:cubicBezTo>
                <a:cubicBezTo>
                  <a:pt x="60888" y="335926"/>
                  <a:pt x="60171" y="334494"/>
                  <a:pt x="60171" y="332345"/>
                </a:cubicBezTo>
                <a:cubicBezTo>
                  <a:pt x="60888" y="330197"/>
                  <a:pt x="60888" y="328048"/>
                  <a:pt x="61605" y="325900"/>
                </a:cubicBezTo>
                <a:cubicBezTo>
                  <a:pt x="50133" y="334494"/>
                  <a:pt x="40096" y="344520"/>
                  <a:pt x="32209" y="354547"/>
                </a:cubicBezTo>
                <a:cubicBezTo>
                  <a:pt x="31492" y="355979"/>
                  <a:pt x="30058" y="356695"/>
                  <a:pt x="28624" y="355979"/>
                </a:cubicBezTo>
                <a:cubicBezTo>
                  <a:pt x="27907" y="355979"/>
                  <a:pt x="27190" y="355979"/>
                  <a:pt x="26473" y="355263"/>
                </a:cubicBezTo>
                <a:cubicBezTo>
                  <a:pt x="25039" y="353831"/>
                  <a:pt x="24322" y="351682"/>
                  <a:pt x="25756" y="349533"/>
                </a:cubicBezTo>
                <a:cubicBezTo>
                  <a:pt x="35794" y="336642"/>
                  <a:pt x="49417" y="324467"/>
                  <a:pt x="64473" y="313724"/>
                </a:cubicBezTo>
                <a:cubicBezTo>
                  <a:pt x="65907" y="312292"/>
                  <a:pt x="67341" y="312292"/>
                  <a:pt x="68775" y="313008"/>
                </a:cubicBezTo>
                <a:cubicBezTo>
                  <a:pt x="70209" y="314440"/>
                  <a:pt x="70926" y="315873"/>
                  <a:pt x="70926" y="317305"/>
                </a:cubicBezTo>
                <a:cubicBezTo>
                  <a:pt x="70209" y="319454"/>
                  <a:pt x="70209" y="322319"/>
                  <a:pt x="69492" y="324467"/>
                </a:cubicBezTo>
                <a:cubicBezTo>
                  <a:pt x="83832" y="313724"/>
                  <a:pt x="101756" y="302265"/>
                  <a:pt x="121114" y="292955"/>
                </a:cubicBezTo>
                <a:close/>
                <a:moveTo>
                  <a:pt x="167717" y="231367"/>
                </a:moveTo>
                <a:cubicBezTo>
                  <a:pt x="167717" y="232083"/>
                  <a:pt x="167717" y="232083"/>
                  <a:pt x="167717" y="232083"/>
                </a:cubicBezTo>
                <a:cubicBezTo>
                  <a:pt x="167717" y="232799"/>
                  <a:pt x="167717" y="233515"/>
                  <a:pt x="167000" y="234231"/>
                </a:cubicBezTo>
                <a:cubicBezTo>
                  <a:pt x="167717" y="232799"/>
                  <a:pt x="167717" y="232083"/>
                  <a:pt x="168434" y="232083"/>
                </a:cubicBezTo>
                <a:cubicBezTo>
                  <a:pt x="167717" y="232083"/>
                  <a:pt x="167717" y="231367"/>
                  <a:pt x="167717" y="231367"/>
                </a:cubicBezTo>
                <a:close/>
                <a:moveTo>
                  <a:pt x="245396" y="118756"/>
                </a:moveTo>
                <a:cubicBezTo>
                  <a:pt x="254252" y="117939"/>
                  <a:pt x="263308" y="118208"/>
                  <a:pt x="271738" y="120356"/>
                </a:cubicBezTo>
                <a:cubicBezTo>
                  <a:pt x="340607" y="146139"/>
                  <a:pt x="397997" y="188395"/>
                  <a:pt x="439606" y="250704"/>
                </a:cubicBezTo>
                <a:cubicBezTo>
                  <a:pt x="461127" y="282217"/>
                  <a:pt x="410193" y="311581"/>
                  <a:pt x="389389" y="280068"/>
                </a:cubicBezTo>
                <a:cubicBezTo>
                  <a:pt x="377911" y="263595"/>
                  <a:pt x="365715" y="249272"/>
                  <a:pt x="352085" y="236380"/>
                </a:cubicBezTo>
                <a:cubicBezTo>
                  <a:pt x="359259" y="253569"/>
                  <a:pt x="364998" y="271474"/>
                  <a:pt x="369302" y="290811"/>
                </a:cubicBezTo>
                <a:cubicBezTo>
                  <a:pt x="370019" y="294392"/>
                  <a:pt x="374324" y="311581"/>
                  <a:pt x="374324" y="318026"/>
                </a:cubicBezTo>
                <a:cubicBezTo>
                  <a:pt x="374324" y="396092"/>
                  <a:pt x="384367" y="471293"/>
                  <a:pt x="406606" y="546494"/>
                </a:cubicBezTo>
                <a:cubicBezTo>
                  <a:pt x="421671" y="596628"/>
                  <a:pt x="344194" y="617397"/>
                  <a:pt x="329128" y="567980"/>
                </a:cubicBezTo>
                <a:cubicBezTo>
                  <a:pt x="309042" y="502090"/>
                  <a:pt x="298998" y="435483"/>
                  <a:pt x="294694" y="367445"/>
                </a:cubicBezTo>
                <a:cubicBezTo>
                  <a:pt x="291107" y="366012"/>
                  <a:pt x="286803" y="364580"/>
                  <a:pt x="283216" y="363147"/>
                </a:cubicBezTo>
                <a:cubicBezTo>
                  <a:pt x="261694" y="424024"/>
                  <a:pt x="253803" y="486333"/>
                  <a:pt x="256673" y="550791"/>
                </a:cubicBezTo>
                <a:cubicBezTo>
                  <a:pt x="258825" y="603073"/>
                  <a:pt x="178478" y="603073"/>
                  <a:pt x="175608" y="550791"/>
                </a:cubicBezTo>
                <a:cubicBezTo>
                  <a:pt x="172021" y="466280"/>
                  <a:pt x="187086" y="387498"/>
                  <a:pt x="217934" y="309432"/>
                </a:cubicBezTo>
                <a:cubicBezTo>
                  <a:pt x="240890" y="308716"/>
                  <a:pt x="262412" y="306567"/>
                  <a:pt x="281064" y="304419"/>
                </a:cubicBezTo>
                <a:cubicBezTo>
                  <a:pt x="304737" y="300838"/>
                  <a:pt x="319802" y="285798"/>
                  <a:pt x="319802" y="264312"/>
                </a:cubicBezTo>
                <a:cubicBezTo>
                  <a:pt x="319802" y="244974"/>
                  <a:pt x="301150" y="222056"/>
                  <a:pt x="278912" y="224921"/>
                </a:cubicBezTo>
                <a:cubicBezTo>
                  <a:pt x="248781" y="228502"/>
                  <a:pt x="225825" y="229934"/>
                  <a:pt x="204304" y="228502"/>
                </a:cubicBezTo>
                <a:cubicBezTo>
                  <a:pt x="202151" y="225637"/>
                  <a:pt x="199282" y="222056"/>
                  <a:pt x="197130" y="219191"/>
                </a:cubicBezTo>
                <a:cubicBezTo>
                  <a:pt x="193543" y="215610"/>
                  <a:pt x="190673" y="211313"/>
                  <a:pt x="188521" y="207732"/>
                </a:cubicBezTo>
                <a:cubicBezTo>
                  <a:pt x="182065" y="212746"/>
                  <a:pt x="177043" y="217759"/>
                  <a:pt x="172021" y="224205"/>
                </a:cubicBezTo>
                <a:cubicBezTo>
                  <a:pt x="169869" y="226353"/>
                  <a:pt x="169152" y="228502"/>
                  <a:pt x="168434" y="229934"/>
                </a:cubicBezTo>
                <a:cubicBezTo>
                  <a:pt x="169869" y="231367"/>
                  <a:pt x="170586" y="231367"/>
                  <a:pt x="174173" y="232799"/>
                </a:cubicBezTo>
                <a:cubicBezTo>
                  <a:pt x="180630" y="234948"/>
                  <a:pt x="187804" y="236380"/>
                  <a:pt x="194260" y="237096"/>
                </a:cubicBezTo>
                <a:cubicBezTo>
                  <a:pt x="220803" y="239245"/>
                  <a:pt x="247347" y="237096"/>
                  <a:pt x="273172" y="234231"/>
                </a:cubicBezTo>
                <a:cubicBezTo>
                  <a:pt x="284651" y="232799"/>
                  <a:pt x="294694" y="240677"/>
                  <a:pt x="299716" y="250704"/>
                </a:cubicBezTo>
                <a:cubicBezTo>
                  <a:pt x="301868" y="255001"/>
                  <a:pt x="304020" y="260015"/>
                  <a:pt x="304020" y="264312"/>
                </a:cubicBezTo>
                <a:cubicBezTo>
                  <a:pt x="304020" y="272906"/>
                  <a:pt x="299716" y="278636"/>
                  <a:pt x="295411" y="282217"/>
                </a:cubicBezTo>
                <a:cubicBezTo>
                  <a:pt x="289672" y="287946"/>
                  <a:pt x="281781" y="291527"/>
                  <a:pt x="273172" y="292960"/>
                </a:cubicBezTo>
                <a:cubicBezTo>
                  <a:pt x="226542" y="298689"/>
                  <a:pt x="142608" y="308000"/>
                  <a:pt x="115348" y="257150"/>
                </a:cubicBezTo>
                <a:cubicBezTo>
                  <a:pt x="88087" y="205584"/>
                  <a:pt x="149782" y="160463"/>
                  <a:pt x="187086" y="137545"/>
                </a:cubicBezTo>
                <a:cubicBezTo>
                  <a:pt x="189238" y="136112"/>
                  <a:pt x="191391" y="134680"/>
                  <a:pt x="193543" y="133964"/>
                </a:cubicBezTo>
                <a:cubicBezTo>
                  <a:pt x="194081" y="133427"/>
                  <a:pt x="218831" y="121207"/>
                  <a:pt x="245396" y="118756"/>
                </a:cubicBezTo>
                <a:close/>
                <a:moveTo>
                  <a:pt x="172053" y="0"/>
                </a:moveTo>
                <a:cubicBezTo>
                  <a:pt x="205331" y="0"/>
                  <a:pt x="232308" y="26926"/>
                  <a:pt x="232308" y="60140"/>
                </a:cubicBezTo>
                <a:cubicBezTo>
                  <a:pt x="232308" y="93354"/>
                  <a:pt x="205331" y="120280"/>
                  <a:pt x="172053" y="120280"/>
                </a:cubicBezTo>
                <a:cubicBezTo>
                  <a:pt x="138775" y="120280"/>
                  <a:pt x="111798" y="93354"/>
                  <a:pt x="111798" y="60140"/>
                </a:cubicBezTo>
                <a:cubicBezTo>
                  <a:pt x="111798" y="26926"/>
                  <a:pt x="138775" y="0"/>
                  <a:pt x="172053" y="0"/>
                </a:cubicBezTo>
                <a:close/>
              </a:path>
            </a:pathLst>
          </a:cu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male-outline-with-syringe-symbol_31481"/>
          <p:cNvSpPr/>
          <p:nvPr/>
        </p:nvSpPr>
        <p:spPr>
          <a:xfrm>
            <a:off x="5956518" y="2272145"/>
            <a:ext cx="559435" cy="914554"/>
          </a:xfrm>
          <a:custGeom>
            <a:avLst/>
            <a:gdLst>
              <a:gd name="T0" fmla="*/ 1204 w 1403"/>
              <a:gd name="T1" fmla="*/ 1072 h 2241"/>
              <a:gd name="T2" fmla="*/ 1114 w 1403"/>
              <a:gd name="T3" fmla="*/ 1124 h 2241"/>
              <a:gd name="T4" fmla="*/ 1020 w 1403"/>
              <a:gd name="T5" fmla="*/ 1111 h 2241"/>
              <a:gd name="T6" fmla="*/ 743 w 1403"/>
              <a:gd name="T7" fmla="*/ 1313 h 2241"/>
              <a:gd name="T8" fmla="*/ 701 w 1403"/>
              <a:gd name="T9" fmla="*/ 1345 h 2241"/>
              <a:gd name="T10" fmla="*/ 690 w 1403"/>
              <a:gd name="T11" fmla="*/ 1466 h 2241"/>
              <a:gd name="T12" fmla="*/ 625 w 1403"/>
              <a:gd name="T13" fmla="*/ 1425 h 2241"/>
              <a:gd name="T14" fmla="*/ 706 w 1403"/>
              <a:gd name="T15" fmla="*/ 1576 h 2241"/>
              <a:gd name="T16" fmla="*/ 744 w 1403"/>
              <a:gd name="T17" fmla="*/ 1581 h 2241"/>
              <a:gd name="T18" fmla="*/ 722 w 1403"/>
              <a:gd name="T19" fmla="*/ 1508 h 2241"/>
              <a:gd name="T20" fmla="*/ 841 w 1403"/>
              <a:gd name="T21" fmla="*/ 1529 h 2241"/>
              <a:gd name="T22" fmla="*/ 879 w 1403"/>
              <a:gd name="T23" fmla="*/ 1534 h 2241"/>
              <a:gd name="T24" fmla="*/ 879 w 1403"/>
              <a:gd name="T25" fmla="*/ 1490 h 2241"/>
              <a:gd name="T26" fmla="*/ 1163 w 1403"/>
              <a:gd name="T27" fmla="*/ 1188 h 2241"/>
              <a:gd name="T28" fmla="*/ 1237 w 1403"/>
              <a:gd name="T29" fmla="*/ 1114 h 2241"/>
              <a:gd name="T30" fmla="*/ 1117 w 1403"/>
              <a:gd name="T31" fmla="*/ 1239 h 2241"/>
              <a:gd name="T32" fmla="*/ 1043 w 1403"/>
              <a:gd name="T33" fmla="*/ 1241 h 2241"/>
              <a:gd name="T34" fmla="*/ 1000 w 1403"/>
              <a:gd name="T35" fmla="*/ 1274 h 2241"/>
              <a:gd name="T36" fmla="*/ 1012 w 1403"/>
              <a:gd name="T37" fmla="*/ 1320 h 2241"/>
              <a:gd name="T38" fmla="*/ 948 w 1403"/>
              <a:gd name="T39" fmla="*/ 1280 h 2241"/>
              <a:gd name="T40" fmla="*/ 970 w 1403"/>
              <a:gd name="T41" fmla="*/ 1353 h 2241"/>
              <a:gd name="T42" fmla="*/ 929 w 1403"/>
              <a:gd name="T43" fmla="*/ 1329 h 2241"/>
              <a:gd name="T44" fmla="*/ 886 w 1403"/>
              <a:gd name="T45" fmla="*/ 1361 h 2241"/>
              <a:gd name="T46" fmla="*/ 846 w 1403"/>
              <a:gd name="T47" fmla="*/ 1447 h 2241"/>
              <a:gd name="T48" fmla="*/ 1053 w 1403"/>
              <a:gd name="T49" fmla="*/ 1154 h 2241"/>
              <a:gd name="T50" fmla="*/ 1071 w 1403"/>
              <a:gd name="T51" fmla="*/ 1157 h 2241"/>
              <a:gd name="T52" fmla="*/ 1117 w 1403"/>
              <a:gd name="T53" fmla="*/ 1239 h 2241"/>
              <a:gd name="T54" fmla="*/ 1196 w 1403"/>
              <a:gd name="T55" fmla="*/ 888 h 2241"/>
              <a:gd name="T56" fmla="*/ 996 w 1403"/>
              <a:gd name="T57" fmla="*/ 589 h 2241"/>
              <a:gd name="T58" fmla="*/ 769 w 1403"/>
              <a:gd name="T59" fmla="*/ 589 h 2241"/>
              <a:gd name="T60" fmla="*/ 598 w 1403"/>
              <a:gd name="T61" fmla="*/ 0 h 2241"/>
              <a:gd name="T62" fmla="*/ 428 w 1403"/>
              <a:gd name="T63" fmla="*/ 589 h 2241"/>
              <a:gd name="T64" fmla="*/ 0 w 1403"/>
              <a:gd name="T65" fmla="*/ 790 h 2241"/>
              <a:gd name="T66" fmla="*/ 27 w 1403"/>
              <a:gd name="T67" fmla="*/ 1492 h 2241"/>
              <a:gd name="T68" fmla="*/ 257 w 1403"/>
              <a:gd name="T69" fmla="*/ 2041 h 2241"/>
              <a:gd name="T70" fmla="*/ 747 w 1403"/>
              <a:gd name="T71" fmla="*/ 2241 h 2241"/>
              <a:gd name="T72" fmla="*/ 939 w 1403"/>
              <a:gd name="T73" fmla="*/ 1740 h 2241"/>
              <a:gd name="T74" fmla="*/ 332 w 1403"/>
              <a:gd name="T75" fmla="*/ 319 h 2241"/>
              <a:gd name="T76" fmla="*/ 864 w 1403"/>
              <a:gd name="T77" fmla="*/ 319 h 2241"/>
              <a:gd name="T78" fmla="*/ 332 w 1403"/>
              <a:gd name="T79" fmla="*/ 319 h 2241"/>
              <a:gd name="T80" fmla="*/ 622 w 1403"/>
              <a:gd name="T81" fmla="*/ 2188 h 2241"/>
              <a:gd name="T82" fmla="*/ 625 w 1403"/>
              <a:gd name="T83" fmla="*/ 1685 h 2241"/>
              <a:gd name="T84" fmla="*/ 571 w 1403"/>
              <a:gd name="T85" fmla="*/ 1685 h 2241"/>
              <a:gd name="T86" fmla="*/ 574 w 1403"/>
              <a:gd name="T87" fmla="*/ 2188 h 2241"/>
              <a:gd name="T88" fmla="*/ 311 w 1403"/>
              <a:gd name="T89" fmla="*/ 2041 h 2241"/>
              <a:gd name="T90" fmla="*/ 311 w 1403"/>
              <a:gd name="T91" fmla="*/ 1466 h 2241"/>
              <a:gd name="T92" fmla="*/ 311 w 1403"/>
              <a:gd name="T93" fmla="*/ 1007 h 2241"/>
              <a:gd name="T94" fmla="*/ 257 w 1403"/>
              <a:gd name="T95" fmla="*/ 1007 h 2241"/>
              <a:gd name="T96" fmla="*/ 54 w 1403"/>
              <a:gd name="T97" fmla="*/ 1439 h 2241"/>
              <a:gd name="T98" fmla="*/ 97 w 1403"/>
              <a:gd name="T99" fmla="*/ 686 h 2241"/>
              <a:gd name="T100" fmla="*/ 996 w 1403"/>
              <a:gd name="T101" fmla="*/ 642 h 2241"/>
              <a:gd name="T102" fmla="*/ 1143 w 1403"/>
              <a:gd name="T103" fmla="*/ 789 h 2241"/>
              <a:gd name="T104" fmla="*/ 938 w 1403"/>
              <a:gd name="T105" fmla="*/ 809 h 2241"/>
              <a:gd name="T106" fmla="*/ 886 w 1403"/>
              <a:gd name="T107" fmla="*/ 1736 h 2241"/>
              <a:gd name="T108" fmla="*/ 748 w 1403"/>
              <a:gd name="T109" fmla="*/ 2188 h 2241"/>
              <a:gd name="T110" fmla="*/ 526 w 1403"/>
              <a:gd name="T111" fmla="*/ 1274 h 2241"/>
              <a:gd name="T112" fmla="*/ 1349 w 1403"/>
              <a:gd name="T113" fmla="*/ 1274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3" h="2241">
                <a:moveTo>
                  <a:pt x="1242" y="1077"/>
                </a:moveTo>
                <a:cubicBezTo>
                  <a:pt x="1233" y="1065"/>
                  <a:pt x="1216" y="1062"/>
                  <a:pt x="1204" y="1072"/>
                </a:cubicBezTo>
                <a:lnTo>
                  <a:pt x="1122" y="1135"/>
                </a:lnTo>
                <a:lnTo>
                  <a:pt x="1114" y="1124"/>
                </a:lnTo>
                <a:cubicBezTo>
                  <a:pt x="1103" y="1110"/>
                  <a:pt x="1087" y="1101"/>
                  <a:pt x="1069" y="1098"/>
                </a:cubicBezTo>
                <a:cubicBezTo>
                  <a:pt x="1051" y="1096"/>
                  <a:pt x="1034" y="1101"/>
                  <a:pt x="1020" y="1111"/>
                </a:cubicBezTo>
                <a:lnTo>
                  <a:pt x="748" y="1319"/>
                </a:lnTo>
                <a:lnTo>
                  <a:pt x="743" y="1313"/>
                </a:lnTo>
                <a:cubicBezTo>
                  <a:pt x="735" y="1301"/>
                  <a:pt x="717" y="1298"/>
                  <a:pt x="706" y="1308"/>
                </a:cubicBezTo>
                <a:cubicBezTo>
                  <a:pt x="694" y="1316"/>
                  <a:pt x="692" y="1333"/>
                  <a:pt x="701" y="1345"/>
                </a:cubicBezTo>
                <a:lnTo>
                  <a:pt x="755" y="1416"/>
                </a:lnTo>
                <a:lnTo>
                  <a:pt x="690" y="1466"/>
                </a:lnTo>
                <a:lnTo>
                  <a:pt x="663" y="1430"/>
                </a:lnTo>
                <a:cubicBezTo>
                  <a:pt x="654" y="1418"/>
                  <a:pt x="637" y="1416"/>
                  <a:pt x="625" y="1425"/>
                </a:cubicBezTo>
                <a:cubicBezTo>
                  <a:pt x="614" y="1434"/>
                  <a:pt x="611" y="1451"/>
                  <a:pt x="620" y="1463"/>
                </a:cubicBezTo>
                <a:lnTo>
                  <a:pt x="706" y="1576"/>
                </a:lnTo>
                <a:cubicBezTo>
                  <a:pt x="712" y="1583"/>
                  <a:pt x="720" y="1587"/>
                  <a:pt x="728" y="1587"/>
                </a:cubicBezTo>
                <a:cubicBezTo>
                  <a:pt x="733" y="1587"/>
                  <a:pt x="739" y="1585"/>
                  <a:pt x="744" y="1581"/>
                </a:cubicBezTo>
                <a:cubicBezTo>
                  <a:pt x="756" y="1572"/>
                  <a:pt x="758" y="1555"/>
                  <a:pt x="749" y="1544"/>
                </a:cubicBezTo>
                <a:lnTo>
                  <a:pt x="722" y="1508"/>
                </a:lnTo>
                <a:lnTo>
                  <a:pt x="787" y="1458"/>
                </a:lnTo>
                <a:lnTo>
                  <a:pt x="841" y="1529"/>
                </a:lnTo>
                <a:cubicBezTo>
                  <a:pt x="846" y="1536"/>
                  <a:pt x="854" y="1540"/>
                  <a:pt x="863" y="1540"/>
                </a:cubicBezTo>
                <a:cubicBezTo>
                  <a:pt x="868" y="1540"/>
                  <a:pt x="874" y="1538"/>
                  <a:pt x="879" y="1534"/>
                </a:cubicBezTo>
                <a:cubicBezTo>
                  <a:pt x="891" y="1525"/>
                  <a:pt x="893" y="1508"/>
                  <a:pt x="884" y="1497"/>
                </a:cubicBezTo>
                <a:lnTo>
                  <a:pt x="879" y="1490"/>
                </a:lnTo>
                <a:lnTo>
                  <a:pt x="1150" y="1282"/>
                </a:lnTo>
                <a:cubicBezTo>
                  <a:pt x="1180" y="1260"/>
                  <a:pt x="1185" y="1218"/>
                  <a:pt x="1163" y="1188"/>
                </a:cubicBezTo>
                <a:lnTo>
                  <a:pt x="1155" y="1177"/>
                </a:lnTo>
                <a:lnTo>
                  <a:pt x="1237" y="1114"/>
                </a:lnTo>
                <a:cubicBezTo>
                  <a:pt x="1249" y="1105"/>
                  <a:pt x="1251" y="1088"/>
                  <a:pt x="1242" y="1077"/>
                </a:cubicBezTo>
                <a:close/>
                <a:moveTo>
                  <a:pt x="1117" y="1239"/>
                </a:moveTo>
                <a:lnTo>
                  <a:pt x="1069" y="1276"/>
                </a:lnTo>
                <a:lnTo>
                  <a:pt x="1043" y="1241"/>
                </a:lnTo>
                <a:cubicBezTo>
                  <a:pt x="1034" y="1229"/>
                  <a:pt x="1017" y="1227"/>
                  <a:pt x="1005" y="1236"/>
                </a:cubicBezTo>
                <a:cubicBezTo>
                  <a:pt x="994" y="1245"/>
                  <a:pt x="991" y="1262"/>
                  <a:pt x="1000" y="1274"/>
                </a:cubicBezTo>
                <a:lnTo>
                  <a:pt x="1027" y="1309"/>
                </a:lnTo>
                <a:lnTo>
                  <a:pt x="1012" y="1320"/>
                </a:lnTo>
                <a:lnTo>
                  <a:pt x="986" y="1285"/>
                </a:lnTo>
                <a:cubicBezTo>
                  <a:pt x="977" y="1273"/>
                  <a:pt x="960" y="1271"/>
                  <a:pt x="948" y="1280"/>
                </a:cubicBezTo>
                <a:cubicBezTo>
                  <a:pt x="936" y="1289"/>
                  <a:pt x="934" y="1306"/>
                  <a:pt x="943" y="1318"/>
                </a:cubicBezTo>
                <a:lnTo>
                  <a:pt x="970" y="1353"/>
                </a:lnTo>
                <a:lnTo>
                  <a:pt x="955" y="1364"/>
                </a:lnTo>
                <a:lnTo>
                  <a:pt x="929" y="1329"/>
                </a:lnTo>
                <a:cubicBezTo>
                  <a:pt x="920" y="1317"/>
                  <a:pt x="903" y="1315"/>
                  <a:pt x="891" y="1324"/>
                </a:cubicBezTo>
                <a:cubicBezTo>
                  <a:pt x="879" y="1333"/>
                  <a:pt x="877" y="1349"/>
                  <a:pt x="886" y="1361"/>
                </a:cubicBezTo>
                <a:lnTo>
                  <a:pt x="913" y="1396"/>
                </a:lnTo>
                <a:lnTo>
                  <a:pt x="846" y="1447"/>
                </a:lnTo>
                <a:lnTo>
                  <a:pt x="781" y="1362"/>
                </a:lnTo>
                <a:lnTo>
                  <a:pt x="1053" y="1154"/>
                </a:lnTo>
                <a:cubicBezTo>
                  <a:pt x="1055" y="1152"/>
                  <a:pt x="1059" y="1151"/>
                  <a:pt x="1062" y="1152"/>
                </a:cubicBezTo>
                <a:cubicBezTo>
                  <a:pt x="1066" y="1152"/>
                  <a:pt x="1069" y="1154"/>
                  <a:pt x="1071" y="1157"/>
                </a:cubicBezTo>
                <a:lnTo>
                  <a:pt x="1120" y="1221"/>
                </a:lnTo>
                <a:cubicBezTo>
                  <a:pt x="1124" y="1226"/>
                  <a:pt x="1123" y="1235"/>
                  <a:pt x="1117" y="1239"/>
                </a:cubicBezTo>
                <a:close/>
                <a:moveTo>
                  <a:pt x="1403" y="1274"/>
                </a:moveTo>
                <a:cubicBezTo>
                  <a:pt x="1403" y="1113"/>
                  <a:pt x="1321" y="971"/>
                  <a:pt x="1196" y="888"/>
                </a:cubicBezTo>
                <a:lnTo>
                  <a:pt x="1196" y="789"/>
                </a:lnTo>
                <a:cubicBezTo>
                  <a:pt x="1196" y="678"/>
                  <a:pt x="1106" y="589"/>
                  <a:pt x="996" y="589"/>
                </a:cubicBezTo>
                <a:lnTo>
                  <a:pt x="995" y="589"/>
                </a:lnTo>
                <a:lnTo>
                  <a:pt x="769" y="589"/>
                </a:lnTo>
                <a:cubicBezTo>
                  <a:pt x="858" y="532"/>
                  <a:pt x="918" y="433"/>
                  <a:pt x="918" y="319"/>
                </a:cubicBezTo>
                <a:cubicBezTo>
                  <a:pt x="918" y="143"/>
                  <a:pt x="774" y="0"/>
                  <a:pt x="598" y="0"/>
                </a:cubicBezTo>
                <a:cubicBezTo>
                  <a:pt x="422" y="0"/>
                  <a:pt x="279" y="143"/>
                  <a:pt x="279" y="319"/>
                </a:cubicBezTo>
                <a:cubicBezTo>
                  <a:pt x="279" y="433"/>
                  <a:pt x="338" y="533"/>
                  <a:pt x="428" y="589"/>
                </a:cubicBezTo>
                <a:lnTo>
                  <a:pt x="200" y="590"/>
                </a:lnTo>
                <a:cubicBezTo>
                  <a:pt x="90" y="590"/>
                  <a:pt x="0" y="680"/>
                  <a:pt x="0" y="790"/>
                </a:cubicBezTo>
                <a:lnTo>
                  <a:pt x="0" y="1466"/>
                </a:lnTo>
                <a:cubicBezTo>
                  <a:pt x="0" y="1480"/>
                  <a:pt x="12" y="1492"/>
                  <a:pt x="27" y="1492"/>
                </a:cubicBezTo>
                <a:lnTo>
                  <a:pt x="257" y="1492"/>
                </a:lnTo>
                <a:lnTo>
                  <a:pt x="257" y="2041"/>
                </a:lnTo>
                <a:cubicBezTo>
                  <a:pt x="257" y="2151"/>
                  <a:pt x="343" y="2241"/>
                  <a:pt x="449" y="2241"/>
                </a:cubicBezTo>
                <a:lnTo>
                  <a:pt x="747" y="2241"/>
                </a:lnTo>
                <a:cubicBezTo>
                  <a:pt x="853" y="2241"/>
                  <a:pt x="939" y="2151"/>
                  <a:pt x="939" y="2041"/>
                </a:cubicBezTo>
                <a:lnTo>
                  <a:pt x="939" y="1740"/>
                </a:lnTo>
                <a:cubicBezTo>
                  <a:pt x="1195" y="1739"/>
                  <a:pt x="1403" y="1530"/>
                  <a:pt x="1403" y="1274"/>
                </a:cubicBezTo>
                <a:close/>
                <a:moveTo>
                  <a:pt x="332" y="319"/>
                </a:moveTo>
                <a:cubicBezTo>
                  <a:pt x="332" y="173"/>
                  <a:pt x="452" y="53"/>
                  <a:pt x="598" y="53"/>
                </a:cubicBezTo>
                <a:cubicBezTo>
                  <a:pt x="745" y="53"/>
                  <a:pt x="864" y="173"/>
                  <a:pt x="864" y="319"/>
                </a:cubicBezTo>
                <a:cubicBezTo>
                  <a:pt x="864" y="466"/>
                  <a:pt x="745" y="585"/>
                  <a:pt x="598" y="585"/>
                </a:cubicBezTo>
                <a:cubicBezTo>
                  <a:pt x="452" y="585"/>
                  <a:pt x="332" y="466"/>
                  <a:pt x="332" y="319"/>
                </a:cubicBezTo>
                <a:close/>
                <a:moveTo>
                  <a:pt x="748" y="2188"/>
                </a:moveTo>
                <a:lnTo>
                  <a:pt x="622" y="2188"/>
                </a:lnTo>
                <a:cubicBezTo>
                  <a:pt x="624" y="2184"/>
                  <a:pt x="625" y="2180"/>
                  <a:pt x="625" y="2176"/>
                </a:cubicBezTo>
                <a:lnTo>
                  <a:pt x="625" y="1685"/>
                </a:lnTo>
                <a:cubicBezTo>
                  <a:pt x="625" y="1671"/>
                  <a:pt x="613" y="1659"/>
                  <a:pt x="598" y="1659"/>
                </a:cubicBezTo>
                <a:cubicBezTo>
                  <a:pt x="583" y="1659"/>
                  <a:pt x="571" y="1671"/>
                  <a:pt x="571" y="1685"/>
                </a:cubicBezTo>
                <a:lnTo>
                  <a:pt x="571" y="2176"/>
                </a:lnTo>
                <a:cubicBezTo>
                  <a:pt x="571" y="2180"/>
                  <a:pt x="573" y="2184"/>
                  <a:pt x="574" y="2188"/>
                </a:cubicBezTo>
                <a:lnTo>
                  <a:pt x="449" y="2188"/>
                </a:lnTo>
                <a:cubicBezTo>
                  <a:pt x="372" y="2188"/>
                  <a:pt x="311" y="2122"/>
                  <a:pt x="311" y="2041"/>
                </a:cubicBezTo>
                <a:lnTo>
                  <a:pt x="311" y="1466"/>
                </a:lnTo>
                <a:cubicBezTo>
                  <a:pt x="311" y="1466"/>
                  <a:pt x="311" y="1466"/>
                  <a:pt x="311" y="1466"/>
                </a:cubicBezTo>
                <a:cubicBezTo>
                  <a:pt x="311" y="1465"/>
                  <a:pt x="311" y="1465"/>
                  <a:pt x="311" y="1465"/>
                </a:cubicBezTo>
                <a:lnTo>
                  <a:pt x="311" y="1007"/>
                </a:lnTo>
                <a:cubicBezTo>
                  <a:pt x="311" y="992"/>
                  <a:pt x="299" y="980"/>
                  <a:pt x="284" y="980"/>
                </a:cubicBezTo>
                <a:cubicBezTo>
                  <a:pt x="269" y="980"/>
                  <a:pt x="257" y="992"/>
                  <a:pt x="257" y="1007"/>
                </a:cubicBezTo>
                <a:lnTo>
                  <a:pt x="257" y="1439"/>
                </a:lnTo>
                <a:lnTo>
                  <a:pt x="54" y="1439"/>
                </a:lnTo>
                <a:lnTo>
                  <a:pt x="54" y="790"/>
                </a:lnTo>
                <a:cubicBezTo>
                  <a:pt x="54" y="751"/>
                  <a:pt x="69" y="714"/>
                  <a:pt x="97" y="686"/>
                </a:cubicBezTo>
                <a:cubicBezTo>
                  <a:pt x="124" y="658"/>
                  <a:pt x="161" y="643"/>
                  <a:pt x="200" y="643"/>
                </a:cubicBezTo>
                <a:lnTo>
                  <a:pt x="996" y="642"/>
                </a:lnTo>
                <a:lnTo>
                  <a:pt x="996" y="642"/>
                </a:lnTo>
                <a:cubicBezTo>
                  <a:pt x="1077" y="642"/>
                  <a:pt x="1142" y="708"/>
                  <a:pt x="1143" y="789"/>
                </a:cubicBezTo>
                <a:lnTo>
                  <a:pt x="1143" y="857"/>
                </a:lnTo>
                <a:cubicBezTo>
                  <a:pt x="1081" y="826"/>
                  <a:pt x="1011" y="809"/>
                  <a:pt x="938" y="809"/>
                </a:cubicBezTo>
                <a:cubicBezTo>
                  <a:pt x="681" y="809"/>
                  <a:pt x="472" y="1017"/>
                  <a:pt x="472" y="1274"/>
                </a:cubicBezTo>
                <a:cubicBezTo>
                  <a:pt x="472" y="1513"/>
                  <a:pt x="654" y="1711"/>
                  <a:pt x="886" y="1736"/>
                </a:cubicBezTo>
                <a:lnTo>
                  <a:pt x="886" y="2040"/>
                </a:lnTo>
                <a:cubicBezTo>
                  <a:pt x="886" y="2122"/>
                  <a:pt x="824" y="2188"/>
                  <a:pt x="748" y="2188"/>
                </a:cubicBezTo>
                <a:close/>
                <a:moveTo>
                  <a:pt x="938" y="1686"/>
                </a:moveTo>
                <a:cubicBezTo>
                  <a:pt x="710" y="1686"/>
                  <a:pt x="526" y="1501"/>
                  <a:pt x="526" y="1274"/>
                </a:cubicBezTo>
                <a:cubicBezTo>
                  <a:pt x="526" y="1047"/>
                  <a:pt x="710" y="862"/>
                  <a:pt x="938" y="862"/>
                </a:cubicBezTo>
                <a:cubicBezTo>
                  <a:pt x="1165" y="862"/>
                  <a:pt x="1349" y="1047"/>
                  <a:pt x="1349" y="1274"/>
                </a:cubicBezTo>
                <a:cubicBezTo>
                  <a:pt x="1349" y="1502"/>
                  <a:pt x="1165" y="1686"/>
                  <a:pt x="938" y="1686"/>
                </a:cubicBezTo>
                <a:close/>
              </a:path>
            </a:pathLst>
          </a:custGeom>
          <a:solidFill>
            <a:srgbClr val="015560"/>
          </a:solidFill>
          <a:ln>
            <a:solidFill>
              <a:srgbClr val="01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组合 18"/>
          <p:cNvGrpSpPr/>
          <p:nvPr/>
        </p:nvGrpSpPr>
        <p:grpSpPr>
          <a:xfrm>
            <a:off x="9698045" y="2441611"/>
            <a:ext cx="686478" cy="633963"/>
            <a:chOff x="10830" y="4959"/>
            <a:chExt cx="1081" cy="998"/>
          </a:xfrm>
          <a:solidFill>
            <a:srgbClr val="015560"/>
          </a:solidFill>
        </p:grpSpPr>
        <p:sp>
          <p:nvSpPr>
            <p:cNvPr id="14" name="stick-man_118174"/>
            <p:cNvSpPr/>
            <p:nvPr/>
          </p:nvSpPr>
          <p:spPr>
            <a:xfrm>
              <a:off x="10830" y="4959"/>
              <a:ext cx="960" cy="959"/>
            </a:xfrm>
            <a:custGeom>
              <a:avLst/>
              <a:gdLst>
                <a:gd name="connsiteX0" fmla="*/ 226247 w 581459"/>
                <a:gd name="connsiteY0" fmla="*/ 340016 h 580612"/>
                <a:gd name="connsiteX1" fmla="*/ 120867 w 581459"/>
                <a:gd name="connsiteY1" fmla="*/ 382233 h 580612"/>
                <a:gd name="connsiteX2" fmla="*/ 49575 w 581459"/>
                <a:gd name="connsiteY2" fmla="*/ 532262 h 580612"/>
                <a:gd name="connsiteX3" fmla="*/ 531884 w 581459"/>
                <a:gd name="connsiteY3" fmla="*/ 532262 h 580612"/>
                <a:gd name="connsiteX4" fmla="*/ 460504 w 581459"/>
                <a:gd name="connsiteY4" fmla="*/ 382233 h 580612"/>
                <a:gd name="connsiteX5" fmla="*/ 355124 w 581459"/>
                <a:gd name="connsiteY5" fmla="*/ 340016 h 580612"/>
                <a:gd name="connsiteX6" fmla="*/ 226247 w 581459"/>
                <a:gd name="connsiteY6" fmla="*/ 291576 h 580612"/>
                <a:gd name="connsiteX7" fmla="*/ 355124 w 581459"/>
                <a:gd name="connsiteY7" fmla="*/ 291576 h 580612"/>
                <a:gd name="connsiteX8" fmla="*/ 494681 w 581459"/>
                <a:gd name="connsiteY8" fmla="*/ 347837 h 580612"/>
                <a:gd name="connsiteX9" fmla="*/ 581459 w 581459"/>
                <a:gd name="connsiteY9" fmla="*/ 556437 h 580612"/>
                <a:gd name="connsiteX10" fmla="*/ 557250 w 581459"/>
                <a:gd name="connsiteY10" fmla="*/ 580612 h 580612"/>
                <a:gd name="connsiteX11" fmla="*/ 24209 w 581459"/>
                <a:gd name="connsiteY11" fmla="*/ 580612 h 580612"/>
                <a:gd name="connsiteX12" fmla="*/ 0 w 581459"/>
                <a:gd name="connsiteY12" fmla="*/ 556437 h 580612"/>
                <a:gd name="connsiteX13" fmla="*/ 86689 w 581459"/>
                <a:gd name="connsiteY13" fmla="*/ 347837 h 580612"/>
                <a:gd name="connsiteX14" fmla="*/ 226247 w 581459"/>
                <a:gd name="connsiteY14" fmla="*/ 291576 h 580612"/>
                <a:gd name="connsiteX15" fmla="*/ 290721 w 581459"/>
                <a:gd name="connsiteY15" fmla="*/ 48354 h 580612"/>
                <a:gd name="connsiteX16" fmla="*/ 201897 w 581459"/>
                <a:gd name="connsiteY16" fmla="*/ 137064 h 580612"/>
                <a:gd name="connsiteX17" fmla="*/ 290721 w 581459"/>
                <a:gd name="connsiteY17" fmla="*/ 225862 h 580612"/>
                <a:gd name="connsiteX18" fmla="*/ 379633 w 581459"/>
                <a:gd name="connsiteY18" fmla="*/ 137064 h 580612"/>
                <a:gd name="connsiteX19" fmla="*/ 290721 w 581459"/>
                <a:gd name="connsiteY19" fmla="*/ 48354 h 580612"/>
                <a:gd name="connsiteX20" fmla="*/ 290721 w 581459"/>
                <a:gd name="connsiteY20" fmla="*/ 0 h 580612"/>
                <a:gd name="connsiteX21" fmla="*/ 428050 w 581459"/>
                <a:gd name="connsiteY21" fmla="*/ 137064 h 580612"/>
                <a:gd name="connsiteX22" fmla="*/ 290721 w 581459"/>
                <a:gd name="connsiteY22" fmla="*/ 274217 h 580612"/>
                <a:gd name="connsiteX23" fmla="*/ 153480 w 581459"/>
                <a:gd name="connsiteY23" fmla="*/ 137064 h 580612"/>
                <a:gd name="connsiteX24" fmla="*/ 290721 w 581459"/>
                <a:gd name="connsiteY24"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459" h="580612">
                  <a:moveTo>
                    <a:pt x="226247" y="340016"/>
                  </a:moveTo>
                  <a:cubicBezTo>
                    <a:pt x="186284" y="340016"/>
                    <a:pt x="147924" y="355481"/>
                    <a:pt x="120867" y="382233"/>
                  </a:cubicBezTo>
                  <a:cubicBezTo>
                    <a:pt x="79925" y="422762"/>
                    <a:pt x="55004" y="475379"/>
                    <a:pt x="49575" y="532262"/>
                  </a:cubicBezTo>
                  <a:lnTo>
                    <a:pt x="531884" y="532262"/>
                  </a:lnTo>
                  <a:cubicBezTo>
                    <a:pt x="526366" y="475379"/>
                    <a:pt x="501445" y="422762"/>
                    <a:pt x="460504" y="382233"/>
                  </a:cubicBezTo>
                  <a:cubicBezTo>
                    <a:pt x="433447" y="355481"/>
                    <a:pt x="394997" y="340016"/>
                    <a:pt x="355124" y="340016"/>
                  </a:cubicBezTo>
                  <a:close/>
                  <a:moveTo>
                    <a:pt x="226247" y="291576"/>
                  </a:moveTo>
                  <a:lnTo>
                    <a:pt x="355124" y="291576"/>
                  </a:lnTo>
                  <a:cubicBezTo>
                    <a:pt x="407814" y="291576"/>
                    <a:pt x="458634" y="312107"/>
                    <a:pt x="494681" y="347837"/>
                  </a:cubicBezTo>
                  <a:cubicBezTo>
                    <a:pt x="550575" y="403298"/>
                    <a:pt x="581459" y="477423"/>
                    <a:pt x="581459" y="556437"/>
                  </a:cubicBezTo>
                  <a:cubicBezTo>
                    <a:pt x="581459" y="569858"/>
                    <a:pt x="570690" y="580612"/>
                    <a:pt x="557250" y="580612"/>
                  </a:cubicBezTo>
                  <a:lnTo>
                    <a:pt x="24209" y="580612"/>
                  </a:lnTo>
                  <a:cubicBezTo>
                    <a:pt x="10770" y="580612"/>
                    <a:pt x="0" y="569858"/>
                    <a:pt x="0" y="556437"/>
                  </a:cubicBezTo>
                  <a:cubicBezTo>
                    <a:pt x="0" y="477423"/>
                    <a:pt x="30795" y="403298"/>
                    <a:pt x="86689" y="347837"/>
                  </a:cubicBezTo>
                  <a:cubicBezTo>
                    <a:pt x="122825" y="312107"/>
                    <a:pt x="173735" y="291576"/>
                    <a:pt x="226247" y="291576"/>
                  </a:cubicBezTo>
                  <a:close/>
                  <a:moveTo>
                    <a:pt x="290721" y="48354"/>
                  </a:moveTo>
                  <a:cubicBezTo>
                    <a:pt x="241770" y="48354"/>
                    <a:pt x="201897" y="88176"/>
                    <a:pt x="201897" y="137064"/>
                  </a:cubicBezTo>
                  <a:cubicBezTo>
                    <a:pt x="201897" y="186041"/>
                    <a:pt x="241770" y="225862"/>
                    <a:pt x="290721" y="225862"/>
                  </a:cubicBezTo>
                  <a:cubicBezTo>
                    <a:pt x="339761" y="225862"/>
                    <a:pt x="379633" y="186041"/>
                    <a:pt x="379633" y="137064"/>
                  </a:cubicBezTo>
                  <a:cubicBezTo>
                    <a:pt x="379633" y="88176"/>
                    <a:pt x="339761" y="48354"/>
                    <a:pt x="290721" y="48354"/>
                  </a:cubicBezTo>
                  <a:close/>
                  <a:moveTo>
                    <a:pt x="290721" y="0"/>
                  </a:moveTo>
                  <a:cubicBezTo>
                    <a:pt x="366461" y="0"/>
                    <a:pt x="428050" y="61510"/>
                    <a:pt x="428050" y="137064"/>
                  </a:cubicBezTo>
                  <a:cubicBezTo>
                    <a:pt x="428050" y="212707"/>
                    <a:pt x="366461" y="274217"/>
                    <a:pt x="290721" y="274217"/>
                  </a:cubicBezTo>
                  <a:cubicBezTo>
                    <a:pt x="215069" y="274217"/>
                    <a:pt x="153480" y="212707"/>
                    <a:pt x="153480" y="137064"/>
                  </a:cubicBezTo>
                  <a:cubicBezTo>
                    <a:pt x="153480" y="61510"/>
                    <a:pt x="215069" y="0"/>
                    <a:pt x="29072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椭圆 16"/>
            <p:cNvSpPr/>
            <p:nvPr/>
          </p:nvSpPr>
          <p:spPr>
            <a:xfrm>
              <a:off x="11328" y="5348"/>
              <a:ext cx="583" cy="609"/>
            </a:xfrm>
            <a:prstGeom prst="ellipse">
              <a:avLst/>
            </a:prstGeom>
            <a:grpFill/>
            <a:ln>
              <a:solidFill>
                <a:srgbClr val="015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341" y="5394"/>
              <a:ext cx="490" cy="483"/>
            </a:xfrm>
            <a:prstGeom prst="rect">
              <a:avLst/>
            </a:prstGeom>
            <a:noFill/>
          </p:spPr>
          <p:txBody>
            <a:bodyPr wrap="square">
              <a:spAutoFit/>
            </a:bodyPr>
            <a:lstStyle/>
            <a:p>
              <a:pPr algn="l"/>
              <a:r>
                <a:rPr lang="zh-CN" altLang="en-US" sz="1400" b="1" dirty="0">
                  <a:solidFill>
                    <a:schemeClr val="bg1"/>
                  </a:solidFill>
                  <a:latin typeface="微软雅黑" panose="020B0503020204020204" pitchFamily="34" charset="-122"/>
                  <a:ea typeface="微软雅黑" panose="020B0503020204020204" pitchFamily="34" charset="-122"/>
                </a:rPr>
                <a:t>敏</a:t>
              </a:r>
            </a:p>
          </p:txBody>
        </p:sp>
      </p:grpSp>
      <p:sp>
        <p:nvSpPr>
          <p:cNvPr id="21" name="文本框 20"/>
          <p:cNvSpPr txBox="1"/>
          <p:nvPr/>
        </p:nvSpPr>
        <p:spPr>
          <a:xfrm>
            <a:off x="1553252" y="3259089"/>
            <a:ext cx="1795145" cy="306705"/>
          </a:xfrm>
          <a:prstGeom prst="rect">
            <a:avLst/>
          </a:prstGeom>
          <a:noFill/>
        </p:spPr>
        <p:txBody>
          <a:bodyPr wrap="square">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全身系统性症状</a:t>
            </a:r>
          </a:p>
        </p:txBody>
      </p:sp>
      <p:sp>
        <p:nvSpPr>
          <p:cNvPr id="22" name="文本框 21"/>
          <p:cNvSpPr txBox="1"/>
          <p:nvPr/>
        </p:nvSpPr>
        <p:spPr>
          <a:xfrm>
            <a:off x="5338663" y="3259089"/>
            <a:ext cx="1795145" cy="306705"/>
          </a:xfrm>
          <a:prstGeom prst="rect">
            <a:avLst/>
          </a:prstGeom>
          <a:noFill/>
        </p:spPr>
        <p:txBody>
          <a:bodyPr wrap="square">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注射局部症状</a:t>
            </a:r>
          </a:p>
        </p:txBody>
      </p:sp>
      <p:sp>
        <p:nvSpPr>
          <p:cNvPr id="23" name="文本框 22"/>
          <p:cNvSpPr txBox="1"/>
          <p:nvPr/>
        </p:nvSpPr>
        <p:spPr>
          <a:xfrm>
            <a:off x="9181198" y="3222259"/>
            <a:ext cx="1795145" cy="306705"/>
          </a:xfrm>
          <a:prstGeom prst="rect">
            <a:avLst/>
          </a:prstGeom>
          <a:noFill/>
        </p:spPr>
        <p:txBody>
          <a:bodyPr wrap="square">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急性轻中度过敏症状</a:t>
            </a:r>
          </a:p>
        </p:txBody>
      </p:sp>
      <p:sp>
        <p:nvSpPr>
          <p:cNvPr id="25" name="文本框 24"/>
          <p:cNvSpPr txBox="1"/>
          <p:nvPr/>
        </p:nvSpPr>
        <p:spPr>
          <a:xfrm>
            <a:off x="435017" y="3572144"/>
            <a:ext cx="4274996" cy="1023742"/>
          </a:xfrm>
          <a:prstGeom prst="rect">
            <a:avLst/>
          </a:prstGeom>
          <a:noFill/>
        </p:spPr>
        <p:txBody>
          <a:bodyPr wrap="square">
            <a:spAutoFit/>
          </a:bodyPr>
          <a:lstStyle/>
          <a:p>
            <a:pPr marL="285750" indent="-285750" algn="l" fontAlgn="auto">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如发热</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、头痛、全身酸痛、恶心、纳差等</a:t>
            </a:r>
          </a:p>
          <a:p>
            <a:pPr marL="285750" indent="-285750" algn="l" fontAlgn="auto">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多为轻度，</a:t>
            </a:r>
            <a:r>
              <a:rPr lang="zh-CN" altLang="en-US" sz="1400" b="1" dirty="0">
                <a:solidFill>
                  <a:srgbClr val="015560"/>
                </a:solidFill>
                <a:latin typeface="微软雅黑" panose="020B0503020204020204" pitchFamily="34" charset="-122"/>
                <a:ea typeface="微软雅黑" panose="020B0503020204020204" pitchFamily="34" charset="-122"/>
              </a:rPr>
              <a:t>无需特殊治疗，休息可自行好转</a:t>
            </a:r>
            <a:endParaRPr lang="zh-CN" altLang="en-US" sz="1400" dirty="0">
              <a:solidFill>
                <a:srgbClr val="015560"/>
              </a:solidFill>
              <a:latin typeface="微软雅黑" panose="020B0503020204020204" pitchFamily="34" charset="-122"/>
              <a:ea typeface="微软雅黑" panose="020B0503020204020204" pitchFamily="34" charset="-122"/>
            </a:endParaRPr>
          </a:p>
          <a:p>
            <a:pPr marL="285750" indent="-285750" algn="l" fontAlgn="auto">
              <a:lnSpc>
                <a:spcPct val="150000"/>
              </a:lnSpc>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若病情持续加重或3-5 天无好转，需专科就诊</a:t>
            </a:r>
            <a:r>
              <a:rPr lang="en-US" altLang="zh-CN" sz="1400" baseline="30000" dirty="0">
                <a:latin typeface="微软雅黑" panose="020B0503020204020204" pitchFamily="34" charset="-122"/>
                <a:ea typeface="微软雅黑" panose="020B0503020204020204" pitchFamily="34" charset="-122"/>
                <a:cs typeface="+mn-ea"/>
                <a:sym typeface="+mn-ea"/>
              </a:rPr>
              <a:t>38</a:t>
            </a:r>
            <a:endParaRPr lang="en-US" altLang="zh-CN" sz="1400" baseline="30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581108" y="3565794"/>
            <a:ext cx="3960495" cy="1383665"/>
          </a:xfrm>
          <a:prstGeom prst="rect">
            <a:avLst/>
          </a:prstGeom>
          <a:noFill/>
        </p:spPr>
        <p:txBody>
          <a:bodyPr wrap="square" anchor="t">
            <a:spAutoFit/>
          </a:bodyPr>
          <a:lstStyle/>
          <a:p>
            <a:pPr marL="285750" lvl="0" indent="-285750" algn="l">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注射部位疼痛、发红、肿胀、硬结等</a:t>
            </a:r>
          </a:p>
          <a:p>
            <a:pPr marL="285750" lvl="0" indent="-285750" algn="l">
              <a:lnSpc>
                <a:spcPct val="150000"/>
              </a:lnSpc>
              <a:buClrTx/>
              <a:buSzTx/>
              <a:buFont typeface="Arial" panose="020B0604020202020204" pitchFamily="34" charset="0"/>
              <a:buChar char="•"/>
            </a:pPr>
            <a:r>
              <a:rPr lang="zh-CN" altLang="en-US" sz="1400" b="1" dirty="0">
                <a:solidFill>
                  <a:srgbClr val="015560"/>
                </a:solidFill>
                <a:latin typeface="微软雅黑" panose="020B0503020204020204" pitchFamily="34" charset="-122"/>
                <a:ea typeface="微软雅黑" panose="020B0503020204020204" pitchFamily="34" charset="-122"/>
                <a:sym typeface="+mn-ea"/>
              </a:rPr>
              <a:t>无需特殊治疗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，多1周内</a:t>
            </a:r>
            <a:r>
              <a:rPr lang="zh-CN" altLang="en-US" sz="1400" b="1" dirty="0">
                <a:solidFill>
                  <a:srgbClr val="015560"/>
                </a:solidFill>
                <a:latin typeface="微软雅黑" panose="020B0503020204020204" pitchFamily="34" charset="-122"/>
                <a:ea typeface="微软雅黑" panose="020B0503020204020204" pitchFamily="34" charset="-122"/>
                <a:sym typeface="+mn-ea"/>
              </a:rPr>
              <a:t>自行缓解</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，注意局部清洁、预防感染，偏重者可给予冷敷处理</a:t>
            </a:r>
          </a:p>
          <a:p>
            <a:pPr marL="285750" lvl="0" indent="-285750" algn="l">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怀疑局部感染，则专科就诊</a:t>
            </a:r>
            <a:r>
              <a:rPr lang="en-US" altLang="zh-CN" sz="1400" baseline="30000" dirty="0">
                <a:latin typeface="微软雅黑" panose="020B0503020204020204" pitchFamily="34" charset="-122"/>
                <a:ea typeface="微软雅黑" panose="020B0503020204020204" pitchFamily="34" charset="-122"/>
                <a:cs typeface="+mn-ea"/>
                <a:sym typeface="+mn-ea"/>
              </a:rPr>
              <a:t>38</a:t>
            </a:r>
            <a:endParaRPr lang="en-US" altLang="zh-CN" sz="1400" baseline="30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8807183" y="3572144"/>
            <a:ext cx="2811780" cy="1060450"/>
          </a:xfrm>
          <a:prstGeom prst="rect">
            <a:avLst/>
          </a:prstGeom>
          <a:noFill/>
        </p:spPr>
        <p:txBody>
          <a:bodyPr wrap="square" anchor="t">
            <a:spAutoFit/>
          </a:bodyPr>
          <a:lstStyle/>
          <a:p>
            <a:pPr marL="285750" lvl="0" indent="-285750" algn="l">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疫苗接种过敏反应</a:t>
            </a:r>
            <a:r>
              <a:rPr lang="zh-CN" altLang="en-US" sz="1400" b="1" dirty="0">
                <a:solidFill>
                  <a:srgbClr val="015560"/>
                </a:solidFill>
                <a:latin typeface="微软雅黑" panose="020B0503020204020204" pitchFamily="34" charset="-122"/>
                <a:ea typeface="微软雅黑" panose="020B0503020204020204" pitchFamily="34" charset="-122"/>
                <a:sym typeface="+mn-ea"/>
              </a:rPr>
              <a:t>很少见</a:t>
            </a:r>
          </a:p>
          <a:p>
            <a:pPr marL="285750" lvl="0" indent="-285750" algn="l">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症状轻者</a:t>
            </a:r>
            <a:r>
              <a:rPr lang="zh-CN" altLang="en-US" sz="1400" b="1" dirty="0">
                <a:solidFill>
                  <a:srgbClr val="015560"/>
                </a:solidFill>
                <a:latin typeface="微软雅黑" panose="020B0503020204020204" pitchFamily="34" charset="-122"/>
                <a:ea typeface="微软雅黑" panose="020B0503020204020204" pitchFamily="34" charset="-122"/>
                <a:sym typeface="+mn-ea"/>
              </a:rPr>
              <a:t>观察即可，无需用药</a:t>
            </a:r>
            <a:endParaRPr lang="zh-CN" altLang="en-US" sz="1400" dirty="0">
              <a:solidFill>
                <a:srgbClr val="015560"/>
              </a:solidFill>
              <a:latin typeface="微软雅黑" panose="020B0503020204020204" pitchFamily="34" charset="-122"/>
              <a:ea typeface="微软雅黑" panose="020B0503020204020204" pitchFamily="34" charset="-122"/>
              <a:sym typeface="+mn-ea"/>
            </a:endParaRPr>
          </a:p>
          <a:p>
            <a:pPr marL="285750" lvl="0" indent="-285750" algn="l">
              <a:lnSpc>
                <a:spcPct val="150000"/>
              </a:lnSpc>
              <a:buClrTx/>
              <a:buSzTx/>
              <a:buFont typeface="Arial" panose="020B0604020202020204" pitchFamily="34" charset="0"/>
              <a:buChar cha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rPr>
              <a:t>症状重者，则专科就诊</a:t>
            </a:r>
            <a:r>
              <a:rPr lang="en-US" altLang="zh-CN" sz="1400" baseline="30000" dirty="0">
                <a:latin typeface="微软雅黑" panose="020B0503020204020204" pitchFamily="34" charset="-122"/>
                <a:ea typeface="微软雅黑" panose="020B0503020204020204" pitchFamily="34" charset="-122"/>
                <a:cs typeface="+mn-ea"/>
                <a:sym typeface="+mn-ea"/>
              </a:rPr>
              <a:t>38</a:t>
            </a:r>
            <a:endParaRPr lang="en-US" altLang="zh-CN" sz="1400" baseline="30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0" y="6435234"/>
            <a:ext cx="6096000" cy="184666"/>
          </a:xfrm>
          <a:prstGeom prst="rect">
            <a:avLst/>
          </a:prstGeom>
          <a:noFill/>
        </p:spPr>
        <p:txBody>
          <a:bodyPr wrap="square" rtlCol="0" anchor="t">
            <a:spAutoFit/>
          </a:bodyPr>
          <a:lstStyle/>
          <a:p>
            <a:r>
              <a:rPr lang="zh-CN" altLang="en-US" sz="600" dirty="0">
                <a:latin typeface="微软雅黑" panose="020B0503020204020204" pitchFamily="34" charset="-122"/>
                <a:ea typeface="微软雅黑" panose="020B0503020204020204" pitchFamily="34" charset="-122"/>
              </a:rPr>
              <a:t>关于不良事件的诊治需要医学专业人士根据个体情况综合评估进行处理</a:t>
            </a:r>
          </a:p>
        </p:txBody>
      </p:sp>
      <p:sp>
        <p:nvSpPr>
          <p:cNvPr id="202" name="文本框 201"/>
          <p:cNvSpPr txBox="1"/>
          <p:nvPr>
            <p:custDataLst>
              <p:tags r:id="rId2"/>
            </p:custDataLst>
          </p:nvPr>
        </p:nvSpPr>
        <p:spPr>
          <a:xfrm>
            <a:off x="591862" y="4955429"/>
            <a:ext cx="3635375" cy="929640"/>
          </a:xfrm>
          <a:prstGeom prst="rect">
            <a:avLst/>
          </a:prstGeom>
          <a:noFill/>
        </p:spPr>
        <p:txBody>
          <a:bodyPr wrap="square" rtlCol="0" anchor="ctr">
            <a:spAutoFit/>
          </a:bodyPr>
          <a:lstStyle/>
          <a:p>
            <a:pPr marL="171450" indent="-171450">
              <a:lnSpc>
                <a:spcPct val="130000"/>
              </a:lnSpc>
              <a:buClr>
                <a:srgbClr val="00857C"/>
              </a:buClr>
              <a:buFont typeface="Arial" panose="020B0604020202020204" pitchFamily="34" charset="0"/>
              <a:buChar char="•"/>
            </a:pP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发热</a:t>
            </a:r>
            <a:r>
              <a:rPr lang="zh-CN" altLang="en-US" sz="1400" b="1" dirty="0">
                <a:solidFill>
                  <a:srgbClr val="015560"/>
                </a:solidFill>
                <a:latin typeface="微软雅黑" panose="020B0503020204020204" pitchFamily="34" charset="-122"/>
                <a:ea typeface="微软雅黑" panose="020B0503020204020204" pitchFamily="34" charset="-122"/>
                <a:sym typeface="Arial" panose="020B0604020202020204" pitchFamily="34" charset="0"/>
              </a:rPr>
              <a:t>≤37.5℃</a:t>
            </a: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：加强观察，适当休息，多饮水</a:t>
            </a:r>
          </a:p>
          <a:p>
            <a:pPr marL="171450" indent="-171450">
              <a:lnSpc>
                <a:spcPct val="130000"/>
              </a:lnSpc>
              <a:buClr>
                <a:srgbClr val="00857C"/>
              </a:buClr>
              <a:buFont typeface="Arial" panose="020B0604020202020204" pitchFamily="34" charset="0"/>
              <a:buChar char="•"/>
            </a:pP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发热</a:t>
            </a:r>
            <a:r>
              <a:rPr lang="zh-CN" altLang="en-US" sz="1400" b="1" dirty="0">
                <a:solidFill>
                  <a:srgbClr val="015560"/>
                </a:solidFill>
                <a:latin typeface="微软雅黑" panose="020B0503020204020204" pitchFamily="34" charset="-122"/>
                <a:ea typeface="微软雅黑" panose="020B0503020204020204" pitchFamily="34" charset="-122"/>
                <a:sym typeface="Arial" panose="020B0604020202020204" pitchFamily="34" charset="0"/>
              </a:rPr>
              <a:t>&gt;37.5℃</a:t>
            </a: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或</a:t>
            </a:r>
            <a:r>
              <a:rPr lang="en-US" altLang="zh-CN" sz="1400" b="1" dirty="0">
                <a:solidFill>
                  <a:srgbClr val="015560"/>
                </a:solidFill>
                <a:latin typeface="微软雅黑" panose="020B0503020204020204" pitchFamily="34" charset="-122"/>
                <a:ea typeface="微软雅黑" panose="020B0503020204020204" pitchFamily="34" charset="-122"/>
                <a:sym typeface="Arial" panose="020B0604020202020204" pitchFamily="34" charset="0"/>
              </a:rPr>
              <a:t>≤37.5℃</a:t>
            </a:r>
            <a:r>
              <a:rPr lang="zh-CN" altLang="en-US" sz="1400" b="1" dirty="0">
                <a:solidFill>
                  <a:srgbClr val="015560"/>
                </a:solidFill>
                <a:latin typeface="微软雅黑" panose="020B0503020204020204" pitchFamily="34" charset="-122"/>
                <a:ea typeface="微软雅黑" panose="020B0503020204020204" pitchFamily="34" charset="-122"/>
                <a:sym typeface="Arial" panose="020B0604020202020204" pitchFamily="34" charset="0"/>
              </a:rPr>
              <a:t>并伴有其他全身症状</a:t>
            </a: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等情况：应及时到医院就诊</a:t>
            </a:r>
            <a:r>
              <a:rPr lang="en-US" altLang="zh-CN" sz="1200" baseline="300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39</a:t>
            </a:r>
          </a:p>
        </p:txBody>
      </p:sp>
      <p:sp>
        <p:nvSpPr>
          <p:cNvPr id="13" name="圆角矩形 12"/>
          <p:cNvSpPr/>
          <p:nvPr/>
        </p:nvSpPr>
        <p:spPr>
          <a:xfrm>
            <a:off x="515027" y="4985909"/>
            <a:ext cx="3799205" cy="920115"/>
          </a:xfrm>
          <a:prstGeom prst="roundRect">
            <a:avLst/>
          </a:prstGeom>
          <a:noFill/>
          <a:ln>
            <a:solidFill>
              <a:srgbClr val="2E9898"/>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文本框 228"/>
          <p:cNvSpPr txBox="1"/>
          <p:nvPr>
            <p:custDataLst>
              <p:tags r:id="rId3"/>
            </p:custDataLst>
          </p:nvPr>
        </p:nvSpPr>
        <p:spPr>
          <a:xfrm>
            <a:off x="4710013" y="5011689"/>
            <a:ext cx="3897630" cy="1146175"/>
          </a:xfrm>
          <a:prstGeom prst="rect">
            <a:avLst/>
          </a:prstGeom>
          <a:noFill/>
        </p:spPr>
        <p:txBody>
          <a:bodyPr wrap="square" rtlCol="0" anchor="ctr">
            <a:noAutofit/>
          </a:bodyPr>
          <a:lstStyle/>
          <a:p>
            <a:pPr marL="171450" indent="-171450">
              <a:lnSpc>
                <a:spcPct val="130000"/>
              </a:lnSpc>
              <a:buClr>
                <a:srgbClr val="00857C"/>
              </a:buClr>
              <a:buFont typeface="Arial" panose="020B0604020202020204" pitchFamily="34" charset="0"/>
              <a:buChar char="•"/>
            </a:pP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红肿和硬结直径</a:t>
            </a:r>
            <a:r>
              <a:rPr lang="zh-CN" altLang="en-US" sz="1400" b="1" dirty="0">
                <a:solidFill>
                  <a:srgbClr val="015560"/>
                </a:solidFill>
                <a:latin typeface="微软雅黑" panose="020B0503020204020204" pitchFamily="34" charset="-122"/>
                <a:ea typeface="微软雅黑" panose="020B0503020204020204" pitchFamily="34" charset="-122"/>
                <a:sym typeface="Arial" panose="020B0604020202020204" pitchFamily="34" charset="0"/>
              </a:rPr>
              <a:t>＜15mm</a:t>
            </a: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：一般无需处理</a:t>
            </a:r>
          </a:p>
          <a:p>
            <a:pPr marL="171450" indent="-171450" algn="l">
              <a:lnSpc>
                <a:spcPct val="130000"/>
              </a:lnSpc>
              <a:buClr>
                <a:srgbClr val="00857C"/>
              </a:buClr>
              <a:buSzTx/>
              <a:buFont typeface="Arial" panose="020B0604020202020204" pitchFamily="34" charset="0"/>
              <a:buChar char="•"/>
            </a:pP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红肿和硬结直径</a:t>
            </a:r>
            <a:r>
              <a:rPr lang="zh-CN" altLang="en-US" sz="1400" b="1" dirty="0">
                <a:solidFill>
                  <a:srgbClr val="015560"/>
                </a:solidFill>
                <a:latin typeface="微软雅黑" panose="020B0503020204020204" pitchFamily="34" charset="-122"/>
                <a:ea typeface="微软雅黑" panose="020B0503020204020204" pitchFamily="34" charset="-122"/>
                <a:sym typeface="Arial" panose="020B0604020202020204" pitchFamily="34" charset="0"/>
              </a:rPr>
              <a:t>15-30mm</a:t>
            </a: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：可用毛巾先冷敷，出现硬结热敷</a:t>
            </a:r>
            <a:endParaRPr lang="en-US" altLang="zh-CN" sz="1200" baseline="300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171450" indent="-171450" algn="l">
              <a:lnSpc>
                <a:spcPct val="130000"/>
              </a:lnSpc>
              <a:buClr>
                <a:srgbClr val="00857C"/>
              </a:buClr>
              <a:buSzTx/>
              <a:buFont typeface="Arial" panose="020B0604020202020204" pitchFamily="34" charset="0"/>
              <a:buChar char="•"/>
            </a:pP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红肿和硬结直径</a:t>
            </a:r>
            <a:r>
              <a:rPr lang="zh-CN" altLang="en-US" sz="1400" b="1" dirty="0">
                <a:solidFill>
                  <a:srgbClr val="015560"/>
                </a:solidFill>
                <a:latin typeface="微软雅黑" panose="020B0503020204020204" pitchFamily="34" charset="-122"/>
                <a:ea typeface="微软雅黑" panose="020B0503020204020204" pitchFamily="34" charset="-122"/>
                <a:sym typeface="Arial" panose="020B0604020202020204" pitchFamily="34" charset="0"/>
              </a:rPr>
              <a:t>≥30mm</a:t>
            </a:r>
            <a:r>
              <a:rPr lang="zh-CN" altLang="en-US" sz="12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：应及时到医院就诊</a:t>
            </a:r>
            <a:r>
              <a:rPr lang="en-US" altLang="zh-CN" sz="1200" baseline="30000" dirty="0">
                <a:solidFill>
                  <a:srgbClr val="343434"/>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39</a:t>
            </a:r>
          </a:p>
        </p:txBody>
      </p:sp>
      <p:sp>
        <p:nvSpPr>
          <p:cNvPr id="15" name="圆角矩形 14"/>
          <p:cNvSpPr/>
          <p:nvPr>
            <p:custDataLst>
              <p:tags r:id="rId4"/>
            </p:custDataLst>
          </p:nvPr>
        </p:nvSpPr>
        <p:spPr>
          <a:xfrm>
            <a:off x="4647148" y="4991369"/>
            <a:ext cx="3959860" cy="1187450"/>
          </a:xfrm>
          <a:prstGeom prst="roundRect">
            <a:avLst/>
          </a:prstGeom>
          <a:noFill/>
          <a:ln>
            <a:solidFill>
              <a:srgbClr val="2E9898"/>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4526934" y="2105696"/>
            <a:ext cx="0" cy="4172755"/>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直接连接符 5"/>
          <p:cNvCxnSpPr/>
          <p:nvPr/>
        </p:nvCxnSpPr>
        <p:spPr>
          <a:xfrm>
            <a:off x="8768366" y="2102570"/>
            <a:ext cx="0" cy="4172755"/>
          </a:xfrm>
          <a:prstGeom prst="line">
            <a:avLst/>
          </a:prstGeom>
          <a:ln w="9525" cap="flat" cmpd="sng" algn="ctr">
            <a:solidFill>
              <a:srgbClr val="2E989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标题 2"/>
          <p:cNvSpPr txBox="1"/>
          <p:nvPr/>
        </p:nvSpPr>
        <p:spPr>
          <a:xfrm>
            <a:off x="671252" y="399764"/>
            <a:ext cx="10877204" cy="500783"/>
          </a:xfrm>
        </p:spPr>
        <p:txBody>
          <a:bodyPr vert="horz" rtlCol="0">
            <a:normAutofit/>
          </a:bodyPr>
          <a:lstStyle>
            <a:defPPr>
              <a:defRPr lang="zh-CN"/>
            </a:defPPr>
            <a:lvl1pPr>
              <a:lnSpc>
                <a:spcPct val="90000"/>
              </a:lnSpc>
              <a:spcBef>
                <a:spcPct val="0"/>
              </a:spcBef>
              <a:buNone/>
              <a:defRPr sz="2600" b="1">
                <a:solidFill>
                  <a:srgbClr val="015560"/>
                </a:solidFill>
                <a:latin typeface="微软雅黑" panose="020B0503020204020204" pitchFamily="34" charset="-122"/>
                <a:ea typeface="微软雅黑" panose="020B0503020204020204" pitchFamily="34" charset="-122"/>
                <a:cs typeface="+mj-cs"/>
              </a:defRPr>
            </a:lvl1pPr>
          </a:lstStyle>
          <a:p>
            <a:r>
              <a:rPr lang="zh-CN" altLang="en-US" dirty="0"/>
              <a:t>如何处理</a:t>
            </a:r>
            <a:r>
              <a:rPr lang="en-US" altLang="zh-CN" dirty="0"/>
              <a:t>HPV</a:t>
            </a:r>
            <a:r>
              <a:rPr lang="zh-CN" altLang="en-US" dirty="0"/>
              <a:t>疫苗接种常见不良反应？</a:t>
            </a:r>
          </a:p>
        </p:txBody>
      </p:sp>
    </p:spTree>
    <p:custDataLst>
      <p:tags r:id="rId1"/>
    </p:custData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4718" y="385500"/>
            <a:ext cx="10759440" cy="480382"/>
          </a:xfrm>
        </p:spPr>
        <p:txBody>
          <a:bodyPr vert="horz" rtlCol="0">
            <a:normAutofit/>
          </a:bodyPr>
          <a:lstStyle/>
          <a:p>
            <a:r>
              <a:rPr lang="zh-CN" altLang="en-US" dirty="0"/>
              <a:t>总结</a:t>
            </a:r>
          </a:p>
        </p:txBody>
      </p:sp>
      <p:sp>
        <p:nvSpPr>
          <p:cNvPr id="5" name="文本框 4"/>
          <p:cNvSpPr txBox="1"/>
          <p:nvPr/>
        </p:nvSpPr>
        <p:spPr>
          <a:xfrm>
            <a:off x="695325" y="1279309"/>
            <a:ext cx="10694657" cy="3590535"/>
          </a:xfrm>
          <a:prstGeom prst="rect">
            <a:avLst/>
          </a:prstGeom>
          <a:noFill/>
        </p:spPr>
        <p:txBody>
          <a:bodyPr wrap="square" rtlCol="0" anchor="t">
            <a:spAutoFit/>
          </a:bodyPr>
          <a:lstStyle/>
          <a:p>
            <a:pPr marL="285750" lvl="0" indent="-285750" algn="l" fontAlgn="auto">
              <a:lnSpc>
                <a:spcPct val="250000"/>
              </a:lnSpc>
              <a:spcBef>
                <a:spcPts val="0"/>
              </a:spcBef>
              <a:buClr>
                <a:srgbClr val="015560"/>
              </a:buClr>
              <a:buSzTx/>
              <a:buFont typeface="Wingdings" panose="05000000000000000000" charset="0"/>
              <a:buChar char="l"/>
            </a:pPr>
            <a:r>
              <a:rPr lang="zh-CN" altLang="en-US"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多个国家和地区开展</a:t>
            </a:r>
            <a:r>
              <a:rPr lang="en-US" altLang="zh-CN"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rPr>
              <a:t>疫苗接种项目</a:t>
            </a:r>
            <a:endParaRPr lang="en-US" altLang="zh-CN"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250000"/>
              </a:lnSpc>
              <a:buClr>
                <a:srgbClr val="015560"/>
              </a:buClr>
              <a:buFont typeface="Wingdings" panose="05000000000000000000" charset="0"/>
              <a:buChar char="l"/>
            </a:pPr>
            <a:r>
              <a:rPr lang="zh-CN" altLang="en-US" b="1" dirty="0">
                <a:solidFill>
                  <a:srgbClr val="015560"/>
                </a:solidFill>
                <a:latin typeface="微软雅黑" panose="020B0503020204020204" pitchFamily="34" charset="-122"/>
                <a:ea typeface="微软雅黑" panose="020B0503020204020204" pitchFamily="34" charset="-122"/>
                <a:sym typeface="+mn-ea"/>
              </a:rPr>
              <a:t>九价HPV疫苗助力全球各国加速子宫颈癌消除进程</a:t>
            </a:r>
          </a:p>
          <a:p>
            <a:pPr marL="285750" lvl="0" indent="-285750" algn="l" fontAlgn="auto">
              <a:lnSpc>
                <a:spcPct val="250000"/>
              </a:lnSpc>
              <a:spcBef>
                <a:spcPts val="600"/>
              </a:spcBef>
              <a:buClr>
                <a:srgbClr val="015560"/>
              </a:buClr>
              <a:buSzTx/>
              <a:buFont typeface="Wingdings" panose="05000000000000000000" charset="0"/>
              <a:buChar char="l"/>
            </a:pPr>
            <a:r>
              <a:rPr lang="zh-CN"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我国青少年女性面临</a:t>
            </a:r>
            <a:r>
              <a:rPr lang="en-US" altLang="zh-CN" b="1" dirty="0">
                <a:solidFill>
                  <a:srgbClr val="015560"/>
                </a:solidFill>
                <a:latin typeface="微软雅黑" panose="020B0503020204020204" pitchFamily="34" charset="-122"/>
                <a:ea typeface="微软雅黑" panose="020B0503020204020204" pitchFamily="34" charset="-122"/>
                <a:sym typeface="+mn-ea"/>
              </a:rPr>
              <a:t>HPV</a:t>
            </a:r>
            <a:r>
              <a:rPr lang="zh-CN" altLang="en-US" b="1" dirty="0">
                <a:solidFill>
                  <a:srgbClr val="015560"/>
                </a:solidFill>
                <a:latin typeface="微软雅黑" panose="020B0503020204020204" pitchFamily="34" charset="-122"/>
                <a:ea typeface="微软雅黑" panose="020B0503020204020204" pitchFamily="34" charset="-122"/>
                <a:sym typeface="+mn-ea"/>
              </a:rPr>
              <a:t>感染风险</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b="1" dirty="0">
                <a:solidFill>
                  <a:srgbClr val="015560"/>
                </a:solidFill>
                <a:latin typeface="微软雅黑" panose="020B0503020204020204" pitchFamily="34" charset="-122"/>
                <a:ea typeface="微软雅黑" panose="020B0503020204020204" pitchFamily="34" charset="-122"/>
                <a:sym typeface="+mn-ea"/>
              </a:rPr>
              <a:t>子宫颈癌患病风险</a:t>
            </a:r>
            <a:endParaRPr lang="en-US" altLang="zh-CN" b="1" dirty="0">
              <a:solidFill>
                <a:srgbClr val="015560"/>
              </a:solidFill>
              <a:latin typeface="微软雅黑" panose="020B0503020204020204" pitchFamily="34" charset="-122"/>
              <a:ea typeface="微软雅黑" panose="020B0503020204020204" pitchFamily="34" charset="-122"/>
              <a:sym typeface="+mn-ea"/>
            </a:endParaRPr>
          </a:p>
          <a:p>
            <a:pPr marL="285750" lvl="0" indent="-285750" algn="l" fontAlgn="auto">
              <a:lnSpc>
                <a:spcPct val="250000"/>
              </a:lnSpc>
              <a:spcBef>
                <a:spcPts val="600"/>
              </a:spcBef>
              <a:buClr>
                <a:srgbClr val="015560"/>
              </a:buClr>
              <a:buSzTx/>
              <a:buFont typeface="Wingdings" panose="05000000000000000000" charset="0"/>
              <a:buChar char="l"/>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全球权威指南推荐青少年为HPV疫苗</a:t>
            </a:r>
            <a:r>
              <a:rPr lang="zh-CN" altLang="zh-CN" b="1" dirty="0">
                <a:solidFill>
                  <a:srgbClr val="015560"/>
                </a:solidFill>
                <a:latin typeface="微软雅黑" panose="020B0503020204020204" pitchFamily="34" charset="-122"/>
                <a:ea typeface="微软雅黑" panose="020B0503020204020204" pitchFamily="34" charset="-122"/>
                <a:sym typeface="+mn-ea"/>
              </a:rPr>
              <a:t>首要接种对象</a:t>
            </a:r>
            <a:endParaRPr lang="en-US" altLang="zh-CN" b="1" dirty="0">
              <a:solidFill>
                <a:srgbClr val="015560"/>
              </a:solidFill>
              <a:latin typeface="微软雅黑" panose="020B0503020204020204" pitchFamily="34" charset="-122"/>
              <a:ea typeface="微软雅黑" panose="020B0503020204020204" pitchFamily="34" charset="-122"/>
              <a:sym typeface="+mn-ea"/>
            </a:endParaRPr>
          </a:p>
          <a:p>
            <a:pPr marL="285750" indent="-285750">
              <a:lnSpc>
                <a:spcPct val="250000"/>
              </a:lnSpc>
              <a:buClr>
                <a:srgbClr val="015560"/>
              </a:buClr>
              <a:buFont typeface="Wingdings" panose="05000000000000000000" charset="0"/>
              <a:buChar char="l"/>
            </a:pPr>
            <a:r>
              <a:rPr lang="zh-CN" altLang="zh-CN" b="1" dirty="0">
                <a:solidFill>
                  <a:srgbClr val="015560"/>
                </a:solidFill>
                <a:latin typeface="微软雅黑" panose="020B0503020204020204" pitchFamily="34" charset="-122"/>
                <a:ea typeface="微软雅黑" panose="020B0503020204020204" pitchFamily="34" charset="-122"/>
                <a:sym typeface="+mn-lt"/>
              </a:rPr>
              <a:t>四价和九价HPV疫苗可为青少年女性提供持久有效保护</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6750" y="299675"/>
            <a:ext cx="10934699" cy="653778"/>
          </a:xfrm>
        </p:spPr>
        <p:txBody>
          <a:bodyPr vert="horz" lIns="91440" tIns="45720" rIns="91440" bIns="45720" rtlCol="0" anchor="ctr">
            <a:normAutofit/>
          </a:bodyPr>
          <a:lstStyle/>
          <a:p>
            <a:r>
              <a:rPr lang="zh-CN" altLang="en-US" sz="2600" dirty="0">
                <a:solidFill>
                  <a:srgbClr val="00525E"/>
                </a:solidFill>
                <a:sym typeface="+mn-lt"/>
              </a:rPr>
              <a:t>四价人乳头瘤病毒疫苗简明处方信息</a:t>
            </a:r>
          </a:p>
        </p:txBody>
      </p:sp>
      <p:sp>
        <p:nvSpPr>
          <p:cNvPr id="3" name="矩形 2">
            <a:extLst>
              <a:ext uri="{FF2B5EF4-FFF2-40B4-BE49-F238E27FC236}">
                <a16:creationId xmlns:a16="http://schemas.microsoft.com/office/drawing/2014/main" id="{53B07020-789A-5E52-CDA4-F0CA0BB41ADB}"/>
              </a:ext>
            </a:extLst>
          </p:cNvPr>
          <p:cNvSpPr/>
          <p:nvPr/>
        </p:nvSpPr>
        <p:spPr>
          <a:xfrm>
            <a:off x="689375" y="1009650"/>
            <a:ext cx="5178026" cy="527836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接种对象</a:t>
            </a: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本品适用于</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9-45</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岁女性。</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zh-CN" altLang="en-US"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作用与用途</a:t>
            </a: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本品适用于预防因高危</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HPV16/18</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型所致下列疾病：宫颈癌；</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2</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级、</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3</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级宫颈上皮内瘤样病变</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(CIN2/3)</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和宫颈原位腺癌（</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AIS</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1</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级宫颈上皮内瘤样病变</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(CIN1)</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；境内临床试验尚未证实本品对低危</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HPV6/11</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型相关疾病的保护效果。</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免疫程序和剂量</a:t>
            </a: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本品肌肉注射，首选接种部位为上臂三角肌。</a:t>
            </a: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本品推荐于</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0</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2</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和</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6</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月分别接种</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1</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剂次，共接种</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3</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剂，每剂</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 0.5mL</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t>
            </a:r>
          </a:p>
          <a:p>
            <a:pPr marL="266700" marR="0" lvl="0" indent="0" algn="l" defTabSz="914400" rtl="0" eaLnBrk="1" fontAlgn="auto" latinLnBrk="0" hangingPunct="1">
              <a:lnSpc>
                <a:spcPct val="100000"/>
              </a:lnSpc>
              <a:spcBef>
                <a:spcPts val="300"/>
              </a:spcBef>
              <a:spcAft>
                <a:spcPts val="0"/>
              </a:spcAft>
              <a:buClrTx/>
              <a:buSzTx/>
              <a:buFontTx/>
              <a:buNone/>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根据境外临床研究数据，首剂与第</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2</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剂的接种间隔至少为</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1 </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个月，而第</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2</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剂与第</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3</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剂的接种间隔至少为</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3</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个月，所有</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3</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剂应在一年内完成。</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禁忌症</a:t>
            </a: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对疫苗的活性成份或任何辅料成份有超敏反应者禁用。</a:t>
            </a: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注射本品后有超敏反应症状者，不应再次接种本品。 </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注意事项</a:t>
            </a: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本疫苗接种不能取代常规宫颈癌筛查，也不能取代预防</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 HPV</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感染和性传播疾病的其他措施。</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因此，按照相关部门建议常规进行宫颈癌筛查仍然极为重要。 </a:t>
            </a:r>
            <a:endPar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接种本品前医疗人员应询问和审阅受种者的病史</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尤其是既往接种史和先前是否发生过与疫苗接种有关的不良反应</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并进行临床检查，评估接种本品的获益与风险。本品不推荐用于本说明书【接种对象】以外人群。</a:t>
            </a: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与所有注射性疫苗一样，需备好适当的医疗应急处理措施和监测手段，以保证及时处置在接种本品后发生罕见的超敏反应。</a:t>
            </a: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晕厥反应：任何一剂疫苗接种后可能会出现晕厥</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昏厥</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，导致跌倒并受伤，尤其是在青少年及年轻成人中。因此，建议接种本品后留观至少</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15</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分钟或按接种规范要求。</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据报道，接种本品后可能会出现与强直</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阵挛性发作和其他癫痫样发作有关的晕厥。强直</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阵挛性发作有关的晕厥通常为一过性，保持仰卧体位或头低脚高</a:t>
            </a:r>
            <a:b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b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体位，待脑灌注恢复后症状自行消失。部分受种者可能在接种前</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后出现心因性反应，需采取措施以避免晕厥造成的伤害。</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乳胶反应：本品预充式注射器的</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剂次</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帽可能含有天然乳胶，会引起乳胶敏感人群的过敏反应。</a:t>
            </a: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与其他疫苗一样，在受种者患有急性严重发热疾病时应推迟接种本品。若当前或近期有发热症状，是否推迟疫苗接种主要取决于症状的严重性及其病因。</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仅有低热和轻度的上呼吸道感染并非接种的绝对禁忌。 </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7.</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本品严禁静脉或皮内注射。尚无本品皮下接种的临床数据。</a:t>
            </a: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血小板减少症患者及任何凝血功能障碍患者接种本品需谨慎，因为此类人群肌肉接种后可能会引起出血。 </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与任何疫苗一样，无法确保本品对所有接种者均产生保护作用。</a:t>
            </a: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本品仅用于预防用途，不适用于治疗已经发生的</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HPV</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相关病变，也不能防止病变的进展。</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本品不能预防所有高型</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HPV</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感染所致病变。</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尚未证实本品能预防疫苗所含型别以外的其他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HPV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感染导致的病变以及非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HPV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引起的疾病。 </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免疫系统受损者可能会降低对主动免疫的抗体应答，无论这种损害是由使用免疫抑制剂、遗传缺陷、</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HIV</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感染还是其他原因所导致。</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与其他疫苗一样，当上述人群接种本品时，可能无法产生足够的免疫应答。 </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endParaRPr>
          </a:p>
          <a:p>
            <a:pPr marL="266700" marR="0" lvl="0" indent="-177800" algn="l" defTabSz="914400" rtl="0" eaLnBrk="1" fontAlgn="auto" latinLnBrk="0" hangingPunct="1">
              <a:lnSpc>
                <a:spcPct val="100000"/>
              </a:lnSpc>
              <a:spcBef>
                <a:spcPts val="300"/>
              </a:spcBef>
              <a:spcAft>
                <a:spcPts val="0"/>
              </a:spcAft>
              <a:buClrTx/>
              <a:buSzTx/>
              <a:buFont typeface="+mj-lt"/>
              <a:buAutoNum type="arabicPeriod"/>
              <a:tabLst/>
              <a:defRPr/>
            </a:pP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目前尚未完全确定本品的保护时限。在两项境外临床研究中接种</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3</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剂后分别进行了约</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14</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年</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中位随访时间为</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11.9</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年</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和</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10.1</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年</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中位随访时间为</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8.9</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年</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a:t>
            </a:r>
            <a:r>
              <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ea"/>
              </a:rPr>
              <a:t>的长期随访，可观察到本品长期的保护效力。</a:t>
            </a:r>
            <a:b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br>
            <a:endParaRPr kumimoji="0" lang="zh-CN"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sp>
        <p:nvSpPr>
          <p:cNvPr id="4" name="矩形 3">
            <a:extLst>
              <a:ext uri="{FF2B5EF4-FFF2-40B4-BE49-F238E27FC236}">
                <a16:creationId xmlns:a16="http://schemas.microsoft.com/office/drawing/2014/main" id="{F94F0F03-8A56-AE13-8953-D3B04881CF42}"/>
              </a:ext>
            </a:extLst>
          </p:cNvPr>
          <p:cNvSpPr/>
          <p:nvPr/>
        </p:nvSpPr>
        <p:spPr>
          <a:xfrm>
            <a:off x="6024077" y="1009650"/>
            <a:ext cx="5710723"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不良事件</a:t>
            </a: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境外全身</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局部不良反应总结：十分常见（发生率≥</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10%</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 头痛、发热、红斑、疼痛和肿胀；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常见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1%-10%</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，含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腹泻、恶心、呕吐、关节痛、肌痛、疲劳、咳嗽、瘙痒。</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大部分不良反应程度为轻至重度，且短期内可自行缓解。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在境内注册临床保护效力研究</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(P041)</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中，共入组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3006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名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20-45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岁的健康女性，其中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1499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名接种了至少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剂本品，使用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VRC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监测不良事件。观察到如下征集性不良反应：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全身不良反应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十分常见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10%)</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：发热、疲劳、肌痛、头痛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常见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1%-10%</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，含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：腹泻、超敏反应、咳嗽、恶心、呕吐</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偶见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0.1%-1%</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，含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0.1%)</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：皮疹、荨麻疹、丘疹性荨麻疹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局部不良反应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十分常见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10%)</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：疼痛、红斑、肿胀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常见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1%-10%</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，含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：硬结、瘙痒</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在境内开展的</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Ⅲ</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期免疫原性和安全性研究（</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P213</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）中，共入组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766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名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9-45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岁女性受试者，所有受试者均接种了至少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剂产品， 使用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VRC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监测不良事件。 在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383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名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9-19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岁女性受试者中观察到如下征集性不良反应：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全身不良反应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十分常见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10%)</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常见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1%-10%</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，含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：疲劳、头痛、肌痛、 腹泻、恶心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偶见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0.1%-1%</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，含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0.1%)</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：咳嗽、超敏反应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局部不良反应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十分常见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10%)</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：疼痛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常见</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发生率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1%-10%</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，含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：瘙痒、肿胀、红斑、 硬结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除以上征集性不良反应，在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383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名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9-19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岁女性受试者中，还观察到头晕、注射恐惧、失眠、口咽部疼痛、瘙痒、皮疹、湿疹等非征集性不良反应（均为偶见）。</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重要药物相互作用信息</a:t>
            </a: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目前暂不推荐本品与其它疫苗同时接种。接种本品前三个月内避免使用免疫球蛋白或血液制品。禁止与其他医药产品混合注射。目前尚未临床数据支持本品与其他 </a:t>
            </a:r>
            <a:r>
              <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HPV </a:t>
            </a: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疫苗互换使用。</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孕妇及哺乳期妇女用药</a:t>
            </a:r>
            <a:r>
              <a:rPr kumimoji="0" lang="en-US" altLang="zh-CN" sz="700" b="1" i="0" u="none" strike="noStrike" kern="100" cap="none" spc="0" normalizeH="0" baseline="0" noProof="0" dirty="0">
                <a:ln>
                  <a:noFill/>
                </a:ln>
                <a:solidFill>
                  <a:srgbClr val="00525D"/>
                </a:solidFill>
                <a:effectLst/>
                <a:uLnTx/>
                <a:uFillTx/>
                <a:latin typeface="微软雅黑" panose="020B0503020204020204" pitchFamily="34" charset="-122"/>
                <a:ea typeface="微软雅黑" panose="020B0503020204020204" pitchFamily="34" charset="-122"/>
                <a:cs typeface="+mn-ea"/>
                <a:sym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妊娠</a:t>
            </a:r>
            <a:endParaRPr kumimoji="0" lang="en-US" altLang="zh-CN" sz="7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妊娠期间应避免接种本品。若女性已经或准备妊娠，建议推迟或中断接种，妊娠期结束后再进行接种。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哺乳期妇女</a:t>
            </a:r>
            <a:endParaRPr kumimoji="0" lang="en-US" altLang="zh-CN" sz="7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哺乳期妇女应慎用。</a:t>
            </a: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1" i="1"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rPr>
              <a:t>处方前请参考完整版说明书</a:t>
            </a:r>
            <a:endParaRPr kumimoji="0" lang="en-US" altLang="zh-CN" sz="700" b="1" i="1"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700" b="1" i="1"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本资料仅供医疗卫生专业人士作学术参考，而非</a:t>
            </a:r>
            <a:r>
              <a:rPr kumimoji="0" lang="zh-CN" altLang="en-US" sz="700" b="1" i="1"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针</a:t>
            </a:r>
            <a:r>
              <a:rPr kumimoji="0" lang="zh-CN" altLang="zh-CN" sz="700" b="1" i="1"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对一般公众，亦非广告用途。医疗卫生专业人士作出的任何与治疗有关的决定应根据患者的具体情况并应参照国家药品监督管理局批准的药品说明书。本资料请勿分发或转发。</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6275" y="309200"/>
            <a:ext cx="10934699" cy="653778"/>
          </a:xfrm>
        </p:spPr>
        <p:txBody>
          <a:bodyPr vert="horz" lIns="91440" tIns="45720" rIns="91440" bIns="45720" rtlCol="0" anchor="ctr">
            <a:normAutofit/>
          </a:bodyPr>
          <a:lstStyle/>
          <a:p>
            <a:r>
              <a:rPr lang="zh-CN" altLang="en-US" sz="2600" dirty="0">
                <a:solidFill>
                  <a:srgbClr val="00525E"/>
                </a:solidFill>
                <a:sym typeface="+mn-lt"/>
              </a:rPr>
              <a:t>九价人乳头瘤病毒疫苗简明处方信息</a:t>
            </a:r>
          </a:p>
        </p:txBody>
      </p:sp>
      <p:sp>
        <p:nvSpPr>
          <p:cNvPr id="4" name="文本框 3">
            <a:extLst>
              <a:ext uri="{FF2B5EF4-FFF2-40B4-BE49-F238E27FC236}">
                <a16:creationId xmlns:a16="http://schemas.microsoft.com/office/drawing/2014/main" id="{5222C880-CB31-2BB6-C3F4-D74E71F2E89D}"/>
              </a:ext>
            </a:extLst>
          </p:cNvPr>
          <p:cNvSpPr txBox="1"/>
          <p:nvPr/>
        </p:nvSpPr>
        <p:spPr>
          <a:xfrm>
            <a:off x="464820" y="1011697"/>
            <a:ext cx="11262360" cy="5873303"/>
          </a:xfrm>
          <a:prstGeom prst="rect">
            <a:avLst/>
          </a:prstGeom>
          <a:noFill/>
        </p:spPr>
        <p:txBody>
          <a:bodyPr wrap="none" numCol="2" spcCol="360000" rtlCol="0">
            <a:noAutofit/>
          </a:bodyPr>
          <a:lstStyle/>
          <a:p>
            <a:pPr algn="just">
              <a:lnSpc>
                <a:spcPct val="110000"/>
              </a:lnSpc>
            </a:pPr>
            <a:r>
              <a:rPr lang="en-US" altLang="zh-CN" sz="600" b="1" dirty="0">
                <a:solidFill>
                  <a:srgbClr val="00525E"/>
                </a:solidFill>
                <a:latin typeface="微软雅黑"/>
                <a:ea typeface="微软雅黑"/>
              </a:rPr>
              <a:t>【</a:t>
            </a:r>
            <a:r>
              <a:rPr lang="zh-CN" altLang="en-US" sz="600" b="1" dirty="0">
                <a:solidFill>
                  <a:srgbClr val="00525E"/>
                </a:solidFill>
                <a:latin typeface="微软雅黑"/>
                <a:ea typeface="微软雅黑"/>
              </a:rPr>
              <a:t>接种对象</a:t>
            </a:r>
            <a:r>
              <a:rPr lang="en-US" altLang="zh-CN" sz="600" b="1" dirty="0">
                <a:solidFill>
                  <a:srgbClr val="00525E"/>
                </a:solidFill>
                <a:latin typeface="微软雅黑"/>
                <a:ea typeface="微软雅黑"/>
              </a:rPr>
              <a:t>】</a:t>
            </a:r>
          </a:p>
          <a:p>
            <a:pPr algn="just">
              <a:lnSpc>
                <a:spcPct val="110000"/>
              </a:lnSpc>
            </a:pPr>
            <a:r>
              <a:rPr lang="zh-CN" altLang="en-US" sz="600" dirty="0">
                <a:solidFill>
                  <a:srgbClr val="37424A"/>
                </a:solidFill>
                <a:latin typeface="微软雅黑"/>
                <a:ea typeface="微软雅黑"/>
              </a:rPr>
              <a:t>本品适用于</a:t>
            </a:r>
            <a:r>
              <a:rPr lang="en-US" altLang="zh-CN" sz="600" dirty="0">
                <a:solidFill>
                  <a:srgbClr val="37424A"/>
                </a:solidFill>
                <a:latin typeface="微软雅黑"/>
                <a:ea typeface="微软雅黑"/>
              </a:rPr>
              <a:t>9~45</a:t>
            </a:r>
            <a:r>
              <a:rPr lang="zh-CN" altLang="en-US" sz="600" dirty="0">
                <a:solidFill>
                  <a:srgbClr val="37424A"/>
                </a:solidFill>
                <a:latin typeface="微软雅黑"/>
                <a:ea typeface="微软雅黑"/>
              </a:rPr>
              <a:t>岁女性的预防接种。</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b="1" dirty="0">
                <a:solidFill>
                  <a:srgbClr val="005E5D"/>
                </a:solidFill>
                <a:latin typeface="微软雅黑"/>
                <a:ea typeface="微软雅黑"/>
              </a:rPr>
              <a:t>【</a:t>
            </a:r>
            <a:r>
              <a:rPr lang="zh-CN" altLang="en-US" sz="600" b="1" dirty="0">
                <a:solidFill>
                  <a:srgbClr val="005E5D"/>
                </a:solidFill>
                <a:latin typeface="微软雅黑"/>
                <a:ea typeface="微软雅黑"/>
              </a:rPr>
              <a:t>作用与用途</a:t>
            </a:r>
            <a:r>
              <a:rPr lang="en-US" altLang="zh-CN" sz="600" b="1" dirty="0">
                <a:solidFill>
                  <a:srgbClr val="005E5D"/>
                </a:solidFill>
                <a:latin typeface="微软雅黑"/>
                <a:ea typeface="微软雅黑"/>
              </a:rPr>
              <a:t>】</a:t>
            </a:r>
          </a:p>
          <a:p>
            <a:pPr algn="just">
              <a:lnSpc>
                <a:spcPct val="110000"/>
              </a:lnSpc>
            </a:pPr>
            <a:r>
              <a:rPr lang="zh-CN" altLang="en-US" sz="600" dirty="0">
                <a:solidFill>
                  <a:srgbClr val="37424A"/>
                </a:solidFill>
                <a:latin typeface="微软雅黑"/>
                <a:ea typeface="微软雅黑"/>
              </a:rPr>
              <a:t>本品适用于预防由本品所含的</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型别引起的下列疾病：</a:t>
            </a:r>
          </a:p>
          <a:p>
            <a:pPr algn="just">
              <a:lnSpc>
                <a:spcPct val="110000"/>
              </a:lnSpc>
            </a:pPr>
            <a:r>
              <a:rPr lang="en-US" altLang="zh-CN" sz="600" dirty="0">
                <a:solidFill>
                  <a:srgbClr val="37424A"/>
                </a:solidFill>
                <a:latin typeface="微软雅黑"/>
                <a:ea typeface="微软雅黑"/>
              </a:rPr>
              <a:t>•  HPV16</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18</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31</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33</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45</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52</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58</a:t>
            </a:r>
            <a:r>
              <a:rPr lang="zh-CN" altLang="en-US" sz="600" dirty="0">
                <a:solidFill>
                  <a:srgbClr val="37424A"/>
                </a:solidFill>
                <a:latin typeface="微软雅黑"/>
                <a:ea typeface="微软雅黑"/>
              </a:rPr>
              <a:t>型引起的宫颈癌。</a:t>
            </a:r>
          </a:p>
          <a:p>
            <a:pPr algn="just">
              <a:lnSpc>
                <a:spcPct val="110000"/>
              </a:lnSpc>
            </a:pP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以及由</a:t>
            </a:r>
            <a:r>
              <a:rPr lang="en-US" altLang="zh-CN" sz="600" dirty="0">
                <a:solidFill>
                  <a:srgbClr val="37424A"/>
                </a:solidFill>
                <a:latin typeface="微软雅黑"/>
                <a:ea typeface="微软雅黑"/>
              </a:rPr>
              <a:t>HPV6</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11</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16</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18</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31</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33</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45</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52</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58</a:t>
            </a:r>
            <a:r>
              <a:rPr lang="zh-CN" altLang="en-US" sz="600" dirty="0">
                <a:solidFill>
                  <a:srgbClr val="37424A"/>
                </a:solidFill>
                <a:latin typeface="微软雅黑"/>
                <a:ea typeface="微软雅黑"/>
              </a:rPr>
              <a:t>型引起的下列癌前病变或不典型病变：</a:t>
            </a:r>
          </a:p>
          <a:p>
            <a:pPr algn="just">
              <a:lnSpc>
                <a:spcPct val="110000"/>
              </a:lnSpc>
            </a:pP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宫颈上皮内瘤样病变（</a:t>
            </a:r>
            <a:r>
              <a:rPr lang="en-US" altLang="zh-CN" sz="600" dirty="0">
                <a:solidFill>
                  <a:srgbClr val="37424A"/>
                </a:solidFill>
                <a:latin typeface="微软雅黑"/>
                <a:ea typeface="微软雅黑"/>
              </a:rPr>
              <a:t>CIN</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2/3</a:t>
            </a:r>
            <a:r>
              <a:rPr lang="zh-CN" altLang="en-US" sz="600" dirty="0">
                <a:solidFill>
                  <a:srgbClr val="37424A"/>
                </a:solidFill>
                <a:latin typeface="微软雅黑"/>
                <a:ea typeface="微软雅黑"/>
              </a:rPr>
              <a:t>级，以及宫颈原位腺癌（</a:t>
            </a:r>
            <a:r>
              <a:rPr lang="en-US" altLang="zh-CN" sz="600" dirty="0">
                <a:solidFill>
                  <a:srgbClr val="37424A"/>
                </a:solidFill>
                <a:latin typeface="微软雅黑"/>
                <a:ea typeface="微软雅黑"/>
              </a:rPr>
              <a:t>AIS</a:t>
            </a:r>
            <a:r>
              <a:rPr lang="zh-CN" altLang="en-US" sz="600" dirty="0">
                <a:solidFill>
                  <a:srgbClr val="37424A"/>
                </a:solidFill>
                <a:latin typeface="微软雅黑"/>
                <a:ea typeface="微软雅黑"/>
              </a:rPr>
              <a:t>）。</a:t>
            </a:r>
          </a:p>
          <a:p>
            <a:pPr algn="just">
              <a:lnSpc>
                <a:spcPct val="110000"/>
              </a:lnSpc>
            </a:pP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宫颈上皮内瘤样病变（</a:t>
            </a:r>
            <a:r>
              <a:rPr lang="en-US" altLang="zh-CN" sz="600" dirty="0">
                <a:solidFill>
                  <a:srgbClr val="37424A"/>
                </a:solidFill>
                <a:latin typeface="微软雅黑"/>
                <a:ea typeface="微软雅黑"/>
              </a:rPr>
              <a:t>CIN</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级。</a:t>
            </a:r>
          </a:p>
          <a:p>
            <a:pPr algn="just">
              <a:lnSpc>
                <a:spcPct val="110000"/>
              </a:lnSpc>
            </a:pPr>
            <a:r>
              <a:rPr lang="zh-CN" altLang="en-US" sz="600" dirty="0">
                <a:solidFill>
                  <a:srgbClr val="37424A"/>
                </a:solidFill>
                <a:latin typeface="微软雅黑"/>
                <a:ea typeface="微软雅黑"/>
              </a:rPr>
              <a:t>以及</a:t>
            </a:r>
            <a:r>
              <a:rPr lang="en-US" altLang="zh-CN" sz="600" dirty="0">
                <a:solidFill>
                  <a:srgbClr val="37424A"/>
                </a:solidFill>
                <a:latin typeface="微软雅黑"/>
                <a:ea typeface="微软雅黑"/>
              </a:rPr>
              <a:t>HPV6</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11</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16</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18</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31</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33</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45</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52</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58</a:t>
            </a:r>
            <a:r>
              <a:rPr lang="zh-CN" altLang="en-US" sz="600" dirty="0">
                <a:solidFill>
                  <a:srgbClr val="37424A"/>
                </a:solidFill>
                <a:latin typeface="微软雅黑"/>
                <a:ea typeface="微软雅黑"/>
              </a:rPr>
              <a:t>型引起的持续感染。</a:t>
            </a:r>
          </a:p>
          <a:p>
            <a:pPr algn="just">
              <a:lnSpc>
                <a:spcPct val="110000"/>
              </a:lnSpc>
            </a:pPr>
            <a:endParaRPr lang="zh-CN" altLang="en-US" sz="600" b="1" dirty="0">
              <a:solidFill>
                <a:srgbClr val="00525E"/>
              </a:solidFill>
              <a:latin typeface="微软雅黑"/>
              <a:ea typeface="微软雅黑"/>
            </a:endParaRPr>
          </a:p>
          <a:p>
            <a:pPr algn="just">
              <a:lnSpc>
                <a:spcPct val="110000"/>
              </a:lnSpc>
            </a:pPr>
            <a:r>
              <a:rPr lang="en-US" altLang="zh-CN" sz="600" b="1" dirty="0">
                <a:solidFill>
                  <a:srgbClr val="00525E"/>
                </a:solidFill>
                <a:latin typeface="微软雅黑"/>
                <a:ea typeface="微软雅黑"/>
              </a:rPr>
              <a:t>【</a:t>
            </a:r>
            <a:r>
              <a:rPr lang="zh-CN" altLang="en-US" sz="600" b="1" dirty="0">
                <a:solidFill>
                  <a:srgbClr val="00525E"/>
                </a:solidFill>
                <a:latin typeface="微软雅黑"/>
                <a:ea typeface="微软雅黑"/>
              </a:rPr>
              <a:t>免疫程序和剂量</a:t>
            </a:r>
            <a:r>
              <a:rPr lang="en-US" altLang="zh-CN" sz="600" b="1" dirty="0">
                <a:solidFill>
                  <a:srgbClr val="00525E"/>
                </a:solidFill>
                <a:latin typeface="微软雅黑"/>
                <a:ea typeface="微软雅黑"/>
              </a:rPr>
              <a:t>】</a:t>
            </a:r>
          </a:p>
          <a:p>
            <a:pPr algn="just">
              <a:lnSpc>
                <a:spcPct val="110000"/>
              </a:lnSpc>
            </a:pPr>
            <a:r>
              <a:rPr lang="zh-CN" altLang="en-US" sz="600" dirty="0">
                <a:solidFill>
                  <a:srgbClr val="37424A"/>
                </a:solidFill>
                <a:latin typeface="微软雅黑"/>
                <a:ea typeface="微软雅黑"/>
              </a:rPr>
              <a:t>本品推荐于</a:t>
            </a:r>
            <a:r>
              <a:rPr lang="en-US" altLang="zh-CN" sz="600" dirty="0">
                <a:solidFill>
                  <a:srgbClr val="37424A"/>
                </a:solidFill>
                <a:latin typeface="微软雅黑"/>
                <a:ea typeface="微软雅黑"/>
              </a:rPr>
              <a:t>0</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2</a:t>
            </a:r>
            <a:r>
              <a:rPr lang="zh-CN" altLang="en-US" sz="600" dirty="0">
                <a:solidFill>
                  <a:srgbClr val="37424A"/>
                </a:solidFill>
                <a:latin typeface="微软雅黑"/>
                <a:ea typeface="微软雅黑"/>
              </a:rPr>
              <a:t>和</a:t>
            </a:r>
            <a:r>
              <a:rPr lang="en-US" altLang="zh-CN" sz="600" dirty="0">
                <a:solidFill>
                  <a:srgbClr val="37424A"/>
                </a:solidFill>
                <a:latin typeface="微软雅黑"/>
                <a:ea typeface="微软雅黑"/>
              </a:rPr>
              <a:t>6</a:t>
            </a:r>
            <a:r>
              <a:rPr lang="zh-CN" altLang="en-US" sz="600" dirty="0">
                <a:solidFill>
                  <a:srgbClr val="37424A"/>
                </a:solidFill>
                <a:latin typeface="微软雅黑"/>
                <a:ea typeface="微软雅黑"/>
              </a:rPr>
              <a:t>月分别接种</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剂次，共接种</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剂，每剂</a:t>
            </a:r>
            <a:r>
              <a:rPr lang="en-US" altLang="zh-CN" sz="600" dirty="0">
                <a:solidFill>
                  <a:srgbClr val="37424A"/>
                </a:solidFill>
                <a:latin typeface="微软雅黑"/>
                <a:ea typeface="微软雅黑"/>
              </a:rPr>
              <a:t>0.5mL</a:t>
            </a:r>
            <a:r>
              <a:rPr lang="zh-CN" altLang="en-US" sz="600" dirty="0">
                <a:solidFill>
                  <a:srgbClr val="37424A"/>
                </a:solidFill>
                <a:latin typeface="微软雅黑"/>
                <a:ea typeface="微软雅黑"/>
              </a:rPr>
              <a:t>。</a:t>
            </a:r>
          </a:p>
          <a:p>
            <a:pPr algn="just">
              <a:lnSpc>
                <a:spcPct val="110000"/>
              </a:lnSpc>
            </a:pPr>
            <a:r>
              <a:rPr lang="zh-CN" altLang="en-US" sz="600" dirty="0">
                <a:solidFill>
                  <a:srgbClr val="37424A"/>
                </a:solidFill>
                <a:latin typeface="微软雅黑"/>
                <a:ea typeface="微软雅黑"/>
              </a:rPr>
              <a:t>根据</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剂免疫程序的临床研究数据，第</a:t>
            </a:r>
            <a:r>
              <a:rPr lang="en-US" altLang="zh-CN" sz="600" dirty="0">
                <a:solidFill>
                  <a:srgbClr val="37424A"/>
                </a:solidFill>
                <a:latin typeface="微软雅黑"/>
                <a:ea typeface="微软雅黑"/>
              </a:rPr>
              <a:t>2</a:t>
            </a:r>
            <a:r>
              <a:rPr lang="zh-CN" altLang="en-US" sz="600" dirty="0">
                <a:solidFill>
                  <a:srgbClr val="37424A"/>
                </a:solidFill>
                <a:latin typeface="微软雅黑"/>
                <a:ea typeface="微软雅黑"/>
              </a:rPr>
              <a:t>剂与首剂的接种间隔至少为</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个月，而第</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剂与第</a:t>
            </a:r>
            <a:r>
              <a:rPr lang="en-US" altLang="zh-CN" sz="600" dirty="0">
                <a:solidFill>
                  <a:srgbClr val="37424A"/>
                </a:solidFill>
                <a:latin typeface="微软雅黑"/>
                <a:ea typeface="微软雅黑"/>
              </a:rPr>
              <a:t>2</a:t>
            </a:r>
            <a:r>
              <a:rPr lang="zh-CN" altLang="en-US" sz="600" dirty="0">
                <a:solidFill>
                  <a:srgbClr val="37424A"/>
                </a:solidFill>
                <a:latin typeface="微软雅黑"/>
                <a:ea typeface="微软雅黑"/>
              </a:rPr>
              <a:t>剂的接种间隔至少为</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个月，所有</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剂应在一年内完成。</a:t>
            </a:r>
          </a:p>
          <a:p>
            <a:pPr algn="just">
              <a:lnSpc>
                <a:spcPct val="110000"/>
              </a:lnSpc>
            </a:pPr>
            <a:r>
              <a:rPr lang="en-US" altLang="zh-CN" sz="600" dirty="0">
                <a:solidFill>
                  <a:srgbClr val="37424A"/>
                </a:solidFill>
                <a:latin typeface="微软雅黑"/>
                <a:ea typeface="微软雅黑"/>
              </a:rPr>
              <a:t>9~14</a:t>
            </a:r>
            <a:r>
              <a:rPr lang="zh-CN" altLang="en-US" sz="600" dirty="0">
                <a:solidFill>
                  <a:srgbClr val="37424A"/>
                </a:solidFill>
                <a:latin typeface="微软雅黑"/>
                <a:ea typeface="微软雅黑"/>
              </a:rPr>
              <a:t>岁女性也可选择</a:t>
            </a:r>
            <a:r>
              <a:rPr lang="en-US" altLang="zh-CN" sz="600" dirty="0">
                <a:solidFill>
                  <a:srgbClr val="37424A"/>
                </a:solidFill>
                <a:latin typeface="微软雅黑"/>
                <a:ea typeface="微软雅黑"/>
              </a:rPr>
              <a:t>2</a:t>
            </a:r>
            <a:r>
              <a:rPr lang="zh-CN" altLang="en-US" sz="600" dirty="0">
                <a:solidFill>
                  <a:srgbClr val="37424A"/>
                </a:solidFill>
                <a:latin typeface="微软雅黑"/>
                <a:ea typeface="微软雅黑"/>
              </a:rPr>
              <a:t>剂免疫程序，即于</a:t>
            </a:r>
            <a:r>
              <a:rPr lang="en-US" altLang="zh-CN" sz="600" dirty="0">
                <a:solidFill>
                  <a:srgbClr val="37424A"/>
                </a:solidFill>
                <a:latin typeface="微软雅黑"/>
                <a:ea typeface="微软雅黑"/>
              </a:rPr>
              <a:t>0</a:t>
            </a:r>
            <a:r>
              <a:rPr lang="zh-CN" altLang="en-US" sz="600" dirty="0">
                <a:solidFill>
                  <a:srgbClr val="37424A"/>
                </a:solidFill>
                <a:latin typeface="微软雅黑"/>
                <a:ea typeface="微软雅黑"/>
              </a:rPr>
              <a:t>月和</a:t>
            </a:r>
            <a:r>
              <a:rPr lang="en-US" altLang="zh-CN" sz="600" dirty="0">
                <a:solidFill>
                  <a:srgbClr val="37424A"/>
                </a:solidFill>
                <a:latin typeface="微软雅黑"/>
                <a:ea typeface="微软雅黑"/>
              </a:rPr>
              <a:t>6~12</a:t>
            </a:r>
            <a:r>
              <a:rPr lang="zh-CN" altLang="en-US" sz="600" dirty="0">
                <a:solidFill>
                  <a:srgbClr val="37424A"/>
                </a:solidFill>
                <a:latin typeface="微软雅黑"/>
                <a:ea typeface="微软雅黑"/>
              </a:rPr>
              <a:t>月分别接种</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剂，共接种</a:t>
            </a:r>
            <a:r>
              <a:rPr lang="en-US" altLang="zh-CN" sz="600" dirty="0">
                <a:solidFill>
                  <a:srgbClr val="37424A"/>
                </a:solidFill>
                <a:latin typeface="微软雅黑"/>
                <a:ea typeface="微软雅黑"/>
              </a:rPr>
              <a:t>2</a:t>
            </a:r>
            <a:r>
              <a:rPr lang="zh-CN" altLang="en-US" sz="600" dirty="0">
                <a:solidFill>
                  <a:srgbClr val="37424A"/>
                </a:solidFill>
                <a:latin typeface="微软雅黑"/>
                <a:ea typeface="微软雅黑"/>
              </a:rPr>
              <a:t>剂。根据</a:t>
            </a:r>
            <a:r>
              <a:rPr lang="en-US" altLang="zh-CN" sz="600" dirty="0">
                <a:solidFill>
                  <a:srgbClr val="37424A"/>
                </a:solidFill>
                <a:latin typeface="微软雅黑"/>
                <a:ea typeface="微软雅黑"/>
              </a:rPr>
              <a:t>2</a:t>
            </a:r>
            <a:r>
              <a:rPr lang="zh-CN" altLang="en-US" sz="600" dirty="0">
                <a:solidFill>
                  <a:srgbClr val="37424A"/>
                </a:solidFill>
                <a:latin typeface="微软雅黑"/>
                <a:ea typeface="微软雅黑"/>
              </a:rPr>
              <a:t>剂免疫程序的临床研究数据，如果第</a:t>
            </a:r>
            <a:r>
              <a:rPr lang="en-US" altLang="zh-CN" sz="600" dirty="0">
                <a:solidFill>
                  <a:srgbClr val="37424A"/>
                </a:solidFill>
                <a:latin typeface="微软雅黑"/>
                <a:ea typeface="微软雅黑"/>
              </a:rPr>
              <a:t>2</a:t>
            </a:r>
            <a:r>
              <a:rPr lang="zh-CN" altLang="en-US" sz="600" dirty="0">
                <a:solidFill>
                  <a:srgbClr val="37424A"/>
                </a:solidFill>
                <a:latin typeface="微软雅黑"/>
                <a:ea typeface="微软雅黑"/>
              </a:rPr>
              <a:t>剂与首剂的接种间隔少于</a:t>
            </a:r>
            <a:r>
              <a:rPr lang="en-US" altLang="zh-CN" sz="600" dirty="0">
                <a:solidFill>
                  <a:srgbClr val="37424A"/>
                </a:solidFill>
                <a:latin typeface="微软雅黑"/>
                <a:ea typeface="微软雅黑"/>
              </a:rPr>
              <a:t>5</a:t>
            </a:r>
            <a:r>
              <a:rPr lang="zh-CN" altLang="en-US" sz="600" dirty="0">
                <a:solidFill>
                  <a:srgbClr val="37424A"/>
                </a:solidFill>
                <a:latin typeface="微软雅黑"/>
                <a:ea typeface="微软雅黑"/>
              </a:rPr>
              <a:t>个月，则应进行第</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剂的接种。</a:t>
            </a:r>
          </a:p>
          <a:p>
            <a:pPr algn="just">
              <a:lnSpc>
                <a:spcPct val="110000"/>
              </a:lnSpc>
            </a:pPr>
            <a:r>
              <a:rPr lang="zh-CN" altLang="en-US" sz="600" dirty="0">
                <a:solidFill>
                  <a:srgbClr val="37424A"/>
                </a:solidFill>
                <a:latin typeface="微软雅黑"/>
                <a:ea typeface="微软雅黑"/>
              </a:rPr>
              <a:t>尚未确定本品是否需要加强免疫。</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b="1" dirty="0">
                <a:solidFill>
                  <a:srgbClr val="00525E"/>
                </a:solidFill>
                <a:latin typeface="微软雅黑"/>
                <a:ea typeface="微软雅黑"/>
              </a:rPr>
              <a:t>【</a:t>
            </a:r>
            <a:r>
              <a:rPr lang="zh-CN" altLang="en-US" sz="600" b="1" dirty="0">
                <a:solidFill>
                  <a:srgbClr val="00525E"/>
                </a:solidFill>
                <a:latin typeface="微软雅黑"/>
                <a:ea typeface="微软雅黑"/>
              </a:rPr>
              <a:t>禁忌</a:t>
            </a:r>
            <a:r>
              <a:rPr lang="en-US" altLang="zh-CN" sz="600" b="1" dirty="0">
                <a:solidFill>
                  <a:srgbClr val="00525E"/>
                </a:solidFill>
                <a:latin typeface="微软雅黑"/>
                <a:ea typeface="微软雅黑"/>
              </a:rPr>
              <a:t>】</a:t>
            </a:r>
          </a:p>
          <a:p>
            <a:pPr marL="180975" indent="-180975" algn="just">
              <a:lnSpc>
                <a:spcPct val="110000"/>
              </a:lnSpc>
              <a:buFont typeface="+mj-lt"/>
              <a:buAutoNum type="arabicPeriod"/>
            </a:pPr>
            <a:r>
              <a:rPr lang="zh-CN" altLang="en-US" sz="600" dirty="0">
                <a:solidFill>
                  <a:srgbClr val="37424A"/>
                </a:solidFill>
                <a:latin typeface="微软雅黑"/>
                <a:ea typeface="微软雅黑"/>
              </a:rPr>
              <a:t>对本品或四价</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疫苗的活性成份或任何辅料成份有超敏反应者禁用。</a:t>
            </a:r>
          </a:p>
          <a:p>
            <a:pPr marL="180975" indent="-180975" algn="just">
              <a:lnSpc>
                <a:spcPct val="110000"/>
              </a:lnSpc>
              <a:buFont typeface="+mj-lt"/>
              <a:buAutoNum type="arabicPeriod"/>
            </a:pPr>
            <a:r>
              <a:rPr lang="zh-CN" altLang="en-US" sz="600" dirty="0">
                <a:solidFill>
                  <a:srgbClr val="37424A"/>
                </a:solidFill>
                <a:latin typeface="微软雅黑"/>
                <a:ea typeface="微软雅黑"/>
              </a:rPr>
              <a:t>注射本品或四价</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疫苗后有超敏反应症状者，不应再次接种本品。</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b="1" dirty="0">
                <a:solidFill>
                  <a:srgbClr val="00525E"/>
                </a:solidFill>
                <a:latin typeface="微软雅黑"/>
                <a:ea typeface="微软雅黑"/>
              </a:rPr>
              <a:t>【</a:t>
            </a:r>
            <a:r>
              <a:rPr lang="zh-CN" altLang="en-US" sz="600" b="1" dirty="0">
                <a:solidFill>
                  <a:srgbClr val="00525E"/>
                </a:solidFill>
                <a:latin typeface="微软雅黑"/>
                <a:ea typeface="微软雅黑"/>
              </a:rPr>
              <a:t>注意事项</a:t>
            </a:r>
            <a:r>
              <a:rPr lang="en-US" altLang="zh-CN" sz="600" b="1" dirty="0">
                <a:solidFill>
                  <a:srgbClr val="00525E"/>
                </a:solidFill>
                <a:latin typeface="微软雅黑"/>
                <a:ea typeface="微软雅黑"/>
              </a:rPr>
              <a:t>】</a:t>
            </a:r>
          </a:p>
          <a:p>
            <a:pPr marL="180975" indent="-180975" algn="just">
              <a:lnSpc>
                <a:spcPct val="110000"/>
              </a:lnSpc>
              <a:buFont typeface="+mj-lt"/>
              <a:buAutoNum type="arabicPeriod"/>
            </a:pPr>
            <a:r>
              <a:rPr lang="zh-CN" altLang="en-US" sz="600" dirty="0">
                <a:solidFill>
                  <a:srgbClr val="37424A"/>
                </a:solidFill>
                <a:latin typeface="微软雅黑"/>
                <a:ea typeface="微软雅黑"/>
              </a:rPr>
              <a:t>接种本品不能取代常规宫颈癌筛查，也不能取代预防</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感染和性传播疾病的其他措施。因此，按照相关部门建议，常规进行宫颈癌筛查仍然极为重要。</a:t>
            </a:r>
          </a:p>
          <a:p>
            <a:pPr marL="180975" indent="-180975" algn="just">
              <a:lnSpc>
                <a:spcPct val="110000"/>
              </a:lnSpc>
              <a:buFont typeface="+mj-lt"/>
              <a:buAutoNum type="arabicPeriod"/>
            </a:pPr>
            <a:r>
              <a:rPr lang="zh-CN" altLang="en-US" sz="600" dirty="0">
                <a:solidFill>
                  <a:srgbClr val="37424A"/>
                </a:solidFill>
                <a:latin typeface="微软雅黑"/>
                <a:ea typeface="微软雅黑"/>
              </a:rPr>
              <a:t>接种本品前医疗人员应询问和查看受种者的病史（尤其是既往接种史和先前是否发生过与疫苗接种有关的不良反应）并进行临床检查，评估接种本品的获益与风险。本品不推荐用于本说明书</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接种对象</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以外人群。</a:t>
            </a:r>
          </a:p>
          <a:p>
            <a:pPr marL="180975" indent="-180975" algn="just">
              <a:lnSpc>
                <a:spcPct val="110000"/>
              </a:lnSpc>
              <a:buFont typeface="+mj-lt"/>
              <a:buAutoNum type="arabicPeriod"/>
            </a:pPr>
            <a:r>
              <a:rPr lang="zh-CN" altLang="en-US" sz="600" dirty="0">
                <a:solidFill>
                  <a:srgbClr val="37424A"/>
                </a:solidFill>
                <a:latin typeface="微软雅黑"/>
                <a:ea typeface="微软雅黑"/>
              </a:rPr>
              <a:t>与所有注射性疫苗一样，需备好适当的医疗应急处理措施和监测手段，以保证及时处置在接种本品后发生罕见的超敏反应。</a:t>
            </a:r>
          </a:p>
          <a:p>
            <a:pPr marL="180975" indent="-180975" algn="just">
              <a:lnSpc>
                <a:spcPct val="110000"/>
              </a:lnSpc>
              <a:buFont typeface="+mj-lt"/>
              <a:buAutoNum type="arabicPeriod"/>
            </a:pPr>
            <a:r>
              <a:rPr lang="zh-CN" altLang="en-US" sz="600" dirty="0">
                <a:solidFill>
                  <a:srgbClr val="37424A"/>
                </a:solidFill>
                <a:latin typeface="微软雅黑"/>
                <a:ea typeface="微软雅黑"/>
              </a:rPr>
              <a:t>晕厥反应：任何一剂疫苗接种后可能会出现晕厥（昏厥），导致跌倒并受伤，尤其是在青少年及年轻成人中。因此，建议接种本品后留观至少</a:t>
            </a:r>
            <a:r>
              <a:rPr lang="en-US" altLang="zh-CN" sz="600" dirty="0">
                <a:solidFill>
                  <a:srgbClr val="37424A"/>
                </a:solidFill>
                <a:latin typeface="微软雅黑"/>
                <a:ea typeface="微软雅黑"/>
              </a:rPr>
              <a:t>15</a:t>
            </a:r>
            <a:r>
              <a:rPr lang="zh-CN" altLang="en-US" sz="600" dirty="0">
                <a:solidFill>
                  <a:srgbClr val="37424A"/>
                </a:solidFill>
                <a:latin typeface="微软雅黑"/>
                <a:ea typeface="微软雅黑"/>
              </a:rPr>
              <a:t>分钟或按接种规范要求。</a:t>
            </a:r>
            <a:endParaRPr lang="en-US" altLang="zh-CN" sz="600" dirty="0">
              <a:solidFill>
                <a:srgbClr val="37424A"/>
              </a:solidFill>
              <a:latin typeface="微软雅黑"/>
              <a:ea typeface="微软雅黑"/>
            </a:endParaRPr>
          </a:p>
          <a:p>
            <a:pPr marL="180975" algn="just">
              <a:lnSpc>
                <a:spcPct val="110000"/>
              </a:lnSpc>
            </a:pPr>
            <a:r>
              <a:rPr lang="zh-CN" altLang="en-US" sz="600" dirty="0">
                <a:solidFill>
                  <a:srgbClr val="37424A"/>
                </a:solidFill>
                <a:latin typeface="微软雅黑"/>
                <a:ea typeface="微软雅黑"/>
              </a:rPr>
              <a:t>据报道，接种本品后可能会出现与强直</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阵挛性发作和其他癫痫样发作有关的晕厥。强直</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阵挛性发作有关的晕厥通常为一过性，保持仰卧体位或头低脚高体位，待脑灌注恢复后症状自行消失。部分受种者可能在接种前</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后出现心因性反应，需采取措施以避免晕厥造成的伤害。</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与其他疫苗一样，在受种者患有急性严重发热疾病时应推迟接种本品。若当前或近期有发热症状，是否推迟疫苗接种主要取决于症状的严重性及其病因。仅有低热和轻度的上呼吸道感染并非接种的绝对禁忌。</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本品严禁静脉或皮内注射。尚无本品皮下接种的临床数据。</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血小板减少症患者及任何凝血功能障碍患者接种本品需谨慎，因为此类人群肌肉接种后可能会引起出血。</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与任何疫苗一样，无法确保本品对所有接种者均产生保护作用。</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本品仅用于预防用途，不适用于治疗已经发生的</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相关病变，也不能防止病变的进展。目前尚未证实本品对已感染疫苗所含</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型别的人群有预防疾病的效果。</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本品不能预防所有高危型</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感染所致病变。尚未证实本品能预防疫苗不包含的</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型别感染导致的病变以及非</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引起的疾病。</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本品在无症状</a:t>
            </a:r>
            <a:r>
              <a:rPr lang="en-US" altLang="zh-CN" sz="600" dirty="0">
                <a:solidFill>
                  <a:srgbClr val="37424A"/>
                </a:solidFill>
                <a:latin typeface="微软雅黑"/>
                <a:ea typeface="微软雅黑"/>
              </a:rPr>
              <a:t>HIV</a:t>
            </a:r>
            <a:r>
              <a:rPr lang="zh-CN" altLang="en-US" sz="600" dirty="0">
                <a:solidFill>
                  <a:srgbClr val="37424A"/>
                </a:solidFill>
                <a:latin typeface="微软雅黑"/>
                <a:ea typeface="微软雅黑"/>
              </a:rPr>
              <a:t>感染者中使用的数据有限；尚无在免疫系统受损者（例如使用免疫抑制剂）中使用的数据。与其他疫苗一样，免疫力低下人群接种本品可能无法诱导充分的免疫应答。与免疫抑制药物 </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全身性多剂量的类固醇、抗代谢药、烷化剂、细胞毒性药物</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同时使用可能不会产生最佳的主动免疫应答。</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目前尚未完全确定本品的保护时限。在研究</a:t>
            </a:r>
            <a:r>
              <a:rPr lang="en-US" altLang="zh-CN" sz="600" dirty="0">
                <a:solidFill>
                  <a:srgbClr val="37424A"/>
                </a:solidFill>
                <a:latin typeface="微软雅黑"/>
                <a:ea typeface="微软雅黑"/>
              </a:rPr>
              <a:t>V503-001</a:t>
            </a:r>
            <a:r>
              <a:rPr lang="zh-CN" altLang="en-US" sz="600" dirty="0">
                <a:solidFill>
                  <a:srgbClr val="37424A"/>
                </a:solidFill>
                <a:latin typeface="微软雅黑"/>
                <a:ea typeface="微软雅黑"/>
              </a:rPr>
              <a:t>的长期扩展研究</a:t>
            </a:r>
            <a:r>
              <a:rPr lang="en-US" altLang="zh-CN" sz="600" dirty="0">
                <a:solidFill>
                  <a:srgbClr val="37424A"/>
                </a:solidFill>
                <a:latin typeface="微软雅黑"/>
                <a:ea typeface="微软雅黑"/>
              </a:rPr>
              <a:t>(V503-021)</a:t>
            </a:r>
            <a:r>
              <a:rPr lang="zh-CN" altLang="en-US" sz="600" dirty="0">
                <a:solidFill>
                  <a:srgbClr val="37424A"/>
                </a:solidFill>
                <a:latin typeface="微软雅黑"/>
                <a:ea typeface="微软雅黑"/>
              </a:rPr>
              <a:t>中，抗体持久性在接种</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剂之后长达</a:t>
            </a:r>
            <a:r>
              <a:rPr lang="en-US" altLang="zh-CN" sz="600" dirty="0">
                <a:solidFill>
                  <a:srgbClr val="37424A"/>
                </a:solidFill>
                <a:latin typeface="微软雅黑"/>
                <a:ea typeface="微软雅黑"/>
              </a:rPr>
              <a:t>5</a:t>
            </a:r>
            <a:r>
              <a:rPr lang="zh-CN" altLang="en-US" sz="600" dirty="0">
                <a:solidFill>
                  <a:srgbClr val="37424A"/>
                </a:solidFill>
                <a:latin typeface="微软雅黑"/>
                <a:ea typeface="微软雅黑"/>
              </a:rPr>
              <a:t>年；对高度宫颈病变的保护效力在接种</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剂之后长达</a:t>
            </a:r>
            <a:r>
              <a:rPr lang="en-US" altLang="zh-CN" sz="600" dirty="0">
                <a:solidFill>
                  <a:srgbClr val="37424A"/>
                </a:solidFill>
                <a:latin typeface="微软雅黑"/>
                <a:ea typeface="微软雅黑"/>
              </a:rPr>
              <a:t>9.5</a:t>
            </a:r>
            <a:r>
              <a:rPr lang="zh-CN" altLang="en-US" sz="600" dirty="0">
                <a:solidFill>
                  <a:srgbClr val="37424A"/>
                </a:solidFill>
                <a:latin typeface="微软雅黑"/>
                <a:ea typeface="微软雅黑"/>
              </a:rPr>
              <a:t>年（中位数</a:t>
            </a:r>
            <a:r>
              <a:rPr lang="en-US" altLang="zh-CN" sz="600" dirty="0">
                <a:solidFill>
                  <a:srgbClr val="37424A"/>
                </a:solidFill>
                <a:latin typeface="微软雅黑"/>
                <a:ea typeface="微软雅黑"/>
              </a:rPr>
              <a:t>6.3</a:t>
            </a:r>
            <a:r>
              <a:rPr lang="zh-CN" altLang="en-US" sz="600" dirty="0">
                <a:solidFill>
                  <a:srgbClr val="37424A"/>
                </a:solidFill>
                <a:latin typeface="微软雅黑"/>
                <a:ea typeface="微软雅黑"/>
              </a:rPr>
              <a:t>年）。</a:t>
            </a:r>
          </a:p>
          <a:p>
            <a:pPr algn="just">
              <a:lnSpc>
                <a:spcPct val="110000"/>
              </a:lnSpc>
            </a:pPr>
            <a:endParaRPr lang="zh-CN" altLang="en-US" sz="600" dirty="0">
              <a:solidFill>
                <a:srgbClr val="00525E"/>
              </a:solidFill>
              <a:latin typeface="微软雅黑"/>
              <a:ea typeface="微软雅黑"/>
            </a:endParaRPr>
          </a:p>
          <a:p>
            <a:pPr algn="just">
              <a:lnSpc>
                <a:spcPct val="110000"/>
              </a:lnSpc>
            </a:pPr>
            <a:r>
              <a:rPr lang="en-US" altLang="zh-CN" sz="600" b="1" dirty="0">
                <a:solidFill>
                  <a:srgbClr val="00525E"/>
                </a:solidFill>
                <a:latin typeface="微软雅黑"/>
                <a:ea typeface="微软雅黑"/>
              </a:rPr>
              <a:t>【</a:t>
            </a:r>
            <a:r>
              <a:rPr lang="zh-CN" altLang="en-US" sz="600" b="1" dirty="0">
                <a:solidFill>
                  <a:srgbClr val="00525E"/>
                </a:solidFill>
                <a:latin typeface="微软雅黑"/>
                <a:ea typeface="微软雅黑"/>
              </a:rPr>
              <a:t>不良反应</a:t>
            </a:r>
            <a:r>
              <a:rPr lang="en-US" altLang="zh-CN" sz="600" b="1" dirty="0">
                <a:solidFill>
                  <a:srgbClr val="00525E"/>
                </a:solidFill>
                <a:latin typeface="微软雅黑"/>
                <a:ea typeface="微软雅黑"/>
              </a:rPr>
              <a:t>】</a:t>
            </a:r>
          </a:p>
          <a:p>
            <a:pPr algn="just">
              <a:lnSpc>
                <a:spcPct val="110000"/>
              </a:lnSpc>
            </a:pPr>
            <a:r>
              <a:rPr lang="zh-CN" altLang="en-US" sz="600" dirty="0">
                <a:solidFill>
                  <a:srgbClr val="37424A"/>
                </a:solidFill>
                <a:latin typeface="微软雅黑"/>
                <a:ea typeface="微软雅黑"/>
              </a:rPr>
              <a:t>按国际医学科学组织委员会（</a:t>
            </a:r>
            <a:r>
              <a:rPr lang="en-US" altLang="zh-CN" sz="600" dirty="0">
                <a:solidFill>
                  <a:srgbClr val="37424A"/>
                </a:solidFill>
                <a:latin typeface="微软雅黑"/>
                <a:ea typeface="微软雅黑"/>
              </a:rPr>
              <a:t>CIOMS</a:t>
            </a:r>
            <a:r>
              <a:rPr lang="zh-CN" altLang="en-US" sz="600" dirty="0">
                <a:solidFill>
                  <a:srgbClr val="37424A"/>
                </a:solidFill>
                <a:latin typeface="微软雅黑"/>
                <a:ea typeface="微软雅黑"/>
              </a:rPr>
              <a:t>）推荐的不良反应发生率分类：十分常见（≥</a:t>
            </a:r>
            <a:r>
              <a:rPr lang="en-US" altLang="zh-CN" sz="600" dirty="0">
                <a:solidFill>
                  <a:srgbClr val="37424A"/>
                </a:solidFill>
                <a:latin typeface="微软雅黑"/>
                <a:ea typeface="微软雅黑"/>
              </a:rPr>
              <a:t>10%</a:t>
            </a:r>
            <a:r>
              <a:rPr lang="zh-CN" altLang="en-US" sz="600" dirty="0">
                <a:solidFill>
                  <a:srgbClr val="37424A"/>
                </a:solidFill>
                <a:latin typeface="微软雅黑"/>
                <a:ea typeface="微软雅黑"/>
              </a:rPr>
              <a:t>），常见（</a:t>
            </a:r>
            <a:r>
              <a:rPr lang="en-US" altLang="zh-CN" sz="600" dirty="0">
                <a:solidFill>
                  <a:srgbClr val="37424A"/>
                </a:solidFill>
                <a:latin typeface="微软雅黑"/>
                <a:ea typeface="微软雅黑"/>
              </a:rPr>
              <a:t>1%~10%</a:t>
            </a:r>
            <a:r>
              <a:rPr lang="zh-CN" altLang="en-US" sz="600" dirty="0">
                <a:solidFill>
                  <a:srgbClr val="37424A"/>
                </a:solidFill>
                <a:latin typeface="微软雅黑"/>
                <a:ea typeface="微软雅黑"/>
              </a:rPr>
              <a:t>，含</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），偶见（</a:t>
            </a:r>
            <a:r>
              <a:rPr lang="en-US" altLang="zh-CN" sz="600" dirty="0">
                <a:solidFill>
                  <a:srgbClr val="37424A"/>
                </a:solidFill>
                <a:latin typeface="微软雅黑"/>
                <a:ea typeface="微软雅黑"/>
              </a:rPr>
              <a:t>0.1%~1%</a:t>
            </a:r>
            <a:r>
              <a:rPr lang="zh-CN" altLang="en-US" sz="600" dirty="0">
                <a:solidFill>
                  <a:srgbClr val="37424A"/>
                </a:solidFill>
                <a:latin typeface="微软雅黑"/>
                <a:ea typeface="微软雅黑"/>
              </a:rPr>
              <a:t>，含</a:t>
            </a:r>
            <a:r>
              <a:rPr lang="en-US" altLang="zh-CN" sz="600" dirty="0">
                <a:solidFill>
                  <a:srgbClr val="37424A"/>
                </a:solidFill>
                <a:latin typeface="微软雅黑"/>
                <a:ea typeface="微软雅黑"/>
              </a:rPr>
              <a:t>0.1%</a:t>
            </a:r>
            <a:r>
              <a:rPr lang="zh-CN" altLang="en-US" sz="600" dirty="0">
                <a:solidFill>
                  <a:srgbClr val="37424A"/>
                </a:solidFill>
                <a:latin typeface="微软雅黑"/>
                <a:ea typeface="微软雅黑"/>
              </a:rPr>
              <a:t>），罕见（</a:t>
            </a:r>
            <a:r>
              <a:rPr lang="en-US" altLang="zh-CN" sz="600" dirty="0">
                <a:solidFill>
                  <a:srgbClr val="37424A"/>
                </a:solidFill>
                <a:latin typeface="微软雅黑"/>
                <a:ea typeface="微软雅黑"/>
              </a:rPr>
              <a:t>0.01%~0.1%</a:t>
            </a:r>
            <a:r>
              <a:rPr lang="zh-CN" altLang="en-US" sz="600" dirty="0">
                <a:solidFill>
                  <a:srgbClr val="37424A"/>
                </a:solidFill>
                <a:latin typeface="微软雅黑"/>
                <a:ea typeface="微软雅黑"/>
              </a:rPr>
              <a:t>，含</a:t>
            </a:r>
            <a:r>
              <a:rPr lang="en-US" altLang="zh-CN" sz="600" dirty="0">
                <a:solidFill>
                  <a:srgbClr val="37424A"/>
                </a:solidFill>
                <a:latin typeface="微软雅黑"/>
                <a:ea typeface="微软雅黑"/>
              </a:rPr>
              <a:t>0.01%</a:t>
            </a:r>
            <a:r>
              <a:rPr lang="zh-CN" altLang="en-US" sz="600" dirty="0">
                <a:solidFill>
                  <a:srgbClr val="37424A"/>
                </a:solidFill>
                <a:latin typeface="微软雅黑"/>
                <a:ea typeface="微软雅黑"/>
              </a:rPr>
              <a:t>），十分罕见（＜</a:t>
            </a:r>
            <a:r>
              <a:rPr lang="en-US" altLang="zh-CN" sz="600" dirty="0">
                <a:solidFill>
                  <a:srgbClr val="37424A"/>
                </a:solidFill>
                <a:latin typeface="微软雅黑"/>
                <a:ea typeface="微软雅黑"/>
              </a:rPr>
              <a:t>0.01%</a:t>
            </a:r>
            <a:r>
              <a:rPr lang="zh-CN" altLang="en-US" sz="600" dirty="0">
                <a:solidFill>
                  <a:srgbClr val="37424A"/>
                </a:solidFill>
                <a:latin typeface="微软雅黑"/>
                <a:ea typeface="微软雅黑"/>
              </a:rPr>
              <a:t>），对本品境内外临床研究进行如下描述：</a:t>
            </a:r>
            <a:endParaRPr lang="en-US" altLang="zh-CN" sz="600" dirty="0">
              <a:solidFill>
                <a:srgbClr val="37424A"/>
              </a:solidFill>
              <a:latin typeface="微软雅黑"/>
              <a:ea typeface="微软雅黑"/>
            </a:endParaRP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一</a:t>
            </a: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境外临床研究</a:t>
            </a:r>
          </a:p>
          <a:p>
            <a:pPr algn="just">
              <a:lnSpc>
                <a:spcPct val="110000"/>
              </a:lnSpc>
            </a:pPr>
            <a:r>
              <a:rPr lang="en-US" altLang="zh-CN" sz="600" dirty="0">
                <a:solidFill>
                  <a:srgbClr val="37424A"/>
                </a:solidFill>
                <a:latin typeface="微软雅黑"/>
                <a:ea typeface="微软雅黑"/>
              </a:rPr>
              <a:t>1.  9~26</a:t>
            </a:r>
            <a:r>
              <a:rPr lang="zh-CN" altLang="en-US" sz="600" dirty="0">
                <a:solidFill>
                  <a:srgbClr val="37424A"/>
                </a:solidFill>
                <a:latin typeface="微软雅黑"/>
                <a:ea typeface="微软雅黑"/>
              </a:rPr>
              <a:t>岁女性</a:t>
            </a:r>
          </a:p>
          <a:p>
            <a:pPr algn="just">
              <a:lnSpc>
                <a:spcPct val="110000"/>
              </a:lnSpc>
            </a:pPr>
            <a:r>
              <a:rPr lang="zh-CN" altLang="en-US" sz="600" dirty="0">
                <a:solidFill>
                  <a:srgbClr val="37424A"/>
                </a:solidFill>
                <a:latin typeface="微软雅黑"/>
                <a:ea typeface="微软雅黑"/>
              </a:rPr>
              <a:t>汇总本品在境外开展的</a:t>
            </a:r>
            <a:r>
              <a:rPr lang="en-US" altLang="zh-CN" sz="600" dirty="0">
                <a:solidFill>
                  <a:srgbClr val="37424A"/>
                </a:solidFill>
                <a:latin typeface="微软雅黑"/>
                <a:ea typeface="微软雅黑"/>
              </a:rPr>
              <a:t>7</a:t>
            </a:r>
            <a:r>
              <a:rPr lang="zh-CN" altLang="en-US" sz="600" dirty="0">
                <a:solidFill>
                  <a:srgbClr val="37424A"/>
                </a:solidFill>
                <a:latin typeface="微软雅黑"/>
                <a:ea typeface="微软雅黑"/>
              </a:rPr>
              <a:t>项</a:t>
            </a:r>
            <a:r>
              <a:rPr lang="en-US" altLang="zh-CN" sz="600" dirty="0">
                <a:solidFill>
                  <a:srgbClr val="37424A"/>
                </a:solidFill>
                <a:latin typeface="微软雅黑"/>
                <a:ea typeface="微软雅黑"/>
              </a:rPr>
              <a:t>Ⅲ</a:t>
            </a:r>
            <a:r>
              <a:rPr lang="zh-CN" altLang="en-US" sz="600" dirty="0">
                <a:solidFill>
                  <a:srgbClr val="37424A"/>
                </a:solidFill>
                <a:latin typeface="微软雅黑"/>
                <a:ea typeface="微软雅黑"/>
              </a:rPr>
              <a:t>期临床研究，共</a:t>
            </a:r>
            <a:r>
              <a:rPr lang="en-US" altLang="zh-CN" sz="600" dirty="0">
                <a:solidFill>
                  <a:srgbClr val="37424A"/>
                </a:solidFill>
                <a:latin typeface="微软雅黑"/>
                <a:ea typeface="微软雅黑"/>
              </a:rPr>
              <a:t>12,583</a:t>
            </a:r>
            <a:r>
              <a:rPr lang="zh-CN" altLang="en-US" sz="600" dirty="0">
                <a:solidFill>
                  <a:srgbClr val="37424A"/>
                </a:solidFill>
                <a:latin typeface="微软雅黑"/>
                <a:ea typeface="微软雅黑"/>
              </a:rPr>
              <a:t>名</a:t>
            </a:r>
            <a:r>
              <a:rPr lang="en-US" altLang="zh-CN" sz="600" dirty="0">
                <a:solidFill>
                  <a:srgbClr val="37424A"/>
                </a:solidFill>
                <a:latin typeface="微软雅黑"/>
                <a:ea typeface="微软雅黑"/>
              </a:rPr>
              <a:t>9</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26</a:t>
            </a:r>
            <a:r>
              <a:rPr lang="zh-CN" altLang="en-US" sz="600" dirty="0">
                <a:solidFill>
                  <a:srgbClr val="37424A"/>
                </a:solidFill>
                <a:latin typeface="微软雅黑"/>
                <a:ea typeface="微软雅黑"/>
              </a:rPr>
              <a:t>岁女性接种了至少</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剂本品的安全性随访结果，观察到如下不良反应：</a:t>
            </a:r>
          </a:p>
          <a:p>
            <a:pPr algn="just">
              <a:lnSpc>
                <a:spcPct val="110000"/>
              </a:lnSpc>
            </a:pPr>
            <a:r>
              <a:rPr lang="zh-CN" altLang="en-US" sz="600" dirty="0">
                <a:solidFill>
                  <a:srgbClr val="37424A"/>
                </a:solidFill>
                <a:latin typeface="微软雅黑"/>
                <a:ea typeface="微软雅黑"/>
              </a:rPr>
              <a:t>全身不良反应（每剂接种后第</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15</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十分常见：头痛</a:t>
            </a:r>
          </a:p>
          <a:p>
            <a:pPr algn="just">
              <a:lnSpc>
                <a:spcPct val="110000"/>
              </a:lnSpc>
            </a:pPr>
            <a:r>
              <a:rPr lang="zh-CN" altLang="en-US" sz="600" dirty="0">
                <a:solidFill>
                  <a:srgbClr val="37424A"/>
                </a:solidFill>
                <a:latin typeface="微软雅黑"/>
                <a:ea typeface="微软雅黑"/>
              </a:rPr>
              <a:t>常见：发热、恶心、头晕、疲劳、腹泻</a:t>
            </a:r>
          </a:p>
          <a:p>
            <a:pPr algn="just">
              <a:lnSpc>
                <a:spcPct val="110000"/>
              </a:lnSpc>
            </a:pPr>
            <a:r>
              <a:rPr lang="zh-CN" altLang="en-US" sz="600" dirty="0">
                <a:solidFill>
                  <a:srgbClr val="37424A"/>
                </a:solidFill>
                <a:latin typeface="微软雅黑"/>
                <a:ea typeface="微软雅黑"/>
              </a:rPr>
              <a:t>偶见：淋巴结病、眩晕、腹痛、上腹痛、呕吐、乏力、腋痛、寒战、不适、发热感、流感样疾病、难受、疼痛、胃肠炎、流感、鼻咽炎、上呼吸道感染、关节痛、背痛、骨骼肌肉疼痛、肌痛、颈痛、肢体疼痛、偏头痛、嗜睡、晕厥、痛经、咳嗽、鼻充血、口咽痛、多汗、瘙痒、皮疹、荨麻疹、潮热</a:t>
            </a:r>
          </a:p>
          <a:p>
            <a:pPr algn="just">
              <a:lnSpc>
                <a:spcPct val="110000"/>
              </a:lnSpc>
            </a:pPr>
            <a:r>
              <a:rPr lang="zh-CN" altLang="en-US" sz="600" dirty="0">
                <a:solidFill>
                  <a:srgbClr val="37424A"/>
                </a:solidFill>
                <a:latin typeface="微软雅黑"/>
                <a:ea typeface="微软雅黑"/>
              </a:rPr>
              <a:t>接种部位不良反应（每剂接种后第</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5</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十分常见：疼痛、肿胀</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、红斑</a:t>
            </a:r>
            <a:r>
              <a:rPr lang="en-US" altLang="zh-CN" sz="600" dirty="0">
                <a:solidFill>
                  <a:srgbClr val="37424A"/>
                </a:solidFill>
                <a:latin typeface="微软雅黑"/>
                <a:ea typeface="微软雅黑"/>
              </a:rPr>
              <a:t>‡</a:t>
            </a:r>
          </a:p>
          <a:p>
            <a:pPr algn="just">
              <a:lnSpc>
                <a:spcPct val="110000"/>
              </a:lnSpc>
            </a:pPr>
            <a:r>
              <a:rPr lang="zh-CN" altLang="en-US" sz="600" dirty="0">
                <a:solidFill>
                  <a:srgbClr val="37424A"/>
                </a:solidFill>
                <a:latin typeface="微软雅黑"/>
                <a:ea typeface="微软雅黑"/>
              </a:rPr>
              <a:t>常见：瘙痒、瘀青</a:t>
            </a:r>
          </a:p>
          <a:p>
            <a:pPr algn="just">
              <a:lnSpc>
                <a:spcPct val="110000"/>
              </a:lnSpc>
            </a:pPr>
            <a:r>
              <a:rPr lang="zh-CN" altLang="en-US" sz="600" dirty="0">
                <a:solidFill>
                  <a:srgbClr val="37424A"/>
                </a:solidFill>
                <a:latin typeface="微软雅黑"/>
                <a:ea typeface="微软雅黑"/>
              </a:rPr>
              <a:t>偶见：血肿、出血、超敏反应、感觉减退、硬结、关节痛、肿块、运动障碍、结节、丘疹、异常感觉、皮疹、注射部位发热</a:t>
            </a:r>
          </a:p>
          <a:p>
            <a:pPr algn="just">
              <a:lnSpc>
                <a:spcPct val="110000"/>
              </a:lnSpc>
            </a:pPr>
            <a:r>
              <a:rPr lang="zh-CN" altLang="en-US" sz="600" dirty="0">
                <a:solidFill>
                  <a:srgbClr val="37424A"/>
                </a:solidFill>
                <a:latin typeface="微软雅黑"/>
                <a:ea typeface="微软雅黑"/>
              </a:rPr>
              <a:t>以上大部分不良反应程度为轻至中度，且短期内可自行缓解。</a:t>
            </a:r>
          </a:p>
          <a:p>
            <a:pPr algn="just">
              <a:lnSpc>
                <a:spcPct val="110000"/>
              </a:lnSpc>
            </a:pPr>
            <a:r>
              <a:rPr lang="zh-CN" altLang="en-US" sz="600" dirty="0">
                <a:solidFill>
                  <a:srgbClr val="37424A"/>
                </a:solidFill>
                <a:latin typeface="微软雅黑"/>
                <a:ea typeface="微软雅黑"/>
              </a:rPr>
              <a:t>在</a:t>
            </a:r>
            <a:r>
              <a:rPr lang="en-US" altLang="zh-CN" sz="600" dirty="0">
                <a:solidFill>
                  <a:srgbClr val="37424A"/>
                </a:solidFill>
                <a:latin typeface="微软雅黑"/>
                <a:ea typeface="微软雅黑"/>
              </a:rPr>
              <a:t>12,583</a:t>
            </a:r>
            <a:r>
              <a:rPr lang="zh-CN" altLang="en-US" sz="600" dirty="0">
                <a:solidFill>
                  <a:srgbClr val="37424A"/>
                </a:solidFill>
                <a:latin typeface="微软雅黑"/>
                <a:ea typeface="微软雅黑"/>
              </a:rPr>
              <a:t>名</a:t>
            </a:r>
            <a:r>
              <a:rPr lang="en-US" altLang="zh-CN" sz="600" dirty="0">
                <a:solidFill>
                  <a:srgbClr val="37424A"/>
                </a:solidFill>
                <a:latin typeface="微软雅黑"/>
                <a:ea typeface="微软雅黑"/>
              </a:rPr>
              <a:t>9~26</a:t>
            </a:r>
            <a:r>
              <a:rPr lang="zh-CN" altLang="en-US" sz="600" dirty="0">
                <a:solidFill>
                  <a:srgbClr val="37424A"/>
                </a:solidFill>
                <a:latin typeface="微软雅黑"/>
                <a:ea typeface="微软雅黑"/>
              </a:rPr>
              <a:t>岁女性中，整个研究期间观察到</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例接种相关的严重不良事件：发热、疫苗过敏、头痛；均痊愈，无后遗症。</a:t>
            </a:r>
          </a:p>
          <a:p>
            <a:pPr algn="just">
              <a:lnSpc>
                <a:spcPct val="110000"/>
              </a:lnSpc>
            </a:pPr>
            <a:r>
              <a:rPr lang="en-US" altLang="zh-CN" sz="600" dirty="0">
                <a:solidFill>
                  <a:srgbClr val="37424A"/>
                </a:solidFill>
                <a:latin typeface="微软雅黑"/>
                <a:ea typeface="微软雅黑"/>
              </a:rPr>
              <a:t>2.  27~45</a:t>
            </a:r>
            <a:r>
              <a:rPr lang="zh-CN" altLang="en-US" sz="600" dirty="0">
                <a:solidFill>
                  <a:srgbClr val="37424A"/>
                </a:solidFill>
                <a:latin typeface="微软雅黑"/>
                <a:ea typeface="微软雅黑"/>
              </a:rPr>
              <a:t>岁女性</a:t>
            </a:r>
          </a:p>
          <a:p>
            <a:pPr algn="just">
              <a:lnSpc>
                <a:spcPct val="110000"/>
              </a:lnSpc>
            </a:pP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项境外</a:t>
            </a:r>
            <a:r>
              <a:rPr lang="en-US" altLang="zh-CN" sz="600" dirty="0">
                <a:solidFill>
                  <a:srgbClr val="37424A"/>
                </a:solidFill>
                <a:latin typeface="微软雅黑"/>
                <a:ea typeface="微软雅黑"/>
              </a:rPr>
              <a:t>Ⅲ</a:t>
            </a:r>
            <a:r>
              <a:rPr lang="zh-CN" altLang="en-US" sz="600" dirty="0">
                <a:solidFill>
                  <a:srgbClr val="37424A"/>
                </a:solidFill>
                <a:latin typeface="微软雅黑"/>
                <a:ea typeface="微软雅黑"/>
              </a:rPr>
              <a:t>期临床研究（</a:t>
            </a:r>
            <a:r>
              <a:rPr lang="en-US" altLang="zh-CN" sz="600" dirty="0">
                <a:solidFill>
                  <a:srgbClr val="37424A"/>
                </a:solidFill>
                <a:latin typeface="微软雅黑"/>
                <a:ea typeface="微软雅黑"/>
              </a:rPr>
              <a:t>V503-004</a:t>
            </a:r>
            <a:r>
              <a:rPr lang="zh-CN" altLang="en-US" sz="600" dirty="0">
                <a:solidFill>
                  <a:srgbClr val="37424A"/>
                </a:solidFill>
                <a:latin typeface="微软雅黑"/>
                <a:ea typeface="微软雅黑"/>
              </a:rPr>
              <a:t>）评价了本品在</a:t>
            </a:r>
            <a:r>
              <a:rPr lang="en-US" altLang="zh-CN" sz="600" dirty="0">
                <a:solidFill>
                  <a:srgbClr val="37424A"/>
                </a:solidFill>
                <a:latin typeface="微软雅黑"/>
                <a:ea typeface="微软雅黑"/>
              </a:rPr>
              <a:t>27</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45</a:t>
            </a:r>
            <a:r>
              <a:rPr lang="zh-CN" altLang="en-US" sz="600" dirty="0">
                <a:solidFill>
                  <a:srgbClr val="37424A"/>
                </a:solidFill>
                <a:latin typeface="微软雅黑"/>
                <a:ea typeface="微软雅黑"/>
              </a:rPr>
              <a:t>岁女性中的安全性，与上述</a:t>
            </a:r>
            <a:r>
              <a:rPr lang="en-US" altLang="zh-CN" sz="600" dirty="0">
                <a:solidFill>
                  <a:srgbClr val="37424A"/>
                </a:solidFill>
                <a:latin typeface="微软雅黑"/>
                <a:ea typeface="微软雅黑"/>
              </a:rPr>
              <a:t>7</a:t>
            </a:r>
            <a:r>
              <a:rPr lang="zh-CN" altLang="en-US" sz="600" dirty="0">
                <a:solidFill>
                  <a:srgbClr val="37424A"/>
                </a:solidFill>
                <a:latin typeface="微软雅黑"/>
                <a:ea typeface="微软雅黑"/>
              </a:rPr>
              <a:t>项</a:t>
            </a:r>
            <a:r>
              <a:rPr lang="en-US" altLang="zh-CN" sz="600" dirty="0">
                <a:solidFill>
                  <a:srgbClr val="37424A"/>
                </a:solidFill>
                <a:latin typeface="微软雅黑"/>
                <a:ea typeface="微软雅黑"/>
              </a:rPr>
              <a:t>Ⅲ</a:t>
            </a:r>
            <a:r>
              <a:rPr lang="zh-CN" altLang="en-US" sz="600" dirty="0">
                <a:solidFill>
                  <a:srgbClr val="37424A"/>
                </a:solidFill>
                <a:latin typeface="微软雅黑"/>
                <a:ea typeface="微软雅黑"/>
              </a:rPr>
              <a:t>期临床研究中</a:t>
            </a:r>
            <a:r>
              <a:rPr lang="en-US" altLang="zh-CN" sz="600" dirty="0">
                <a:solidFill>
                  <a:srgbClr val="37424A"/>
                </a:solidFill>
                <a:latin typeface="微软雅黑"/>
                <a:ea typeface="微软雅黑"/>
              </a:rPr>
              <a:t>9~26</a:t>
            </a:r>
            <a:r>
              <a:rPr lang="zh-CN" altLang="en-US" sz="600" dirty="0">
                <a:solidFill>
                  <a:srgbClr val="37424A"/>
                </a:solidFill>
                <a:latin typeface="微软雅黑"/>
                <a:ea typeface="微软雅黑"/>
              </a:rPr>
              <a:t>岁女性的汇总结果相比，本研究中新增或发生率更高的不良反应如下：  </a:t>
            </a:r>
          </a:p>
          <a:p>
            <a:pPr algn="just">
              <a:lnSpc>
                <a:spcPct val="110000"/>
              </a:lnSpc>
            </a:pPr>
            <a:r>
              <a:rPr lang="zh-CN" altLang="en-US" sz="600" dirty="0">
                <a:solidFill>
                  <a:srgbClr val="37424A"/>
                </a:solidFill>
                <a:latin typeface="微软雅黑"/>
                <a:ea typeface="微软雅黑"/>
              </a:rPr>
              <a:t>全身不良反应（每剂接种后第</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15</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常见：口咽疼痛</a:t>
            </a:r>
          </a:p>
          <a:p>
            <a:pPr algn="just">
              <a:lnSpc>
                <a:spcPct val="110000"/>
              </a:lnSpc>
            </a:pPr>
            <a:r>
              <a:rPr lang="zh-CN" altLang="en-US" sz="600" dirty="0">
                <a:solidFill>
                  <a:srgbClr val="37424A"/>
                </a:solidFill>
                <a:latin typeface="微软雅黑"/>
                <a:ea typeface="微软雅黑"/>
              </a:rPr>
              <a:t>偶见：耳痛、消化不良、口腔疱疹、鼻炎、肌无力、肌肉骨骼强直、震颤、易激惹、倦怠、流涕、红斑、全身瘙痒</a:t>
            </a:r>
          </a:p>
          <a:p>
            <a:pPr algn="just">
              <a:lnSpc>
                <a:spcPct val="110000"/>
              </a:lnSpc>
            </a:pPr>
            <a:r>
              <a:rPr lang="zh-CN" altLang="en-US" sz="600" dirty="0">
                <a:solidFill>
                  <a:srgbClr val="37424A"/>
                </a:solidFill>
                <a:latin typeface="微软雅黑"/>
                <a:ea typeface="微软雅黑"/>
              </a:rPr>
              <a:t>接种部位不良反应（每剂接种后</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5</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常见：血肿</a:t>
            </a:r>
          </a:p>
          <a:p>
            <a:pPr algn="just">
              <a:lnSpc>
                <a:spcPct val="110000"/>
              </a:lnSpc>
            </a:pPr>
            <a:r>
              <a:rPr lang="zh-CN" altLang="en-US" sz="600" dirty="0">
                <a:solidFill>
                  <a:srgbClr val="37424A"/>
                </a:solidFill>
                <a:latin typeface="微软雅黑"/>
                <a:ea typeface="微软雅黑"/>
              </a:rPr>
              <a:t>在</a:t>
            </a:r>
            <a:r>
              <a:rPr lang="en-US" altLang="zh-CN" sz="600" dirty="0">
                <a:solidFill>
                  <a:srgbClr val="37424A"/>
                </a:solidFill>
                <a:latin typeface="微软雅黑"/>
                <a:ea typeface="微软雅黑"/>
              </a:rPr>
              <a:t>640</a:t>
            </a:r>
            <a:r>
              <a:rPr lang="zh-CN" altLang="en-US" sz="600" dirty="0">
                <a:solidFill>
                  <a:srgbClr val="37424A"/>
                </a:solidFill>
                <a:latin typeface="微软雅黑"/>
                <a:ea typeface="微软雅黑"/>
              </a:rPr>
              <a:t>名</a:t>
            </a:r>
            <a:r>
              <a:rPr lang="en-US" altLang="zh-CN" sz="600" dirty="0">
                <a:solidFill>
                  <a:srgbClr val="37424A"/>
                </a:solidFill>
                <a:latin typeface="微软雅黑"/>
                <a:ea typeface="微软雅黑"/>
              </a:rPr>
              <a:t>27~45</a:t>
            </a:r>
            <a:r>
              <a:rPr lang="zh-CN" altLang="en-US" sz="600" dirty="0">
                <a:solidFill>
                  <a:srgbClr val="37424A"/>
                </a:solidFill>
                <a:latin typeface="微软雅黑"/>
                <a:ea typeface="微软雅黑"/>
              </a:rPr>
              <a:t>岁女性中，整个研究期间没有观察到与本品接种相关的严重不良事件。</a:t>
            </a:r>
          </a:p>
          <a:p>
            <a:pPr algn="just">
              <a:lnSpc>
                <a:spcPct val="110000"/>
              </a:lnSpc>
            </a:pP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发生频率随接种剂次增加而升高。</a:t>
            </a:r>
            <a:endParaRPr lang="en-US" altLang="zh-CN" sz="600" dirty="0">
              <a:solidFill>
                <a:srgbClr val="37424A"/>
              </a:solidFill>
              <a:latin typeface="微软雅黑"/>
              <a:ea typeface="微软雅黑"/>
            </a:endParaRP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二</a:t>
            </a: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境内临床研究</a:t>
            </a:r>
          </a:p>
          <a:p>
            <a:pPr algn="just">
              <a:lnSpc>
                <a:spcPct val="110000"/>
              </a:lnSpc>
            </a:pPr>
            <a:r>
              <a:rPr lang="zh-CN" altLang="en-US" sz="600" dirty="0">
                <a:solidFill>
                  <a:srgbClr val="37424A"/>
                </a:solidFill>
                <a:latin typeface="微软雅黑"/>
                <a:ea typeface="微软雅黑"/>
              </a:rPr>
              <a:t>在境内开展的</a:t>
            </a:r>
            <a:r>
              <a:rPr lang="en-US" altLang="zh-CN" sz="600" dirty="0">
                <a:solidFill>
                  <a:srgbClr val="37424A"/>
                </a:solidFill>
                <a:latin typeface="微软雅黑"/>
                <a:ea typeface="微软雅黑"/>
              </a:rPr>
              <a:t>Ⅲ</a:t>
            </a:r>
            <a:r>
              <a:rPr lang="zh-CN" altLang="en-US" sz="600" dirty="0">
                <a:solidFill>
                  <a:srgbClr val="37424A"/>
                </a:solidFill>
                <a:latin typeface="微软雅黑"/>
                <a:ea typeface="微软雅黑"/>
              </a:rPr>
              <a:t>期免疫原性和安全性临床研究（</a:t>
            </a:r>
            <a:r>
              <a:rPr lang="en-US" altLang="zh-CN" sz="600" dirty="0">
                <a:solidFill>
                  <a:srgbClr val="37424A"/>
                </a:solidFill>
                <a:latin typeface="微软雅黑"/>
                <a:ea typeface="微软雅黑"/>
              </a:rPr>
              <a:t>V503-024</a:t>
            </a:r>
            <a:r>
              <a:rPr lang="zh-CN" altLang="en-US" sz="600" dirty="0">
                <a:solidFill>
                  <a:srgbClr val="37424A"/>
                </a:solidFill>
                <a:latin typeface="微软雅黑"/>
                <a:ea typeface="微软雅黑"/>
              </a:rPr>
              <a:t>）中，</a:t>
            </a:r>
            <a:r>
              <a:rPr lang="en-US" altLang="zh-CN" sz="600" dirty="0">
                <a:solidFill>
                  <a:srgbClr val="37424A"/>
                </a:solidFill>
                <a:latin typeface="微软雅黑"/>
                <a:ea typeface="微软雅黑"/>
              </a:rPr>
              <a:t>1,988</a:t>
            </a:r>
            <a:r>
              <a:rPr lang="zh-CN" altLang="en-US" sz="600" dirty="0">
                <a:solidFill>
                  <a:srgbClr val="37424A"/>
                </a:solidFill>
                <a:latin typeface="微软雅黑"/>
                <a:ea typeface="微软雅黑"/>
              </a:rPr>
              <a:t>名</a:t>
            </a:r>
            <a:r>
              <a:rPr lang="en-US" altLang="zh-CN" sz="600" dirty="0">
                <a:solidFill>
                  <a:srgbClr val="37424A"/>
                </a:solidFill>
                <a:latin typeface="微软雅黑"/>
                <a:ea typeface="微软雅黑"/>
              </a:rPr>
              <a:t>9~45</a:t>
            </a:r>
            <a:r>
              <a:rPr lang="zh-CN" altLang="en-US" sz="600" dirty="0">
                <a:solidFill>
                  <a:srgbClr val="37424A"/>
                </a:solidFill>
                <a:latin typeface="微软雅黑"/>
                <a:ea typeface="微软雅黑"/>
              </a:rPr>
              <a:t>岁中国女性接种了至少</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剂本品并且有安全性随访结果；在接种本品后使用</a:t>
            </a:r>
            <a:r>
              <a:rPr lang="en-US" altLang="zh-CN" sz="600" dirty="0">
                <a:solidFill>
                  <a:srgbClr val="37424A"/>
                </a:solidFill>
                <a:latin typeface="微软雅黑"/>
                <a:ea typeface="微软雅黑"/>
              </a:rPr>
              <a:t>VRC</a:t>
            </a:r>
            <a:r>
              <a:rPr lang="zh-CN" altLang="en-US" sz="600" dirty="0">
                <a:solidFill>
                  <a:srgbClr val="37424A"/>
                </a:solidFill>
                <a:latin typeface="微软雅黑"/>
                <a:ea typeface="微软雅黑"/>
              </a:rPr>
              <a:t>收集每剂接种后第</a:t>
            </a:r>
            <a:r>
              <a:rPr lang="en-US" altLang="zh-CN" sz="600" dirty="0">
                <a:solidFill>
                  <a:srgbClr val="37424A"/>
                </a:solidFill>
                <a:latin typeface="微软雅黑"/>
                <a:ea typeface="微软雅黑"/>
              </a:rPr>
              <a:t>1~31</a:t>
            </a:r>
            <a:r>
              <a:rPr lang="zh-CN" altLang="en-US" sz="600" dirty="0">
                <a:solidFill>
                  <a:srgbClr val="37424A"/>
                </a:solidFill>
                <a:latin typeface="微软雅黑"/>
                <a:ea typeface="微软雅黑"/>
              </a:rPr>
              <a:t>天的安全性数据并进行评估。与境外临床试验观察到的安全性特征相比，本研究中观察到新增或发生率更高的不良反应如下：</a:t>
            </a:r>
          </a:p>
          <a:p>
            <a:pPr algn="just">
              <a:lnSpc>
                <a:spcPct val="110000"/>
              </a:lnSpc>
            </a:pPr>
            <a:r>
              <a:rPr lang="zh-CN" altLang="en-US" sz="600" dirty="0">
                <a:solidFill>
                  <a:srgbClr val="37424A"/>
                </a:solidFill>
                <a:latin typeface="微软雅黑"/>
                <a:ea typeface="微软雅黑"/>
              </a:rPr>
              <a:t>全身不良反应（每剂接种后第</a:t>
            </a:r>
            <a:r>
              <a:rPr lang="en-US" altLang="zh-CN" sz="600" dirty="0">
                <a:solidFill>
                  <a:srgbClr val="37424A"/>
                </a:solidFill>
                <a:latin typeface="微软雅黑"/>
                <a:ea typeface="微软雅黑"/>
              </a:rPr>
              <a:t>1~31</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十分常见：发热</a:t>
            </a:r>
          </a:p>
          <a:p>
            <a:pPr algn="just">
              <a:lnSpc>
                <a:spcPct val="110000"/>
              </a:lnSpc>
            </a:pPr>
            <a:r>
              <a:rPr lang="zh-CN" altLang="en-US" sz="600" dirty="0">
                <a:solidFill>
                  <a:srgbClr val="37424A"/>
                </a:solidFill>
                <a:latin typeface="微软雅黑"/>
                <a:ea typeface="微软雅黑"/>
              </a:rPr>
              <a:t>偶见：牙疼、下腹痛、便秘、口腔溃疡、月经量过少、月经不调、月经不规律、过敏性皮炎、冷汗、出汗不良性湿疹</a:t>
            </a:r>
          </a:p>
          <a:p>
            <a:pPr algn="just">
              <a:lnSpc>
                <a:spcPct val="110000"/>
              </a:lnSpc>
            </a:pPr>
            <a:r>
              <a:rPr lang="zh-CN" altLang="en-US" sz="600" dirty="0">
                <a:solidFill>
                  <a:srgbClr val="37424A"/>
                </a:solidFill>
                <a:latin typeface="微软雅黑"/>
                <a:ea typeface="微软雅黑"/>
              </a:rPr>
              <a:t>接种部位不良反应（每剂接种后第</a:t>
            </a:r>
            <a:r>
              <a:rPr lang="en-US" altLang="zh-CN" sz="600" dirty="0">
                <a:solidFill>
                  <a:srgbClr val="37424A"/>
                </a:solidFill>
                <a:latin typeface="微软雅黑"/>
                <a:ea typeface="微软雅黑"/>
              </a:rPr>
              <a:t>1~31</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常见：硬结</a:t>
            </a:r>
          </a:p>
          <a:p>
            <a:pPr algn="just">
              <a:lnSpc>
                <a:spcPct val="110000"/>
              </a:lnSpc>
            </a:pPr>
            <a:r>
              <a:rPr lang="zh-CN" altLang="en-US" sz="600" dirty="0">
                <a:solidFill>
                  <a:srgbClr val="37424A"/>
                </a:solidFill>
                <a:latin typeface="微软雅黑"/>
                <a:ea typeface="微软雅黑"/>
              </a:rPr>
              <a:t>以上大部分不良反应程度为轻至中度，且短期内可自行缓解。</a:t>
            </a:r>
          </a:p>
          <a:p>
            <a:pPr algn="just">
              <a:lnSpc>
                <a:spcPct val="110000"/>
              </a:lnSpc>
            </a:pPr>
            <a:r>
              <a:rPr lang="zh-CN" altLang="en-US" sz="600" dirty="0">
                <a:solidFill>
                  <a:srgbClr val="37424A"/>
                </a:solidFill>
                <a:latin typeface="微软雅黑"/>
                <a:ea typeface="微软雅黑"/>
              </a:rPr>
              <a:t>其他不良反应详见疫苗说明书。</a:t>
            </a:r>
          </a:p>
          <a:p>
            <a:pPr algn="just">
              <a:lnSpc>
                <a:spcPct val="110000"/>
              </a:lnSpc>
            </a:pPr>
            <a:endParaRPr lang="zh-CN" altLang="en-US" sz="600" dirty="0">
              <a:solidFill>
                <a:srgbClr val="00525E"/>
              </a:solidFill>
              <a:latin typeface="微软雅黑"/>
              <a:ea typeface="微软雅黑"/>
            </a:endParaRPr>
          </a:p>
          <a:p>
            <a:pPr algn="just">
              <a:lnSpc>
                <a:spcPct val="110000"/>
              </a:lnSpc>
            </a:pPr>
            <a:r>
              <a:rPr lang="en-US" altLang="zh-CN" sz="600" b="1" dirty="0">
                <a:solidFill>
                  <a:srgbClr val="00525E"/>
                </a:solidFill>
                <a:latin typeface="微软雅黑"/>
                <a:ea typeface="微软雅黑"/>
              </a:rPr>
              <a:t>【</a:t>
            </a:r>
            <a:r>
              <a:rPr lang="zh-CN" altLang="en-US" sz="600" b="1" dirty="0">
                <a:solidFill>
                  <a:srgbClr val="00525E"/>
                </a:solidFill>
                <a:latin typeface="微软雅黑"/>
                <a:ea typeface="微软雅黑"/>
              </a:rPr>
              <a:t>药物相互作用</a:t>
            </a:r>
            <a:r>
              <a:rPr lang="en-US" altLang="zh-CN" sz="600" b="1" dirty="0">
                <a:solidFill>
                  <a:srgbClr val="00525E"/>
                </a:solidFill>
                <a:latin typeface="微软雅黑"/>
                <a:ea typeface="微软雅黑"/>
              </a:rPr>
              <a:t>】</a:t>
            </a:r>
          </a:p>
          <a:p>
            <a:pPr marL="177800" indent="-177800" algn="just">
              <a:lnSpc>
                <a:spcPct val="110000"/>
              </a:lnSpc>
              <a:buFont typeface="+mj-lt"/>
              <a:buAutoNum type="arabicPeriod"/>
            </a:pPr>
            <a:r>
              <a:rPr lang="zh-CN" altLang="en-US" sz="600" dirty="0">
                <a:solidFill>
                  <a:srgbClr val="37424A"/>
                </a:solidFill>
                <a:latin typeface="微软雅黑"/>
                <a:ea typeface="微软雅黑"/>
              </a:rPr>
              <a:t>接种本品前三个月内避免使用免疫球蛋白或血液制品。</a:t>
            </a:r>
          </a:p>
          <a:p>
            <a:pPr marL="177800" indent="-177800" algn="just">
              <a:lnSpc>
                <a:spcPct val="110000"/>
              </a:lnSpc>
              <a:buFont typeface="+mj-lt"/>
              <a:buAutoNum type="arabicPeriod"/>
            </a:pPr>
            <a:r>
              <a:rPr lang="zh-CN" altLang="en-US" sz="600" dirty="0">
                <a:solidFill>
                  <a:srgbClr val="37424A"/>
                </a:solidFill>
                <a:latin typeface="微软雅黑"/>
                <a:ea typeface="微软雅黑"/>
              </a:rPr>
              <a:t>尚无临床证据显示使用镇痛药、抗炎药、抗生素和维生素制剂以及激素类避孕药会影响本品的预防效果。在全球研究中，</a:t>
            </a:r>
            <a:r>
              <a:rPr lang="en-US" altLang="zh-CN" sz="600" dirty="0">
                <a:solidFill>
                  <a:srgbClr val="37424A"/>
                </a:solidFill>
                <a:latin typeface="微软雅黑"/>
                <a:ea typeface="微软雅黑"/>
              </a:rPr>
              <a:t>7,269</a:t>
            </a:r>
            <a:r>
              <a:rPr lang="zh-CN" altLang="en-US" sz="600" dirty="0">
                <a:solidFill>
                  <a:srgbClr val="37424A"/>
                </a:solidFill>
                <a:latin typeface="微软雅黑"/>
                <a:ea typeface="微软雅黑"/>
              </a:rPr>
              <a:t>名女性（</a:t>
            </a:r>
            <a:r>
              <a:rPr lang="en-US" altLang="zh-CN" sz="600" dirty="0">
                <a:solidFill>
                  <a:srgbClr val="37424A"/>
                </a:solidFill>
                <a:latin typeface="微软雅黑"/>
                <a:ea typeface="微软雅黑"/>
              </a:rPr>
              <a:t>16~26</a:t>
            </a:r>
            <a:r>
              <a:rPr lang="zh-CN" altLang="en-US" sz="600" dirty="0">
                <a:solidFill>
                  <a:srgbClr val="37424A"/>
                </a:solidFill>
                <a:latin typeface="微软雅黑"/>
                <a:ea typeface="微软雅黑"/>
              </a:rPr>
              <a:t>岁）中有</a:t>
            </a:r>
            <a:r>
              <a:rPr lang="en-US" altLang="zh-CN" sz="600" dirty="0">
                <a:solidFill>
                  <a:srgbClr val="37424A"/>
                </a:solidFill>
                <a:latin typeface="微软雅黑"/>
                <a:ea typeface="微软雅黑"/>
              </a:rPr>
              <a:t>60.2%</a:t>
            </a:r>
            <a:r>
              <a:rPr lang="zh-CN" altLang="en-US" sz="600" dirty="0">
                <a:solidFill>
                  <a:srgbClr val="37424A"/>
                </a:solidFill>
                <a:latin typeface="微软雅黑"/>
                <a:ea typeface="微软雅黑"/>
              </a:rPr>
              <a:t>在接种疫苗期间使用了激素类避孕药。使用激素类避孕药并未影响针对本品的型特异性免疫应答。</a:t>
            </a:r>
          </a:p>
          <a:p>
            <a:pPr marL="177800" indent="-177800" algn="just">
              <a:lnSpc>
                <a:spcPct val="110000"/>
              </a:lnSpc>
              <a:buFont typeface="+mj-lt"/>
              <a:buAutoNum type="arabicPeriod"/>
            </a:pPr>
            <a:r>
              <a:rPr lang="zh-CN" altLang="en-US" sz="600" dirty="0">
                <a:solidFill>
                  <a:srgbClr val="37424A"/>
                </a:solidFill>
                <a:latin typeface="微软雅黑"/>
                <a:ea typeface="微软雅黑"/>
              </a:rPr>
              <a:t>由于缺乏配伍禁忌研究，因此本品禁止与其他医药产品混合注射。</a:t>
            </a:r>
          </a:p>
          <a:p>
            <a:pPr marL="177800" indent="-177800" algn="just">
              <a:lnSpc>
                <a:spcPct val="110000"/>
              </a:lnSpc>
              <a:buFont typeface="+mj-lt"/>
              <a:buAutoNum type="arabicPeriod"/>
            </a:pPr>
            <a:r>
              <a:rPr lang="zh-CN" altLang="en-US" sz="600" dirty="0">
                <a:solidFill>
                  <a:srgbClr val="37424A"/>
                </a:solidFill>
                <a:latin typeface="微软雅黑"/>
                <a:ea typeface="微软雅黑"/>
              </a:rPr>
              <a:t>境内尚未开展本品与其他疫苗联合接种的临床研究，暂不推荐本品与其他疫苗同时接种。</a:t>
            </a:r>
          </a:p>
          <a:p>
            <a:pPr marL="177800" indent="-177800" algn="just">
              <a:lnSpc>
                <a:spcPct val="110000"/>
              </a:lnSpc>
              <a:buFont typeface="+mj-lt"/>
              <a:buAutoNum type="arabicPeriod"/>
            </a:pPr>
            <a:r>
              <a:rPr lang="zh-CN" altLang="en-US" sz="600" dirty="0">
                <a:solidFill>
                  <a:srgbClr val="37424A"/>
                </a:solidFill>
                <a:latin typeface="微软雅黑"/>
                <a:ea typeface="微软雅黑"/>
              </a:rPr>
              <a:t>目前尚无临床数据支持本品与其他</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疫苗互换使用。如果完成</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剂四价</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疫苗接种后拟接种本品，则至少间隔</a:t>
            </a:r>
            <a:r>
              <a:rPr lang="en-US" altLang="zh-CN" sz="600" dirty="0">
                <a:solidFill>
                  <a:srgbClr val="37424A"/>
                </a:solidFill>
                <a:latin typeface="微软雅黑"/>
                <a:ea typeface="微软雅黑"/>
              </a:rPr>
              <a:t>12</a:t>
            </a:r>
            <a:r>
              <a:rPr lang="zh-CN" altLang="en-US" sz="600" dirty="0">
                <a:solidFill>
                  <a:srgbClr val="37424A"/>
                </a:solidFill>
                <a:latin typeface="微软雅黑"/>
                <a:ea typeface="微软雅黑"/>
              </a:rPr>
              <a:t>个月后才能开始接种本品，且接种剂次为</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a:t>
            </a:r>
          </a:p>
          <a:p>
            <a:pPr algn="just">
              <a:lnSpc>
                <a:spcPct val="110000"/>
              </a:lnSpc>
            </a:pPr>
            <a:endParaRPr lang="zh-CN" altLang="en-US" sz="600" dirty="0">
              <a:solidFill>
                <a:srgbClr val="00525E"/>
              </a:solidFill>
              <a:latin typeface="微软雅黑"/>
              <a:ea typeface="微软雅黑"/>
            </a:endParaRPr>
          </a:p>
          <a:p>
            <a:pPr algn="just">
              <a:lnSpc>
                <a:spcPct val="110000"/>
              </a:lnSpc>
            </a:pPr>
            <a:r>
              <a:rPr lang="en-US" altLang="zh-CN" sz="600" b="1" dirty="0">
                <a:solidFill>
                  <a:srgbClr val="00525E"/>
                </a:solidFill>
                <a:latin typeface="微软雅黑"/>
                <a:ea typeface="微软雅黑"/>
              </a:rPr>
              <a:t>【</a:t>
            </a:r>
            <a:r>
              <a:rPr lang="zh-CN" altLang="en-US" sz="600" b="1" dirty="0">
                <a:solidFill>
                  <a:srgbClr val="00525E"/>
                </a:solidFill>
                <a:latin typeface="微软雅黑"/>
                <a:ea typeface="微软雅黑"/>
              </a:rPr>
              <a:t>孕妇及哺乳期妇女用药</a:t>
            </a:r>
            <a:r>
              <a:rPr lang="en-US" altLang="zh-CN" sz="600" b="1" dirty="0">
                <a:solidFill>
                  <a:srgbClr val="00525E"/>
                </a:solidFill>
                <a:latin typeface="微软雅黑"/>
                <a:ea typeface="微软雅黑"/>
              </a:rPr>
              <a:t>】</a:t>
            </a:r>
          </a:p>
          <a:p>
            <a:pPr algn="just">
              <a:lnSpc>
                <a:spcPct val="110000"/>
              </a:lnSpc>
            </a:pPr>
            <a:r>
              <a:rPr lang="zh-CN" altLang="en-US" sz="600" b="1" dirty="0">
                <a:solidFill>
                  <a:srgbClr val="37424A"/>
                </a:solidFill>
                <a:latin typeface="微软雅黑"/>
                <a:ea typeface="微软雅黑"/>
              </a:rPr>
              <a:t>妊娠</a:t>
            </a:r>
          </a:p>
          <a:p>
            <a:pPr algn="just">
              <a:lnSpc>
                <a:spcPct val="110000"/>
              </a:lnSpc>
            </a:pPr>
            <a:r>
              <a:rPr lang="zh-CN" altLang="en-US" sz="600" dirty="0">
                <a:solidFill>
                  <a:srgbClr val="37424A"/>
                </a:solidFill>
                <a:latin typeface="微软雅黑"/>
                <a:ea typeface="微软雅黑"/>
              </a:rPr>
              <a:t>动物数据</a:t>
            </a:r>
          </a:p>
          <a:p>
            <a:pPr algn="just">
              <a:lnSpc>
                <a:spcPct val="110000"/>
              </a:lnSpc>
            </a:pPr>
            <a:r>
              <a:rPr lang="zh-CN" altLang="en-US" sz="600" dirty="0">
                <a:solidFill>
                  <a:srgbClr val="37424A"/>
                </a:solidFill>
                <a:latin typeface="微软雅黑"/>
                <a:ea typeface="微软雅黑"/>
              </a:rPr>
              <a:t>动物实验中没有发现接种本品对生殖、妊娠、胚胎</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胎仔发育、分娩或出生后发育造成直接或间接的不良影响。因动物生殖实验并不能完全预测人体的反应，故在本品接种期间应避免妊娠。</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zh-CN" altLang="en-US" sz="600" dirty="0">
                <a:solidFill>
                  <a:srgbClr val="37424A"/>
                </a:solidFill>
                <a:latin typeface="微软雅黑"/>
                <a:ea typeface="微软雅黑"/>
              </a:rPr>
              <a:t>人体数据</a:t>
            </a:r>
          </a:p>
          <a:p>
            <a:pPr algn="just">
              <a:lnSpc>
                <a:spcPct val="110000"/>
              </a:lnSpc>
            </a:pPr>
            <a:r>
              <a:rPr lang="zh-CN" altLang="en-US" sz="600" dirty="0">
                <a:solidFill>
                  <a:srgbClr val="37424A"/>
                </a:solidFill>
                <a:latin typeface="微软雅黑"/>
                <a:ea typeface="微软雅黑"/>
              </a:rPr>
              <a:t>临床试验期间和上市后收集到超过</a:t>
            </a:r>
            <a:r>
              <a:rPr lang="en-US" altLang="zh-CN" sz="600" dirty="0">
                <a:solidFill>
                  <a:srgbClr val="37424A"/>
                </a:solidFill>
                <a:latin typeface="微软雅黑"/>
                <a:ea typeface="微软雅黑"/>
              </a:rPr>
              <a:t>1,000</a:t>
            </a:r>
            <a:r>
              <a:rPr lang="zh-CN" altLang="en-US" sz="600" dirty="0">
                <a:solidFill>
                  <a:srgbClr val="37424A"/>
                </a:solidFill>
                <a:latin typeface="微软雅黑"/>
                <a:ea typeface="微软雅黑"/>
              </a:rPr>
              <a:t>例的妊娠暴露事件，已有数据未显示妊娠期间接种本品会增加疫苗相关的重大出生缺陷和自然流产风险，但妊娠期间仍应避免接种本品。若女性已经或准备妊娠，建议推迟或中断接种，妊娠期结束后再进行接种。</a:t>
            </a:r>
            <a:endParaRPr lang="en-US" altLang="zh-CN" sz="600" dirty="0">
              <a:solidFill>
                <a:srgbClr val="37424A"/>
              </a:solidFill>
              <a:latin typeface="微软雅黑"/>
              <a:ea typeface="微软雅黑"/>
            </a:endParaRP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zh-CN" altLang="en-US" sz="600" b="1" dirty="0">
                <a:solidFill>
                  <a:srgbClr val="37424A"/>
                </a:solidFill>
                <a:latin typeface="微软雅黑"/>
                <a:ea typeface="微软雅黑"/>
              </a:rPr>
              <a:t>哺乳期妇女</a:t>
            </a:r>
          </a:p>
          <a:p>
            <a:pPr algn="just">
              <a:lnSpc>
                <a:spcPct val="110000"/>
              </a:lnSpc>
            </a:pPr>
            <a:r>
              <a:rPr lang="zh-CN" altLang="en-US" sz="600" dirty="0">
                <a:solidFill>
                  <a:srgbClr val="37424A"/>
                </a:solidFill>
                <a:latin typeface="微软雅黑"/>
                <a:ea typeface="微软雅黑"/>
              </a:rPr>
              <a:t>在临床试验中，尚未观察本品诱导的抗体经母乳分泌情况。由于许多药物可经母乳分泌，因此哺乳期妇女应慎用。</a:t>
            </a:r>
          </a:p>
          <a:p>
            <a:pPr algn="just">
              <a:lnSpc>
                <a:spcPct val="110000"/>
              </a:lnSpc>
            </a:pPr>
            <a:endParaRPr lang="zh-CN" altLang="en-US" sz="600" dirty="0">
              <a:solidFill>
                <a:srgbClr val="37424A"/>
              </a:solidFill>
              <a:latin typeface="微软雅黑"/>
              <a:ea typeface="微软雅黑"/>
            </a:endParaRP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zh-CN" altLang="en-US" sz="700" b="1" dirty="0">
                <a:solidFill>
                  <a:srgbClr val="37424A"/>
                </a:solidFill>
                <a:latin typeface="微软雅黑"/>
                <a:ea typeface="微软雅黑"/>
              </a:rPr>
              <a:t>处方前请参考完整说明书。</a:t>
            </a:r>
          </a:p>
          <a:p>
            <a:pPr algn="just">
              <a:lnSpc>
                <a:spcPct val="110000"/>
              </a:lnSpc>
            </a:pPr>
            <a:r>
              <a:rPr lang="zh-CN" altLang="en-US" sz="700" b="1" dirty="0">
                <a:solidFill>
                  <a:srgbClr val="37424A"/>
                </a:solidFill>
                <a:latin typeface="微软雅黑"/>
                <a:ea typeface="微软雅黑"/>
              </a:rPr>
              <a:t>本资料仅供医疗卫生专业人士作学术参考，而非针对一般公众，亦非广告用途。医疗卫生专业人士作出的任何与治疗有关的决定应根据  患者的具体情况并应参照国家药品监督管理局批准的药品说明书。本资料请勿分发或转发。</a:t>
            </a:r>
          </a:p>
          <a:p>
            <a:pPr algn="just">
              <a:lnSpc>
                <a:spcPct val="110000"/>
              </a:lnSpc>
            </a:pPr>
            <a:r>
              <a:rPr lang="zh-CN" altLang="en-US" sz="600" dirty="0">
                <a:solidFill>
                  <a:srgbClr val="37424A"/>
                </a:solidFill>
                <a:latin typeface="微软雅黑"/>
                <a:ea typeface="微软雅黑"/>
              </a:rPr>
              <a:t> </a:t>
            </a:r>
          </a:p>
          <a:p>
            <a:pPr algn="just">
              <a:lnSpc>
                <a:spcPct val="110000"/>
              </a:lnSpc>
            </a:pPr>
            <a:endParaRPr lang="zh-CN" altLang="en-US" sz="600" dirty="0">
              <a:solidFill>
                <a:srgbClr val="37424A"/>
              </a:solidFill>
              <a:latin typeface="微软雅黑"/>
              <a:ea typeface="微软雅黑"/>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4718" y="385500"/>
            <a:ext cx="10759440" cy="480382"/>
          </a:xfrm>
        </p:spPr>
        <p:txBody>
          <a:bodyPr vert="horz" rtlCol="0">
            <a:normAutofit/>
          </a:bodyPr>
          <a:lstStyle/>
          <a:p>
            <a:pPr lvl="0"/>
            <a:r>
              <a:rPr lang="en-US" altLang="zh-CN" dirty="0">
                <a:sym typeface="+mn-ea"/>
              </a:rPr>
              <a:t>WHO</a:t>
            </a:r>
            <a:r>
              <a:rPr lang="zh-CN" altLang="en-US" dirty="0">
                <a:sym typeface="+mn-ea"/>
              </a:rPr>
              <a:t>制定“</a:t>
            </a:r>
            <a:r>
              <a:rPr lang="en-US" altLang="zh-CN" dirty="0">
                <a:sym typeface="+mn-ea"/>
              </a:rPr>
              <a:t>90-70-90”子宫颈癌消除</a:t>
            </a:r>
            <a:r>
              <a:rPr lang="zh-CN" altLang="en-US" dirty="0">
                <a:sym typeface="+mn-ea"/>
              </a:rPr>
              <a:t>计划</a:t>
            </a:r>
            <a:endParaRPr lang="en-US" altLang="zh-CN" dirty="0">
              <a:sym typeface="+mn-ea"/>
            </a:endParaRPr>
          </a:p>
        </p:txBody>
      </p:sp>
      <p:sp>
        <p:nvSpPr>
          <p:cNvPr id="5" name="文本框 4"/>
          <p:cNvSpPr txBox="1"/>
          <p:nvPr/>
        </p:nvSpPr>
        <p:spPr>
          <a:xfrm>
            <a:off x="0" y="6060058"/>
            <a:ext cx="7939825" cy="646331"/>
          </a:xfrm>
          <a:prstGeom prst="rect">
            <a:avLst/>
          </a:prstGeom>
          <a:noFill/>
        </p:spPr>
        <p:txBody>
          <a:bodyPr wrap="square" rtlCol="0" anchor="t">
            <a:spAutoFit/>
          </a:bodyPr>
          <a:lstStyle/>
          <a:p>
            <a:pPr algn="l"/>
            <a:r>
              <a:rPr lang="en-US" altLang="zh-CN" sz="600" dirty="0">
                <a:latin typeface="微软雅黑" panose="020B0503020204020204" pitchFamily="34" charset="-122"/>
                <a:ea typeface="微软雅黑" panose="020B0503020204020204" pitchFamily="34" charset="-122"/>
                <a:sym typeface="+mn-ea"/>
              </a:rPr>
              <a:t>*2020</a:t>
            </a:r>
            <a:r>
              <a:rPr lang="zh-CN" altLang="en-US" sz="600" dirty="0">
                <a:latin typeface="微软雅黑" panose="020B0503020204020204" pitchFamily="34" charset="-122"/>
                <a:ea typeface="微软雅黑" panose="020B0503020204020204" pitchFamily="34" charset="-122"/>
                <a:sym typeface="+mn-ea"/>
              </a:rPr>
              <a:t>年</a:t>
            </a:r>
            <a:r>
              <a:rPr lang="en-US" altLang="zh-CN" sz="600" dirty="0">
                <a:latin typeface="微软雅黑" panose="020B0503020204020204" pitchFamily="34" charset="-122"/>
                <a:ea typeface="微软雅黑" panose="020B0503020204020204" pitchFamily="34" charset="-122"/>
                <a:sym typeface="+mn-ea"/>
              </a:rPr>
              <a:t>11</a:t>
            </a:r>
            <a:r>
              <a:rPr lang="zh-CN" altLang="en-US" sz="600" dirty="0">
                <a:latin typeface="微软雅黑" panose="020B0503020204020204" pitchFamily="34" charset="-122"/>
                <a:ea typeface="微软雅黑" panose="020B0503020204020204" pitchFamily="34" charset="-122"/>
                <a:sym typeface="+mn-ea"/>
              </a:rPr>
              <a:t>月</a:t>
            </a:r>
            <a:r>
              <a:rPr lang="en-US" altLang="zh-CN" sz="600" dirty="0">
                <a:latin typeface="微软雅黑" panose="020B0503020204020204" pitchFamily="34" charset="-122"/>
                <a:ea typeface="微软雅黑" panose="020B0503020204020204" pitchFamily="34" charset="-122"/>
                <a:sym typeface="+mn-ea"/>
              </a:rPr>
              <a:t>17</a:t>
            </a:r>
            <a:r>
              <a:rPr lang="zh-CN" altLang="en-US" sz="600" dirty="0">
                <a:latin typeface="微软雅黑" panose="020B0503020204020204" pitchFamily="34" charset="-122"/>
                <a:ea typeface="微软雅黑" panose="020B0503020204020204" pitchFamily="34" charset="-122"/>
                <a:sym typeface="+mn-ea"/>
              </a:rPr>
              <a:t>日，世界卫生组织（</a:t>
            </a:r>
            <a:r>
              <a:rPr lang="en-US" altLang="zh-CN" sz="600" dirty="0">
                <a:latin typeface="微软雅黑" panose="020B0503020204020204" pitchFamily="34" charset="-122"/>
                <a:ea typeface="微软雅黑" panose="020B0503020204020204" pitchFamily="34" charset="-122"/>
                <a:sym typeface="+mn-ea"/>
              </a:rPr>
              <a:t>WHO</a:t>
            </a:r>
            <a:r>
              <a:rPr lang="zh-CN" altLang="en-US" sz="600" dirty="0">
                <a:latin typeface="微软雅黑" panose="020B0503020204020204" pitchFamily="34" charset="-122"/>
                <a:ea typeface="微软雅黑" panose="020B0503020204020204" pitchFamily="34" charset="-122"/>
                <a:sym typeface="+mn-ea"/>
              </a:rPr>
              <a:t>）发布加速消除子宫颈癌全球战略，通往消除子宫颈癌之路，各国需在2030年实现“90-70-90”目标即</a:t>
            </a:r>
            <a:r>
              <a:rPr lang="en-US" altLang="zh-CN" sz="600" dirty="0">
                <a:latin typeface="微软雅黑" panose="020B0503020204020204" pitchFamily="34" charset="-122"/>
                <a:ea typeface="微软雅黑" panose="020B0503020204020204" pitchFamily="34" charset="-122"/>
                <a:sym typeface="+mn-ea"/>
              </a:rPr>
              <a:t>90%</a:t>
            </a:r>
            <a:r>
              <a:rPr lang="zh-CN" altLang="en-US" sz="600" dirty="0">
                <a:latin typeface="微软雅黑" panose="020B0503020204020204" pitchFamily="34" charset="-122"/>
                <a:ea typeface="微软雅黑" panose="020B0503020204020204" pitchFamily="34" charset="-122"/>
                <a:sym typeface="+mn-ea"/>
              </a:rPr>
              <a:t>的女孩在</a:t>
            </a:r>
            <a:r>
              <a:rPr lang="en-US" altLang="zh-CN" sz="600" dirty="0">
                <a:latin typeface="微软雅黑" panose="020B0503020204020204" pitchFamily="34" charset="-122"/>
                <a:ea typeface="微软雅黑" panose="020B0503020204020204" pitchFamily="34" charset="-122"/>
                <a:sym typeface="+mn-ea"/>
              </a:rPr>
              <a:t>15</a:t>
            </a:r>
            <a:r>
              <a:rPr lang="zh-CN" altLang="en-US" sz="600" dirty="0">
                <a:latin typeface="微软雅黑" panose="020B0503020204020204" pitchFamily="34" charset="-122"/>
                <a:ea typeface="微软雅黑" panose="020B0503020204020204" pitchFamily="34" charset="-122"/>
                <a:sym typeface="+mn-ea"/>
              </a:rPr>
              <a:t>岁之前接种</a:t>
            </a:r>
            <a:r>
              <a:rPr lang="en-US" altLang="zh-CN" sz="600" dirty="0">
                <a:latin typeface="微软雅黑" panose="020B0503020204020204" pitchFamily="34" charset="-122"/>
                <a:ea typeface="微软雅黑" panose="020B0503020204020204" pitchFamily="34" charset="-122"/>
                <a:sym typeface="+mn-ea"/>
              </a:rPr>
              <a:t>HPV</a:t>
            </a:r>
            <a:r>
              <a:rPr lang="zh-CN" altLang="en-US" sz="600" dirty="0">
                <a:latin typeface="微软雅黑" panose="020B0503020204020204" pitchFamily="34" charset="-122"/>
                <a:ea typeface="微软雅黑" panose="020B0503020204020204" pitchFamily="34" charset="-122"/>
                <a:sym typeface="+mn-ea"/>
              </a:rPr>
              <a:t>疫苗，</a:t>
            </a:r>
            <a:r>
              <a:rPr lang="en-US" altLang="zh-CN" sz="600" dirty="0">
                <a:latin typeface="微软雅黑" panose="020B0503020204020204" pitchFamily="34" charset="-122"/>
                <a:ea typeface="微软雅黑" panose="020B0503020204020204" pitchFamily="34" charset="-122"/>
                <a:sym typeface="+mn-ea"/>
              </a:rPr>
              <a:t>70%</a:t>
            </a:r>
            <a:r>
              <a:rPr lang="zh-CN" altLang="en-US" sz="600" dirty="0">
                <a:latin typeface="微软雅黑" panose="020B0503020204020204" pitchFamily="34" charset="-122"/>
                <a:ea typeface="微软雅黑" panose="020B0503020204020204" pitchFamily="34" charset="-122"/>
                <a:sym typeface="+mn-ea"/>
              </a:rPr>
              <a:t>的妇女在</a:t>
            </a:r>
            <a:r>
              <a:rPr lang="en-US" altLang="zh-CN" sz="600" dirty="0">
                <a:latin typeface="微软雅黑" panose="020B0503020204020204" pitchFamily="34" charset="-122"/>
                <a:ea typeface="微软雅黑" panose="020B0503020204020204" pitchFamily="34" charset="-122"/>
                <a:sym typeface="+mn-ea"/>
              </a:rPr>
              <a:t>35</a:t>
            </a:r>
            <a:r>
              <a:rPr lang="zh-CN" altLang="en-US" sz="600" dirty="0">
                <a:latin typeface="微软雅黑" panose="020B0503020204020204" pitchFamily="34" charset="-122"/>
                <a:ea typeface="微软雅黑" panose="020B0503020204020204" pitchFamily="34" charset="-122"/>
                <a:sym typeface="+mn-ea"/>
              </a:rPr>
              <a:t>岁和</a:t>
            </a:r>
            <a:r>
              <a:rPr lang="en-US" altLang="zh-CN" sz="600" dirty="0">
                <a:latin typeface="微软雅黑" panose="020B0503020204020204" pitchFamily="34" charset="-122"/>
                <a:ea typeface="微软雅黑" panose="020B0503020204020204" pitchFamily="34" charset="-122"/>
                <a:sym typeface="+mn-ea"/>
              </a:rPr>
              <a:t>45</a:t>
            </a:r>
            <a:r>
              <a:rPr lang="zh-CN" altLang="en-US" sz="600" dirty="0">
                <a:latin typeface="微软雅黑" panose="020B0503020204020204" pitchFamily="34" charset="-122"/>
                <a:ea typeface="微软雅黑" panose="020B0503020204020204" pitchFamily="34" charset="-122"/>
                <a:sym typeface="+mn-ea"/>
              </a:rPr>
              <a:t>岁之前接受高效检测方法筛查，</a:t>
            </a:r>
            <a:r>
              <a:rPr lang="en-US" altLang="zh-CN" sz="600" dirty="0">
                <a:latin typeface="微软雅黑" panose="020B0503020204020204" pitchFamily="34" charset="-122"/>
                <a:ea typeface="微软雅黑" panose="020B0503020204020204" pitchFamily="34" charset="-122"/>
                <a:sym typeface="+mn-ea"/>
              </a:rPr>
              <a:t>90%</a:t>
            </a:r>
            <a:r>
              <a:rPr lang="zh-CN" altLang="en-US" sz="600" dirty="0">
                <a:latin typeface="微软雅黑" panose="020B0503020204020204" pitchFamily="34" charset="-122"/>
                <a:ea typeface="微软雅黑" panose="020B0503020204020204" pitchFamily="34" charset="-122"/>
                <a:sym typeface="+mn-ea"/>
              </a:rPr>
              <a:t>确诊宫颈疾病的妇女得到治疗（</a:t>
            </a:r>
            <a:r>
              <a:rPr lang="en-US" altLang="zh-CN" sz="600" dirty="0">
                <a:latin typeface="微软雅黑" panose="020B0503020204020204" pitchFamily="34" charset="-122"/>
                <a:ea typeface="微软雅黑" panose="020B0503020204020204" pitchFamily="34" charset="-122"/>
                <a:sym typeface="+mn-ea"/>
              </a:rPr>
              <a:t>90%</a:t>
            </a:r>
            <a:r>
              <a:rPr lang="zh-CN" altLang="en-US" sz="600" dirty="0">
                <a:latin typeface="微软雅黑" panose="020B0503020204020204" pitchFamily="34" charset="-122"/>
                <a:ea typeface="微软雅黑" panose="020B0503020204020204" pitchFamily="34" charset="-122"/>
                <a:sym typeface="+mn-ea"/>
              </a:rPr>
              <a:t>的癌前病变阳性妇女得到治疗，</a:t>
            </a:r>
            <a:r>
              <a:rPr lang="en-US" altLang="zh-CN" sz="600" dirty="0">
                <a:latin typeface="微软雅黑" panose="020B0503020204020204" pitchFamily="34" charset="-122"/>
                <a:ea typeface="微软雅黑" panose="020B0503020204020204" pitchFamily="34" charset="-122"/>
                <a:sym typeface="+mn-ea"/>
              </a:rPr>
              <a:t>90%</a:t>
            </a:r>
            <a:r>
              <a:rPr lang="zh-CN" altLang="en-US" sz="600" dirty="0">
                <a:latin typeface="微软雅黑" panose="020B0503020204020204" pitchFamily="34" charset="-122"/>
                <a:ea typeface="微软雅黑" panose="020B0503020204020204" pitchFamily="34" charset="-122"/>
                <a:sym typeface="+mn-ea"/>
              </a:rPr>
              <a:t>浸润性癌病例得到管理）</a:t>
            </a:r>
            <a:endParaRPr lang="en-US" altLang="zh-CN" sz="600" dirty="0">
              <a:latin typeface="微软雅黑" panose="020B0503020204020204" pitchFamily="34" charset="-122"/>
              <a:ea typeface="微软雅黑" panose="020B0503020204020204" pitchFamily="34" charset="-122"/>
              <a:sym typeface="+mn-ea"/>
            </a:endParaRPr>
          </a:p>
          <a:p>
            <a:r>
              <a:rPr lang="en-US" altLang="zh-CN" sz="600" kern="0" baseline="30000" dirty="0">
                <a:latin typeface="微软雅黑" panose="020B0503020204020204" pitchFamily="34" charset="-122"/>
                <a:ea typeface="微软雅黑" panose="020B0503020204020204" pitchFamily="34" charset="-122"/>
                <a:cs typeface="Arial" panose="020B0604020202020204" pitchFamily="34" charset="0"/>
                <a:sym typeface="+mn-ea"/>
              </a:rPr>
              <a:t>a</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研究设计：一项模型研究，旨在评估不同</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HPV</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疫苗接种和子宫颈癌筛查方案下子宫颈癌消除的可行性和所需时间。利用</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WHO</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子宫颈癌消除模型联盟（</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CCEMC</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）中三个独立的动态传播模型，预测了不同策略下</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78</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个低收入和中低收入国家中子宫颈癌发病率随时间的减少情况。</a:t>
            </a:r>
          </a:p>
          <a:p>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与任何疫苗一样，无法确保九价</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HPV</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疫苗对所有接种者均产生保护作用。九价</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HPV</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疫苗不能预防所有高危型</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HPV</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感染所致病变。尚未证实九价</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HPV</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疫苗能预防疫苗所含型别以外的其他</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HPV</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感染导致的病变以及非</a:t>
            </a:r>
            <a:r>
              <a:rPr lang="en-US" altLang="zh-CN" sz="600" kern="0" dirty="0">
                <a:latin typeface="微软雅黑" panose="020B0503020204020204" pitchFamily="34" charset="-122"/>
                <a:ea typeface="微软雅黑" panose="020B0503020204020204" pitchFamily="34" charset="-122"/>
                <a:cs typeface="Arial" panose="020B0604020202020204" pitchFamily="34" charset="0"/>
                <a:sym typeface="+mn-ea"/>
              </a:rPr>
              <a:t>HPV</a:t>
            </a:r>
            <a:r>
              <a:rPr lang="zh-CN" altLang="en-US" sz="600" kern="0" dirty="0">
                <a:latin typeface="微软雅黑" panose="020B0503020204020204" pitchFamily="34" charset="-122"/>
                <a:ea typeface="微软雅黑" panose="020B0503020204020204" pitchFamily="34" charset="-122"/>
                <a:cs typeface="Arial" panose="020B0604020202020204" pitchFamily="34" charset="0"/>
                <a:sym typeface="+mn-ea"/>
              </a:rPr>
              <a:t>引起的疾病。</a:t>
            </a:r>
          </a:p>
          <a:p>
            <a:pPr algn="l"/>
            <a:endParaRPr lang="zh-CN" altLang="en-US" sz="600" dirty="0">
              <a:latin typeface="微软雅黑" panose="020B0503020204020204" pitchFamily="34" charset="-122"/>
              <a:ea typeface="微软雅黑" panose="020B0503020204020204" pitchFamily="34" charset="-122"/>
              <a:sym typeface="+mn-ea"/>
            </a:endParaRPr>
          </a:p>
        </p:txBody>
      </p:sp>
      <p:sp>
        <p:nvSpPr>
          <p:cNvPr id="40" name="页脚占位符 2"/>
          <p:cNvSpPr txBox="1"/>
          <p:nvPr/>
        </p:nvSpPr>
        <p:spPr>
          <a:xfrm>
            <a:off x="0" y="6551295"/>
            <a:ext cx="6202045" cy="306705"/>
          </a:xfr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600" dirty="0">
                <a:solidFill>
                  <a:prstClr val="black"/>
                </a:solidFill>
                <a:latin typeface="微软雅黑" panose="020B0503020204020204" pitchFamily="34" charset="-122"/>
                <a:ea typeface="微软雅黑" panose="020B0503020204020204" pitchFamily="34" charset="-122"/>
                <a:sym typeface="+mn-ea"/>
              </a:rPr>
              <a:t>1.Brisson M, et al. Lancet. 2020 Feb 22;395(10224):575-590.</a:t>
            </a:r>
          </a:p>
          <a:p>
            <a:pPr>
              <a:defRPr/>
            </a:pPr>
            <a:r>
              <a:rPr lang="en-US" altLang="zh-CN" sz="600" dirty="0">
                <a:solidFill>
                  <a:prstClr val="black"/>
                </a:solidFill>
                <a:latin typeface="微软雅黑" panose="020B0503020204020204" pitchFamily="34" charset="-122"/>
                <a:ea typeface="微软雅黑" panose="020B0503020204020204" pitchFamily="34" charset="-122"/>
                <a:sym typeface="+mn-ea"/>
              </a:rPr>
              <a:t>2.WHO 2020. Global strategy to accelerate the elimination of cervical cancer as a public health problem</a:t>
            </a:r>
          </a:p>
        </p:txBody>
      </p:sp>
      <p:sp>
        <p:nvSpPr>
          <p:cNvPr id="6" name="文本框 5"/>
          <p:cNvSpPr txBox="1"/>
          <p:nvPr/>
        </p:nvSpPr>
        <p:spPr>
          <a:xfrm>
            <a:off x="695325" y="916140"/>
            <a:ext cx="10269855" cy="1110689"/>
          </a:xfrm>
          <a:prstGeom prst="rect">
            <a:avLst/>
          </a:prstGeom>
          <a:noFill/>
        </p:spPr>
        <p:txBody>
          <a:bodyPr wrap="square" rtlCol="0">
            <a:spAutoFit/>
          </a:bodyPr>
          <a:lstStyle/>
          <a:p>
            <a:pPr lvl="0" algn="l">
              <a:lnSpc>
                <a:spcPct val="150000"/>
              </a:lnSpc>
              <a:buClrTx/>
              <a:buSzTx/>
            </a:pPr>
            <a:r>
              <a:rPr lang="en-US" altLang="zh-CN" sz="1400" dirty="0">
                <a:latin typeface="微软雅黑" panose="020B0503020204020204" pitchFamily="34" charset="-122"/>
                <a:ea typeface="微软雅黑" panose="020B0503020204020204" pitchFamily="34" charset="-122"/>
                <a:sym typeface="+mn-ea"/>
              </a:rPr>
              <a:t>WHO</a:t>
            </a:r>
            <a:r>
              <a:rPr lang="zh-CN" altLang="en-US" sz="1400" dirty="0">
                <a:latin typeface="微软雅黑" panose="020B0503020204020204" pitchFamily="34" charset="-122"/>
                <a:ea typeface="微软雅黑" panose="020B0503020204020204" pitchFamily="34" charset="-122"/>
                <a:sym typeface="+mn-ea"/>
              </a:rPr>
              <a:t>模型研究</a:t>
            </a:r>
            <a:r>
              <a:rPr lang="en-US" altLang="zh-CN" sz="1400" baseline="30000" dirty="0">
                <a:latin typeface="微软雅黑" panose="020B0503020204020204" pitchFamily="34" charset="-122"/>
                <a:ea typeface="微软雅黑" panose="020B0503020204020204" pitchFamily="34" charset="-122"/>
                <a:sym typeface="+mn-ea"/>
              </a:rPr>
              <a:t>1,a</a:t>
            </a:r>
            <a:r>
              <a:rPr lang="zh-CN" altLang="en-US" sz="1400" dirty="0">
                <a:latin typeface="微软雅黑" panose="020B0503020204020204" pitchFamily="34" charset="-122"/>
                <a:ea typeface="微软雅黑" panose="020B0503020204020204" pitchFamily="34" charset="-122"/>
                <a:sym typeface="+mn-ea"/>
              </a:rPr>
              <a:t>显示：</a:t>
            </a:r>
            <a:endParaRPr lang="en-US" altLang="zh-CN" sz="1400" dirty="0">
              <a:latin typeface="微软雅黑" panose="020B0503020204020204" pitchFamily="34" charset="-122"/>
              <a:ea typeface="微软雅黑" panose="020B0503020204020204" pitchFamily="34" charset="-122"/>
              <a:sym typeface="+mn-ea"/>
            </a:endParaRPr>
          </a:p>
          <a:p>
            <a:pPr marL="285750" lvl="0" indent="-285750" algn="l">
              <a:lnSpc>
                <a:spcPct val="150000"/>
              </a:lnSpc>
              <a:buClrTx/>
              <a:buSzTx/>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mn-ea"/>
              </a:rPr>
              <a:t>达到“疫苗接种</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终生两次筛查策略”目标，可在</a:t>
            </a:r>
            <a:r>
              <a:rPr lang="zh-CN" altLang="en-US" sz="1600" b="1" dirty="0">
                <a:solidFill>
                  <a:srgbClr val="015560"/>
                </a:solidFill>
                <a:latin typeface="微软雅黑" panose="020B0503020204020204" pitchFamily="34" charset="-122"/>
                <a:ea typeface="微软雅黑" panose="020B0503020204020204" pitchFamily="34" charset="-122"/>
                <a:sym typeface="+mn-ea"/>
              </a:rPr>
              <a:t>本世纪内</a:t>
            </a:r>
            <a:r>
              <a:rPr lang="zh-CN" altLang="en-US" sz="1600" dirty="0">
                <a:latin typeface="微软雅黑" panose="020B0503020204020204" pitchFamily="34" charset="-122"/>
                <a:ea typeface="微软雅黑" panose="020B0503020204020204" pitchFamily="34" charset="-122"/>
                <a:sym typeface="+mn-ea"/>
              </a:rPr>
              <a:t>消除子宫颈癌的公共卫生威胁</a:t>
            </a:r>
            <a:r>
              <a:rPr lang="en-US" altLang="zh-CN" sz="1600" baseline="30000" dirty="0">
                <a:latin typeface="微软雅黑" panose="020B0503020204020204" pitchFamily="34" charset="-122"/>
                <a:ea typeface="微软雅黑" panose="020B0503020204020204" pitchFamily="34" charset="-122"/>
                <a:sym typeface="+mn-ea"/>
              </a:rPr>
              <a:t>1,a</a:t>
            </a:r>
          </a:p>
          <a:p>
            <a:pPr marL="285750" lvl="0" indent="-285750" algn="l">
              <a:lnSpc>
                <a:spcPct val="150000"/>
              </a:lnSpc>
              <a:buClrTx/>
              <a:buSzTx/>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sym typeface="+mn-ea"/>
              </a:rPr>
              <a:t>WHO</a:t>
            </a:r>
            <a:r>
              <a:rPr lang="zh-CN" altLang="en-US" sz="1600" dirty="0">
                <a:latin typeface="微软雅黑" panose="020B0503020204020204" pitchFamily="34" charset="-122"/>
                <a:ea typeface="微软雅黑" panose="020B0503020204020204" pitchFamily="34" charset="-122"/>
                <a:sym typeface="+mn-ea"/>
              </a:rPr>
              <a:t>根据此模型制定了“</a:t>
            </a:r>
            <a:r>
              <a:rPr lang="en-US" altLang="zh-CN" sz="1600" dirty="0">
                <a:latin typeface="微软雅黑" panose="020B0503020204020204" pitchFamily="34" charset="-122"/>
                <a:ea typeface="微软雅黑" panose="020B0503020204020204" pitchFamily="34" charset="-122"/>
                <a:sym typeface="+mn-ea"/>
              </a:rPr>
              <a:t>90-70-90”</a:t>
            </a:r>
            <a:r>
              <a:rPr lang="zh-CN" altLang="en-US" sz="1600" dirty="0">
                <a:latin typeface="微软雅黑" panose="020B0503020204020204" pitchFamily="34" charset="-122"/>
                <a:ea typeface="微软雅黑" panose="020B0503020204020204" pitchFamily="34" charset="-122"/>
                <a:sym typeface="+mn-ea"/>
              </a:rPr>
              <a:t>子宫颈癌消除策略</a:t>
            </a:r>
            <a:r>
              <a:rPr lang="en-US" altLang="zh-CN" sz="1600" baseline="30000" dirty="0">
                <a:latin typeface="微软雅黑" panose="020B0503020204020204" pitchFamily="34" charset="-122"/>
                <a:ea typeface="微软雅黑" panose="020B0503020204020204" pitchFamily="34" charset="-122"/>
                <a:sym typeface="+mn-ea"/>
              </a:rPr>
              <a:t>2</a:t>
            </a:r>
            <a:endParaRPr lang="zh-CN" altLang="en-US" sz="1600" dirty="0">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rotWithShape="1">
          <a:blip r:embed="rId4">
            <a:clrChange>
              <a:clrFrom>
                <a:srgbClr val="F0EDE6"/>
              </a:clrFrom>
              <a:clrTo>
                <a:srgbClr val="F0EDE6">
                  <a:alpha val="0"/>
                </a:srgbClr>
              </a:clrTo>
            </a:clrChange>
          </a:blip>
          <a:srcRect l="11367" b="13695"/>
          <a:stretch>
            <a:fillRect/>
          </a:stretch>
        </p:blipFill>
        <p:spPr>
          <a:xfrm>
            <a:off x="5834380" y="2818130"/>
            <a:ext cx="4184650" cy="2878455"/>
          </a:xfrm>
          <a:prstGeom prst="rect">
            <a:avLst/>
          </a:prstGeom>
        </p:spPr>
      </p:pic>
      <p:sp>
        <p:nvSpPr>
          <p:cNvPr id="12" name="文本框 11"/>
          <p:cNvSpPr txBox="1"/>
          <p:nvPr/>
        </p:nvSpPr>
        <p:spPr>
          <a:xfrm rot="16200000">
            <a:off x="4461510" y="4182745"/>
            <a:ext cx="2402205" cy="242570"/>
          </a:xfrm>
          <a:prstGeom prst="rect">
            <a:avLst/>
          </a:prstGeom>
          <a:noFill/>
        </p:spPr>
        <p:txBody>
          <a:bodyPr wrap="square" rtlCol="0">
            <a:spAutoFit/>
          </a:bodyPr>
          <a:lstStyle/>
          <a:p>
            <a:pPr algn="ct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子宫颈癌年龄标准化发病率</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每</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万女性</a:t>
            </a:r>
          </a:p>
        </p:txBody>
      </p:sp>
      <p:sp>
        <p:nvSpPr>
          <p:cNvPr id="17" name="文本框 16"/>
          <p:cNvSpPr txBox="1"/>
          <p:nvPr/>
        </p:nvSpPr>
        <p:spPr>
          <a:xfrm>
            <a:off x="5268595" y="2590800"/>
            <a:ext cx="1202055" cy="492443"/>
          </a:xfrm>
          <a:prstGeom prst="rect">
            <a:avLst/>
          </a:prstGeom>
          <a:noFill/>
        </p:spPr>
        <p:txBody>
          <a:bodyPr wrap="square" rtlCol="0">
            <a:spAutoFit/>
          </a:bodyPr>
          <a:lstStyle/>
          <a:p>
            <a:pPr algn="r"/>
            <a:r>
              <a:rPr lang="en-US" altLang="zh-CN" sz="12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2030 </a:t>
            </a:r>
            <a:r>
              <a:rPr lang="zh-CN" altLang="en-US" sz="12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发病率</a:t>
            </a:r>
            <a:endParaRPr lang="en-US" altLang="zh-CN" sz="12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algn="r"/>
            <a:r>
              <a:rPr lang="zh-CN" altLang="en-US" sz="14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降低 </a:t>
            </a:r>
            <a:r>
              <a:rPr lang="en-US" altLang="zh-CN" sz="14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2%</a:t>
            </a:r>
          </a:p>
        </p:txBody>
      </p:sp>
      <p:sp>
        <p:nvSpPr>
          <p:cNvPr id="21" name="文本框 20"/>
          <p:cNvSpPr txBox="1"/>
          <p:nvPr/>
        </p:nvSpPr>
        <p:spPr>
          <a:xfrm>
            <a:off x="7258050" y="2590800"/>
            <a:ext cx="1206500" cy="491490"/>
          </a:xfrm>
          <a:prstGeom prst="rect">
            <a:avLst/>
          </a:prstGeom>
          <a:noFill/>
        </p:spPr>
        <p:txBody>
          <a:bodyPr wrap="square" rtlCol="0">
            <a:spAutoFit/>
          </a:bodyPr>
          <a:lstStyle/>
          <a:p>
            <a:r>
              <a:rPr lang="en-US" altLang="zh-CN" sz="12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2045 </a:t>
            </a:r>
            <a:r>
              <a:rPr lang="zh-CN" altLang="en-US" sz="12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发病率</a:t>
            </a:r>
            <a:endParaRPr lang="en-US" altLang="zh-CN" sz="12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b="1" dirty="0">
                <a:solidFill>
                  <a:srgbClr val="015560"/>
                </a:solidFill>
                <a:latin typeface="微软雅黑" panose="020B0503020204020204" pitchFamily="34" charset="-122"/>
                <a:ea typeface="微软雅黑" panose="020B0503020204020204" pitchFamily="34" charset="-122"/>
              </a:rPr>
              <a:t>降低 </a:t>
            </a:r>
            <a:r>
              <a:rPr lang="en-US" altLang="zh-CN" sz="1400" b="1" dirty="0">
                <a:solidFill>
                  <a:srgbClr val="015560"/>
                </a:solidFill>
                <a:latin typeface="微软雅黑" panose="020B0503020204020204" pitchFamily="34" charset="-122"/>
                <a:ea typeface="微软雅黑" panose="020B0503020204020204" pitchFamily="34" charset="-122"/>
              </a:rPr>
              <a:t>42%</a:t>
            </a:r>
          </a:p>
        </p:txBody>
      </p:sp>
      <p:sp>
        <p:nvSpPr>
          <p:cNvPr id="22" name="文本框 21"/>
          <p:cNvSpPr txBox="1"/>
          <p:nvPr/>
        </p:nvSpPr>
        <p:spPr>
          <a:xfrm>
            <a:off x="9592945" y="2590800"/>
            <a:ext cx="1261745" cy="491490"/>
          </a:xfrm>
          <a:prstGeom prst="rect">
            <a:avLst/>
          </a:prstGeom>
          <a:noFill/>
        </p:spPr>
        <p:txBody>
          <a:bodyPr wrap="square" rtlCol="0">
            <a:spAutoFit/>
          </a:bodyPr>
          <a:lstStyle/>
          <a:p>
            <a:pPr algn="r"/>
            <a:r>
              <a:rPr lang="en-US" altLang="zh-CN" sz="12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2120 </a:t>
            </a:r>
            <a:r>
              <a:rPr lang="zh-CN" altLang="en-US" sz="12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发病率</a:t>
            </a:r>
            <a:endParaRPr lang="en-US" altLang="zh-CN" sz="12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algn="r"/>
            <a:r>
              <a:rPr lang="zh-CN" altLang="en-US" sz="1400" b="1" dirty="0">
                <a:solidFill>
                  <a:srgbClr val="015560"/>
                </a:solidFill>
                <a:latin typeface="微软雅黑" panose="020B0503020204020204" pitchFamily="34" charset="-122"/>
                <a:ea typeface="微软雅黑" panose="020B0503020204020204" pitchFamily="34" charset="-122"/>
              </a:rPr>
              <a:t>降低 </a:t>
            </a:r>
            <a:r>
              <a:rPr lang="en-US" altLang="zh-CN" sz="1400" b="1" dirty="0">
                <a:solidFill>
                  <a:srgbClr val="015560"/>
                </a:solidFill>
                <a:latin typeface="微软雅黑" panose="020B0503020204020204" pitchFamily="34" charset="-122"/>
                <a:ea typeface="微软雅黑" panose="020B0503020204020204" pitchFamily="34" charset="-122"/>
              </a:rPr>
              <a:t>97%</a:t>
            </a:r>
          </a:p>
        </p:txBody>
      </p:sp>
      <p:cxnSp>
        <p:nvCxnSpPr>
          <p:cNvPr id="26" name="直接箭头连接符 25"/>
          <p:cNvCxnSpPr/>
          <p:nvPr/>
        </p:nvCxnSpPr>
        <p:spPr>
          <a:xfrm>
            <a:off x="7206615" y="2604135"/>
            <a:ext cx="0" cy="1529080"/>
          </a:xfrm>
          <a:prstGeom prst="straightConnector1">
            <a:avLst/>
          </a:prstGeom>
          <a:ln w="38100">
            <a:solidFill>
              <a:srgbClr val="01556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9744710" y="2614930"/>
            <a:ext cx="0" cy="2654935"/>
          </a:xfrm>
          <a:prstGeom prst="straightConnector1">
            <a:avLst/>
          </a:prstGeom>
          <a:ln w="38100">
            <a:solidFill>
              <a:srgbClr val="015560"/>
            </a:solidFill>
            <a:prstDash val="sysDot"/>
            <a:tailEnd type="triangle" w="lg" len="lg"/>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7837387" y="4402995"/>
            <a:ext cx="1891318" cy="772256"/>
            <a:chOff x="3110669" y="3826956"/>
            <a:chExt cx="1920581" cy="806379"/>
          </a:xfrm>
          <a:solidFill>
            <a:srgbClr val="FF0000"/>
          </a:solidFill>
        </p:grpSpPr>
        <p:sp>
          <p:nvSpPr>
            <p:cNvPr id="32" name="等腰三角形 31"/>
            <p:cNvSpPr/>
            <p:nvPr/>
          </p:nvSpPr>
          <p:spPr>
            <a:xfrm rot="10800000">
              <a:off x="4728308" y="4449892"/>
              <a:ext cx="199843" cy="183443"/>
            </a:xfrm>
            <a:prstGeom prst="triangle">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p:cNvSpPr/>
            <p:nvPr/>
          </p:nvSpPr>
          <p:spPr>
            <a:xfrm>
              <a:off x="3110669" y="3826956"/>
              <a:ext cx="1920581" cy="622633"/>
            </a:xfrm>
            <a:prstGeom prst="roundRect">
              <a:avLst/>
            </a:prstGeom>
            <a:solidFill>
              <a:srgbClr val="015560"/>
            </a:solidFill>
            <a:ln>
              <a:noFill/>
            </a:ln>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lnSpc>
                  <a:spcPct val="15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消除子宫颈癌威胁的定义</a:t>
              </a:r>
              <a:endParaRPr lang="en-US" altLang="zh-CN" sz="1100"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发病率</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&lt;4</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例</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/100,000</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女性</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p:txBody>
        </p:sp>
      </p:grpSp>
      <p:cxnSp>
        <p:nvCxnSpPr>
          <p:cNvPr id="34" name="直接箭头连接符 33"/>
          <p:cNvCxnSpPr/>
          <p:nvPr/>
        </p:nvCxnSpPr>
        <p:spPr>
          <a:xfrm>
            <a:off x="6601460" y="2604135"/>
            <a:ext cx="0" cy="601980"/>
          </a:xfrm>
          <a:prstGeom prst="straightConnector1">
            <a:avLst/>
          </a:prstGeom>
          <a:ln w="38100">
            <a:solidFill>
              <a:srgbClr val="015560"/>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5541010" y="5650230"/>
            <a:ext cx="5042535" cy="189230"/>
          </a:xfrm>
          <a:prstGeom prst="rect">
            <a:avLst/>
          </a:prstGeom>
        </p:spPr>
        <p:txBody>
          <a:bodyPr wrap="square" rtlCol="0" anchor="t">
            <a:spAutoFit/>
          </a:bodyPr>
          <a:lstStyle/>
          <a:p>
            <a:pPr lvl="0" algn="ctr">
              <a:spcBef>
                <a:spcPts val="0"/>
              </a:spcBef>
              <a:spcAft>
                <a:spcPts val="0"/>
              </a:spcAft>
              <a:buClrTx/>
              <a:buSzTx/>
              <a:buFontTx/>
              <a:defRPr/>
            </a:pPr>
            <a:r>
              <a:rPr lang="zh-CN" altLang="en-US" sz="700" i="1" kern="0" dirty="0">
                <a:latin typeface="微软雅黑" panose="020B0503020204020204" pitchFamily="34" charset="-122"/>
                <a:ea typeface="微软雅黑" panose="020B0503020204020204" pitchFamily="34" charset="-122"/>
                <a:sym typeface="+mn-ea"/>
              </a:rPr>
              <a:t>摘自：WHO 2020. Global strategy to accelerate the elimination of cervical cancer as a public health problem.</a:t>
            </a:r>
          </a:p>
        </p:txBody>
      </p:sp>
      <p:cxnSp>
        <p:nvCxnSpPr>
          <p:cNvPr id="36" name="直接连接符 35"/>
          <p:cNvCxnSpPr/>
          <p:nvPr/>
        </p:nvCxnSpPr>
        <p:spPr>
          <a:xfrm flipV="1">
            <a:off x="6209665" y="5194300"/>
            <a:ext cx="3519805" cy="635"/>
          </a:xfrm>
          <a:prstGeom prst="line">
            <a:avLst/>
          </a:prstGeom>
          <a:ln w="12700">
            <a:solidFill>
              <a:srgbClr val="919191"/>
            </a:solidFill>
            <a:prstDash val="sysDot"/>
          </a:ln>
        </p:spPr>
        <p:style>
          <a:lnRef idx="1">
            <a:schemeClr val="accent1"/>
          </a:lnRef>
          <a:fillRef idx="0">
            <a:schemeClr val="accent1"/>
          </a:fillRef>
          <a:effectRef idx="0">
            <a:schemeClr val="accent1"/>
          </a:effectRef>
          <a:fontRef idx="minor">
            <a:schemeClr val="tx1"/>
          </a:fontRef>
        </p:style>
      </p:cxnSp>
      <p:pic>
        <p:nvPicPr>
          <p:cNvPr id="37" name="图片 36"/>
          <p:cNvPicPr>
            <a:picLocks noChangeAspect="1"/>
          </p:cNvPicPr>
          <p:nvPr/>
        </p:nvPicPr>
        <p:blipFill>
          <a:blip r:embed="rId5"/>
          <a:stretch>
            <a:fillRect/>
          </a:stretch>
        </p:blipFill>
        <p:spPr>
          <a:xfrm>
            <a:off x="7715250" y="2414905"/>
            <a:ext cx="271780" cy="139700"/>
          </a:xfrm>
          <a:prstGeom prst="rect">
            <a:avLst/>
          </a:prstGeom>
        </p:spPr>
      </p:pic>
      <p:pic>
        <p:nvPicPr>
          <p:cNvPr id="38" name="图片 37"/>
          <p:cNvPicPr>
            <a:picLocks noChangeAspect="1"/>
          </p:cNvPicPr>
          <p:nvPr/>
        </p:nvPicPr>
        <p:blipFill>
          <a:blip r:embed="rId6"/>
          <a:stretch>
            <a:fillRect/>
          </a:stretch>
        </p:blipFill>
        <p:spPr>
          <a:xfrm>
            <a:off x="9163685" y="2414270"/>
            <a:ext cx="263525" cy="139700"/>
          </a:xfrm>
          <a:prstGeom prst="rect">
            <a:avLst/>
          </a:prstGeom>
        </p:spPr>
      </p:pic>
      <p:sp>
        <p:nvSpPr>
          <p:cNvPr id="39" name="文本框 38"/>
          <p:cNvSpPr txBox="1"/>
          <p:nvPr/>
        </p:nvSpPr>
        <p:spPr>
          <a:xfrm>
            <a:off x="8016240" y="2379980"/>
            <a:ext cx="530860" cy="234950"/>
          </a:xfrm>
          <a:prstGeom prst="rect">
            <a:avLst/>
          </a:prstGeom>
          <a:noFill/>
        </p:spPr>
        <p:txBody>
          <a:bodyPr wrap="square">
            <a:spAutoFit/>
          </a:bodyPr>
          <a:lstStyle/>
          <a:p>
            <a:pPr algn="l"/>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现状</a:t>
            </a:r>
          </a:p>
        </p:txBody>
      </p:sp>
      <p:sp>
        <p:nvSpPr>
          <p:cNvPr id="41" name="文本框 40"/>
          <p:cNvSpPr txBox="1"/>
          <p:nvPr/>
        </p:nvSpPr>
        <p:spPr>
          <a:xfrm>
            <a:off x="9457690" y="2382520"/>
            <a:ext cx="1830705" cy="233680"/>
          </a:xfrm>
          <a:prstGeom prst="rect">
            <a:avLst/>
          </a:prstGeom>
          <a:noFill/>
        </p:spPr>
        <p:txBody>
          <a:bodyPr wrap="square">
            <a:spAutoFit/>
          </a:bodyPr>
          <a:lstStyle/>
          <a:p>
            <a:pPr algn="l"/>
            <a:r>
              <a:rPr lang="zh-CN" altLang="en-US" sz="1000" b="1" dirty="0">
                <a:latin typeface="微软雅黑" panose="020B0503020204020204" pitchFamily="34" charset="-122"/>
                <a:ea typeface="微软雅黑" panose="020B0503020204020204" pitchFamily="34" charset="-122"/>
                <a:sym typeface="+mn-ea"/>
              </a:rPr>
              <a:t>疫苗接种</a:t>
            </a:r>
            <a:r>
              <a:rPr lang="en-US" altLang="zh-CN" sz="1000" b="1" dirty="0">
                <a:latin typeface="微软雅黑" panose="020B0503020204020204" pitchFamily="34" charset="-122"/>
                <a:ea typeface="微软雅黑" panose="020B0503020204020204" pitchFamily="34" charset="-122"/>
                <a:sym typeface="+mn-ea"/>
              </a:rPr>
              <a:t>+</a:t>
            </a:r>
            <a:r>
              <a:rPr lang="zh-CN" altLang="en-US" sz="1000" b="1" dirty="0">
                <a:latin typeface="微软雅黑" panose="020B0503020204020204" pitchFamily="34" charset="-122"/>
                <a:ea typeface="微软雅黑" panose="020B0503020204020204" pitchFamily="34" charset="-122"/>
                <a:sym typeface="+mn-ea"/>
              </a:rPr>
              <a:t>终生两次筛查策略</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圆角 4"/>
          <p:cNvSpPr/>
          <p:nvPr/>
        </p:nvSpPr>
        <p:spPr>
          <a:xfrm>
            <a:off x="696488" y="3097726"/>
            <a:ext cx="3899063" cy="1750916"/>
          </a:xfrm>
          <a:prstGeom prst="roundRect">
            <a:avLst>
              <a:gd name="adj" fmla="val 33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84834" y="3208020"/>
            <a:ext cx="3722370" cy="1568450"/>
          </a:xfrm>
          <a:prstGeom prst="rect">
            <a:avLst/>
          </a:prstGeom>
          <a:noFill/>
        </p:spPr>
        <p:txBody>
          <a:bodyPr wrap="square">
            <a:spAutoFit/>
          </a:bodyPr>
          <a:lstStyle/>
          <a:p>
            <a:pPr marL="285750" lvl="0" indent="-285750" algn="l">
              <a:lnSpc>
                <a:spcPct val="150000"/>
              </a:lnSpc>
              <a:buClrTx/>
              <a:buSzTx/>
              <a:buFont typeface="Arial" panose="020B0604020202020204" pitchFamily="34" charset="0"/>
              <a:buChar char="•"/>
            </a:pPr>
            <a:r>
              <a:rPr lang="en-US" altLang="zh-CN" sz="1600" b="1" dirty="0">
                <a:solidFill>
                  <a:srgbClr val="015560"/>
                </a:solidFill>
                <a:latin typeface="微软雅黑" panose="020B0503020204020204" pitchFamily="34" charset="-122"/>
                <a:ea typeface="微软雅黑" panose="020B0503020204020204" pitchFamily="34" charset="-122"/>
                <a:sym typeface="+mn-ea"/>
              </a:rPr>
              <a:t>9</a:t>
            </a:r>
            <a:r>
              <a:rPr lang="zh-CN" altLang="en-US" sz="1600" b="1" dirty="0">
                <a:solidFill>
                  <a:srgbClr val="015560"/>
                </a:solidFill>
                <a:latin typeface="微软雅黑" panose="020B0503020204020204" pitchFamily="34" charset="-122"/>
                <a:ea typeface="微软雅黑" panose="020B0503020204020204" pitchFamily="34" charset="-122"/>
                <a:sym typeface="+mn-ea"/>
              </a:rPr>
              <a:t>岁</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女孩常规接种</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HPV</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疫苗（补种至</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岁），</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2020年</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覆盖率</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达</a:t>
            </a:r>
            <a:r>
              <a:rPr lang="zh-CN" altLang="en-US" sz="1600" b="1" dirty="0">
                <a:solidFill>
                  <a:srgbClr val="015560"/>
                </a:solidFill>
                <a:latin typeface="微软雅黑" panose="020B0503020204020204" pitchFamily="34" charset="-122"/>
                <a:ea typeface="微软雅黑" panose="020B0503020204020204" pitchFamily="34" charset="-122"/>
                <a:sym typeface="+mn-ea"/>
              </a:rPr>
              <a:t>90%</a:t>
            </a:r>
          </a:p>
          <a:p>
            <a:pPr marL="285750" lvl="0" indent="-285750">
              <a:lnSpc>
                <a:spcPct val="150000"/>
              </a:lnSpc>
              <a:buFont typeface="Arial" panose="020B0604020202020204" pitchFamily="34" charset="0"/>
              <a:buChar char="•"/>
            </a:pPr>
            <a:r>
              <a:rPr lang="en-US" altLang="zh-CN" sz="1600" b="1" dirty="0">
                <a:solidFill>
                  <a:srgbClr val="015560"/>
                </a:solidFill>
                <a:latin typeface="微软雅黑" panose="020B0503020204020204" pitchFamily="34" charset="-122"/>
                <a:ea typeface="微软雅黑" panose="020B0503020204020204" pitchFamily="34" charset="-122"/>
                <a:sym typeface="+mn-ea"/>
              </a:rPr>
              <a:t>35</a:t>
            </a:r>
            <a:r>
              <a:rPr lang="zh-CN" altLang="en-US" sz="1600" b="1" dirty="0">
                <a:solidFill>
                  <a:srgbClr val="015560"/>
                </a:solidFill>
                <a:latin typeface="微软雅黑" panose="020B0503020204020204" pitchFamily="34" charset="-122"/>
                <a:ea typeface="微软雅黑" panose="020B0503020204020204" pitchFamily="34" charset="-122"/>
                <a:sym typeface="+mn-ea"/>
              </a:rPr>
              <a:t>岁和</a:t>
            </a:r>
            <a:r>
              <a:rPr lang="en-US" altLang="zh-CN" sz="1600" b="1" dirty="0">
                <a:solidFill>
                  <a:srgbClr val="015560"/>
                </a:solidFill>
                <a:latin typeface="微软雅黑" panose="020B0503020204020204" pitchFamily="34" charset="-122"/>
                <a:ea typeface="微软雅黑" panose="020B0503020204020204" pitchFamily="34" charset="-122"/>
                <a:sym typeface="+mn-ea"/>
              </a:rPr>
              <a:t>45</a:t>
            </a:r>
            <a:r>
              <a:rPr lang="zh-CN" altLang="en-US" sz="1600" b="1" dirty="0">
                <a:solidFill>
                  <a:srgbClr val="015560"/>
                </a:solidFill>
                <a:latin typeface="微软雅黑" panose="020B0503020204020204" pitchFamily="34" charset="-122"/>
                <a:ea typeface="微软雅黑" panose="020B0503020204020204" pitchFamily="34" charset="-122"/>
                <a:sym typeface="+mn-ea"/>
              </a:rPr>
              <a:t>岁</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进行子宫颈癌筛查，假设筛查率2030年达</a:t>
            </a:r>
            <a:r>
              <a:rPr lang="zh-CN" altLang="en-US" sz="1600" b="1" dirty="0">
                <a:solidFill>
                  <a:srgbClr val="015560"/>
                </a:solidFill>
                <a:latin typeface="微软雅黑" panose="020B0503020204020204" pitchFamily="34" charset="-122"/>
                <a:ea typeface="微软雅黑" panose="020B0503020204020204" pitchFamily="34" charset="-122"/>
                <a:sym typeface="+mn-ea"/>
              </a:rPr>
              <a:t>70%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，2045年达</a:t>
            </a:r>
            <a:r>
              <a:rPr lang="zh-CN" altLang="en-US" sz="1600" b="1" dirty="0">
                <a:solidFill>
                  <a:srgbClr val="015560"/>
                </a:solidFill>
                <a:latin typeface="微软雅黑" panose="020B0503020204020204" pitchFamily="34" charset="-122"/>
                <a:ea typeface="微软雅黑" panose="020B0503020204020204" pitchFamily="34" charset="-122"/>
                <a:sym typeface="+mn-ea"/>
              </a:rPr>
              <a:t>90%</a:t>
            </a:r>
            <a:endParaRPr lang="zh-CN" altLang="en-US" sz="1600" b="1" dirty="0">
              <a:solidFill>
                <a:srgbClr val="015560"/>
              </a:solidFill>
              <a:latin typeface="微软雅黑" panose="020B0503020204020204" pitchFamily="34" charset="-122"/>
              <a:ea typeface="微软雅黑" panose="020B0503020204020204" pitchFamily="34" charset="-122"/>
            </a:endParaRPr>
          </a:p>
        </p:txBody>
      </p:sp>
      <p:sp>
        <p:nvSpPr>
          <p:cNvPr id="10" name="圆角矩形 14"/>
          <p:cNvSpPr/>
          <p:nvPr/>
        </p:nvSpPr>
        <p:spPr>
          <a:xfrm>
            <a:off x="697652" y="2682559"/>
            <a:ext cx="3899063" cy="360000"/>
          </a:xfrm>
          <a:prstGeom prst="roundRect">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疫苗接种</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终生两次筛查策略</a:t>
            </a:r>
            <a:r>
              <a:rPr lang="en-US" altLang="zh-CN" sz="1600" b="1" baseline="30000" dirty="0">
                <a:solidFill>
                  <a:schemeClr val="bg1"/>
                </a:solidFill>
                <a:latin typeface="微软雅黑" panose="020B0503020204020204" pitchFamily="34" charset="-122"/>
                <a:ea typeface="微软雅黑" panose="020B0503020204020204" pitchFamily="34" charset="-122"/>
              </a:rPr>
              <a:t>1</a:t>
            </a:r>
          </a:p>
        </p:txBody>
      </p:sp>
    </p:spTree>
    <p:custDataLst>
      <p:tags r:id="rId1"/>
    </p:custData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DFDD5A9-9E42-EA58-20AD-D31981E4DB64}"/>
              </a:ext>
            </a:extLst>
          </p:cNvPr>
          <p:cNvSpPr>
            <a:spLocks noGrp="1"/>
          </p:cNvSpPr>
          <p:nvPr>
            <p:ph type="body" sz="quarter" idx="4294967295"/>
          </p:nvPr>
        </p:nvSpPr>
        <p:spPr>
          <a:xfrm>
            <a:off x="3052762" y="2824163"/>
            <a:ext cx="6086475" cy="1209675"/>
          </a:xfrm>
          <a:prstGeom prst="rect">
            <a:avLst/>
          </a:prstGeom>
        </p:spPr>
        <p:txBody>
          <a:bodyPr/>
          <a:lstStyle/>
          <a:p>
            <a:pPr marL="0" indent="0" algn="ctr">
              <a:buNone/>
            </a:pPr>
            <a:r>
              <a:rPr kumimoji="1" lang="zh-CN" altLang="en-US" sz="4800" dirty="0">
                <a:solidFill>
                  <a:srgbClr val="00525E"/>
                </a:solidFill>
              </a:rPr>
              <a:t>谢 谢</a:t>
            </a:r>
            <a:endParaRPr kumimoji="1" lang="zh-CN" altLang="en-US" sz="4800" dirty="0"/>
          </a:p>
        </p:txBody>
      </p:sp>
      <p:sp>
        <p:nvSpPr>
          <p:cNvPr id="3" name="文本框 2">
            <a:extLst>
              <a:ext uri="{FF2B5EF4-FFF2-40B4-BE49-F238E27FC236}">
                <a16:creationId xmlns:a16="http://schemas.microsoft.com/office/drawing/2014/main" id="{8B718181-8880-8E25-D0A4-1018FCF97135}"/>
              </a:ext>
            </a:extLst>
          </p:cNvPr>
          <p:cNvSpPr txBox="1"/>
          <p:nvPr/>
        </p:nvSpPr>
        <p:spPr>
          <a:xfrm>
            <a:off x="7837714" y="6519446"/>
            <a:ext cx="4354286" cy="338554"/>
          </a:xfrm>
          <a:prstGeom prst="rect">
            <a:avLst/>
          </a:prstGeom>
          <a:noFill/>
        </p:spPr>
        <p:txBody>
          <a:bodyPr wrap="square" rtlCol="0">
            <a:spAutoFit/>
          </a:bodyPr>
          <a:lstStyle/>
          <a:p>
            <a:pPr algn="r"/>
            <a:r>
              <a:rPr lang="en-US" altLang="zh-CN" sz="800" dirty="0">
                <a:solidFill>
                  <a:schemeClr val="bg1"/>
                </a:solidFill>
                <a:latin typeface="微软雅黑"/>
              </a:rPr>
              <a:t>03-2026-CN-HPV-01463</a:t>
            </a:r>
          </a:p>
          <a:p>
            <a:pPr algn="r"/>
            <a:r>
              <a:rPr lang="zh-CN" altLang="en-US" sz="800" dirty="0">
                <a:solidFill>
                  <a:schemeClr val="bg1"/>
                </a:solidFill>
                <a:latin typeface="微软雅黑"/>
              </a:rPr>
              <a:t>仅供医疗卫生专业人士作学术参考，请勿分发或转发</a:t>
            </a:r>
          </a:p>
        </p:txBody>
      </p:sp>
    </p:spTree>
    <p:extLst>
      <p:ext uri="{BB962C8B-B14F-4D97-AF65-F5344CB8AC3E}">
        <p14:creationId xmlns:p14="http://schemas.microsoft.com/office/powerpoint/2010/main" val="28018442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7791" y="385500"/>
            <a:ext cx="10759440" cy="480382"/>
          </a:xfrm>
        </p:spPr>
        <p:txBody>
          <a:bodyPr vert="horz" rtlCol="0">
            <a:normAutofit/>
          </a:bodyPr>
          <a:lstStyle/>
          <a:p>
            <a:r>
              <a:rPr lang="zh-CN" altLang="en-US" dirty="0">
                <a:sym typeface="+mn-ea"/>
              </a:rPr>
              <a:t>各国制定子宫颈癌防控策略，加速消除进程</a:t>
            </a:r>
          </a:p>
        </p:txBody>
      </p:sp>
      <p:grpSp>
        <p:nvGrpSpPr>
          <p:cNvPr id="22530" name="组合 22529"/>
          <p:cNvGrpSpPr/>
          <p:nvPr/>
        </p:nvGrpSpPr>
        <p:grpSpPr>
          <a:xfrm>
            <a:off x="2863215" y="1775229"/>
            <a:ext cx="7704455" cy="4077910"/>
            <a:chOff x="0" y="0"/>
            <a:chExt cx="4531" cy="2740"/>
          </a:xfrm>
        </p:grpSpPr>
        <p:sp>
          <p:nvSpPr>
            <p:cNvPr id="22531" name="Freeform 191"/>
            <p:cNvSpPr/>
            <p:nvPr/>
          </p:nvSpPr>
          <p:spPr>
            <a:xfrm>
              <a:off x="982" y="264"/>
              <a:ext cx="84" cy="186"/>
            </a:xfrm>
            <a:custGeom>
              <a:avLst/>
              <a:gdLst>
                <a:gd name="txL" fmla="*/ 0 w 84"/>
                <a:gd name="txT" fmla="*/ 0 h 186"/>
                <a:gd name="txR" fmla="*/ 84 w 84"/>
                <a:gd name="txB" fmla="*/ 186 h 186"/>
              </a:gdLst>
              <a:ahLst/>
              <a:cxnLst>
                <a:cxn ang="0">
                  <a:pos x="76" y="8"/>
                </a:cxn>
                <a:cxn ang="0">
                  <a:pos x="74" y="4"/>
                </a:cxn>
                <a:cxn ang="0">
                  <a:pos x="74" y="0"/>
                </a:cxn>
                <a:cxn ang="0">
                  <a:pos x="70" y="0"/>
                </a:cxn>
                <a:cxn ang="0">
                  <a:pos x="64" y="8"/>
                </a:cxn>
                <a:cxn ang="0">
                  <a:pos x="50" y="22"/>
                </a:cxn>
                <a:cxn ang="0">
                  <a:pos x="38" y="30"/>
                </a:cxn>
                <a:cxn ang="0">
                  <a:pos x="34" y="32"/>
                </a:cxn>
                <a:cxn ang="0">
                  <a:pos x="2" y="116"/>
                </a:cxn>
                <a:cxn ang="0">
                  <a:pos x="0" y="148"/>
                </a:cxn>
                <a:cxn ang="0">
                  <a:pos x="2" y="148"/>
                </a:cxn>
                <a:cxn ang="0">
                  <a:pos x="6" y="150"/>
                </a:cxn>
                <a:cxn ang="0">
                  <a:pos x="4" y="158"/>
                </a:cxn>
                <a:cxn ang="0">
                  <a:pos x="4" y="168"/>
                </a:cxn>
                <a:cxn ang="0">
                  <a:pos x="6" y="176"/>
                </a:cxn>
                <a:cxn ang="0">
                  <a:pos x="14" y="178"/>
                </a:cxn>
                <a:cxn ang="0">
                  <a:pos x="24" y="180"/>
                </a:cxn>
                <a:cxn ang="0">
                  <a:pos x="28" y="184"/>
                </a:cxn>
                <a:cxn ang="0">
                  <a:pos x="40" y="186"/>
                </a:cxn>
                <a:cxn ang="0">
                  <a:pos x="44" y="184"/>
                </a:cxn>
                <a:cxn ang="0">
                  <a:pos x="48" y="180"/>
                </a:cxn>
                <a:cxn ang="0">
                  <a:pos x="48" y="174"/>
                </a:cxn>
                <a:cxn ang="0">
                  <a:pos x="44" y="170"/>
                </a:cxn>
                <a:cxn ang="0">
                  <a:pos x="40" y="170"/>
                </a:cxn>
                <a:cxn ang="0">
                  <a:pos x="30" y="154"/>
                </a:cxn>
                <a:cxn ang="0">
                  <a:pos x="26" y="128"/>
                </a:cxn>
                <a:cxn ang="0">
                  <a:pos x="34" y="100"/>
                </a:cxn>
                <a:cxn ang="0">
                  <a:pos x="32" y="96"/>
                </a:cxn>
                <a:cxn ang="0">
                  <a:pos x="34" y="86"/>
                </a:cxn>
                <a:cxn ang="0">
                  <a:pos x="40" y="76"/>
                </a:cxn>
                <a:cxn ang="0">
                  <a:pos x="56" y="50"/>
                </a:cxn>
                <a:cxn ang="0">
                  <a:pos x="84" y="22"/>
                </a:cxn>
              </a:cxnLst>
              <a:rect l="txL" t="txT" r="txR" b="txB"/>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32" name="Freeform 192"/>
            <p:cNvSpPr/>
            <p:nvPr/>
          </p:nvSpPr>
          <p:spPr>
            <a:xfrm>
              <a:off x="804" y="108"/>
              <a:ext cx="110" cy="70"/>
            </a:xfrm>
            <a:custGeom>
              <a:avLst/>
              <a:gdLst>
                <a:gd name="txL" fmla="*/ 0 w 110"/>
                <a:gd name="txT" fmla="*/ 0 h 70"/>
                <a:gd name="txR" fmla="*/ 110 w 110"/>
                <a:gd name="txB" fmla="*/ 70 h 70"/>
              </a:gdLst>
              <a:ahLst/>
              <a:cxnLst>
                <a:cxn ang="0">
                  <a:pos x="26" y="10"/>
                </a:cxn>
                <a:cxn ang="0">
                  <a:pos x="26" y="10"/>
                </a:cxn>
                <a:cxn ang="0">
                  <a:pos x="26" y="12"/>
                </a:cxn>
                <a:cxn ang="0">
                  <a:pos x="24" y="16"/>
                </a:cxn>
                <a:cxn ang="0">
                  <a:pos x="22" y="18"/>
                </a:cxn>
                <a:cxn ang="0">
                  <a:pos x="20" y="20"/>
                </a:cxn>
                <a:cxn ang="0">
                  <a:pos x="14" y="22"/>
                </a:cxn>
                <a:cxn ang="0">
                  <a:pos x="10" y="24"/>
                </a:cxn>
                <a:cxn ang="0">
                  <a:pos x="4" y="24"/>
                </a:cxn>
                <a:cxn ang="0">
                  <a:pos x="2" y="28"/>
                </a:cxn>
                <a:cxn ang="0">
                  <a:pos x="0" y="30"/>
                </a:cxn>
                <a:cxn ang="0">
                  <a:pos x="0" y="32"/>
                </a:cxn>
                <a:cxn ang="0">
                  <a:pos x="2" y="34"/>
                </a:cxn>
                <a:cxn ang="0">
                  <a:pos x="8" y="38"/>
                </a:cxn>
                <a:cxn ang="0">
                  <a:pos x="22" y="42"/>
                </a:cxn>
                <a:cxn ang="0">
                  <a:pos x="34" y="44"/>
                </a:cxn>
                <a:cxn ang="0">
                  <a:pos x="46" y="44"/>
                </a:cxn>
                <a:cxn ang="0">
                  <a:pos x="50" y="44"/>
                </a:cxn>
                <a:cxn ang="0">
                  <a:pos x="68" y="70"/>
                </a:cxn>
                <a:cxn ang="0">
                  <a:pos x="86" y="56"/>
                </a:cxn>
                <a:cxn ang="0">
                  <a:pos x="88" y="44"/>
                </a:cxn>
                <a:cxn ang="0">
                  <a:pos x="88" y="44"/>
                </a:cxn>
                <a:cxn ang="0">
                  <a:pos x="92" y="42"/>
                </a:cxn>
                <a:cxn ang="0">
                  <a:pos x="96" y="40"/>
                </a:cxn>
                <a:cxn ang="0">
                  <a:pos x="100" y="36"/>
                </a:cxn>
                <a:cxn ang="0">
                  <a:pos x="104" y="32"/>
                </a:cxn>
                <a:cxn ang="0">
                  <a:pos x="108" y="28"/>
                </a:cxn>
                <a:cxn ang="0">
                  <a:pos x="110" y="22"/>
                </a:cxn>
                <a:cxn ang="0">
                  <a:pos x="110" y="18"/>
                </a:cxn>
                <a:cxn ang="0">
                  <a:pos x="110" y="16"/>
                </a:cxn>
                <a:cxn ang="0">
                  <a:pos x="108" y="16"/>
                </a:cxn>
                <a:cxn ang="0">
                  <a:pos x="106" y="16"/>
                </a:cxn>
                <a:cxn ang="0">
                  <a:pos x="104" y="18"/>
                </a:cxn>
                <a:cxn ang="0">
                  <a:pos x="102" y="18"/>
                </a:cxn>
                <a:cxn ang="0">
                  <a:pos x="100" y="20"/>
                </a:cxn>
                <a:cxn ang="0">
                  <a:pos x="98" y="22"/>
                </a:cxn>
                <a:cxn ang="0">
                  <a:pos x="98" y="22"/>
                </a:cxn>
                <a:cxn ang="0">
                  <a:pos x="80" y="32"/>
                </a:cxn>
                <a:cxn ang="0">
                  <a:pos x="62" y="30"/>
                </a:cxn>
                <a:cxn ang="0">
                  <a:pos x="60" y="28"/>
                </a:cxn>
                <a:cxn ang="0">
                  <a:pos x="58" y="28"/>
                </a:cxn>
                <a:cxn ang="0">
                  <a:pos x="56" y="24"/>
                </a:cxn>
                <a:cxn ang="0">
                  <a:pos x="56" y="22"/>
                </a:cxn>
                <a:cxn ang="0">
                  <a:pos x="56" y="18"/>
                </a:cxn>
                <a:cxn ang="0">
                  <a:pos x="58" y="14"/>
                </a:cxn>
                <a:cxn ang="0">
                  <a:pos x="62" y="10"/>
                </a:cxn>
                <a:cxn ang="0">
                  <a:pos x="64" y="6"/>
                </a:cxn>
                <a:cxn ang="0">
                  <a:pos x="66" y="4"/>
                </a:cxn>
                <a:cxn ang="0">
                  <a:pos x="66" y="4"/>
                </a:cxn>
                <a:cxn ang="0">
                  <a:pos x="62" y="2"/>
                </a:cxn>
                <a:cxn ang="0">
                  <a:pos x="54" y="2"/>
                </a:cxn>
                <a:cxn ang="0">
                  <a:pos x="44" y="0"/>
                </a:cxn>
                <a:cxn ang="0">
                  <a:pos x="34" y="4"/>
                </a:cxn>
                <a:cxn ang="0">
                  <a:pos x="26" y="10"/>
                </a:cxn>
              </a:cxnLst>
              <a:rect l="txL" t="txT" r="txR" b="txB"/>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6" y="4"/>
                  </a:lnTo>
                  <a:lnTo>
                    <a:pt x="62" y="2"/>
                  </a:lnTo>
                  <a:lnTo>
                    <a:pt x="54" y="2"/>
                  </a:lnTo>
                  <a:lnTo>
                    <a:pt x="44" y="0"/>
                  </a:lnTo>
                  <a:lnTo>
                    <a:pt x="34" y="4"/>
                  </a:lnTo>
                  <a:lnTo>
                    <a:pt x="26" y="1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33" name="Freeform 193"/>
            <p:cNvSpPr/>
            <p:nvPr/>
          </p:nvSpPr>
          <p:spPr>
            <a:xfrm>
              <a:off x="434" y="124"/>
              <a:ext cx="110" cy="220"/>
            </a:xfrm>
            <a:custGeom>
              <a:avLst/>
              <a:gdLst>
                <a:gd name="txL" fmla="*/ 0 w 110"/>
                <a:gd name="txT" fmla="*/ 0 h 220"/>
                <a:gd name="txR" fmla="*/ 110 w 110"/>
                <a:gd name="txB" fmla="*/ 220 h 220"/>
              </a:gdLst>
              <a:ahLst/>
              <a:cxnLst>
                <a:cxn ang="0">
                  <a:pos x="44" y="20"/>
                </a:cxn>
                <a:cxn ang="0">
                  <a:pos x="40" y="20"/>
                </a:cxn>
                <a:cxn ang="0">
                  <a:pos x="36" y="20"/>
                </a:cxn>
                <a:cxn ang="0">
                  <a:pos x="34" y="26"/>
                </a:cxn>
                <a:cxn ang="0">
                  <a:pos x="32" y="32"/>
                </a:cxn>
                <a:cxn ang="0">
                  <a:pos x="28" y="34"/>
                </a:cxn>
                <a:cxn ang="0">
                  <a:pos x="24" y="34"/>
                </a:cxn>
                <a:cxn ang="0">
                  <a:pos x="24" y="34"/>
                </a:cxn>
                <a:cxn ang="0">
                  <a:pos x="20" y="26"/>
                </a:cxn>
                <a:cxn ang="0">
                  <a:pos x="12" y="18"/>
                </a:cxn>
                <a:cxn ang="0">
                  <a:pos x="2" y="16"/>
                </a:cxn>
                <a:cxn ang="0">
                  <a:pos x="0" y="60"/>
                </a:cxn>
                <a:cxn ang="0">
                  <a:pos x="4" y="72"/>
                </a:cxn>
                <a:cxn ang="0">
                  <a:pos x="14" y="94"/>
                </a:cxn>
                <a:cxn ang="0">
                  <a:pos x="42" y="106"/>
                </a:cxn>
                <a:cxn ang="0">
                  <a:pos x="58" y="94"/>
                </a:cxn>
                <a:cxn ang="0">
                  <a:pos x="60" y="96"/>
                </a:cxn>
                <a:cxn ang="0">
                  <a:pos x="66" y="100"/>
                </a:cxn>
                <a:cxn ang="0">
                  <a:pos x="68" y="106"/>
                </a:cxn>
                <a:cxn ang="0">
                  <a:pos x="62" y="114"/>
                </a:cxn>
                <a:cxn ang="0">
                  <a:pos x="46" y="126"/>
                </a:cxn>
                <a:cxn ang="0">
                  <a:pos x="38" y="130"/>
                </a:cxn>
                <a:cxn ang="0">
                  <a:pos x="36" y="144"/>
                </a:cxn>
                <a:cxn ang="0">
                  <a:pos x="36" y="166"/>
                </a:cxn>
                <a:cxn ang="0">
                  <a:pos x="38" y="170"/>
                </a:cxn>
                <a:cxn ang="0">
                  <a:pos x="42" y="182"/>
                </a:cxn>
                <a:cxn ang="0">
                  <a:pos x="48" y="192"/>
                </a:cxn>
                <a:cxn ang="0">
                  <a:pos x="56" y="202"/>
                </a:cxn>
                <a:cxn ang="0">
                  <a:pos x="62" y="212"/>
                </a:cxn>
                <a:cxn ang="0">
                  <a:pos x="66" y="220"/>
                </a:cxn>
                <a:cxn ang="0">
                  <a:pos x="74" y="212"/>
                </a:cxn>
                <a:cxn ang="0">
                  <a:pos x="90" y="154"/>
                </a:cxn>
                <a:cxn ang="0">
                  <a:pos x="104" y="98"/>
                </a:cxn>
                <a:cxn ang="0">
                  <a:pos x="108" y="88"/>
                </a:cxn>
                <a:cxn ang="0">
                  <a:pos x="108" y="66"/>
                </a:cxn>
                <a:cxn ang="0">
                  <a:pos x="102" y="22"/>
                </a:cxn>
                <a:cxn ang="0">
                  <a:pos x="70" y="2"/>
                </a:cxn>
                <a:cxn ang="0">
                  <a:pos x="64" y="4"/>
                </a:cxn>
                <a:cxn ang="0">
                  <a:pos x="58" y="8"/>
                </a:cxn>
                <a:cxn ang="0">
                  <a:pos x="58" y="14"/>
                </a:cxn>
                <a:cxn ang="0">
                  <a:pos x="56" y="24"/>
                </a:cxn>
                <a:cxn ang="0">
                  <a:pos x="54" y="30"/>
                </a:cxn>
                <a:cxn ang="0">
                  <a:pos x="44" y="22"/>
                </a:cxn>
              </a:cxnLst>
              <a:rect l="txL" t="txT" r="txR" b="txB"/>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4"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54" y="30"/>
                  </a:lnTo>
                  <a:lnTo>
                    <a:pt x="44" y="2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34" name="Freeform 194"/>
            <p:cNvSpPr/>
            <p:nvPr/>
          </p:nvSpPr>
          <p:spPr>
            <a:xfrm>
              <a:off x="522" y="84"/>
              <a:ext cx="122" cy="94"/>
            </a:xfrm>
            <a:custGeom>
              <a:avLst/>
              <a:gdLst>
                <a:gd name="txL" fmla="*/ 0 w 122"/>
                <a:gd name="txT" fmla="*/ 0 h 94"/>
                <a:gd name="txR" fmla="*/ 122 w 122"/>
                <a:gd name="txB" fmla="*/ 94 h 94"/>
              </a:gdLst>
              <a:ahLst/>
              <a:cxnLst>
                <a:cxn ang="0">
                  <a:pos x="22" y="0"/>
                </a:cxn>
                <a:cxn ang="0">
                  <a:pos x="14" y="20"/>
                </a:cxn>
                <a:cxn ang="0">
                  <a:pos x="0" y="32"/>
                </a:cxn>
                <a:cxn ang="0">
                  <a:pos x="0" y="32"/>
                </a:cxn>
                <a:cxn ang="0">
                  <a:pos x="2" y="36"/>
                </a:cxn>
                <a:cxn ang="0">
                  <a:pos x="4" y="40"/>
                </a:cxn>
                <a:cxn ang="0">
                  <a:pos x="6" y="46"/>
                </a:cxn>
                <a:cxn ang="0">
                  <a:pos x="10" y="50"/>
                </a:cxn>
                <a:cxn ang="0">
                  <a:pos x="12" y="52"/>
                </a:cxn>
                <a:cxn ang="0">
                  <a:pos x="14" y="54"/>
                </a:cxn>
                <a:cxn ang="0">
                  <a:pos x="18" y="54"/>
                </a:cxn>
                <a:cxn ang="0">
                  <a:pos x="22" y="56"/>
                </a:cxn>
                <a:cxn ang="0">
                  <a:pos x="26" y="56"/>
                </a:cxn>
                <a:cxn ang="0">
                  <a:pos x="28" y="56"/>
                </a:cxn>
                <a:cxn ang="0">
                  <a:pos x="30" y="58"/>
                </a:cxn>
                <a:cxn ang="0">
                  <a:pos x="32" y="60"/>
                </a:cxn>
                <a:cxn ang="0">
                  <a:pos x="30" y="62"/>
                </a:cxn>
                <a:cxn ang="0">
                  <a:pos x="28" y="66"/>
                </a:cxn>
                <a:cxn ang="0">
                  <a:pos x="24" y="70"/>
                </a:cxn>
                <a:cxn ang="0">
                  <a:pos x="24" y="74"/>
                </a:cxn>
                <a:cxn ang="0">
                  <a:pos x="26" y="80"/>
                </a:cxn>
                <a:cxn ang="0">
                  <a:pos x="28" y="82"/>
                </a:cxn>
                <a:cxn ang="0">
                  <a:pos x="32" y="86"/>
                </a:cxn>
                <a:cxn ang="0">
                  <a:pos x="36" y="88"/>
                </a:cxn>
                <a:cxn ang="0">
                  <a:pos x="40" y="88"/>
                </a:cxn>
                <a:cxn ang="0">
                  <a:pos x="50" y="88"/>
                </a:cxn>
                <a:cxn ang="0">
                  <a:pos x="64" y="88"/>
                </a:cxn>
                <a:cxn ang="0">
                  <a:pos x="80" y="94"/>
                </a:cxn>
                <a:cxn ang="0">
                  <a:pos x="122" y="42"/>
                </a:cxn>
                <a:cxn ang="0">
                  <a:pos x="114" y="24"/>
                </a:cxn>
                <a:cxn ang="0">
                  <a:pos x="92" y="20"/>
                </a:cxn>
                <a:cxn ang="0">
                  <a:pos x="56" y="0"/>
                </a:cxn>
                <a:cxn ang="0">
                  <a:pos x="54" y="12"/>
                </a:cxn>
                <a:cxn ang="0">
                  <a:pos x="40" y="10"/>
                </a:cxn>
                <a:cxn ang="0">
                  <a:pos x="22" y="0"/>
                </a:cxn>
              </a:cxnLst>
              <a:rect l="txL" t="txT" r="txR" b="txB"/>
              <a:pathLst>
                <a:path w="122" h="94">
                  <a:moveTo>
                    <a:pt x="22" y="0"/>
                  </a:moveTo>
                  <a:lnTo>
                    <a:pt x="14" y="20"/>
                  </a:lnTo>
                  <a:lnTo>
                    <a:pt x="0" y="32"/>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35" name="Freeform 195"/>
            <p:cNvSpPr/>
            <p:nvPr/>
          </p:nvSpPr>
          <p:spPr>
            <a:xfrm>
              <a:off x="550" y="248"/>
              <a:ext cx="46" cy="46"/>
            </a:xfrm>
            <a:custGeom>
              <a:avLst/>
              <a:gdLst>
                <a:gd name="txL" fmla="*/ 0 w 46"/>
                <a:gd name="txT" fmla="*/ 0 h 46"/>
                <a:gd name="txR" fmla="*/ 46 w 46"/>
                <a:gd name="txB" fmla="*/ 46 h 46"/>
              </a:gdLst>
              <a:ahLst/>
              <a:cxnLst>
                <a:cxn ang="0">
                  <a:pos x="28" y="8"/>
                </a:cxn>
                <a:cxn ang="0">
                  <a:pos x="28" y="6"/>
                </a:cxn>
                <a:cxn ang="0">
                  <a:pos x="26" y="4"/>
                </a:cxn>
                <a:cxn ang="0">
                  <a:pos x="22" y="2"/>
                </a:cxn>
                <a:cxn ang="0">
                  <a:pos x="20" y="0"/>
                </a:cxn>
                <a:cxn ang="0">
                  <a:pos x="16" y="0"/>
                </a:cxn>
                <a:cxn ang="0">
                  <a:pos x="12" y="0"/>
                </a:cxn>
                <a:cxn ang="0">
                  <a:pos x="10" y="0"/>
                </a:cxn>
                <a:cxn ang="0">
                  <a:pos x="8" y="4"/>
                </a:cxn>
                <a:cxn ang="0">
                  <a:pos x="4" y="8"/>
                </a:cxn>
                <a:cxn ang="0">
                  <a:pos x="2" y="12"/>
                </a:cxn>
                <a:cxn ang="0">
                  <a:pos x="2" y="16"/>
                </a:cxn>
                <a:cxn ang="0">
                  <a:pos x="0" y="20"/>
                </a:cxn>
                <a:cxn ang="0">
                  <a:pos x="2" y="24"/>
                </a:cxn>
                <a:cxn ang="0">
                  <a:pos x="4" y="26"/>
                </a:cxn>
                <a:cxn ang="0">
                  <a:pos x="8" y="30"/>
                </a:cxn>
                <a:cxn ang="0">
                  <a:pos x="12" y="34"/>
                </a:cxn>
                <a:cxn ang="0">
                  <a:pos x="16" y="36"/>
                </a:cxn>
                <a:cxn ang="0">
                  <a:pos x="20" y="40"/>
                </a:cxn>
                <a:cxn ang="0">
                  <a:pos x="24" y="42"/>
                </a:cxn>
                <a:cxn ang="0">
                  <a:pos x="28" y="44"/>
                </a:cxn>
                <a:cxn ang="0">
                  <a:pos x="28" y="46"/>
                </a:cxn>
                <a:cxn ang="0">
                  <a:pos x="28" y="44"/>
                </a:cxn>
                <a:cxn ang="0">
                  <a:pos x="32" y="44"/>
                </a:cxn>
                <a:cxn ang="0">
                  <a:pos x="36" y="40"/>
                </a:cxn>
                <a:cxn ang="0">
                  <a:pos x="40" y="38"/>
                </a:cxn>
                <a:cxn ang="0">
                  <a:pos x="42" y="34"/>
                </a:cxn>
                <a:cxn ang="0">
                  <a:pos x="46" y="32"/>
                </a:cxn>
                <a:cxn ang="0">
                  <a:pos x="46" y="28"/>
                </a:cxn>
                <a:cxn ang="0">
                  <a:pos x="46" y="24"/>
                </a:cxn>
                <a:cxn ang="0">
                  <a:pos x="42" y="20"/>
                </a:cxn>
                <a:cxn ang="0">
                  <a:pos x="38" y="16"/>
                </a:cxn>
                <a:cxn ang="0">
                  <a:pos x="34" y="12"/>
                </a:cxn>
                <a:cxn ang="0">
                  <a:pos x="32" y="10"/>
                </a:cxn>
                <a:cxn ang="0">
                  <a:pos x="28" y="8"/>
                </a:cxn>
                <a:cxn ang="0">
                  <a:pos x="28" y="8"/>
                </a:cxn>
              </a:cxnLst>
              <a:rect l="txL" t="txT" r="txR" b="txB"/>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lnTo>
                    <a:pt x="28" y="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36" name="Freeform 196"/>
            <p:cNvSpPr/>
            <p:nvPr/>
          </p:nvSpPr>
          <p:spPr>
            <a:xfrm>
              <a:off x="2024" y="908"/>
              <a:ext cx="32" cy="164"/>
            </a:xfrm>
            <a:custGeom>
              <a:avLst/>
              <a:gdLst>
                <a:gd name="txL" fmla="*/ 0 w 32"/>
                <a:gd name="txT" fmla="*/ 0 h 164"/>
                <a:gd name="txR" fmla="*/ 32 w 32"/>
                <a:gd name="txB" fmla="*/ 164 h 164"/>
              </a:gdLst>
              <a:ahLst/>
              <a:cxnLst>
                <a:cxn ang="0">
                  <a:pos x="26" y="8"/>
                </a:cxn>
                <a:cxn ang="0">
                  <a:pos x="26" y="6"/>
                </a:cxn>
                <a:cxn ang="0">
                  <a:pos x="24" y="6"/>
                </a:cxn>
                <a:cxn ang="0">
                  <a:pos x="22" y="2"/>
                </a:cxn>
                <a:cxn ang="0">
                  <a:pos x="20" y="2"/>
                </a:cxn>
                <a:cxn ang="0">
                  <a:pos x="18" y="0"/>
                </a:cxn>
                <a:cxn ang="0">
                  <a:pos x="16" y="2"/>
                </a:cxn>
                <a:cxn ang="0">
                  <a:pos x="14" y="6"/>
                </a:cxn>
                <a:cxn ang="0">
                  <a:pos x="12" y="10"/>
                </a:cxn>
                <a:cxn ang="0">
                  <a:pos x="10" y="14"/>
                </a:cxn>
                <a:cxn ang="0">
                  <a:pos x="8" y="18"/>
                </a:cxn>
                <a:cxn ang="0">
                  <a:pos x="8" y="22"/>
                </a:cxn>
                <a:cxn ang="0">
                  <a:pos x="8" y="22"/>
                </a:cxn>
                <a:cxn ang="0">
                  <a:pos x="2" y="42"/>
                </a:cxn>
                <a:cxn ang="0">
                  <a:pos x="2" y="44"/>
                </a:cxn>
                <a:cxn ang="0">
                  <a:pos x="2" y="46"/>
                </a:cxn>
                <a:cxn ang="0">
                  <a:pos x="4" y="52"/>
                </a:cxn>
                <a:cxn ang="0">
                  <a:pos x="4" y="56"/>
                </a:cxn>
                <a:cxn ang="0">
                  <a:pos x="6" y="60"/>
                </a:cxn>
                <a:cxn ang="0">
                  <a:pos x="6" y="66"/>
                </a:cxn>
                <a:cxn ang="0">
                  <a:pos x="8" y="82"/>
                </a:cxn>
                <a:cxn ang="0">
                  <a:pos x="6" y="100"/>
                </a:cxn>
                <a:cxn ang="0">
                  <a:pos x="6" y="118"/>
                </a:cxn>
                <a:cxn ang="0">
                  <a:pos x="6" y="132"/>
                </a:cxn>
                <a:cxn ang="0">
                  <a:pos x="6" y="140"/>
                </a:cxn>
                <a:cxn ang="0">
                  <a:pos x="6" y="142"/>
                </a:cxn>
                <a:cxn ang="0">
                  <a:pos x="4" y="146"/>
                </a:cxn>
                <a:cxn ang="0">
                  <a:pos x="2" y="150"/>
                </a:cxn>
                <a:cxn ang="0">
                  <a:pos x="0" y="156"/>
                </a:cxn>
                <a:cxn ang="0">
                  <a:pos x="0" y="158"/>
                </a:cxn>
                <a:cxn ang="0">
                  <a:pos x="0" y="160"/>
                </a:cxn>
                <a:cxn ang="0">
                  <a:pos x="8" y="164"/>
                </a:cxn>
                <a:cxn ang="0">
                  <a:pos x="12" y="152"/>
                </a:cxn>
                <a:cxn ang="0">
                  <a:pos x="22" y="162"/>
                </a:cxn>
                <a:cxn ang="0">
                  <a:pos x="22" y="160"/>
                </a:cxn>
                <a:cxn ang="0">
                  <a:pos x="22" y="158"/>
                </a:cxn>
                <a:cxn ang="0">
                  <a:pos x="22" y="152"/>
                </a:cxn>
                <a:cxn ang="0">
                  <a:pos x="22" y="146"/>
                </a:cxn>
                <a:cxn ang="0">
                  <a:pos x="20" y="140"/>
                </a:cxn>
                <a:cxn ang="0">
                  <a:pos x="16" y="130"/>
                </a:cxn>
                <a:cxn ang="0">
                  <a:pos x="16" y="118"/>
                </a:cxn>
                <a:cxn ang="0">
                  <a:pos x="24" y="106"/>
                </a:cxn>
                <a:cxn ang="0">
                  <a:pos x="28" y="102"/>
                </a:cxn>
                <a:cxn ang="0">
                  <a:pos x="32" y="96"/>
                </a:cxn>
                <a:cxn ang="0">
                  <a:pos x="32" y="92"/>
                </a:cxn>
                <a:cxn ang="0">
                  <a:pos x="32" y="88"/>
                </a:cxn>
                <a:cxn ang="0">
                  <a:pos x="30" y="84"/>
                </a:cxn>
                <a:cxn ang="0">
                  <a:pos x="30" y="80"/>
                </a:cxn>
                <a:cxn ang="0">
                  <a:pos x="30" y="74"/>
                </a:cxn>
                <a:cxn ang="0">
                  <a:pos x="28" y="62"/>
                </a:cxn>
                <a:cxn ang="0">
                  <a:pos x="26" y="50"/>
                </a:cxn>
                <a:cxn ang="0">
                  <a:pos x="24" y="40"/>
                </a:cxn>
                <a:cxn ang="0">
                  <a:pos x="24" y="36"/>
                </a:cxn>
                <a:cxn ang="0">
                  <a:pos x="24" y="36"/>
                </a:cxn>
                <a:cxn ang="0">
                  <a:pos x="22" y="32"/>
                </a:cxn>
                <a:cxn ang="0">
                  <a:pos x="22" y="28"/>
                </a:cxn>
                <a:cxn ang="0">
                  <a:pos x="22" y="22"/>
                </a:cxn>
                <a:cxn ang="0">
                  <a:pos x="22" y="16"/>
                </a:cxn>
                <a:cxn ang="0">
                  <a:pos x="24" y="12"/>
                </a:cxn>
                <a:cxn ang="0">
                  <a:pos x="26" y="8"/>
                </a:cxn>
              </a:cxnLst>
              <a:rect l="txL" t="txT" r="txR" b="txB"/>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4" y="36"/>
                  </a:lnTo>
                  <a:lnTo>
                    <a:pt x="22" y="32"/>
                  </a:lnTo>
                  <a:lnTo>
                    <a:pt x="22" y="28"/>
                  </a:lnTo>
                  <a:lnTo>
                    <a:pt x="22" y="22"/>
                  </a:lnTo>
                  <a:lnTo>
                    <a:pt x="22" y="16"/>
                  </a:lnTo>
                  <a:lnTo>
                    <a:pt x="24" y="12"/>
                  </a:lnTo>
                  <a:lnTo>
                    <a:pt x="26" y="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37" name="Freeform 197"/>
            <p:cNvSpPr/>
            <p:nvPr/>
          </p:nvSpPr>
          <p:spPr>
            <a:xfrm>
              <a:off x="504" y="102"/>
              <a:ext cx="2132" cy="1160"/>
            </a:xfrm>
            <a:custGeom>
              <a:avLst/>
              <a:gdLst>
                <a:gd name="txL" fmla="*/ 0 w 2132"/>
                <a:gd name="txT" fmla="*/ 0 h 1160"/>
                <a:gd name="txR" fmla="*/ 2132 w 2132"/>
                <a:gd name="txB" fmla="*/ 1160 h 1160"/>
              </a:gdLst>
              <a:ahLst/>
              <a:cxnLst>
                <a:cxn ang="0">
                  <a:pos x="1494" y="916"/>
                </a:cxn>
                <a:cxn ang="0">
                  <a:pos x="1558" y="688"/>
                </a:cxn>
                <a:cxn ang="0">
                  <a:pos x="1762" y="626"/>
                </a:cxn>
                <a:cxn ang="0">
                  <a:pos x="1698" y="776"/>
                </a:cxn>
                <a:cxn ang="0">
                  <a:pos x="1790" y="726"/>
                </a:cxn>
                <a:cxn ang="0">
                  <a:pos x="1876" y="654"/>
                </a:cxn>
                <a:cxn ang="0">
                  <a:pos x="1998" y="586"/>
                </a:cxn>
                <a:cxn ang="0">
                  <a:pos x="2084" y="548"/>
                </a:cxn>
                <a:cxn ang="0">
                  <a:pos x="2074" y="480"/>
                </a:cxn>
                <a:cxn ang="0">
                  <a:pos x="1880" y="370"/>
                </a:cxn>
                <a:cxn ang="0">
                  <a:pos x="1640" y="308"/>
                </a:cxn>
                <a:cxn ang="0">
                  <a:pos x="1578" y="268"/>
                </a:cxn>
                <a:cxn ang="0">
                  <a:pos x="1412" y="308"/>
                </a:cxn>
                <a:cxn ang="0">
                  <a:pos x="1338" y="230"/>
                </a:cxn>
                <a:cxn ang="0">
                  <a:pos x="1160" y="170"/>
                </a:cxn>
                <a:cxn ang="0">
                  <a:pos x="1134" y="160"/>
                </a:cxn>
                <a:cxn ang="0">
                  <a:pos x="1086" y="8"/>
                </a:cxn>
                <a:cxn ang="0">
                  <a:pos x="1020" y="108"/>
                </a:cxn>
                <a:cxn ang="0">
                  <a:pos x="906" y="98"/>
                </a:cxn>
                <a:cxn ang="0">
                  <a:pos x="764" y="244"/>
                </a:cxn>
                <a:cxn ang="0">
                  <a:pos x="812" y="382"/>
                </a:cxn>
                <a:cxn ang="0">
                  <a:pos x="778" y="298"/>
                </a:cxn>
                <a:cxn ang="0">
                  <a:pos x="706" y="244"/>
                </a:cxn>
                <a:cxn ang="0">
                  <a:pos x="670" y="318"/>
                </a:cxn>
                <a:cxn ang="0">
                  <a:pos x="726" y="416"/>
                </a:cxn>
                <a:cxn ang="0">
                  <a:pos x="756" y="470"/>
                </a:cxn>
                <a:cxn ang="0">
                  <a:pos x="712" y="492"/>
                </a:cxn>
                <a:cxn ang="0">
                  <a:pos x="676" y="424"/>
                </a:cxn>
                <a:cxn ang="0">
                  <a:pos x="648" y="466"/>
                </a:cxn>
                <a:cxn ang="0">
                  <a:pos x="656" y="368"/>
                </a:cxn>
                <a:cxn ang="0">
                  <a:pos x="610" y="280"/>
                </a:cxn>
                <a:cxn ang="0">
                  <a:pos x="552" y="374"/>
                </a:cxn>
                <a:cxn ang="0">
                  <a:pos x="390" y="422"/>
                </a:cxn>
                <a:cxn ang="0">
                  <a:pos x="328" y="410"/>
                </a:cxn>
                <a:cxn ang="0">
                  <a:pos x="302" y="490"/>
                </a:cxn>
                <a:cxn ang="0">
                  <a:pos x="208" y="560"/>
                </a:cxn>
                <a:cxn ang="0">
                  <a:pos x="258" y="480"/>
                </a:cxn>
                <a:cxn ang="0">
                  <a:pos x="162" y="368"/>
                </a:cxn>
                <a:cxn ang="0">
                  <a:pos x="134" y="606"/>
                </a:cxn>
                <a:cxn ang="0">
                  <a:pos x="54" y="674"/>
                </a:cxn>
                <a:cxn ang="0">
                  <a:pos x="28" y="730"/>
                </a:cxn>
                <a:cxn ang="0">
                  <a:pos x="42" y="810"/>
                </a:cxn>
                <a:cxn ang="0">
                  <a:pos x="38" y="892"/>
                </a:cxn>
                <a:cxn ang="0">
                  <a:pos x="60" y="918"/>
                </a:cxn>
                <a:cxn ang="0">
                  <a:pos x="114" y="970"/>
                </a:cxn>
                <a:cxn ang="0">
                  <a:pos x="174" y="998"/>
                </a:cxn>
                <a:cxn ang="0">
                  <a:pos x="212" y="974"/>
                </a:cxn>
                <a:cxn ang="0">
                  <a:pos x="236" y="1020"/>
                </a:cxn>
                <a:cxn ang="0">
                  <a:pos x="316" y="1092"/>
                </a:cxn>
                <a:cxn ang="0">
                  <a:pos x="348" y="1034"/>
                </a:cxn>
                <a:cxn ang="0">
                  <a:pos x="390" y="992"/>
                </a:cxn>
                <a:cxn ang="0">
                  <a:pos x="410" y="1058"/>
                </a:cxn>
                <a:cxn ang="0">
                  <a:pos x="452" y="1122"/>
                </a:cxn>
                <a:cxn ang="0">
                  <a:pos x="560" y="1128"/>
                </a:cxn>
                <a:cxn ang="0">
                  <a:pos x="660" y="1104"/>
                </a:cxn>
                <a:cxn ang="0">
                  <a:pos x="732" y="1050"/>
                </a:cxn>
                <a:cxn ang="0">
                  <a:pos x="752" y="994"/>
                </a:cxn>
                <a:cxn ang="0">
                  <a:pos x="834" y="912"/>
                </a:cxn>
                <a:cxn ang="0">
                  <a:pos x="964" y="912"/>
                </a:cxn>
                <a:cxn ang="0">
                  <a:pos x="1168" y="880"/>
                </a:cxn>
                <a:cxn ang="0">
                  <a:pos x="1354" y="904"/>
                </a:cxn>
                <a:cxn ang="0">
                  <a:pos x="1432" y="908"/>
                </a:cxn>
              </a:cxnLst>
              <a:rect l="txL" t="txT" r="txR" b="txB"/>
              <a:pathLst>
                <a:path w="2132" h="1160">
                  <a:moveTo>
                    <a:pt x="1396" y="998"/>
                  </a:moveTo>
                  <a:lnTo>
                    <a:pt x="1398" y="994"/>
                  </a:lnTo>
                  <a:lnTo>
                    <a:pt x="1398" y="994"/>
                  </a:lnTo>
                  <a:lnTo>
                    <a:pt x="1398" y="994"/>
                  </a:lnTo>
                  <a:lnTo>
                    <a:pt x="1398" y="996"/>
                  </a:lnTo>
                  <a:lnTo>
                    <a:pt x="1396" y="1000"/>
                  </a:lnTo>
                  <a:lnTo>
                    <a:pt x="1396" y="1002"/>
                  </a:lnTo>
                  <a:lnTo>
                    <a:pt x="1394" y="1006"/>
                  </a:lnTo>
                  <a:lnTo>
                    <a:pt x="1394" y="1010"/>
                  </a:lnTo>
                  <a:lnTo>
                    <a:pt x="1394" y="1012"/>
                  </a:lnTo>
                  <a:lnTo>
                    <a:pt x="1392" y="1012"/>
                  </a:lnTo>
                  <a:lnTo>
                    <a:pt x="1394" y="1018"/>
                  </a:lnTo>
                  <a:lnTo>
                    <a:pt x="1398" y="1024"/>
                  </a:lnTo>
                  <a:lnTo>
                    <a:pt x="1402" y="1028"/>
                  </a:lnTo>
                  <a:lnTo>
                    <a:pt x="1406" y="1030"/>
                  </a:lnTo>
                  <a:lnTo>
                    <a:pt x="1410" y="1032"/>
                  </a:lnTo>
                  <a:lnTo>
                    <a:pt x="1412" y="1034"/>
                  </a:lnTo>
                  <a:lnTo>
                    <a:pt x="1414" y="1034"/>
                  </a:lnTo>
                  <a:lnTo>
                    <a:pt x="1424" y="1026"/>
                  </a:lnTo>
                  <a:lnTo>
                    <a:pt x="1436" y="1010"/>
                  </a:lnTo>
                  <a:lnTo>
                    <a:pt x="1450" y="992"/>
                  </a:lnTo>
                  <a:lnTo>
                    <a:pt x="1464" y="970"/>
                  </a:lnTo>
                  <a:lnTo>
                    <a:pt x="1476" y="950"/>
                  </a:lnTo>
                  <a:lnTo>
                    <a:pt x="1486" y="932"/>
                  </a:lnTo>
                  <a:lnTo>
                    <a:pt x="1492" y="920"/>
                  </a:lnTo>
                  <a:lnTo>
                    <a:pt x="1494" y="916"/>
                  </a:lnTo>
                  <a:lnTo>
                    <a:pt x="1496" y="898"/>
                  </a:lnTo>
                  <a:lnTo>
                    <a:pt x="1502" y="884"/>
                  </a:lnTo>
                  <a:lnTo>
                    <a:pt x="1506" y="876"/>
                  </a:lnTo>
                  <a:lnTo>
                    <a:pt x="1510" y="872"/>
                  </a:lnTo>
                  <a:lnTo>
                    <a:pt x="1512" y="846"/>
                  </a:lnTo>
                  <a:lnTo>
                    <a:pt x="1514" y="842"/>
                  </a:lnTo>
                  <a:lnTo>
                    <a:pt x="1516" y="830"/>
                  </a:lnTo>
                  <a:lnTo>
                    <a:pt x="1514" y="818"/>
                  </a:lnTo>
                  <a:lnTo>
                    <a:pt x="1510" y="808"/>
                  </a:lnTo>
                  <a:lnTo>
                    <a:pt x="1500" y="804"/>
                  </a:lnTo>
                  <a:lnTo>
                    <a:pt x="1494" y="804"/>
                  </a:lnTo>
                  <a:lnTo>
                    <a:pt x="1486" y="806"/>
                  </a:lnTo>
                  <a:lnTo>
                    <a:pt x="1478" y="808"/>
                  </a:lnTo>
                  <a:lnTo>
                    <a:pt x="1472" y="808"/>
                  </a:lnTo>
                  <a:lnTo>
                    <a:pt x="1466" y="806"/>
                  </a:lnTo>
                  <a:lnTo>
                    <a:pt x="1462" y="802"/>
                  </a:lnTo>
                  <a:lnTo>
                    <a:pt x="1460" y="800"/>
                  </a:lnTo>
                  <a:lnTo>
                    <a:pt x="1458" y="798"/>
                  </a:lnTo>
                  <a:lnTo>
                    <a:pt x="1456" y="798"/>
                  </a:lnTo>
                  <a:lnTo>
                    <a:pt x="1444" y="794"/>
                  </a:lnTo>
                  <a:lnTo>
                    <a:pt x="1470" y="770"/>
                  </a:lnTo>
                  <a:lnTo>
                    <a:pt x="1472" y="762"/>
                  </a:lnTo>
                  <a:lnTo>
                    <a:pt x="1494" y="738"/>
                  </a:lnTo>
                  <a:lnTo>
                    <a:pt x="1542" y="686"/>
                  </a:lnTo>
                  <a:lnTo>
                    <a:pt x="1546" y="686"/>
                  </a:lnTo>
                  <a:lnTo>
                    <a:pt x="1558" y="688"/>
                  </a:lnTo>
                  <a:lnTo>
                    <a:pt x="1572" y="692"/>
                  </a:lnTo>
                  <a:lnTo>
                    <a:pt x="1588" y="694"/>
                  </a:lnTo>
                  <a:lnTo>
                    <a:pt x="1602" y="698"/>
                  </a:lnTo>
                  <a:lnTo>
                    <a:pt x="1608" y="698"/>
                  </a:lnTo>
                  <a:lnTo>
                    <a:pt x="1612" y="698"/>
                  </a:lnTo>
                  <a:lnTo>
                    <a:pt x="1612" y="694"/>
                  </a:lnTo>
                  <a:lnTo>
                    <a:pt x="1612" y="692"/>
                  </a:lnTo>
                  <a:lnTo>
                    <a:pt x="1612" y="688"/>
                  </a:lnTo>
                  <a:lnTo>
                    <a:pt x="1612" y="686"/>
                  </a:lnTo>
                  <a:lnTo>
                    <a:pt x="1612" y="686"/>
                  </a:lnTo>
                  <a:lnTo>
                    <a:pt x="1622" y="680"/>
                  </a:lnTo>
                  <a:lnTo>
                    <a:pt x="1634" y="682"/>
                  </a:lnTo>
                  <a:lnTo>
                    <a:pt x="1642" y="682"/>
                  </a:lnTo>
                  <a:lnTo>
                    <a:pt x="1650" y="700"/>
                  </a:lnTo>
                  <a:lnTo>
                    <a:pt x="1694" y="686"/>
                  </a:lnTo>
                  <a:lnTo>
                    <a:pt x="1694" y="676"/>
                  </a:lnTo>
                  <a:lnTo>
                    <a:pt x="1732" y="642"/>
                  </a:lnTo>
                  <a:lnTo>
                    <a:pt x="1734" y="642"/>
                  </a:lnTo>
                  <a:lnTo>
                    <a:pt x="1736" y="640"/>
                  </a:lnTo>
                  <a:lnTo>
                    <a:pt x="1738" y="636"/>
                  </a:lnTo>
                  <a:lnTo>
                    <a:pt x="1742" y="634"/>
                  </a:lnTo>
                  <a:lnTo>
                    <a:pt x="1746" y="630"/>
                  </a:lnTo>
                  <a:lnTo>
                    <a:pt x="1750" y="628"/>
                  </a:lnTo>
                  <a:lnTo>
                    <a:pt x="1756" y="626"/>
                  </a:lnTo>
                  <a:lnTo>
                    <a:pt x="1760" y="624"/>
                  </a:lnTo>
                  <a:lnTo>
                    <a:pt x="1762" y="626"/>
                  </a:lnTo>
                  <a:lnTo>
                    <a:pt x="1764" y="628"/>
                  </a:lnTo>
                  <a:lnTo>
                    <a:pt x="1764" y="632"/>
                  </a:lnTo>
                  <a:lnTo>
                    <a:pt x="1760" y="638"/>
                  </a:lnTo>
                  <a:lnTo>
                    <a:pt x="1758" y="644"/>
                  </a:lnTo>
                  <a:lnTo>
                    <a:pt x="1754" y="648"/>
                  </a:lnTo>
                  <a:lnTo>
                    <a:pt x="1754" y="652"/>
                  </a:lnTo>
                  <a:lnTo>
                    <a:pt x="1754" y="654"/>
                  </a:lnTo>
                  <a:lnTo>
                    <a:pt x="1758" y="654"/>
                  </a:lnTo>
                  <a:lnTo>
                    <a:pt x="1760" y="654"/>
                  </a:lnTo>
                  <a:lnTo>
                    <a:pt x="1764" y="654"/>
                  </a:lnTo>
                  <a:lnTo>
                    <a:pt x="1768" y="652"/>
                  </a:lnTo>
                  <a:lnTo>
                    <a:pt x="1770" y="650"/>
                  </a:lnTo>
                  <a:lnTo>
                    <a:pt x="1776" y="644"/>
                  </a:lnTo>
                  <a:lnTo>
                    <a:pt x="1784" y="634"/>
                  </a:lnTo>
                  <a:lnTo>
                    <a:pt x="1790" y="624"/>
                  </a:lnTo>
                  <a:lnTo>
                    <a:pt x="1796" y="616"/>
                  </a:lnTo>
                  <a:lnTo>
                    <a:pt x="1798" y="614"/>
                  </a:lnTo>
                  <a:lnTo>
                    <a:pt x="1792" y="626"/>
                  </a:lnTo>
                  <a:lnTo>
                    <a:pt x="1792" y="638"/>
                  </a:lnTo>
                  <a:lnTo>
                    <a:pt x="1794" y="648"/>
                  </a:lnTo>
                  <a:lnTo>
                    <a:pt x="1796" y="652"/>
                  </a:lnTo>
                  <a:lnTo>
                    <a:pt x="1762" y="676"/>
                  </a:lnTo>
                  <a:lnTo>
                    <a:pt x="1752" y="706"/>
                  </a:lnTo>
                  <a:lnTo>
                    <a:pt x="1714" y="736"/>
                  </a:lnTo>
                  <a:lnTo>
                    <a:pt x="1698" y="776"/>
                  </a:lnTo>
                  <a:lnTo>
                    <a:pt x="1698" y="776"/>
                  </a:lnTo>
                  <a:lnTo>
                    <a:pt x="1696" y="780"/>
                  </a:lnTo>
                  <a:lnTo>
                    <a:pt x="1696" y="784"/>
                  </a:lnTo>
                  <a:lnTo>
                    <a:pt x="1694" y="790"/>
                  </a:lnTo>
                  <a:lnTo>
                    <a:pt x="1696" y="798"/>
                  </a:lnTo>
                  <a:lnTo>
                    <a:pt x="1698" y="806"/>
                  </a:lnTo>
                  <a:lnTo>
                    <a:pt x="1702" y="820"/>
                  </a:lnTo>
                  <a:lnTo>
                    <a:pt x="1708" y="838"/>
                  </a:lnTo>
                  <a:lnTo>
                    <a:pt x="1712" y="854"/>
                  </a:lnTo>
                  <a:lnTo>
                    <a:pt x="1718" y="868"/>
                  </a:lnTo>
                  <a:lnTo>
                    <a:pt x="1718" y="874"/>
                  </a:lnTo>
                  <a:lnTo>
                    <a:pt x="1736" y="848"/>
                  </a:lnTo>
                  <a:lnTo>
                    <a:pt x="1766" y="802"/>
                  </a:lnTo>
                  <a:lnTo>
                    <a:pt x="1782" y="798"/>
                  </a:lnTo>
                  <a:lnTo>
                    <a:pt x="1780" y="794"/>
                  </a:lnTo>
                  <a:lnTo>
                    <a:pt x="1780" y="784"/>
                  </a:lnTo>
                  <a:lnTo>
                    <a:pt x="1782" y="772"/>
                  </a:lnTo>
                  <a:lnTo>
                    <a:pt x="1786" y="758"/>
                  </a:lnTo>
                  <a:lnTo>
                    <a:pt x="1790" y="750"/>
                  </a:lnTo>
                  <a:lnTo>
                    <a:pt x="1792" y="744"/>
                  </a:lnTo>
                  <a:lnTo>
                    <a:pt x="1792" y="740"/>
                  </a:lnTo>
                  <a:lnTo>
                    <a:pt x="1792" y="736"/>
                  </a:lnTo>
                  <a:lnTo>
                    <a:pt x="1792" y="732"/>
                  </a:lnTo>
                  <a:lnTo>
                    <a:pt x="1792" y="730"/>
                  </a:lnTo>
                  <a:lnTo>
                    <a:pt x="1790" y="730"/>
                  </a:lnTo>
                  <a:lnTo>
                    <a:pt x="1790" y="728"/>
                  </a:lnTo>
                  <a:lnTo>
                    <a:pt x="1790" y="726"/>
                  </a:lnTo>
                  <a:lnTo>
                    <a:pt x="1788" y="724"/>
                  </a:lnTo>
                  <a:lnTo>
                    <a:pt x="1786" y="720"/>
                  </a:lnTo>
                  <a:lnTo>
                    <a:pt x="1786" y="716"/>
                  </a:lnTo>
                  <a:lnTo>
                    <a:pt x="1786" y="712"/>
                  </a:lnTo>
                  <a:lnTo>
                    <a:pt x="1790" y="708"/>
                  </a:lnTo>
                  <a:lnTo>
                    <a:pt x="1792" y="704"/>
                  </a:lnTo>
                  <a:lnTo>
                    <a:pt x="1796" y="702"/>
                  </a:lnTo>
                  <a:lnTo>
                    <a:pt x="1802" y="702"/>
                  </a:lnTo>
                  <a:lnTo>
                    <a:pt x="1812" y="700"/>
                  </a:lnTo>
                  <a:lnTo>
                    <a:pt x="1816" y="698"/>
                  </a:lnTo>
                  <a:lnTo>
                    <a:pt x="1818" y="696"/>
                  </a:lnTo>
                  <a:lnTo>
                    <a:pt x="1820" y="692"/>
                  </a:lnTo>
                  <a:lnTo>
                    <a:pt x="1820" y="688"/>
                  </a:lnTo>
                  <a:lnTo>
                    <a:pt x="1820" y="684"/>
                  </a:lnTo>
                  <a:lnTo>
                    <a:pt x="1820" y="680"/>
                  </a:lnTo>
                  <a:lnTo>
                    <a:pt x="1820" y="678"/>
                  </a:lnTo>
                  <a:lnTo>
                    <a:pt x="1822" y="676"/>
                  </a:lnTo>
                  <a:lnTo>
                    <a:pt x="1824" y="676"/>
                  </a:lnTo>
                  <a:lnTo>
                    <a:pt x="1832" y="676"/>
                  </a:lnTo>
                  <a:lnTo>
                    <a:pt x="1838" y="674"/>
                  </a:lnTo>
                  <a:lnTo>
                    <a:pt x="1846" y="670"/>
                  </a:lnTo>
                  <a:lnTo>
                    <a:pt x="1858" y="660"/>
                  </a:lnTo>
                  <a:lnTo>
                    <a:pt x="1862" y="656"/>
                  </a:lnTo>
                  <a:lnTo>
                    <a:pt x="1868" y="654"/>
                  </a:lnTo>
                  <a:lnTo>
                    <a:pt x="1872" y="654"/>
                  </a:lnTo>
                  <a:lnTo>
                    <a:pt x="1876" y="654"/>
                  </a:lnTo>
                  <a:lnTo>
                    <a:pt x="1880" y="656"/>
                  </a:lnTo>
                  <a:lnTo>
                    <a:pt x="1882" y="660"/>
                  </a:lnTo>
                  <a:lnTo>
                    <a:pt x="1884" y="662"/>
                  </a:lnTo>
                  <a:lnTo>
                    <a:pt x="1884" y="664"/>
                  </a:lnTo>
                  <a:lnTo>
                    <a:pt x="1884" y="664"/>
                  </a:lnTo>
                  <a:lnTo>
                    <a:pt x="1906" y="656"/>
                  </a:lnTo>
                  <a:lnTo>
                    <a:pt x="1914" y="642"/>
                  </a:lnTo>
                  <a:lnTo>
                    <a:pt x="1926" y="630"/>
                  </a:lnTo>
                  <a:lnTo>
                    <a:pt x="1944" y="622"/>
                  </a:lnTo>
                  <a:lnTo>
                    <a:pt x="1948" y="610"/>
                  </a:lnTo>
                  <a:lnTo>
                    <a:pt x="1964" y="610"/>
                  </a:lnTo>
                  <a:lnTo>
                    <a:pt x="1966" y="610"/>
                  </a:lnTo>
                  <a:lnTo>
                    <a:pt x="1970" y="610"/>
                  </a:lnTo>
                  <a:lnTo>
                    <a:pt x="1974" y="610"/>
                  </a:lnTo>
                  <a:lnTo>
                    <a:pt x="1978" y="610"/>
                  </a:lnTo>
                  <a:lnTo>
                    <a:pt x="1982" y="612"/>
                  </a:lnTo>
                  <a:lnTo>
                    <a:pt x="1986" y="612"/>
                  </a:lnTo>
                  <a:lnTo>
                    <a:pt x="1988" y="610"/>
                  </a:lnTo>
                  <a:lnTo>
                    <a:pt x="1992" y="608"/>
                  </a:lnTo>
                  <a:lnTo>
                    <a:pt x="1996" y="604"/>
                  </a:lnTo>
                  <a:lnTo>
                    <a:pt x="2000" y="602"/>
                  </a:lnTo>
                  <a:lnTo>
                    <a:pt x="2002" y="598"/>
                  </a:lnTo>
                  <a:lnTo>
                    <a:pt x="2004" y="596"/>
                  </a:lnTo>
                  <a:lnTo>
                    <a:pt x="2006" y="596"/>
                  </a:lnTo>
                  <a:lnTo>
                    <a:pt x="2004" y="592"/>
                  </a:lnTo>
                  <a:lnTo>
                    <a:pt x="1998" y="586"/>
                  </a:lnTo>
                  <a:lnTo>
                    <a:pt x="1990" y="576"/>
                  </a:lnTo>
                  <a:lnTo>
                    <a:pt x="1984" y="568"/>
                  </a:lnTo>
                  <a:lnTo>
                    <a:pt x="1978" y="562"/>
                  </a:lnTo>
                  <a:lnTo>
                    <a:pt x="1974" y="560"/>
                  </a:lnTo>
                  <a:lnTo>
                    <a:pt x="1972" y="556"/>
                  </a:lnTo>
                  <a:lnTo>
                    <a:pt x="1972" y="552"/>
                  </a:lnTo>
                  <a:lnTo>
                    <a:pt x="1972" y="550"/>
                  </a:lnTo>
                  <a:lnTo>
                    <a:pt x="1972" y="546"/>
                  </a:lnTo>
                  <a:lnTo>
                    <a:pt x="1974" y="546"/>
                  </a:lnTo>
                  <a:lnTo>
                    <a:pt x="1978" y="546"/>
                  </a:lnTo>
                  <a:lnTo>
                    <a:pt x="1982" y="546"/>
                  </a:lnTo>
                  <a:lnTo>
                    <a:pt x="1986" y="546"/>
                  </a:lnTo>
                  <a:lnTo>
                    <a:pt x="1988" y="544"/>
                  </a:lnTo>
                  <a:lnTo>
                    <a:pt x="1992" y="542"/>
                  </a:lnTo>
                  <a:lnTo>
                    <a:pt x="1994" y="540"/>
                  </a:lnTo>
                  <a:lnTo>
                    <a:pt x="1994" y="540"/>
                  </a:lnTo>
                  <a:lnTo>
                    <a:pt x="2016" y="518"/>
                  </a:lnTo>
                  <a:lnTo>
                    <a:pt x="2014" y="502"/>
                  </a:lnTo>
                  <a:lnTo>
                    <a:pt x="2024" y="494"/>
                  </a:lnTo>
                  <a:lnTo>
                    <a:pt x="2032" y="512"/>
                  </a:lnTo>
                  <a:lnTo>
                    <a:pt x="2050" y="518"/>
                  </a:lnTo>
                  <a:lnTo>
                    <a:pt x="2054" y="520"/>
                  </a:lnTo>
                  <a:lnTo>
                    <a:pt x="2060" y="526"/>
                  </a:lnTo>
                  <a:lnTo>
                    <a:pt x="2068" y="534"/>
                  </a:lnTo>
                  <a:lnTo>
                    <a:pt x="2076" y="542"/>
                  </a:lnTo>
                  <a:lnTo>
                    <a:pt x="2084" y="548"/>
                  </a:lnTo>
                  <a:lnTo>
                    <a:pt x="2088" y="550"/>
                  </a:lnTo>
                  <a:lnTo>
                    <a:pt x="2090" y="552"/>
                  </a:lnTo>
                  <a:lnTo>
                    <a:pt x="2094" y="550"/>
                  </a:lnTo>
                  <a:lnTo>
                    <a:pt x="2094" y="550"/>
                  </a:lnTo>
                  <a:lnTo>
                    <a:pt x="2096" y="550"/>
                  </a:lnTo>
                  <a:lnTo>
                    <a:pt x="2100" y="524"/>
                  </a:lnTo>
                  <a:lnTo>
                    <a:pt x="2100" y="518"/>
                  </a:lnTo>
                  <a:lnTo>
                    <a:pt x="2102" y="518"/>
                  </a:lnTo>
                  <a:lnTo>
                    <a:pt x="2106" y="518"/>
                  </a:lnTo>
                  <a:lnTo>
                    <a:pt x="2110" y="518"/>
                  </a:lnTo>
                  <a:lnTo>
                    <a:pt x="2116" y="518"/>
                  </a:lnTo>
                  <a:lnTo>
                    <a:pt x="2122" y="516"/>
                  </a:lnTo>
                  <a:lnTo>
                    <a:pt x="2126" y="512"/>
                  </a:lnTo>
                  <a:lnTo>
                    <a:pt x="2130" y="508"/>
                  </a:lnTo>
                  <a:lnTo>
                    <a:pt x="2132" y="500"/>
                  </a:lnTo>
                  <a:lnTo>
                    <a:pt x="2124" y="494"/>
                  </a:lnTo>
                  <a:lnTo>
                    <a:pt x="2114" y="488"/>
                  </a:lnTo>
                  <a:lnTo>
                    <a:pt x="2102" y="482"/>
                  </a:lnTo>
                  <a:lnTo>
                    <a:pt x="2092" y="476"/>
                  </a:lnTo>
                  <a:lnTo>
                    <a:pt x="2088" y="472"/>
                  </a:lnTo>
                  <a:lnTo>
                    <a:pt x="2084" y="472"/>
                  </a:lnTo>
                  <a:lnTo>
                    <a:pt x="2080" y="474"/>
                  </a:lnTo>
                  <a:lnTo>
                    <a:pt x="2078" y="474"/>
                  </a:lnTo>
                  <a:lnTo>
                    <a:pt x="2076" y="478"/>
                  </a:lnTo>
                  <a:lnTo>
                    <a:pt x="2074" y="478"/>
                  </a:lnTo>
                  <a:lnTo>
                    <a:pt x="2074" y="480"/>
                  </a:lnTo>
                  <a:lnTo>
                    <a:pt x="2066" y="464"/>
                  </a:lnTo>
                  <a:lnTo>
                    <a:pt x="2054" y="446"/>
                  </a:lnTo>
                  <a:lnTo>
                    <a:pt x="2040" y="432"/>
                  </a:lnTo>
                  <a:lnTo>
                    <a:pt x="2024" y="420"/>
                  </a:lnTo>
                  <a:lnTo>
                    <a:pt x="2010" y="412"/>
                  </a:lnTo>
                  <a:lnTo>
                    <a:pt x="1998" y="408"/>
                  </a:lnTo>
                  <a:lnTo>
                    <a:pt x="1994" y="406"/>
                  </a:lnTo>
                  <a:lnTo>
                    <a:pt x="1960" y="376"/>
                  </a:lnTo>
                  <a:lnTo>
                    <a:pt x="1954" y="376"/>
                  </a:lnTo>
                  <a:lnTo>
                    <a:pt x="1942" y="376"/>
                  </a:lnTo>
                  <a:lnTo>
                    <a:pt x="1930" y="374"/>
                  </a:lnTo>
                  <a:lnTo>
                    <a:pt x="1922" y="372"/>
                  </a:lnTo>
                  <a:lnTo>
                    <a:pt x="1920" y="370"/>
                  </a:lnTo>
                  <a:lnTo>
                    <a:pt x="1916" y="366"/>
                  </a:lnTo>
                  <a:lnTo>
                    <a:pt x="1910" y="366"/>
                  </a:lnTo>
                  <a:lnTo>
                    <a:pt x="1906" y="364"/>
                  </a:lnTo>
                  <a:lnTo>
                    <a:pt x="1902" y="364"/>
                  </a:lnTo>
                  <a:lnTo>
                    <a:pt x="1902" y="364"/>
                  </a:lnTo>
                  <a:lnTo>
                    <a:pt x="1900" y="388"/>
                  </a:lnTo>
                  <a:lnTo>
                    <a:pt x="1900" y="406"/>
                  </a:lnTo>
                  <a:lnTo>
                    <a:pt x="1896" y="414"/>
                  </a:lnTo>
                  <a:lnTo>
                    <a:pt x="1884" y="416"/>
                  </a:lnTo>
                  <a:lnTo>
                    <a:pt x="1884" y="408"/>
                  </a:lnTo>
                  <a:lnTo>
                    <a:pt x="1866" y="386"/>
                  </a:lnTo>
                  <a:lnTo>
                    <a:pt x="1880" y="376"/>
                  </a:lnTo>
                  <a:lnTo>
                    <a:pt x="1880" y="370"/>
                  </a:lnTo>
                  <a:lnTo>
                    <a:pt x="1842" y="386"/>
                  </a:lnTo>
                  <a:lnTo>
                    <a:pt x="1834" y="382"/>
                  </a:lnTo>
                  <a:lnTo>
                    <a:pt x="1790" y="378"/>
                  </a:lnTo>
                  <a:lnTo>
                    <a:pt x="1774" y="398"/>
                  </a:lnTo>
                  <a:lnTo>
                    <a:pt x="1762" y="380"/>
                  </a:lnTo>
                  <a:lnTo>
                    <a:pt x="1762" y="378"/>
                  </a:lnTo>
                  <a:lnTo>
                    <a:pt x="1764" y="370"/>
                  </a:lnTo>
                  <a:lnTo>
                    <a:pt x="1762" y="358"/>
                  </a:lnTo>
                  <a:lnTo>
                    <a:pt x="1758" y="342"/>
                  </a:lnTo>
                  <a:lnTo>
                    <a:pt x="1748" y="332"/>
                  </a:lnTo>
                  <a:lnTo>
                    <a:pt x="1734" y="326"/>
                  </a:lnTo>
                  <a:lnTo>
                    <a:pt x="1722" y="326"/>
                  </a:lnTo>
                  <a:lnTo>
                    <a:pt x="1712" y="326"/>
                  </a:lnTo>
                  <a:lnTo>
                    <a:pt x="1710" y="328"/>
                  </a:lnTo>
                  <a:lnTo>
                    <a:pt x="1704" y="328"/>
                  </a:lnTo>
                  <a:lnTo>
                    <a:pt x="1690" y="330"/>
                  </a:lnTo>
                  <a:lnTo>
                    <a:pt x="1676" y="330"/>
                  </a:lnTo>
                  <a:lnTo>
                    <a:pt x="1664" y="328"/>
                  </a:lnTo>
                  <a:lnTo>
                    <a:pt x="1660" y="324"/>
                  </a:lnTo>
                  <a:lnTo>
                    <a:pt x="1654" y="322"/>
                  </a:lnTo>
                  <a:lnTo>
                    <a:pt x="1650" y="322"/>
                  </a:lnTo>
                  <a:lnTo>
                    <a:pt x="1648" y="324"/>
                  </a:lnTo>
                  <a:lnTo>
                    <a:pt x="1646" y="324"/>
                  </a:lnTo>
                  <a:lnTo>
                    <a:pt x="1646" y="314"/>
                  </a:lnTo>
                  <a:lnTo>
                    <a:pt x="1638" y="310"/>
                  </a:lnTo>
                  <a:lnTo>
                    <a:pt x="1640" y="308"/>
                  </a:lnTo>
                  <a:lnTo>
                    <a:pt x="1640" y="304"/>
                  </a:lnTo>
                  <a:lnTo>
                    <a:pt x="1638" y="298"/>
                  </a:lnTo>
                  <a:lnTo>
                    <a:pt x="1636" y="290"/>
                  </a:lnTo>
                  <a:lnTo>
                    <a:pt x="1634" y="282"/>
                  </a:lnTo>
                  <a:lnTo>
                    <a:pt x="1630" y="278"/>
                  </a:lnTo>
                  <a:lnTo>
                    <a:pt x="1626" y="276"/>
                  </a:lnTo>
                  <a:lnTo>
                    <a:pt x="1622" y="276"/>
                  </a:lnTo>
                  <a:lnTo>
                    <a:pt x="1618" y="278"/>
                  </a:lnTo>
                  <a:lnTo>
                    <a:pt x="1614" y="280"/>
                  </a:lnTo>
                  <a:lnTo>
                    <a:pt x="1610" y="282"/>
                  </a:lnTo>
                  <a:lnTo>
                    <a:pt x="1606" y="286"/>
                  </a:lnTo>
                  <a:lnTo>
                    <a:pt x="1604" y="288"/>
                  </a:lnTo>
                  <a:lnTo>
                    <a:pt x="1604" y="288"/>
                  </a:lnTo>
                  <a:lnTo>
                    <a:pt x="1602" y="288"/>
                  </a:lnTo>
                  <a:lnTo>
                    <a:pt x="1600" y="288"/>
                  </a:lnTo>
                  <a:lnTo>
                    <a:pt x="1598" y="290"/>
                  </a:lnTo>
                  <a:lnTo>
                    <a:pt x="1596" y="288"/>
                  </a:lnTo>
                  <a:lnTo>
                    <a:pt x="1594" y="288"/>
                  </a:lnTo>
                  <a:lnTo>
                    <a:pt x="1592" y="286"/>
                  </a:lnTo>
                  <a:lnTo>
                    <a:pt x="1592" y="282"/>
                  </a:lnTo>
                  <a:lnTo>
                    <a:pt x="1592" y="280"/>
                  </a:lnTo>
                  <a:lnTo>
                    <a:pt x="1592" y="276"/>
                  </a:lnTo>
                  <a:lnTo>
                    <a:pt x="1590" y="272"/>
                  </a:lnTo>
                  <a:lnTo>
                    <a:pt x="1588" y="270"/>
                  </a:lnTo>
                  <a:lnTo>
                    <a:pt x="1584" y="268"/>
                  </a:lnTo>
                  <a:lnTo>
                    <a:pt x="1578" y="268"/>
                  </a:lnTo>
                  <a:lnTo>
                    <a:pt x="1566" y="266"/>
                  </a:lnTo>
                  <a:lnTo>
                    <a:pt x="1552" y="264"/>
                  </a:lnTo>
                  <a:lnTo>
                    <a:pt x="1538" y="260"/>
                  </a:lnTo>
                  <a:lnTo>
                    <a:pt x="1528" y="256"/>
                  </a:lnTo>
                  <a:lnTo>
                    <a:pt x="1524" y="256"/>
                  </a:lnTo>
                  <a:lnTo>
                    <a:pt x="1528" y="260"/>
                  </a:lnTo>
                  <a:lnTo>
                    <a:pt x="1526" y="264"/>
                  </a:lnTo>
                  <a:lnTo>
                    <a:pt x="1524" y="268"/>
                  </a:lnTo>
                  <a:lnTo>
                    <a:pt x="1518" y="270"/>
                  </a:lnTo>
                  <a:lnTo>
                    <a:pt x="1512" y="272"/>
                  </a:lnTo>
                  <a:lnTo>
                    <a:pt x="1504" y="276"/>
                  </a:lnTo>
                  <a:lnTo>
                    <a:pt x="1502" y="286"/>
                  </a:lnTo>
                  <a:lnTo>
                    <a:pt x="1502" y="296"/>
                  </a:lnTo>
                  <a:lnTo>
                    <a:pt x="1502" y="306"/>
                  </a:lnTo>
                  <a:lnTo>
                    <a:pt x="1502" y="310"/>
                  </a:lnTo>
                  <a:lnTo>
                    <a:pt x="1494" y="312"/>
                  </a:lnTo>
                  <a:lnTo>
                    <a:pt x="1482" y="318"/>
                  </a:lnTo>
                  <a:lnTo>
                    <a:pt x="1460" y="304"/>
                  </a:lnTo>
                  <a:lnTo>
                    <a:pt x="1452" y="310"/>
                  </a:lnTo>
                  <a:lnTo>
                    <a:pt x="1438" y="310"/>
                  </a:lnTo>
                  <a:lnTo>
                    <a:pt x="1422" y="294"/>
                  </a:lnTo>
                  <a:lnTo>
                    <a:pt x="1422" y="294"/>
                  </a:lnTo>
                  <a:lnTo>
                    <a:pt x="1420" y="296"/>
                  </a:lnTo>
                  <a:lnTo>
                    <a:pt x="1418" y="300"/>
                  </a:lnTo>
                  <a:lnTo>
                    <a:pt x="1416" y="304"/>
                  </a:lnTo>
                  <a:lnTo>
                    <a:pt x="1412" y="308"/>
                  </a:lnTo>
                  <a:lnTo>
                    <a:pt x="1410" y="312"/>
                  </a:lnTo>
                  <a:lnTo>
                    <a:pt x="1410" y="316"/>
                  </a:lnTo>
                  <a:lnTo>
                    <a:pt x="1408" y="320"/>
                  </a:lnTo>
                  <a:lnTo>
                    <a:pt x="1404" y="324"/>
                  </a:lnTo>
                  <a:lnTo>
                    <a:pt x="1402" y="328"/>
                  </a:lnTo>
                  <a:lnTo>
                    <a:pt x="1398" y="330"/>
                  </a:lnTo>
                  <a:lnTo>
                    <a:pt x="1396" y="334"/>
                  </a:lnTo>
                  <a:lnTo>
                    <a:pt x="1396" y="334"/>
                  </a:lnTo>
                  <a:lnTo>
                    <a:pt x="1392" y="320"/>
                  </a:lnTo>
                  <a:lnTo>
                    <a:pt x="1384" y="304"/>
                  </a:lnTo>
                  <a:lnTo>
                    <a:pt x="1384" y="274"/>
                  </a:lnTo>
                  <a:lnTo>
                    <a:pt x="1388" y="254"/>
                  </a:lnTo>
                  <a:lnTo>
                    <a:pt x="1386" y="248"/>
                  </a:lnTo>
                  <a:lnTo>
                    <a:pt x="1384" y="246"/>
                  </a:lnTo>
                  <a:lnTo>
                    <a:pt x="1382" y="244"/>
                  </a:lnTo>
                  <a:lnTo>
                    <a:pt x="1378" y="242"/>
                  </a:lnTo>
                  <a:lnTo>
                    <a:pt x="1374" y="242"/>
                  </a:lnTo>
                  <a:lnTo>
                    <a:pt x="1372" y="244"/>
                  </a:lnTo>
                  <a:lnTo>
                    <a:pt x="1370" y="244"/>
                  </a:lnTo>
                  <a:lnTo>
                    <a:pt x="1368" y="244"/>
                  </a:lnTo>
                  <a:lnTo>
                    <a:pt x="1368" y="244"/>
                  </a:lnTo>
                  <a:lnTo>
                    <a:pt x="1366" y="240"/>
                  </a:lnTo>
                  <a:lnTo>
                    <a:pt x="1362" y="238"/>
                  </a:lnTo>
                  <a:lnTo>
                    <a:pt x="1356" y="234"/>
                  </a:lnTo>
                  <a:lnTo>
                    <a:pt x="1348" y="232"/>
                  </a:lnTo>
                  <a:lnTo>
                    <a:pt x="1338" y="230"/>
                  </a:lnTo>
                  <a:lnTo>
                    <a:pt x="1332" y="230"/>
                  </a:lnTo>
                  <a:lnTo>
                    <a:pt x="1326" y="228"/>
                  </a:lnTo>
                  <a:lnTo>
                    <a:pt x="1322" y="228"/>
                  </a:lnTo>
                  <a:lnTo>
                    <a:pt x="1320" y="230"/>
                  </a:lnTo>
                  <a:lnTo>
                    <a:pt x="1316" y="232"/>
                  </a:lnTo>
                  <a:lnTo>
                    <a:pt x="1312" y="234"/>
                  </a:lnTo>
                  <a:lnTo>
                    <a:pt x="1308" y="238"/>
                  </a:lnTo>
                  <a:lnTo>
                    <a:pt x="1296" y="242"/>
                  </a:lnTo>
                  <a:lnTo>
                    <a:pt x="1284" y="240"/>
                  </a:lnTo>
                  <a:lnTo>
                    <a:pt x="1272" y="238"/>
                  </a:lnTo>
                  <a:lnTo>
                    <a:pt x="1262" y="236"/>
                  </a:lnTo>
                  <a:lnTo>
                    <a:pt x="1258" y="234"/>
                  </a:lnTo>
                  <a:lnTo>
                    <a:pt x="1224" y="216"/>
                  </a:lnTo>
                  <a:lnTo>
                    <a:pt x="1210" y="216"/>
                  </a:lnTo>
                  <a:lnTo>
                    <a:pt x="1194" y="214"/>
                  </a:lnTo>
                  <a:lnTo>
                    <a:pt x="1182" y="208"/>
                  </a:lnTo>
                  <a:lnTo>
                    <a:pt x="1172" y="204"/>
                  </a:lnTo>
                  <a:lnTo>
                    <a:pt x="1168" y="202"/>
                  </a:lnTo>
                  <a:lnTo>
                    <a:pt x="1160" y="196"/>
                  </a:lnTo>
                  <a:lnTo>
                    <a:pt x="1156" y="190"/>
                  </a:lnTo>
                  <a:lnTo>
                    <a:pt x="1164" y="186"/>
                  </a:lnTo>
                  <a:lnTo>
                    <a:pt x="1166" y="184"/>
                  </a:lnTo>
                  <a:lnTo>
                    <a:pt x="1166" y="182"/>
                  </a:lnTo>
                  <a:lnTo>
                    <a:pt x="1166" y="178"/>
                  </a:lnTo>
                  <a:lnTo>
                    <a:pt x="1164" y="172"/>
                  </a:lnTo>
                  <a:lnTo>
                    <a:pt x="1160" y="170"/>
                  </a:lnTo>
                  <a:lnTo>
                    <a:pt x="1158" y="168"/>
                  </a:lnTo>
                  <a:lnTo>
                    <a:pt x="1156" y="168"/>
                  </a:lnTo>
                  <a:lnTo>
                    <a:pt x="1152" y="170"/>
                  </a:lnTo>
                  <a:lnTo>
                    <a:pt x="1150" y="170"/>
                  </a:lnTo>
                  <a:lnTo>
                    <a:pt x="1148" y="172"/>
                  </a:lnTo>
                  <a:lnTo>
                    <a:pt x="1148" y="172"/>
                  </a:lnTo>
                  <a:lnTo>
                    <a:pt x="1146" y="174"/>
                  </a:lnTo>
                  <a:lnTo>
                    <a:pt x="1144" y="176"/>
                  </a:lnTo>
                  <a:lnTo>
                    <a:pt x="1142" y="180"/>
                  </a:lnTo>
                  <a:lnTo>
                    <a:pt x="1140" y="184"/>
                  </a:lnTo>
                  <a:lnTo>
                    <a:pt x="1136" y="190"/>
                  </a:lnTo>
                  <a:lnTo>
                    <a:pt x="1132" y="194"/>
                  </a:lnTo>
                  <a:lnTo>
                    <a:pt x="1128" y="198"/>
                  </a:lnTo>
                  <a:lnTo>
                    <a:pt x="1126" y="200"/>
                  </a:lnTo>
                  <a:lnTo>
                    <a:pt x="1120" y="202"/>
                  </a:lnTo>
                  <a:lnTo>
                    <a:pt x="1116" y="206"/>
                  </a:lnTo>
                  <a:lnTo>
                    <a:pt x="1112" y="210"/>
                  </a:lnTo>
                  <a:lnTo>
                    <a:pt x="1110" y="216"/>
                  </a:lnTo>
                  <a:lnTo>
                    <a:pt x="1108" y="220"/>
                  </a:lnTo>
                  <a:lnTo>
                    <a:pt x="1106" y="222"/>
                  </a:lnTo>
                  <a:lnTo>
                    <a:pt x="1104" y="224"/>
                  </a:lnTo>
                  <a:lnTo>
                    <a:pt x="1096" y="224"/>
                  </a:lnTo>
                  <a:lnTo>
                    <a:pt x="1092" y="204"/>
                  </a:lnTo>
                  <a:lnTo>
                    <a:pt x="1084" y="194"/>
                  </a:lnTo>
                  <a:lnTo>
                    <a:pt x="1108" y="192"/>
                  </a:lnTo>
                  <a:lnTo>
                    <a:pt x="1134" y="160"/>
                  </a:lnTo>
                  <a:lnTo>
                    <a:pt x="1150" y="144"/>
                  </a:lnTo>
                  <a:lnTo>
                    <a:pt x="1158" y="130"/>
                  </a:lnTo>
                  <a:lnTo>
                    <a:pt x="1162" y="122"/>
                  </a:lnTo>
                  <a:lnTo>
                    <a:pt x="1164" y="120"/>
                  </a:lnTo>
                  <a:lnTo>
                    <a:pt x="1164" y="96"/>
                  </a:lnTo>
                  <a:lnTo>
                    <a:pt x="1166" y="78"/>
                  </a:lnTo>
                  <a:lnTo>
                    <a:pt x="1160" y="64"/>
                  </a:lnTo>
                  <a:lnTo>
                    <a:pt x="1148" y="54"/>
                  </a:lnTo>
                  <a:lnTo>
                    <a:pt x="1134" y="52"/>
                  </a:lnTo>
                  <a:lnTo>
                    <a:pt x="1122" y="56"/>
                  </a:lnTo>
                  <a:lnTo>
                    <a:pt x="1108" y="64"/>
                  </a:lnTo>
                  <a:lnTo>
                    <a:pt x="1098" y="68"/>
                  </a:lnTo>
                  <a:lnTo>
                    <a:pt x="1090" y="70"/>
                  </a:lnTo>
                  <a:lnTo>
                    <a:pt x="1084" y="70"/>
                  </a:lnTo>
                  <a:lnTo>
                    <a:pt x="1080" y="70"/>
                  </a:lnTo>
                  <a:lnTo>
                    <a:pt x="1080" y="70"/>
                  </a:lnTo>
                  <a:lnTo>
                    <a:pt x="1078" y="52"/>
                  </a:lnTo>
                  <a:lnTo>
                    <a:pt x="1070" y="46"/>
                  </a:lnTo>
                  <a:lnTo>
                    <a:pt x="1080" y="20"/>
                  </a:lnTo>
                  <a:lnTo>
                    <a:pt x="1082" y="20"/>
                  </a:lnTo>
                  <a:lnTo>
                    <a:pt x="1084" y="18"/>
                  </a:lnTo>
                  <a:lnTo>
                    <a:pt x="1086" y="18"/>
                  </a:lnTo>
                  <a:lnTo>
                    <a:pt x="1088" y="16"/>
                  </a:lnTo>
                  <a:lnTo>
                    <a:pt x="1088" y="14"/>
                  </a:lnTo>
                  <a:lnTo>
                    <a:pt x="1088" y="10"/>
                  </a:lnTo>
                  <a:lnTo>
                    <a:pt x="1086" y="8"/>
                  </a:lnTo>
                  <a:lnTo>
                    <a:pt x="1080" y="4"/>
                  </a:lnTo>
                  <a:lnTo>
                    <a:pt x="1068" y="0"/>
                  </a:lnTo>
                  <a:lnTo>
                    <a:pt x="1056" y="4"/>
                  </a:lnTo>
                  <a:lnTo>
                    <a:pt x="1048" y="10"/>
                  </a:lnTo>
                  <a:lnTo>
                    <a:pt x="1042" y="16"/>
                  </a:lnTo>
                  <a:lnTo>
                    <a:pt x="1038" y="22"/>
                  </a:lnTo>
                  <a:lnTo>
                    <a:pt x="1030" y="32"/>
                  </a:lnTo>
                  <a:lnTo>
                    <a:pt x="1022" y="42"/>
                  </a:lnTo>
                  <a:lnTo>
                    <a:pt x="1016" y="50"/>
                  </a:lnTo>
                  <a:lnTo>
                    <a:pt x="1012" y="54"/>
                  </a:lnTo>
                  <a:lnTo>
                    <a:pt x="1016" y="62"/>
                  </a:lnTo>
                  <a:lnTo>
                    <a:pt x="1008" y="76"/>
                  </a:lnTo>
                  <a:lnTo>
                    <a:pt x="990" y="68"/>
                  </a:lnTo>
                  <a:lnTo>
                    <a:pt x="988" y="68"/>
                  </a:lnTo>
                  <a:lnTo>
                    <a:pt x="986" y="68"/>
                  </a:lnTo>
                  <a:lnTo>
                    <a:pt x="986" y="68"/>
                  </a:lnTo>
                  <a:lnTo>
                    <a:pt x="986" y="70"/>
                  </a:lnTo>
                  <a:lnTo>
                    <a:pt x="988" y="72"/>
                  </a:lnTo>
                  <a:lnTo>
                    <a:pt x="990" y="74"/>
                  </a:lnTo>
                  <a:lnTo>
                    <a:pt x="992" y="76"/>
                  </a:lnTo>
                  <a:lnTo>
                    <a:pt x="992" y="78"/>
                  </a:lnTo>
                  <a:lnTo>
                    <a:pt x="994" y="78"/>
                  </a:lnTo>
                  <a:lnTo>
                    <a:pt x="1020" y="98"/>
                  </a:lnTo>
                  <a:lnTo>
                    <a:pt x="1020" y="100"/>
                  </a:lnTo>
                  <a:lnTo>
                    <a:pt x="1020" y="102"/>
                  </a:lnTo>
                  <a:lnTo>
                    <a:pt x="1020" y="108"/>
                  </a:lnTo>
                  <a:lnTo>
                    <a:pt x="1020" y="114"/>
                  </a:lnTo>
                  <a:lnTo>
                    <a:pt x="1020" y="122"/>
                  </a:lnTo>
                  <a:lnTo>
                    <a:pt x="1018" y="126"/>
                  </a:lnTo>
                  <a:lnTo>
                    <a:pt x="1014" y="130"/>
                  </a:lnTo>
                  <a:lnTo>
                    <a:pt x="1010" y="128"/>
                  </a:lnTo>
                  <a:lnTo>
                    <a:pt x="1006" y="126"/>
                  </a:lnTo>
                  <a:lnTo>
                    <a:pt x="1002" y="120"/>
                  </a:lnTo>
                  <a:lnTo>
                    <a:pt x="998" y="112"/>
                  </a:lnTo>
                  <a:lnTo>
                    <a:pt x="992" y="100"/>
                  </a:lnTo>
                  <a:lnTo>
                    <a:pt x="980" y="92"/>
                  </a:lnTo>
                  <a:lnTo>
                    <a:pt x="966" y="90"/>
                  </a:lnTo>
                  <a:lnTo>
                    <a:pt x="952" y="92"/>
                  </a:lnTo>
                  <a:lnTo>
                    <a:pt x="944" y="92"/>
                  </a:lnTo>
                  <a:lnTo>
                    <a:pt x="940" y="92"/>
                  </a:lnTo>
                  <a:lnTo>
                    <a:pt x="936" y="92"/>
                  </a:lnTo>
                  <a:lnTo>
                    <a:pt x="932" y="90"/>
                  </a:lnTo>
                  <a:lnTo>
                    <a:pt x="930" y="88"/>
                  </a:lnTo>
                  <a:lnTo>
                    <a:pt x="930" y="86"/>
                  </a:lnTo>
                  <a:lnTo>
                    <a:pt x="930" y="84"/>
                  </a:lnTo>
                  <a:lnTo>
                    <a:pt x="930" y="84"/>
                  </a:lnTo>
                  <a:lnTo>
                    <a:pt x="928" y="84"/>
                  </a:lnTo>
                  <a:lnTo>
                    <a:pt x="924" y="86"/>
                  </a:lnTo>
                  <a:lnTo>
                    <a:pt x="920" y="88"/>
                  </a:lnTo>
                  <a:lnTo>
                    <a:pt x="914" y="92"/>
                  </a:lnTo>
                  <a:lnTo>
                    <a:pt x="910" y="94"/>
                  </a:lnTo>
                  <a:lnTo>
                    <a:pt x="906" y="98"/>
                  </a:lnTo>
                  <a:lnTo>
                    <a:pt x="902" y="100"/>
                  </a:lnTo>
                  <a:lnTo>
                    <a:pt x="898" y="104"/>
                  </a:lnTo>
                  <a:lnTo>
                    <a:pt x="892" y="110"/>
                  </a:lnTo>
                  <a:lnTo>
                    <a:pt x="884" y="114"/>
                  </a:lnTo>
                  <a:lnTo>
                    <a:pt x="872" y="116"/>
                  </a:lnTo>
                  <a:lnTo>
                    <a:pt x="864" y="122"/>
                  </a:lnTo>
                  <a:lnTo>
                    <a:pt x="856" y="132"/>
                  </a:lnTo>
                  <a:lnTo>
                    <a:pt x="850" y="146"/>
                  </a:lnTo>
                  <a:lnTo>
                    <a:pt x="846" y="158"/>
                  </a:lnTo>
                  <a:lnTo>
                    <a:pt x="844" y="162"/>
                  </a:lnTo>
                  <a:lnTo>
                    <a:pt x="842" y="168"/>
                  </a:lnTo>
                  <a:lnTo>
                    <a:pt x="836" y="172"/>
                  </a:lnTo>
                  <a:lnTo>
                    <a:pt x="830" y="176"/>
                  </a:lnTo>
                  <a:lnTo>
                    <a:pt x="826" y="180"/>
                  </a:lnTo>
                  <a:lnTo>
                    <a:pt x="822" y="182"/>
                  </a:lnTo>
                  <a:lnTo>
                    <a:pt x="818" y="184"/>
                  </a:lnTo>
                  <a:lnTo>
                    <a:pt x="818" y="188"/>
                  </a:lnTo>
                  <a:lnTo>
                    <a:pt x="820" y="190"/>
                  </a:lnTo>
                  <a:lnTo>
                    <a:pt x="822" y="192"/>
                  </a:lnTo>
                  <a:lnTo>
                    <a:pt x="822" y="196"/>
                  </a:lnTo>
                  <a:lnTo>
                    <a:pt x="818" y="202"/>
                  </a:lnTo>
                  <a:lnTo>
                    <a:pt x="804" y="208"/>
                  </a:lnTo>
                  <a:lnTo>
                    <a:pt x="782" y="214"/>
                  </a:lnTo>
                  <a:lnTo>
                    <a:pt x="772" y="220"/>
                  </a:lnTo>
                  <a:lnTo>
                    <a:pt x="768" y="232"/>
                  </a:lnTo>
                  <a:lnTo>
                    <a:pt x="764" y="244"/>
                  </a:lnTo>
                  <a:lnTo>
                    <a:pt x="766" y="256"/>
                  </a:lnTo>
                  <a:lnTo>
                    <a:pt x="766" y="266"/>
                  </a:lnTo>
                  <a:lnTo>
                    <a:pt x="766" y="272"/>
                  </a:lnTo>
                  <a:lnTo>
                    <a:pt x="768" y="276"/>
                  </a:lnTo>
                  <a:lnTo>
                    <a:pt x="772" y="276"/>
                  </a:lnTo>
                  <a:lnTo>
                    <a:pt x="776" y="278"/>
                  </a:lnTo>
                  <a:lnTo>
                    <a:pt x="782" y="278"/>
                  </a:lnTo>
                  <a:lnTo>
                    <a:pt x="784" y="278"/>
                  </a:lnTo>
                  <a:lnTo>
                    <a:pt x="786" y="278"/>
                  </a:lnTo>
                  <a:lnTo>
                    <a:pt x="786" y="282"/>
                  </a:lnTo>
                  <a:lnTo>
                    <a:pt x="788" y="284"/>
                  </a:lnTo>
                  <a:lnTo>
                    <a:pt x="792" y="288"/>
                  </a:lnTo>
                  <a:lnTo>
                    <a:pt x="796" y="292"/>
                  </a:lnTo>
                  <a:lnTo>
                    <a:pt x="800" y="294"/>
                  </a:lnTo>
                  <a:lnTo>
                    <a:pt x="802" y="296"/>
                  </a:lnTo>
                  <a:lnTo>
                    <a:pt x="804" y="298"/>
                  </a:lnTo>
                  <a:lnTo>
                    <a:pt x="804" y="344"/>
                  </a:lnTo>
                  <a:lnTo>
                    <a:pt x="800" y="352"/>
                  </a:lnTo>
                  <a:lnTo>
                    <a:pt x="800" y="358"/>
                  </a:lnTo>
                  <a:lnTo>
                    <a:pt x="800" y="364"/>
                  </a:lnTo>
                  <a:lnTo>
                    <a:pt x="802" y="368"/>
                  </a:lnTo>
                  <a:lnTo>
                    <a:pt x="806" y="372"/>
                  </a:lnTo>
                  <a:lnTo>
                    <a:pt x="808" y="374"/>
                  </a:lnTo>
                  <a:lnTo>
                    <a:pt x="810" y="376"/>
                  </a:lnTo>
                  <a:lnTo>
                    <a:pt x="812" y="376"/>
                  </a:lnTo>
                  <a:lnTo>
                    <a:pt x="812" y="382"/>
                  </a:lnTo>
                  <a:lnTo>
                    <a:pt x="800" y="380"/>
                  </a:lnTo>
                  <a:lnTo>
                    <a:pt x="796" y="378"/>
                  </a:lnTo>
                  <a:lnTo>
                    <a:pt x="792" y="374"/>
                  </a:lnTo>
                  <a:lnTo>
                    <a:pt x="788" y="370"/>
                  </a:lnTo>
                  <a:lnTo>
                    <a:pt x="784" y="366"/>
                  </a:lnTo>
                  <a:lnTo>
                    <a:pt x="782" y="360"/>
                  </a:lnTo>
                  <a:lnTo>
                    <a:pt x="782" y="356"/>
                  </a:lnTo>
                  <a:lnTo>
                    <a:pt x="782" y="352"/>
                  </a:lnTo>
                  <a:lnTo>
                    <a:pt x="784" y="348"/>
                  </a:lnTo>
                  <a:lnTo>
                    <a:pt x="784" y="344"/>
                  </a:lnTo>
                  <a:lnTo>
                    <a:pt x="782" y="340"/>
                  </a:lnTo>
                  <a:lnTo>
                    <a:pt x="778" y="338"/>
                  </a:lnTo>
                  <a:lnTo>
                    <a:pt x="776" y="338"/>
                  </a:lnTo>
                  <a:lnTo>
                    <a:pt x="776" y="336"/>
                  </a:lnTo>
                  <a:lnTo>
                    <a:pt x="776" y="334"/>
                  </a:lnTo>
                  <a:lnTo>
                    <a:pt x="778" y="332"/>
                  </a:lnTo>
                  <a:lnTo>
                    <a:pt x="782" y="326"/>
                  </a:lnTo>
                  <a:lnTo>
                    <a:pt x="784" y="322"/>
                  </a:lnTo>
                  <a:lnTo>
                    <a:pt x="788" y="316"/>
                  </a:lnTo>
                  <a:lnTo>
                    <a:pt x="790" y="308"/>
                  </a:lnTo>
                  <a:lnTo>
                    <a:pt x="790" y="304"/>
                  </a:lnTo>
                  <a:lnTo>
                    <a:pt x="788" y="300"/>
                  </a:lnTo>
                  <a:lnTo>
                    <a:pt x="788" y="298"/>
                  </a:lnTo>
                  <a:lnTo>
                    <a:pt x="786" y="298"/>
                  </a:lnTo>
                  <a:lnTo>
                    <a:pt x="782" y="298"/>
                  </a:lnTo>
                  <a:lnTo>
                    <a:pt x="778" y="298"/>
                  </a:lnTo>
                  <a:lnTo>
                    <a:pt x="774" y="298"/>
                  </a:lnTo>
                  <a:lnTo>
                    <a:pt x="768" y="296"/>
                  </a:lnTo>
                  <a:lnTo>
                    <a:pt x="766" y="294"/>
                  </a:lnTo>
                  <a:lnTo>
                    <a:pt x="764" y="292"/>
                  </a:lnTo>
                  <a:lnTo>
                    <a:pt x="762" y="290"/>
                  </a:lnTo>
                  <a:lnTo>
                    <a:pt x="762" y="290"/>
                  </a:lnTo>
                  <a:lnTo>
                    <a:pt x="758" y="290"/>
                  </a:lnTo>
                  <a:lnTo>
                    <a:pt x="754" y="290"/>
                  </a:lnTo>
                  <a:lnTo>
                    <a:pt x="750" y="288"/>
                  </a:lnTo>
                  <a:lnTo>
                    <a:pt x="744" y="286"/>
                  </a:lnTo>
                  <a:lnTo>
                    <a:pt x="738" y="284"/>
                  </a:lnTo>
                  <a:lnTo>
                    <a:pt x="732" y="280"/>
                  </a:lnTo>
                  <a:lnTo>
                    <a:pt x="728" y="276"/>
                  </a:lnTo>
                  <a:lnTo>
                    <a:pt x="726" y="276"/>
                  </a:lnTo>
                  <a:lnTo>
                    <a:pt x="724" y="274"/>
                  </a:lnTo>
                  <a:lnTo>
                    <a:pt x="722" y="276"/>
                  </a:lnTo>
                  <a:lnTo>
                    <a:pt x="720" y="278"/>
                  </a:lnTo>
                  <a:lnTo>
                    <a:pt x="718" y="280"/>
                  </a:lnTo>
                  <a:lnTo>
                    <a:pt x="718" y="282"/>
                  </a:lnTo>
                  <a:lnTo>
                    <a:pt x="716" y="282"/>
                  </a:lnTo>
                  <a:lnTo>
                    <a:pt x="712" y="278"/>
                  </a:lnTo>
                  <a:lnTo>
                    <a:pt x="710" y="270"/>
                  </a:lnTo>
                  <a:lnTo>
                    <a:pt x="710" y="260"/>
                  </a:lnTo>
                  <a:lnTo>
                    <a:pt x="710" y="250"/>
                  </a:lnTo>
                  <a:lnTo>
                    <a:pt x="708" y="246"/>
                  </a:lnTo>
                  <a:lnTo>
                    <a:pt x="706" y="244"/>
                  </a:lnTo>
                  <a:lnTo>
                    <a:pt x="704" y="244"/>
                  </a:lnTo>
                  <a:lnTo>
                    <a:pt x="700" y="242"/>
                  </a:lnTo>
                  <a:lnTo>
                    <a:pt x="696" y="242"/>
                  </a:lnTo>
                  <a:lnTo>
                    <a:pt x="694" y="244"/>
                  </a:lnTo>
                  <a:lnTo>
                    <a:pt x="692" y="244"/>
                  </a:lnTo>
                  <a:lnTo>
                    <a:pt x="690" y="244"/>
                  </a:lnTo>
                  <a:lnTo>
                    <a:pt x="688" y="246"/>
                  </a:lnTo>
                  <a:lnTo>
                    <a:pt x="684" y="248"/>
                  </a:lnTo>
                  <a:lnTo>
                    <a:pt x="684" y="250"/>
                  </a:lnTo>
                  <a:lnTo>
                    <a:pt x="684" y="254"/>
                  </a:lnTo>
                  <a:lnTo>
                    <a:pt x="684" y="258"/>
                  </a:lnTo>
                  <a:lnTo>
                    <a:pt x="686" y="262"/>
                  </a:lnTo>
                  <a:lnTo>
                    <a:pt x="686" y="266"/>
                  </a:lnTo>
                  <a:lnTo>
                    <a:pt x="688" y="270"/>
                  </a:lnTo>
                  <a:lnTo>
                    <a:pt x="690" y="274"/>
                  </a:lnTo>
                  <a:lnTo>
                    <a:pt x="690" y="278"/>
                  </a:lnTo>
                  <a:lnTo>
                    <a:pt x="690" y="282"/>
                  </a:lnTo>
                  <a:lnTo>
                    <a:pt x="690" y="284"/>
                  </a:lnTo>
                  <a:lnTo>
                    <a:pt x="686" y="288"/>
                  </a:lnTo>
                  <a:lnTo>
                    <a:pt x="682" y="290"/>
                  </a:lnTo>
                  <a:lnTo>
                    <a:pt x="676" y="292"/>
                  </a:lnTo>
                  <a:lnTo>
                    <a:pt x="672" y="298"/>
                  </a:lnTo>
                  <a:lnTo>
                    <a:pt x="670" y="304"/>
                  </a:lnTo>
                  <a:lnTo>
                    <a:pt x="668" y="308"/>
                  </a:lnTo>
                  <a:lnTo>
                    <a:pt x="670" y="314"/>
                  </a:lnTo>
                  <a:lnTo>
                    <a:pt x="670" y="318"/>
                  </a:lnTo>
                  <a:lnTo>
                    <a:pt x="672" y="320"/>
                  </a:lnTo>
                  <a:lnTo>
                    <a:pt x="674" y="322"/>
                  </a:lnTo>
                  <a:lnTo>
                    <a:pt x="678" y="324"/>
                  </a:lnTo>
                  <a:lnTo>
                    <a:pt x="680" y="326"/>
                  </a:lnTo>
                  <a:lnTo>
                    <a:pt x="680" y="330"/>
                  </a:lnTo>
                  <a:lnTo>
                    <a:pt x="682" y="332"/>
                  </a:lnTo>
                  <a:lnTo>
                    <a:pt x="680" y="338"/>
                  </a:lnTo>
                  <a:lnTo>
                    <a:pt x="680" y="344"/>
                  </a:lnTo>
                  <a:lnTo>
                    <a:pt x="678" y="350"/>
                  </a:lnTo>
                  <a:lnTo>
                    <a:pt x="674" y="354"/>
                  </a:lnTo>
                  <a:lnTo>
                    <a:pt x="670" y="364"/>
                  </a:lnTo>
                  <a:lnTo>
                    <a:pt x="670" y="378"/>
                  </a:lnTo>
                  <a:lnTo>
                    <a:pt x="668" y="392"/>
                  </a:lnTo>
                  <a:lnTo>
                    <a:pt x="668" y="398"/>
                  </a:lnTo>
                  <a:lnTo>
                    <a:pt x="684" y="400"/>
                  </a:lnTo>
                  <a:lnTo>
                    <a:pt x="698" y="390"/>
                  </a:lnTo>
                  <a:lnTo>
                    <a:pt x="704" y="390"/>
                  </a:lnTo>
                  <a:lnTo>
                    <a:pt x="710" y="390"/>
                  </a:lnTo>
                  <a:lnTo>
                    <a:pt x="714" y="392"/>
                  </a:lnTo>
                  <a:lnTo>
                    <a:pt x="716" y="394"/>
                  </a:lnTo>
                  <a:lnTo>
                    <a:pt x="718" y="398"/>
                  </a:lnTo>
                  <a:lnTo>
                    <a:pt x="720" y="400"/>
                  </a:lnTo>
                  <a:lnTo>
                    <a:pt x="722" y="402"/>
                  </a:lnTo>
                  <a:lnTo>
                    <a:pt x="722" y="404"/>
                  </a:lnTo>
                  <a:lnTo>
                    <a:pt x="724" y="406"/>
                  </a:lnTo>
                  <a:lnTo>
                    <a:pt x="726" y="416"/>
                  </a:lnTo>
                  <a:lnTo>
                    <a:pt x="730" y="428"/>
                  </a:lnTo>
                  <a:lnTo>
                    <a:pt x="732" y="438"/>
                  </a:lnTo>
                  <a:lnTo>
                    <a:pt x="732" y="444"/>
                  </a:lnTo>
                  <a:lnTo>
                    <a:pt x="734" y="446"/>
                  </a:lnTo>
                  <a:lnTo>
                    <a:pt x="736" y="448"/>
                  </a:lnTo>
                  <a:lnTo>
                    <a:pt x="738" y="450"/>
                  </a:lnTo>
                  <a:lnTo>
                    <a:pt x="740" y="450"/>
                  </a:lnTo>
                  <a:lnTo>
                    <a:pt x="742" y="450"/>
                  </a:lnTo>
                  <a:lnTo>
                    <a:pt x="742" y="450"/>
                  </a:lnTo>
                  <a:lnTo>
                    <a:pt x="742" y="450"/>
                  </a:lnTo>
                  <a:lnTo>
                    <a:pt x="746" y="448"/>
                  </a:lnTo>
                  <a:lnTo>
                    <a:pt x="748" y="448"/>
                  </a:lnTo>
                  <a:lnTo>
                    <a:pt x="752" y="448"/>
                  </a:lnTo>
                  <a:lnTo>
                    <a:pt x="754" y="450"/>
                  </a:lnTo>
                  <a:lnTo>
                    <a:pt x="758" y="452"/>
                  </a:lnTo>
                  <a:lnTo>
                    <a:pt x="760" y="454"/>
                  </a:lnTo>
                  <a:lnTo>
                    <a:pt x="766" y="456"/>
                  </a:lnTo>
                  <a:lnTo>
                    <a:pt x="770" y="458"/>
                  </a:lnTo>
                  <a:lnTo>
                    <a:pt x="774" y="458"/>
                  </a:lnTo>
                  <a:lnTo>
                    <a:pt x="774" y="458"/>
                  </a:lnTo>
                  <a:lnTo>
                    <a:pt x="772" y="462"/>
                  </a:lnTo>
                  <a:lnTo>
                    <a:pt x="768" y="466"/>
                  </a:lnTo>
                  <a:lnTo>
                    <a:pt x="764" y="468"/>
                  </a:lnTo>
                  <a:lnTo>
                    <a:pt x="760" y="468"/>
                  </a:lnTo>
                  <a:lnTo>
                    <a:pt x="758" y="470"/>
                  </a:lnTo>
                  <a:lnTo>
                    <a:pt x="756" y="470"/>
                  </a:lnTo>
                  <a:lnTo>
                    <a:pt x="752" y="470"/>
                  </a:lnTo>
                  <a:lnTo>
                    <a:pt x="750" y="472"/>
                  </a:lnTo>
                  <a:lnTo>
                    <a:pt x="748" y="476"/>
                  </a:lnTo>
                  <a:lnTo>
                    <a:pt x="746" y="480"/>
                  </a:lnTo>
                  <a:lnTo>
                    <a:pt x="746" y="484"/>
                  </a:lnTo>
                  <a:lnTo>
                    <a:pt x="748" y="486"/>
                  </a:lnTo>
                  <a:lnTo>
                    <a:pt x="752" y="496"/>
                  </a:lnTo>
                  <a:lnTo>
                    <a:pt x="752" y="510"/>
                  </a:lnTo>
                  <a:lnTo>
                    <a:pt x="752" y="520"/>
                  </a:lnTo>
                  <a:lnTo>
                    <a:pt x="750" y="522"/>
                  </a:lnTo>
                  <a:lnTo>
                    <a:pt x="746" y="524"/>
                  </a:lnTo>
                  <a:lnTo>
                    <a:pt x="744" y="522"/>
                  </a:lnTo>
                  <a:lnTo>
                    <a:pt x="740" y="520"/>
                  </a:lnTo>
                  <a:lnTo>
                    <a:pt x="738" y="516"/>
                  </a:lnTo>
                  <a:lnTo>
                    <a:pt x="738" y="510"/>
                  </a:lnTo>
                  <a:lnTo>
                    <a:pt x="736" y="498"/>
                  </a:lnTo>
                  <a:lnTo>
                    <a:pt x="730" y="484"/>
                  </a:lnTo>
                  <a:lnTo>
                    <a:pt x="726" y="476"/>
                  </a:lnTo>
                  <a:lnTo>
                    <a:pt x="724" y="474"/>
                  </a:lnTo>
                  <a:lnTo>
                    <a:pt x="722" y="474"/>
                  </a:lnTo>
                  <a:lnTo>
                    <a:pt x="720" y="476"/>
                  </a:lnTo>
                  <a:lnTo>
                    <a:pt x="718" y="480"/>
                  </a:lnTo>
                  <a:lnTo>
                    <a:pt x="716" y="482"/>
                  </a:lnTo>
                  <a:lnTo>
                    <a:pt x="716" y="484"/>
                  </a:lnTo>
                  <a:lnTo>
                    <a:pt x="714" y="488"/>
                  </a:lnTo>
                  <a:lnTo>
                    <a:pt x="712" y="492"/>
                  </a:lnTo>
                  <a:lnTo>
                    <a:pt x="710" y="494"/>
                  </a:lnTo>
                  <a:lnTo>
                    <a:pt x="706" y="494"/>
                  </a:lnTo>
                  <a:lnTo>
                    <a:pt x="704" y="494"/>
                  </a:lnTo>
                  <a:lnTo>
                    <a:pt x="704" y="492"/>
                  </a:lnTo>
                  <a:lnTo>
                    <a:pt x="704" y="490"/>
                  </a:lnTo>
                  <a:lnTo>
                    <a:pt x="704" y="488"/>
                  </a:lnTo>
                  <a:lnTo>
                    <a:pt x="706" y="486"/>
                  </a:lnTo>
                  <a:lnTo>
                    <a:pt x="706" y="486"/>
                  </a:lnTo>
                  <a:lnTo>
                    <a:pt x="708" y="476"/>
                  </a:lnTo>
                  <a:lnTo>
                    <a:pt x="710" y="460"/>
                  </a:lnTo>
                  <a:lnTo>
                    <a:pt x="712" y="442"/>
                  </a:lnTo>
                  <a:lnTo>
                    <a:pt x="712" y="424"/>
                  </a:lnTo>
                  <a:lnTo>
                    <a:pt x="712" y="412"/>
                  </a:lnTo>
                  <a:lnTo>
                    <a:pt x="710" y="408"/>
                  </a:lnTo>
                  <a:lnTo>
                    <a:pt x="706" y="398"/>
                  </a:lnTo>
                  <a:lnTo>
                    <a:pt x="698" y="408"/>
                  </a:lnTo>
                  <a:lnTo>
                    <a:pt x="698" y="408"/>
                  </a:lnTo>
                  <a:lnTo>
                    <a:pt x="696" y="410"/>
                  </a:lnTo>
                  <a:lnTo>
                    <a:pt x="692" y="410"/>
                  </a:lnTo>
                  <a:lnTo>
                    <a:pt x="686" y="410"/>
                  </a:lnTo>
                  <a:lnTo>
                    <a:pt x="682" y="412"/>
                  </a:lnTo>
                  <a:lnTo>
                    <a:pt x="680" y="414"/>
                  </a:lnTo>
                  <a:lnTo>
                    <a:pt x="678" y="416"/>
                  </a:lnTo>
                  <a:lnTo>
                    <a:pt x="678" y="418"/>
                  </a:lnTo>
                  <a:lnTo>
                    <a:pt x="678" y="418"/>
                  </a:lnTo>
                  <a:lnTo>
                    <a:pt x="676" y="424"/>
                  </a:lnTo>
                  <a:lnTo>
                    <a:pt x="676" y="440"/>
                  </a:lnTo>
                  <a:lnTo>
                    <a:pt x="676" y="456"/>
                  </a:lnTo>
                  <a:lnTo>
                    <a:pt x="676" y="468"/>
                  </a:lnTo>
                  <a:lnTo>
                    <a:pt x="674" y="474"/>
                  </a:lnTo>
                  <a:lnTo>
                    <a:pt x="674" y="478"/>
                  </a:lnTo>
                  <a:lnTo>
                    <a:pt x="670" y="482"/>
                  </a:lnTo>
                  <a:lnTo>
                    <a:pt x="666" y="486"/>
                  </a:lnTo>
                  <a:lnTo>
                    <a:pt x="662" y="486"/>
                  </a:lnTo>
                  <a:lnTo>
                    <a:pt x="658" y="486"/>
                  </a:lnTo>
                  <a:lnTo>
                    <a:pt x="652" y="488"/>
                  </a:lnTo>
                  <a:lnTo>
                    <a:pt x="648" y="490"/>
                  </a:lnTo>
                  <a:lnTo>
                    <a:pt x="646" y="492"/>
                  </a:lnTo>
                  <a:lnTo>
                    <a:pt x="646" y="492"/>
                  </a:lnTo>
                  <a:lnTo>
                    <a:pt x="632" y="494"/>
                  </a:lnTo>
                  <a:lnTo>
                    <a:pt x="618" y="490"/>
                  </a:lnTo>
                  <a:lnTo>
                    <a:pt x="606" y="486"/>
                  </a:lnTo>
                  <a:lnTo>
                    <a:pt x="602" y="484"/>
                  </a:lnTo>
                  <a:lnTo>
                    <a:pt x="610" y="480"/>
                  </a:lnTo>
                  <a:lnTo>
                    <a:pt x="622" y="478"/>
                  </a:lnTo>
                  <a:lnTo>
                    <a:pt x="636" y="476"/>
                  </a:lnTo>
                  <a:lnTo>
                    <a:pt x="642" y="476"/>
                  </a:lnTo>
                  <a:lnTo>
                    <a:pt x="646" y="474"/>
                  </a:lnTo>
                  <a:lnTo>
                    <a:pt x="648" y="472"/>
                  </a:lnTo>
                  <a:lnTo>
                    <a:pt x="648" y="468"/>
                  </a:lnTo>
                  <a:lnTo>
                    <a:pt x="648" y="466"/>
                  </a:lnTo>
                  <a:lnTo>
                    <a:pt x="648" y="466"/>
                  </a:lnTo>
                  <a:lnTo>
                    <a:pt x="646" y="462"/>
                  </a:lnTo>
                  <a:lnTo>
                    <a:pt x="646" y="458"/>
                  </a:lnTo>
                  <a:lnTo>
                    <a:pt x="646" y="456"/>
                  </a:lnTo>
                  <a:lnTo>
                    <a:pt x="646" y="454"/>
                  </a:lnTo>
                  <a:lnTo>
                    <a:pt x="648" y="452"/>
                  </a:lnTo>
                  <a:lnTo>
                    <a:pt x="650" y="448"/>
                  </a:lnTo>
                  <a:lnTo>
                    <a:pt x="652" y="444"/>
                  </a:lnTo>
                  <a:lnTo>
                    <a:pt x="656" y="440"/>
                  </a:lnTo>
                  <a:lnTo>
                    <a:pt x="660" y="434"/>
                  </a:lnTo>
                  <a:lnTo>
                    <a:pt x="662" y="430"/>
                  </a:lnTo>
                  <a:lnTo>
                    <a:pt x="664" y="428"/>
                  </a:lnTo>
                  <a:lnTo>
                    <a:pt x="664" y="426"/>
                  </a:lnTo>
                  <a:lnTo>
                    <a:pt x="668" y="422"/>
                  </a:lnTo>
                  <a:lnTo>
                    <a:pt x="668" y="418"/>
                  </a:lnTo>
                  <a:lnTo>
                    <a:pt x="668" y="416"/>
                  </a:lnTo>
                  <a:lnTo>
                    <a:pt x="666" y="416"/>
                  </a:lnTo>
                  <a:lnTo>
                    <a:pt x="666" y="414"/>
                  </a:lnTo>
                  <a:lnTo>
                    <a:pt x="664" y="414"/>
                  </a:lnTo>
                  <a:lnTo>
                    <a:pt x="662" y="414"/>
                  </a:lnTo>
                  <a:lnTo>
                    <a:pt x="660" y="412"/>
                  </a:lnTo>
                  <a:lnTo>
                    <a:pt x="658" y="412"/>
                  </a:lnTo>
                  <a:lnTo>
                    <a:pt x="656" y="410"/>
                  </a:lnTo>
                  <a:lnTo>
                    <a:pt x="656" y="408"/>
                  </a:lnTo>
                  <a:lnTo>
                    <a:pt x="656" y="400"/>
                  </a:lnTo>
                  <a:lnTo>
                    <a:pt x="656" y="384"/>
                  </a:lnTo>
                  <a:lnTo>
                    <a:pt x="656" y="368"/>
                  </a:lnTo>
                  <a:lnTo>
                    <a:pt x="656" y="354"/>
                  </a:lnTo>
                  <a:lnTo>
                    <a:pt x="656" y="348"/>
                  </a:lnTo>
                  <a:lnTo>
                    <a:pt x="658" y="342"/>
                  </a:lnTo>
                  <a:lnTo>
                    <a:pt x="658" y="336"/>
                  </a:lnTo>
                  <a:lnTo>
                    <a:pt x="656" y="330"/>
                  </a:lnTo>
                  <a:lnTo>
                    <a:pt x="654" y="324"/>
                  </a:lnTo>
                  <a:lnTo>
                    <a:pt x="652" y="320"/>
                  </a:lnTo>
                  <a:lnTo>
                    <a:pt x="650" y="318"/>
                  </a:lnTo>
                  <a:lnTo>
                    <a:pt x="650" y="318"/>
                  </a:lnTo>
                  <a:lnTo>
                    <a:pt x="650" y="292"/>
                  </a:lnTo>
                  <a:lnTo>
                    <a:pt x="656" y="286"/>
                  </a:lnTo>
                  <a:lnTo>
                    <a:pt x="658" y="274"/>
                  </a:lnTo>
                  <a:lnTo>
                    <a:pt x="670" y="262"/>
                  </a:lnTo>
                  <a:lnTo>
                    <a:pt x="672" y="258"/>
                  </a:lnTo>
                  <a:lnTo>
                    <a:pt x="670" y="256"/>
                  </a:lnTo>
                  <a:lnTo>
                    <a:pt x="666" y="252"/>
                  </a:lnTo>
                  <a:lnTo>
                    <a:pt x="664" y="250"/>
                  </a:lnTo>
                  <a:lnTo>
                    <a:pt x="660" y="250"/>
                  </a:lnTo>
                  <a:lnTo>
                    <a:pt x="660" y="248"/>
                  </a:lnTo>
                  <a:lnTo>
                    <a:pt x="634" y="252"/>
                  </a:lnTo>
                  <a:lnTo>
                    <a:pt x="630" y="246"/>
                  </a:lnTo>
                  <a:lnTo>
                    <a:pt x="620" y="250"/>
                  </a:lnTo>
                  <a:lnTo>
                    <a:pt x="614" y="258"/>
                  </a:lnTo>
                  <a:lnTo>
                    <a:pt x="610" y="268"/>
                  </a:lnTo>
                  <a:lnTo>
                    <a:pt x="610" y="278"/>
                  </a:lnTo>
                  <a:lnTo>
                    <a:pt x="610" y="280"/>
                  </a:lnTo>
                  <a:lnTo>
                    <a:pt x="608" y="286"/>
                  </a:lnTo>
                  <a:lnTo>
                    <a:pt x="604" y="292"/>
                  </a:lnTo>
                  <a:lnTo>
                    <a:pt x="602" y="296"/>
                  </a:lnTo>
                  <a:lnTo>
                    <a:pt x="598" y="300"/>
                  </a:lnTo>
                  <a:lnTo>
                    <a:pt x="594" y="302"/>
                  </a:lnTo>
                  <a:lnTo>
                    <a:pt x="592" y="304"/>
                  </a:lnTo>
                  <a:lnTo>
                    <a:pt x="592" y="304"/>
                  </a:lnTo>
                  <a:lnTo>
                    <a:pt x="584" y="316"/>
                  </a:lnTo>
                  <a:lnTo>
                    <a:pt x="580" y="332"/>
                  </a:lnTo>
                  <a:lnTo>
                    <a:pt x="580" y="350"/>
                  </a:lnTo>
                  <a:lnTo>
                    <a:pt x="582" y="364"/>
                  </a:lnTo>
                  <a:lnTo>
                    <a:pt x="582" y="370"/>
                  </a:lnTo>
                  <a:lnTo>
                    <a:pt x="582" y="370"/>
                  </a:lnTo>
                  <a:lnTo>
                    <a:pt x="584" y="374"/>
                  </a:lnTo>
                  <a:lnTo>
                    <a:pt x="586" y="376"/>
                  </a:lnTo>
                  <a:lnTo>
                    <a:pt x="586" y="382"/>
                  </a:lnTo>
                  <a:lnTo>
                    <a:pt x="588" y="386"/>
                  </a:lnTo>
                  <a:lnTo>
                    <a:pt x="590" y="392"/>
                  </a:lnTo>
                  <a:lnTo>
                    <a:pt x="590" y="396"/>
                  </a:lnTo>
                  <a:lnTo>
                    <a:pt x="590" y="400"/>
                  </a:lnTo>
                  <a:lnTo>
                    <a:pt x="588" y="402"/>
                  </a:lnTo>
                  <a:lnTo>
                    <a:pt x="586" y="404"/>
                  </a:lnTo>
                  <a:lnTo>
                    <a:pt x="584" y="404"/>
                  </a:lnTo>
                  <a:lnTo>
                    <a:pt x="584" y="404"/>
                  </a:lnTo>
                  <a:lnTo>
                    <a:pt x="584" y="404"/>
                  </a:lnTo>
                  <a:lnTo>
                    <a:pt x="552" y="374"/>
                  </a:lnTo>
                  <a:lnTo>
                    <a:pt x="516" y="370"/>
                  </a:lnTo>
                  <a:lnTo>
                    <a:pt x="512" y="380"/>
                  </a:lnTo>
                  <a:lnTo>
                    <a:pt x="516" y="388"/>
                  </a:lnTo>
                  <a:lnTo>
                    <a:pt x="516" y="404"/>
                  </a:lnTo>
                  <a:lnTo>
                    <a:pt x="494" y="420"/>
                  </a:lnTo>
                  <a:lnTo>
                    <a:pt x="496" y="410"/>
                  </a:lnTo>
                  <a:lnTo>
                    <a:pt x="496" y="402"/>
                  </a:lnTo>
                  <a:lnTo>
                    <a:pt x="498" y="398"/>
                  </a:lnTo>
                  <a:lnTo>
                    <a:pt x="498" y="396"/>
                  </a:lnTo>
                  <a:lnTo>
                    <a:pt x="490" y="396"/>
                  </a:lnTo>
                  <a:lnTo>
                    <a:pt x="482" y="404"/>
                  </a:lnTo>
                  <a:lnTo>
                    <a:pt x="478" y="414"/>
                  </a:lnTo>
                  <a:lnTo>
                    <a:pt x="456" y="412"/>
                  </a:lnTo>
                  <a:lnTo>
                    <a:pt x="448" y="412"/>
                  </a:lnTo>
                  <a:lnTo>
                    <a:pt x="442" y="414"/>
                  </a:lnTo>
                  <a:lnTo>
                    <a:pt x="438" y="416"/>
                  </a:lnTo>
                  <a:lnTo>
                    <a:pt x="434" y="418"/>
                  </a:lnTo>
                  <a:lnTo>
                    <a:pt x="432" y="420"/>
                  </a:lnTo>
                  <a:lnTo>
                    <a:pt x="432" y="420"/>
                  </a:lnTo>
                  <a:lnTo>
                    <a:pt x="432" y="400"/>
                  </a:lnTo>
                  <a:lnTo>
                    <a:pt x="426" y="400"/>
                  </a:lnTo>
                  <a:lnTo>
                    <a:pt x="420" y="404"/>
                  </a:lnTo>
                  <a:lnTo>
                    <a:pt x="410" y="410"/>
                  </a:lnTo>
                  <a:lnTo>
                    <a:pt x="400" y="416"/>
                  </a:lnTo>
                  <a:lnTo>
                    <a:pt x="392" y="420"/>
                  </a:lnTo>
                  <a:lnTo>
                    <a:pt x="390" y="422"/>
                  </a:lnTo>
                  <a:lnTo>
                    <a:pt x="372" y="428"/>
                  </a:lnTo>
                  <a:lnTo>
                    <a:pt x="360" y="436"/>
                  </a:lnTo>
                  <a:lnTo>
                    <a:pt x="352" y="448"/>
                  </a:lnTo>
                  <a:lnTo>
                    <a:pt x="350" y="456"/>
                  </a:lnTo>
                  <a:lnTo>
                    <a:pt x="350" y="458"/>
                  </a:lnTo>
                  <a:lnTo>
                    <a:pt x="348" y="466"/>
                  </a:lnTo>
                  <a:lnTo>
                    <a:pt x="348" y="470"/>
                  </a:lnTo>
                  <a:lnTo>
                    <a:pt x="346" y="470"/>
                  </a:lnTo>
                  <a:lnTo>
                    <a:pt x="344" y="472"/>
                  </a:lnTo>
                  <a:lnTo>
                    <a:pt x="342" y="470"/>
                  </a:lnTo>
                  <a:lnTo>
                    <a:pt x="340" y="470"/>
                  </a:lnTo>
                  <a:lnTo>
                    <a:pt x="340" y="468"/>
                  </a:lnTo>
                  <a:lnTo>
                    <a:pt x="338" y="466"/>
                  </a:lnTo>
                  <a:lnTo>
                    <a:pt x="338" y="466"/>
                  </a:lnTo>
                  <a:lnTo>
                    <a:pt x="324" y="460"/>
                  </a:lnTo>
                  <a:lnTo>
                    <a:pt x="324" y="446"/>
                  </a:lnTo>
                  <a:lnTo>
                    <a:pt x="330" y="440"/>
                  </a:lnTo>
                  <a:lnTo>
                    <a:pt x="334" y="436"/>
                  </a:lnTo>
                  <a:lnTo>
                    <a:pt x="336" y="432"/>
                  </a:lnTo>
                  <a:lnTo>
                    <a:pt x="336" y="428"/>
                  </a:lnTo>
                  <a:lnTo>
                    <a:pt x="336" y="426"/>
                  </a:lnTo>
                  <a:lnTo>
                    <a:pt x="336" y="424"/>
                  </a:lnTo>
                  <a:lnTo>
                    <a:pt x="334" y="424"/>
                  </a:lnTo>
                  <a:lnTo>
                    <a:pt x="334" y="418"/>
                  </a:lnTo>
                  <a:lnTo>
                    <a:pt x="330" y="414"/>
                  </a:lnTo>
                  <a:lnTo>
                    <a:pt x="328" y="410"/>
                  </a:lnTo>
                  <a:lnTo>
                    <a:pt x="322" y="408"/>
                  </a:lnTo>
                  <a:lnTo>
                    <a:pt x="318" y="406"/>
                  </a:lnTo>
                  <a:lnTo>
                    <a:pt x="314" y="404"/>
                  </a:lnTo>
                  <a:lnTo>
                    <a:pt x="310" y="404"/>
                  </a:lnTo>
                  <a:lnTo>
                    <a:pt x="308" y="404"/>
                  </a:lnTo>
                  <a:lnTo>
                    <a:pt x="306" y="404"/>
                  </a:lnTo>
                  <a:lnTo>
                    <a:pt x="304" y="406"/>
                  </a:lnTo>
                  <a:lnTo>
                    <a:pt x="300" y="406"/>
                  </a:lnTo>
                  <a:lnTo>
                    <a:pt x="296" y="408"/>
                  </a:lnTo>
                  <a:lnTo>
                    <a:pt x="292" y="408"/>
                  </a:lnTo>
                  <a:lnTo>
                    <a:pt x="290" y="408"/>
                  </a:lnTo>
                  <a:lnTo>
                    <a:pt x="288" y="408"/>
                  </a:lnTo>
                  <a:lnTo>
                    <a:pt x="300" y="416"/>
                  </a:lnTo>
                  <a:lnTo>
                    <a:pt x="300" y="440"/>
                  </a:lnTo>
                  <a:lnTo>
                    <a:pt x="300" y="454"/>
                  </a:lnTo>
                  <a:lnTo>
                    <a:pt x="302" y="454"/>
                  </a:lnTo>
                  <a:lnTo>
                    <a:pt x="302" y="456"/>
                  </a:lnTo>
                  <a:lnTo>
                    <a:pt x="304" y="460"/>
                  </a:lnTo>
                  <a:lnTo>
                    <a:pt x="306" y="462"/>
                  </a:lnTo>
                  <a:lnTo>
                    <a:pt x="306" y="464"/>
                  </a:lnTo>
                  <a:lnTo>
                    <a:pt x="308" y="466"/>
                  </a:lnTo>
                  <a:lnTo>
                    <a:pt x="306" y="476"/>
                  </a:lnTo>
                  <a:lnTo>
                    <a:pt x="306" y="482"/>
                  </a:lnTo>
                  <a:lnTo>
                    <a:pt x="304" y="486"/>
                  </a:lnTo>
                  <a:lnTo>
                    <a:pt x="302" y="490"/>
                  </a:lnTo>
                  <a:lnTo>
                    <a:pt x="302" y="490"/>
                  </a:lnTo>
                  <a:lnTo>
                    <a:pt x="292" y="486"/>
                  </a:lnTo>
                  <a:lnTo>
                    <a:pt x="284" y="480"/>
                  </a:lnTo>
                  <a:lnTo>
                    <a:pt x="278" y="480"/>
                  </a:lnTo>
                  <a:lnTo>
                    <a:pt x="262" y="498"/>
                  </a:lnTo>
                  <a:lnTo>
                    <a:pt x="246" y="510"/>
                  </a:lnTo>
                  <a:lnTo>
                    <a:pt x="244" y="514"/>
                  </a:lnTo>
                  <a:lnTo>
                    <a:pt x="244" y="518"/>
                  </a:lnTo>
                  <a:lnTo>
                    <a:pt x="248" y="522"/>
                  </a:lnTo>
                  <a:lnTo>
                    <a:pt x="250" y="524"/>
                  </a:lnTo>
                  <a:lnTo>
                    <a:pt x="254" y="528"/>
                  </a:lnTo>
                  <a:lnTo>
                    <a:pt x="256" y="530"/>
                  </a:lnTo>
                  <a:lnTo>
                    <a:pt x="258" y="530"/>
                  </a:lnTo>
                  <a:lnTo>
                    <a:pt x="256" y="538"/>
                  </a:lnTo>
                  <a:lnTo>
                    <a:pt x="232" y="540"/>
                  </a:lnTo>
                  <a:lnTo>
                    <a:pt x="220" y="526"/>
                  </a:lnTo>
                  <a:lnTo>
                    <a:pt x="216" y="514"/>
                  </a:lnTo>
                  <a:lnTo>
                    <a:pt x="206" y="508"/>
                  </a:lnTo>
                  <a:lnTo>
                    <a:pt x="202" y="518"/>
                  </a:lnTo>
                  <a:lnTo>
                    <a:pt x="208" y="534"/>
                  </a:lnTo>
                  <a:lnTo>
                    <a:pt x="218" y="554"/>
                  </a:lnTo>
                  <a:lnTo>
                    <a:pt x="218" y="558"/>
                  </a:lnTo>
                  <a:lnTo>
                    <a:pt x="216" y="560"/>
                  </a:lnTo>
                  <a:lnTo>
                    <a:pt x="216" y="562"/>
                  </a:lnTo>
                  <a:lnTo>
                    <a:pt x="212" y="562"/>
                  </a:lnTo>
                  <a:lnTo>
                    <a:pt x="210" y="560"/>
                  </a:lnTo>
                  <a:lnTo>
                    <a:pt x="208" y="560"/>
                  </a:lnTo>
                  <a:lnTo>
                    <a:pt x="208" y="560"/>
                  </a:lnTo>
                  <a:lnTo>
                    <a:pt x="198" y="548"/>
                  </a:lnTo>
                  <a:lnTo>
                    <a:pt x="182" y="540"/>
                  </a:lnTo>
                  <a:lnTo>
                    <a:pt x="182" y="540"/>
                  </a:lnTo>
                  <a:lnTo>
                    <a:pt x="182" y="536"/>
                  </a:lnTo>
                  <a:lnTo>
                    <a:pt x="182" y="532"/>
                  </a:lnTo>
                  <a:lnTo>
                    <a:pt x="182" y="528"/>
                  </a:lnTo>
                  <a:lnTo>
                    <a:pt x="182" y="524"/>
                  </a:lnTo>
                  <a:lnTo>
                    <a:pt x="184" y="520"/>
                  </a:lnTo>
                  <a:lnTo>
                    <a:pt x="186" y="518"/>
                  </a:lnTo>
                  <a:lnTo>
                    <a:pt x="186" y="514"/>
                  </a:lnTo>
                  <a:lnTo>
                    <a:pt x="186" y="510"/>
                  </a:lnTo>
                  <a:lnTo>
                    <a:pt x="186" y="508"/>
                  </a:lnTo>
                  <a:lnTo>
                    <a:pt x="186" y="504"/>
                  </a:lnTo>
                  <a:lnTo>
                    <a:pt x="186" y="504"/>
                  </a:lnTo>
                  <a:lnTo>
                    <a:pt x="162" y="484"/>
                  </a:lnTo>
                  <a:lnTo>
                    <a:pt x="156" y="468"/>
                  </a:lnTo>
                  <a:lnTo>
                    <a:pt x="176" y="476"/>
                  </a:lnTo>
                  <a:lnTo>
                    <a:pt x="182" y="482"/>
                  </a:lnTo>
                  <a:lnTo>
                    <a:pt x="198" y="488"/>
                  </a:lnTo>
                  <a:lnTo>
                    <a:pt x="210" y="498"/>
                  </a:lnTo>
                  <a:lnTo>
                    <a:pt x="220" y="502"/>
                  </a:lnTo>
                  <a:lnTo>
                    <a:pt x="232" y="500"/>
                  </a:lnTo>
                  <a:lnTo>
                    <a:pt x="242" y="496"/>
                  </a:lnTo>
                  <a:lnTo>
                    <a:pt x="246" y="494"/>
                  </a:lnTo>
                  <a:lnTo>
                    <a:pt x="258" y="480"/>
                  </a:lnTo>
                  <a:lnTo>
                    <a:pt x="266" y="466"/>
                  </a:lnTo>
                  <a:lnTo>
                    <a:pt x="268" y="452"/>
                  </a:lnTo>
                  <a:lnTo>
                    <a:pt x="268" y="446"/>
                  </a:lnTo>
                  <a:lnTo>
                    <a:pt x="266" y="442"/>
                  </a:lnTo>
                  <a:lnTo>
                    <a:pt x="262" y="438"/>
                  </a:lnTo>
                  <a:lnTo>
                    <a:pt x="256" y="436"/>
                  </a:lnTo>
                  <a:lnTo>
                    <a:pt x="252" y="432"/>
                  </a:lnTo>
                  <a:lnTo>
                    <a:pt x="246" y="432"/>
                  </a:lnTo>
                  <a:lnTo>
                    <a:pt x="242" y="430"/>
                  </a:lnTo>
                  <a:lnTo>
                    <a:pt x="238" y="430"/>
                  </a:lnTo>
                  <a:lnTo>
                    <a:pt x="236" y="428"/>
                  </a:lnTo>
                  <a:lnTo>
                    <a:pt x="230" y="412"/>
                  </a:lnTo>
                  <a:lnTo>
                    <a:pt x="218" y="396"/>
                  </a:lnTo>
                  <a:lnTo>
                    <a:pt x="204" y="388"/>
                  </a:lnTo>
                  <a:lnTo>
                    <a:pt x="190" y="384"/>
                  </a:lnTo>
                  <a:lnTo>
                    <a:pt x="176" y="382"/>
                  </a:lnTo>
                  <a:lnTo>
                    <a:pt x="168" y="382"/>
                  </a:lnTo>
                  <a:lnTo>
                    <a:pt x="164" y="382"/>
                  </a:lnTo>
                  <a:lnTo>
                    <a:pt x="162" y="380"/>
                  </a:lnTo>
                  <a:lnTo>
                    <a:pt x="160" y="376"/>
                  </a:lnTo>
                  <a:lnTo>
                    <a:pt x="156" y="374"/>
                  </a:lnTo>
                  <a:lnTo>
                    <a:pt x="154" y="372"/>
                  </a:lnTo>
                  <a:lnTo>
                    <a:pt x="150" y="372"/>
                  </a:lnTo>
                  <a:lnTo>
                    <a:pt x="150" y="370"/>
                  </a:lnTo>
                  <a:lnTo>
                    <a:pt x="152" y="364"/>
                  </a:lnTo>
                  <a:lnTo>
                    <a:pt x="162" y="368"/>
                  </a:lnTo>
                  <a:lnTo>
                    <a:pt x="168" y="364"/>
                  </a:lnTo>
                  <a:lnTo>
                    <a:pt x="148" y="354"/>
                  </a:lnTo>
                  <a:lnTo>
                    <a:pt x="140" y="364"/>
                  </a:lnTo>
                  <a:lnTo>
                    <a:pt x="132" y="364"/>
                  </a:lnTo>
                  <a:lnTo>
                    <a:pt x="132" y="370"/>
                  </a:lnTo>
                  <a:lnTo>
                    <a:pt x="130" y="374"/>
                  </a:lnTo>
                  <a:lnTo>
                    <a:pt x="128" y="378"/>
                  </a:lnTo>
                  <a:lnTo>
                    <a:pt x="124" y="380"/>
                  </a:lnTo>
                  <a:lnTo>
                    <a:pt x="122" y="382"/>
                  </a:lnTo>
                  <a:lnTo>
                    <a:pt x="120" y="384"/>
                  </a:lnTo>
                  <a:lnTo>
                    <a:pt x="118" y="384"/>
                  </a:lnTo>
                  <a:lnTo>
                    <a:pt x="110" y="402"/>
                  </a:lnTo>
                  <a:lnTo>
                    <a:pt x="110" y="420"/>
                  </a:lnTo>
                  <a:lnTo>
                    <a:pt x="130" y="440"/>
                  </a:lnTo>
                  <a:lnTo>
                    <a:pt x="130" y="470"/>
                  </a:lnTo>
                  <a:lnTo>
                    <a:pt x="118" y="484"/>
                  </a:lnTo>
                  <a:lnTo>
                    <a:pt x="126" y="502"/>
                  </a:lnTo>
                  <a:lnTo>
                    <a:pt x="122" y="556"/>
                  </a:lnTo>
                  <a:lnTo>
                    <a:pt x="122" y="562"/>
                  </a:lnTo>
                  <a:lnTo>
                    <a:pt x="122" y="568"/>
                  </a:lnTo>
                  <a:lnTo>
                    <a:pt x="124" y="572"/>
                  </a:lnTo>
                  <a:lnTo>
                    <a:pt x="126" y="574"/>
                  </a:lnTo>
                  <a:lnTo>
                    <a:pt x="126" y="576"/>
                  </a:lnTo>
                  <a:lnTo>
                    <a:pt x="126" y="576"/>
                  </a:lnTo>
                  <a:lnTo>
                    <a:pt x="132" y="592"/>
                  </a:lnTo>
                  <a:lnTo>
                    <a:pt x="134" y="606"/>
                  </a:lnTo>
                  <a:lnTo>
                    <a:pt x="132" y="614"/>
                  </a:lnTo>
                  <a:lnTo>
                    <a:pt x="130" y="616"/>
                  </a:lnTo>
                  <a:lnTo>
                    <a:pt x="96" y="650"/>
                  </a:lnTo>
                  <a:lnTo>
                    <a:pt x="100" y="654"/>
                  </a:lnTo>
                  <a:lnTo>
                    <a:pt x="106" y="658"/>
                  </a:lnTo>
                  <a:lnTo>
                    <a:pt x="110" y="660"/>
                  </a:lnTo>
                  <a:lnTo>
                    <a:pt x="116" y="662"/>
                  </a:lnTo>
                  <a:lnTo>
                    <a:pt x="122" y="662"/>
                  </a:lnTo>
                  <a:lnTo>
                    <a:pt x="124" y="662"/>
                  </a:lnTo>
                  <a:lnTo>
                    <a:pt x="126" y="662"/>
                  </a:lnTo>
                  <a:lnTo>
                    <a:pt x="122" y="662"/>
                  </a:lnTo>
                  <a:lnTo>
                    <a:pt x="118" y="664"/>
                  </a:lnTo>
                  <a:lnTo>
                    <a:pt x="114" y="666"/>
                  </a:lnTo>
                  <a:lnTo>
                    <a:pt x="112" y="668"/>
                  </a:lnTo>
                  <a:lnTo>
                    <a:pt x="110" y="668"/>
                  </a:lnTo>
                  <a:lnTo>
                    <a:pt x="104" y="668"/>
                  </a:lnTo>
                  <a:lnTo>
                    <a:pt x="98" y="670"/>
                  </a:lnTo>
                  <a:lnTo>
                    <a:pt x="94" y="672"/>
                  </a:lnTo>
                  <a:lnTo>
                    <a:pt x="90" y="674"/>
                  </a:lnTo>
                  <a:lnTo>
                    <a:pt x="86" y="676"/>
                  </a:lnTo>
                  <a:lnTo>
                    <a:pt x="84" y="678"/>
                  </a:lnTo>
                  <a:lnTo>
                    <a:pt x="84" y="678"/>
                  </a:lnTo>
                  <a:lnTo>
                    <a:pt x="78" y="674"/>
                  </a:lnTo>
                  <a:lnTo>
                    <a:pt x="68" y="672"/>
                  </a:lnTo>
                  <a:lnTo>
                    <a:pt x="60" y="672"/>
                  </a:lnTo>
                  <a:lnTo>
                    <a:pt x="54" y="674"/>
                  </a:lnTo>
                  <a:lnTo>
                    <a:pt x="50" y="678"/>
                  </a:lnTo>
                  <a:lnTo>
                    <a:pt x="46" y="680"/>
                  </a:lnTo>
                  <a:lnTo>
                    <a:pt x="44" y="682"/>
                  </a:lnTo>
                  <a:lnTo>
                    <a:pt x="44" y="684"/>
                  </a:lnTo>
                  <a:lnTo>
                    <a:pt x="42" y="686"/>
                  </a:lnTo>
                  <a:lnTo>
                    <a:pt x="42" y="686"/>
                  </a:lnTo>
                  <a:lnTo>
                    <a:pt x="40" y="690"/>
                  </a:lnTo>
                  <a:lnTo>
                    <a:pt x="40" y="694"/>
                  </a:lnTo>
                  <a:lnTo>
                    <a:pt x="40" y="698"/>
                  </a:lnTo>
                  <a:lnTo>
                    <a:pt x="40" y="702"/>
                  </a:lnTo>
                  <a:lnTo>
                    <a:pt x="40" y="704"/>
                  </a:lnTo>
                  <a:lnTo>
                    <a:pt x="40" y="706"/>
                  </a:lnTo>
                  <a:lnTo>
                    <a:pt x="46" y="710"/>
                  </a:lnTo>
                  <a:lnTo>
                    <a:pt x="48" y="720"/>
                  </a:lnTo>
                  <a:lnTo>
                    <a:pt x="48" y="726"/>
                  </a:lnTo>
                  <a:lnTo>
                    <a:pt x="48" y="730"/>
                  </a:lnTo>
                  <a:lnTo>
                    <a:pt x="46" y="734"/>
                  </a:lnTo>
                  <a:lnTo>
                    <a:pt x="46" y="736"/>
                  </a:lnTo>
                  <a:lnTo>
                    <a:pt x="44" y="738"/>
                  </a:lnTo>
                  <a:lnTo>
                    <a:pt x="44" y="738"/>
                  </a:lnTo>
                  <a:lnTo>
                    <a:pt x="42" y="738"/>
                  </a:lnTo>
                  <a:lnTo>
                    <a:pt x="38" y="736"/>
                  </a:lnTo>
                  <a:lnTo>
                    <a:pt x="34" y="734"/>
                  </a:lnTo>
                  <a:lnTo>
                    <a:pt x="30" y="732"/>
                  </a:lnTo>
                  <a:lnTo>
                    <a:pt x="30" y="730"/>
                  </a:lnTo>
                  <a:lnTo>
                    <a:pt x="28" y="730"/>
                  </a:lnTo>
                  <a:lnTo>
                    <a:pt x="20" y="722"/>
                  </a:lnTo>
                  <a:lnTo>
                    <a:pt x="8" y="736"/>
                  </a:lnTo>
                  <a:lnTo>
                    <a:pt x="4" y="738"/>
                  </a:lnTo>
                  <a:lnTo>
                    <a:pt x="4" y="744"/>
                  </a:lnTo>
                  <a:lnTo>
                    <a:pt x="2" y="750"/>
                  </a:lnTo>
                  <a:lnTo>
                    <a:pt x="2" y="756"/>
                  </a:lnTo>
                  <a:lnTo>
                    <a:pt x="0" y="764"/>
                  </a:lnTo>
                  <a:lnTo>
                    <a:pt x="0" y="778"/>
                  </a:lnTo>
                  <a:lnTo>
                    <a:pt x="2" y="780"/>
                  </a:lnTo>
                  <a:lnTo>
                    <a:pt x="4" y="782"/>
                  </a:lnTo>
                  <a:lnTo>
                    <a:pt x="8" y="782"/>
                  </a:lnTo>
                  <a:lnTo>
                    <a:pt x="8" y="782"/>
                  </a:lnTo>
                  <a:lnTo>
                    <a:pt x="14" y="782"/>
                  </a:lnTo>
                  <a:lnTo>
                    <a:pt x="18" y="782"/>
                  </a:lnTo>
                  <a:lnTo>
                    <a:pt x="20" y="780"/>
                  </a:lnTo>
                  <a:lnTo>
                    <a:pt x="22" y="780"/>
                  </a:lnTo>
                  <a:lnTo>
                    <a:pt x="22" y="782"/>
                  </a:lnTo>
                  <a:lnTo>
                    <a:pt x="24" y="784"/>
                  </a:lnTo>
                  <a:lnTo>
                    <a:pt x="26" y="786"/>
                  </a:lnTo>
                  <a:lnTo>
                    <a:pt x="30" y="788"/>
                  </a:lnTo>
                  <a:lnTo>
                    <a:pt x="32" y="790"/>
                  </a:lnTo>
                  <a:lnTo>
                    <a:pt x="34" y="792"/>
                  </a:lnTo>
                  <a:lnTo>
                    <a:pt x="36" y="796"/>
                  </a:lnTo>
                  <a:lnTo>
                    <a:pt x="38" y="802"/>
                  </a:lnTo>
                  <a:lnTo>
                    <a:pt x="40" y="806"/>
                  </a:lnTo>
                  <a:lnTo>
                    <a:pt x="42" y="810"/>
                  </a:lnTo>
                  <a:lnTo>
                    <a:pt x="44" y="814"/>
                  </a:lnTo>
                  <a:lnTo>
                    <a:pt x="44" y="814"/>
                  </a:lnTo>
                  <a:lnTo>
                    <a:pt x="46" y="820"/>
                  </a:lnTo>
                  <a:lnTo>
                    <a:pt x="44" y="824"/>
                  </a:lnTo>
                  <a:lnTo>
                    <a:pt x="42" y="828"/>
                  </a:lnTo>
                  <a:lnTo>
                    <a:pt x="40" y="830"/>
                  </a:lnTo>
                  <a:lnTo>
                    <a:pt x="38" y="832"/>
                  </a:lnTo>
                  <a:lnTo>
                    <a:pt x="36" y="832"/>
                  </a:lnTo>
                  <a:lnTo>
                    <a:pt x="36" y="832"/>
                  </a:lnTo>
                  <a:lnTo>
                    <a:pt x="40" y="834"/>
                  </a:lnTo>
                  <a:lnTo>
                    <a:pt x="42" y="838"/>
                  </a:lnTo>
                  <a:lnTo>
                    <a:pt x="46" y="842"/>
                  </a:lnTo>
                  <a:lnTo>
                    <a:pt x="50" y="846"/>
                  </a:lnTo>
                  <a:lnTo>
                    <a:pt x="52" y="852"/>
                  </a:lnTo>
                  <a:lnTo>
                    <a:pt x="54" y="856"/>
                  </a:lnTo>
                  <a:lnTo>
                    <a:pt x="56" y="858"/>
                  </a:lnTo>
                  <a:lnTo>
                    <a:pt x="56" y="860"/>
                  </a:lnTo>
                  <a:lnTo>
                    <a:pt x="58" y="866"/>
                  </a:lnTo>
                  <a:lnTo>
                    <a:pt x="60" y="872"/>
                  </a:lnTo>
                  <a:lnTo>
                    <a:pt x="62" y="874"/>
                  </a:lnTo>
                  <a:lnTo>
                    <a:pt x="62" y="876"/>
                  </a:lnTo>
                  <a:lnTo>
                    <a:pt x="60" y="878"/>
                  </a:lnTo>
                  <a:lnTo>
                    <a:pt x="60" y="878"/>
                  </a:lnTo>
                  <a:lnTo>
                    <a:pt x="60" y="878"/>
                  </a:lnTo>
                  <a:lnTo>
                    <a:pt x="60" y="878"/>
                  </a:lnTo>
                  <a:lnTo>
                    <a:pt x="38" y="892"/>
                  </a:lnTo>
                  <a:lnTo>
                    <a:pt x="38" y="894"/>
                  </a:lnTo>
                  <a:lnTo>
                    <a:pt x="36" y="894"/>
                  </a:lnTo>
                  <a:lnTo>
                    <a:pt x="34" y="894"/>
                  </a:lnTo>
                  <a:lnTo>
                    <a:pt x="32" y="892"/>
                  </a:lnTo>
                  <a:lnTo>
                    <a:pt x="32" y="894"/>
                  </a:lnTo>
                  <a:lnTo>
                    <a:pt x="30" y="898"/>
                  </a:lnTo>
                  <a:lnTo>
                    <a:pt x="28" y="902"/>
                  </a:lnTo>
                  <a:lnTo>
                    <a:pt x="30" y="906"/>
                  </a:lnTo>
                  <a:lnTo>
                    <a:pt x="30" y="908"/>
                  </a:lnTo>
                  <a:lnTo>
                    <a:pt x="32" y="908"/>
                  </a:lnTo>
                  <a:lnTo>
                    <a:pt x="32" y="908"/>
                  </a:lnTo>
                  <a:lnTo>
                    <a:pt x="28" y="908"/>
                  </a:lnTo>
                  <a:lnTo>
                    <a:pt x="26" y="910"/>
                  </a:lnTo>
                  <a:lnTo>
                    <a:pt x="24" y="910"/>
                  </a:lnTo>
                  <a:lnTo>
                    <a:pt x="22" y="912"/>
                  </a:lnTo>
                  <a:lnTo>
                    <a:pt x="22" y="912"/>
                  </a:lnTo>
                  <a:lnTo>
                    <a:pt x="28" y="918"/>
                  </a:lnTo>
                  <a:lnTo>
                    <a:pt x="28" y="918"/>
                  </a:lnTo>
                  <a:lnTo>
                    <a:pt x="30" y="916"/>
                  </a:lnTo>
                  <a:lnTo>
                    <a:pt x="34" y="914"/>
                  </a:lnTo>
                  <a:lnTo>
                    <a:pt x="40" y="914"/>
                  </a:lnTo>
                  <a:lnTo>
                    <a:pt x="46" y="914"/>
                  </a:lnTo>
                  <a:lnTo>
                    <a:pt x="50" y="914"/>
                  </a:lnTo>
                  <a:lnTo>
                    <a:pt x="56" y="916"/>
                  </a:lnTo>
                  <a:lnTo>
                    <a:pt x="58" y="916"/>
                  </a:lnTo>
                  <a:lnTo>
                    <a:pt x="60" y="918"/>
                  </a:lnTo>
                  <a:lnTo>
                    <a:pt x="64" y="918"/>
                  </a:lnTo>
                  <a:lnTo>
                    <a:pt x="68" y="918"/>
                  </a:lnTo>
                  <a:lnTo>
                    <a:pt x="74" y="918"/>
                  </a:lnTo>
                  <a:lnTo>
                    <a:pt x="76" y="916"/>
                  </a:lnTo>
                  <a:lnTo>
                    <a:pt x="78" y="916"/>
                  </a:lnTo>
                  <a:lnTo>
                    <a:pt x="80" y="912"/>
                  </a:lnTo>
                  <a:lnTo>
                    <a:pt x="80" y="912"/>
                  </a:lnTo>
                  <a:lnTo>
                    <a:pt x="84" y="914"/>
                  </a:lnTo>
                  <a:lnTo>
                    <a:pt x="88" y="916"/>
                  </a:lnTo>
                  <a:lnTo>
                    <a:pt x="92" y="918"/>
                  </a:lnTo>
                  <a:lnTo>
                    <a:pt x="96" y="922"/>
                  </a:lnTo>
                  <a:lnTo>
                    <a:pt x="100" y="926"/>
                  </a:lnTo>
                  <a:lnTo>
                    <a:pt x="100" y="928"/>
                  </a:lnTo>
                  <a:lnTo>
                    <a:pt x="102" y="930"/>
                  </a:lnTo>
                  <a:lnTo>
                    <a:pt x="104" y="934"/>
                  </a:lnTo>
                  <a:lnTo>
                    <a:pt x="106" y="940"/>
                  </a:lnTo>
                  <a:lnTo>
                    <a:pt x="106" y="946"/>
                  </a:lnTo>
                  <a:lnTo>
                    <a:pt x="106" y="952"/>
                  </a:lnTo>
                  <a:lnTo>
                    <a:pt x="104" y="960"/>
                  </a:lnTo>
                  <a:lnTo>
                    <a:pt x="104" y="966"/>
                  </a:lnTo>
                  <a:lnTo>
                    <a:pt x="104" y="970"/>
                  </a:lnTo>
                  <a:lnTo>
                    <a:pt x="106" y="972"/>
                  </a:lnTo>
                  <a:lnTo>
                    <a:pt x="108" y="974"/>
                  </a:lnTo>
                  <a:lnTo>
                    <a:pt x="110" y="976"/>
                  </a:lnTo>
                  <a:lnTo>
                    <a:pt x="112" y="972"/>
                  </a:lnTo>
                  <a:lnTo>
                    <a:pt x="114" y="970"/>
                  </a:lnTo>
                  <a:lnTo>
                    <a:pt x="114" y="970"/>
                  </a:lnTo>
                  <a:lnTo>
                    <a:pt x="116" y="970"/>
                  </a:lnTo>
                  <a:lnTo>
                    <a:pt x="120" y="968"/>
                  </a:lnTo>
                  <a:lnTo>
                    <a:pt x="124" y="966"/>
                  </a:lnTo>
                  <a:lnTo>
                    <a:pt x="128" y="966"/>
                  </a:lnTo>
                  <a:lnTo>
                    <a:pt x="130" y="966"/>
                  </a:lnTo>
                  <a:lnTo>
                    <a:pt x="140" y="964"/>
                  </a:lnTo>
                  <a:lnTo>
                    <a:pt x="150" y="968"/>
                  </a:lnTo>
                  <a:lnTo>
                    <a:pt x="158" y="972"/>
                  </a:lnTo>
                  <a:lnTo>
                    <a:pt x="162" y="974"/>
                  </a:lnTo>
                  <a:lnTo>
                    <a:pt x="158" y="976"/>
                  </a:lnTo>
                  <a:lnTo>
                    <a:pt x="164" y="976"/>
                  </a:lnTo>
                  <a:lnTo>
                    <a:pt x="170" y="974"/>
                  </a:lnTo>
                  <a:lnTo>
                    <a:pt x="174" y="974"/>
                  </a:lnTo>
                  <a:lnTo>
                    <a:pt x="176" y="976"/>
                  </a:lnTo>
                  <a:lnTo>
                    <a:pt x="180" y="976"/>
                  </a:lnTo>
                  <a:lnTo>
                    <a:pt x="180" y="978"/>
                  </a:lnTo>
                  <a:lnTo>
                    <a:pt x="182" y="978"/>
                  </a:lnTo>
                  <a:lnTo>
                    <a:pt x="180" y="978"/>
                  </a:lnTo>
                  <a:lnTo>
                    <a:pt x="178" y="980"/>
                  </a:lnTo>
                  <a:lnTo>
                    <a:pt x="176" y="984"/>
                  </a:lnTo>
                  <a:lnTo>
                    <a:pt x="174" y="986"/>
                  </a:lnTo>
                  <a:lnTo>
                    <a:pt x="174" y="988"/>
                  </a:lnTo>
                  <a:lnTo>
                    <a:pt x="174" y="990"/>
                  </a:lnTo>
                  <a:lnTo>
                    <a:pt x="174" y="992"/>
                  </a:lnTo>
                  <a:lnTo>
                    <a:pt x="174" y="998"/>
                  </a:lnTo>
                  <a:lnTo>
                    <a:pt x="178" y="1000"/>
                  </a:lnTo>
                  <a:lnTo>
                    <a:pt x="182" y="998"/>
                  </a:lnTo>
                  <a:lnTo>
                    <a:pt x="186" y="996"/>
                  </a:lnTo>
                  <a:lnTo>
                    <a:pt x="190" y="992"/>
                  </a:lnTo>
                  <a:lnTo>
                    <a:pt x="192" y="988"/>
                  </a:lnTo>
                  <a:lnTo>
                    <a:pt x="194" y="986"/>
                  </a:lnTo>
                  <a:lnTo>
                    <a:pt x="194" y="984"/>
                  </a:lnTo>
                  <a:lnTo>
                    <a:pt x="192" y="984"/>
                  </a:lnTo>
                  <a:lnTo>
                    <a:pt x="190" y="982"/>
                  </a:lnTo>
                  <a:lnTo>
                    <a:pt x="188" y="980"/>
                  </a:lnTo>
                  <a:lnTo>
                    <a:pt x="186" y="978"/>
                  </a:lnTo>
                  <a:lnTo>
                    <a:pt x="186" y="974"/>
                  </a:lnTo>
                  <a:lnTo>
                    <a:pt x="186" y="972"/>
                  </a:lnTo>
                  <a:lnTo>
                    <a:pt x="186" y="970"/>
                  </a:lnTo>
                  <a:lnTo>
                    <a:pt x="188" y="966"/>
                  </a:lnTo>
                  <a:lnTo>
                    <a:pt x="192" y="964"/>
                  </a:lnTo>
                  <a:lnTo>
                    <a:pt x="196" y="962"/>
                  </a:lnTo>
                  <a:lnTo>
                    <a:pt x="200" y="960"/>
                  </a:lnTo>
                  <a:lnTo>
                    <a:pt x="202" y="960"/>
                  </a:lnTo>
                  <a:lnTo>
                    <a:pt x="206" y="958"/>
                  </a:lnTo>
                  <a:lnTo>
                    <a:pt x="210" y="960"/>
                  </a:lnTo>
                  <a:lnTo>
                    <a:pt x="214" y="962"/>
                  </a:lnTo>
                  <a:lnTo>
                    <a:pt x="216" y="968"/>
                  </a:lnTo>
                  <a:lnTo>
                    <a:pt x="216" y="972"/>
                  </a:lnTo>
                  <a:lnTo>
                    <a:pt x="214" y="974"/>
                  </a:lnTo>
                  <a:lnTo>
                    <a:pt x="212" y="974"/>
                  </a:lnTo>
                  <a:lnTo>
                    <a:pt x="210" y="976"/>
                  </a:lnTo>
                  <a:lnTo>
                    <a:pt x="210" y="976"/>
                  </a:lnTo>
                  <a:lnTo>
                    <a:pt x="206" y="976"/>
                  </a:lnTo>
                  <a:lnTo>
                    <a:pt x="202" y="976"/>
                  </a:lnTo>
                  <a:lnTo>
                    <a:pt x="200" y="978"/>
                  </a:lnTo>
                  <a:lnTo>
                    <a:pt x="200" y="980"/>
                  </a:lnTo>
                  <a:lnTo>
                    <a:pt x="200" y="980"/>
                  </a:lnTo>
                  <a:lnTo>
                    <a:pt x="198" y="984"/>
                  </a:lnTo>
                  <a:lnTo>
                    <a:pt x="200" y="988"/>
                  </a:lnTo>
                  <a:lnTo>
                    <a:pt x="200" y="990"/>
                  </a:lnTo>
                  <a:lnTo>
                    <a:pt x="202" y="992"/>
                  </a:lnTo>
                  <a:lnTo>
                    <a:pt x="204" y="994"/>
                  </a:lnTo>
                  <a:lnTo>
                    <a:pt x="208" y="996"/>
                  </a:lnTo>
                  <a:lnTo>
                    <a:pt x="210" y="998"/>
                  </a:lnTo>
                  <a:lnTo>
                    <a:pt x="214" y="1000"/>
                  </a:lnTo>
                  <a:lnTo>
                    <a:pt x="216" y="1002"/>
                  </a:lnTo>
                  <a:lnTo>
                    <a:pt x="218" y="1002"/>
                  </a:lnTo>
                  <a:lnTo>
                    <a:pt x="218" y="1004"/>
                  </a:lnTo>
                  <a:lnTo>
                    <a:pt x="220" y="1008"/>
                  </a:lnTo>
                  <a:lnTo>
                    <a:pt x="222" y="1010"/>
                  </a:lnTo>
                  <a:lnTo>
                    <a:pt x="224" y="1012"/>
                  </a:lnTo>
                  <a:lnTo>
                    <a:pt x="226" y="1014"/>
                  </a:lnTo>
                  <a:lnTo>
                    <a:pt x="228" y="1014"/>
                  </a:lnTo>
                  <a:lnTo>
                    <a:pt x="228" y="1016"/>
                  </a:lnTo>
                  <a:lnTo>
                    <a:pt x="232" y="1018"/>
                  </a:lnTo>
                  <a:lnTo>
                    <a:pt x="236" y="1020"/>
                  </a:lnTo>
                  <a:lnTo>
                    <a:pt x="242" y="1024"/>
                  </a:lnTo>
                  <a:lnTo>
                    <a:pt x="246" y="1028"/>
                  </a:lnTo>
                  <a:lnTo>
                    <a:pt x="250" y="1030"/>
                  </a:lnTo>
                  <a:lnTo>
                    <a:pt x="254" y="1032"/>
                  </a:lnTo>
                  <a:lnTo>
                    <a:pt x="254" y="1032"/>
                  </a:lnTo>
                  <a:lnTo>
                    <a:pt x="256" y="1040"/>
                  </a:lnTo>
                  <a:lnTo>
                    <a:pt x="256" y="1046"/>
                  </a:lnTo>
                  <a:lnTo>
                    <a:pt x="256" y="1052"/>
                  </a:lnTo>
                  <a:lnTo>
                    <a:pt x="252" y="1058"/>
                  </a:lnTo>
                  <a:lnTo>
                    <a:pt x="250" y="1062"/>
                  </a:lnTo>
                  <a:lnTo>
                    <a:pt x="250" y="1062"/>
                  </a:lnTo>
                  <a:lnTo>
                    <a:pt x="252" y="1064"/>
                  </a:lnTo>
                  <a:lnTo>
                    <a:pt x="256" y="1066"/>
                  </a:lnTo>
                  <a:lnTo>
                    <a:pt x="260" y="1068"/>
                  </a:lnTo>
                  <a:lnTo>
                    <a:pt x="264" y="1070"/>
                  </a:lnTo>
                  <a:lnTo>
                    <a:pt x="266" y="1072"/>
                  </a:lnTo>
                  <a:lnTo>
                    <a:pt x="268" y="1072"/>
                  </a:lnTo>
                  <a:lnTo>
                    <a:pt x="270" y="1074"/>
                  </a:lnTo>
                  <a:lnTo>
                    <a:pt x="274" y="1076"/>
                  </a:lnTo>
                  <a:lnTo>
                    <a:pt x="278" y="1080"/>
                  </a:lnTo>
                  <a:lnTo>
                    <a:pt x="282" y="1086"/>
                  </a:lnTo>
                  <a:lnTo>
                    <a:pt x="304" y="1090"/>
                  </a:lnTo>
                  <a:lnTo>
                    <a:pt x="306" y="1092"/>
                  </a:lnTo>
                  <a:lnTo>
                    <a:pt x="310" y="1094"/>
                  </a:lnTo>
                  <a:lnTo>
                    <a:pt x="312" y="1094"/>
                  </a:lnTo>
                  <a:lnTo>
                    <a:pt x="316" y="1092"/>
                  </a:lnTo>
                  <a:lnTo>
                    <a:pt x="318" y="1092"/>
                  </a:lnTo>
                  <a:lnTo>
                    <a:pt x="320" y="1092"/>
                  </a:lnTo>
                  <a:lnTo>
                    <a:pt x="334" y="1076"/>
                  </a:lnTo>
                  <a:lnTo>
                    <a:pt x="336" y="1080"/>
                  </a:lnTo>
                  <a:lnTo>
                    <a:pt x="338" y="1082"/>
                  </a:lnTo>
                  <a:lnTo>
                    <a:pt x="340" y="1086"/>
                  </a:lnTo>
                  <a:lnTo>
                    <a:pt x="344" y="1088"/>
                  </a:lnTo>
                  <a:lnTo>
                    <a:pt x="344" y="1088"/>
                  </a:lnTo>
                  <a:lnTo>
                    <a:pt x="350" y="1098"/>
                  </a:lnTo>
                  <a:lnTo>
                    <a:pt x="350" y="1096"/>
                  </a:lnTo>
                  <a:lnTo>
                    <a:pt x="348" y="1088"/>
                  </a:lnTo>
                  <a:lnTo>
                    <a:pt x="346" y="1078"/>
                  </a:lnTo>
                  <a:lnTo>
                    <a:pt x="346" y="1070"/>
                  </a:lnTo>
                  <a:lnTo>
                    <a:pt x="346" y="1064"/>
                  </a:lnTo>
                  <a:lnTo>
                    <a:pt x="352" y="1062"/>
                  </a:lnTo>
                  <a:lnTo>
                    <a:pt x="352" y="1062"/>
                  </a:lnTo>
                  <a:lnTo>
                    <a:pt x="350" y="1060"/>
                  </a:lnTo>
                  <a:lnTo>
                    <a:pt x="348" y="1056"/>
                  </a:lnTo>
                  <a:lnTo>
                    <a:pt x="346" y="1052"/>
                  </a:lnTo>
                  <a:lnTo>
                    <a:pt x="346" y="1048"/>
                  </a:lnTo>
                  <a:lnTo>
                    <a:pt x="344" y="1044"/>
                  </a:lnTo>
                  <a:lnTo>
                    <a:pt x="346" y="1040"/>
                  </a:lnTo>
                  <a:lnTo>
                    <a:pt x="348" y="1036"/>
                  </a:lnTo>
                  <a:lnTo>
                    <a:pt x="350" y="1034"/>
                  </a:lnTo>
                  <a:lnTo>
                    <a:pt x="350" y="1034"/>
                  </a:lnTo>
                  <a:lnTo>
                    <a:pt x="348" y="1034"/>
                  </a:lnTo>
                  <a:lnTo>
                    <a:pt x="346" y="1032"/>
                  </a:lnTo>
                  <a:lnTo>
                    <a:pt x="342" y="1030"/>
                  </a:lnTo>
                  <a:lnTo>
                    <a:pt x="338" y="1028"/>
                  </a:lnTo>
                  <a:lnTo>
                    <a:pt x="334" y="1022"/>
                  </a:lnTo>
                  <a:lnTo>
                    <a:pt x="332" y="1016"/>
                  </a:lnTo>
                  <a:lnTo>
                    <a:pt x="330" y="1008"/>
                  </a:lnTo>
                  <a:lnTo>
                    <a:pt x="326" y="992"/>
                  </a:lnTo>
                  <a:lnTo>
                    <a:pt x="330" y="976"/>
                  </a:lnTo>
                  <a:lnTo>
                    <a:pt x="334" y="972"/>
                  </a:lnTo>
                  <a:lnTo>
                    <a:pt x="344" y="964"/>
                  </a:lnTo>
                  <a:lnTo>
                    <a:pt x="358" y="956"/>
                  </a:lnTo>
                  <a:lnTo>
                    <a:pt x="378" y="952"/>
                  </a:lnTo>
                  <a:lnTo>
                    <a:pt x="382" y="954"/>
                  </a:lnTo>
                  <a:lnTo>
                    <a:pt x="390" y="956"/>
                  </a:lnTo>
                  <a:lnTo>
                    <a:pt x="400" y="960"/>
                  </a:lnTo>
                  <a:lnTo>
                    <a:pt x="408" y="966"/>
                  </a:lnTo>
                  <a:lnTo>
                    <a:pt x="410" y="976"/>
                  </a:lnTo>
                  <a:lnTo>
                    <a:pt x="410" y="976"/>
                  </a:lnTo>
                  <a:lnTo>
                    <a:pt x="410" y="978"/>
                  </a:lnTo>
                  <a:lnTo>
                    <a:pt x="408" y="982"/>
                  </a:lnTo>
                  <a:lnTo>
                    <a:pt x="406" y="984"/>
                  </a:lnTo>
                  <a:lnTo>
                    <a:pt x="404" y="988"/>
                  </a:lnTo>
                  <a:lnTo>
                    <a:pt x="400" y="990"/>
                  </a:lnTo>
                  <a:lnTo>
                    <a:pt x="394" y="992"/>
                  </a:lnTo>
                  <a:lnTo>
                    <a:pt x="392" y="992"/>
                  </a:lnTo>
                  <a:lnTo>
                    <a:pt x="390" y="992"/>
                  </a:lnTo>
                  <a:lnTo>
                    <a:pt x="384" y="992"/>
                  </a:lnTo>
                  <a:lnTo>
                    <a:pt x="380" y="992"/>
                  </a:lnTo>
                  <a:lnTo>
                    <a:pt x="374" y="994"/>
                  </a:lnTo>
                  <a:lnTo>
                    <a:pt x="372" y="996"/>
                  </a:lnTo>
                  <a:lnTo>
                    <a:pt x="370" y="998"/>
                  </a:lnTo>
                  <a:lnTo>
                    <a:pt x="370" y="1000"/>
                  </a:lnTo>
                  <a:lnTo>
                    <a:pt x="368" y="1004"/>
                  </a:lnTo>
                  <a:lnTo>
                    <a:pt x="368" y="1008"/>
                  </a:lnTo>
                  <a:lnTo>
                    <a:pt x="378" y="1026"/>
                  </a:lnTo>
                  <a:lnTo>
                    <a:pt x="384" y="1028"/>
                  </a:lnTo>
                  <a:lnTo>
                    <a:pt x="386" y="1028"/>
                  </a:lnTo>
                  <a:lnTo>
                    <a:pt x="388" y="1030"/>
                  </a:lnTo>
                  <a:lnTo>
                    <a:pt x="390" y="1032"/>
                  </a:lnTo>
                  <a:lnTo>
                    <a:pt x="390" y="1036"/>
                  </a:lnTo>
                  <a:lnTo>
                    <a:pt x="390" y="1050"/>
                  </a:lnTo>
                  <a:lnTo>
                    <a:pt x="390" y="1050"/>
                  </a:lnTo>
                  <a:lnTo>
                    <a:pt x="392" y="1052"/>
                  </a:lnTo>
                  <a:lnTo>
                    <a:pt x="394" y="1054"/>
                  </a:lnTo>
                  <a:lnTo>
                    <a:pt x="396" y="1054"/>
                  </a:lnTo>
                  <a:lnTo>
                    <a:pt x="398" y="1052"/>
                  </a:lnTo>
                  <a:lnTo>
                    <a:pt x="400" y="1050"/>
                  </a:lnTo>
                  <a:lnTo>
                    <a:pt x="402" y="1050"/>
                  </a:lnTo>
                  <a:lnTo>
                    <a:pt x="404" y="1050"/>
                  </a:lnTo>
                  <a:lnTo>
                    <a:pt x="406" y="1052"/>
                  </a:lnTo>
                  <a:lnTo>
                    <a:pt x="408" y="1054"/>
                  </a:lnTo>
                  <a:lnTo>
                    <a:pt x="410" y="1058"/>
                  </a:lnTo>
                  <a:lnTo>
                    <a:pt x="412" y="1060"/>
                  </a:lnTo>
                  <a:lnTo>
                    <a:pt x="412" y="1062"/>
                  </a:lnTo>
                  <a:lnTo>
                    <a:pt x="410" y="1070"/>
                  </a:lnTo>
                  <a:lnTo>
                    <a:pt x="410" y="1070"/>
                  </a:lnTo>
                  <a:lnTo>
                    <a:pt x="406" y="1070"/>
                  </a:lnTo>
                  <a:lnTo>
                    <a:pt x="402" y="1070"/>
                  </a:lnTo>
                  <a:lnTo>
                    <a:pt x="402" y="1070"/>
                  </a:lnTo>
                  <a:lnTo>
                    <a:pt x="400" y="1070"/>
                  </a:lnTo>
                  <a:lnTo>
                    <a:pt x="398" y="1072"/>
                  </a:lnTo>
                  <a:lnTo>
                    <a:pt x="396" y="1072"/>
                  </a:lnTo>
                  <a:lnTo>
                    <a:pt x="394" y="1076"/>
                  </a:lnTo>
                  <a:lnTo>
                    <a:pt x="394" y="1078"/>
                  </a:lnTo>
                  <a:lnTo>
                    <a:pt x="396" y="1084"/>
                  </a:lnTo>
                  <a:lnTo>
                    <a:pt x="398" y="1086"/>
                  </a:lnTo>
                  <a:lnTo>
                    <a:pt x="400" y="1088"/>
                  </a:lnTo>
                  <a:lnTo>
                    <a:pt x="400" y="1088"/>
                  </a:lnTo>
                  <a:lnTo>
                    <a:pt x="402" y="1104"/>
                  </a:lnTo>
                  <a:lnTo>
                    <a:pt x="402" y="1104"/>
                  </a:lnTo>
                  <a:lnTo>
                    <a:pt x="404" y="1106"/>
                  </a:lnTo>
                  <a:lnTo>
                    <a:pt x="406" y="1108"/>
                  </a:lnTo>
                  <a:lnTo>
                    <a:pt x="408" y="1110"/>
                  </a:lnTo>
                  <a:lnTo>
                    <a:pt x="408" y="1114"/>
                  </a:lnTo>
                  <a:lnTo>
                    <a:pt x="408" y="1130"/>
                  </a:lnTo>
                  <a:lnTo>
                    <a:pt x="426" y="1120"/>
                  </a:lnTo>
                  <a:lnTo>
                    <a:pt x="442" y="1120"/>
                  </a:lnTo>
                  <a:lnTo>
                    <a:pt x="452" y="1122"/>
                  </a:lnTo>
                  <a:lnTo>
                    <a:pt x="454" y="1124"/>
                  </a:lnTo>
                  <a:lnTo>
                    <a:pt x="458" y="1124"/>
                  </a:lnTo>
                  <a:lnTo>
                    <a:pt x="462" y="1126"/>
                  </a:lnTo>
                  <a:lnTo>
                    <a:pt x="464" y="1126"/>
                  </a:lnTo>
                  <a:lnTo>
                    <a:pt x="466" y="1128"/>
                  </a:lnTo>
                  <a:lnTo>
                    <a:pt x="478" y="1130"/>
                  </a:lnTo>
                  <a:lnTo>
                    <a:pt x="488" y="1138"/>
                  </a:lnTo>
                  <a:lnTo>
                    <a:pt x="494" y="1146"/>
                  </a:lnTo>
                  <a:lnTo>
                    <a:pt x="496" y="1152"/>
                  </a:lnTo>
                  <a:lnTo>
                    <a:pt x="498" y="1156"/>
                  </a:lnTo>
                  <a:lnTo>
                    <a:pt x="498" y="1160"/>
                  </a:lnTo>
                  <a:lnTo>
                    <a:pt x="508" y="1160"/>
                  </a:lnTo>
                  <a:lnTo>
                    <a:pt x="516" y="1158"/>
                  </a:lnTo>
                  <a:lnTo>
                    <a:pt x="520" y="1150"/>
                  </a:lnTo>
                  <a:lnTo>
                    <a:pt x="522" y="1148"/>
                  </a:lnTo>
                  <a:lnTo>
                    <a:pt x="524" y="1148"/>
                  </a:lnTo>
                  <a:lnTo>
                    <a:pt x="530" y="1144"/>
                  </a:lnTo>
                  <a:lnTo>
                    <a:pt x="534" y="1142"/>
                  </a:lnTo>
                  <a:lnTo>
                    <a:pt x="540" y="1138"/>
                  </a:lnTo>
                  <a:lnTo>
                    <a:pt x="542" y="1132"/>
                  </a:lnTo>
                  <a:lnTo>
                    <a:pt x="546" y="1126"/>
                  </a:lnTo>
                  <a:lnTo>
                    <a:pt x="546" y="1126"/>
                  </a:lnTo>
                  <a:lnTo>
                    <a:pt x="550" y="1126"/>
                  </a:lnTo>
                  <a:lnTo>
                    <a:pt x="554" y="1128"/>
                  </a:lnTo>
                  <a:lnTo>
                    <a:pt x="556" y="1128"/>
                  </a:lnTo>
                  <a:lnTo>
                    <a:pt x="560" y="1128"/>
                  </a:lnTo>
                  <a:lnTo>
                    <a:pt x="566" y="1128"/>
                  </a:lnTo>
                  <a:lnTo>
                    <a:pt x="580" y="1130"/>
                  </a:lnTo>
                  <a:lnTo>
                    <a:pt x="594" y="1128"/>
                  </a:lnTo>
                  <a:lnTo>
                    <a:pt x="610" y="1118"/>
                  </a:lnTo>
                  <a:lnTo>
                    <a:pt x="618" y="1118"/>
                  </a:lnTo>
                  <a:lnTo>
                    <a:pt x="626" y="1126"/>
                  </a:lnTo>
                  <a:lnTo>
                    <a:pt x="628" y="1126"/>
                  </a:lnTo>
                  <a:lnTo>
                    <a:pt x="630" y="1128"/>
                  </a:lnTo>
                  <a:lnTo>
                    <a:pt x="632" y="1130"/>
                  </a:lnTo>
                  <a:lnTo>
                    <a:pt x="636" y="1134"/>
                  </a:lnTo>
                  <a:lnTo>
                    <a:pt x="640" y="1136"/>
                  </a:lnTo>
                  <a:lnTo>
                    <a:pt x="644" y="1138"/>
                  </a:lnTo>
                  <a:lnTo>
                    <a:pt x="650" y="1138"/>
                  </a:lnTo>
                  <a:lnTo>
                    <a:pt x="682" y="1138"/>
                  </a:lnTo>
                  <a:lnTo>
                    <a:pt x="680" y="1138"/>
                  </a:lnTo>
                  <a:lnTo>
                    <a:pt x="678" y="1136"/>
                  </a:lnTo>
                  <a:lnTo>
                    <a:pt x="676" y="1132"/>
                  </a:lnTo>
                  <a:lnTo>
                    <a:pt x="674" y="1128"/>
                  </a:lnTo>
                  <a:lnTo>
                    <a:pt x="672" y="1124"/>
                  </a:lnTo>
                  <a:lnTo>
                    <a:pt x="670" y="1118"/>
                  </a:lnTo>
                  <a:lnTo>
                    <a:pt x="672" y="1114"/>
                  </a:lnTo>
                  <a:lnTo>
                    <a:pt x="670" y="1114"/>
                  </a:lnTo>
                  <a:lnTo>
                    <a:pt x="670" y="1110"/>
                  </a:lnTo>
                  <a:lnTo>
                    <a:pt x="666" y="1108"/>
                  </a:lnTo>
                  <a:lnTo>
                    <a:pt x="664" y="1106"/>
                  </a:lnTo>
                  <a:lnTo>
                    <a:pt x="660" y="1104"/>
                  </a:lnTo>
                  <a:lnTo>
                    <a:pt x="658" y="1104"/>
                  </a:lnTo>
                  <a:lnTo>
                    <a:pt x="656" y="1102"/>
                  </a:lnTo>
                  <a:lnTo>
                    <a:pt x="654" y="1096"/>
                  </a:lnTo>
                  <a:lnTo>
                    <a:pt x="654" y="1096"/>
                  </a:lnTo>
                  <a:lnTo>
                    <a:pt x="654" y="1094"/>
                  </a:lnTo>
                  <a:lnTo>
                    <a:pt x="654" y="1090"/>
                  </a:lnTo>
                  <a:lnTo>
                    <a:pt x="654" y="1088"/>
                  </a:lnTo>
                  <a:lnTo>
                    <a:pt x="656" y="1084"/>
                  </a:lnTo>
                  <a:lnTo>
                    <a:pt x="658" y="1080"/>
                  </a:lnTo>
                  <a:lnTo>
                    <a:pt x="662" y="1078"/>
                  </a:lnTo>
                  <a:lnTo>
                    <a:pt x="666" y="1076"/>
                  </a:lnTo>
                  <a:lnTo>
                    <a:pt x="672" y="1076"/>
                  </a:lnTo>
                  <a:lnTo>
                    <a:pt x="682" y="1078"/>
                  </a:lnTo>
                  <a:lnTo>
                    <a:pt x="694" y="1070"/>
                  </a:lnTo>
                  <a:lnTo>
                    <a:pt x="694" y="1070"/>
                  </a:lnTo>
                  <a:lnTo>
                    <a:pt x="696" y="1068"/>
                  </a:lnTo>
                  <a:lnTo>
                    <a:pt x="700" y="1066"/>
                  </a:lnTo>
                  <a:lnTo>
                    <a:pt x="704" y="1064"/>
                  </a:lnTo>
                  <a:lnTo>
                    <a:pt x="708" y="1064"/>
                  </a:lnTo>
                  <a:lnTo>
                    <a:pt x="708" y="1064"/>
                  </a:lnTo>
                  <a:lnTo>
                    <a:pt x="712" y="1064"/>
                  </a:lnTo>
                  <a:lnTo>
                    <a:pt x="714" y="1064"/>
                  </a:lnTo>
                  <a:lnTo>
                    <a:pt x="720" y="1062"/>
                  </a:lnTo>
                  <a:lnTo>
                    <a:pt x="724" y="1060"/>
                  </a:lnTo>
                  <a:lnTo>
                    <a:pt x="728" y="1056"/>
                  </a:lnTo>
                  <a:lnTo>
                    <a:pt x="732" y="1050"/>
                  </a:lnTo>
                  <a:lnTo>
                    <a:pt x="736" y="1044"/>
                  </a:lnTo>
                  <a:lnTo>
                    <a:pt x="736" y="1042"/>
                  </a:lnTo>
                  <a:lnTo>
                    <a:pt x="736" y="1040"/>
                  </a:lnTo>
                  <a:lnTo>
                    <a:pt x="738" y="1038"/>
                  </a:lnTo>
                  <a:lnTo>
                    <a:pt x="738" y="1034"/>
                  </a:lnTo>
                  <a:lnTo>
                    <a:pt x="740" y="1032"/>
                  </a:lnTo>
                  <a:lnTo>
                    <a:pt x="738" y="1028"/>
                  </a:lnTo>
                  <a:lnTo>
                    <a:pt x="738" y="1026"/>
                  </a:lnTo>
                  <a:lnTo>
                    <a:pt x="734" y="1026"/>
                  </a:lnTo>
                  <a:lnTo>
                    <a:pt x="732" y="1022"/>
                  </a:lnTo>
                  <a:lnTo>
                    <a:pt x="730" y="1020"/>
                  </a:lnTo>
                  <a:lnTo>
                    <a:pt x="728" y="1016"/>
                  </a:lnTo>
                  <a:lnTo>
                    <a:pt x="728" y="1012"/>
                  </a:lnTo>
                  <a:lnTo>
                    <a:pt x="728" y="1010"/>
                  </a:lnTo>
                  <a:lnTo>
                    <a:pt x="734" y="1006"/>
                  </a:lnTo>
                  <a:lnTo>
                    <a:pt x="738" y="1006"/>
                  </a:lnTo>
                  <a:lnTo>
                    <a:pt x="740" y="1006"/>
                  </a:lnTo>
                  <a:lnTo>
                    <a:pt x="742" y="1004"/>
                  </a:lnTo>
                  <a:lnTo>
                    <a:pt x="742" y="1004"/>
                  </a:lnTo>
                  <a:lnTo>
                    <a:pt x="744" y="1002"/>
                  </a:lnTo>
                  <a:lnTo>
                    <a:pt x="744" y="1000"/>
                  </a:lnTo>
                  <a:lnTo>
                    <a:pt x="744" y="998"/>
                  </a:lnTo>
                  <a:lnTo>
                    <a:pt x="744" y="996"/>
                  </a:lnTo>
                  <a:lnTo>
                    <a:pt x="746" y="996"/>
                  </a:lnTo>
                  <a:lnTo>
                    <a:pt x="748" y="994"/>
                  </a:lnTo>
                  <a:lnTo>
                    <a:pt x="752" y="994"/>
                  </a:lnTo>
                  <a:lnTo>
                    <a:pt x="756" y="994"/>
                  </a:lnTo>
                  <a:lnTo>
                    <a:pt x="760" y="992"/>
                  </a:lnTo>
                  <a:lnTo>
                    <a:pt x="764" y="988"/>
                  </a:lnTo>
                  <a:lnTo>
                    <a:pt x="768" y="982"/>
                  </a:lnTo>
                  <a:lnTo>
                    <a:pt x="770" y="976"/>
                  </a:lnTo>
                  <a:lnTo>
                    <a:pt x="770" y="970"/>
                  </a:lnTo>
                  <a:lnTo>
                    <a:pt x="772" y="964"/>
                  </a:lnTo>
                  <a:lnTo>
                    <a:pt x="774" y="960"/>
                  </a:lnTo>
                  <a:lnTo>
                    <a:pt x="778" y="956"/>
                  </a:lnTo>
                  <a:lnTo>
                    <a:pt x="784" y="954"/>
                  </a:lnTo>
                  <a:lnTo>
                    <a:pt x="788" y="954"/>
                  </a:lnTo>
                  <a:lnTo>
                    <a:pt x="794" y="954"/>
                  </a:lnTo>
                  <a:lnTo>
                    <a:pt x="798" y="952"/>
                  </a:lnTo>
                  <a:lnTo>
                    <a:pt x="800" y="948"/>
                  </a:lnTo>
                  <a:lnTo>
                    <a:pt x="802" y="942"/>
                  </a:lnTo>
                  <a:lnTo>
                    <a:pt x="804" y="938"/>
                  </a:lnTo>
                  <a:lnTo>
                    <a:pt x="808" y="934"/>
                  </a:lnTo>
                  <a:lnTo>
                    <a:pt x="814" y="928"/>
                  </a:lnTo>
                  <a:lnTo>
                    <a:pt x="818" y="926"/>
                  </a:lnTo>
                  <a:lnTo>
                    <a:pt x="826" y="924"/>
                  </a:lnTo>
                  <a:lnTo>
                    <a:pt x="830" y="924"/>
                  </a:lnTo>
                  <a:lnTo>
                    <a:pt x="832" y="922"/>
                  </a:lnTo>
                  <a:lnTo>
                    <a:pt x="834" y="920"/>
                  </a:lnTo>
                  <a:lnTo>
                    <a:pt x="834" y="918"/>
                  </a:lnTo>
                  <a:lnTo>
                    <a:pt x="834" y="914"/>
                  </a:lnTo>
                  <a:lnTo>
                    <a:pt x="834" y="912"/>
                  </a:lnTo>
                  <a:lnTo>
                    <a:pt x="836" y="910"/>
                  </a:lnTo>
                  <a:lnTo>
                    <a:pt x="836" y="908"/>
                  </a:lnTo>
                  <a:lnTo>
                    <a:pt x="838" y="904"/>
                  </a:lnTo>
                  <a:lnTo>
                    <a:pt x="840" y="902"/>
                  </a:lnTo>
                  <a:lnTo>
                    <a:pt x="844" y="900"/>
                  </a:lnTo>
                  <a:lnTo>
                    <a:pt x="850" y="898"/>
                  </a:lnTo>
                  <a:lnTo>
                    <a:pt x="872" y="898"/>
                  </a:lnTo>
                  <a:lnTo>
                    <a:pt x="872" y="898"/>
                  </a:lnTo>
                  <a:lnTo>
                    <a:pt x="872" y="896"/>
                  </a:lnTo>
                  <a:lnTo>
                    <a:pt x="874" y="894"/>
                  </a:lnTo>
                  <a:lnTo>
                    <a:pt x="876" y="892"/>
                  </a:lnTo>
                  <a:lnTo>
                    <a:pt x="878" y="890"/>
                  </a:lnTo>
                  <a:lnTo>
                    <a:pt x="882" y="888"/>
                  </a:lnTo>
                  <a:lnTo>
                    <a:pt x="886" y="888"/>
                  </a:lnTo>
                  <a:lnTo>
                    <a:pt x="894" y="890"/>
                  </a:lnTo>
                  <a:lnTo>
                    <a:pt x="902" y="892"/>
                  </a:lnTo>
                  <a:lnTo>
                    <a:pt x="904" y="892"/>
                  </a:lnTo>
                  <a:lnTo>
                    <a:pt x="914" y="892"/>
                  </a:lnTo>
                  <a:lnTo>
                    <a:pt x="924" y="896"/>
                  </a:lnTo>
                  <a:lnTo>
                    <a:pt x="934" y="902"/>
                  </a:lnTo>
                  <a:lnTo>
                    <a:pt x="952" y="920"/>
                  </a:lnTo>
                  <a:lnTo>
                    <a:pt x="952" y="920"/>
                  </a:lnTo>
                  <a:lnTo>
                    <a:pt x="954" y="918"/>
                  </a:lnTo>
                  <a:lnTo>
                    <a:pt x="958" y="918"/>
                  </a:lnTo>
                  <a:lnTo>
                    <a:pt x="960" y="914"/>
                  </a:lnTo>
                  <a:lnTo>
                    <a:pt x="964" y="912"/>
                  </a:lnTo>
                  <a:lnTo>
                    <a:pt x="966" y="906"/>
                  </a:lnTo>
                  <a:lnTo>
                    <a:pt x="966" y="900"/>
                  </a:lnTo>
                  <a:lnTo>
                    <a:pt x="968" y="898"/>
                  </a:lnTo>
                  <a:lnTo>
                    <a:pt x="972" y="896"/>
                  </a:lnTo>
                  <a:lnTo>
                    <a:pt x="974" y="896"/>
                  </a:lnTo>
                  <a:lnTo>
                    <a:pt x="978" y="896"/>
                  </a:lnTo>
                  <a:lnTo>
                    <a:pt x="982" y="892"/>
                  </a:lnTo>
                  <a:lnTo>
                    <a:pt x="990" y="884"/>
                  </a:lnTo>
                  <a:lnTo>
                    <a:pt x="1000" y="878"/>
                  </a:lnTo>
                  <a:lnTo>
                    <a:pt x="1012" y="878"/>
                  </a:lnTo>
                  <a:lnTo>
                    <a:pt x="1024" y="882"/>
                  </a:lnTo>
                  <a:lnTo>
                    <a:pt x="1036" y="882"/>
                  </a:lnTo>
                  <a:lnTo>
                    <a:pt x="1046" y="880"/>
                  </a:lnTo>
                  <a:lnTo>
                    <a:pt x="1062" y="882"/>
                  </a:lnTo>
                  <a:lnTo>
                    <a:pt x="1080" y="890"/>
                  </a:lnTo>
                  <a:lnTo>
                    <a:pt x="1100" y="902"/>
                  </a:lnTo>
                  <a:lnTo>
                    <a:pt x="1102" y="902"/>
                  </a:lnTo>
                  <a:lnTo>
                    <a:pt x="1108" y="904"/>
                  </a:lnTo>
                  <a:lnTo>
                    <a:pt x="1120" y="904"/>
                  </a:lnTo>
                  <a:lnTo>
                    <a:pt x="1138" y="900"/>
                  </a:lnTo>
                  <a:lnTo>
                    <a:pt x="1150" y="896"/>
                  </a:lnTo>
                  <a:lnTo>
                    <a:pt x="1158" y="892"/>
                  </a:lnTo>
                  <a:lnTo>
                    <a:pt x="1164" y="888"/>
                  </a:lnTo>
                  <a:lnTo>
                    <a:pt x="1166" y="884"/>
                  </a:lnTo>
                  <a:lnTo>
                    <a:pt x="1168" y="882"/>
                  </a:lnTo>
                  <a:lnTo>
                    <a:pt x="1168" y="880"/>
                  </a:lnTo>
                  <a:lnTo>
                    <a:pt x="1168" y="880"/>
                  </a:lnTo>
                  <a:lnTo>
                    <a:pt x="1176" y="880"/>
                  </a:lnTo>
                  <a:lnTo>
                    <a:pt x="1188" y="884"/>
                  </a:lnTo>
                  <a:lnTo>
                    <a:pt x="1202" y="892"/>
                  </a:lnTo>
                  <a:lnTo>
                    <a:pt x="1224" y="900"/>
                  </a:lnTo>
                  <a:lnTo>
                    <a:pt x="1244" y="884"/>
                  </a:lnTo>
                  <a:lnTo>
                    <a:pt x="1244" y="880"/>
                  </a:lnTo>
                  <a:lnTo>
                    <a:pt x="1244" y="870"/>
                  </a:lnTo>
                  <a:lnTo>
                    <a:pt x="1244" y="858"/>
                  </a:lnTo>
                  <a:lnTo>
                    <a:pt x="1250" y="844"/>
                  </a:lnTo>
                  <a:lnTo>
                    <a:pt x="1256" y="832"/>
                  </a:lnTo>
                  <a:lnTo>
                    <a:pt x="1270" y="826"/>
                  </a:lnTo>
                  <a:lnTo>
                    <a:pt x="1288" y="824"/>
                  </a:lnTo>
                  <a:lnTo>
                    <a:pt x="1304" y="826"/>
                  </a:lnTo>
                  <a:lnTo>
                    <a:pt x="1312" y="832"/>
                  </a:lnTo>
                  <a:lnTo>
                    <a:pt x="1320" y="844"/>
                  </a:lnTo>
                  <a:lnTo>
                    <a:pt x="1320" y="844"/>
                  </a:lnTo>
                  <a:lnTo>
                    <a:pt x="1322" y="848"/>
                  </a:lnTo>
                  <a:lnTo>
                    <a:pt x="1324" y="852"/>
                  </a:lnTo>
                  <a:lnTo>
                    <a:pt x="1326" y="858"/>
                  </a:lnTo>
                  <a:lnTo>
                    <a:pt x="1328" y="866"/>
                  </a:lnTo>
                  <a:lnTo>
                    <a:pt x="1330" y="874"/>
                  </a:lnTo>
                  <a:lnTo>
                    <a:pt x="1332" y="876"/>
                  </a:lnTo>
                  <a:lnTo>
                    <a:pt x="1340" y="884"/>
                  </a:lnTo>
                  <a:lnTo>
                    <a:pt x="1348" y="894"/>
                  </a:lnTo>
                  <a:lnTo>
                    <a:pt x="1354" y="904"/>
                  </a:lnTo>
                  <a:lnTo>
                    <a:pt x="1358" y="916"/>
                  </a:lnTo>
                  <a:lnTo>
                    <a:pt x="1358" y="916"/>
                  </a:lnTo>
                  <a:lnTo>
                    <a:pt x="1360" y="914"/>
                  </a:lnTo>
                  <a:lnTo>
                    <a:pt x="1364" y="914"/>
                  </a:lnTo>
                  <a:lnTo>
                    <a:pt x="1368" y="914"/>
                  </a:lnTo>
                  <a:lnTo>
                    <a:pt x="1372" y="914"/>
                  </a:lnTo>
                  <a:lnTo>
                    <a:pt x="1376" y="914"/>
                  </a:lnTo>
                  <a:lnTo>
                    <a:pt x="1380" y="918"/>
                  </a:lnTo>
                  <a:lnTo>
                    <a:pt x="1384" y="922"/>
                  </a:lnTo>
                  <a:lnTo>
                    <a:pt x="1388" y="928"/>
                  </a:lnTo>
                  <a:lnTo>
                    <a:pt x="1388" y="928"/>
                  </a:lnTo>
                  <a:lnTo>
                    <a:pt x="1388" y="930"/>
                  </a:lnTo>
                  <a:lnTo>
                    <a:pt x="1388" y="932"/>
                  </a:lnTo>
                  <a:lnTo>
                    <a:pt x="1390" y="934"/>
                  </a:lnTo>
                  <a:lnTo>
                    <a:pt x="1392" y="936"/>
                  </a:lnTo>
                  <a:lnTo>
                    <a:pt x="1394" y="938"/>
                  </a:lnTo>
                  <a:lnTo>
                    <a:pt x="1398" y="938"/>
                  </a:lnTo>
                  <a:lnTo>
                    <a:pt x="1402" y="938"/>
                  </a:lnTo>
                  <a:lnTo>
                    <a:pt x="1408" y="936"/>
                  </a:lnTo>
                  <a:lnTo>
                    <a:pt x="1414" y="932"/>
                  </a:lnTo>
                  <a:lnTo>
                    <a:pt x="1414" y="930"/>
                  </a:lnTo>
                  <a:lnTo>
                    <a:pt x="1416" y="928"/>
                  </a:lnTo>
                  <a:lnTo>
                    <a:pt x="1418" y="924"/>
                  </a:lnTo>
                  <a:lnTo>
                    <a:pt x="1422" y="918"/>
                  </a:lnTo>
                  <a:lnTo>
                    <a:pt x="1428" y="914"/>
                  </a:lnTo>
                  <a:lnTo>
                    <a:pt x="1432" y="908"/>
                  </a:lnTo>
                  <a:lnTo>
                    <a:pt x="1438" y="904"/>
                  </a:lnTo>
                  <a:lnTo>
                    <a:pt x="1444" y="902"/>
                  </a:lnTo>
                  <a:lnTo>
                    <a:pt x="1444" y="902"/>
                  </a:lnTo>
                  <a:lnTo>
                    <a:pt x="1444" y="902"/>
                  </a:lnTo>
                  <a:lnTo>
                    <a:pt x="1444" y="904"/>
                  </a:lnTo>
                  <a:lnTo>
                    <a:pt x="1444" y="906"/>
                  </a:lnTo>
                  <a:lnTo>
                    <a:pt x="1444" y="908"/>
                  </a:lnTo>
                  <a:lnTo>
                    <a:pt x="1444" y="914"/>
                  </a:lnTo>
                  <a:lnTo>
                    <a:pt x="1442" y="920"/>
                  </a:lnTo>
                  <a:lnTo>
                    <a:pt x="1440" y="928"/>
                  </a:lnTo>
                  <a:lnTo>
                    <a:pt x="1438" y="932"/>
                  </a:lnTo>
                  <a:lnTo>
                    <a:pt x="1432" y="944"/>
                  </a:lnTo>
                  <a:lnTo>
                    <a:pt x="1426" y="956"/>
                  </a:lnTo>
                  <a:lnTo>
                    <a:pt x="1418" y="968"/>
                  </a:lnTo>
                  <a:lnTo>
                    <a:pt x="1400" y="988"/>
                  </a:lnTo>
                  <a:lnTo>
                    <a:pt x="1396" y="99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38" name="Freeform 198"/>
            <p:cNvSpPr/>
            <p:nvPr/>
          </p:nvSpPr>
          <p:spPr>
            <a:xfrm>
              <a:off x="1490" y="1448"/>
              <a:ext cx="86" cy="116"/>
            </a:xfrm>
            <a:custGeom>
              <a:avLst/>
              <a:gdLst>
                <a:gd name="txL" fmla="*/ 0 w 86"/>
                <a:gd name="txT" fmla="*/ 0 h 116"/>
                <a:gd name="txR" fmla="*/ 86 w 86"/>
                <a:gd name="txB" fmla="*/ 116 h 116"/>
              </a:gdLst>
              <a:ahLst/>
              <a:cxnLst>
                <a:cxn ang="0">
                  <a:pos x="2" y="26"/>
                </a:cxn>
                <a:cxn ang="0">
                  <a:pos x="8" y="28"/>
                </a:cxn>
                <a:cxn ang="0">
                  <a:pos x="10" y="32"/>
                </a:cxn>
                <a:cxn ang="0">
                  <a:pos x="10" y="36"/>
                </a:cxn>
                <a:cxn ang="0">
                  <a:pos x="22" y="40"/>
                </a:cxn>
                <a:cxn ang="0">
                  <a:pos x="22" y="48"/>
                </a:cxn>
                <a:cxn ang="0">
                  <a:pos x="20" y="58"/>
                </a:cxn>
                <a:cxn ang="0">
                  <a:pos x="18" y="60"/>
                </a:cxn>
                <a:cxn ang="0">
                  <a:pos x="20" y="62"/>
                </a:cxn>
                <a:cxn ang="0">
                  <a:pos x="26" y="60"/>
                </a:cxn>
                <a:cxn ang="0">
                  <a:pos x="32" y="56"/>
                </a:cxn>
                <a:cxn ang="0">
                  <a:pos x="38" y="56"/>
                </a:cxn>
                <a:cxn ang="0">
                  <a:pos x="42" y="58"/>
                </a:cxn>
                <a:cxn ang="0">
                  <a:pos x="50" y="66"/>
                </a:cxn>
                <a:cxn ang="0">
                  <a:pos x="58" y="78"/>
                </a:cxn>
                <a:cxn ang="0">
                  <a:pos x="60" y="86"/>
                </a:cxn>
                <a:cxn ang="0">
                  <a:pos x="62" y="94"/>
                </a:cxn>
                <a:cxn ang="0">
                  <a:pos x="62" y="104"/>
                </a:cxn>
                <a:cxn ang="0">
                  <a:pos x="60" y="110"/>
                </a:cxn>
                <a:cxn ang="0">
                  <a:pos x="70" y="114"/>
                </a:cxn>
                <a:cxn ang="0">
                  <a:pos x="78" y="114"/>
                </a:cxn>
                <a:cxn ang="0">
                  <a:pos x="86" y="114"/>
                </a:cxn>
                <a:cxn ang="0">
                  <a:pos x="86" y="100"/>
                </a:cxn>
                <a:cxn ang="0">
                  <a:pos x="80" y="78"/>
                </a:cxn>
                <a:cxn ang="0">
                  <a:pos x="72" y="70"/>
                </a:cxn>
                <a:cxn ang="0">
                  <a:pos x="64" y="62"/>
                </a:cxn>
                <a:cxn ang="0">
                  <a:pos x="60" y="58"/>
                </a:cxn>
                <a:cxn ang="0">
                  <a:pos x="58" y="56"/>
                </a:cxn>
                <a:cxn ang="0">
                  <a:pos x="52" y="50"/>
                </a:cxn>
                <a:cxn ang="0">
                  <a:pos x="46" y="44"/>
                </a:cxn>
                <a:cxn ang="0">
                  <a:pos x="50" y="38"/>
                </a:cxn>
                <a:cxn ang="0">
                  <a:pos x="52" y="36"/>
                </a:cxn>
                <a:cxn ang="0">
                  <a:pos x="54" y="30"/>
                </a:cxn>
                <a:cxn ang="0">
                  <a:pos x="52" y="24"/>
                </a:cxn>
                <a:cxn ang="0">
                  <a:pos x="40" y="16"/>
                </a:cxn>
                <a:cxn ang="0">
                  <a:pos x="36" y="4"/>
                </a:cxn>
                <a:cxn ang="0">
                  <a:pos x="34" y="0"/>
                </a:cxn>
                <a:cxn ang="0">
                  <a:pos x="28" y="0"/>
                </a:cxn>
                <a:cxn ang="0">
                  <a:pos x="24" y="4"/>
                </a:cxn>
                <a:cxn ang="0">
                  <a:pos x="24" y="10"/>
                </a:cxn>
                <a:cxn ang="0">
                  <a:pos x="24" y="18"/>
                </a:cxn>
                <a:cxn ang="0">
                  <a:pos x="22" y="20"/>
                </a:cxn>
                <a:cxn ang="0">
                  <a:pos x="18" y="20"/>
                </a:cxn>
                <a:cxn ang="0">
                  <a:pos x="12" y="22"/>
                </a:cxn>
                <a:cxn ang="0">
                  <a:pos x="0" y="26"/>
                </a:cxn>
              </a:cxnLst>
              <a:rect l="txL" t="txT" r="txR" b="txB"/>
              <a:pathLst>
                <a:path w="86" h="116">
                  <a:moveTo>
                    <a:pt x="0" y="26"/>
                  </a:moveTo>
                  <a:lnTo>
                    <a:pt x="2" y="26"/>
                  </a:lnTo>
                  <a:lnTo>
                    <a:pt x="4" y="26"/>
                  </a:lnTo>
                  <a:lnTo>
                    <a:pt x="8" y="28"/>
                  </a:lnTo>
                  <a:lnTo>
                    <a:pt x="8" y="30"/>
                  </a:lnTo>
                  <a:lnTo>
                    <a:pt x="10" y="32"/>
                  </a:lnTo>
                  <a:lnTo>
                    <a:pt x="10" y="36"/>
                  </a:lnTo>
                  <a:lnTo>
                    <a:pt x="10" y="36"/>
                  </a:lnTo>
                  <a:lnTo>
                    <a:pt x="20" y="36"/>
                  </a:lnTo>
                  <a:lnTo>
                    <a:pt x="22" y="40"/>
                  </a:lnTo>
                  <a:lnTo>
                    <a:pt x="22" y="44"/>
                  </a:lnTo>
                  <a:lnTo>
                    <a:pt x="22" y="48"/>
                  </a:lnTo>
                  <a:lnTo>
                    <a:pt x="20" y="54"/>
                  </a:lnTo>
                  <a:lnTo>
                    <a:pt x="20" y="58"/>
                  </a:lnTo>
                  <a:lnTo>
                    <a:pt x="18" y="60"/>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60" y="58"/>
                  </a:lnTo>
                  <a:lnTo>
                    <a:pt x="58" y="56"/>
                  </a:lnTo>
                  <a:lnTo>
                    <a:pt x="54" y="54"/>
                  </a:lnTo>
                  <a:lnTo>
                    <a:pt x="52" y="50"/>
                  </a:lnTo>
                  <a:lnTo>
                    <a:pt x="48" y="48"/>
                  </a:lnTo>
                  <a:lnTo>
                    <a:pt x="46" y="44"/>
                  </a:lnTo>
                  <a:lnTo>
                    <a:pt x="48" y="40"/>
                  </a:lnTo>
                  <a:lnTo>
                    <a:pt x="50" y="38"/>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12" y="22"/>
                  </a:lnTo>
                  <a:lnTo>
                    <a:pt x="0" y="2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39" name="Freeform 199"/>
            <p:cNvSpPr/>
            <p:nvPr/>
          </p:nvSpPr>
          <p:spPr>
            <a:xfrm>
              <a:off x="1004" y="1256"/>
              <a:ext cx="200" cy="174"/>
            </a:xfrm>
            <a:custGeom>
              <a:avLst/>
              <a:gdLst>
                <a:gd name="txL" fmla="*/ 0 w 200"/>
                <a:gd name="txT" fmla="*/ 0 h 174"/>
                <a:gd name="txR" fmla="*/ 200 w 200"/>
                <a:gd name="txB" fmla="*/ 174 h 174"/>
              </a:gdLst>
              <a:ahLst/>
              <a:cxnLst>
                <a:cxn ang="0">
                  <a:pos x="150" y="2"/>
                </a:cxn>
                <a:cxn ang="0">
                  <a:pos x="142" y="10"/>
                </a:cxn>
                <a:cxn ang="0">
                  <a:pos x="122" y="28"/>
                </a:cxn>
                <a:cxn ang="0">
                  <a:pos x="118" y="30"/>
                </a:cxn>
                <a:cxn ang="0">
                  <a:pos x="110" y="36"/>
                </a:cxn>
                <a:cxn ang="0">
                  <a:pos x="92" y="66"/>
                </a:cxn>
                <a:cxn ang="0">
                  <a:pos x="82" y="66"/>
                </a:cxn>
                <a:cxn ang="0">
                  <a:pos x="66" y="70"/>
                </a:cxn>
                <a:cxn ang="0">
                  <a:pos x="56" y="82"/>
                </a:cxn>
                <a:cxn ang="0">
                  <a:pos x="46" y="90"/>
                </a:cxn>
                <a:cxn ang="0">
                  <a:pos x="40" y="94"/>
                </a:cxn>
                <a:cxn ang="0">
                  <a:pos x="8" y="98"/>
                </a:cxn>
                <a:cxn ang="0">
                  <a:pos x="14" y="120"/>
                </a:cxn>
                <a:cxn ang="0">
                  <a:pos x="12" y="132"/>
                </a:cxn>
                <a:cxn ang="0">
                  <a:pos x="4" y="144"/>
                </a:cxn>
                <a:cxn ang="0">
                  <a:pos x="4" y="154"/>
                </a:cxn>
                <a:cxn ang="0">
                  <a:pos x="8" y="162"/>
                </a:cxn>
                <a:cxn ang="0">
                  <a:pos x="18" y="158"/>
                </a:cxn>
                <a:cxn ang="0">
                  <a:pos x="30" y="156"/>
                </a:cxn>
                <a:cxn ang="0">
                  <a:pos x="44" y="158"/>
                </a:cxn>
                <a:cxn ang="0">
                  <a:pos x="48" y="158"/>
                </a:cxn>
                <a:cxn ang="0">
                  <a:pos x="60" y="160"/>
                </a:cxn>
                <a:cxn ang="0">
                  <a:pos x="76" y="174"/>
                </a:cxn>
                <a:cxn ang="0">
                  <a:pos x="94" y="156"/>
                </a:cxn>
                <a:cxn ang="0">
                  <a:pos x="114" y="154"/>
                </a:cxn>
                <a:cxn ang="0">
                  <a:pos x="114" y="130"/>
                </a:cxn>
                <a:cxn ang="0">
                  <a:pos x="116" y="112"/>
                </a:cxn>
                <a:cxn ang="0">
                  <a:pos x="152" y="82"/>
                </a:cxn>
                <a:cxn ang="0">
                  <a:pos x="156" y="76"/>
                </a:cxn>
                <a:cxn ang="0">
                  <a:pos x="164" y="66"/>
                </a:cxn>
                <a:cxn ang="0">
                  <a:pos x="172" y="60"/>
                </a:cxn>
                <a:cxn ang="0">
                  <a:pos x="172" y="52"/>
                </a:cxn>
                <a:cxn ang="0">
                  <a:pos x="178" y="46"/>
                </a:cxn>
                <a:cxn ang="0">
                  <a:pos x="188" y="44"/>
                </a:cxn>
                <a:cxn ang="0">
                  <a:pos x="200" y="46"/>
                </a:cxn>
                <a:cxn ang="0">
                  <a:pos x="198" y="42"/>
                </a:cxn>
                <a:cxn ang="0">
                  <a:pos x="192" y="38"/>
                </a:cxn>
                <a:cxn ang="0">
                  <a:pos x="184" y="36"/>
                </a:cxn>
                <a:cxn ang="0">
                  <a:pos x="180" y="32"/>
                </a:cxn>
                <a:cxn ang="0">
                  <a:pos x="172" y="26"/>
                </a:cxn>
                <a:cxn ang="0">
                  <a:pos x="160" y="28"/>
                </a:cxn>
                <a:cxn ang="0">
                  <a:pos x="156" y="18"/>
                </a:cxn>
                <a:cxn ang="0">
                  <a:pos x="154" y="0"/>
                </a:cxn>
              </a:cxnLst>
              <a:rect l="txL" t="txT" r="txR" b="txB"/>
              <a:pathLst>
                <a:path w="200" h="174">
                  <a:moveTo>
                    <a:pt x="154" y="0"/>
                  </a:moveTo>
                  <a:lnTo>
                    <a:pt x="154" y="2"/>
                  </a:lnTo>
                  <a:lnTo>
                    <a:pt x="150" y="2"/>
                  </a:lnTo>
                  <a:lnTo>
                    <a:pt x="148" y="4"/>
                  </a:lnTo>
                  <a:lnTo>
                    <a:pt x="144" y="8"/>
                  </a:lnTo>
                  <a:lnTo>
                    <a:pt x="142" y="10"/>
                  </a:lnTo>
                  <a:lnTo>
                    <a:pt x="142" y="14"/>
                  </a:lnTo>
                  <a:lnTo>
                    <a:pt x="126" y="18"/>
                  </a:lnTo>
                  <a:lnTo>
                    <a:pt x="122" y="2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4" y="130"/>
                  </a:lnTo>
                  <a:lnTo>
                    <a:pt x="12" y="132"/>
                  </a:lnTo>
                  <a:lnTo>
                    <a:pt x="8" y="134"/>
                  </a:lnTo>
                  <a:lnTo>
                    <a:pt x="6" y="138"/>
                  </a:lnTo>
                  <a:lnTo>
                    <a:pt x="4" y="144"/>
                  </a:lnTo>
                  <a:lnTo>
                    <a:pt x="4" y="146"/>
                  </a:lnTo>
                  <a:lnTo>
                    <a:pt x="4" y="150"/>
                  </a:lnTo>
                  <a:lnTo>
                    <a:pt x="4" y="154"/>
                  </a:lnTo>
                  <a:lnTo>
                    <a:pt x="6" y="158"/>
                  </a:lnTo>
                  <a:lnTo>
                    <a:pt x="8" y="162"/>
                  </a:lnTo>
                  <a:lnTo>
                    <a:pt x="8" y="162"/>
                  </a:lnTo>
                  <a:lnTo>
                    <a:pt x="10" y="160"/>
                  </a:lnTo>
                  <a:lnTo>
                    <a:pt x="14" y="160"/>
                  </a:lnTo>
                  <a:lnTo>
                    <a:pt x="18" y="158"/>
                  </a:lnTo>
                  <a:lnTo>
                    <a:pt x="22" y="158"/>
                  </a:lnTo>
                  <a:lnTo>
                    <a:pt x="24" y="156"/>
                  </a:lnTo>
                  <a:lnTo>
                    <a:pt x="30" y="156"/>
                  </a:lnTo>
                  <a:lnTo>
                    <a:pt x="34" y="158"/>
                  </a:lnTo>
                  <a:lnTo>
                    <a:pt x="40" y="158"/>
                  </a:lnTo>
                  <a:lnTo>
                    <a:pt x="44" y="158"/>
                  </a:lnTo>
                  <a:lnTo>
                    <a:pt x="44" y="158"/>
                  </a:lnTo>
                  <a:lnTo>
                    <a:pt x="46" y="158"/>
                  </a:lnTo>
                  <a:lnTo>
                    <a:pt x="48" y="158"/>
                  </a:lnTo>
                  <a:lnTo>
                    <a:pt x="52" y="158"/>
                  </a:lnTo>
                  <a:lnTo>
                    <a:pt x="56" y="160"/>
                  </a:lnTo>
                  <a:lnTo>
                    <a:pt x="60" y="160"/>
                  </a:lnTo>
                  <a:lnTo>
                    <a:pt x="64" y="162"/>
                  </a:lnTo>
                  <a:lnTo>
                    <a:pt x="66" y="166"/>
                  </a:lnTo>
                  <a:lnTo>
                    <a:pt x="76" y="174"/>
                  </a:lnTo>
                  <a:lnTo>
                    <a:pt x="92" y="156"/>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6"/>
                  </a:lnTo>
                  <a:lnTo>
                    <a:pt x="200" y="44"/>
                  </a:lnTo>
                  <a:lnTo>
                    <a:pt x="198" y="42"/>
                  </a:lnTo>
                  <a:lnTo>
                    <a:pt x="196" y="40"/>
                  </a:lnTo>
                  <a:lnTo>
                    <a:pt x="192" y="38"/>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60" y="28"/>
                  </a:lnTo>
                  <a:lnTo>
                    <a:pt x="158" y="26"/>
                  </a:lnTo>
                  <a:lnTo>
                    <a:pt x="156" y="22"/>
                  </a:lnTo>
                  <a:lnTo>
                    <a:pt x="156" y="18"/>
                  </a:lnTo>
                  <a:lnTo>
                    <a:pt x="156" y="14"/>
                  </a:lnTo>
                  <a:lnTo>
                    <a:pt x="172" y="0"/>
                  </a:lnTo>
                  <a:lnTo>
                    <a:pt x="154"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40" name="Freeform 200"/>
            <p:cNvSpPr/>
            <p:nvPr/>
          </p:nvSpPr>
          <p:spPr>
            <a:xfrm>
              <a:off x="1482" y="1668"/>
              <a:ext cx="68" cy="66"/>
            </a:xfrm>
            <a:custGeom>
              <a:avLst/>
              <a:gdLst>
                <a:gd name="txL" fmla="*/ 0 w 68"/>
                <a:gd name="txT" fmla="*/ 0 h 66"/>
                <a:gd name="txR" fmla="*/ 68 w 68"/>
                <a:gd name="txB" fmla="*/ 66 h 66"/>
              </a:gdLst>
              <a:ahLst/>
              <a:cxnLst>
                <a:cxn ang="0">
                  <a:pos x="0" y="0"/>
                </a:cxn>
                <a:cxn ang="0">
                  <a:pos x="16" y="26"/>
                </a:cxn>
                <a:cxn ang="0">
                  <a:pos x="18" y="28"/>
                </a:cxn>
                <a:cxn ang="0">
                  <a:pos x="28" y="36"/>
                </a:cxn>
                <a:cxn ang="0">
                  <a:pos x="38" y="44"/>
                </a:cxn>
                <a:cxn ang="0">
                  <a:pos x="50" y="54"/>
                </a:cxn>
                <a:cxn ang="0">
                  <a:pos x="60" y="62"/>
                </a:cxn>
                <a:cxn ang="0">
                  <a:pos x="66" y="66"/>
                </a:cxn>
                <a:cxn ang="0">
                  <a:pos x="68" y="66"/>
                </a:cxn>
                <a:cxn ang="0">
                  <a:pos x="68" y="62"/>
                </a:cxn>
                <a:cxn ang="0">
                  <a:pos x="68" y="60"/>
                </a:cxn>
                <a:cxn ang="0">
                  <a:pos x="68" y="58"/>
                </a:cxn>
                <a:cxn ang="0">
                  <a:pos x="66" y="56"/>
                </a:cxn>
                <a:cxn ang="0">
                  <a:pos x="66" y="54"/>
                </a:cxn>
                <a:cxn ang="0">
                  <a:pos x="58" y="42"/>
                </a:cxn>
                <a:cxn ang="0">
                  <a:pos x="58" y="40"/>
                </a:cxn>
                <a:cxn ang="0">
                  <a:pos x="58" y="36"/>
                </a:cxn>
                <a:cxn ang="0">
                  <a:pos x="56" y="32"/>
                </a:cxn>
                <a:cxn ang="0">
                  <a:pos x="56" y="26"/>
                </a:cxn>
                <a:cxn ang="0">
                  <a:pos x="54" y="24"/>
                </a:cxn>
                <a:cxn ang="0">
                  <a:pos x="46" y="12"/>
                </a:cxn>
                <a:cxn ang="0">
                  <a:pos x="38" y="14"/>
                </a:cxn>
                <a:cxn ang="0">
                  <a:pos x="30" y="4"/>
                </a:cxn>
                <a:cxn ang="0">
                  <a:pos x="12" y="6"/>
                </a:cxn>
                <a:cxn ang="0">
                  <a:pos x="0" y="0"/>
                </a:cxn>
              </a:cxnLst>
              <a:rect l="txL" t="txT" r="txR" b="txB"/>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41" name="Freeform 201"/>
            <p:cNvSpPr/>
            <p:nvPr/>
          </p:nvSpPr>
          <p:spPr>
            <a:xfrm>
              <a:off x="1344" y="1414"/>
              <a:ext cx="54" cy="56"/>
            </a:xfrm>
            <a:custGeom>
              <a:avLst/>
              <a:gdLst>
                <a:gd name="txL" fmla="*/ 0 w 54"/>
                <a:gd name="txT" fmla="*/ 0 h 56"/>
                <a:gd name="txR" fmla="*/ 54 w 54"/>
                <a:gd name="txB" fmla="*/ 56 h 56"/>
              </a:gdLst>
              <a:ahLst/>
              <a:cxnLst>
                <a:cxn ang="0">
                  <a:pos x="54" y="56"/>
                </a:cxn>
                <a:cxn ang="0">
                  <a:pos x="48" y="44"/>
                </a:cxn>
                <a:cxn ang="0">
                  <a:pos x="48" y="44"/>
                </a:cxn>
                <a:cxn ang="0">
                  <a:pos x="48" y="42"/>
                </a:cxn>
                <a:cxn ang="0">
                  <a:pos x="44" y="40"/>
                </a:cxn>
                <a:cxn ang="0">
                  <a:pos x="40" y="38"/>
                </a:cxn>
                <a:cxn ang="0">
                  <a:pos x="40" y="38"/>
                </a:cxn>
                <a:cxn ang="0">
                  <a:pos x="38" y="36"/>
                </a:cxn>
                <a:cxn ang="0">
                  <a:pos x="34" y="36"/>
                </a:cxn>
                <a:cxn ang="0">
                  <a:pos x="28" y="36"/>
                </a:cxn>
                <a:cxn ang="0">
                  <a:pos x="24" y="38"/>
                </a:cxn>
                <a:cxn ang="0">
                  <a:pos x="20" y="40"/>
                </a:cxn>
                <a:cxn ang="0">
                  <a:pos x="20" y="42"/>
                </a:cxn>
                <a:cxn ang="0">
                  <a:pos x="18" y="42"/>
                </a:cxn>
                <a:cxn ang="0">
                  <a:pos x="18" y="44"/>
                </a:cxn>
                <a:cxn ang="0">
                  <a:pos x="16" y="44"/>
                </a:cxn>
                <a:cxn ang="0">
                  <a:pos x="12" y="46"/>
                </a:cxn>
                <a:cxn ang="0">
                  <a:pos x="6" y="46"/>
                </a:cxn>
                <a:cxn ang="0">
                  <a:pos x="6" y="32"/>
                </a:cxn>
                <a:cxn ang="0">
                  <a:pos x="6" y="32"/>
                </a:cxn>
                <a:cxn ang="0">
                  <a:pos x="6" y="30"/>
                </a:cxn>
                <a:cxn ang="0">
                  <a:pos x="4" y="26"/>
                </a:cxn>
                <a:cxn ang="0">
                  <a:pos x="2" y="26"/>
                </a:cxn>
                <a:cxn ang="0">
                  <a:pos x="2" y="24"/>
                </a:cxn>
                <a:cxn ang="0">
                  <a:pos x="0" y="22"/>
                </a:cxn>
                <a:cxn ang="0">
                  <a:pos x="0" y="18"/>
                </a:cxn>
                <a:cxn ang="0">
                  <a:pos x="0" y="14"/>
                </a:cxn>
                <a:cxn ang="0">
                  <a:pos x="2" y="12"/>
                </a:cxn>
                <a:cxn ang="0">
                  <a:pos x="2" y="10"/>
                </a:cxn>
                <a:cxn ang="0">
                  <a:pos x="2" y="8"/>
                </a:cxn>
                <a:cxn ang="0">
                  <a:pos x="4" y="4"/>
                </a:cxn>
                <a:cxn ang="0">
                  <a:pos x="4" y="2"/>
                </a:cxn>
                <a:cxn ang="0">
                  <a:pos x="6" y="0"/>
                </a:cxn>
                <a:cxn ang="0">
                  <a:pos x="10" y="0"/>
                </a:cxn>
                <a:cxn ang="0">
                  <a:pos x="18" y="0"/>
                </a:cxn>
                <a:cxn ang="0">
                  <a:pos x="24" y="0"/>
                </a:cxn>
                <a:cxn ang="0">
                  <a:pos x="24" y="0"/>
                </a:cxn>
                <a:cxn ang="0">
                  <a:pos x="26" y="0"/>
                </a:cxn>
                <a:cxn ang="0">
                  <a:pos x="26" y="0"/>
                </a:cxn>
                <a:cxn ang="0">
                  <a:pos x="28" y="2"/>
                </a:cxn>
                <a:cxn ang="0">
                  <a:pos x="30" y="6"/>
                </a:cxn>
                <a:cxn ang="0">
                  <a:pos x="30" y="14"/>
                </a:cxn>
                <a:cxn ang="0">
                  <a:pos x="34" y="28"/>
                </a:cxn>
                <a:cxn ang="0">
                  <a:pos x="36" y="26"/>
                </a:cxn>
                <a:cxn ang="0">
                  <a:pos x="36" y="26"/>
                </a:cxn>
                <a:cxn ang="0">
                  <a:pos x="38" y="24"/>
                </a:cxn>
                <a:cxn ang="0">
                  <a:pos x="40" y="20"/>
                </a:cxn>
                <a:cxn ang="0">
                  <a:pos x="40" y="18"/>
                </a:cxn>
                <a:cxn ang="0">
                  <a:pos x="42" y="14"/>
                </a:cxn>
                <a:cxn ang="0">
                  <a:pos x="44" y="12"/>
                </a:cxn>
                <a:cxn ang="0">
                  <a:pos x="44" y="12"/>
                </a:cxn>
                <a:cxn ang="0">
                  <a:pos x="46" y="12"/>
                </a:cxn>
                <a:cxn ang="0">
                  <a:pos x="48" y="14"/>
                </a:cxn>
                <a:cxn ang="0">
                  <a:pos x="48" y="18"/>
                </a:cxn>
                <a:cxn ang="0">
                  <a:pos x="52" y="34"/>
                </a:cxn>
                <a:cxn ang="0">
                  <a:pos x="54" y="46"/>
                </a:cxn>
                <a:cxn ang="0">
                  <a:pos x="54" y="56"/>
                </a:cxn>
              </a:cxnLst>
              <a:rect l="txL" t="txT" r="txR" b="txB"/>
              <a:pathLst>
                <a:path w="54" h="56">
                  <a:moveTo>
                    <a:pt x="54" y="56"/>
                  </a:moveTo>
                  <a:lnTo>
                    <a:pt x="48" y="44"/>
                  </a:lnTo>
                  <a:lnTo>
                    <a:pt x="48" y="44"/>
                  </a:lnTo>
                  <a:lnTo>
                    <a:pt x="48" y="42"/>
                  </a:lnTo>
                  <a:lnTo>
                    <a:pt x="44" y="40"/>
                  </a:lnTo>
                  <a:lnTo>
                    <a:pt x="40" y="38"/>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4" y="0"/>
                  </a:lnTo>
                  <a:lnTo>
                    <a:pt x="26" y="0"/>
                  </a:lnTo>
                  <a:lnTo>
                    <a:pt x="26" y="0"/>
                  </a:lnTo>
                  <a:lnTo>
                    <a:pt x="28" y="2"/>
                  </a:lnTo>
                  <a:lnTo>
                    <a:pt x="30" y="6"/>
                  </a:lnTo>
                  <a:lnTo>
                    <a:pt x="30" y="14"/>
                  </a:lnTo>
                  <a:lnTo>
                    <a:pt x="34" y="28"/>
                  </a:lnTo>
                  <a:lnTo>
                    <a:pt x="36" y="26"/>
                  </a:lnTo>
                  <a:lnTo>
                    <a:pt x="36" y="26"/>
                  </a:lnTo>
                  <a:lnTo>
                    <a:pt x="38" y="24"/>
                  </a:lnTo>
                  <a:lnTo>
                    <a:pt x="40" y="20"/>
                  </a:lnTo>
                  <a:lnTo>
                    <a:pt x="40" y="18"/>
                  </a:lnTo>
                  <a:lnTo>
                    <a:pt x="42" y="14"/>
                  </a:lnTo>
                  <a:lnTo>
                    <a:pt x="44" y="12"/>
                  </a:lnTo>
                  <a:lnTo>
                    <a:pt x="44" y="12"/>
                  </a:lnTo>
                  <a:lnTo>
                    <a:pt x="46" y="12"/>
                  </a:lnTo>
                  <a:lnTo>
                    <a:pt x="48" y="14"/>
                  </a:lnTo>
                  <a:lnTo>
                    <a:pt x="48" y="18"/>
                  </a:lnTo>
                  <a:lnTo>
                    <a:pt x="52" y="34"/>
                  </a:lnTo>
                  <a:lnTo>
                    <a:pt x="54" y="46"/>
                  </a:lnTo>
                  <a:lnTo>
                    <a:pt x="54" y="5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42" name="Freeform 202"/>
            <p:cNvSpPr/>
            <p:nvPr/>
          </p:nvSpPr>
          <p:spPr>
            <a:xfrm>
              <a:off x="1394" y="1376"/>
              <a:ext cx="100" cy="272"/>
            </a:xfrm>
            <a:custGeom>
              <a:avLst/>
              <a:gdLst>
                <a:gd name="txL" fmla="*/ 0 w 100"/>
                <a:gd name="txT" fmla="*/ 0 h 272"/>
                <a:gd name="txR" fmla="*/ 100 w 100"/>
                <a:gd name="txB" fmla="*/ 272 h 272"/>
              </a:gdLst>
              <a:ahLst/>
              <a:cxnLst>
                <a:cxn ang="0">
                  <a:pos x="40" y="170"/>
                </a:cxn>
                <a:cxn ang="0">
                  <a:pos x="26" y="166"/>
                </a:cxn>
                <a:cxn ang="0">
                  <a:pos x="26" y="156"/>
                </a:cxn>
                <a:cxn ang="0">
                  <a:pos x="26" y="142"/>
                </a:cxn>
                <a:cxn ang="0">
                  <a:pos x="24" y="136"/>
                </a:cxn>
                <a:cxn ang="0">
                  <a:pos x="20" y="130"/>
                </a:cxn>
                <a:cxn ang="0">
                  <a:pos x="16" y="120"/>
                </a:cxn>
                <a:cxn ang="0">
                  <a:pos x="10" y="112"/>
                </a:cxn>
                <a:cxn ang="0">
                  <a:pos x="8" y="108"/>
                </a:cxn>
                <a:cxn ang="0">
                  <a:pos x="4" y="102"/>
                </a:cxn>
                <a:cxn ang="0">
                  <a:pos x="2" y="94"/>
                </a:cxn>
                <a:cxn ang="0">
                  <a:pos x="2" y="90"/>
                </a:cxn>
                <a:cxn ang="0">
                  <a:pos x="4" y="82"/>
                </a:cxn>
                <a:cxn ang="0">
                  <a:pos x="2" y="78"/>
                </a:cxn>
                <a:cxn ang="0">
                  <a:pos x="0" y="74"/>
                </a:cxn>
                <a:cxn ang="0">
                  <a:pos x="2" y="70"/>
                </a:cxn>
                <a:cxn ang="0">
                  <a:pos x="4" y="72"/>
                </a:cxn>
                <a:cxn ang="0">
                  <a:pos x="6" y="72"/>
                </a:cxn>
                <a:cxn ang="0">
                  <a:pos x="8" y="74"/>
                </a:cxn>
                <a:cxn ang="0">
                  <a:pos x="10" y="70"/>
                </a:cxn>
                <a:cxn ang="0">
                  <a:pos x="6" y="56"/>
                </a:cxn>
                <a:cxn ang="0">
                  <a:pos x="8" y="56"/>
                </a:cxn>
                <a:cxn ang="0">
                  <a:pos x="10" y="58"/>
                </a:cxn>
                <a:cxn ang="0">
                  <a:pos x="16" y="60"/>
                </a:cxn>
                <a:cxn ang="0">
                  <a:pos x="22" y="58"/>
                </a:cxn>
                <a:cxn ang="0">
                  <a:pos x="22" y="56"/>
                </a:cxn>
                <a:cxn ang="0">
                  <a:pos x="26" y="54"/>
                </a:cxn>
                <a:cxn ang="0">
                  <a:pos x="28" y="48"/>
                </a:cxn>
                <a:cxn ang="0">
                  <a:pos x="32" y="40"/>
                </a:cxn>
                <a:cxn ang="0">
                  <a:pos x="36" y="34"/>
                </a:cxn>
                <a:cxn ang="0">
                  <a:pos x="36" y="30"/>
                </a:cxn>
                <a:cxn ang="0">
                  <a:pos x="40" y="26"/>
                </a:cxn>
                <a:cxn ang="0">
                  <a:pos x="66" y="0"/>
                </a:cxn>
                <a:cxn ang="0">
                  <a:pos x="74" y="8"/>
                </a:cxn>
                <a:cxn ang="0">
                  <a:pos x="84" y="34"/>
                </a:cxn>
                <a:cxn ang="0">
                  <a:pos x="82" y="36"/>
                </a:cxn>
                <a:cxn ang="0">
                  <a:pos x="76" y="52"/>
                </a:cxn>
                <a:cxn ang="0">
                  <a:pos x="72" y="72"/>
                </a:cxn>
                <a:cxn ang="0">
                  <a:pos x="76" y="76"/>
                </a:cxn>
                <a:cxn ang="0">
                  <a:pos x="80" y="80"/>
                </a:cxn>
                <a:cxn ang="0">
                  <a:pos x="90" y="78"/>
                </a:cxn>
                <a:cxn ang="0">
                  <a:pos x="96" y="98"/>
                </a:cxn>
                <a:cxn ang="0">
                  <a:pos x="90" y="102"/>
                </a:cxn>
                <a:cxn ang="0">
                  <a:pos x="82" y="112"/>
                </a:cxn>
                <a:cxn ang="0">
                  <a:pos x="84" y="138"/>
                </a:cxn>
                <a:cxn ang="0">
                  <a:pos x="82" y="138"/>
                </a:cxn>
                <a:cxn ang="0">
                  <a:pos x="80" y="142"/>
                </a:cxn>
                <a:cxn ang="0">
                  <a:pos x="80" y="150"/>
                </a:cxn>
                <a:cxn ang="0">
                  <a:pos x="80" y="158"/>
                </a:cxn>
                <a:cxn ang="0">
                  <a:pos x="80" y="168"/>
                </a:cxn>
                <a:cxn ang="0">
                  <a:pos x="84" y="182"/>
                </a:cxn>
                <a:cxn ang="0">
                  <a:pos x="84" y="210"/>
                </a:cxn>
                <a:cxn ang="0">
                  <a:pos x="84" y="224"/>
                </a:cxn>
                <a:cxn ang="0">
                  <a:pos x="82" y="244"/>
                </a:cxn>
                <a:cxn ang="0">
                  <a:pos x="76" y="272"/>
                </a:cxn>
                <a:cxn ang="0">
                  <a:pos x="72" y="262"/>
                </a:cxn>
                <a:cxn ang="0">
                  <a:pos x="74" y="226"/>
                </a:cxn>
                <a:cxn ang="0">
                  <a:pos x="74" y="206"/>
                </a:cxn>
                <a:cxn ang="0">
                  <a:pos x="70" y="168"/>
                </a:cxn>
              </a:cxnLst>
              <a:rect l="txL" t="txT" r="txR" b="txB"/>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8"/>
                  </a:lnTo>
                  <a:lnTo>
                    <a:pt x="2" y="76"/>
                  </a:lnTo>
                  <a:lnTo>
                    <a:pt x="0" y="74"/>
                  </a:lnTo>
                  <a:lnTo>
                    <a:pt x="0" y="72"/>
                  </a:lnTo>
                  <a:lnTo>
                    <a:pt x="2" y="70"/>
                  </a:lnTo>
                  <a:lnTo>
                    <a:pt x="2" y="70"/>
                  </a:lnTo>
                  <a:lnTo>
                    <a:pt x="4" y="72"/>
                  </a:lnTo>
                  <a:lnTo>
                    <a:pt x="6" y="72"/>
                  </a:lnTo>
                  <a:lnTo>
                    <a:pt x="6" y="72"/>
                  </a:lnTo>
                  <a:lnTo>
                    <a:pt x="8" y="74"/>
                  </a:lnTo>
                  <a:lnTo>
                    <a:pt x="8" y="74"/>
                  </a:lnTo>
                  <a:lnTo>
                    <a:pt x="10" y="72"/>
                  </a:lnTo>
                  <a:lnTo>
                    <a:pt x="10" y="70"/>
                  </a:lnTo>
                  <a:lnTo>
                    <a:pt x="8" y="56"/>
                  </a:lnTo>
                  <a:lnTo>
                    <a:pt x="6" y="56"/>
                  </a:lnTo>
                  <a:lnTo>
                    <a:pt x="6" y="56"/>
                  </a:lnTo>
                  <a:lnTo>
                    <a:pt x="8" y="56"/>
                  </a:lnTo>
                  <a:lnTo>
                    <a:pt x="8" y="56"/>
                  </a:lnTo>
                  <a:lnTo>
                    <a:pt x="10" y="58"/>
                  </a:lnTo>
                  <a:lnTo>
                    <a:pt x="14" y="60"/>
                  </a:lnTo>
                  <a:lnTo>
                    <a:pt x="16" y="60"/>
                  </a:lnTo>
                  <a:lnTo>
                    <a:pt x="16" y="60"/>
                  </a:lnTo>
                  <a:lnTo>
                    <a:pt x="22" y="58"/>
                  </a:lnTo>
                  <a:lnTo>
                    <a:pt x="22" y="56"/>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43" name="Freeform 203"/>
            <p:cNvSpPr/>
            <p:nvPr/>
          </p:nvSpPr>
          <p:spPr>
            <a:xfrm>
              <a:off x="1520" y="1438"/>
              <a:ext cx="90" cy="168"/>
            </a:xfrm>
            <a:custGeom>
              <a:avLst/>
              <a:gdLst>
                <a:gd name="txL" fmla="*/ 0 w 90"/>
                <a:gd name="txT" fmla="*/ 0 h 168"/>
                <a:gd name="txR" fmla="*/ 90 w 90"/>
                <a:gd name="txB" fmla="*/ 168 h 168"/>
              </a:gdLst>
              <a:ahLst/>
              <a:cxnLst>
                <a:cxn ang="0">
                  <a:pos x="58" y="124"/>
                </a:cxn>
                <a:cxn ang="0">
                  <a:pos x="62" y="128"/>
                </a:cxn>
                <a:cxn ang="0">
                  <a:pos x="64" y="132"/>
                </a:cxn>
                <a:cxn ang="0">
                  <a:pos x="50" y="154"/>
                </a:cxn>
                <a:cxn ang="0">
                  <a:pos x="42" y="158"/>
                </a:cxn>
                <a:cxn ang="0">
                  <a:pos x="46" y="166"/>
                </a:cxn>
                <a:cxn ang="0">
                  <a:pos x="64" y="164"/>
                </a:cxn>
                <a:cxn ang="0">
                  <a:pos x="78" y="150"/>
                </a:cxn>
                <a:cxn ang="0">
                  <a:pos x="88" y="134"/>
                </a:cxn>
                <a:cxn ang="0">
                  <a:pos x="90" y="126"/>
                </a:cxn>
                <a:cxn ang="0">
                  <a:pos x="84" y="102"/>
                </a:cxn>
                <a:cxn ang="0">
                  <a:pos x="84" y="98"/>
                </a:cxn>
                <a:cxn ang="0">
                  <a:pos x="82" y="90"/>
                </a:cxn>
                <a:cxn ang="0">
                  <a:pos x="76" y="82"/>
                </a:cxn>
                <a:cxn ang="0">
                  <a:pos x="60" y="74"/>
                </a:cxn>
                <a:cxn ang="0">
                  <a:pos x="46" y="46"/>
                </a:cxn>
                <a:cxn ang="0">
                  <a:pos x="48" y="42"/>
                </a:cxn>
                <a:cxn ang="0">
                  <a:pos x="52" y="36"/>
                </a:cxn>
                <a:cxn ang="0">
                  <a:pos x="60" y="32"/>
                </a:cxn>
                <a:cxn ang="0">
                  <a:pos x="64" y="30"/>
                </a:cxn>
                <a:cxn ang="0">
                  <a:pos x="72" y="26"/>
                </a:cxn>
                <a:cxn ang="0">
                  <a:pos x="70" y="22"/>
                </a:cxn>
                <a:cxn ang="0">
                  <a:pos x="68" y="16"/>
                </a:cxn>
                <a:cxn ang="0">
                  <a:pos x="64" y="12"/>
                </a:cxn>
                <a:cxn ang="0">
                  <a:pos x="60" y="6"/>
                </a:cxn>
                <a:cxn ang="0">
                  <a:pos x="50" y="2"/>
                </a:cxn>
                <a:cxn ang="0">
                  <a:pos x="48" y="4"/>
                </a:cxn>
                <a:cxn ang="0">
                  <a:pos x="40" y="4"/>
                </a:cxn>
                <a:cxn ang="0">
                  <a:pos x="28" y="2"/>
                </a:cxn>
                <a:cxn ang="0">
                  <a:pos x="20" y="0"/>
                </a:cxn>
                <a:cxn ang="0">
                  <a:pos x="14" y="2"/>
                </a:cxn>
                <a:cxn ang="0">
                  <a:pos x="8" y="2"/>
                </a:cxn>
                <a:cxn ang="0">
                  <a:pos x="2" y="4"/>
                </a:cxn>
                <a:cxn ang="0">
                  <a:pos x="0" y="10"/>
                </a:cxn>
                <a:cxn ang="0">
                  <a:pos x="4" y="10"/>
                </a:cxn>
                <a:cxn ang="0">
                  <a:pos x="8" y="14"/>
                </a:cxn>
                <a:cxn ang="0">
                  <a:pos x="20" y="30"/>
                </a:cxn>
                <a:cxn ang="0">
                  <a:pos x="24" y="36"/>
                </a:cxn>
                <a:cxn ang="0">
                  <a:pos x="22" y="44"/>
                </a:cxn>
                <a:cxn ang="0">
                  <a:pos x="20" y="48"/>
                </a:cxn>
                <a:cxn ang="0">
                  <a:pos x="18" y="50"/>
                </a:cxn>
                <a:cxn ang="0">
                  <a:pos x="18" y="58"/>
                </a:cxn>
                <a:cxn ang="0">
                  <a:pos x="24" y="64"/>
                </a:cxn>
                <a:cxn ang="0">
                  <a:pos x="30" y="68"/>
                </a:cxn>
                <a:cxn ang="0">
                  <a:pos x="32" y="70"/>
                </a:cxn>
                <a:cxn ang="0">
                  <a:pos x="38" y="76"/>
                </a:cxn>
                <a:cxn ang="0">
                  <a:pos x="46" y="84"/>
                </a:cxn>
                <a:cxn ang="0">
                  <a:pos x="52" y="94"/>
                </a:cxn>
                <a:cxn ang="0">
                  <a:pos x="56" y="106"/>
                </a:cxn>
                <a:cxn ang="0">
                  <a:pos x="56" y="116"/>
                </a:cxn>
                <a:cxn ang="0">
                  <a:pos x="56" y="124"/>
                </a:cxn>
              </a:cxnLst>
              <a:rect l="txL" t="txT" r="txR" b="txB"/>
              <a:pathLst>
                <a:path w="90" h="168">
                  <a:moveTo>
                    <a:pt x="56" y="124"/>
                  </a:moveTo>
                  <a:lnTo>
                    <a:pt x="58" y="124"/>
                  </a:lnTo>
                  <a:lnTo>
                    <a:pt x="60" y="126"/>
                  </a:lnTo>
                  <a:lnTo>
                    <a:pt x="62" y="128"/>
                  </a:lnTo>
                  <a:lnTo>
                    <a:pt x="64" y="132"/>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0" y="32"/>
                  </a:lnTo>
                  <a:lnTo>
                    <a:pt x="64" y="30"/>
                  </a:lnTo>
                  <a:lnTo>
                    <a:pt x="68" y="28"/>
                  </a:lnTo>
                  <a:lnTo>
                    <a:pt x="72" y="26"/>
                  </a:lnTo>
                  <a:lnTo>
                    <a:pt x="70" y="24"/>
                  </a:lnTo>
                  <a:lnTo>
                    <a:pt x="70" y="22"/>
                  </a:lnTo>
                  <a:lnTo>
                    <a:pt x="68" y="18"/>
                  </a:lnTo>
                  <a:lnTo>
                    <a:pt x="68" y="16"/>
                  </a:lnTo>
                  <a:lnTo>
                    <a:pt x="64" y="12"/>
                  </a:lnTo>
                  <a:lnTo>
                    <a:pt x="64" y="12"/>
                  </a:lnTo>
                  <a:lnTo>
                    <a:pt x="62" y="10"/>
                  </a:lnTo>
                  <a:lnTo>
                    <a:pt x="60" y="6"/>
                  </a:lnTo>
                  <a:lnTo>
                    <a:pt x="56" y="4"/>
                  </a:lnTo>
                  <a:lnTo>
                    <a:pt x="50" y="2"/>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20" y="48"/>
                  </a:lnTo>
                  <a:lnTo>
                    <a:pt x="18" y="50"/>
                  </a:lnTo>
                  <a:lnTo>
                    <a:pt x="16" y="54"/>
                  </a:lnTo>
                  <a:lnTo>
                    <a:pt x="18" y="58"/>
                  </a:lnTo>
                  <a:lnTo>
                    <a:pt x="22" y="60"/>
                  </a:lnTo>
                  <a:lnTo>
                    <a:pt x="24" y="64"/>
                  </a:lnTo>
                  <a:lnTo>
                    <a:pt x="28" y="66"/>
                  </a:lnTo>
                  <a:lnTo>
                    <a:pt x="30" y="68"/>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44" name="Freeform 204"/>
            <p:cNvSpPr/>
            <p:nvPr/>
          </p:nvSpPr>
          <p:spPr>
            <a:xfrm>
              <a:off x="1470" y="1474"/>
              <a:ext cx="82" cy="208"/>
            </a:xfrm>
            <a:custGeom>
              <a:avLst/>
              <a:gdLst>
                <a:gd name="txL" fmla="*/ 0 w 82"/>
                <a:gd name="txT" fmla="*/ 0 h 208"/>
                <a:gd name="txR" fmla="*/ 82 w 82"/>
                <a:gd name="txB" fmla="*/ 208 h 208"/>
              </a:gdLst>
              <a:ahLst/>
              <a:cxnLst>
                <a:cxn ang="0">
                  <a:pos x="18" y="2"/>
                </a:cxn>
                <a:cxn ang="0">
                  <a:pos x="10" y="6"/>
                </a:cxn>
                <a:cxn ang="0">
                  <a:pos x="4" y="24"/>
                </a:cxn>
                <a:cxn ang="0">
                  <a:pos x="6" y="40"/>
                </a:cxn>
                <a:cxn ang="0">
                  <a:pos x="4" y="42"/>
                </a:cxn>
                <a:cxn ang="0">
                  <a:pos x="2" y="48"/>
                </a:cxn>
                <a:cxn ang="0">
                  <a:pos x="4" y="58"/>
                </a:cxn>
                <a:cxn ang="0">
                  <a:pos x="4" y="64"/>
                </a:cxn>
                <a:cxn ang="0">
                  <a:pos x="6" y="76"/>
                </a:cxn>
                <a:cxn ang="0">
                  <a:pos x="12" y="90"/>
                </a:cxn>
                <a:cxn ang="0">
                  <a:pos x="8" y="120"/>
                </a:cxn>
                <a:cxn ang="0">
                  <a:pos x="8" y="132"/>
                </a:cxn>
                <a:cxn ang="0">
                  <a:pos x="4" y="162"/>
                </a:cxn>
                <a:cxn ang="0">
                  <a:pos x="0" y="174"/>
                </a:cxn>
                <a:cxn ang="0">
                  <a:pos x="0" y="176"/>
                </a:cxn>
                <a:cxn ang="0">
                  <a:pos x="2" y="178"/>
                </a:cxn>
                <a:cxn ang="0">
                  <a:pos x="8" y="186"/>
                </a:cxn>
                <a:cxn ang="0">
                  <a:pos x="24" y="200"/>
                </a:cxn>
                <a:cxn ang="0">
                  <a:pos x="50" y="208"/>
                </a:cxn>
                <a:cxn ang="0">
                  <a:pos x="46" y="192"/>
                </a:cxn>
                <a:cxn ang="0">
                  <a:pos x="20" y="166"/>
                </a:cxn>
                <a:cxn ang="0">
                  <a:pos x="14" y="148"/>
                </a:cxn>
                <a:cxn ang="0">
                  <a:pos x="18" y="128"/>
                </a:cxn>
                <a:cxn ang="0">
                  <a:pos x="22" y="108"/>
                </a:cxn>
                <a:cxn ang="0">
                  <a:pos x="24" y="90"/>
                </a:cxn>
                <a:cxn ang="0">
                  <a:pos x="26" y="86"/>
                </a:cxn>
                <a:cxn ang="0">
                  <a:pos x="28" y="82"/>
                </a:cxn>
                <a:cxn ang="0">
                  <a:pos x="32" y="84"/>
                </a:cxn>
                <a:cxn ang="0">
                  <a:pos x="34" y="90"/>
                </a:cxn>
                <a:cxn ang="0">
                  <a:pos x="42" y="110"/>
                </a:cxn>
                <a:cxn ang="0">
                  <a:pos x="48" y="112"/>
                </a:cxn>
                <a:cxn ang="0">
                  <a:pos x="48" y="92"/>
                </a:cxn>
                <a:cxn ang="0">
                  <a:pos x="56" y="82"/>
                </a:cxn>
                <a:cxn ang="0">
                  <a:pos x="64" y="80"/>
                </a:cxn>
                <a:cxn ang="0">
                  <a:pos x="74" y="82"/>
                </a:cxn>
                <a:cxn ang="0">
                  <a:pos x="82" y="82"/>
                </a:cxn>
                <a:cxn ang="0">
                  <a:pos x="82" y="74"/>
                </a:cxn>
                <a:cxn ang="0">
                  <a:pos x="80" y="62"/>
                </a:cxn>
                <a:cxn ang="0">
                  <a:pos x="80" y="58"/>
                </a:cxn>
                <a:cxn ang="0">
                  <a:pos x="74" y="46"/>
                </a:cxn>
                <a:cxn ang="0">
                  <a:pos x="64" y="34"/>
                </a:cxn>
                <a:cxn ang="0">
                  <a:pos x="60" y="32"/>
                </a:cxn>
                <a:cxn ang="0">
                  <a:pos x="54" y="30"/>
                </a:cxn>
                <a:cxn ang="0">
                  <a:pos x="50" y="32"/>
                </a:cxn>
                <a:cxn ang="0">
                  <a:pos x="44" y="36"/>
                </a:cxn>
                <a:cxn ang="0">
                  <a:pos x="38" y="36"/>
                </a:cxn>
                <a:cxn ang="0">
                  <a:pos x="38" y="34"/>
                </a:cxn>
                <a:cxn ang="0">
                  <a:pos x="40" y="28"/>
                </a:cxn>
                <a:cxn ang="0">
                  <a:pos x="42" y="18"/>
                </a:cxn>
                <a:cxn ang="0">
                  <a:pos x="40" y="10"/>
                </a:cxn>
                <a:cxn ang="0">
                  <a:pos x="30" y="10"/>
                </a:cxn>
                <a:cxn ang="0">
                  <a:pos x="28" y="4"/>
                </a:cxn>
                <a:cxn ang="0">
                  <a:pos x="24" y="0"/>
                </a:cxn>
                <a:cxn ang="0">
                  <a:pos x="20" y="0"/>
                </a:cxn>
              </a:cxnLst>
              <a:rect l="txL" t="txT" r="txR" b="txB"/>
              <a:pathLst>
                <a:path w="82" h="208">
                  <a:moveTo>
                    <a:pt x="20" y="0"/>
                  </a:moveTo>
                  <a:lnTo>
                    <a:pt x="18" y="2"/>
                  </a:lnTo>
                  <a:lnTo>
                    <a:pt x="14" y="4"/>
                  </a:lnTo>
                  <a:lnTo>
                    <a:pt x="10" y="6"/>
                  </a:lnTo>
                  <a:lnTo>
                    <a:pt x="6" y="14"/>
                  </a:lnTo>
                  <a:lnTo>
                    <a:pt x="4" y="24"/>
                  </a:lnTo>
                  <a:lnTo>
                    <a:pt x="8" y="40"/>
                  </a:lnTo>
                  <a:lnTo>
                    <a:pt x="6"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4"/>
                  </a:lnTo>
                  <a:lnTo>
                    <a:pt x="0" y="174"/>
                  </a:lnTo>
                  <a:lnTo>
                    <a:pt x="0" y="176"/>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38" y="34"/>
                  </a:lnTo>
                  <a:lnTo>
                    <a:pt x="40" y="32"/>
                  </a:lnTo>
                  <a:lnTo>
                    <a:pt x="40" y="28"/>
                  </a:lnTo>
                  <a:lnTo>
                    <a:pt x="42" y="22"/>
                  </a:lnTo>
                  <a:lnTo>
                    <a:pt x="42" y="18"/>
                  </a:lnTo>
                  <a:lnTo>
                    <a:pt x="42" y="14"/>
                  </a:lnTo>
                  <a:lnTo>
                    <a:pt x="40" y="10"/>
                  </a:lnTo>
                  <a:lnTo>
                    <a:pt x="30" y="10"/>
                  </a:lnTo>
                  <a:lnTo>
                    <a:pt x="30" y="10"/>
                  </a:lnTo>
                  <a:lnTo>
                    <a:pt x="30" y="6"/>
                  </a:lnTo>
                  <a:lnTo>
                    <a:pt x="28" y="4"/>
                  </a:lnTo>
                  <a:lnTo>
                    <a:pt x="28" y="2"/>
                  </a:lnTo>
                  <a:lnTo>
                    <a:pt x="24" y="0"/>
                  </a:lnTo>
                  <a:lnTo>
                    <a:pt x="22" y="0"/>
                  </a:lnTo>
                  <a:lnTo>
                    <a:pt x="2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45" name="Freeform 205"/>
            <p:cNvSpPr/>
            <p:nvPr/>
          </p:nvSpPr>
          <p:spPr>
            <a:xfrm>
              <a:off x="1340" y="1364"/>
              <a:ext cx="70" cy="38"/>
            </a:xfrm>
            <a:custGeom>
              <a:avLst/>
              <a:gdLst>
                <a:gd name="txL" fmla="*/ 0 w 70"/>
                <a:gd name="txT" fmla="*/ 0 h 38"/>
                <a:gd name="txR" fmla="*/ 70 w 70"/>
                <a:gd name="txB" fmla="*/ 38 h 38"/>
              </a:gdLst>
              <a:ahLst/>
              <a:cxnLst>
                <a:cxn ang="0">
                  <a:pos x="58" y="38"/>
                </a:cxn>
                <a:cxn ang="0">
                  <a:pos x="34" y="36"/>
                </a:cxn>
                <a:cxn ang="0">
                  <a:pos x="34" y="36"/>
                </a:cxn>
                <a:cxn ang="0">
                  <a:pos x="30" y="36"/>
                </a:cxn>
                <a:cxn ang="0">
                  <a:pos x="26" y="36"/>
                </a:cxn>
                <a:cxn ang="0">
                  <a:pos x="18" y="36"/>
                </a:cxn>
                <a:cxn ang="0">
                  <a:pos x="10" y="38"/>
                </a:cxn>
                <a:cxn ang="0">
                  <a:pos x="8" y="38"/>
                </a:cxn>
                <a:cxn ang="0">
                  <a:pos x="8" y="38"/>
                </a:cxn>
                <a:cxn ang="0">
                  <a:pos x="4" y="38"/>
                </a:cxn>
                <a:cxn ang="0">
                  <a:pos x="2" y="38"/>
                </a:cxn>
                <a:cxn ang="0">
                  <a:pos x="0" y="36"/>
                </a:cxn>
                <a:cxn ang="0">
                  <a:pos x="0" y="34"/>
                </a:cxn>
                <a:cxn ang="0">
                  <a:pos x="0" y="32"/>
                </a:cxn>
                <a:cxn ang="0">
                  <a:pos x="4" y="16"/>
                </a:cxn>
                <a:cxn ang="0">
                  <a:pos x="4" y="16"/>
                </a:cxn>
                <a:cxn ang="0">
                  <a:pos x="8" y="14"/>
                </a:cxn>
                <a:cxn ang="0">
                  <a:pos x="10" y="10"/>
                </a:cxn>
                <a:cxn ang="0">
                  <a:pos x="16" y="6"/>
                </a:cxn>
                <a:cxn ang="0">
                  <a:pos x="20" y="4"/>
                </a:cxn>
                <a:cxn ang="0">
                  <a:pos x="26" y="2"/>
                </a:cxn>
                <a:cxn ang="0">
                  <a:pos x="32" y="0"/>
                </a:cxn>
                <a:cxn ang="0">
                  <a:pos x="50" y="2"/>
                </a:cxn>
                <a:cxn ang="0">
                  <a:pos x="64" y="4"/>
                </a:cxn>
                <a:cxn ang="0">
                  <a:pos x="70" y="12"/>
                </a:cxn>
                <a:cxn ang="0">
                  <a:pos x="58" y="38"/>
                </a:cxn>
              </a:cxnLst>
              <a:rect l="txL" t="txT" r="txR" b="txB"/>
              <a:pathLst>
                <a:path w="70" h="38">
                  <a:moveTo>
                    <a:pt x="58" y="38"/>
                  </a:moveTo>
                  <a:lnTo>
                    <a:pt x="34" y="36"/>
                  </a:lnTo>
                  <a:lnTo>
                    <a:pt x="34" y="36"/>
                  </a:lnTo>
                  <a:lnTo>
                    <a:pt x="30" y="36"/>
                  </a:lnTo>
                  <a:lnTo>
                    <a:pt x="26" y="36"/>
                  </a:lnTo>
                  <a:lnTo>
                    <a:pt x="18" y="36"/>
                  </a:lnTo>
                  <a:lnTo>
                    <a:pt x="10" y="38"/>
                  </a:lnTo>
                  <a:lnTo>
                    <a:pt x="8" y="38"/>
                  </a:lnTo>
                  <a:lnTo>
                    <a:pt x="8" y="38"/>
                  </a:lnTo>
                  <a:lnTo>
                    <a:pt x="4" y="38"/>
                  </a:lnTo>
                  <a:lnTo>
                    <a:pt x="2" y="38"/>
                  </a:lnTo>
                  <a:lnTo>
                    <a:pt x="0" y="36"/>
                  </a:lnTo>
                  <a:lnTo>
                    <a:pt x="0" y="34"/>
                  </a:lnTo>
                  <a:lnTo>
                    <a:pt x="0" y="32"/>
                  </a:lnTo>
                  <a:lnTo>
                    <a:pt x="4" y="16"/>
                  </a:lnTo>
                  <a:lnTo>
                    <a:pt x="4" y="16"/>
                  </a:lnTo>
                  <a:lnTo>
                    <a:pt x="8" y="14"/>
                  </a:lnTo>
                  <a:lnTo>
                    <a:pt x="10" y="10"/>
                  </a:lnTo>
                  <a:lnTo>
                    <a:pt x="16" y="6"/>
                  </a:lnTo>
                  <a:lnTo>
                    <a:pt x="20" y="4"/>
                  </a:lnTo>
                  <a:lnTo>
                    <a:pt x="26" y="2"/>
                  </a:lnTo>
                  <a:lnTo>
                    <a:pt x="32" y="0"/>
                  </a:lnTo>
                  <a:lnTo>
                    <a:pt x="50" y="2"/>
                  </a:lnTo>
                  <a:lnTo>
                    <a:pt x="64" y="4"/>
                  </a:lnTo>
                  <a:lnTo>
                    <a:pt x="70" y="12"/>
                  </a:lnTo>
                  <a:lnTo>
                    <a:pt x="58" y="3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46" name="Freeform 206"/>
            <p:cNvSpPr/>
            <p:nvPr/>
          </p:nvSpPr>
          <p:spPr>
            <a:xfrm>
              <a:off x="1238" y="1342"/>
              <a:ext cx="98" cy="52"/>
            </a:xfrm>
            <a:custGeom>
              <a:avLst/>
              <a:gdLst>
                <a:gd name="txL" fmla="*/ 0 w 98"/>
                <a:gd name="txT" fmla="*/ 0 h 52"/>
                <a:gd name="txR" fmla="*/ 98 w 98"/>
                <a:gd name="txB" fmla="*/ 52 h 52"/>
              </a:gdLst>
              <a:ahLst/>
              <a:cxnLst>
                <a:cxn ang="0">
                  <a:pos x="8" y="0"/>
                </a:cxn>
                <a:cxn ang="0">
                  <a:pos x="8" y="0"/>
                </a:cxn>
                <a:cxn ang="0">
                  <a:pos x="6" y="2"/>
                </a:cxn>
                <a:cxn ang="0">
                  <a:pos x="4" y="4"/>
                </a:cxn>
                <a:cxn ang="0">
                  <a:pos x="2" y="6"/>
                </a:cxn>
                <a:cxn ang="0">
                  <a:pos x="0" y="10"/>
                </a:cxn>
                <a:cxn ang="0">
                  <a:pos x="0" y="12"/>
                </a:cxn>
                <a:cxn ang="0">
                  <a:pos x="2" y="16"/>
                </a:cxn>
                <a:cxn ang="0">
                  <a:pos x="8" y="20"/>
                </a:cxn>
                <a:cxn ang="0">
                  <a:pos x="8" y="20"/>
                </a:cxn>
                <a:cxn ang="0">
                  <a:pos x="8" y="22"/>
                </a:cxn>
                <a:cxn ang="0">
                  <a:pos x="10" y="22"/>
                </a:cxn>
                <a:cxn ang="0">
                  <a:pos x="10" y="24"/>
                </a:cxn>
                <a:cxn ang="0">
                  <a:pos x="14" y="28"/>
                </a:cxn>
                <a:cxn ang="0">
                  <a:pos x="18" y="32"/>
                </a:cxn>
                <a:cxn ang="0">
                  <a:pos x="26" y="36"/>
                </a:cxn>
                <a:cxn ang="0">
                  <a:pos x="42" y="42"/>
                </a:cxn>
                <a:cxn ang="0">
                  <a:pos x="64" y="48"/>
                </a:cxn>
                <a:cxn ang="0">
                  <a:pos x="96" y="52"/>
                </a:cxn>
                <a:cxn ang="0">
                  <a:pos x="98" y="34"/>
                </a:cxn>
                <a:cxn ang="0">
                  <a:pos x="82" y="32"/>
                </a:cxn>
                <a:cxn ang="0">
                  <a:pos x="36" y="22"/>
                </a:cxn>
                <a:cxn ang="0">
                  <a:pos x="24" y="12"/>
                </a:cxn>
                <a:cxn ang="0">
                  <a:pos x="8" y="0"/>
                </a:cxn>
              </a:cxnLst>
              <a:rect l="txL" t="txT" r="txR" b="txB"/>
              <a:pathLst>
                <a:path w="98" h="52">
                  <a:moveTo>
                    <a:pt x="8" y="0"/>
                  </a:moveTo>
                  <a:lnTo>
                    <a:pt x="8" y="0"/>
                  </a:lnTo>
                  <a:lnTo>
                    <a:pt x="6" y="2"/>
                  </a:lnTo>
                  <a:lnTo>
                    <a:pt x="4" y="4"/>
                  </a:lnTo>
                  <a:lnTo>
                    <a:pt x="2" y="6"/>
                  </a:lnTo>
                  <a:lnTo>
                    <a:pt x="0" y="10"/>
                  </a:lnTo>
                  <a:lnTo>
                    <a:pt x="0" y="12"/>
                  </a:lnTo>
                  <a:lnTo>
                    <a:pt x="2" y="16"/>
                  </a:lnTo>
                  <a:lnTo>
                    <a:pt x="8" y="20"/>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47" name="Freeform 207"/>
            <p:cNvSpPr/>
            <p:nvPr/>
          </p:nvSpPr>
          <p:spPr>
            <a:xfrm>
              <a:off x="1080" y="1264"/>
              <a:ext cx="378" cy="372"/>
            </a:xfrm>
            <a:custGeom>
              <a:avLst/>
              <a:gdLst>
                <a:gd name="txL" fmla="*/ 0 w 378"/>
                <a:gd name="txT" fmla="*/ 0 h 372"/>
                <a:gd name="txR" fmla="*/ 378 w 378"/>
                <a:gd name="txB" fmla="*/ 372 h 372"/>
              </a:gdLst>
              <a:ahLst/>
              <a:cxnLst>
                <a:cxn ang="0">
                  <a:pos x="262" y="126"/>
                </a:cxn>
                <a:cxn ang="0">
                  <a:pos x="264" y="110"/>
                </a:cxn>
                <a:cxn ang="0">
                  <a:pos x="256" y="114"/>
                </a:cxn>
                <a:cxn ang="0">
                  <a:pos x="254" y="130"/>
                </a:cxn>
                <a:cxn ang="0">
                  <a:pos x="192" y="116"/>
                </a:cxn>
                <a:cxn ang="0">
                  <a:pos x="168" y="98"/>
                </a:cxn>
                <a:cxn ang="0">
                  <a:pos x="162" y="82"/>
                </a:cxn>
                <a:cxn ang="0">
                  <a:pos x="160" y="58"/>
                </a:cxn>
                <a:cxn ang="0">
                  <a:pos x="174" y="40"/>
                </a:cxn>
                <a:cxn ang="0">
                  <a:pos x="170" y="6"/>
                </a:cxn>
                <a:cxn ang="0">
                  <a:pos x="152" y="0"/>
                </a:cxn>
                <a:cxn ang="0">
                  <a:pos x="140" y="8"/>
                </a:cxn>
                <a:cxn ang="0">
                  <a:pos x="110" y="18"/>
                </a:cxn>
                <a:cxn ang="0">
                  <a:pos x="112" y="28"/>
                </a:cxn>
                <a:cxn ang="0">
                  <a:pos x="124" y="34"/>
                </a:cxn>
                <a:cxn ang="0">
                  <a:pos x="108" y="36"/>
                </a:cxn>
                <a:cxn ang="0">
                  <a:pos x="96" y="48"/>
                </a:cxn>
                <a:cxn ang="0">
                  <a:pos x="88" y="60"/>
                </a:cxn>
                <a:cxn ang="0">
                  <a:pos x="58" y="84"/>
                </a:cxn>
                <a:cxn ang="0">
                  <a:pos x="48" y="126"/>
                </a:cxn>
                <a:cxn ang="0">
                  <a:pos x="18" y="148"/>
                </a:cxn>
                <a:cxn ang="0">
                  <a:pos x="12" y="170"/>
                </a:cxn>
                <a:cxn ang="0">
                  <a:pos x="32" y="166"/>
                </a:cxn>
                <a:cxn ang="0">
                  <a:pos x="32" y="176"/>
                </a:cxn>
                <a:cxn ang="0">
                  <a:pos x="16" y="192"/>
                </a:cxn>
                <a:cxn ang="0">
                  <a:pos x="38" y="214"/>
                </a:cxn>
                <a:cxn ang="0">
                  <a:pos x="50" y="206"/>
                </a:cxn>
                <a:cxn ang="0">
                  <a:pos x="58" y="194"/>
                </a:cxn>
                <a:cxn ang="0">
                  <a:pos x="56" y="210"/>
                </a:cxn>
                <a:cxn ang="0">
                  <a:pos x="76" y="308"/>
                </a:cxn>
                <a:cxn ang="0">
                  <a:pos x="102" y="352"/>
                </a:cxn>
                <a:cxn ang="0">
                  <a:pos x="114" y="370"/>
                </a:cxn>
                <a:cxn ang="0">
                  <a:pos x="132" y="370"/>
                </a:cxn>
                <a:cxn ang="0">
                  <a:pos x="134" y="362"/>
                </a:cxn>
                <a:cxn ang="0">
                  <a:pos x="146" y="348"/>
                </a:cxn>
                <a:cxn ang="0">
                  <a:pos x="160" y="318"/>
                </a:cxn>
                <a:cxn ang="0">
                  <a:pos x="162" y="280"/>
                </a:cxn>
                <a:cxn ang="0">
                  <a:pos x="182" y="268"/>
                </a:cxn>
                <a:cxn ang="0">
                  <a:pos x="224" y="232"/>
                </a:cxn>
                <a:cxn ang="0">
                  <a:pos x="248" y="202"/>
                </a:cxn>
                <a:cxn ang="0">
                  <a:pos x="262" y="194"/>
                </a:cxn>
                <a:cxn ang="0">
                  <a:pos x="266" y="176"/>
                </a:cxn>
                <a:cxn ang="0">
                  <a:pos x="266" y="160"/>
                </a:cxn>
                <a:cxn ang="0">
                  <a:pos x="282" y="150"/>
                </a:cxn>
                <a:cxn ang="0">
                  <a:pos x="294" y="156"/>
                </a:cxn>
                <a:cxn ang="0">
                  <a:pos x="304" y="170"/>
                </a:cxn>
                <a:cxn ang="0">
                  <a:pos x="312" y="164"/>
                </a:cxn>
                <a:cxn ang="0">
                  <a:pos x="318" y="182"/>
                </a:cxn>
                <a:cxn ang="0">
                  <a:pos x="324" y="184"/>
                </a:cxn>
                <a:cxn ang="0">
                  <a:pos x="322" y="168"/>
                </a:cxn>
                <a:cxn ang="0">
                  <a:pos x="336" y="168"/>
                </a:cxn>
                <a:cxn ang="0">
                  <a:pos x="346" y="152"/>
                </a:cxn>
                <a:cxn ang="0">
                  <a:pos x="370" y="130"/>
                </a:cxn>
                <a:cxn ang="0">
                  <a:pos x="378" y="114"/>
                </a:cxn>
                <a:cxn ang="0">
                  <a:pos x="344" y="114"/>
                </a:cxn>
                <a:cxn ang="0">
                  <a:pos x="322" y="130"/>
                </a:cxn>
                <a:cxn ang="0">
                  <a:pos x="306" y="136"/>
                </a:cxn>
                <a:cxn ang="0">
                  <a:pos x="282" y="136"/>
                </a:cxn>
              </a:cxnLst>
              <a:rect l="txL" t="txT" r="txR" b="txB"/>
              <a:pathLst>
                <a:path w="378" h="372">
                  <a:moveTo>
                    <a:pt x="264" y="138"/>
                  </a:moveTo>
                  <a:lnTo>
                    <a:pt x="262" y="136"/>
                  </a:lnTo>
                  <a:lnTo>
                    <a:pt x="260" y="134"/>
                  </a:lnTo>
                  <a:lnTo>
                    <a:pt x="260" y="130"/>
                  </a:lnTo>
                  <a:lnTo>
                    <a:pt x="262" y="128"/>
                  </a:lnTo>
                  <a:lnTo>
                    <a:pt x="262" y="126"/>
                  </a:lnTo>
                  <a:lnTo>
                    <a:pt x="262" y="126"/>
                  </a:lnTo>
                  <a:lnTo>
                    <a:pt x="262" y="122"/>
                  </a:lnTo>
                  <a:lnTo>
                    <a:pt x="264" y="118"/>
                  </a:lnTo>
                  <a:lnTo>
                    <a:pt x="264" y="114"/>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6" y="2"/>
                  </a:lnTo>
                  <a:lnTo>
                    <a:pt x="144" y="2"/>
                  </a:lnTo>
                  <a:lnTo>
                    <a:pt x="140" y="6"/>
                  </a:lnTo>
                  <a:lnTo>
                    <a:pt x="140" y="8"/>
                  </a:lnTo>
                  <a:lnTo>
                    <a:pt x="138" y="12"/>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2" y="168"/>
                  </a:lnTo>
                  <a:lnTo>
                    <a:pt x="6" y="170"/>
                  </a:lnTo>
                  <a:lnTo>
                    <a:pt x="12" y="170"/>
                  </a:lnTo>
                  <a:lnTo>
                    <a:pt x="18" y="170"/>
                  </a:lnTo>
                  <a:lnTo>
                    <a:pt x="24" y="168"/>
                  </a:lnTo>
                  <a:lnTo>
                    <a:pt x="26" y="168"/>
                  </a:lnTo>
                  <a:lnTo>
                    <a:pt x="28" y="166"/>
                  </a:lnTo>
                  <a:lnTo>
                    <a:pt x="30" y="166"/>
                  </a:lnTo>
                  <a:lnTo>
                    <a:pt x="32" y="166"/>
                  </a:lnTo>
                  <a:lnTo>
                    <a:pt x="36" y="166"/>
                  </a:lnTo>
                  <a:lnTo>
                    <a:pt x="36" y="166"/>
                  </a:lnTo>
                  <a:lnTo>
                    <a:pt x="36" y="166"/>
                  </a:lnTo>
                  <a:lnTo>
                    <a:pt x="36" y="168"/>
                  </a:lnTo>
                  <a:lnTo>
                    <a:pt x="34" y="170"/>
                  </a:lnTo>
                  <a:lnTo>
                    <a:pt x="32" y="176"/>
                  </a:lnTo>
                  <a:lnTo>
                    <a:pt x="28" y="180"/>
                  </a:lnTo>
                  <a:lnTo>
                    <a:pt x="24" y="184"/>
                  </a:lnTo>
                  <a:lnTo>
                    <a:pt x="20" y="188"/>
                  </a:lnTo>
                  <a:lnTo>
                    <a:pt x="16" y="190"/>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2" y="352"/>
                  </a:lnTo>
                  <a:lnTo>
                    <a:pt x="104" y="354"/>
                  </a:lnTo>
                  <a:lnTo>
                    <a:pt x="108" y="358"/>
                  </a:lnTo>
                  <a:lnTo>
                    <a:pt x="110" y="362"/>
                  </a:lnTo>
                  <a:lnTo>
                    <a:pt x="112" y="366"/>
                  </a:lnTo>
                  <a:lnTo>
                    <a:pt x="114" y="370"/>
                  </a:lnTo>
                  <a:lnTo>
                    <a:pt x="114" y="370"/>
                  </a:lnTo>
                  <a:lnTo>
                    <a:pt x="116" y="372"/>
                  </a:lnTo>
                  <a:lnTo>
                    <a:pt x="120" y="372"/>
                  </a:lnTo>
                  <a:lnTo>
                    <a:pt x="126" y="372"/>
                  </a:lnTo>
                  <a:lnTo>
                    <a:pt x="130" y="372"/>
                  </a:lnTo>
                  <a:lnTo>
                    <a:pt x="132" y="372"/>
                  </a:lnTo>
                  <a:lnTo>
                    <a:pt x="132" y="370"/>
                  </a:lnTo>
                  <a:lnTo>
                    <a:pt x="132" y="370"/>
                  </a:lnTo>
                  <a:lnTo>
                    <a:pt x="132" y="368"/>
                  </a:lnTo>
                  <a:lnTo>
                    <a:pt x="132" y="368"/>
                  </a:lnTo>
                  <a:lnTo>
                    <a:pt x="132" y="368"/>
                  </a:lnTo>
                  <a:lnTo>
                    <a:pt x="134" y="364"/>
                  </a:lnTo>
                  <a:lnTo>
                    <a:pt x="134" y="362"/>
                  </a:lnTo>
                  <a:lnTo>
                    <a:pt x="138" y="358"/>
                  </a:lnTo>
                  <a:lnTo>
                    <a:pt x="140" y="356"/>
                  </a:lnTo>
                  <a:lnTo>
                    <a:pt x="144" y="354"/>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48" y="202"/>
                  </a:lnTo>
                  <a:lnTo>
                    <a:pt x="250" y="200"/>
                  </a:lnTo>
                  <a:lnTo>
                    <a:pt x="250" y="198"/>
                  </a:lnTo>
                  <a:lnTo>
                    <a:pt x="254" y="196"/>
                  </a:lnTo>
                  <a:lnTo>
                    <a:pt x="258" y="194"/>
                  </a:lnTo>
                  <a:lnTo>
                    <a:pt x="262" y="194"/>
                  </a:lnTo>
                  <a:lnTo>
                    <a:pt x="270" y="196"/>
                  </a:lnTo>
                  <a:lnTo>
                    <a:pt x="270" y="182"/>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88" y="150"/>
                  </a:lnTo>
                  <a:lnTo>
                    <a:pt x="290" y="150"/>
                  </a:lnTo>
                  <a:lnTo>
                    <a:pt x="290" y="150"/>
                  </a:lnTo>
                  <a:lnTo>
                    <a:pt x="292" y="152"/>
                  </a:lnTo>
                  <a:lnTo>
                    <a:pt x="294" y="156"/>
                  </a:lnTo>
                  <a:lnTo>
                    <a:pt x="294" y="164"/>
                  </a:lnTo>
                  <a:lnTo>
                    <a:pt x="298" y="178"/>
                  </a:lnTo>
                  <a:lnTo>
                    <a:pt x="300" y="176"/>
                  </a:lnTo>
                  <a:lnTo>
                    <a:pt x="300" y="176"/>
                  </a:lnTo>
                  <a:lnTo>
                    <a:pt x="302" y="174"/>
                  </a:lnTo>
                  <a:lnTo>
                    <a:pt x="304" y="170"/>
                  </a:lnTo>
                  <a:lnTo>
                    <a:pt x="304" y="168"/>
                  </a:lnTo>
                  <a:lnTo>
                    <a:pt x="306" y="164"/>
                  </a:lnTo>
                  <a:lnTo>
                    <a:pt x="308" y="162"/>
                  </a:lnTo>
                  <a:lnTo>
                    <a:pt x="308" y="162"/>
                  </a:lnTo>
                  <a:lnTo>
                    <a:pt x="310" y="162"/>
                  </a:lnTo>
                  <a:lnTo>
                    <a:pt x="312" y="164"/>
                  </a:lnTo>
                  <a:lnTo>
                    <a:pt x="312" y="168"/>
                  </a:lnTo>
                  <a:lnTo>
                    <a:pt x="314" y="176"/>
                  </a:lnTo>
                  <a:lnTo>
                    <a:pt x="316" y="184"/>
                  </a:lnTo>
                  <a:lnTo>
                    <a:pt x="316" y="184"/>
                  </a:lnTo>
                  <a:lnTo>
                    <a:pt x="316" y="182"/>
                  </a:lnTo>
                  <a:lnTo>
                    <a:pt x="318" y="182"/>
                  </a:lnTo>
                  <a:lnTo>
                    <a:pt x="320" y="182"/>
                  </a:lnTo>
                  <a:lnTo>
                    <a:pt x="320" y="184"/>
                  </a:lnTo>
                  <a:lnTo>
                    <a:pt x="320" y="184"/>
                  </a:lnTo>
                  <a:lnTo>
                    <a:pt x="322" y="184"/>
                  </a:lnTo>
                  <a:lnTo>
                    <a:pt x="324" y="184"/>
                  </a:lnTo>
                  <a:lnTo>
                    <a:pt x="324" y="184"/>
                  </a:lnTo>
                  <a:lnTo>
                    <a:pt x="324" y="182"/>
                  </a:lnTo>
                  <a:lnTo>
                    <a:pt x="324" y="178"/>
                  </a:lnTo>
                  <a:lnTo>
                    <a:pt x="322" y="174"/>
                  </a:lnTo>
                  <a:lnTo>
                    <a:pt x="322" y="170"/>
                  </a:lnTo>
                  <a:lnTo>
                    <a:pt x="322" y="168"/>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48" name="Freeform 208"/>
            <p:cNvSpPr/>
            <p:nvPr/>
          </p:nvSpPr>
          <p:spPr>
            <a:xfrm>
              <a:off x="992" y="1220"/>
              <a:ext cx="196" cy="136"/>
            </a:xfrm>
            <a:custGeom>
              <a:avLst/>
              <a:gdLst>
                <a:gd name="txL" fmla="*/ 0 w 196"/>
                <a:gd name="txT" fmla="*/ 0 h 136"/>
                <a:gd name="txR" fmla="*/ 196 w 196"/>
                <a:gd name="txB" fmla="*/ 136 h 136"/>
              </a:gdLst>
              <a:ahLst/>
              <a:cxnLst>
                <a:cxn ang="0">
                  <a:pos x="194" y="36"/>
                </a:cxn>
                <a:cxn ang="0">
                  <a:pos x="184" y="36"/>
                </a:cxn>
                <a:cxn ang="0">
                  <a:pos x="166" y="38"/>
                </a:cxn>
                <a:cxn ang="0">
                  <a:pos x="162" y="40"/>
                </a:cxn>
                <a:cxn ang="0">
                  <a:pos x="156" y="44"/>
                </a:cxn>
                <a:cxn ang="0">
                  <a:pos x="154" y="50"/>
                </a:cxn>
                <a:cxn ang="0">
                  <a:pos x="134" y="66"/>
                </a:cxn>
                <a:cxn ang="0">
                  <a:pos x="132" y="66"/>
                </a:cxn>
                <a:cxn ang="0">
                  <a:pos x="128" y="66"/>
                </a:cxn>
                <a:cxn ang="0">
                  <a:pos x="122" y="72"/>
                </a:cxn>
                <a:cxn ang="0">
                  <a:pos x="122" y="84"/>
                </a:cxn>
                <a:cxn ang="0">
                  <a:pos x="102" y="102"/>
                </a:cxn>
                <a:cxn ang="0">
                  <a:pos x="94" y="102"/>
                </a:cxn>
                <a:cxn ang="0">
                  <a:pos x="84" y="104"/>
                </a:cxn>
                <a:cxn ang="0">
                  <a:pos x="74" y="110"/>
                </a:cxn>
                <a:cxn ang="0">
                  <a:pos x="68" y="118"/>
                </a:cxn>
                <a:cxn ang="0">
                  <a:pos x="60" y="124"/>
                </a:cxn>
                <a:cxn ang="0">
                  <a:pos x="56" y="128"/>
                </a:cxn>
                <a:cxn ang="0">
                  <a:pos x="52" y="130"/>
                </a:cxn>
                <a:cxn ang="0">
                  <a:pos x="32" y="136"/>
                </a:cxn>
                <a:cxn ang="0">
                  <a:pos x="12" y="132"/>
                </a:cxn>
                <a:cxn ang="0">
                  <a:pos x="0" y="80"/>
                </a:cxn>
                <a:cxn ang="0">
                  <a:pos x="12" y="42"/>
                </a:cxn>
                <a:cxn ang="0">
                  <a:pos x="32" y="32"/>
                </a:cxn>
                <a:cxn ang="0">
                  <a:pos x="38" y="30"/>
                </a:cxn>
                <a:cxn ang="0">
                  <a:pos x="48" y="24"/>
                </a:cxn>
                <a:cxn ang="0">
                  <a:pos x="56" y="14"/>
                </a:cxn>
                <a:cxn ang="0">
                  <a:pos x="60" y="8"/>
                </a:cxn>
                <a:cxn ang="0">
                  <a:pos x="66" y="10"/>
                </a:cxn>
                <a:cxn ang="0">
                  <a:pos x="74" y="10"/>
                </a:cxn>
                <a:cxn ang="0">
                  <a:pos x="92" y="12"/>
                </a:cxn>
                <a:cxn ang="0">
                  <a:pos x="122" y="2"/>
                </a:cxn>
                <a:cxn ang="0">
                  <a:pos x="140" y="8"/>
                </a:cxn>
                <a:cxn ang="0">
                  <a:pos x="142" y="12"/>
                </a:cxn>
                <a:cxn ang="0">
                  <a:pos x="150" y="16"/>
                </a:cxn>
                <a:cxn ang="0">
                  <a:pos x="158" y="20"/>
                </a:cxn>
                <a:cxn ang="0">
                  <a:pos x="194" y="20"/>
                </a:cxn>
                <a:cxn ang="0">
                  <a:pos x="194" y="24"/>
                </a:cxn>
                <a:cxn ang="0">
                  <a:pos x="196" y="34"/>
                </a:cxn>
              </a:cxnLst>
              <a:rect l="txL" t="txT" r="txR" b="txB"/>
              <a:pathLst>
                <a:path w="196" h="136">
                  <a:moveTo>
                    <a:pt x="196" y="36"/>
                  </a:moveTo>
                  <a:lnTo>
                    <a:pt x="194" y="36"/>
                  </a:lnTo>
                  <a:lnTo>
                    <a:pt x="190" y="36"/>
                  </a:lnTo>
                  <a:lnTo>
                    <a:pt x="184" y="36"/>
                  </a:lnTo>
                  <a:lnTo>
                    <a:pt x="176" y="36"/>
                  </a:lnTo>
                  <a:lnTo>
                    <a:pt x="166" y="38"/>
                  </a:lnTo>
                  <a:lnTo>
                    <a:pt x="166" y="38"/>
                  </a:lnTo>
                  <a:lnTo>
                    <a:pt x="162" y="40"/>
                  </a:lnTo>
                  <a:lnTo>
                    <a:pt x="160" y="42"/>
                  </a:lnTo>
                  <a:lnTo>
                    <a:pt x="156" y="44"/>
                  </a:lnTo>
                  <a:lnTo>
                    <a:pt x="154" y="46"/>
                  </a:lnTo>
                  <a:lnTo>
                    <a:pt x="154" y="50"/>
                  </a:lnTo>
                  <a:lnTo>
                    <a:pt x="138" y="56"/>
                  </a:lnTo>
                  <a:lnTo>
                    <a:pt x="134" y="6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49" name="Freeform 209"/>
            <p:cNvSpPr/>
            <p:nvPr/>
          </p:nvSpPr>
          <p:spPr>
            <a:xfrm>
              <a:off x="1784" y="1094"/>
              <a:ext cx="116" cy="172"/>
            </a:xfrm>
            <a:custGeom>
              <a:avLst/>
              <a:gdLst>
                <a:gd name="txL" fmla="*/ 0 w 116"/>
                <a:gd name="txT" fmla="*/ 0 h 172"/>
                <a:gd name="txR" fmla="*/ 116 w 116"/>
                <a:gd name="txB" fmla="*/ 172 h 172"/>
              </a:gdLst>
              <a:ahLst/>
              <a:cxnLst>
                <a:cxn ang="0">
                  <a:pos x="112" y="4"/>
                </a:cxn>
                <a:cxn ang="0">
                  <a:pos x="94" y="20"/>
                </a:cxn>
                <a:cxn ang="0">
                  <a:pos x="76" y="34"/>
                </a:cxn>
                <a:cxn ang="0">
                  <a:pos x="66" y="42"/>
                </a:cxn>
                <a:cxn ang="0">
                  <a:pos x="58" y="48"/>
                </a:cxn>
                <a:cxn ang="0">
                  <a:pos x="54" y="50"/>
                </a:cxn>
                <a:cxn ang="0">
                  <a:pos x="18" y="46"/>
                </a:cxn>
                <a:cxn ang="0">
                  <a:pos x="16" y="52"/>
                </a:cxn>
                <a:cxn ang="0">
                  <a:pos x="18" y="60"/>
                </a:cxn>
                <a:cxn ang="0">
                  <a:pos x="18" y="64"/>
                </a:cxn>
                <a:cxn ang="0">
                  <a:pos x="18" y="70"/>
                </a:cxn>
                <a:cxn ang="0">
                  <a:pos x="10" y="72"/>
                </a:cxn>
                <a:cxn ang="0">
                  <a:pos x="4" y="70"/>
                </a:cxn>
                <a:cxn ang="0">
                  <a:pos x="0" y="70"/>
                </a:cxn>
                <a:cxn ang="0">
                  <a:pos x="12" y="90"/>
                </a:cxn>
                <a:cxn ang="0">
                  <a:pos x="16" y="112"/>
                </a:cxn>
                <a:cxn ang="0">
                  <a:pos x="20" y="114"/>
                </a:cxn>
                <a:cxn ang="0">
                  <a:pos x="26" y="120"/>
                </a:cxn>
                <a:cxn ang="0">
                  <a:pos x="34" y="124"/>
                </a:cxn>
                <a:cxn ang="0">
                  <a:pos x="40" y="128"/>
                </a:cxn>
                <a:cxn ang="0">
                  <a:pos x="42" y="132"/>
                </a:cxn>
                <a:cxn ang="0">
                  <a:pos x="42" y="134"/>
                </a:cxn>
                <a:cxn ang="0">
                  <a:pos x="42" y="140"/>
                </a:cxn>
                <a:cxn ang="0">
                  <a:pos x="40" y="156"/>
                </a:cxn>
                <a:cxn ang="0">
                  <a:pos x="42" y="164"/>
                </a:cxn>
                <a:cxn ang="0">
                  <a:pos x="48" y="170"/>
                </a:cxn>
                <a:cxn ang="0">
                  <a:pos x="56" y="172"/>
                </a:cxn>
                <a:cxn ang="0">
                  <a:pos x="64" y="172"/>
                </a:cxn>
                <a:cxn ang="0">
                  <a:pos x="72" y="166"/>
                </a:cxn>
                <a:cxn ang="0">
                  <a:pos x="76" y="160"/>
                </a:cxn>
                <a:cxn ang="0">
                  <a:pos x="78" y="136"/>
                </a:cxn>
                <a:cxn ang="0">
                  <a:pos x="76" y="120"/>
                </a:cxn>
                <a:cxn ang="0">
                  <a:pos x="70" y="112"/>
                </a:cxn>
                <a:cxn ang="0">
                  <a:pos x="66" y="108"/>
                </a:cxn>
                <a:cxn ang="0">
                  <a:pos x="62" y="106"/>
                </a:cxn>
                <a:cxn ang="0">
                  <a:pos x="54" y="96"/>
                </a:cxn>
                <a:cxn ang="0">
                  <a:pos x="54" y="90"/>
                </a:cxn>
                <a:cxn ang="0">
                  <a:pos x="56" y="86"/>
                </a:cxn>
                <a:cxn ang="0">
                  <a:pos x="58" y="84"/>
                </a:cxn>
                <a:cxn ang="0">
                  <a:pos x="60" y="84"/>
                </a:cxn>
                <a:cxn ang="0">
                  <a:pos x="86" y="56"/>
                </a:cxn>
                <a:cxn ang="0">
                  <a:pos x="98" y="42"/>
                </a:cxn>
                <a:cxn ang="0">
                  <a:pos x="110" y="20"/>
                </a:cxn>
                <a:cxn ang="0">
                  <a:pos x="114" y="8"/>
                </a:cxn>
              </a:cxnLst>
              <a:rect l="txL" t="txT" r="txR" b="txB"/>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60" y="84"/>
                  </a:lnTo>
                  <a:lnTo>
                    <a:pt x="74" y="70"/>
                  </a:lnTo>
                  <a:lnTo>
                    <a:pt x="86" y="56"/>
                  </a:lnTo>
                  <a:lnTo>
                    <a:pt x="94" y="46"/>
                  </a:lnTo>
                  <a:lnTo>
                    <a:pt x="98" y="42"/>
                  </a:lnTo>
                  <a:lnTo>
                    <a:pt x="104" y="32"/>
                  </a:lnTo>
                  <a:lnTo>
                    <a:pt x="110" y="20"/>
                  </a:lnTo>
                  <a:lnTo>
                    <a:pt x="114" y="12"/>
                  </a:lnTo>
                  <a:lnTo>
                    <a:pt x="114" y="8"/>
                  </a:lnTo>
                  <a:lnTo>
                    <a:pt x="11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50" name="Freeform 210"/>
            <p:cNvSpPr/>
            <p:nvPr/>
          </p:nvSpPr>
          <p:spPr>
            <a:xfrm>
              <a:off x="1350" y="980"/>
              <a:ext cx="420" cy="174"/>
            </a:xfrm>
            <a:custGeom>
              <a:avLst/>
              <a:gdLst>
                <a:gd name="txL" fmla="*/ 0 w 420"/>
                <a:gd name="txT" fmla="*/ 0 h 174"/>
                <a:gd name="txR" fmla="*/ 420 w 420"/>
                <a:gd name="txB" fmla="*/ 174 h 174"/>
              </a:gdLst>
              <a:ahLst/>
              <a:cxnLst>
                <a:cxn ang="0">
                  <a:pos x="26" y="20"/>
                </a:cxn>
                <a:cxn ang="0">
                  <a:pos x="26" y="18"/>
                </a:cxn>
                <a:cxn ang="0">
                  <a:pos x="30" y="14"/>
                </a:cxn>
                <a:cxn ang="0">
                  <a:pos x="36" y="10"/>
                </a:cxn>
                <a:cxn ang="0">
                  <a:pos x="48" y="12"/>
                </a:cxn>
                <a:cxn ang="0">
                  <a:pos x="58" y="14"/>
                </a:cxn>
                <a:cxn ang="0">
                  <a:pos x="78" y="18"/>
                </a:cxn>
                <a:cxn ang="0">
                  <a:pos x="106" y="42"/>
                </a:cxn>
                <a:cxn ang="0">
                  <a:pos x="108" y="40"/>
                </a:cxn>
                <a:cxn ang="0">
                  <a:pos x="114" y="36"/>
                </a:cxn>
                <a:cxn ang="0">
                  <a:pos x="120" y="28"/>
                </a:cxn>
                <a:cxn ang="0">
                  <a:pos x="122" y="20"/>
                </a:cxn>
                <a:cxn ang="0">
                  <a:pos x="128" y="18"/>
                </a:cxn>
                <a:cxn ang="0">
                  <a:pos x="136" y="14"/>
                </a:cxn>
                <a:cxn ang="0">
                  <a:pos x="154" y="0"/>
                </a:cxn>
                <a:cxn ang="0">
                  <a:pos x="178" y="4"/>
                </a:cxn>
                <a:cxn ang="0">
                  <a:pos x="200" y="2"/>
                </a:cxn>
                <a:cxn ang="0">
                  <a:pos x="234" y="12"/>
                </a:cxn>
                <a:cxn ang="0">
                  <a:pos x="256" y="24"/>
                </a:cxn>
                <a:cxn ang="0">
                  <a:pos x="274" y="26"/>
                </a:cxn>
                <a:cxn ang="0">
                  <a:pos x="304" y="18"/>
                </a:cxn>
                <a:cxn ang="0">
                  <a:pos x="318" y="10"/>
                </a:cxn>
                <a:cxn ang="0">
                  <a:pos x="322" y="4"/>
                </a:cxn>
                <a:cxn ang="0">
                  <a:pos x="322" y="2"/>
                </a:cxn>
                <a:cxn ang="0">
                  <a:pos x="342" y="6"/>
                </a:cxn>
                <a:cxn ang="0">
                  <a:pos x="378" y="22"/>
                </a:cxn>
                <a:cxn ang="0">
                  <a:pos x="372" y="60"/>
                </a:cxn>
                <a:cxn ang="0">
                  <a:pos x="382" y="60"/>
                </a:cxn>
                <a:cxn ang="0">
                  <a:pos x="394" y="60"/>
                </a:cxn>
                <a:cxn ang="0">
                  <a:pos x="404" y="60"/>
                </a:cxn>
                <a:cxn ang="0">
                  <a:pos x="412" y="64"/>
                </a:cxn>
                <a:cxn ang="0">
                  <a:pos x="418" y="68"/>
                </a:cxn>
                <a:cxn ang="0">
                  <a:pos x="420" y="74"/>
                </a:cxn>
                <a:cxn ang="0">
                  <a:pos x="414" y="78"/>
                </a:cxn>
                <a:cxn ang="0">
                  <a:pos x="404" y="84"/>
                </a:cxn>
                <a:cxn ang="0">
                  <a:pos x="390" y="88"/>
                </a:cxn>
                <a:cxn ang="0">
                  <a:pos x="374" y="92"/>
                </a:cxn>
                <a:cxn ang="0">
                  <a:pos x="360" y="100"/>
                </a:cxn>
                <a:cxn ang="0">
                  <a:pos x="360" y="104"/>
                </a:cxn>
                <a:cxn ang="0">
                  <a:pos x="358" y="112"/>
                </a:cxn>
                <a:cxn ang="0">
                  <a:pos x="354" y="120"/>
                </a:cxn>
                <a:cxn ang="0">
                  <a:pos x="344" y="128"/>
                </a:cxn>
                <a:cxn ang="0">
                  <a:pos x="322" y="136"/>
                </a:cxn>
                <a:cxn ang="0">
                  <a:pos x="280" y="144"/>
                </a:cxn>
                <a:cxn ang="0">
                  <a:pos x="246" y="152"/>
                </a:cxn>
                <a:cxn ang="0">
                  <a:pos x="232" y="158"/>
                </a:cxn>
                <a:cxn ang="0">
                  <a:pos x="204" y="172"/>
                </a:cxn>
                <a:cxn ang="0">
                  <a:pos x="176" y="172"/>
                </a:cxn>
                <a:cxn ang="0">
                  <a:pos x="162" y="162"/>
                </a:cxn>
                <a:cxn ang="0">
                  <a:pos x="144" y="160"/>
                </a:cxn>
                <a:cxn ang="0">
                  <a:pos x="116" y="162"/>
                </a:cxn>
                <a:cxn ang="0">
                  <a:pos x="88" y="160"/>
                </a:cxn>
                <a:cxn ang="0">
                  <a:pos x="76" y="148"/>
                </a:cxn>
                <a:cxn ang="0">
                  <a:pos x="76" y="134"/>
                </a:cxn>
                <a:cxn ang="0">
                  <a:pos x="66" y="108"/>
                </a:cxn>
                <a:cxn ang="0">
                  <a:pos x="44" y="94"/>
                </a:cxn>
                <a:cxn ang="0">
                  <a:pos x="16" y="78"/>
                </a:cxn>
                <a:cxn ang="0">
                  <a:pos x="0" y="50"/>
                </a:cxn>
              </a:cxnLst>
              <a:rect l="txL" t="txT" r="txR" b="txB"/>
              <a:pathLst>
                <a:path w="420" h="174">
                  <a:moveTo>
                    <a:pt x="4" y="32"/>
                  </a:moveTo>
                  <a:lnTo>
                    <a:pt x="26" y="20"/>
                  </a:ln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22" y="2"/>
                  </a:lnTo>
                  <a:lnTo>
                    <a:pt x="330" y="2"/>
                  </a:lnTo>
                  <a:lnTo>
                    <a:pt x="342" y="6"/>
                  </a:lnTo>
                  <a:lnTo>
                    <a:pt x="356" y="14"/>
                  </a:lnTo>
                  <a:lnTo>
                    <a:pt x="378" y="22"/>
                  </a:lnTo>
                  <a:lnTo>
                    <a:pt x="372" y="60"/>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51" name="Freeform 211"/>
            <p:cNvSpPr/>
            <p:nvPr/>
          </p:nvSpPr>
          <p:spPr>
            <a:xfrm>
              <a:off x="1158" y="926"/>
              <a:ext cx="790" cy="574"/>
            </a:xfrm>
            <a:custGeom>
              <a:avLst/>
              <a:gdLst>
                <a:gd name="txL" fmla="*/ 0 w 790"/>
                <a:gd name="txT" fmla="*/ 0 h 574"/>
                <a:gd name="txR" fmla="*/ 790 w 790"/>
                <a:gd name="txB" fmla="*/ 574 h 574"/>
              </a:gdLst>
              <a:ahLst/>
              <a:cxnLst>
                <a:cxn ang="0">
                  <a:pos x="258" y="162"/>
                </a:cxn>
                <a:cxn ang="0">
                  <a:pos x="310" y="218"/>
                </a:cxn>
                <a:cxn ang="0">
                  <a:pos x="396" y="226"/>
                </a:cxn>
                <a:cxn ang="0">
                  <a:pos x="514" y="190"/>
                </a:cxn>
                <a:cxn ang="0">
                  <a:pos x="584" y="142"/>
                </a:cxn>
                <a:cxn ang="0">
                  <a:pos x="606" y="118"/>
                </a:cxn>
                <a:cxn ang="0">
                  <a:pos x="588" y="56"/>
                </a:cxn>
                <a:cxn ang="0">
                  <a:pos x="658" y="8"/>
                </a:cxn>
                <a:cxn ang="0">
                  <a:pos x="678" y="52"/>
                </a:cxn>
                <a:cxn ang="0">
                  <a:pos x="712" y="90"/>
                </a:cxn>
                <a:cxn ang="0">
                  <a:pos x="734" y="108"/>
                </a:cxn>
                <a:cxn ang="0">
                  <a:pos x="762" y="104"/>
                </a:cxn>
                <a:cxn ang="0">
                  <a:pos x="790" y="78"/>
                </a:cxn>
                <a:cxn ang="0">
                  <a:pos x="778" y="120"/>
                </a:cxn>
                <a:cxn ang="0">
                  <a:pos x="698" y="208"/>
                </a:cxn>
                <a:cxn ang="0">
                  <a:pos x="660" y="216"/>
                </a:cxn>
                <a:cxn ang="0">
                  <a:pos x="644" y="224"/>
                </a:cxn>
                <a:cxn ang="0">
                  <a:pos x="636" y="242"/>
                </a:cxn>
                <a:cxn ang="0">
                  <a:pos x="618" y="270"/>
                </a:cxn>
                <a:cxn ang="0">
                  <a:pos x="600" y="268"/>
                </a:cxn>
                <a:cxn ang="0">
                  <a:pos x="596" y="254"/>
                </a:cxn>
                <a:cxn ang="0">
                  <a:pos x="556" y="264"/>
                </a:cxn>
                <a:cxn ang="0">
                  <a:pos x="560" y="282"/>
                </a:cxn>
                <a:cxn ang="0">
                  <a:pos x="590" y="294"/>
                </a:cxn>
                <a:cxn ang="0">
                  <a:pos x="624" y="298"/>
                </a:cxn>
                <a:cxn ang="0">
                  <a:pos x="592" y="316"/>
                </a:cxn>
                <a:cxn ang="0">
                  <a:pos x="582" y="336"/>
                </a:cxn>
                <a:cxn ang="0">
                  <a:pos x="608" y="390"/>
                </a:cxn>
                <a:cxn ang="0">
                  <a:pos x="614" y="422"/>
                </a:cxn>
                <a:cxn ang="0">
                  <a:pos x="560" y="502"/>
                </a:cxn>
                <a:cxn ang="0">
                  <a:pos x="482" y="534"/>
                </a:cxn>
                <a:cxn ang="0">
                  <a:pos x="468" y="546"/>
                </a:cxn>
                <a:cxn ang="0">
                  <a:pos x="454" y="574"/>
                </a:cxn>
                <a:cxn ang="0">
                  <a:pos x="460" y="548"/>
                </a:cxn>
                <a:cxn ang="0">
                  <a:pos x="442" y="532"/>
                </a:cxn>
                <a:cxn ang="0">
                  <a:pos x="408" y="516"/>
                </a:cxn>
                <a:cxn ang="0">
                  <a:pos x="372" y="514"/>
                </a:cxn>
                <a:cxn ang="0">
                  <a:pos x="358" y="524"/>
                </a:cxn>
                <a:cxn ang="0">
                  <a:pos x="356" y="542"/>
                </a:cxn>
                <a:cxn ang="0">
                  <a:pos x="338" y="548"/>
                </a:cxn>
                <a:cxn ang="0">
                  <a:pos x="334" y="534"/>
                </a:cxn>
                <a:cxn ang="0">
                  <a:pos x="308" y="520"/>
                </a:cxn>
                <a:cxn ang="0">
                  <a:pos x="304" y="452"/>
                </a:cxn>
                <a:cxn ang="0">
                  <a:pos x="232" y="440"/>
                </a:cxn>
                <a:cxn ang="0">
                  <a:pos x="186" y="454"/>
                </a:cxn>
                <a:cxn ang="0">
                  <a:pos x="180" y="450"/>
                </a:cxn>
                <a:cxn ang="0">
                  <a:pos x="92" y="380"/>
                </a:cxn>
                <a:cxn ang="0">
                  <a:pos x="90" y="346"/>
                </a:cxn>
                <a:cxn ang="0">
                  <a:pos x="60" y="330"/>
                </a:cxn>
                <a:cxn ang="0">
                  <a:pos x="22" y="308"/>
                </a:cxn>
                <a:cxn ang="0">
                  <a:pos x="10" y="282"/>
                </a:cxn>
                <a:cxn ang="0">
                  <a:pos x="0" y="266"/>
                </a:cxn>
                <a:cxn ang="0">
                  <a:pos x="40" y="246"/>
                </a:cxn>
                <a:cxn ang="0">
                  <a:pos x="60" y="240"/>
                </a:cxn>
                <a:cxn ang="0">
                  <a:pos x="84" y="212"/>
                </a:cxn>
                <a:cxn ang="0">
                  <a:pos x="74" y="188"/>
                </a:cxn>
                <a:cxn ang="0">
                  <a:pos x="90" y="176"/>
                </a:cxn>
                <a:cxn ang="0">
                  <a:pos x="110" y="164"/>
                </a:cxn>
                <a:cxn ang="0">
                  <a:pos x="134" y="130"/>
                </a:cxn>
                <a:cxn ang="0">
                  <a:pos x="164" y="102"/>
                </a:cxn>
                <a:cxn ang="0">
                  <a:pos x="180" y="86"/>
                </a:cxn>
              </a:cxnLst>
              <a:rect l="txL" t="txT" r="txR" b="txB"/>
              <a:pathLst>
                <a:path w="790" h="574">
                  <a:moveTo>
                    <a:pt x="194" y="86"/>
                  </a:moveTo>
                  <a:lnTo>
                    <a:pt x="192" y="104"/>
                  </a:lnTo>
                  <a:lnTo>
                    <a:pt x="198" y="120"/>
                  </a:lnTo>
                  <a:lnTo>
                    <a:pt x="208" y="132"/>
                  </a:lnTo>
                  <a:lnTo>
                    <a:pt x="222" y="142"/>
                  </a:lnTo>
                  <a:lnTo>
                    <a:pt x="236" y="148"/>
                  </a:lnTo>
                  <a:lnTo>
                    <a:pt x="248" y="154"/>
                  </a:lnTo>
                  <a:lnTo>
                    <a:pt x="258" y="162"/>
                  </a:lnTo>
                  <a:lnTo>
                    <a:pt x="264" y="174"/>
                  </a:lnTo>
                  <a:lnTo>
                    <a:pt x="268" y="188"/>
                  </a:lnTo>
                  <a:lnTo>
                    <a:pt x="270" y="198"/>
                  </a:lnTo>
                  <a:lnTo>
                    <a:pt x="270" y="202"/>
                  </a:lnTo>
                  <a:lnTo>
                    <a:pt x="272" y="210"/>
                  </a:lnTo>
                  <a:lnTo>
                    <a:pt x="280" y="214"/>
                  </a:lnTo>
                  <a:lnTo>
                    <a:pt x="294" y="216"/>
                  </a:lnTo>
                  <a:lnTo>
                    <a:pt x="310" y="218"/>
                  </a:lnTo>
                  <a:lnTo>
                    <a:pt x="324" y="216"/>
                  </a:lnTo>
                  <a:lnTo>
                    <a:pt x="338" y="214"/>
                  </a:lnTo>
                  <a:lnTo>
                    <a:pt x="348" y="214"/>
                  </a:lnTo>
                  <a:lnTo>
                    <a:pt x="356" y="216"/>
                  </a:lnTo>
                  <a:lnTo>
                    <a:pt x="362" y="222"/>
                  </a:lnTo>
                  <a:lnTo>
                    <a:pt x="368" y="226"/>
                  </a:lnTo>
                  <a:lnTo>
                    <a:pt x="380" y="228"/>
                  </a:lnTo>
                  <a:lnTo>
                    <a:pt x="396" y="226"/>
                  </a:lnTo>
                  <a:lnTo>
                    <a:pt x="412" y="220"/>
                  </a:lnTo>
                  <a:lnTo>
                    <a:pt x="424" y="212"/>
                  </a:lnTo>
                  <a:lnTo>
                    <a:pt x="432" y="208"/>
                  </a:lnTo>
                  <a:lnTo>
                    <a:pt x="440" y="206"/>
                  </a:lnTo>
                  <a:lnTo>
                    <a:pt x="454" y="202"/>
                  </a:lnTo>
                  <a:lnTo>
                    <a:pt x="474" y="198"/>
                  </a:lnTo>
                  <a:lnTo>
                    <a:pt x="494" y="194"/>
                  </a:lnTo>
                  <a:lnTo>
                    <a:pt x="514" y="190"/>
                  </a:lnTo>
                  <a:lnTo>
                    <a:pt x="530" y="186"/>
                  </a:lnTo>
                  <a:lnTo>
                    <a:pt x="542" y="180"/>
                  </a:lnTo>
                  <a:lnTo>
                    <a:pt x="548" y="172"/>
                  </a:lnTo>
                  <a:lnTo>
                    <a:pt x="552" y="164"/>
                  </a:lnTo>
                  <a:lnTo>
                    <a:pt x="552" y="156"/>
                  </a:lnTo>
                  <a:lnTo>
                    <a:pt x="552" y="154"/>
                  </a:lnTo>
                  <a:lnTo>
                    <a:pt x="568" y="146"/>
                  </a:lnTo>
                  <a:lnTo>
                    <a:pt x="584" y="142"/>
                  </a:lnTo>
                  <a:lnTo>
                    <a:pt x="590" y="142"/>
                  </a:lnTo>
                  <a:lnTo>
                    <a:pt x="596" y="140"/>
                  </a:lnTo>
                  <a:lnTo>
                    <a:pt x="604" y="138"/>
                  </a:lnTo>
                  <a:lnTo>
                    <a:pt x="608" y="134"/>
                  </a:lnTo>
                  <a:lnTo>
                    <a:pt x="612" y="130"/>
                  </a:lnTo>
                  <a:lnTo>
                    <a:pt x="612" y="126"/>
                  </a:lnTo>
                  <a:lnTo>
                    <a:pt x="610" y="122"/>
                  </a:lnTo>
                  <a:lnTo>
                    <a:pt x="606" y="118"/>
                  </a:lnTo>
                  <a:lnTo>
                    <a:pt x="600" y="116"/>
                  </a:lnTo>
                  <a:lnTo>
                    <a:pt x="596" y="114"/>
                  </a:lnTo>
                  <a:lnTo>
                    <a:pt x="592" y="114"/>
                  </a:lnTo>
                  <a:lnTo>
                    <a:pt x="590" y="114"/>
                  </a:lnTo>
                  <a:lnTo>
                    <a:pt x="562" y="114"/>
                  </a:lnTo>
                  <a:lnTo>
                    <a:pt x="570" y="76"/>
                  </a:lnTo>
                  <a:lnTo>
                    <a:pt x="588" y="60"/>
                  </a:lnTo>
                  <a:lnTo>
                    <a:pt x="588" y="56"/>
                  </a:lnTo>
                  <a:lnTo>
                    <a:pt x="588" y="46"/>
                  </a:lnTo>
                  <a:lnTo>
                    <a:pt x="590" y="34"/>
                  </a:lnTo>
                  <a:lnTo>
                    <a:pt x="594" y="20"/>
                  </a:lnTo>
                  <a:lnTo>
                    <a:pt x="602" y="8"/>
                  </a:lnTo>
                  <a:lnTo>
                    <a:pt x="614" y="2"/>
                  </a:lnTo>
                  <a:lnTo>
                    <a:pt x="634" y="0"/>
                  </a:lnTo>
                  <a:lnTo>
                    <a:pt x="648" y="2"/>
                  </a:lnTo>
                  <a:lnTo>
                    <a:pt x="658" y="8"/>
                  </a:lnTo>
                  <a:lnTo>
                    <a:pt x="664" y="20"/>
                  </a:lnTo>
                  <a:lnTo>
                    <a:pt x="666" y="22"/>
                  </a:lnTo>
                  <a:lnTo>
                    <a:pt x="666" y="24"/>
                  </a:lnTo>
                  <a:lnTo>
                    <a:pt x="668" y="30"/>
                  </a:lnTo>
                  <a:lnTo>
                    <a:pt x="672" y="36"/>
                  </a:lnTo>
                  <a:lnTo>
                    <a:pt x="674" y="42"/>
                  </a:lnTo>
                  <a:lnTo>
                    <a:pt x="676" y="50"/>
                  </a:lnTo>
                  <a:lnTo>
                    <a:pt x="678" y="52"/>
                  </a:lnTo>
                  <a:lnTo>
                    <a:pt x="686" y="60"/>
                  </a:lnTo>
                  <a:lnTo>
                    <a:pt x="694" y="70"/>
                  </a:lnTo>
                  <a:lnTo>
                    <a:pt x="700" y="80"/>
                  </a:lnTo>
                  <a:lnTo>
                    <a:pt x="702" y="92"/>
                  </a:lnTo>
                  <a:lnTo>
                    <a:pt x="704" y="92"/>
                  </a:lnTo>
                  <a:lnTo>
                    <a:pt x="706" y="92"/>
                  </a:lnTo>
                  <a:lnTo>
                    <a:pt x="708" y="90"/>
                  </a:lnTo>
                  <a:lnTo>
                    <a:pt x="712" y="90"/>
                  </a:lnTo>
                  <a:lnTo>
                    <a:pt x="716" y="90"/>
                  </a:lnTo>
                  <a:lnTo>
                    <a:pt x="722" y="92"/>
                  </a:lnTo>
                  <a:lnTo>
                    <a:pt x="726" y="94"/>
                  </a:lnTo>
                  <a:lnTo>
                    <a:pt x="730" y="98"/>
                  </a:lnTo>
                  <a:lnTo>
                    <a:pt x="732" y="104"/>
                  </a:lnTo>
                  <a:lnTo>
                    <a:pt x="732" y="104"/>
                  </a:lnTo>
                  <a:lnTo>
                    <a:pt x="734" y="106"/>
                  </a:lnTo>
                  <a:lnTo>
                    <a:pt x="734" y="108"/>
                  </a:lnTo>
                  <a:lnTo>
                    <a:pt x="736" y="112"/>
                  </a:lnTo>
                  <a:lnTo>
                    <a:pt x="738" y="114"/>
                  </a:lnTo>
                  <a:lnTo>
                    <a:pt x="742" y="114"/>
                  </a:lnTo>
                  <a:lnTo>
                    <a:pt x="746" y="114"/>
                  </a:lnTo>
                  <a:lnTo>
                    <a:pt x="752" y="112"/>
                  </a:lnTo>
                  <a:lnTo>
                    <a:pt x="758" y="108"/>
                  </a:lnTo>
                  <a:lnTo>
                    <a:pt x="760" y="108"/>
                  </a:lnTo>
                  <a:lnTo>
                    <a:pt x="762" y="104"/>
                  </a:lnTo>
                  <a:lnTo>
                    <a:pt x="764" y="100"/>
                  </a:lnTo>
                  <a:lnTo>
                    <a:pt x="768" y="94"/>
                  </a:lnTo>
                  <a:lnTo>
                    <a:pt x="774" y="90"/>
                  </a:lnTo>
                  <a:lnTo>
                    <a:pt x="778" y="84"/>
                  </a:lnTo>
                  <a:lnTo>
                    <a:pt x="784" y="80"/>
                  </a:lnTo>
                  <a:lnTo>
                    <a:pt x="790" y="78"/>
                  </a:lnTo>
                  <a:lnTo>
                    <a:pt x="790" y="78"/>
                  </a:lnTo>
                  <a:lnTo>
                    <a:pt x="790" y="78"/>
                  </a:lnTo>
                  <a:lnTo>
                    <a:pt x="790" y="80"/>
                  </a:lnTo>
                  <a:lnTo>
                    <a:pt x="790" y="82"/>
                  </a:lnTo>
                  <a:lnTo>
                    <a:pt x="790" y="86"/>
                  </a:lnTo>
                  <a:lnTo>
                    <a:pt x="790" y="90"/>
                  </a:lnTo>
                  <a:lnTo>
                    <a:pt x="788" y="96"/>
                  </a:lnTo>
                  <a:lnTo>
                    <a:pt x="786" y="104"/>
                  </a:lnTo>
                  <a:lnTo>
                    <a:pt x="784" y="108"/>
                  </a:lnTo>
                  <a:lnTo>
                    <a:pt x="778" y="120"/>
                  </a:lnTo>
                  <a:lnTo>
                    <a:pt x="772" y="132"/>
                  </a:lnTo>
                  <a:lnTo>
                    <a:pt x="762" y="144"/>
                  </a:lnTo>
                  <a:lnTo>
                    <a:pt x="752" y="156"/>
                  </a:lnTo>
                  <a:lnTo>
                    <a:pt x="744" y="164"/>
                  </a:lnTo>
                  <a:lnTo>
                    <a:pt x="740" y="174"/>
                  </a:lnTo>
                  <a:lnTo>
                    <a:pt x="720" y="190"/>
                  </a:lnTo>
                  <a:lnTo>
                    <a:pt x="698" y="208"/>
                  </a:lnTo>
                  <a:lnTo>
                    <a:pt x="698" y="208"/>
                  </a:lnTo>
                  <a:lnTo>
                    <a:pt x="696" y="210"/>
                  </a:lnTo>
                  <a:lnTo>
                    <a:pt x="694" y="212"/>
                  </a:lnTo>
                  <a:lnTo>
                    <a:pt x="690" y="214"/>
                  </a:lnTo>
                  <a:lnTo>
                    <a:pt x="686" y="216"/>
                  </a:lnTo>
                  <a:lnTo>
                    <a:pt x="680" y="218"/>
                  </a:lnTo>
                  <a:lnTo>
                    <a:pt x="672" y="218"/>
                  </a:lnTo>
                  <a:lnTo>
                    <a:pt x="666" y="218"/>
                  </a:lnTo>
                  <a:lnTo>
                    <a:pt x="660" y="216"/>
                  </a:lnTo>
                  <a:lnTo>
                    <a:pt x="656" y="216"/>
                  </a:lnTo>
                  <a:lnTo>
                    <a:pt x="654" y="216"/>
                  </a:lnTo>
                  <a:lnTo>
                    <a:pt x="652" y="216"/>
                  </a:lnTo>
                  <a:lnTo>
                    <a:pt x="652" y="216"/>
                  </a:lnTo>
                  <a:lnTo>
                    <a:pt x="648" y="216"/>
                  </a:lnTo>
                  <a:lnTo>
                    <a:pt x="646" y="218"/>
                  </a:lnTo>
                  <a:lnTo>
                    <a:pt x="644" y="220"/>
                  </a:lnTo>
                  <a:lnTo>
                    <a:pt x="644" y="224"/>
                  </a:lnTo>
                  <a:lnTo>
                    <a:pt x="646" y="228"/>
                  </a:lnTo>
                  <a:lnTo>
                    <a:pt x="646" y="232"/>
                  </a:lnTo>
                  <a:lnTo>
                    <a:pt x="646" y="236"/>
                  </a:lnTo>
                  <a:lnTo>
                    <a:pt x="646" y="238"/>
                  </a:lnTo>
                  <a:lnTo>
                    <a:pt x="644" y="240"/>
                  </a:lnTo>
                  <a:lnTo>
                    <a:pt x="642" y="242"/>
                  </a:lnTo>
                  <a:lnTo>
                    <a:pt x="638" y="242"/>
                  </a:lnTo>
                  <a:lnTo>
                    <a:pt x="636" y="242"/>
                  </a:lnTo>
                  <a:lnTo>
                    <a:pt x="632" y="240"/>
                  </a:lnTo>
                  <a:lnTo>
                    <a:pt x="630" y="240"/>
                  </a:lnTo>
                  <a:lnTo>
                    <a:pt x="628" y="240"/>
                  </a:lnTo>
                  <a:lnTo>
                    <a:pt x="628" y="262"/>
                  </a:lnTo>
                  <a:lnTo>
                    <a:pt x="628" y="262"/>
                  </a:lnTo>
                  <a:lnTo>
                    <a:pt x="626" y="264"/>
                  </a:lnTo>
                  <a:lnTo>
                    <a:pt x="622" y="268"/>
                  </a:lnTo>
                  <a:lnTo>
                    <a:pt x="618" y="270"/>
                  </a:lnTo>
                  <a:lnTo>
                    <a:pt x="612" y="274"/>
                  </a:lnTo>
                  <a:lnTo>
                    <a:pt x="608" y="276"/>
                  </a:lnTo>
                  <a:lnTo>
                    <a:pt x="606" y="276"/>
                  </a:lnTo>
                  <a:lnTo>
                    <a:pt x="604" y="276"/>
                  </a:lnTo>
                  <a:lnTo>
                    <a:pt x="602" y="274"/>
                  </a:lnTo>
                  <a:lnTo>
                    <a:pt x="600" y="274"/>
                  </a:lnTo>
                  <a:lnTo>
                    <a:pt x="600" y="272"/>
                  </a:lnTo>
                  <a:lnTo>
                    <a:pt x="600" y="268"/>
                  </a:lnTo>
                  <a:lnTo>
                    <a:pt x="602" y="264"/>
                  </a:lnTo>
                  <a:lnTo>
                    <a:pt x="606" y="262"/>
                  </a:lnTo>
                  <a:lnTo>
                    <a:pt x="608" y="258"/>
                  </a:lnTo>
                  <a:lnTo>
                    <a:pt x="608" y="256"/>
                  </a:lnTo>
                  <a:lnTo>
                    <a:pt x="608" y="254"/>
                  </a:lnTo>
                  <a:lnTo>
                    <a:pt x="604" y="252"/>
                  </a:lnTo>
                  <a:lnTo>
                    <a:pt x="600" y="252"/>
                  </a:lnTo>
                  <a:lnTo>
                    <a:pt x="596" y="254"/>
                  </a:lnTo>
                  <a:lnTo>
                    <a:pt x="592" y="256"/>
                  </a:lnTo>
                  <a:lnTo>
                    <a:pt x="586" y="260"/>
                  </a:lnTo>
                  <a:lnTo>
                    <a:pt x="582" y="264"/>
                  </a:lnTo>
                  <a:lnTo>
                    <a:pt x="574" y="266"/>
                  </a:lnTo>
                  <a:lnTo>
                    <a:pt x="568" y="266"/>
                  </a:lnTo>
                  <a:lnTo>
                    <a:pt x="562" y="266"/>
                  </a:lnTo>
                  <a:lnTo>
                    <a:pt x="558" y="266"/>
                  </a:lnTo>
                  <a:lnTo>
                    <a:pt x="556" y="264"/>
                  </a:lnTo>
                  <a:lnTo>
                    <a:pt x="554" y="264"/>
                  </a:lnTo>
                  <a:lnTo>
                    <a:pt x="554" y="264"/>
                  </a:lnTo>
                  <a:lnTo>
                    <a:pt x="552" y="266"/>
                  </a:lnTo>
                  <a:lnTo>
                    <a:pt x="550" y="268"/>
                  </a:lnTo>
                  <a:lnTo>
                    <a:pt x="550" y="270"/>
                  </a:lnTo>
                  <a:lnTo>
                    <a:pt x="552" y="274"/>
                  </a:lnTo>
                  <a:lnTo>
                    <a:pt x="554" y="278"/>
                  </a:lnTo>
                  <a:lnTo>
                    <a:pt x="560" y="282"/>
                  </a:lnTo>
                  <a:lnTo>
                    <a:pt x="566" y="286"/>
                  </a:lnTo>
                  <a:lnTo>
                    <a:pt x="570" y="290"/>
                  </a:lnTo>
                  <a:lnTo>
                    <a:pt x="574" y="294"/>
                  </a:lnTo>
                  <a:lnTo>
                    <a:pt x="578" y="296"/>
                  </a:lnTo>
                  <a:lnTo>
                    <a:pt x="578" y="296"/>
                  </a:lnTo>
                  <a:lnTo>
                    <a:pt x="580" y="296"/>
                  </a:lnTo>
                  <a:lnTo>
                    <a:pt x="584" y="294"/>
                  </a:lnTo>
                  <a:lnTo>
                    <a:pt x="590" y="294"/>
                  </a:lnTo>
                  <a:lnTo>
                    <a:pt x="594" y="292"/>
                  </a:lnTo>
                  <a:lnTo>
                    <a:pt x="600" y="292"/>
                  </a:lnTo>
                  <a:lnTo>
                    <a:pt x="604" y="290"/>
                  </a:lnTo>
                  <a:lnTo>
                    <a:pt x="610" y="290"/>
                  </a:lnTo>
                  <a:lnTo>
                    <a:pt x="616" y="292"/>
                  </a:lnTo>
                  <a:lnTo>
                    <a:pt x="620" y="294"/>
                  </a:lnTo>
                  <a:lnTo>
                    <a:pt x="622" y="296"/>
                  </a:lnTo>
                  <a:lnTo>
                    <a:pt x="624" y="298"/>
                  </a:lnTo>
                  <a:lnTo>
                    <a:pt x="624" y="300"/>
                  </a:lnTo>
                  <a:lnTo>
                    <a:pt x="620" y="302"/>
                  </a:lnTo>
                  <a:lnTo>
                    <a:pt x="616" y="304"/>
                  </a:lnTo>
                  <a:lnTo>
                    <a:pt x="610" y="306"/>
                  </a:lnTo>
                  <a:lnTo>
                    <a:pt x="604" y="308"/>
                  </a:lnTo>
                  <a:lnTo>
                    <a:pt x="600" y="312"/>
                  </a:lnTo>
                  <a:lnTo>
                    <a:pt x="596" y="314"/>
                  </a:lnTo>
                  <a:lnTo>
                    <a:pt x="592" y="316"/>
                  </a:lnTo>
                  <a:lnTo>
                    <a:pt x="590" y="316"/>
                  </a:lnTo>
                  <a:lnTo>
                    <a:pt x="590" y="316"/>
                  </a:lnTo>
                  <a:lnTo>
                    <a:pt x="588" y="318"/>
                  </a:lnTo>
                  <a:lnTo>
                    <a:pt x="584" y="320"/>
                  </a:lnTo>
                  <a:lnTo>
                    <a:pt x="582" y="324"/>
                  </a:lnTo>
                  <a:lnTo>
                    <a:pt x="580" y="326"/>
                  </a:lnTo>
                  <a:lnTo>
                    <a:pt x="580" y="332"/>
                  </a:lnTo>
                  <a:lnTo>
                    <a:pt x="582" y="336"/>
                  </a:lnTo>
                  <a:lnTo>
                    <a:pt x="586" y="342"/>
                  </a:lnTo>
                  <a:lnTo>
                    <a:pt x="590" y="348"/>
                  </a:lnTo>
                  <a:lnTo>
                    <a:pt x="594" y="352"/>
                  </a:lnTo>
                  <a:lnTo>
                    <a:pt x="596" y="358"/>
                  </a:lnTo>
                  <a:lnTo>
                    <a:pt x="598" y="362"/>
                  </a:lnTo>
                  <a:lnTo>
                    <a:pt x="600" y="364"/>
                  </a:lnTo>
                  <a:lnTo>
                    <a:pt x="600" y="366"/>
                  </a:lnTo>
                  <a:lnTo>
                    <a:pt x="608" y="390"/>
                  </a:lnTo>
                  <a:lnTo>
                    <a:pt x="610" y="390"/>
                  </a:lnTo>
                  <a:lnTo>
                    <a:pt x="610" y="394"/>
                  </a:lnTo>
                  <a:lnTo>
                    <a:pt x="612" y="398"/>
                  </a:lnTo>
                  <a:lnTo>
                    <a:pt x="614" y="402"/>
                  </a:lnTo>
                  <a:lnTo>
                    <a:pt x="614" y="406"/>
                  </a:lnTo>
                  <a:lnTo>
                    <a:pt x="614" y="412"/>
                  </a:lnTo>
                  <a:lnTo>
                    <a:pt x="614" y="416"/>
                  </a:lnTo>
                  <a:lnTo>
                    <a:pt x="614" y="422"/>
                  </a:lnTo>
                  <a:lnTo>
                    <a:pt x="612" y="426"/>
                  </a:lnTo>
                  <a:lnTo>
                    <a:pt x="610" y="430"/>
                  </a:lnTo>
                  <a:lnTo>
                    <a:pt x="606" y="434"/>
                  </a:lnTo>
                  <a:lnTo>
                    <a:pt x="606" y="436"/>
                  </a:lnTo>
                  <a:lnTo>
                    <a:pt x="604" y="438"/>
                  </a:lnTo>
                  <a:lnTo>
                    <a:pt x="592" y="458"/>
                  </a:lnTo>
                  <a:lnTo>
                    <a:pt x="582" y="482"/>
                  </a:lnTo>
                  <a:lnTo>
                    <a:pt x="560" y="502"/>
                  </a:lnTo>
                  <a:lnTo>
                    <a:pt x="544" y="512"/>
                  </a:lnTo>
                  <a:lnTo>
                    <a:pt x="540" y="520"/>
                  </a:lnTo>
                  <a:lnTo>
                    <a:pt x="536" y="520"/>
                  </a:lnTo>
                  <a:lnTo>
                    <a:pt x="526" y="522"/>
                  </a:lnTo>
                  <a:lnTo>
                    <a:pt x="514" y="522"/>
                  </a:lnTo>
                  <a:lnTo>
                    <a:pt x="502" y="520"/>
                  </a:lnTo>
                  <a:lnTo>
                    <a:pt x="494" y="532"/>
                  </a:lnTo>
                  <a:lnTo>
                    <a:pt x="482" y="534"/>
                  </a:lnTo>
                  <a:lnTo>
                    <a:pt x="482" y="534"/>
                  </a:lnTo>
                  <a:lnTo>
                    <a:pt x="480" y="534"/>
                  </a:lnTo>
                  <a:lnTo>
                    <a:pt x="478" y="534"/>
                  </a:lnTo>
                  <a:lnTo>
                    <a:pt x="474" y="536"/>
                  </a:lnTo>
                  <a:lnTo>
                    <a:pt x="472" y="536"/>
                  </a:lnTo>
                  <a:lnTo>
                    <a:pt x="470" y="540"/>
                  </a:lnTo>
                  <a:lnTo>
                    <a:pt x="468" y="542"/>
                  </a:lnTo>
                  <a:lnTo>
                    <a:pt x="468" y="546"/>
                  </a:lnTo>
                  <a:lnTo>
                    <a:pt x="470" y="552"/>
                  </a:lnTo>
                  <a:lnTo>
                    <a:pt x="470" y="558"/>
                  </a:lnTo>
                  <a:lnTo>
                    <a:pt x="470" y="564"/>
                  </a:lnTo>
                  <a:lnTo>
                    <a:pt x="470" y="568"/>
                  </a:lnTo>
                  <a:lnTo>
                    <a:pt x="470" y="570"/>
                  </a:lnTo>
                  <a:lnTo>
                    <a:pt x="468" y="572"/>
                  </a:lnTo>
                  <a:lnTo>
                    <a:pt x="456" y="574"/>
                  </a:lnTo>
                  <a:lnTo>
                    <a:pt x="454" y="574"/>
                  </a:lnTo>
                  <a:lnTo>
                    <a:pt x="452" y="572"/>
                  </a:lnTo>
                  <a:lnTo>
                    <a:pt x="450" y="570"/>
                  </a:lnTo>
                  <a:lnTo>
                    <a:pt x="450" y="566"/>
                  </a:lnTo>
                  <a:lnTo>
                    <a:pt x="450" y="564"/>
                  </a:lnTo>
                  <a:lnTo>
                    <a:pt x="452" y="560"/>
                  </a:lnTo>
                  <a:lnTo>
                    <a:pt x="456" y="556"/>
                  </a:lnTo>
                  <a:lnTo>
                    <a:pt x="458" y="552"/>
                  </a:lnTo>
                  <a:lnTo>
                    <a:pt x="460" y="548"/>
                  </a:lnTo>
                  <a:lnTo>
                    <a:pt x="460" y="544"/>
                  </a:lnTo>
                  <a:lnTo>
                    <a:pt x="458" y="540"/>
                  </a:lnTo>
                  <a:lnTo>
                    <a:pt x="456" y="538"/>
                  </a:lnTo>
                  <a:lnTo>
                    <a:pt x="452" y="536"/>
                  </a:lnTo>
                  <a:lnTo>
                    <a:pt x="448" y="536"/>
                  </a:lnTo>
                  <a:lnTo>
                    <a:pt x="444" y="534"/>
                  </a:lnTo>
                  <a:lnTo>
                    <a:pt x="442" y="532"/>
                  </a:lnTo>
                  <a:lnTo>
                    <a:pt x="442" y="532"/>
                  </a:lnTo>
                  <a:lnTo>
                    <a:pt x="438" y="534"/>
                  </a:lnTo>
                  <a:lnTo>
                    <a:pt x="434" y="536"/>
                  </a:lnTo>
                  <a:lnTo>
                    <a:pt x="434" y="538"/>
                  </a:lnTo>
                  <a:lnTo>
                    <a:pt x="432" y="538"/>
                  </a:lnTo>
                  <a:lnTo>
                    <a:pt x="430" y="528"/>
                  </a:lnTo>
                  <a:lnTo>
                    <a:pt x="418" y="516"/>
                  </a:lnTo>
                  <a:lnTo>
                    <a:pt x="412" y="514"/>
                  </a:lnTo>
                  <a:lnTo>
                    <a:pt x="408" y="516"/>
                  </a:lnTo>
                  <a:lnTo>
                    <a:pt x="402" y="516"/>
                  </a:lnTo>
                  <a:lnTo>
                    <a:pt x="396" y="516"/>
                  </a:lnTo>
                  <a:lnTo>
                    <a:pt x="390" y="516"/>
                  </a:lnTo>
                  <a:lnTo>
                    <a:pt x="386" y="514"/>
                  </a:lnTo>
                  <a:lnTo>
                    <a:pt x="382" y="514"/>
                  </a:lnTo>
                  <a:lnTo>
                    <a:pt x="382" y="514"/>
                  </a:lnTo>
                  <a:lnTo>
                    <a:pt x="378" y="514"/>
                  </a:lnTo>
                  <a:lnTo>
                    <a:pt x="372" y="514"/>
                  </a:lnTo>
                  <a:lnTo>
                    <a:pt x="370" y="516"/>
                  </a:lnTo>
                  <a:lnTo>
                    <a:pt x="368" y="516"/>
                  </a:lnTo>
                  <a:lnTo>
                    <a:pt x="364" y="516"/>
                  </a:lnTo>
                  <a:lnTo>
                    <a:pt x="362" y="518"/>
                  </a:lnTo>
                  <a:lnTo>
                    <a:pt x="362" y="520"/>
                  </a:lnTo>
                  <a:lnTo>
                    <a:pt x="362" y="520"/>
                  </a:lnTo>
                  <a:lnTo>
                    <a:pt x="362" y="522"/>
                  </a:lnTo>
                  <a:lnTo>
                    <a:pt x="358" y="524"/>
                  </a:lnTo>
                  <a:lnTo>
                    <a:pt x="356" y="526"/>
                  </a:lnTo>
                  <a:lnTo>
                    <a:pt x="356" y="526"/>
                  </a:lnTo>
                  <a:lnTo>
                    <a:pt x="356" y="528"/>
                  </a:lnTo>
                  <a:lnTo>
                    <a:pt x="356" y="528"/>
                  </a:lnTo>
                  <a:lnTo>
                    <a:pt x="356" y="528"/>
                  </a:lnTo>
                  <a:lnTo>
                    <a:pt x="356" y="532"/>
                  </a:lnTo>
                  <a:lnTo>
                    <a:pt x="358" y="538"/>
                  </a:lnTo>
                  <a:lnTo>
                    <a:pt x="356" y="542"/>
                  </a:lnTo>
                  <a:lnTo>
                    <a:pt x="356" y="544"/>
                  </a:lnTo>
                  <a:lnTo>
                    <a:pt x="354" y="544"/>
                  </a:lnTo>
                  <a:lnTo>
                    <a:pt x="352" y="544"/>
                  </a:lnTo>
                  <a:lnTo>
                    <a:pt x="352" y="544"/>
                  </a:lnTo>
                  <a:lnTo>
                    <a:pt x="350" y="544"/>
                  </a:lnTo>
                  <a:lnTo>
                    <a:pt x="348" y="544"/>
                  </a:lnTo>
                  <a:lnTo>
                    <a:pt x="342" y="546"/>
                  </a:lnTo>
                  <a:lnTo>
                    <a:pt x="338" y="548"/>
                  </a:lnTo>
                  <a:lnTo>
                    <a:pt x="334" y="548"/>
                  </a:lnTo>
                  <a:lnTo>
                    <a:pt x="332" y="548"/>
                  </a:lnTo>
                  <a:lnTo>
                    <a:pt x="332" y="548"/>
                  </a:lnTo>
                  <a:lnTo>
                    <a:pt x="332" y="546"/>
                  </a:lnTo>
                  <a:lnTo>
                    <a:pt x="332" y="542"/>
                  </a:lnTo>
                  <a:lnTo>
                    <a:pt x="334" y="538"/>
                  </a:lnTo>
                  <a:lnTo>
                    <a:pt x="334" y="536"/>
                  </a:lnTo>
                  <a:lnTo>
                    <a:pt x="334" y="534"/>
                  </a:lnTo>
                  <a:lnTo>
                    <a:pt x="326" y="528"/>
                  </a:lnTo>
                  <a:lnTo>
                    <a:pt x="320" y="530"/>
                  </a:lnTo>
                  <a:lnTo>
                    <a:pt x="316" y="530"/>
                  </a:lnTo>
                  <a:lnTo>
                    <a:pt x="312" y="528"/>
                  </a:lnTo>
                  <a:lnTo>
                    <a:pt x="310" y="526"/>
                  </a:lnTo>
                  <a:lnTo>
                    <a:pt x="308" y="524"/>
                  </a:lnTo>
                  <a:lnTo>
                    <a:pt x="308" y="522"/>
                  </a:lnTo>
                  <a:lnTo>
                    <a:pt x="308" y="520"/>
                  </a:lnTo>
                  <a:lnTo>
                    <a:pt x="308" y="520"/>
                  </a:lnTo>
                  <a:lnTo>
                    <a:pt x="312" y="498"/>
                  </a:lnTo>
                  <a:lnTo>
                    <a:pt x="316" y="488"/>
                  </a:lnTo>
                  <a:lnTo>
                    <a:pt x="320" y="484"/>
                  </a:lnTo>
                  <a:lnTo>
                    <a:pt x="320" y="484"/>
                  </a:lnTo>
                  <a:lnTo>
                    <a:pt x="316" y="470"/>
                  </a:lnTo>
                  <a:lnTo>
                    <a:pt x="310" y="458"/>
                  </a:lnTo>
                  <a:lnTo>
                    <a:pt x="304" y="452"/>
                  </a:lnTo>
                  <a:lnTo>
                    <a:pt x="300" y="450"/>
                  </a:lnTo>
                  <a:lnTo>
                    <a:pt x="300" y="448"/>
                  </a:lnTo>
                  <a:lnTo>
                    <a:pt x="298" y="448"/>
                  </a:lnTo>
                  <a:lnTo>
                    <a:pt x="264" y="452"/>
                  </a:lnTo>
                  <a:lnTo>
                    <a:pt x="252" y="450"/>
                  </a:lnTo>
                  <a:lnTo>
                    <a:pt x="248" y="446"/>
                  </a:lnTo>
                  <a:lnTo>
                    <a:pt x="242" y="442"/>
                  </a:lnTo>
                  <a:lnTo>
                    <a:pt x="232" y="440"/>
                  </a:lnTo>
                  <a:lnTo>
                    <a:pt x="222" y="440"/>
                  </a:lnTo>
                  <a:lnTo>
                    <a:pt x="216" y="438"/>
                  </a:lnTo>
                  <a:lnTo>
                    <a:pt x="208" y="440"/>
                  </a:lnTo>
                  <a:lnTo>
                    <a:pt x="200" y="444"/>
                  </a:lnTo>
                  <a:lnTo>
                    <a:pt x="196" y="446"/>
                  </a:lnTo>
                  <a:lnTo>
                    <a:pt x="192" y="450"/>
                  </a:lnTo>
                  <a:lnTo>
                    <a:pt x="188" y="452"/>
                  </a:lnTo>
                  <a:lnTo>
                    <a:pt x="186" y="454"/>
                  </a:lnTo>
                  <a:lnTo>
                    <a:pt x="186" y="454"/>
                  </a:lnTo>
                  <a:lnTo>
                    <a:pt x="186" y="454"/>
                  </a:lnTo>
                  <a:lnTo>
                    <a:pt x="186" y="452"/>
                  </a:lnTo>
                  <a:lnTo>
                    <a:pt x="186" y="452"/>
                  </a:lnTo>
                  <a:lnTo>
                    <a:pt x="184" y="450"/>
                  </a:lnTo>
                  <a:lnTo>
                    <a:pt x="184" y="448"/>
                  </a:lnTo>
                  <a:lnTo>
                    <a:pt x="182" y="450"/>
                  </a:lnTo>
                  <a:lnTo>
                    <a:pt x="180" y="450"/>
                  </a:lnTo>
                  <a:lnTo>
                    <a:pt x="178" y="450"/>
                  </a:lnTo>
                  <a:lnTo>
                    <a:pt x="178" y="452"/>
                  </a:lnTo>
                  <a:lnTo>
                    <a:pt x="114" y="438"/>
                  </a:lnTo>
                  <a:lnTo>
                    <a:pt x="88" y="416"/>
                  </a:lnTo>
                  <a:lnTo>
                    <a:pt x="82" y="402"/>
                  </a:lnTo>
                  <a:lnTo>
                    <a:pt x="82" y="392"/>
                  </a:lnTo>
                  <a:lnTo>
                    <a:pt x="88" y="384"/>
                  </a:lnTo>
                  <a:lnTo>
                    <a:pt x="92" y="380"/>
                  </a:lnTo>
                  <a:lnTo>
                    <a:pt x="94" y="380"/>
                  </a:lnTo>
                  <a:lnTo>
                    <a:pt x="88" y="366"/>
                  </a:lnTo>
                  <a:lnTo>
                    <a:pt x="96" y="362"/>
                  </a:lnTo>
                  <a:lnTo>
                    <a:pt x="94" y="358"/>
                  </a:lnTo>
                  <a:lnTo>
                    <a:pt x="92" y="354"/>
                  </a:lnTo>
                  <a:lnTo>
                    <a:pt x="92" y="350"/>
                  </a:lnTo>
                  <a:lnTo>
                    <a:pt x="90" y="348"/>
                  </a:lnTo>
                  <a:lnTo>
                    <a:pt x="90" y="346"/>
                  </a:lnTo>
                  <a:lnTo>
                    <a:pt x="88" y="342"/>
                  </a:lnTo>
                  <a:lnTo>
                    <a:pt x="86" y="340"/>
                  </a:lnTo>
                  <a:lnTo>
                    <a:pt x="82" y="338"/>
                  </a:lnTo>
                  <a:lnTo>
                    <a:pt x="76" y="336"/>
                  </a:lnTo>
                  <a:lnTo>
                    <a:pt x="72" y="336"/>
                  </a:lnTo>
                  <a:lnTo>
                    <a:pt x="66" y="334"/>
                  </a:lnTo>
                  <a:lnTo>
                    <a:pt x="62" y="332"/>
                  </a:lnTo>
                  <a:lnTo>
                    <a:pt x="60" y="330"/>
                  </a:lnTo>
                  <a:lnTo>
                    <a:pt x="58" y="328"/>
                  </a:lnTo>
                  <a:lnTo>
                    <a:pt x="50" y="330"/>
                  </a:lnTo>
                  <a:lnTo>
                    <a:pt x="30" y="332"/>
                  </a:lnTo>
                  <a:lnTo>
                    <a:pt x="28" y="314"/>
                  </a:lnTo>
                  <a:lnTo>
                    <a:pt x="26" y="312"/>
                  </a:lnTo>
                  <a:lnTo>
                    <a:pt x="26" y="312"/>
                  </a:lnTo>
                  <a:lnTo>
                    <a:pt x="24" y="310"/>
                  </a:lnTo>
                  <a:lnTo>
                    <a:pt x="22" y="308"/>
                  </a:lnTo>
                  <a:lnTo>
                    <a:pt x="20" y="304"/>
                  </a:lnTo>
                  <a:lnTo>
                    <a:pt x="18" y="300"/>
                  </a:lnTo>
                  <a:lnTo>
                    <a:pt x="16" y="294"/>
                  </a:lnTo>
                  <a:lnTo>
                    <a:pt x="16" y="290"/>
                  </a:lnTo>
                  <a:lnTo>
                    <a:pt x="16" y="290"/>
                  </a:lnTo>
                  <a:lnTo>
                    <a:pt x="14" y="286"/>
                  </a:lnTo>
                  <a:lnTo>
                    <a:pt x="12" y="284"/>
                  </a:lnTo>
                  <a:lnTo>
                    <a:pt x="10" y="282"/>
                  </a:lnTo>
                  <a:lnTo>
                    <a:pt x="6" y="282"/>
                  </a:lnTo>
                  <a:lnTo>
                    <a:pt x="4" y="280"/>
                  </a:lnTo>
                  <a:lnTo>
                    <a:pt x="2" y="280"/>
                  </a:lnTo>
                  <a:lnTo>
                    <a:pt x="0" y="276"/>
                  </a:lnTo>
                  <a:lnTo>
                    <a:pt x="0" y="272"/>
                  </a:lnTo>
                  <a:lnTo>
                    <a:pt x="0" y="272"/>
                  </a:lnTo>
                  <a:lnTo>
                    <a:pt x="0" y="270"/>
                  </a:lnTo>
                  <a:lnTo>
                    <a:pt x="0" y="266"/>
                  </a:lnTo>
                  <a:lnTo>
                    <a:pt x="0" y="264"/>
                  </a:lnTo>
                  <a:lnTo>
                    <a:pt x="2" y="260"/>
                  </a:lnTo>
                  <a:lnTo>
                    <a:pt x="4" y="256"/>
                  </a:lnTo>
                  <a:lnTo>
                    <a:pt x="8" y="254"/>
                  </a:lnTo>
                  <a:lnTo>
                    <a:pt x="12" y="252"/>
                  </a:lnTo>
                  <a:lnTo>
                    <a:pt x="18" y="252"/>
                  </a:lnTo>
                  <a:lnTo>
                    <a:pt x="28" y="254"/>
                  </a:lnTo>
                  <a:lnTo>
                    <a:pt x="40" y="246"/>
                  </a:lnTo>
                  <a:lnTo>
                    <a:pt x="40" y="246"/>
                  </a:lnTo>
                  <a:lnTo>
                    <a:pt x="42" y="244"/>
                  </a:lnTo>
                  <a:lnTo>
                    <a:pt x="44" y="242"/>
                  </a:lnTo>
                  <a:lnTo>
                    <a:pt x="48" y="242"/>
                  </a:lnTo>
                  <a:lnTo>
                    <a:pt x="54" y="240"/>
                  </a:lnTo>
                  <a:lnTo>
                    <a:pt x="54" y="240"/>
                  </a:lnTo>
                  <a:lnTo>
                    <a:pt x="56" y="240"/>
                  </a:lnTo>
                  <a:lnTo>
                    <a:pt x="60" y="240"/>
                  </a:lnTo>
                  <a:lnTo>
                    <a:pt x="64" y="238"/>
                  </a:lnTo>
                  <a:lnTo>
                    <a:pt x="70" y="236"/>
                  </a:lnTo>
                  <a:lnTo>
                    <a:pt x="74" y="232"/>
                  </a:lnTo>
                  <a:lnTo>
                    <a:pt x="78" y="226"/>
                  </a:lnTo>
                  <a:lnTo>
                    <a:pt x="80" y="220"/>
                  </a:lnTo>
                  <a:lnTo>
                    <a:pt x="82" y="218"/>
                  </a:lnTo>
                  <a:lnTo>
                    <a:pt x="82" y="216"/>
                  </a:lnTo>
                  <a:lnTo>
                    <a:pt x="84" y="212"/>
                  </a:lnTo>
                  <a:lnTo>
                    <a:pt x="84" y="208"/>
                  </a:lnTo>
                  <a:lnTo>
                    <a:pt x="84" y="206"/>
                  </a:lnTo>
                  <a:lnTo>
                    <a:pt x="84" y="202"/>
                  </a:lnTo>
                  <a:lnTo>
                    <a:pt x="80" y="202"/>
                  </a:lnTo>
                  <a:lnTo>
                    <a:pt x="78" y="198"/>
                  </a:lnTo>
                  <a:lnTo>
                    <a:pt x="76" y="196"/>
                  </a:lnTo>
                  <a:lnTo>
                    <a:pt x="74" y="192"/>
                  </a:lnTo>
                  <a:lnTo>
                    <a:pt x="74" y="188"/>
                  </a:lnTo>
                  <a:lnTo>
                    <a:pt x="74" y="186"/>
                  </a:lnTo>
                  <a:lnTo>
                    <a:pt x="80" y="184"/>
                  </a:lnTo>
                  <a:lnTo>
                    <a:pt x="84" y="182"/>
                  </a:lnTo>
                  <a:lnTo>
                    <a:pt x="86" y="182"/>
                  </a:lnTo>
                  <a:lnTo>
                    <a:pt x="88" y="180"/>
                  </a:lnTo>
                  <a:lnTo>
                    <a:pt x="88" y="180"/>
                  </a:lnTo>
                  <a:lnTo>
                    <a:pt x="90" y="178"/>
                  </a:lnTo>
                  <a:lnTo>
                    <a:pt x="90" y="176"/>
                  </a:lnTo>
                  <a:lnTo>
                    <a:pt x="90" y="174"/>
                  </a:lnTo>
                  <a:lnTo>
                    <a:pt x="90" y="172"/>
                  </a:lnTo>
                  <a:lnTo>
                    <a:pt x="90" y="172"/>
                  </a:lnTo>
                  <a:lnTo>
                    <a:pt x="94" y="172"/>
                  </a:lnTo>
                  <a:lnTo>
                    <a:pt x="98" y="170"/>
                  </a:lnTo>
                  <a:lnTo>
                    <a:pt x="102" y="170"/>
                  </a:lnTo>
                  <a:lnTo>
                    <a:pt x="106" y="168"/>
                  </a:lnTo>
                  <a:lnTo>
                    <a:pt x="110" y="164"/>
                  </a:lnTo>
                  <a:lnTo>
                    <a:pt x="112" y="158"/>
                  </a:lnTo>
                  <a:lnTo>
                    <a:pt x="116" y="152"/>
                  </a:lnTo>
                  <a:lnTo>
                    <a:pt x="116" y="146"/>
                  </a:lnTo>
                  <a:lnTo>
                    <a:pt x="116" y="142"/>
                  </a:lnTo>
                  <a:lnTo>
                    <a:pt x="120" y="136"/>
                  </a:lnTo>
                  <a:lnTo>
                    <a:pt x="124" y="134"/>
                  </a:lnTo>
                  <a:lnTo>
                    <a:pt x="128" y="132"/>
                  </a:lnTo>
                  <a:lnTo>
                    <a:pt x="134" y="130"/>
                  </a:lnTo>
                  <a:lnTo>
                    <a:pt x="140" y="130"/>
                  </a:lnTo>
                  <a:lnTo>
                    <a:pt x="144" y="128"/>
                  </a:lnTo>
                  <a:lnTo>
                    <a:pt x="146" y="124"/>
                  </a:lnTo>
                  <a:lnTo>
                    <a:pt x="148" y="120"/>
                  </a:lnTo>
                  <a:lnTo>
                    <a:pt x="150" y="114"/>
                  </a:lnTo>
                  <a:lnTo>
                    <a:pt x="154" y="110"/>
                  </a:lnTo>
                  <a:lnTo>
                    <a:pt x="158" y="104"/>
                  </a:lnTo>
                  <a:lnTo>
                    <a:pt x="164" y="102"/>
                  </a:lnTo>
                  <a:lnTo>
                    <a:pt x="172" y="100"/>
                  </a:lnTo>
                  <a:lnTo>
                    <a:pt x="176" y="100"/>
                  </a:lnTo>
                  <a:lnTo>
                    <a:pt x="178" y="98"/>
                  </a:lnTo>
                  <a:lnTo>
                    <a:pt x="180" y="96"/>
                  </a:lnTo>
                  <a:lnTo>
                    <a:pt x="180" y="94"/>
                  </a:lnTo>
                  <a:lnTo>
                    <a:pt x="180" y="92"/>
                  </a:lnTo>
                  <a:lnTo>
                    <a:pt x="180" y="90"/>
                  </a:lnTo>
                  <a:lnTo>
                    <a:pt x="180" y="86"/>
                  </a:lnTo>
                  <a:lnTo>
                    <a:pt x="182" y="82"/>
                  </a:lnTo>
                  <a:lnTo>
                    <a:pt x="186" y="80"/>
                  </a:lnTo>
                  <a:lnTo>
                    <a:pt x="190" y="76"/>
                  </a:lnTo>
                  <a:lnTo>
                    <a:pt x="194" y="74"/>
                  </a:lnTo>
                  <a:lnTo>
                    <a:pt x="216" y="74"/>
                  </a:lnTo>
                  <a:lnTo>
                    <a:pt x="194" y="8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52" name="Freeform 212"/>
            <p:cNvSpPr/>
            <p:nvPr/>
          </p:nvSpPr>
          <p:spPr>
            <a:xfrm>
              <a:off x="1516" y="1554"/>
              <a:ext cx="68" cy="56"/>
            </a:xfrm>
            <a:custGeom>
              <a:avLst/>
              <a:gdLst>
                <a:gd name="txL" fmla="*/ 0 w 68"/>
                <a:gd name="txT" fmla="*/ 0 h 56"/>
                <a:gd name="txR" fmla="*/ 68 w 68"/>
                <a:gd name="txB" fmla="*/ 56 h 56"/>
              </a:gdLst>
              <a:ahLst/>
              <a:cxnLst>
                <a:cxn ang="0">
                  <a:pos x="2" y="36"/>
                </a:cxn>
                <a:cxn ang="0">
                  <a:pos x="2" y="32"/>
                </a:cxn>
                <a:cxn ang="0">
                  <a:pos x="0" y="22"/>
                </a:cxn>
                <a:cxn ang="0">
                  <a:pos x="2" y="10"/>
                </a:cxn>
                <a:cxn ang="0">
                  <a:pos x="10" y="4"/>
                </a:cxn>
                <a:cxn ang="0">
                  <a:pos x="10" y="2"/>
                </a:cxn>
                <a:cxn ang="0">
                  <a:pos x="12" y="2"/>
                </a:cxn>
                <a:cxn ang="0">
                  <a:pos x="14" y="2"/>
                </a:cxn>
                <a:cxn ang="0">
                  <a:pos x="16" y="0"/>
                </a:cxn>
                <a:cxn ang="0">
                  <a:pos x="22" y="0"/>
                </a:cxn>
                <a:cxn ang="0">
                  <a:pos x="28" y="2"/>
                </a:cxn>
                <a:cxn ang="0">
                  <a:pos x="34" y="4"/>
                </a:cxn>
                <a:cxn ang="0">
                  <a:pos x="42" y="10"/>
                </a:cxn>
                <a:cxn ang="0">
                  <a:pos x="44" y="8"/>
                </a:cxn>
                <a:cxn ang="0">
                  <a:pos x="46" y="8"/>
                </a:cxn>
                <a:cxn ang="0">
                  <a:pos x="50" y="8"/>
                </a:cxn>
                <a:cxn ang="0">
                  <a:pos x="54" y="8"/>
                </a:cxn>
                <a:cxn ang="0">
                  <a:pos x="58" y="8"/>
                </a:cxn>
                <a:cxn ang="0">
                  <a:pos x="60" y="8"/>
                </a:cxn>
                <a:cxn ang="0">
                  <a:pos x="64" y="10"/>
                </a:cxn>
                <a:cxn ang="0">
                  <a:pos x="66" y="12"/>
                </a:cxn>
                <a:cxn ang="0">
                  <a:pos x="68" y="16"/>
                </a:cxn>
                <a:cxn ang="0">
                  <a:pos x="68" y="18"/>
                </a:cxn>
                <a:cxn ang="0">
                  <a:pos x="66" y="22"/>
                </a:cxn>
                <a:cxn ang="0">
                  <a:pos x="66" y="26"/>
                </a:cxn>
                <a:cxn ang="0">
                  <a:pos x="64" y="30"/>
                </a:cxn>
                <a:cxn ang="0">
                  <a:pos x="64" y="32"/>
                </a:cxn>
                <a:cxn ang="0">
                  <a:pos x="64" y="34"/>
                </a:cxn>
                <a:cxn ang="0">
                  <a:pos x="54" y="38"/>
                </a:cxn>
                <a:cxn ang="0">
                  <a:pos x="50" y="42"/>
                </a:cxn>
                <a:cxn ang="0">
                  <a:pos x="46" y="42"/>
                </a:cxn>
                <a:cxn ang="0">
                  <a:pos x="42" y="52"/>
                </a:cxn>
                <a:cxn ang="0">
                  <a:pos x="24" y="56"/>
                </a:cxn>
                <a:cxn ang="0">
                  <a:pos x="2" y="36"/>
                </a:cxn>
              </a:cxnLst>
              <a:rect l="txL" t="txT" r="txR" b="txB"/>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53" name="Freeform 213"/>
            <p:cNvSpPr/>
            <p:nvPr/>
          </p:nvSpPr>
          <p:spPr>
            <a:xfrm>
              <a:off x="1870" y="1280"/>
              <a:ext cx="36" cy="44"/>
            </a:xfrm>
            <a:custGeom>
              <a:avLst/>
              <a:gdLst>
                <a:gd name="txL" fmla="*/ 0 w 36"/>
                <a:gd name="txT" fmla="*/ 0 h 44"/>
                <a:gd name="txR" fmla="*/ 36 w 36"/>
                <a:gd name="txB" fmla="*/ 44 h 44"/>
              </a:gdLst>
              <a:ahLst/>
              <a:cxnLst>
                <a:cxn ang="0">
                  <a:pos x="6" y="0"/>
                </a:cxn>
                <a:cxn ang="0">
                  <a:pos x="6" y="2"/>
                </a:cxn>
                <a:cxn ang="0">
                  <a:pos x="2" y="4"/>
                </a:cxn>
                <a:cxn ang="0">
                  <a:pos x="0" y="6"/>
                </a:cxn>
                <a:cxn ang="0">
                  <a:pos x="0" y="10"/>
                </a:cxn>
                <a:cxn ang="0">
                  <a:pos x="2" y="12"/>
                </a:cxn>
                <a:cxn ang="0">
                  <a:pos x="4" y="16"/>
                </a:cxn>
                <a:cxn ang="0">
                  <a:pos x="8" y="20"/>
                </a:cxn>
                <a:cxn ang="0">
                  <a:pos x="10" y="24"/>
                </a:cxn>
                <a:cxn ang="0">
                  <a:pos x="14" y="28"/>
                </a:cxn>
                <a:cxn ang="0">
                  <a:pos x="16" y="32"/>
                </a:cxn>
                <a:cxn ang="0">
                  <a:pos x="16" y="32"/>
                </a:cxn>
                <a:cxn ang="0">
                  <a:pos x="16" y="34"/>
                </a:cxn>
                <a:cxn ang="0">
                  <a:pos x="16" y="36"/>
                </a:cxn>
                <a:cxn ang="0">
                  <a:pos x="16" y="38"/>
                </a:cxn>
                <a:cxn ang="0">
                  <a:pos x="18" y="40"/>
                </a:cxn>
                <a:cxn ang="0">
                  <a:pos x="18" y="42"/>
                </a:cxn>
                <a:cxn ang="0">
                  <a:pos x="22" y="44"/>
                </a:cxn>
                <a:cxn ang="0">
                  <a:pos x="26" y="44"/>
                </a:cxn>
                <a:cxn ang="0">
                  <a:pos x="30" y="42"/>
                </a:cxn>
                <a:cxn ang="0">
                  <a:pos x="34" y="38"/>
                </a:cxn>
                <a:cxn ang="0">
                  <a:pos x="34" y="34"/>
                </a:cxn>
                <a:cxn ang="0">
                  <a:pos x="34" y="30"/>
                </a:cxn>
                <a:cxn ang="0">
                  <a:pos x="34" y="26"/>
                </a:cxn>
                <a:cxn ang="0">
                  <a:pos x="34" y="22"/>
                </a:cxn>
                <a:cxn ang="0">
                  <a:pos x="34" y="18"/>
                </a:cxn>
                <a:cxn ang="0">
                  <a:pos x="34" y="16"/>
                </a:cxn>
                <a:cxn ang="0">
                  <a:pos x="36" y="14"/>
                </a:cxn>
                <a:cxn ang="0">
                  <a:pos x="34" y="14"/>
                </a:cxn>
                <a:cxn ang="0">
                  <a:pos x="32" y="12"/>
                </a:cxn>
                <a:cxn ang="0">
                  <a:pos x="28" y="10"/>
                </a:cxn>
                <a:cxn ang="0">
                  <a:pos x="24" y="6"/>
                </a:cxn>
                <a:cxn ang="0">
                  <a:pos x="20" y="4"/>
                </a:cxn>
                <a:cxn ang="0">
                  <a:pos x="18" y="4"/>
                </a:cxn>
                <a:cxn ang="0">
                  <a:pos x="12" y="4"/>
                </a:cxn>
                <a:cxn ang="0">
                  <a:pos x="10" y="2"/>
                </a:cxn>
                <a:cxn ang="0">
                  <a:pos x="8" y="2"/>
                </a:cxn>
                <a:cxn ang="0">
                  <a:pos x="6" y="0"/>
                </a:cxn>
              </a:cxnLst>
              <a:rect l="txL" t="txT" r="txR" b="txB"/>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54" name="Freeform 214"/>
            <p:cNvSpPr/>
            <p:nvPr/>
          </p:nvSpPr>
          <p:spPr>
            <a:xfrm>
              <a:off x="1882" y="1158"/>
              <a:ext cx="144" cy="122"/>
            </a:xfrm>
            <a:custGeom>
              <a:avLst/>
              <a:gdLst>
                <a:gd name="txL" fmla="*/ 0 w 144"/>
                <a:gd name="txT" fmla="*/ 0 h 122"/>
                <a:gd name="txR" fmla="*/ 144 w 144"/>
                <a:gd name="txB" fmla="*/ 122 h 122"/>
              </a:gdLst>
              <a:ahLst/>
              <a:cxnLst>
                <a:cxn ang="0">
                  <a:pos x="0" y="114"/>
                </a:cxn>
                <a:cxn ang="0">
                  <a:pos x="22" y="114"/>
                </a:cxn>
                <a:cxn ang="0">
                  <a:pos x="58" y="106"/>
                </a:cxn>
                <a:cxn ang="0">
                  <a:pos x="62" y="118"/>
                </a:cxn>
                <a:cxn ang="0">
                  <a:pos x="66" y="120"/>
                </a:cxn>
                <a:cxn ang="0">
                  <a:pos x="74" y="120"/>
                </a:cxn>
                <a:cxn ang="0">
                  <a:pos x="82" y="114"/>
                </a:cxn>
                <a:cxn ang="0">
                  <a:pos x="86" y="110"/>
                </a:cxn>
                <a:cxn ang="0">
                  <a:pos x="102" y="104"/>
                </a:cxn>
                <a:cxn ang="0">
                  <a:pos x="106" y="100"/>
                </a:cxn>
                <a:cxn ang="0">
                  <a:pos x="116" y="94"/>
                </a:cxn>
                <a:cxn ang="0">
                  <a:pos x="124" y="88"/>
                </a:cxn>
                <a:cxn ang="0">
                  <a:pos x="128" y="82"/>
                </a:cxn>
                <a:cxn ang="0">
                  <a:pos x="132" y="76"/>
                </a:cxn>
                <a:cxn ang="0">
                  <a:pos x="136" y="68"/>
                </a:cxn>
                <a:cxn ang="0">
                  <a:pos x="138" y="60"/>
                </a:cxn>
                <a:cxn ang="0">
                  <a:pos x="138" y="52"/>
                </a:cxn>
                <a:cxn ang="0">
                  <a:pos x="136" y="44"/>
                </a:cxn>
                <a:cxn ang="0">
                  <a:pos x="136" y="42"/>
                </a:cxn>
                <a:cxn ang="0">
                  <a:pos x="140" y="38"/>
                </a:cxn>
                <a:cxn ang="0">
                  <a:pos x="144" y="30"/>
                </a:cxn>
                <a:cxn ang="0">
                  <a:pos x="144" y="20"/>
                </a:cxn>
                <a:cxn ang="0">
                  <a:pos x="142" y="8"/>
                </a:cxn>
                <a:cxn ang="0">
                  <a:pos x="140" y="0"/>
                </a:cxn>
                <a:cxn ang="0">
                  <a:pos x="138" y="0"/>
                </a:cxn>
                <a:cxn ang="0">
                  <a:pos x="132" y="2"/>
                </a:cxn>
                <a:cxn ang="0">
                  <a:pos x="122" y="8"/>
                </a:cxn>
                <a:cxn ang="0">
                  <a:pos x="116" y="18"/>
                </a:cxn>
                <a:cxn ang="0">
                  <a:pos x="114" y="32"/>
                </a:cxn>
                <a:cxn ang="0">
                  <a:pos x="112" y="44"/>
                </a:cxn>
                <a:cxn ang="0">
                  <a:pos x="108" y="48"/>
                </a:cxn>
                <a:cxn ang="0">
                  <a:pos x="102" y="58"/>
                </a:cxn>
                <a:cxn ang="0">
                  <a:pos x="94" y="68"/>
                </a:cxn>
                <a:cxn ang="0">
                  <a:pos x="82" y="76"/>
                </a:cxn>
                <a:cxn ang="0">
                  <a:pos x="72" y="84"/>
                </a:cxn>
                <a:cxn ang="0">
                  <a:pos x="64" y="90"/>
                </a:cxn>
                <a:cxn ang="0">
                  <a:pos x="40" y="90"/>
                </a:cxn>
                <a:cxn ang="0">
                  <a:pos x="6" y="106"/>
                </a:cxn>
              </a:cxnLst>
              <a:rect l="txL" t="txT" r="txR" b="txB"/>
              <a:pathLst>
                <a:path w="144" h="122">
                  <a:moveTo>
                    <a:pt x="6" y="106"/>
                  </a:moveTo>
                  <a:lnTo>
                    <a:pt x="0" y="114"/>
                  </a:lnTo>
                  <a:lnTo>
                    <a:pt x="14" y="118"/>
                  </a:lnTo>
                  <a:lnTo>
                    <a:pt x="22" y="114"/>
                  </a:lnTo>
                  <a:lnTo>
                    <a:pt x="38" y="110"/>
                  </a:lnTo>
                  <a:lnTo>
                    <a:pt x="58" y="106"/>
                  </a:lnTo>
                  <a:lnTo>
                    <a:pt x="62" y="118"/>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64" y="90"/>
                  </a:lnTo>
                  <a:lnTo>
                    <a:pt x="40" y="90"/>
                  </a:lnTo>
                  <a:lnTo>
                    <a:pt x="22" y="96"/>
                  </a:lnTo>
                  <a:lnTo>
                    <a:pt x="6" y="10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55" name="Freeform 215"/>
            <p:cNvSpPr/>
            <p:nvPr/>
          </p:nvSpPr>
          <p:spPr>
            <a:xfrm>
              <a:off x="1902" y="1274"/>
              <a:ext cx="24" cy="16"/>
            </a:xfrm>
            <a:custGeom>
              <a:avLst/>
              <a:gdLst>
                <a:gd name="txL" fmla="*/ 0 w 24"/>
                <a:gd name="txT" fmla="*/ 0 h 16"/>
                <a:gd name="txR" fmla="*/ 24 w 24"/>
                <a:gd name="txB" fmla="*/ 16 h 16"/>
              </a:gdLst>
              <a:ahLst/>
              <a:cxnLst>
                <a:cxn ang="0">
                  <a:pos x="8" y="0"/>
                </a:cxn>
                <a:cxn ang="0">
                  <a:pos x="0" y="10"/>
                </a:cxn>
                <a:cxn ang="0">
                  <a:pos x="8" y="16"/>
                </a:cxn>
                <a:cxn ang="0">
                  <a:pos x="18" y="8"/>
                </a:cxn>
                <a:cxn ang="0">
                  <a:pos x="24" y="2"/>
                </a:cxn>
                <a:cxn ang="0">
                  <a:pos x="8" y="0"/>
                </a:cxn>
              </a:cxnLst>
              <a:rect l="txL" t="txT" r="txR" b="txB"/>
              <a:pathLst>
                <a:path w="24" h="16">
                  <a:moveTo>
                    <a:pt x="8" y="0"/>
                  </a:moveTo>
                  <a:lnTo>
                    <a:pt x="0" y="10"/>
                  </a:lnTo>
                  <a:lnTo>
                    <a:pt x="8" y="16"/>
                  </a:lnTo>
                  <a:lnTo>
                    <a:pt x="18" y="8"/>
                  </a:lnTo>
                  <a:lnTo>
                    <a:pt x="24" y="2"/>
                  </a:lnTo>
                  <a:lnTo>
                    <a:pt x="8"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56" name="Freeform 216"/>
            <p:cNvSpPr/>
            <p:nvPr/>
          </p:nvSpPr>
          <p:spPr>
            <a:xfrm>
              <a:off x="2000" y="1084"/>
              <a:ext cx="78" cy="60"/>
            </a:xfrm>
            <a:custGeom>
              <a:avLst/>
              <a:gdLst>
                <a:gd name="txL" fmla="*/ 0 w 78"/>
                <a:gd name="txT" fmla="*/ 0 h 60"/>
                <a:gd name="txR" fmla="*/ 78 w 78"/>
                <a:gd name="txB" fmla="*/ 60 h 60"/>
              </a:gdLst>
              <a:ahLst/>
              <a:cxnLst>
                <a:cxn ang="0">
                  <a:pos x="36" y="6"/>
                </a:cxn>
                <a:cxn ang="0">
                  <a:pos x="36" y="6"/>
                </a:cxn>
                <a:cxn ang="0">
                  <a:pos x="34" y="4"/>
                </a:cxn>
                <a:cxn ang="0">
                  <a:pos x="32" y="2"/>
                </a:cxn>
                <a:cxn ang="0">
                  <a:pos x="30" y="0"/>
                </a:cxn>
                <a:cxn ang="0">
                  <a:pos x="28" y="0"/>
                </a:cxn>
                <a:cxn ang="0">
                  <a:pos x="26" y="2"/>
                </a:cxn>
                <a:cxn ang="0">
                  <a:pos x="24" y="4"/>
                </a:cxn>
                <a:cxn ang="0">
                  <a:pos x="22" y="12"/>
                </a:cxn>
                <a:cxn ang="0">
                  <a:pos x="20" y="18"/>
                </a:cxn>
                <a:cxn ang="0">
                  <a:pos x="20" y="22"/>
                </a:cxn>
                <a:cxn ang="0">
                  <a:pos x="20" y="26"/>
                </a:cxn>
                <a:cxn ang="0">
                  <a:pos x="18" y="28"/>
                </a:cxn>
                <a:cxn ang="0">
                  <a:pos x="16" y="32"/>
                </a:cxn>
                <a:cxn ang="0">
                  <a:pos x="12" y="36"/>
                </a:cxn>
                <a:cxn ang="0">
                  <a:pos x="10" y="42"/>
                </a:cxn>
                <a:cxn ang="0">
                  <a:pos x="6" y="46"/>
                </a:cxn>
                <a:cxn ang="0">
                  <a:pos x="4" y="48"/>
                </a:cxn>
                <a:cxn ang="0">
                  <a:pos x="2" y="50"/>
                </a:cxn>
                <a:cxn ang="0">
                  <a:pos x="0" y="52"/>
                </a:cxn>
                <a:cxn ang="0">
                  <a:pos x="0" y="54"/>
                </a:cxn>
                <a:cxn ang="0">
                  <a:pos x="0" y="56"/>
                </a:cxn>
                <a:cxn ang="0">
                  <a:pos x="4" y="56"/>
                </a:cxn>
                <a:cxn ang="0">
                  <a:pos x="8" y="58"/>
                </a:cxn>
                <a:cxn ang="0">
                  <a:pos x="14" y="58"/>
                </a:cxn>
                <a:cxn ang="0">
                  <a:pos x="20" y="58"/>
                </a:cxn>
                <a:cxn ang="0">
                  <a:pos x="26" y="58"/>
                </a:cxn>
                <a:cxn ang="0">
                  <a:pos x="30" y="56"/>
                </a:cxn>
                <a:cxn ang="0">
                  <a:pos x="32" y="56"/>
                </a:cxn>
                <a:cxn ang="0">
                  <a:pos x="38" y="60"/>
                </a:cxn>
                <a:cxn ang="0">
                  <a:pos x="48" y="58"/>
                </a:cxn>
                <a:cxn ang="0">
                  <a:pos x="48" y="58"/>
                </a:cxn>
                <a:cxn ang="0">
                  <a:pos x="50" y="56"/>
                </a:cxn>
                <a:cxn ang="0">
                  <a:pos x="52" y="52"/>
                </a:cxn>
                <a:cxn ang="0">
                  <a:pos x="54" y="50"/>
                </a:cxn>
                <a:cxn ang="0">
                  <a:pos x="56" y="46"/>
                </a:cxn>
                <a:cxn ang="0">
                  <a:pos x="60" y="44"/>
                </a:cxn>
                <a:cxn ang="0">
                  <a:pos x="62" y="44"/>
                </a:cxn>
                <a:cxn ang="0">
                  <a:pos x="64" y="44"/>
                </a:cxn>
                <a:cxn ang="0">
                  <a:pos x="66" y="42"/>
                </a:cxn>
                <a:cxn ang="0">
                  <a:pos x="70" y="40"/>
                </a:cxn>
                <a:cxn ang="0">
                  <a:pos x="72" y="38"/>
                </a:cxn>
                <a:cxn ang="0">
                  <a:pos x="74" y="36"/>
                </a:cxn>
                <a:cxn ang="0">
                  <a:pos x="76" y="34"/>
                </a:cxn>
                <a:cxn ang="0">
                  <a:pos x="78" y="32"/>
                </a:cxn>
                <a:cxn ang="0">
                  <a:pos x="78" y="32"/>
                </a:cxn>
                <a:cxn ang="0">
                  <a:pos x="78" y="30"/>
                </a:cxn>
                <a:cxn ang="0">
                  <a:pos x="78" y="26"/>
                </a:cxn>
                <a:cxn ang="0">
                  <a:pos x="78" y="24"/>
                </a:cxn>
                <a:cxn ang="0">
                  <a:pos x="76" y="22"/>
                </a:cxn>
                <a:cxn ang="0">
                  <a:pos x="74" y="20"/>
                </a:cxn>
                <a:cxn ang="0">
                  <a:pos x="72" y="22"/>
                </a:cxn>
                <a:cxn ang="0">
                  <a:pos x="70" y="24"/>
                </a:cxn>
                <a:cxn ang="0">
                  <a:pos x="66" y="26"/>
                </a:cxn>
                <a:cxn ang="0">
                  <a:pos x="64" y="26"/>
                </a:cxn>
                <a:cxn ang="0">
                  <a:pos x="62" y="26"/>
                </a:cxn>
                <a:cxn ang="0">
                  <a:pos x="58" y="24"/>
                </a:cxn>
                <a:cxn ang="0">
                  <a:pos x="52" y="22"/>
                </a:cxn>
                <a:cxn ang="0">
                  <a:pos x="46" y="20"/>
                </a:cxn>
                <a:cxn ang="0">
                  <a:pos x="42" y="16"/>
                </a:cxn>
                <a:cxn ang="0">
                  <a:pos x="38" y="12"/>
                </a:cxn>
                <a:cxn ang="0">
                  <a:pos x="36" y="6"/>
                </a:cxn>
              </a:cxnLst>
              <a:rect l="txL" t="txT" r="txR" b="txB"/>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57" name="Freeform 217"/>
            <p:cNvSpPr/>
            <p:nvPr/>
          </p:nvSpPr>
          <p:spPr>
            <a:xfrm>
              <a:off x="1160" y="1254"/>
              <a:ext cx="80" cy="34"/>
            </a:xfrm>
            <a:custGeom>
              <a:avLst/>
              <a:gdLst>
                <a:gd name="txL" fmla="*/ 0 w 80"/>
                <a:gd name="txT" fmla="*/ 0 h 34"/>
                <a:gd name="txR" fmla="*/ 80 w 80"/>
                <a:gd name="txB" fmla="*/ 34 h 34"/>
              </a:gdLst>
              <a:ahLst/>
              <a:cxnLst>
                <a:cxn ang="0">
                  <a:pos x="58" y="0"/>
                </a:cxn>
                <a:cxn ang="0">
                  <a:pos x="52" y="2"/>
                </a:cxn>
                <a:cxn ang="0">
                  <a:pos x="38" y="2"/>
                </a:cxn>
                <a:cxn ang="0">
                  <a:pos x="24" y="2"/>
                </a:cxn>
                <a:cxn ang="0">
                  <a:pos x="16" y="2"/>
                </a:cxn>
                <a:cxn ang="0">
                  <a:pos x="0" y="16"/>
                </a:cxn>
                <a:cxn ang="0">
                  <a:pos x="0" y="22"/>
                </a:cxn>
                <a:cxn ang="0">
                  <a:pos x="0" y="22"/>
                </a:cxn>
                <a:cxn ang="0">
                  <a:pos x="2" y="24"/>
                </a:cxn>
                <a:cxn ang="0">
                  <a:pos x="2" y="28"/>
                </a:cxn>
                <a:cxn ang="0">
                  <a:pos x="4" y="30"/>
                </a:cxn>
                <a:cxn ang="0">
                  <a:pos x="6" y="30"/>
                </a:cxn>
                <a:cxn ang="0">
                  <a:pos x="8" y="30"/>
                </a:cxn>
                <a:cxn ang="0">
                  <a:pos x="12" y="28"/>
                </a:cxn>
                <a:cxn ang="0">
                  <a:pos x="16" y="28"/>
                </a:cxn>
                <a:cxn ang="0">
                  <a:pos x="20" y="30"/>
                </a:cxn>
                <a:cxn ang="0">
                  <a:pos x="26" y="34"/>
                </a:cxn>
                <a:cxn ang="0">
                  <a:pos x="26" y="32"/>
                </a:cxn>
                <a:cxn ang="0">
                  <a:pos x="30" y="28"/>
                </a:cxn>
                <a:cxn ang="0">
                  <a:pos x="40" y="26"/>
                </a:cxn>
                <a:cxn ang="0">
                  <a:pos x="58" y="24"/>
                </a:cxn>
                <a:cxn ang="0">
                  <a:pos x="58" y="24"/>
                </a:cxn>
                <a:cxn ang="0">
                  <a:pos x="58" y="22"/>
                </a:cxn>
                <a:cxn ang="0">
                  <a:pos x="58" y="20"/>
                </a:cxn>
                <a:cxn ang="0">
                  <a:pos x="60" y="16"/>
                </a:cxn>
                <a:cxn ang="0">
                  <a:pos x="62" y="14"/>
                </a:cxn>
                <a:cxn ang="0">
                  <a:pos x="66" y="12"/>
                </a:cxn>
                <a:cxn ang="0">
                  <a:pos x="72" y="10"/>
                </a:cxn>
                <a:cxn ang="0">
                  <a:pos x="80" y="10"/>
                </a:cxn>
                <a:cxn ang="0">
                  <a:pos x="78" y="8"/>
                </a:cxn>
                <a:cxn ang="0">
                  <a:pos x="76" y="8"/>
                </a:cxn>
                <a:cxn ang="0">
                  <a:pos x="70" y="8"/>
                </a:cxn>
                <a:cxn ang="0">
                  <a:pos x="64" y="6"/>
                </a:cxn>
                <a:cxn ang="0">
                  <a:pos x="60" y="4"/>
                </a:cxn>
                <a:cxn ang="0">
                  <a:pos x="58" y="0"/>
                </a:cxn>
              </a:cxnLst>
              <a:rect l="txL" t="txT" r="txR" b="txB"/>
              <a:pathLst>
                <a:path w="80" h="34">
                  <a:moveTo>
                    <a:pt x="58" y="0"/>
                  </a:moveTo>
                  <a:lnTo>
                    <a:pt x="52"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58" name="Freeform 218"/>
            <p:cNvSpPr/>
            <p:nvPr/>
          </p:nvSpPr>
          <p:spPr>
            <a:xfrm>
              <a:off x="1160" y="1254"/>
              <a:ext cx="80" cy="34"/>
            </a:xfrm>
            <a:custGeom>
              <a:avLst/>
              <a:gdLst>
                <a:gd name="txL" fmla="*/ 0 w 80"/>
                <a:gd name="txT" fmla="*/ 0 h 34"/>
                <a:gd name="txR" fmla="*/ 80 w 80"/>
                <a:gd name="txB" fmla="*/ 34 h 34"/>
              </a:gdLst>
              <a:ahLst/>
              <a:cxnLst>
                <a:cxn ang="0">
                  <a:pos x="56" y="0"/>
                </a:cxn>
                <a:cxn ang="0">
                  <a:pos x="50" y="2"/>
                </a:cxn>
                <a:cxn ang="0">
                  <a:pos x="38" y="2"/>
                </a:cxn>
                <a:cxn ang="0">
                  <a:pos x="24" y="2"/>
                </a:cxn>
                <a:cxn ang="0">
                  <a:pos x="16" y="2"/>
                </a:cxn>
                <a:cxn ang="0">
                  <a:pos x="0" y="16"/>
                </a:cxn>
                <a:cxn ang="0">
                  <a:pos x="0" y="22"/>
                </a:cxn>
                <a:cxn ang="0">
                  <a:pos x="0" y="22"/>
                </a:cxn>
                <a:cxn ang="0">
                  <a:pos x="2" y="24"/>
                </a:cxn>
                <a:cxn ang="0">
                  <a:pos x="2" y="28"/>
                </a:cxn>
                <a:cxn ang="0">
                  <a:pos x="4" y="30"/>
                </a:cxn>
                <a:cxn ang="0">
                  <a:pos x="6" y="30"/>
                </a:cxn>
                <a:cxn ang="0">
                  <a:pos x="8" y="30"/>
                </a:cxn>
                <a:cxn ang="0">
                  <a:pos x="12" y="28"/>
                </a:cxn>
                <a:cxn ang="0">
                  <a:pos x="16" y="28"/>
                </a:cxn>
                <a:cxn ang="0">
                  <a:pos x="20" y="30"/>
                </a:cxn>
                <a:cxn ang="0">
                  <a:pos x="26" y="34"/>
                </a:cxn>
                <a:cxn ang="0">
                  <a:pos x="26" y="32"/>
                </a:cxn>
                <a:cxn ang="0">
                  <a:pos x="30" y="28"/>
                </a:cxn>
                <a:cxn ang="0">
                  <a:pos x="40" y="26"/>
                </a:cxn>
                <a:cxn ang="0">
                  <a:pos x="58" y="24"/>
                </a:cxn>
                <a:cxn ang="0">
                  <a:pos x="58" y="24"/>
                </a:cxn>
                <a:cxn ang="0">
                  <a:pos x="58" y="22"/>
                </a:cxn>
                <a:cxn ang="0">
                  <a:pos x="58" y="20"/>
                </a:cxn>
                <a:cxn ang="0">
                  <a:pos x="60" y="16"/>
                </a:cxn>
                <a:cxn ang="0">
                  <a:pos x="62" y="14"/>
                </a:cxn>
                <a:cxn ang="0">
                  <a:pos x="66" y="12"/>
                </a:cxn>
                <a:cxn ang="0">
                  <a:pos x="72" y="10"/>
                </a:cxn>
                <a:cxn ang="0">
                  <a:pos x="80" y="10"/>
                </a:cxn>
                <a:cxn ang="0">
                  <a:pos x="78" y="8"/>
                </a:cxn>
                <a:cxn ang="0">
                  <a:pos x="74" y="8"/>
                </a:cxn>
                <a:cxn ang="0">
                  <a:pos x="70" y="8"/>
                </a:cxn>
                <a:cxn ang="0">
                  <a:pos x="64" y="6"/>
                </a:cxn>
                <a:cxn ang="0">
                  <a:pos x="60" y="4"/>
                </a:cxn>
                <a:cxn ang="0">
                  <a:pos x="56" y="0"/>
                </a:cxn>
              </a:cxnLst>
              <a:rect l="txL" t="txT" r="txR" b="txB"/>
              <a:pathLst>
                <a:path w="80" h="34">
                  <a:moveTo>
                    <a:pt x="56" y="0"/>
                  </a:moveTo>
                  <a:lnTo>
                    <a:pt x="50"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59" name="Freeform 219"/>
            <p:cNvSpPr/>
            <p:nvPr/>
          </p:nvSpPr>
          <p:spPr>
            <a:xfrm>
              <a:off x="308" y="410"/>
              <a:ext cx="336" cy="412"/>
            </a:xfrm>
            <a:custGeom>
              <a:avLst/>
              <a:gdLst>
                <a:gd name="txL" fmla="*/ 0 w 336"/>
                <a:gd name="txT" fmla="*/ 0 h 412"/>
                <a:gd name="txR" fmla="*/ 336 w 336"/>
                <a:gd name="txB" fmla="*/ 412 h 412"/>
              </a:gdLst>
              <a:ahLst/>
              <a:cxnLst>
                <a:cxn ang="0">
                  <a:pos x="302" y="44"/>
                </a:cxn>
                <a:cxn ang="0">
                  <a:pos x="314" y="42"/>
                </a:cxn>
                <a:cxn ang="0">
                  <a:pos x="312" y="42"/>
                </a:cxn>
                <a:cxn ang="0">
                  <a:pos x="326" y="38"/>
                </a:cxn>
                <a:cxn ang="0">
                  <a:pos x="330" y="22"/>
                </a:cxn>
                <a:cxn ang="0">
                  <a:pos x="302" y="4"/>
                </a:cxn>
                <a:cxn ang="0">
                  <a:pos x="250" y="8"/>
                </a:cxn>
                <a:cxn ang="0">
                  <a:pos x="230" y="14"/>
                </a:cxn>
                <a:cxn ang="0">
                  <a:pos x="218" y="20"/>
                </a:cxn>
                <a:cxn ang="0">
                  <a:pos x="214" y="26"/>
                </a:cxn>
                <a:cxn ang="0">
                  <a:pos x="204" y="36"/>
                </a:cxn>
                <a:cxn ang="0">
                  <a:pos x="194" y="34"/>
                </a:cxn>
                <a:cxn ang="0">
                  <a:pos x="186" y="34"/>
                </a:cxn>
                <a:cxn ang="0">
                  <a:pos x="176" y="48"/>
                </a:cxn>
                <a:cxn ang="0">
                  <a:pos x="158" y="58"/>
                </a:cxn>
                <a:cxn ang="0">
                  <a:pos x="148" y="76"/>
                </a:cxn>
                <a:cxn ang="0">
                  <a:pos x="136" y="114"/>
                </a:cxn>
                <a:cxn ang="0">
                  <a:pos x="106" y="170"/>
                </a:cxn>
                <a:cxn ang="0">
                  <a:pos x="94" y="200"/>
                </a:cxn>
                <a:cxn ang="0">
                  <a:pos x="72" y="230"/>
                </a:cxn>
                <a:cxn ang="0">
                  <a:pos x="26" y="278"/>
                </a:cxn>
                <a:cxn ang="0">
                  <a:pos x="16" y="284"/>
                </a:cxn>
                <a:cxn ang="0">
                  <a:pos x="8" y="300"/>
                </a:cxn>
                <a:cxn ang="0">
                  <a:pos x="4" y="334"/>
                </a:cxn>
                <a:cxn ang="0">
                  <a:pos x="10" y="344"/>
                </a:cxn>
                <a:cxn ang="0">
                  <a:pos x="6" y="352"/>
                </a:cxn>
                <a:cxn ang="0">
                  <a:pos x="2" y="364"/>
                </a:cxn>
                <a:cxn ang="0">
                  <a:pos x="4" y="384"/>
                </a:cxn>
                <a:cxn ang="0">
                  <a:pos x="10" y="400"/>
                </a:cxn>
                <a:cxn ang="0">
                  <a:pos x="28" y="412"/>
                </a:cxn>
                <a:cxn ang="0">
                  <a:pos x="46" y="402"/>
                </a:cxn>
                <a:cxn ang="0">
                  <a:pos x="54" y="390"/>
                </a:cxn>
                <a:cxn ang="0">
                  <a:pos x="58" y="376"/>
                </a:cxn>
                <a:cxn ang="0">
                  <a:pos x="68" y="370"/>
                </a:cxn>
                <a:cxn ang="0">
                  <a:pos x="76" y="358"/>
                </a:cxn>
                <a:cxn ang="0">
                  <a:pos x="80" y="342"/>
                </a:cxn>
                <a:cxn ang="0">
                  <a:pos x="92" y="354"/>
                </a:cxn>
                <a:cxn ang="0">
                  <a:pos x="100" y="318"/>
                </a:cxn>
                <a:cxn ang="0">
                  <a:pos x="102" y="260"/>
                </a:cxn>
                <a:cxn ang="0">
                  <a:pos x="132" y="198"/>
                </a:cxn>
                <a:cxn ang="0">
                  <a:pos x="140" y="178"/>
                </a:cxn>
                <a:cxn ang="0">
                  <a:pos x="154" y="162"/>
                </a:cxn>
                <a:cxn ang="0">
                  <a:pos x="162" y="134"/>
                </a:cxn>
                <a:cxn ang="0">
                  <a:pos x="170" y="112"/>
                </a:cxn>
                <a:cxn ang="0">
                  <a:pos x="224" y="64"/>
                </a:cxn>
                <a:cxn ang="0">
                  <a:pos x="238" y="66"/>
                </a:cxn>
                <a:cxn ang="0">
                  <a:pos x="264" y="70"/>
                </a:cxn>
                <a:cxn ang="0">
                  <a:pos x="276" y="64"/>
                </a:cxn>
                <a:cxn ang="0">
                  <a:pos x="278" y="56"/>
                </a:cxn>
                <a:cxn ang="0">
                  <a:pos x="294" y="50"/>
                </a:cxn>
                <a:cxn ang="0">
                  <a:pos x="328" y="64"/>
                </a:cxn>
                <a:cxn ang="0">
                  <a:pos x="326" y="52"/>
                </a:cxn>
              </a:cxnLst>
              <a:rect l="txL" t="txT" r="txR" b="txB"/>
              <a:pathLst>
                <a:path w="336" h="412">
                  <a:moveTo>
                    <a:pt x="326" y="52"/>
                  </a:moveTo>
                  <a:lnTo>
                    <a:pt x="314" y="48"/>
                  </a:lnTo>
                  <a:lnTo>
                    <a:pt x="308" y="46"/>
                  </a:lnTo>
                  <a:lnTo>
                    <a:pt x="302" y="44"/>
                  </a:lnTo>
                  <a:lnTo>
                    <a:pt x="300" y="44"/>
                  </a:lnTo>
                  <a:lnTo>
                    <a:pt x="298" y="44"/>
                  </a:lnTo>
                  <a:lnTo>
                    <a:pt x="314" y="42"/>
                  </a:lnTo>
                  <a:lnTo>
                    <a:pt x="314" y="42"/>
                  </a:lnTo>
                  <a:lnTo>
                    <a:pt x="314" y="42"/>
                  </a:lnTo>
                  <a:lnTo>
                    <a:pt x="312" y="42"/>
                  </a:lnTo>
                  <a:lnTo>
                    <a:pt x="312" y="42"/>
                  </a:lnTo>
                  <a:lnTo>
                    <a:pt x="312" y="42"/>
                  </a:lnTo>
                  <a:lnTo>
                    <a:pt x="314" y="42"/>
                  </a:lnTo>
                  <a:lnTo>
                    <a:pt x="318" y="42"/>
                  </a:lnTo>
                  <a:lnTo>
                    <a:pt x="322" y="40"/>
                  </a:lnTo>
                  <a:lnTo>
                    <a:pt x="326" y="38"/>
                  </a:lnTo>
                  <a:lnTo>
                    <a:pt x="328" y="34"/>
                  </a:lnTo>
                  <a:lnTo>
                    <a:pt x="328" y="30"/>
                  </a:lnTo>
                  <a:lnTo>
                    <a:pt x="330" y="26"/>
                  </a:lnTo>
                  <a:lnTo>
                    <a:pt x="330" y="22"/>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30" y="14"/>
                  </a:lnTo>
                  <a:lnTo>
                    <a:pt x="224" y="16"/>
                  </a:lnTo>
                  <a:lnTo>
                    <a:pt x="220" y="18"/>
                  </a:lnTo>
                  <a:lnTo>
                    <a:pt x="218" y="20"/>
                  </a:lnTo>
                  <a:lnTo>
                    <a:pt x="216" y="22"/>
                  </a:lnTo>
                  <a:lnTo>
                    <a:pt x="216" y="22"/>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6" y="284"/>
                  </a:lnTo>
                  <a:lnTo>
                    <a:pt x="14" y="290"/>
                  </a:lnTo>
                  <a:lnTo>
                    <a:pt x="12" y="294"/>
                  </a:lnTo>
                  <a:lnTo>
                    <a:pt x="10" y="298"/>
                  </a:lnTo>
                  <a:lnTo>
                    <a:pt x="8" y="300"/>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4" y="64"/>
                  </a:lnTo>
                  <a:lnTo>
                    <a:pt x="226" y="64"/>
                  </a:lnTo>
                  <a:lnTo>
                    <a:pt x="230" y="64"/>
                  </a:lnTo>
                  <a:lnTo>
                    <a:pt x="234" y="64"/>
                  </a:lnTo>
                  <a:lnTo>
                    <a:pt x="238" y="66"/>
                  </a:lnTo>
                  <a:lnTo>
                    <a:pt x="242" y="70"/>
                  </a:lnTo>
                  <a:lnTo>
                    <a:pt x="260" y="72"/>
                  </a:lnTo>
                  <a:lnTo>
                    <a:pt x="260" y="72"/>
                  </a:lnTo>
                  <a:lnTo>
                    <a:pt x="264" y="70"/>
                  </a:lnTo>
                  <a:lnTo>
                    <a:pt x="266" y="70"/>
                  </a:lnTo>
                  <a:lnTo>
                    <a:pt x="270" y="68"/>
                  </a:lnTo>
                  <a:lnTo>
                    <a:pt x="272" y="66"/>
                  </a:lnTo>
                  <a:lnTo>
                    <a:pt x="276" y="64"/>
                  </a:lnTo>
                  <a:lnTo>
                    <a:pt x="276" y="60"/>
                  </a:lnTo>
                  <a:lnTo>
                    <a:pt x="276" y="60"/>
                  </a:lnTo>
                  <a:lnTo>
                    <a:pt x="276" y="58"/>
                  </a:lnTo>
                  <a:lnTo>
                    <a:pt x="278" y="56"/>
                  </a:lnTo>
                  <a:lnTo>
                    <a:pt x="280" y="52"/>
                  </a:lnTo>
                  <a:lnTo>
                    <a:pt x="284" y="50"/>
                  </a:lnTo>
                  <a:lnTo>
                    <a:pt x="288" y="50"/>
                  </a:lnTo>
                  <a:lnTo>
                    <a:pt x="294" y="50"/>
                  </a:lnTo>
                  <a:lnTo>
                    <a:pt x="326" y="66"/>
                  </a:lnTo>
                  <a:lnTo>
                    <a:pt x="326" y="66"/>
                  </a:lnTo>
                  <a:lnTo>
                    <a:pt x="326" y="66"/>
                  </a:lnTo>
                  <a:lnTo>
                    <a:pt x="328" y="64"/>
                  </a:lnTo>
                  <a:lnTo>
                    <a:pt x="328" y="62"/>
                  </a:lnTo>
                  <a:lnTo>
                    <a:pt x="328" y="56"/>
                  </a:lnTo>
                  <a:lnTo>
                    <a:pt x="336" y="56"/>
                  </a:lnTo>
                  <a:lnTo>
                    <a:pt x="326" y="5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60" name="Freeform 220"/>
            <p:cNvSpPr/>
            <p:nvPr/>
          </p:nvSpPr>
          <p:spPr>
            <a:xfrm>
              <a:off x="122" y="1108"/>
              <a:ext cx="158" cy="132"/>
            </a:xfrm>
            <a:custGeom>
              <a:avLst/>
              <a:gdLst>
                <a:gd name="txL" fmla="*/ 0 w 158"/>
                <a:gd name="txT" fmla="*/ 0 h 132"/>
                <a:gd name="txR" fmla="*/ 158 w 158"/>
                <a:gd name="txB" fmla="*/ 132 h 132"/>
              </a:gdLst>
              <a:ahLst/>
              <a:cxnLst>
                <a:cxn ang="0">
                  <a:pos x="154" y="46"/>
                </a:cxn>
                <a:cxn ang="0">
                  <a:pos x="146" y="46"/>
                </a:cxn>
                <a:cxn ang="0">
                  <a:pos x="136" y="48"/>
                </a:cxn>
                <a:cxn ang="0">
                  <a:pos x="132" y="54"/>
                </a:cxn>
                <a:cxn ang="0">
                  <a:pos x="126" y="58"/>
                </a:cxn>
                <a:cxn ang="0">
                  <a:pos x="120" y="66"/>
                </a:cxn>
                <a:cxn ang="0">
                  <a:pos x="120" y="74"/>
                </a:cxn>
                <a:cxn ang="0">
                  <a:pos x="120" y="78"/>
                </a:cxn>
                <a:cxn ang="0">
                  <a:pos x="116" y="84"/>
                </a:cxn>
                <a:cxn ang="0">
                  <a:pos x="110" y="92"/>
                </a:cxn>
                <a:cxn ang="0">
                  <a:pos x="96" y="118"/>
                </a:cxn>
                <a:cxn ang="0">
                  <a:pos x="92" y="118"/>
                </a:cxn>
                <a:cxn ang="0">
                  <a:pos x="78" y="118"/>
                </a:cxn>
                <a:cxn ang="0">
                  <a:pos x="68" y="116"/>
                </a:cxn>
                <a:cxn ang="0">
                  <a:pos x="60" y="118"/>
                </a:cxn>
                <a:cxn ang="0">
                  <a:pos x="52" y="120"/>
                </a:cxn>
                <a:cxn ang="0">
                  <a:pos x="50" y="122"/>
                </a:cxn>
                <a:cxn ang="0">
                  <a:pos x="44" y="120"/>
                </a:cxn>
                <a:cxn ang="0">
                  <a:pos x="38" y="120"/>
                </a:cxn>
                <a:cxn ang="0">
                  <a:pos x="32" y="124"/>
                </a:cxn>
                <a:cxn ang="0">
                  <a:pos x="30" y="132"/>
                </a:cxn>
                <a:cxn ang="0">
                  <a:pos x="26" y="132"/>
                </a:cxn>
                <a:cxn ang="0">
                  <a:pos x="20" y="128"/>
                </a:cxn>
                <a:cxn ang="0">
                  <a:pos x="18" y="122"/>
                </a:cxn>
                <a:cxn ang="0">
                  <a:pos x="16" y="120"/>
                </a:cxn>
                <a:cxn ang="0">
                  <a:pos x="16" y="118"/>
                </a:cxn>
                <a:cxn ang="0">
                  <a:pos x="16" y="118"/>
                </a:cxn>
                <a:cxn ang="0">
                  <a:pos x="16" y="114"/>
                </a:cxn>
                <a:cxn ang="0">
                  <a:pos x="20" y="104"/>
                </a:cxn>
                <a:cxn ang="0">
                  <a:pos x="24" y="102"/>
                </a:cxn>
                <a:cxn ang="0">
                  <a:pos x="30" y="98"/>
                </a:cxn>
                <a:cxn ang="0">
                  <a:pos x="28" y="88"/>
                </a:cxn>
                <a:cxn ang="0">
                  <a:pos x="30" y="70"/>
                </a:cxn>
                <a:cxn ang="0">
                  <a:pos x="30" y="50"/>
                </a:cxn>
                <a:cxn ang="0">
                  <a:pos x="32" y="42"/>
                </a:cxn>
                <a:cxn ang="0">
                  <a:pos x="38" y="38"/>
                </a:cxn>
                <a:cxn ang="0">
                  <a:pos x="38" y="34"/>
                </a:cxn>
                <a:cxn ang="0">
                  <a:pos x="36" y="32"/>
                </a:cxn>
                <a:cxn ang="0">
                  <a:pos x="28" y="28"/>
                </a:cxn>
                <a:cxn ang="0">
                  <a:pos x="26" y="28"/>
                </a:cxn>
                <a:cxn ang="0">
                  <a:pos x="24" y="28"/>
                </a:cxn>
                <a:cxn ang="0">
                  <a:pos x="10" y="30"/>
                </a:cxn>
                <a:cxn ang="0">
                  <a:pos x="4" y="24"/>
                </a:cxn>
                <a:cxn ang="0">
                  <a:pos x="4" y="20"/>
                </a:cxn>
                <a:cxn ang="0">
                  <a:pos x="0" y="14"/>
                </a:cxn>
                <a:cxn ang="0">
                  <a:pos x="2" y="12"/>
                </a:cxn>
                <a:cxn ang="0">
                  <a:pos x="4" y="10"/>
                </a:cxn>
                <a:cxn ang="0">
                  <a:pos x="18" y="0"/>
                </a:cxn>
                <a:cxn ang="0">
                  <a:pos x="22" y="0"/>
                </a:cxn>
                <a:cxn ang="0">
                  <a:pos x="26" y="2"/>
                </a:cxn>
                <a:cxn ang="0">
                  <a:pos x="58" y="6"/>
                </a:cxn>
                <a:cxn ang="0">
                  <a:pos x="84" y="8"/>
                </a:cxn>
                <a:cxn ang="0">
                  <a:pos x="98" y="6"/>
                </a:cxn>
                <a:cxn ang="0">
                  <a:pos x="102" y="8"/>
                </a:cxn>
                <a:cxn ang="0">
                  <a:pos x="102" y="12"/>
                </a:cxn>
                <a:cxn ang="0">
                  <a:pos x="106" y="14"/>
                </a:cxn>
                <a:cxn ang="0">
                  <a:pos x="112" y="18"/>
                </a:cxn>
                <a:cxn ang="0">
                  <a:pos x="114" y="18"/>
                </a:cxn>
                <a:cxn ang="0">
                  <a:pos x="120" y="22"/>
                </a:cxn>
                <a:cxn ang="0">
                  <a:pos x="126" y="28"/>
                </a:cxn>
                <a:cxn ang="0">
                  <a:pos x="134" y="36"/>
                </a:cxn>
                <a:cxn ang="0">
                  <a:pos x="152" y="42"/>
                </a:cxn>
                <a:cxn ang="0">
                  <a:pos x="154" y="46"/>
                </a:cxn>
              </a:cxnLst>
              <a:rect l="txL" t="txT" r="txR" b="txB"/>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8" y="116"/>
                  </a:lnTo>
                  <a:lnTo>
                    <a:pt x="64" y="116"/>
                  </a:lnTo>
                  <a:lnTo>
                    <a:pt x="60" y="118"/>
                  </a:lnTo>
                  <a:lnTo>
                    <a:pt x="56" y="118"/>
                  </a:lnTo>
                  <a:lnTo>
                    <a:pt x="52" y="120"/>
                  </a:lnTo>
                  <a:lnTo>
                    <a:pt x="50" y="122"/>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8"/>
                  </a:lnTo>
                  <a:lnTo>
                    <a:pt x="16" y="118"/>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2" y="42"/>
                  </a:lnTo>
                  <a:lnTo>
                    <a:pt x="36" y="40"/>
                  </a:lnTo>
                  <a:lnTo>
                    <a:pt x="38" y="38"/>
                  </a:lnTo>
                  <a:lnTo>
                    <a:pt x="38" y="36"/>
                  </a:lnTo>
                  <a:lnTo>
                    <a:pt x="38" y="34"/>
                  </a:lnTo>
                  <a:lnTo>
                    <a:pt x="38" y="34"/>
                  </a:lnTo>
                  <a:lnTo>
                    <a:pt x="36" y="32"/>
                  </a:lnTo>
                  <a:lnTo>
                    <a:pt x="28" y="28"/>
                  </a:lnTo>
                  <a:lnTo>
                    <a:pt x="28" y="28"/>
                  </a:lnTo>
                  <a:lnTo>
                    <a:pt x="26" y="28"/>
                  </a:lnTo>
                  <a:lnTo>
                    <a:pt x="26" y="28"/>
                  </a:lnTo>
                  <a:lnTo>
                    <a:pt x="24"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4" y="18"/>
                  </a:lnTo>
                  <a:lnTo>
                    <a:pt x="116" y="20"/>
                  </a:lnTo>
                  <a:lnTo>
                    <a:pt x="120" y="22"/>
                  </a:lnTo>
                  <a:lnTo>
                    <a:pt x="122" y="24"/>
                  </a:lnTo>
                  <a:lnTo>
                    <a:pt x="126" y="28"/>
                  </a:lnTo>
                  <a:lnTo>
                    <a:pt x="126" y="26"/>
                  </a:lnTo>
                  <a:lnTo>
                    <a:pt x="134" y="36"/>
                  </a:lnTo>
                  <a:lnTo>
                    <a:pt x="134" y="36"/>
                  </a:lnTo>
                  <a:lnTo>
                    <a:pt x="152" y="42"/>
                  </a:lnTo>
                  <a:lnTo>
                    <a:pt x="158" y="44"/>
                  </a:lnTo>
                  <a:lnTo>
                    <a:pt x="154" y="4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61" name="Freeform 221"/>
            <p:cNvSpPr/>
            <p:nvPr/>
          </p:nvSpPr>
          <p:spPr>
            <a:xfrm>
              <a:off x="322" y="1070"/>
              <a:ext cx="156" cy="146"/>
            </a:xfrm>
            <a:custGeom>
              <a:avLst/>
              <a:gdLst>
                <a:gd name="txL" fmla="*/ 0 w 156"/>
                <a:gd name="txT" fmla="*/ 0 h 146"/>
                <a:gd name="txR" fmla="*/ 156 w 156"/>
                <a:gd name="txB" fmla="*/ 146 h 146"/>
              </a:gdLst>
              <a:ahLst/>
              <a:cxnLst>
                <a:cxn ang="0">
                  <a:pos x="94" y="14"/>
                </a:cxn>
                <a:cxn ang="0">
                  <a:pos x="92" y="16"/>
                </a:cxn>
                <a:cxn ang="0">
                  <a:pos x="92" y="16"/>
                </a:cxn>
                <a:cxn ang="0">
                  <a:pos x="94" y="18"/>
                </a:cxn>
                <a:cxn ang="0">
                  <a:pos x="94" y="20"/>
                </a:cxn>
                <a:cxn ang="0">
                  <a:pos x="76" y="28"/>
                </a:cxn>
                <a:cxn ang="0">
                  <a:pos x="78" y="32"/>
                </a:cxn>
                <a:cxn ang="0">
                  <a:pos x="84" y="38"/>
                </a:cxn>
                <a:cxn ang="0">
                  <a:pos x="94" y="46"/>
                </a:cxn>
                <a:cxn ang="0">
                  <a:pos x="104" y="52"/>
                </a:cxn>
                <a:cxn ang="0">
                  <a:pos x="102" y="56"/>
                </a:cxn>
                <a:cxn ang="0">
                  <a:pos x="104" y="62"/>
                </a:cxn>
                <a:cxn ang="0">
                  <a:pos x="138" y="90"/>
                </a:cxn>
                <a:cxn ang="0">
                  <a:pos x="156" y="120"/>
                </a:cxn>
                <a:cxn ang="0">
                  <a:pos x="144" y="118"/>
                </a:cxn>
                <a:cxn ang="0">
                  <a:pos x="134" y="122"/>
                </a:cxn>
                <a:cxn ang="0">
                  <a:pos x="130" y="134"/>
                </a:cxn>
                <a:cxn ang="0">
                  <a:pos x="124" y="146"/>
                </a:cxn>
                <a:cxn ang="0">
                  <a:pos x="120" y="134"/>
                </a:cxn>
                <a:cxn ang="0">
                  <a:pos x="118" y="132"/>
                </a:cxn>
                <a:cxn ang="0">
                  <a:pos x="116" y="130"/>
                </a:cxn>
                <a:cxn ang="0">
                  <a:pos x="118" y="128"/>
                </a:cxn>
                <a:cxn ang="0">
                  <a:pos x="122" y="112"/>
                </a:cxn>
                <a:cxn ang="0">
                  <a:pos x="110" y="106"/>
                </a:cxn>
                <a:cxn ang="0">
                  <a:pos x="80" y="84"/>
                </a:cxn>
                <a:cxn ang="0">
                  <a:pos x="50" y="54"/>
                </a:cxn>
                <a:cxn ang="0">
                  <a:pos x="50" y="50"/>
                </a:cxn>
                <a:cxn ang="0">
                  <a:pos x="48" y="44"/>
                </a:cxn>
                <a:cxn ang="0">
                  <a:pos x="44" y="40"/>
                </a:cxn>
                <a:cxn ang="0">
                  <a:pos x="18" y="48"/>
                </a:cxn>
                <a:cxn ang="0">
                  <a:pos x="12" y="48"/>
                </a:cxn>
                <a:cxn ang="0">
                  <a:pos x="4" y="34"/>
                </a:cxn>
                <a:cxn ang="0">
                  <a:pos x="2" y="32"/>
                </a:cxn>
                <a:cxn ang="0">
                  <a:pos x="0" y="22"/>
                </a:cxn>
                <a:cxn ang="0">
                  <a:pos x="12" y="22"/>
                </a:cxn>
                <a:cxn ang="0">
                  <a:pos x="16" y="24"/>
                </a:cxn>
                <a:cxn ang="0">
                  <a:pos x="24" y="12"/>
                </a:cxn>
                <a:cxn ang="0">
                  <a:pos x="30" y="10"/>
                </a:cxn>
                <a:cxn ang="0">
                  <a:pos x="30" y="14"/>
                </a:cxn>
                <a:cxn ang="0">
                  <a:pos x="32" y="16"/>
                </a:cxn>
                <a:cxn ang="0">
                  <a:pos x="36" y="14"/>
                </a:cxn>
                <a:cxn ang="0">
                  <a:pos x="40" y="12"/>
                </a:cxn>
                <a:cxn ang="0">
                  <a:pos x="42" y="10"/>
                </a:cxn>
                <a:cxn ang="0">
                  <a:pos x="44" y="8"/>
                </a:cxn>
                <a:cxn ang="0">
                  <a:pos x="44" y="10"/>
                </a:cxn>
                <a:cxn ang="0">
                  <a:pos x="46" y="12"/>
                </a:cxn>
                <a:cxn ang="0">
                  <a:pos x="48" y="10"/>
                </a:cxn>
                <a:cxn ang="0">
                  <a:pos x="48" y="8"/>
                </a:cxn>
                <a:cxn ang="0">
                  <a:pos x="46" y="4"/>
                </a:cxn>
                <a:cxn ang="0">
                  <a:pos x="48" y="4"/>
                </a:cxn>
                <a:cxn ang="0">
                  <a:pos x="50" y="2"/>
                </a:cxn>
                <a:cxn ang="0">
                  <a:pos x="54" y="0"/>
                </a:cxn>
                <a:cxn ang="0">
                  <a:pos x="58" y="0"/>
                </a:cxn>
                <a:cxn ang="0">
                  <a:pos x="62" y="0"/>
                </a:cxn>
                <a:cxn ang="0">
                  <a:pos x="66" y="0"/>
                </a:cxn>
                <a:cxn ang="0">
                  <a:pos x="72" y="0"/>
                </a:cxn>
                <a:cxn ang="0">
                  <a:pos x="74" y="4"/>
                </a:cxn>
                <a:cxn ang="0">
                  <a:pos x="80" y="8"/>
                </a:cxn>
                <a:cxn ang="0">
                  <a:pos x="88" y="12"/>
                </a:cxn>
                <a:cxn ang="0">
                  <a:pos x="94" y="14"/>
                </a:cxn>
              </a:cxnLst>
              <a:rect l="txL" t="txT" r="txR" b="txB"/>
              <a:pathLst>
                <a:path w="156" h="146">
                  <a:moveTo>
                    <a:pt x="94" y="14"/>
                  </a:moveTo>
                  <a:lnTo>
                    <a:pt x="94" y="14"/>
                  </a:lnTo>
                  <a:lnTo>
                    <a:pt x="92" y="16"/>
                  </a:lnTo>
                  <a:lnTo>
                    <a:pt x="92" y="16"/>
                  </a:lnTo>
                  <a:lnTo>
                    <a:pt x="92" y="16"/>
                  </a:lnTo>
                  <a:lnTo>
                    <a:pt x="92" y="16"/>
                  </a:lnTo>
                  <a:lnTo>
                    <a:pt x="94" y="18"/>
                  </a:lnTo>
                  <a:lnTo>
                    <a:pt x="94" y="18"/>
                  </a:lnTo>
                  <a:lnTo>
                    <a:pt x="94" y="20"/>
                  </a:lnTo>
                  <a:lnTo>
                    <a:pt x="94" y="20"/>
                  </a:lnTo>
                  <a:lnTo>
                    <a:pt x="84" y="24"/>
                  </a:lnTo>
                  <a:lnTo>
                    <a:pt x="76" y="28"/>
                  </a:lnTo>
                  <a:lnTo>
                    <a:pt x="76" y="28"/>
                  </a:lnTo>
                  <a:lnTo>
                    <a:pt x="78" y="32"/>
                  </a:lnTo>
                  <a:lnTo>
                    <a:pt x="82" y="34"/>
                  </a:lnTo>
                  <a:lnTo>
                    <a:pt x="84" y="38"/>
                  </a:lnTo>
                  <a:lnTo>
                    <a:pt x="88" y="42"/>
                  </a:lnTo>
                  <a:lnTo>
                    <a:pt x="94" y="46"/>
                  </a:lnTo>
                  <a:lnTo>
                    <a:pt x="98" y="50"/>
                  </a:lnTo>
                  <a:lnTo>
                    <a:pt x="104" y="52"/>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20" y="134"/>
                  </a:lnTo>
                  <a:lnTo>
                    <a:pt x="118" y="132"/>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8"/>
                  </a:lnTo>
                  <a:lnTo>
                    <a:pt x="12" y="42"/>
                  </a:lnTo>
                  <a:lnTo>
                    <a:pt x="4" y="34"/>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0"/>
                  </a:lnTo>
                  <a:lnTo>
                    <a:pt x="30" y="12"/>
                  </a:lnTo>
                  <a:lnTo>
                    <a:pt x="30" y="14"/>
                  </a:lnTo>
                  <a:lnTo>
                    <a:pt x="30" y="14"/>
                  </a:lnTo>
                  <a:lnTo>
                    <a:pt x="32" y="16"/>
                  </a:lnTo>
                  <a:lnTo>
                    <a:pt x="34" y="14"/>
                  </a:lnTo>
                  <a:lnTo>
                    <a:pt x="36" y="14"/>
                  </a:lnTo>
                  <a:lnTo>
                    <a:pt x="40" y="12"/>
                  </a:lnTo>
                  <a:lnTo>
                    <a:pt x="40" y="12"/>
                  </a:lnTo>
                  <a:lnTo>
                    <a:pt x="40" y="10"/>
                  </a:lnTo>
                  <a:lnTo>
                    <a:pt x="42" y="10"/>
                  </a:lnTo>
                  <a:lnTo>
                    <a:pt x="46" y="6"/>
                  </a:lnTo>
                  <a:lnTo>
                    <a:pt x="44" y="8"/>
                  </a:lnTo>
                  <a:lnTo>
                    <a:pt x="44" y="8"/>
                  </a:lnTo>
                  <a:lnTo>
                    <a:pt x="44" y="10"/>
                  </a:lnTo>
                  <a:lnTo>
                    <a:pt x="46" y="12"/>
                  </a:lnTo>
                  <a:lnTo>
                    <a:pt x="46" y="12"/>
                  </a:lnTo>
                  <a:lnTo>
                    <a:pt x="48" y="12"/>
                  </a:lnTo>
                  <a:lnTo>
                    <a:pt x="48" y="10"/>
                  </a:lnTo>
                  <a:lnTo>
                    <a:pt x="48" y="8"/>
                  </a:lnTo>
                  <a:lnTo>
                    <a:pt x="48" y="8"/>
                  </a:lnTo>
                  <a:lnTo>
                    <a:pt x="48" y="6"/>
                  </a:lnTo>
                  <a:lnTo>
                    <a:pt x="46" y="4"/>
                  </a:lnTo>
                  <a:lnTo>
                    <a:pt x="46" y="4"/>
                  </a:lnTo>
                  <a:lnTo>
                    <a:pt x="48" y="4"/>
                  </a:lnTo>
                  <a:lnTo>
                    <a:pt x="50" y="4"/>
                  </a:lnTo>
                  <a:lnTo>
                    <a:pt x="50" y="2"/>
                  </a:lnTo>
                  <a:lnTo>
                    <a:pt x="52" y="2"/>
                  </a:lnTo>
                  <a:lnTo>
                    <a:pt x="54" y="0"/>
                  </a:lnTo>
                  <a:lnTo>
                    <a:pt x="54" y="0"/>
                  </a:lnTo>
                  <a:lnTo>
                    <a:pt x="58" y="0"/>
                  </a:lnTo>
                  <a:lnTo>
                    <a:pt x="62" y="0"/>
                  </a:lnTo>
                  <a:lnTo>
                    <a:pt x="62" y="0"/>
                  </a:lnTo>
                  <a:lnTo>
                    <a:pt x="64" y="0"/>
                  </a:lnTo>
                  <a:lnTo>
                    <a:pt x="66" y="0"/>
                  </a:lnTo>
                  <a:lnTo>
                    <a:pt x="70" y="0"/>
                  </a:lnTo>
                  <a:lnTo>
                    <a:pt x="72" y="0"/>
                  </a:lnTo>
                  <a:lnTo>
                    <a:pt x="74" y="4"/>
                  </a:lnTo>
                  <a:lnTo>
                    <a:pt x="74" y="4"/>
                  </a:lnTo>
                  <a:lnTo>
                    <a:pt x="76" y="6"/>
                  </a:lnTo>
                  <a:lnTo>
                    <a:pt x="80" y="8"/>
                  </a:lnTo>
                  <a:lnTo>
                    <a:pt x="84" y="10"/>
                  </a:lnTo>
                  <a:lnTo>
                    <a:pt x="88" y="12"/>
                  </a:lnTo>
                  <a:lnTo>
                    <a:pt x="92" y="12"/>
                  </a:lnTo>
                  <a:lnTo>
                    <a:pt x="94" y="1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62" name="Freeform 222"/>
            <p:cNvSpPr/>
            <p:nvPr/>
          </p:nvSpPr>
          <p:spPr>
            <a:xfrm>
              <a:off x="396" y="1206"/>
              <a:ext cx="42" cy="24"/>
            </a:xfrm>
            <a:custGeom>
              <a:avLst/>
              <a:gdLst>
                <a:gd name="txL" fmla="*/ 0 w 42"/>
                <a:gd name="txT" fmla="*/ 0 h 24"/>
                <a:gd name="txR" fmla="*/ 42 w 42"/>
                <a:gd name="txB" fmla="*/ 24 h 24"/>
              </a:gdLst>
              <a:ahLst/>
              <a:cxnLst>
                <a:cxn ang="0">
                  <a:pos x="6" y="4"/>
                </a:cxn>
                <a:cxn ang="0">
                  <a:pos x="0" y="6"/>
                </a:cxn>
                <a:cxn ang="0">
                  <a:pos x="0" y="6"/>
                </a:cxn>
                <a:cxn ang="0">
                  <a:pos x="0" y="6"/>
                </a:cxn>
                <a:cxn ang="0">
                  <a:pos x="0" y="8"/>
                </a:cxn>
                <a:cxn ang="0">
                  <a:pos x="2" y="10"/>
                </a:cxn>
                <a:cxn ang="0">
                  <a:pos x="22" y="16"/>
                </a:cxn>
                <a:cxn ang="0">
                  <a:pos x="22" y="16"/>
                </a:cxn>
                <a:cxn ang="0">
                  <a:pos x="24" y="20"/>
                </a:cxn>
                <a:cxn ang="0">
                  <a:pos x="26" y="22"/>
                </a:cxn>
                <a:cxn ang="0">
                  <a:pos x="28" y="24"/>
                </a:cxn>
                <a:cxn ang="0">
                  <a:pos x="30" y="22"/>
                </a:cxn>
                <a:cxn ang="0">
                  <a:pos x="34" y="20"/>
                </a:cxn>
                <a:cxn ang="0">
                  <a:pos x="38" y="18"/>
                </a:cxn>
                <a:cxn ang="0">
                  <a:pos x="38" y="18"/>
                </a:cxn>
                <a:cxn ang="0">
                  <a:pos x="38" y="16"/>
                </a:cxn>
                <a:cxn ang="0">
                  <a:pos x="38" y="14"/>
                </a:cxn>
                <a:cxn ang="0">
                  <a:pos x="38" y="12"/>
                </a:cxn>
                <a:cxn ang="0">
                  <a:pos x="36" y="12"/>
                </a:cxn>
                <a:cxn ang="0">
                  <a:pos x="40" y="4"/>
                </a:cxn>
                <a:cxn ang="0">
                  <a:pos x="40" y="4"/>
                </a:cxn>
                <a:cxn ang="0">
                  <a:pos x="42" y="2"/>
                </a:cxn>
                <a:cxn ang="0">
                  <a:pos x="42" y="2"/>
                </a:cxn>
                <a:cxn ang="0">
                  <a:pos x="40" y="0"/>
                </a:cxn>
                <a:cxn ang="0">
                  <a:pos x="38" y="0"/>
                </a:cxn>
                <a:cxn ang="0">
                  <a:pos x="36" y="0"/>
                </a:cxn>
                <a:cxn ang="0">
                  <a:pos x="34" y="2"/>
                </a:cxn>
                <a:cxn ang="0">
                  <a:pos x="32" y="2"/>
                </a:cxn>
                <a:cxn ang="0">
                  <a:pos x="28" y="4"/>
                </a:cxn>
                <a:cxn ang="0">
                  <a:pos x="26" y="4"/>
                </a:cxn>
                <a:cxn ang="0">
                  <a:pos x="22" y="4"/>
                </a:cxn>
                <a:cxn ang="0">
                  <a:pos x="18" y="4"/>
                </a:cxn>
                <a:cxn ang="0">
                  <a:pos x="12" y="4"/>
                </a:cxn>
                <a:cxn ang="0">
                  <a:pos x="8" y="4"/>
                </a:cxn>
                <a:cxn ang="0">
                  <a:pos x="6" y="4"/>
                </a:cxn>
              </a:cxnLst>
              <a:rect l="txL" t="txT" r="txR" b="txB"/>
              <a:pathLst>
                <a:path w="42" h="24">
                  <a:moveTo>
                    <a:pt x="6" y="4"/>
                  </a:moveTo>
                  <a:lnTo>
                    <a:pt x="0" y="6"/>
                  </a:lnTo>
                  <a:lnTo>
                    <a:pt x="0" y="6"/>
                  </a:lnTo>
                  <a:lnTo>
                    <a:pt x="0" y="6"/>
                  </a:lnTo>
                  <a:lnTo>
                    <a:pt x="0" y="8"/>
                  </a:lnTo>
                  <a:lnTo>
                    <a:pt x="2" y="10"/>
                  </a:lnTo>
                  <a:lnTo>
                    <a:pt x="22" y="16"/>
                  </a:lnTo>
                  <a:lnTo>
                    <a:pt x="22" y="16"/>
                  </a:lnTo>
                  <a:lnTo>
                    <a:pt x="24" y="20"/>
                  </a:lnTo>
                  <a:lnTo>
                    <a:pt x="26" y="22"/>
                  </a:lnTo>
                  <a:lnTo>
                    <a:pt x="28" y="24"/>
                  </a:lnTo>
                  <a:lnTo>
                    <a:pt x="30" y="22"/>
                  </a:lnTo>
                  <a:lnTo>
                    <a:pt x="34" y="20"/>
                  </a:lnTo>
                  <a:lnTo>
                    <a:pt x="38" y="18"/>
                  </a:lnTo>
                  <a:lnTo>
                    <a:pt x="38" y="18"/>
                  </a:lnTo>
                  <a:lnTo>
                    <a:pt x="38" y="16"/>
                  </a:lnTo>
                  <a:lnTo>
                    <a:pt x="38" y="14"/>
                  </a:lnTo>
                  <a:lnTo>
                    <a:pt x="38" y="12"/>
                  </a:lnTo>
                  <a:lnTo>
                    <a:pt x="36" y="12"/>
                  </a:lnTo>
                  <a:lnTo>
                    <a:pt x="40" y="4"/>
                  </a:lnTo>
                  <a:lnTo>
                    <a:pt x="40" y="4"/>
                  </a:lnTo>
                  <a:lnTo>
                    <a:pt x="42" y="2"/>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63" name="Freeform 223"/>
            <p:cNvSpPr/>
            <p:nvPr/>
          </p:nvSpPr>
          <p:spPr>
            <a:xfrm>
              <a:off x="346" y="1154"/>
              <a:ext cx="20" cy="42"/>
            </a:xfrm>
            <a:custGeom>
              <a:avLst/>
              <a:gdLst>
                <a:gd name="txL" fmla="*/ 0 w 20"/>
                <a:gd name="txT" fmla="*/ 0 h 42"/>
                <a:gd name="txR" fmla="*/ 20 w 20"/>
                <a:gd name="txB" fmla="*/ 42 h 42"/>
              </a:gdLst>
              <a:ahLst/>
              <a:cxnLst>
                <a:cxn ang="0">
                  <a:pos x="14" y="0"/>
                </a:cxn>
                <a:cxn ang="0">
                  <a:pos x="14" y="2"/>
                </a:cxn>
                <a:cxn ang="0">
                  <a:pos x="12" y="2"/>
                </a:cxn>
                <a:cxn ang="0">
                  <a:pos x="10" y="4"/>
                </a:cxn>
                <a:cxn ang="0">
                  <a:pos x="8" y="6"/>
                </a:cxn>
                <a:cxn ang="0">
                  <a:pos x="4" y="6"/>
                </a:cxn>
                <a:cxn ang="0">
                  <a:pos x="2" y="6"/>
                </a:cxn>
                <a:cxn ang="0">
                  <a:pos x="2" y="4"/>
                </a:cxn>
                <a:cxn ang="0">
                  <a:pos x="0" y="4"/>
                </a:cxn>
                <a:cxn ang="0">
                  <a:pos x="0" y="4"/>
                </a:cxn>
                <a:cxn ang="0">
                  <a:pos x="2" y="8"/>
                </a:cxn>
                <a:cxn ang="0">
                  <a:pos x="2" y="12"/>
                </a:cxn>
                <a:cxn ang="0">
                  <a:pos x="2" y="16"/>
                </a:cxn>
                <a:cxn ang="0">
                  <a:pos x="0" y="20"/>
                </a:cxn>
                <a:cxn ang="0">
                  <a:pos x="0" y="38"/>
                </a:cxn>
                <a:cxn ang="0">
                  <a:pos x="0" y="38"/>
                </a:cxn>
                <a:cxn ang="0">
                  <a:pos x="4" y="40"/>
                </a:cxn>
                <a:cxn ang="0">
                  <a:pos x="8" y="40"/>
                </a:cxn>
                <a:cxn ang="0">
                  <a:pos x="12" y="42"/>
                </a:cxn>
                <a:cxn ang="0">
                  <a:pos x="12" y="38"/>
                </a:cxn>
                <a:cxn ang="0">
                  <a:pos x="12" y="36"/>
                </a:cxn>
                <a:cxn ang="0">
                  <a:pos x="14" y="36"/>
                </a:cxn>
                <a:cxn ang="0">
                  <a:pos x="16" y="34"/>
                </a:cxn>
                <a:cxn ang="0">
                  <a:pos x="18" y="34"/>
                </a:cxn>
                <a:cxn ang="0">
                  <a:pos x="18" y="20"/>
                </a:cxn>
                <a:cxn ang="0">
                  <a:pos x="18" y="18"/>
                </a:cxn>
                <a:cxn ang="0">
                  <a:pos x="20" y="16"/>
                </a:cxn>
                <a:cxn ang="0">
                  <a:pos x="20" y="16"/>
                </a:cxn>
                <a:cxn ang="0">
                  <a:pos x="20" y="14"/>
                </a:cxn>
                <a:cxn ang="0">
                  <a:pos x="20" y="10"/>
                </a:cxn>
                <a:cxn ang="0">
                  <a:pos x="20" y="6"/>
                </a:cxn>
                <a:cxn ang="0">
                  <a:pos x="18" y="4"/>
                </a:cxn>
                <a:cxn ang="0">
                  <a:pos x="14" y="0"/>
                </a:cxn>
              </a:cxnLst>
              <a:rect l="txL" t="txT" r="txR" b="txB"/>
              <a:pathLst>
                <a:path w="20" h="42">
                  <a:moveTo>
                    <a:pt x="14" y="0"/>
                  </a:moveTo>
                  <a:lnTo>
                    <a:pt x="14" y="2"/>
                  </a:lnTo>
                  <a:lnTo>
                    <a:pt x="12" y="2"/>
                  </a:lnTo>
                  <a:lnTo>
                    <a:pt x="10" y="4"/>
                  </a:lnTo>
                  <a:lnTo>
                    <a:pt x="8" y="6"/>
                  </a:lnTo>
                  <a:lnTo>
                    <a:pt x="4" y="6"/>
                  </a:lnTo>
                  <a:lnTo>
                    <a:pt x="2" y="6"/>
                  </a:lnTo>
                  <a:lnTo>
                    <a:pt x="2" y="4"/>
                  </a:lnTo>
                  <a:lnTo>
                    <a:pt x="0" y="4"/>
                  </a:lnTo>
                  <a:lnTo>
                    <a:pt x="0" y="4"/>
                  </a:lnTo>
                  <a:lnTo>
                    <a:pt x="2" y="8"/>
                  </a:lnTo>
                  <a:lnTo>
                    <a:pt x="2" y="12"/>
                  </a:lnTo>
                  <a:lnTo>
                    <a:pt x="2" y="16"/>
                  </a:lnTo>
                  <a:lnTo>
                    <a:pt x="0" y="20"/>
                  </a:lnTo>
                  <a:lnTo>
                    <a:pt x="0" y="38"/>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6"/>
                  </a:lnTo>
                  <a:lnTo>
                    <a:pt x="20" y="14"/>
                  </a:lnTo>
                  <a:lnTo>
                    <a:pt x="20" y="10"/>
                  </a:lnTo>
                  <a:lnTo>
                    <a:pt x="20" y="6"/>
                  </a:lnTo>
                  <a:lnTo>
                    <a:pt x="18" y="4"/>
                  </a:lnTo>
                  <a:lnTo>
                    <a:pt x="14"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64" name="Freeform 224"/>
            <p:cNvSpPr/>
            <p:nvPr/>
          </p:nvSpPr>
          <p:spPr>
            <a:xfrm>
              <a:off x="350" y="1122"/>
              <a:ext cx="18" cy="28"/>
            </a:xfrm>
            <a:custGeom>
              <a:avLst/>
              <a:gdLst>
                <a:gd name="txL" fmla="*/ 0 w 18"/>
                <a:gd name="txT" fmla="*/ 0 h 28"/>
                <a:gd name="txR" fmla="*/ 18 w 18"/>
                <a:gd name="txB" fmla="*/ 28 h 28"/>
              </a:gdLst>
              <a:ahLst/>
              <a:cxnLst>
                <a:cxn ang="0">
                  <a:pos x="8" y="4"/>
                </a:cxn>
                <a:cxn ang="0">
                  <a:pos x="6" y="4"/>
                </a:cxn>
                <a:cxn ang="0">
                  <a:pos x="6" y="4"/>
                </a:cxn>
                <a:cxn ang="0">
                  <a:pos x="4" y="4"/>
                </a:cxn>
                <a:cxn ang="0">
                  <a:pos x="2" y="6"/>
                </a:cxn>
                <a:cxn ang="0">
                  <a:pos x="0" y="8"/>
                </a:cxn>
                <a:cxn ang="0">
                  <a:pos x="2" y="10"/>
                </a:cxn>
                <a:cxn ang="0">
                  <a:pos x="2" y="12"/>
                </a:cxn>
                <a:cxn ang="0">
                  <a:pos x="2" y="16"/>
                </a:cxn>
                <a:cxn ang="0">
                  <a:pos x="4" y="20"/>
                </a:cxn>
                <a:cxn ang="0">
                  <a:pos x="6" y="22"/>
                </a:cxn>
                <a:cxn ang="0">
                  <a:pos x="12" y="28"/>
                </a:cxn>
                <a:cxn ang="0">
                  <a:pos x="12" y="28"/>
                </a:cxn>
                <a:cxn ang="0">
                  <a:pos x="14" y="24"/>
                </a:cxn>
                <a:cxn ang="0">
                  <a:pos x="14" y="22"/>
                </a:cxn>
                <a:cxn ang="0">
                  <a:pos x="16" y="18"/>
                </a:cxn>
                <a:cxn ang="0">
                  <a:pos x="18" y="18"/>
                </a:cxn>
                <a:cxn ang="0">
                  <a:pos x="18" y="16"/>
                </a:cxn>
                <a:cxn ang="0">
                  <a:pos x="18" y="14"/>
                </a:cxn>
                <a:cxn ang="0">
                  <a:pos x="16" y="10"/>
                </a:cxn>
                <a:cxn ang="0">
                  <a:pos x="16" y="6"/>
                </a:cxn>
                <a:cxn ang="0">
                  <a:pos x="14" y="4"/>
                </a:cxn>
                <a:cxn ang="0">
                  <a:pos x="10" y="0"/>
                </a:cxn>
                <a:cxn ang="0">
                  <a:pos x="8" y="4"/>
                </a:cxn>
              </a:cxnLst>
              <a:rect l="txL" t="txT" r="txR" b="txB"/>
              <a:pathLst>
                <a:path w="18" h="28">
                  <a:moveTo>
                    <a:pt x="8" y="4"/>
                  </a:moveTo>
                  <a:lnTo>
                    <a:pt x="6" y="4"/>
                  </a:lnTo>
                  <a:lnTo>
                    <a:pt x="6" y="4"/>
                  </a:lnTo>
                  <a:lnTo>
                    <a:pt x="4" y="4"/>
                  </a:lnTo>
                  <a:lnTo>
                    <a:pt x="2" y="6"/>
                  </a:lnTo>
                  <a:lnTo>
                    <a:pt x="0" y="8"/>
                  </a:lnTo>
                  <a:lnTo>
                    <a:pt x="2" y="10"/>
                  </a:lnTo>
                  <a:lnTo>
                    <a:pt x="2" y="12"/>
                  </a:lnTo>
                  <a:lnTo>
                    <a:pt x="2" y="16"/>
                  </a:lnTo>
                  <a:lnTo>
                    <a:pt x="4" y="20"/>
                  </a:lnTo>
                  <a:lnTo>
                    <a:pt x="6" y="22"/>
                  </a:lnTo>
                  <a:lnTo>
                    <a:pt x="12" y="28"/>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65" name="Freeform 225"/>
            <p:cNvSpPr/>
            <p:nvPr/>
          </p:nvSpPr>
          <p:spPr>
            <a:xfrm>
              <a:off x="360" y="1014"/>
              <a:ext cx="102" cy="60"/>
            </a:xfrm>
            <a:custGeom>
              <a:avLst/>
              <a:gdLst>
                <a:gd name="txL" fmla="*/ 0 w 102"/>
                <a:gd name="txT" fmla="*/ 0 h 60"/>
                <a:gd name="txR" fmla="*/ 102 w 102"/>
                <a:gd name="txB" fmla="*/ 60 h 60"/>
              </a:gdLst>
              <a:ahLst/>
              <a:cxnLst>
                <a:cxn ang="0">
                  <a:pos x="34" y="58"/>
                </a:cxn>
                <a:cxn ang="0">
                  <a:pos x="32" y="56"/>
                </a:cxn>
                <a:cxn ang="0">
                  <a:pos x="28" y="56"/>
                </a:cxn>
                <a:cxn ang="0">
                  <a:pos x="20" y="56"/>
                </a:cxn>
                <a:cxn ang="0">
                  <a:pos x="16" y="56"/>
                </a:cxn>
                <a:cxn ang="0">
                  <a:pos x="12" y="58"/>
                </a:cxn>
                <a:cxn ang="0">
                  <a:pos x="10" y="60"/>
                </a:cxn>
                <a:cxn ang="0">
                  <a:pos x="10" y="56"/>
                </a:cxn>
                <a:cxn ang="0">
                  <a:pos x="8" y="56"/>
                </a:cxn>
                <a:cxn ang="0">
                  <a:pos x="8" y="52"/>
                </a:cxn>
                <a:cxn ang="0">
                  <a:pos x="8" y="38"/>
                </a:cxn>
                <a:cxn ang="0">
                  <a:pos x="28" y="34"/>
                </a:cxn>
                <a:cxn ang="0">
                  <a:pos x="28" y="26"/>
                </a:cxn>
                <a:cxn ang="0">
                  <a:pos x="38" y="12"/>
                </a:cxn>
                <a:cxn ang="0">
                  <a:pos x="50" y="4"/>
                </a:cxn>
                <a:cxn ang="0">
                  <a:pos x="52" y="0"/>
                </a:cxn>
                <a:cxn ang="0">
                  <a:pos x="54" y="0"/>
                </a:cxn>
                <a:cxn ang="0">
                  <a:pos x="58" y="4"/>
                </a:cxn>
                <a:cxn ang="0">
                  <a:pos x="60" y="4"/>
                </a:cxn>
                <a:cxn ang="0">
                  <a:pos x="68" y="4"/>
                </a:cxn>
                <a:cxn ang="0">
                  <a:pos x="72" y="0"/>
                </a:cxn>
                <a:cxn ang="0">
                  <a:pos x="80" y="2"/>
                </a:cxn>
                <a:cxn ang="0">
                  <a:pos x="80" y="4"/>
                </a:cxn>
                <a:cxn ang="0">
                  <a:pos x="86" y="8"/>
                </a:cxn>
                <a:cxn ang="0">
                  <a:pos x="92" y="8"/>
                </a:cxn>
                <a:cxn ang="0">
                  <a:pos x="96" y="8"/>
                </a:cxn>
                <a:cxn ang="0">
                  <a:pos x="102" y="18"/>
                </a:cxn>
                <a:cxn ang="0">
                  <a:pos x="98" y="20"/>
                </a:cxn>
                <a:cxn ang="0">
                  <a:pos x="96" y="28"/>
                </a:cxn>
                <a:cxn ang="0">
                  <a:pos x="96" y="34"/>
                </a:cxn>
                <a:cxn ang="0">
                  <a:pos x="92" y="38"/>
                </a:cxn>
                <a:cxn ang="0">
                  <a:pos x="92" y="44"/>
                </a:cxn>
                <a:cxn ang="0">
                  <a:pos x="44" y="56"/>
                </a:cxn>
                <a:cxn ang="0">
                  <a:pos x="36" y="60"/>
                </a:cxn>
              </a:cxnLst>
              <a:rect l="txL" t="txT" r="txR" b="txB"/>
              <a:pathLst>
                <a:path w="102" h="60">
                  <a:moveTo>
                    <a:pt x="36" y="60"/>
                  </a:moveTo>
                  <a:lnTo>
                    <a:pt x="34" y="58"/>
                  </a:lnTo>
                  <a:lnTo>
                    <a:pt x="34" y="56"/>
                  </a:lnTo>
                  <a:lnTo>
                    <a:pt x="32" y="56"/>
                  </a:lnTo>
                  <a:lnTo>
                    <a:pt x="32" y="56"/>
                  </a:lnTo>
                  <a:lnTo>
                    <a:pt x="28" y="56"/>
                  </a:lnTo>
                  <a:lnTo>
                    <a:pt x="24" y="56"/>
                  </a:lnTo>
                  <a:lnTo>
                    <a:pt x="20" y="56"/>
                  </a:lnTo>
                  <a:lnTo>
                    <a:pt x="16" y="56"/>
                  </a:lnTo>
                  <a:lnTo>
                    <a:pt x="16" y="56"/>
                  </a:lnTo>
                  <a:lnTo>
                    <a:pt x="14" y="58"/>
                  </a:lnTo>
                  <a:lnTo>
                    <a:pt x="12" y="58"/>
                  </a:lnTo>
                  <a:lnTo>
                    <a:pt x="12" y="60"/>
                  </a:lnTo>
                  <a:lnTo>
                    <a:pt x="10" y="60"/>
                  </a:lnTo>
                  <a:lnTo>
                    <a:pt x="10" y="58"/>
                  </a:lnTo>
                  <a:lnTo>
                    <a:pt x="10" y="56"/>
                  </a:lnTo>
                  <a:lnTo>
                    <a:pt x="8"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4" y="0"/>
                  </a:lnTo>
                  <a:lnTo>
                    <a:pt x="56" y="0"/>
                  </a:lnTo>
                  <a:lnTo>
                    <a:pt x="58" y="4"/>
                  </a:lnTo>
                  <a:lnTo>
                    <a:pt x="58" y="4"/>
                  </a:lnTo>
                  <a:lnTo>
                    <a:pt x="60" y="4"/>
                  </a:lnTo>
                  <a:lnTo>
                    <a:pt x="64" y="4"/>
                  </a:lnTo>
                  <a:lnTo>
                    <a:pt x="68" y="4"/>
                  </a:lnTo>
                  <a:lnTo>
                    <a:pt x="70" y="4"/>
                  </a:lnTo>
                  <a:lnTo>
                    <a:pt x="72" y="0"/>
                  </a:lnTo>
                  <a:lnTo>
                    <a:pt x="80" y="0"/>
                  </a:lnTo>
                  <a:lnTo>
                    <a:pt x="80" y="2"/>
                  </a:lnTo>
                  <a:lnTo>
                    <a:pt x="80" y="2"/>
                  </a:lnTo>
                  <a:lnTo>
                    <a:pt x="80" y="4"/>
                  </a:lnTo>
                  <a:lnTo>
                    <a:pt x="82" y="6"/>
                  </a:lnTo>
                  <a:lnTo>
                    <a:pt x="86" y="8"/>
                  </a:lnTo>
                  <a:lnTo>
                    <a:pt x="88" y="8"/>
                  </a:lnTo>
                  <a:lnTo>
                    <a:pt x="92" y="8"/>
                  </a:lnTo>
                  <a:lnTo>
                    <a:pt x="96"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66" name="Freeform 226"/>
            <p:cNvSpPr/>
            <p:nvPr/>
          </p:nvSpPr>
          <p:spPr>
            <a:xfrm>
              <a:off x="316" y="1052"/>
              <a:ext cx="54" cy="42"/>
            </a:xfrm>
            <a:custGeom>
              <a:avLst/>
              <a:gdLst>
                <a:gd name="txL" fmla="*/ 0 w 54"/>
                <a:gd name="txT" fmla="*/ 0 h 42"/>
                <a:gd name="txR" fmla="*/ 54 w 54"/>
                <a:gd name="txB" fmla="*/ 42 h 42"/>
              </a:gdLst>
              <a:ahLst/>
              <a:cxnLst>
                <a:cxn ang="0">
                  <a:pos x="30" y="6"/>
                </a:cxn>
                <a:cxn ang="0">
                  <a:pos x="20" y="8"/>
                </a:cxn>
                <a:cxn ang="0">
                  <a:pos x="8" y="16"/>
                </a:cxn>
                <a:cxn ang="0">
                  <a:pos x="0" y="30"/>
                </a:cxn>
                <a:cxn ang="0">
                  <a:pos x="2" y="30"/>
                </a:cxn>
                <a:cxn ang="0">
                  <a:pos x="2" y="28"/>
                </a:cxn>
                <a:cxn ang="0">
                  <a:pos x="4" y="28"/>
                </a:cxn>
                <a:cxn ang="0">
                  <a:pos x="6" y="28"/>
                </a:cxn>
                <a:cxn ang="0">
                  <a:pos x="6" y="28"/>
                </a:cxn>
                <a:cxn ang="0">
                  <a:pos x="8" y="30"/>
                </a:cxn>
                <a:cxn ang="0">
                  <a:pos x="8" y="34"/>
                </a:cxn>
                <a:cxn ang="0">
                  <a:pos x="6" y="40"/>
                </a:cxn>
                <a:cxn ang="0">
                  <a:pos x="8" y="40"/>
                </a:cxn>
                <a:cxn ang="0">
                  <a:pos x="12" y="40"/>
                </a:cxn>
                <a:cxn ang="0">
                  <a:pos x="16" y="40"/>
                </a:cxn>
                <a:cxn ang="0">
                  <a:pos x="20" y="42"/>
                </a:cxn>
                <a:cxn ang="0">
                  <a:pos x="22" y="42"/>
                </a:cxn>
                <a:cxn ang="0">
                  <a:pos x="34" y="34"/>
                </a:cxn>
                <a:cxn ang="0">
                  <a:pos x="30" y="30"/>
                </a:cxn>
                <a:cxn ang="0">
                  <a:pos x="36" y="28"/>
                </a:cxn>
                <a:cxn ang="0">
                  <a:pos x="36" y="28"/>
                </a:cxn>
                <a:cxn ang="0">
                  <a:pos x="36" y="30"/>
                </a:cxn>
                <a:cxn ang="0">
                  <a:pos x="36" y="32"/>
                </a:cxn>
                <a:cxn ang="0">
                  <a:pos x="36" y="32"/>
                </a:cxn>
                <a:cxn ang="0">
                  <a:pos x="38" y="34"/>
                </a:cxn>
                <a:cxn ang="0">
                  <a:pos x="40" y="32"/>
                </a:cxn>
                <a:cxn ang="0">
                  <a:pos x="42" y="32"/>
                </a:cxn>
                <a:cxn ang="0">
                  <a:pos x="44" y="32"/>
                </a:cxn>
                <a:cxn ang="0">
                  <a:pos x="46" y="30"/>
                </a:cxn>
                <a:cxn ang="0">
                  <a:pos x="48" y="28"/>
                </a:cxn>
                <a:cxn ang="0">
                  <a:pos x="52" y="24"/>
                </a:cxn>
                <a:cxn ang="0">
                  <a:pos x="50" y="26"/>
                </a:cxn>
                <a:cxn ang="0">
                  <a:pos x="50" y="26"/>
                </a:cxn>
                <a:cxn ang="0">
                  <a:pos x="50" y="28"/>
                </a:cxn>
                <a:cxn ang="0">
                  <a:pos x="52" y="30"/>
                </a:cxn>
                <a:cxn ang="0">
                  <a:pos x="52" y="30"/>
                </a:cxn>
                <a:cxn ang="0">
                  <a:pos x="54" y="30"/>
                </a:cxn>
                <a:cxn ang="0">
                  <a:pos x="54" y="26"/>
                </a:cxn>
                <a:cxn ang="0">
                  <a:pos x="54" y="26"/>
                </a:cxn>
                <a:cxn ang="0">
                  <a:pos x="54" y="24"/>
                </a:cxn>
                <a:cxn ang="0">
                  <a:pos x="52" y="24"/>
                </a:cxn>
                <a:cxn ang="0">
                  <a:pos x="54" y="22"/>
                </a:cxn>
                <a:cxn ang="0">
                  <a:pos x="54" y="22"/>
                </a:cxn>
                <a:cxn ang="0">
                  <a:pos x="54" y="20"/>
                </a:cxn>
                <a:cxn ang="0">
                  <a:pos x="54" y="20"/>
                </a:cxn>
                <a:cxn ang="0">
                  <a:pos x="54" y="18"/>
                </a:cxn>
                <a:cxn ang="0">
                  <a:pos x="52" y="18"/>
                </a:cxn>
                <a:cxn ang="0">
                  <a:pos x="50" y="18"/>
                </a:cxn>
                <a:cxn ang="0">
                  <a:pos x="50" y="18"/>
                </a:cxn>
                <a:cxn ang="0">
                  <a:pos x="50" y="18"/>
                </a:cxn>
                <a:cxn ang="0">
                  <a:pos x="50" y="18"/>
                </a:cxn>
                <a:cxn ang="0">
                  <a:pos x="52" y="14"/>
                </a:cxn>
                <a:cxn ang="0">
                  <a:pos x="44" y="0"/>
                </a:cxn>
                <a:cxn ang="0">
                  <a:pos x="38" y="4"/>
                </a:cxn>
                <a:cxn ang="0">
                  <a:pos x="30" y="6"/>
                </a:cxn>
              </a:cxnLst>
              <a:rect l="txL" t="txT" r="txR" b="txB"/>
              <a:pathLst>
                <a:path w="54" h="42">
                  <a:moveTo>
                    <a:pt x="30" y="6"/>
                  </a:moveTo>
                  <a:lnTo>
                    <a:pt x="20" y="8"/>
                  </a:lnTo>
                  <a:lnTo>
                    <a:pt x="8" y="16"/>
                  </a:lnTo>
                  <a:lnTo>
                    <a:pt x="0" y="30"/>
                  </a:lnTo>
                  <a:lnTo>
                    <a:pt x="2" y="30"/>
                  </a:lnTo>
                  <a:lnTo>
                    <a:pt x="2" y="28"/>
                  </a:lnTo>
                  <a:lnTo>
                    <a:pt x="4" y="28"/>
                  </a:lnTo>
                  <a:lnTo>
                    <a:pt x="6"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28"/>
                  </a:lnTo>
                  <a:lnTo>
                    <a:pt x="36" y="30"/>
                  </a:lnTo>
                  <a:lnTo>
                    <a:pt x="36" y="32"/>
                  </a:lnTo>
                  <a:lnTo>
                    <a:pt x="36" y="32"/>
                  </a:lnTo>
                  <a:lnTo>
                    <a:pt x="38" y="34"/>
                  </a:lnTo>
                  <a:lnTo>
                    <a:pt x="40" y="32"/>
                  </a:lnTo>
                  <a:lnTo>
                    <a:pt x="42" y="32"/>
                  </a:lnTo>
                  <a:lnTo>
                    <a:pt x="44" y="32"/>
                  </a:lnTo>
                  <a:lnTo>
                    <a:pt x="46" y="30"/>
                  </a:lnTo>
                  <a:lnTo>
                    <a:pt x="48" y="28"/>
                  </a:lnTo>
                  <a:lnTo>
                    <a:pt x="52" y="24"/>
                  </a:lnTo>
                  <a:lnTo>
                    <a:pt x="50" y="26"/>
                  </a:lnTo>
                  <a:lnTo>
                    <a:pt x="50" y="26"/>
                  </a:lnTo>
                  <a:lnTo>
                    <a:pt x="50" y="28"/>
                  </a:lnTo>
                  <a:lnTo>
                    <a:pt x="52" y="30"/>
                  </a:lnTo>
                  <a:lnTo>
                    <a:pt x="52" y="30"/>
                  </a:lnTo>
                  <a:lnTo>
                    <a:pt x="54" y="30"/>
                  </a:lnTo>
                  <a:lnTo>
                    <a:pt x="54" y="26"/>
                  </a:lnTo>
                  <a:lnTo>
                    <a:pt x="54" y="26"/>
                  </a:lnTo>
                  <a:lnTo>
                    <a:pt x="54" y="24"/>
                  </a:lnTo>
                  <a:lnTo>
                    <a:pt x="52" y="24"/>
                  </a:lnTo>
                  <a:lnTo>
                    <a:pt x="54" y="22"/>
                  </a:lnTo>
                  <a:lnTo>
                    <a:pt x="54" y="22"/>
                  </a:lnTo>
                  <a:lnTo>
                    <a:pt x="54" y="20"/>
                  </a:lnTo>
                  <a:lnTo>
                    <a:pt x="54" y="20"/>
                  </a:lnTo>
                  <a:lnTo>
                    <a:pt x="54" y="18"/>
                  </a:lnTo>
                  <a:lnTo>
                    <a:pt x="52" y="18"/>
                  </a:lnTo>
                  <a:lnTo>
                    <a:pt x="50" y="18"/>
                  </a:lnTo>
                  <a:lnTo>
                    <a:pt x="50" y="18"/>
                  </a:lnTo>
                  <a:lnTo>
                    <a:pt x="50" y="18"/>
                  </a:lnTo>
                  <a:lnTo>
                    <a:pt x="50" y="18"/>
                  </a:lnTo>
                  <a:lnTo>
                    <a:pt x="52" y="14"/>
                  </a:lnTo>
                  <a:lnTo>
                    <a:pt x="44" y="0"/>
                  </a:lnTo>
                  <a:lnTo>
                    <a:pt x="38" y="4"/>
                  </a:lnTo>
                  <a:lnTo>
                    <a:pt x="30" y="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67" name="Freeform 227"/>
            <p:cNvSpPr/>
            <p:nvPr/>
          </p:nvSpPr>
          <p:spPr>
            <a:xfrm>
              <a:off x="184" y="970"/>
              <a:ext cx="158" cy="182"/>
            </a:xfrm>
            <a:custGeom>
              <a:avLst/>
              <a:gdLst>
                <a:gd name="txL" fmla="*/ 0 w 158"/>
                <a:gd name="txT" fmla="*/ 0 h 182"/>
                <a:gd name="txR" fmla="*/ 158 w 158"/>
                <a:gd name="txB" fmla="*/ 182 h 182"/>
              </a:gdLst>
              <a:ahLst/>
              <a:cxnLst>
                <a:cxn ang="0">
                  <a:pos x="138" y="120"/>
                </a:cxn>
                <a:cxn ang="0">
                  <a:pos x="140" y="130"/>
                </a:cxn>
                <a:cxn ang="0">
                  <a:pos x="150" y="144"/>
                </a:cxn>
                <a:cxn ang="0">
                  <a:pos x="138" y="156"/>
                </a:cxn>
                <a:cxn ang="0">
                  <a:pos x="122" y="156"/>
                </a:cxn>
                <a:cxn ang="0">
                  <a:pos x="102" y="158"/>
                </a:cxn>
                <a:cxn ang="0">
                  <a:pos x="100" y="170"/>
                </a:cxn>
                <a:cxn ang="0">
                  <a:pos x="90" y="180"/>
                </a:cxn>
                <a:cxn ang="0">
                  <a:pos x="64" y="164"/>
                </a:cxn>
                <a:cxn ang="0">
                  <a:pos x="58" y="160"/>
                </a:cxn>
                <a:cxn ang="0">
                  <a:pos x="52" y="158"/>
                </a:cxn>
                <a:cxn ang="0">
                  <a:pos x="44" y="152"/>
                </a:cxn>
                <a:cxn ang="0">
                  <a:pos x="40" y="148"/>
                </a:cxn>
                <a:cxn ang="0">
                  <a:pos x="36" y="144"/>
                </a:cxn>
                <a:cxn ang="0">
                  <a:pos x="40" y="94"/>
                </a:cxn>
                <a:cxn ang="0">
                  <a:pos x="38" y="86"/>
                </a:cxn>
                <a:cxn ang="0">
                  <a:pos x="32" y="78"/>
                </a:cxn>
                <a:cxn ang="0">
                  <a:pos x="2" y="60"/>
                </a:cxn>
                <a:cxn ang="0">
                  <a:pos x="0" y="56"/>
                </a:cxn>
                <a:cxn ang="0">
                  <a:pos x="4" y="48"/>
                </a:cxn>
                <a:cxn ang="0">
                  <a:pos x="22" y="36"/>
                </a:cxn>
                <a:cxn ang="0">
                  <a:pos x="30" y="36"/>
                </a:cxn>
                <a:cxn ang="0">
                  <a:pos x="44" y="32"/>
                </a:cxn>
                <a:cxn ang="0">
                  <a:pos x="54" y="28"/>
                </a:cxn>
                <a:cxn ang="0">
                  <a:pos x="70" y="16"/>
                </a:cxn>
                <a:cxn ang="0">
                  <a:pos x="80" y="12"/>
                </a:cxn>
                <a:cxn ang="0">
                  <a:pos x="92" y="4"/>
                </a:cxn>
                <a:cxn ang="0">
                  <a:pos x="98" y="4"/>
                </a:cxn>
                <a:cxn ang="0">
                  <a:pos x="106" y="14"/>
                </a:cxn>
                <a:cxn ang="0">
                  <a:pos x="110" y="18"/>
                </a:cxn>
                <a:cxn ang="0">
                  <a:pos x="110" y="26"/>
                </a:cxn>
                <a:cxn ang="0">
                  <a:pos x="118" y="32"/>
                </a:cxn>
                <a:cxn ang="0">
                  <a:pos x="122" y="40"/>
                </a:cxn>
                <a:cxn ang="0">
                  <a:pos x="126" y="46"/>
                </a:cxn>
                <a:cxn ang="0">
                  <a:pos x="134" y="52"/>
                </a:cxn>
                <a:cxn ang="0">
                  <a:pos x="142" y="56"/>
                </a:cxn>
                <a:cxn ang="0">
                  <a:pos x="156" y="62"/>
                </a:cxn>
                <a:cxn ang="0">
                  <a:pos x="158" y="64"/>
                </a:cxn>
                <a:cxn ang="0">
                  <a:pos x="154" y="78"/>
                </a:cxn>
                <a:cxn ang="0">
                  <a:pos x="140" y="100"/>
                </a:cxn>
                <a:cxn ang="0">
                  <a:pos x="134" y="112"/>
                </a:cxn>
                <a:cxn ang="0">
                  <a:pos x="138" y="110"/>
                </a:cxn>
              </a:cxnLst>
              <a:rect l="txL" t="txT" r="txR" b="txB"/>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72" y="174"/>
                  </a:lnTo>
                  <a:lnTo>
                    <a:pt x="64" y="164"/>
                  </a:lnTo>
                  <a:lnTo>
                    <a:pt x="64" y="166"/>
                  </a:lnTo>
                  <a:lnTo>
                    <a:pt x="60" y="162"/>
                  </a:lnTo>
                  <a:lnTo>
                    <a:pt x="58" y="160"/>
                  </a:lnTo>
                  <a:lnTo>
                    <a:pt x="54" y="158"/>
                  </a:lnTo>
                  <a:lnTo>
                    <a:pt x="52" y="158"/>
                  </a:lnTo>
                  <a:lnTo>
                    <a:pt x="52" y="158"/>
                  </a:lnTo>
                  <a:lnTo>
                    <a:pt x="50" y="156"/>
                  </a:lnTo>
                  <a:lnTo>
                    <a:pt x="46" y="154"/>
                  </a:lnTo>
                  <a:lnTo>
                    <a:pt x="44" y="152"/>
                  </a:lnTo>
                  <a:lnTo>
                    <a:pt x="42" y="150"/>
                  </a:lnTo>
                  <a:lnTo>
                    <a:pt x="40" y="150"/>
                  </a:lnTo>
                  <a:lnTo>
                    <a:pt x="40" y="148"/>
                  </a:lnTo>
                  <a:lnTo>
                    <a:pt x="40" y="146"/>
                  </a:lnTo>
                  <a:lnTo>
                    <a:pt x="38" y="144"/>
                  </a:lnTo>
                  <a:lnTo>
                    <a:pt x="36"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2" y="58"/>
                  </a:lnTo>
                  <a:lnTo>
                    <a:pt x="0" y="56"/>
                  </a:lnTo>
                  <a:lnTo>
                    <a:pt x="0" y="54"/>
                  </a:lnTo>
                  <a:lnTo>
                    <a:pt x="2" y="50"/>
                  </a:lnTo>
                  <a:lnTo>
                    <a:pt x="4" y="48"/>
                  </a:lnTo>
                  <a:lnTo>
                    <a:pt x="14" y="50"/>
                  </a:lnTo>
                  <a:lnTo>
                    <a:pt x="14" y="38"/>
                  </a:lnTo>
                  <a:lnTo>
                    <a:pt x="22" y="36"/>
                  </a:lnTo>
                  <a:lnTo>
                    <a:pt x="22" y="36"/>
                  </a:lnTo>
                  <a:lnTo>
                    <a:pt x="26" y="36"/>
                  </a:lnTo>
                  <a:lnTo>
                    <a:pt x="30" y="36"/>
                  </a:lnTo>
                  <a:lnTo>
                    <a:pt x="36" y="34"/>
                  </a:lnTo>
                  <a:lnTo>
                    <a:pt x="44" y="32"/>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2"/>
                  </a:lnTo>
                  <a:lnTo>
                    <a:pt x="158" y="64"/>
                  </a:lnTo>
                  <a:lnTo>
                    <a:pt x="156" y="68"/>
                  </a:lnTo>
                  <a:lnTo>
                    <a:pt x="156" y="72"/>
                  </a:lnTo>
                  <a:lnTo>
                    <a:pt x="154" y="78"/>
                  </a:lnTo>
                  <a:lnTo>
                    <a:pt x="152" y="90"/>
                  </a:lnTo>
                  <a:lnTo>
                    <a:pt x="152" y="90"/>
                  </a:lnTo>
                  <a:lnTo>
                    <a:pt x="140" y="100"/>
                  </a:lnTo>
                  <a:lnTo>
                    <a:pt x="132" y="112"/>
                  </a:lnTo>
                  <a:lnTo>
                    <a:pt x="134" y="112"/>
                  </a:lnTo>
                  <a:lnTo>
                    <a:pt x="134" y="112"/>
                  </a:lnTo>
                  <a:lnTo>
                    <a:pt x="136" y="110"/>
                  </a:lnTo>
                  <a:lnTo>
                    <a:pt x="138" y="110"/>
                  </a:lnTo>
                  <a:lnTo>
                    <a:pt x="138" y="110"/>
                  </a:lnTo>
                  <a:lnTo>
                    <a:pt x="140" y="112"/>
                  </a:lnTo>
                  <a:lnTo>
                    <a:pt x="140" y="11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68" name="Freeform 228"/>
            <p:cNvSpPr/>
            <p:nvPr/>
          </p:nvSpPr>
          <p:spPr>
            <a:xfrm>
              <a:off x="120" y="1136"/>
              <a:ext cx="40" cy="90"/>
            </a:xfrm>
            <a:custGeom>
              <a:avLst/>
              <a:gdLst>
                <a:gd name="txL" fmla="*/ 0 w 40"/>
                <a:gd name="txT" fmla="*/ 0 h 90"/>
                <a:gd name="txR" fmla="*/ 40 w 40"/>
                <a:gd name="txB" fmla="*/ 90 h 90"/>
              </a:gdLst>
              <a:ahLst/>
              <a:cxnLst>
                <a:cxn ang="0">
                  <a:pos x="6" y="0"/>
                </a:cxn>
                <a:cxn ang="0">
                  <a:pos x="6" y="32"/>
                </a:cxn>
                <a:cxn ang="0">
                  <a:pos x="4" y="40"/>
                </a:cxn>
                <a:cxn ang="0">
                  <a:pos x="4" y="46"/>
                </a:cxn>
                <a:cxn ang="0">
                  <a:pos x="2" y="52"/>
                </a:cxn>
                <a:cxn ang="0">
                  <a:pos x="0" y="54"/>
                </a:cxn>
                <a:cxn ang="0">
                  <a:pos x="0" y="56"/>
                </a:cxn>
                <a:cxn ang="0">
                  <a:pos x="0" y="60"/>
                </a:cxn>
                <a:cxn ang="0">
                  <a:pos x="0" y="64"/>
                </a:cxn>
                <a:cxn ang="0">
                  <a:pos x="2" y="66"/>
                </a:cxn>
                <a:cxn ang="0">
                  <a:pos x="4" y="68"/>
                </a:cxn>
                <a:cxn ang="0">
                  <a:pos x="4" y="68"/>
                </a:cxn>
                <a:cxn ang="0">
                  <a:pos x="4" y="84"/>
                </a:cxn>
                <a:cxn ang="0">
                  <a:pos x="10" y="88"/>
                </a:cxn>
                <a:cxn ang="0">
                  <a:pos x="12" y="88"/>
                </a:cxn>
                <a:cxn ang="0">
                  <a:pos x="14" y="86"/>
                </a:cxn>
                <a:cxn ang="0">
                  <a:pos x="14" y="86"/>
                </a:cxn>
                <a:cxn ang="0">
                  <a:pos x="16" y="86"/>
                </a:cxn>
                <a:cxn ang="0">
                  <a:pos x="16" y="88"/>
                </a:cxn>
                <a:cxn ang="0">
                  <a:pos x="18" y="90"/>
                </a:cxn>
                <a:cxn ang="0">
                  <a:pos x="18" y="88"/>
                </a:cxn>
                <a:cxn ang="0">
                  <a:pos x="18" y="86"/>
                </a:cxn>
                <a:cxn ang="0">
                  <a:pos x="20" y="82"/>
                </a:cxn>
                <a:cxn ang="0">
                  <a:pos x="22" y="78"/>
                </a:cxn>
                <a:cxn ang="0">
                  <a:pos x="24" y="74"/>
                </a:cxn>
                <a:cxn ang="0">
                  <a:pos x="28" y="74"/>
                </a:cxn>
                <a:cxn ang="0">
                  <a:pos x="32" y="70"/>
                </a:cxn>
                <a:cxn ang="0">
                  <a:pos x="26" y="64"/>
                </a:cxn>
                <a:cxn ang="0">
                  <a:pos x="30" y="60"/>
                </a:cxn>
                <a:cxn ang="0">
                  <a:pos x="32" y="52"/>
                </a:cxn>
                <a:cxn ang="0">
                  <a:pos x="32" y="42"/>
                </a:cxn>
                <a:cxn ang="0">
                  <a:pos x="28" y="32"/>
                </a:cxn>
                <a:cxn ang="0">
                  <a:pos x="32" y="22"/>
                </a:cxn>
                <a:cxn ang="0">
                  <a:pos x="34" y="14"/>
                </a:cxn>
                <a:cxn ang="0">
                  <a:pos x="34" y="14"/>
                </a:cxn>
                <a:cxn ang="0">
                  <a:pos x="36" y="12"/>
                </a:cxn>
                <a:cxn ang="0">
                  <a:pos x="38" y="10"/>
                </a:cxn>
                <a:cxn ang="0">
                  <a:pos x="40" y="8"/>
                </a:cxn>
                <a:cxn ang="0">
                  <a:pos x="40" y="6"/>
                </a:cxn>
                <a:cxn ang="0">
                  <a:pos x="40" y="4"/>
                </a:cxn>
                <a:cxn ang="0">
                  <a:pos x="34" y="2"/>
                </a:cxn>
                <a:cxn ang="0">
                  <a:pos x="30" y="0"/>
                </a:cxn>
                <a:cxn ang="0">
                  <a:pos x="28" y="0"/>
                </a:cxn>
                <a:cxn ang="0">
                  <a:pos x="12" y="2"/>
                </a:cxn>
                <a:cxn ang="0">
                  <a:pos x="6" y="0"/>
                </a:cxn>
              </a:cxnLst>
              <a:rect l="txL" t="txT" r="txR" b="txB"/>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68"/>
                  </a:lnTo>
                  <a:lnTo>
                    <a:pt x="4" y="84"/>
                  </a:lnTo>
                  <a:lnTo>
                    <a:pt x="10" y="88"/>
                  </a:lnTo>
                  <a:lnTo>
                    <a:pt x="12" y="88"/>
                  </a:lnTo>
                  <a:lnTo>
                    <a:pt x="14" y="86"/>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4" y="14"/>
                  </a:lnTo>
                  <a:lnTo>
                    <a:pt x="36" y="12"/>
                  </a:lnTo>
                  <a:lnTo>
                    <a:pt x="38" y="10"/>
                  </a:lnTo>
                  <a:lnTo>
                    <a:pt x="40" y="8"/>
                  </a:lnTo>
                  <a:lnTo>
                    <a:pt x="40" y="6"/>
                  </a:lnTo>
                  <a:lnTo>
                    <a:pt x="40" y="4"/>
                  </a:lnTo>
                  <a:lnTo>
                    <a:pt x="34" y="2"/>
                  </a:lnTo>
                  <a:lnTo>
                    <a:pt x="30" y="0"/>
                  </a:lnTo>
                  <a:lnTo>
                    <a:pt x="28" y="0"/>
                  </a:lnTo>
                  <a:lnTo>
                    <a:pt x="12" y="2"/>
                  </a:lnTo>
                  <a:lnTo>
                    <a:pt x="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69" name="Freeform 229"/>
            <p:cNvSpPr/>
            <p:nvPr/>
          </p:nvSpPr>
          <p:spPr>
            <a:xfrm>
              <a:off x="310" y="882"/>
              <a:ext cx="104" cy="178"/>
            </a:xfrm>
            <a:custGeom>
              <a:avLst/>
              <a:gdLst>
                <a:gd name="txL" fmla="*/ 0 w 104"/>
                <a:gd name="txT" fmla="*/ 0 h 178"/>
                <a:gd name="txR" fmla="*/ 104 w 104"/>
                <a:gd name="txB" fmla="*/ 178 h 178"/>
              </a:gdLst>
              <a:ahLst/>
              <a:cxnLst>
                <a:cxn ang="0">
                  <a:pos x="28" y="148"/>
                </a:cxn>
                <a:cxn ang="0">
                  <a:pos x="16" y="144"/>
                </a:cxn>
                <a:cxn ang="0">
                  <a:pos x="6" y="116"/>
                </a:cxn>
                <a:cxn ang="0">
                  <a:pos x="6" y="112"/>
                </a:cxn>
                <a:cxn ang="0">
                  <a:pos x="2" y="106"/>
                </a:cxn>
                <a:cxn ang="0">
                  <a:pos x="10" y="88"/>
                </a:cxn>
                <a:cxn ang="0">
                  <a:pos x="6" y="86"/>
                </a:cxn>
                <a:cxn ang="0">
                  <a:pos x="12" y="76"/>
                </a:cxn>
                <a:cxn ang="0">
                  <a:pos x="18" y="74"/>
                </a:cxn>
                <a:cxn ang="0">
                  <a:pos x="18" y="66"/>
                </a:cxn>
                <a:cxn ang="0">
                  <a:pos x="16" y="60"/>
                </a:cxn>
                <a:cxn ang="0">
                  <a:pos x="18" y="58"/>
                </a:cxn>
                <a:cxn ang="0">
                  <a:pos x="20" y="54"/>
                </a:cxn>
                <a:cxn ang="0">
                  <a:pos x="20" y="44"/>
                </a:cxn>
                <a:cxn ang="0">
                  <a:pos x="30" y="32"/>
                </a:cxn>
                <a:cxn ang="0">
                  <a:pos x="44" y="26"/>
                </a:cxn>
                <a:cxn ang="0">
                  <a:pos x="62" y="6"/>
                </a:cxn>
                <a:cxn ang="0">
                  <a:pos x="76" y="20"/>
                </a:cxn>
                <a:cxn ang="0">
                  <a:pos x="72" y="24"/>
                </a:cxn>
                <a:cxn ang="0">
                  <a:pos x="72" y="30"/>
                </a:cxn>
                <a:cxn ang="0">
                  <a:pos x="72" y="40"/>
                </a:cxn>
                <a:cxn ang="0">
                  <a:pos x="78" y="40"/>
                </a:cxn>
                <a:cxn ang="0">
                  <a:pos x="82" y="42"/>
                </a:cxn>
                <a:cxn ang="0">
                  <a:pos x="74" y="42"/>
                </a:cxn>
                <a:cxn ang="0">
                  <a:pos x="78" y="50"/>
                </a:cxn>
                <a:cxn ang="0">
                  <a:pos x="76" y="56"/>
                </a:cxn>
                <a:cxn ang="0">
                  <a:pos x="72" y="60"/>
                </a:cxn>
                <a:cxn ang="0">
                  <a:pos x="72" y="66"/>
                </a:cxn>
                <a:cxn ang="0">
                  <a:pos x="72" y="70"/>
                </a:cxn>
                <a:cxn ang="0">
                  <a:pos x="66" y="78"/>
                </a:cxn>
                <a:cxn ang="0">
                  <a:pos x="64" y="88"/>
                </a:cxn>
                <a:cxn ang="0">
                  <a:pos x="64" y="94"/>
                </a:cxn>
                <a:cxn ang="0">
                  <a:pos x="80" y="94"/>
                </a:cxn>
                <a:cxn ang="0">
                  <a:pos x="96" y="110"/>
                </a:cxn>
                <a:cxn ang="0">
                  <a:pos x="102" y="132"/>
                </a:cxn>
                <a:cxn ang="0">
                  <a:pos x="96" y="138"/>
                </a:cxn>
                <a:cxn ang="0">
                  <a:pos x="78" y="158"/>
                </a:cxn>
                <a:cxn ang="0">
                  <a:pos x="80" y="160"/>
                </a:cxn>
                <a:cxn ang="0">
                  <a:pos x="78" y="164"/>
                </a:cxn>
                <a:cxn ang="0">
                  <a:pos x="58" y="170"/>
                </a:cxn>
                <a:cxn ang="0">
                  <a:pos x="26" y="178"/>
                </a:cxn>
                <a:cxn ang="0">
                  <a:pos x="28" y="168"/>
                </a:cxn>
                <a:cxn ang="0">
                  <a:pos x="32" y="150"/>
                </a:cxn>
              </a:cxnLst>
              <a:rect l="txL" t="txT" r="txR" b="txB"/>
              <a:pathLst>
                <a:path w="104" h="178">
                  <a:moveTo>
                    <a:pt x="32" y="150"/>
                  </a:moveTo>
                  <a:lnTo>
                    <a:pt x="30" y="150"/>
                  </a:lnTo>
                  <a:lnTo>
                    <a:pt x="28" y="148"/>
                  </a:lnTo>
                  <a:lnTo>
                    <a:pt x="24" y="148"/>
                  </a:lnTo>
                  <a:lnTo>
                    <a:pt x="20" y="146"/>
                  </a:lnTo>
                  <a:lnTo>
                    <a:pt x="16" y="144"/>
                  </a:lnTo>
                  <a:lnTo>
                    <a:pt x="12" y="144"/>
                  </a:lnTo>
                  <a:lnTo>
                    <a:pt x="12" y="142"/>
                  </a:lnTo>
                  <a:lnTo>
                    <a:pt x="6" y="116"/>
                  </a:lnTo>
                  <a:lnTo>
                    <a:pt x="6" y="116"/>
                  </a:lnTo>
                  <a:lnTo>
                    <a:pt x="8" y="114"/>
                  </a:lnTo>
                  <a:lnTo>
                    <a:pt x="6" y="112"/>
                  </a:lnTo>
                  <a:lnTo>
                    <a:pt x="6" y="112"/>
                  </a:lnTo>
                  <a:lnTo>
                    <a:pt x="4" y="108"/>
                  </a:lnTo>
                  <a:lnTo>
                    <a:pt x="2" y="106"/>
                  </a:lnTo>
                  <a:lnTo>
                    <a:pt x="0" y="102"/>
                  </a:lnTo>
                  <a:lnTo>
                    <a:pt x="0" y="98"/>
                  </a:lnTo>
                  <a:lnTo>
                    <a:pt x="10" y="88"/>
                  </a:lnTo>
                  <a:lnTo>
                    <a:pt x="8" y="88"/>
                  </a:lnTo>
                  <a:lnTo>
                    <a:pt x="8" y="86"/>
                  </a:lnTo>
                  <a:lnTo>
                    <a:pt x="6" y="86"/>
                  </a:lnTo>
                  <a:lnTo>
                    <a:pt x="6" y="84"/>
                  </a:lnTo>
                  <a:lnTo>
                    <a:pt x="12" y="76"/>
                  </a:lnTo>
                  <a:lnTo>
                    <a:pt x="12" y="76"/>
                  </a:lnTo>
                  <a:lnTo>
                    <a:pt x="16" y="76"/>
                  </a:lnTo>
                  <a:lnTo>
                    <a:pt x="18" y="76"/>
                  </a:lnTo>
                  <a:lnTo>
                    <a:pt x="18" y="74"/>
                  </a:lnTo>
                  <a:lnTo>
                    <a:pt x="18" y="74"/>
                  </a:lnTo>
                  <a:lnTo>
                    <a:pt x="18" y="70"/>
                  </a:lnTo>
                  <a:lnTo>
                    <a:pt x="18" y="66"/>
                  </a:lnTo>
                  <a:lnTo>
                    <a:pt x="18" y="62"/>
                  </a:lnTo>
                  <a:lnTo>
                    <a:pt x="16" y="62"/>
                  </a:lnTo>
                  <a:lnTo>
                    <a:pt x="16" y="60"/>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0"/>
                  </a:lnTo>
                  <a:lnTo>
                    <a:pt x="78" y="52"/>
                  </a:lnTo>
                  <a:lnTo>
                    <a:pt x="78" y="54"/>
                  </a:lnTo>
                  <a:lnTo>
                    <a:pt x="76" y="56"/>
                  </a:lnTo>
                  <a:lnTo>
                    <a:pt x="74" y="58"/>
                  </a:lnTo>
                  <a:lnTo>
                    <a:pt x="72" y="58"/>
                  </a:lnTo>
                  <a:lnTo>
                    <a:pt x="72" y="60"/>
                  </a:lnTo>
                  <a:lnTo>
                    <a:pt x="72" y="60"/>
                  </a:lnTo>
                  <a:lnTo>
                    <a:pt x="72" y="62"/>
                  </a:lnTo>
                  <a:lnTo>
                    <a:pt x="72" y="66"/>
                  </a:lnTo>
                  <a:lnTo>
                    <a:pt x="76" y="68"/>
                  </a:lnTo>
                  <a:lnTo>
                    <a:pt x="74" y="68"/>
                  </a:lnTo>
                  <a:lnTo>
                    <a:pt x="72" y="70"/>
                  </a:lnTo>
                  <a:lnTo>
                    <a:pt x="70" y="72"/>
                  </a:lnTo>
                  <a:lnTo>
                    <a:pt x="66" y="76"/>
                  </a:lnTo>
                  <a:lnTo>
                    <a:pt x="66" y="78"/>
                  </a:lnTo>
                  <a:lnTo>
                    <a:pt x="66" y="86"/>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70" name="Freeform 230"/>
            <p:cNvSpPr/>
            <p:nvPr/>
          </p:nvSpPr>
          <p:spPr>
            <a:xfrm>
              <a:off x="286" y="918"/>
              <a:ext cx="46" cy="62"/>
            </a:xfrm>
            <a:custGeom>
              <a:avLst/>
              <a:gdLst>
                <a:gd name="txL" fmla="*/ 0 w 46"/>
                <a:gd name="txT" fmla="*/ 0 h 62"/>
                <a:gd name="txR" fmla="*/ 46 w 46"/>
                <a:gd name="txB" fmla="*/ 62 h 62"/>
              </a:gdLst>
              <a:ahLst/>
              <a:cxnLst>
                <a:cxn ang="0">
                  <a:pos x="24" y="62"/>
                </a:cxn>
                <a:cxn ang="0">
                  <a:pos x="22" y="60"/>
                </a:cxn>
                <a:cxn ang="0">
                  <a:pos x="20" y="60"/>
                </a:cxn>
                <a:cxn ang="0">
                  <a:pos x="16" y="58"/>
                </a:cxn>
                <a:cxn ang="0">
                  <a:pos x="14" y="56"/>
                </a:cxn>
                <a:cxn ang="0">
                  <a:pos x="14" y="54"/>
                </a:cxn>
                <a:cxn ang="0">
                  <a:pos x="0" y="46"/>
                </a:cxn>
                <a:cxn ang="0">
                  <a:pos x="6" y="40"/>
                </a:cxn>
                <a:cxn ang="0">
                  <a:pos x="6" y="38"/>
                </a:cxn>
                <a:cxn ang="0">
                  <a:pos x="8" y="36"/>
                </a:cxn>
                <a:cxn ang="0">
                  <a:pos x="8" y="34"/>
                </a:cxn>
                <a:cxn ang="0">
                  <a:pos x="10" y="30"/>
                </a:cxn>
                <a:cxn ang="0">
                  <a:pos x="12" y="28"/>
                </a:cxn>
                <a:cxn ang="0">
                  <a:pos x="12" y="24"/>
                </a:cxn>
                <a:cxn ang="0">
                  <a:pos x="12" y="22"/>
                </a:cxn>
                <a:cxn ang="0">
                  <a:pos x="14" y="20"/>
                </a:cxn>
                <a:cxn ang="0">
                  <a:pos x="16" y="16"/>
                </a:cxn>
                <a:cxn ang="0">
                  <a:pos x="20" y="10"/>
                </a:cxn>
                <a:cxn ang="0">
                  <a:pos x="22" y="6"/>
                </a:cxn>
                <a:cxn ang="0">
                  <a:pos x="28" y="2"/>
                </a:cxn>
                <a:cxn ang="0">
                  <a:pos x="32" y="0"/>
                </a:cxn>
                <a:cxn ang="0">
                  <a:pos x="34" y="0"/>
                </a:cxn>
                <a:cxn ang="0">
                  <a:pos x="36" y="0"/>
                </a:cxn>
                <a:cxn ang="0">
                  <a:pos x="40" y="0"/>
                </a:cxn>
                <a:cxn ang="0">
                  <a:pos x="42" y="2"/>
                </a:cxn>
                <a:cxn ang="0">
                  <a:pos x="42" y="2"/>
                </a:cxn>
                <a:cxn ang="0">
                  <a:pos x="44" y="6"/>
                </a:cxn>
                <a:cxn ang="0">
                  <a:pos x="44" y="8"/>
                </a:cxn>
                <a:cxn ang="0">
                  <a:pos x="46" y="12"/>
                </a:cxn>
                <a:cxn ang="0">
                  <a:pos x="44" y="18"/>
                </a:cxn>
                <a:cxn ang="0">
                  <a:pos x="42" y="22"/>
                </a:cxn>
                <a:cxn ang="0">
                  <a:pos x="42" y="22"/>
                </a:cxn>
                <a:cxn ang="0">
                  <a:pos x="40" y="22"/>
                </a:cxn>
                <a:cxn ang="0">
                  <a:pos x="40" y="24"/>
                </a:cxn>
                <a:cxn ang="0">
                  <a:pos x="40" y="24"/>
                </a:cxn>
                <a:cxn ang="0">
                  <a:pos x="42" y="26"/>
                </a:cxn>
                <a:cxn ang="0">
                  <a:pos x="42" y="28"/>
                </a:cxn>
                <a:cxn ang="0">
                  <a:pos x="42" y="30"/>
                </a:cxn>
                <a:cxn ang="0">
                  <a:pos x="42" y="34"/>
                </a:cxn>
                <a:cxn ang="0">
                  <a:pos x="42" y="38"/>
                </a:cxn>
                <a:cxn ang="0">
                  <a:pos x="42" y="40"/>
                </a:cxn>
                <a:cxn ang="0">
                  <a:pos x="36" y="40"/>
                </a:cxn>
                <a:cxn ang="0">
                  <a:pos x="32" y="46"/>
                </a:cxn>
                <a:cxn ang="0">
                  <a:pos x="32" y="46"/>
                </a:cxn>
                <a:cxn ang="0">
                  <a:pos x="30" y="48"/>
                </a:cxn>
                <a:cxn ang="0">
                  <a:pos x="30" y="50"/>
                </a:cxn>
                <a:cxn ang="0">
                  <a:pos x="34" y="52"/>
                </a:cxn>
                <a:cxn ang="0">
                  <a:pos x="24" y="62"/>
                </a:cxn>
              </a:cxnLst>
              <a:rect l="txL" t="txT" r="txR" b="txB"/>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2" y="2"/>
                  </a:lnTo>
                  <a:lnTo>
                    <a:pt x="44" y="6"/>
                  </a:lnTo>
                  <a:lnTo>
                    <a:pt x="44" y="8"/>
                  </a:lnTo>
                  <a:lnTo>
                    <a:pt x="46" y="12"/>
                  </a:lnTo>
                  <a:lnTo>
                    <a:pt x="44" y="18"/>
                  </a:lnTo>
                  <a:lnTo>
                    <a:pt x="42" y="22"/>
                  </a:lnTo>
                  <a:lnTo>
                    <a:pt x="42" y="22"/>
                  </a:lnTo>
                  <a:lnTo>
                    <a:pt x="40" y="22"/>
                  </a:lnTo>
                  <a:lnTo>
                    <a:pt x="40" y="24"/>
                  </a:lnTo>
                  <a:lnTo>
                    <a:pt x="40" y="24"/>
                  </a:lnTo>
                  <a:lnTo>
                    <a:pt x="42" y="26"/>
                  </a:lnTo>
                  <a:lnTo>
                    <a:pt x="42" y="28"/>
                  </a:lnTo>
                  <a:lnTo>
                    <a:pt x="42" y="30"/>
                  </a:lnTo>
                  <a:lnTo>
                    <a:pt x="42" y="34"/>
                  </a:lnTo>
                  <a:lnTo>
                    <a:pt x="42" y="38"/>
                  </a:lnTo>
                  <a:lnTo>
                    <a:pt x="42" y="40"/>
                  </a:lnTo>
                  <a:lnTo>
                    <a:pt x="36" y="40"/>
                  </a:lnTo>
                  <a:lnTo>
                    <a:pt x="32" y="46"/>
                  </a:lnTo>
                  <a:lnTo>
                    <a:pt x="32" y="46"/>
                  </a:lnTo>
                  <a:lnTo>
                    <a:pt x="30" y="48"/>
                  </a:lnTo>
                  <a:lnTo>
                    <a:pt x="30" y="50"/>
                  </a:lnTo>
                  <a:lnTo>
                    <a:pt x="34" y="52"/>
                  </a:lnTo>
                  <a:lnTo>
                    <a:pt x="24" y="6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71" name="Freeform 231"/>
            <p:cNvSpPr/>
            <p:nvPr/>
          </p:nvSpPr>
          <p:spPr>
            <a:xfrm>
              <a:off x="278" y="964"/>
              <a:ext cx="40" cy="46"/>
            </a:xfrm>
            <a:custGeom>
              <a:avLst/>
              <a:gdLst>
                <a:gd name="txL" fmla="*/ 0 w 40"/>
                <a:gd name="txT" fmla="*/ 0 h 46"/>
                <a:gd name="txR" fmla="*/ 40 w 40"/>
                <a:gd name="txB" fmla="*/ 46 h 46"/>
              </a:gdLst>
              <a:ahLst/>
              <a:cxnLst>
                <a:cxn ang="0">
                  <a:pos x="8" y="0"/>
                </a:cxn>
                <a:cxn ang="0">
                  <a:pos x="22" y="8"/>
                </a:cxn>
                <a:cxn ang="0">
                  <a:pos x="22" y="10"/>
                </a:cxn>
                <a:cxn ang="0">
                  <a:pos x="24" y="12"/>
                </a:cxn>
                <a:cxn ang="0">
                  <a:pos x="28" y="14"/>
                </a:cxn>
                <a:cxn ang="0">
                  <a:pos x="30" y="14"/>
                </a:cxn>
                <a:cxn ang="0">
                  <a:pos x="32" y="16"/>
                </a:cxn>
                <a:cxn ang="0">
                  <a:pos x="32" y="18"/>
                </a:cxn>
                <a:cxn ang="0">
                  <a:pos x="32" y="22"/>
                </a:cxn>
                <a:cxn ang="0">
                  <a:pos x="34" y="24"/>
                </a:cxn>
                <a:cxn ang="0">
                  <a:pos x="36" y="28"/>
                </a:cxn>
                <a:cxn ang="0">
                  <a:pos x="38" y="30"/>
                </a:cxn>
                <a:cxn ang="0">
                  <a:pos x="38" y="30"/>
                </a:cxn>
                <a:cxn ang="0">
                  <a:pos x="40" y="32"/>
                </a:cxn>
                <a:cxn ang="0">
                  <a:pos x="38" y="34"/>
                </a:cxn>
                <a:cxn ang="0">
                  <a:pos x="38" y="34"/>
                </a:cxn>
                <a:cxn ang="0">
                  <a:pos x="36" y="36"/>
                </a:cxn>
                <a:cxn ang="0">
                  <a:pos x="36" y="36"/>
                </a:cxn>
                <a:cxn ang="0">
                  <a:pos x="32" y="38"/>
                </a:cxn>
                <a:cxn ang="0">
                  <a:pos x="30" y="40"/>
                </a:cxn>
                <a:cxn ang="0">
                  <a:pos x="30" y="42"/>
                </a:cxn>
                <a:cxn ang="0">
                  <a:pos x="28" y="44"/>
                </a:cxn>
                <a:cxn ang="0">
                  <a:pos x="28" y="46"/>
                </a:cxn>
                <a:cxn ang="0">
                  <a:pos x="26" y="42"/>
                </a:cxn>
                <a:cxn ang="0">
                  <a:pos x="24" y="38"/>
                </a:cxn>
                <a:cxn ang="0">
                  <a:pos x="22" y="38"/>
                </a:cxn>
                <a:cxn ang="0">
                  <a:pos x="20" y="38"/>
                </a:cxn>
                <a:cxn ang="0">
                  <a:pos x="20" y="36"/>
                </a:cxn>
                <a:cxn ang="0">
                  <a:pos x="18" y="36"/>
                </a:cxn>
                <a:cxn ang="0">
                  <a:pos x="16" y="32"/>
                </a:cxn>
                <a:cxn ang="0">
                  <a:pos x="14" y="28"/>
                </a:cxn>
                <a:cxn ang="0">
                  <a:pos x="14" y="26"/>
                </a:cxn>
                <a:cxn ang="0">
                  <a:pos x="16" y="24"/>
                </a:cxn>
                <a:cxn ang="0">
                  <a:pos x="16" y="22"/>
                </a:cxn>
                <a:cxn ang="0">
                  <a:pos x="0" y="6"/>
                </a:cxn>
                <a:cxn ang="0">
                  <a:pos x="2" y="6"/>
                </a:cxn>
                <a:cxn ang="0">
                  <a:pos x="4" y="4"/>
                </a:cxn>
                <a:cxn ang="0">
                  <a:pos x="6" y="2"/>
                </a:cxn>
                <a:cxn ang="0">
                  <a:pos x="8" y="0"/>
                </a:cxn>
              </a:cxnLst>
              <a:rect l="txL" t="txT" r="txR" b="txB"/>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38" y="30"/>
                  </a:lnTo>
                  <a:lnTo>
                    <a:pt x="40" y="32"/>
                  </a:lnTo>
                  <a:lnTo>
                    <a:pt x="38" y="34"/>
                  </a:lnTo>
                  <a:lnTo>
                    <a:pt x="38" y="34"/>
                  </a:lnTo>
                  <a:lnTo>
                    <a:pt x="36" y="36"/>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72" name="Freeform 232"/>
            <p:cNvSpPr/>
            <p:nvPr/>
          </p:nvSpPr>
          <p:spPr>
            <a:xfrm>
              <a:off x="306" y="998"/>
              <a:ext cx="16" cy="26"/>
            </a:xfrm>
            <a:custGeom>
              <a:avLst/>
              <a:gdLst>
                <a:gd name="txL" fmla="*/ 0 w 16"/>
                <a:gd name="txT" fmla="*/ 0 h 26"/>
                <a:gd name="txR" fmla="*/ 16 w 16"/>
                <a:gd name="txB" fmla="*/ 26 h 26"/>
              </a:gdLst>
              <a:ahLst/>
              <a:cxnLst>
                <a:cxn ang="0">
                  <a:pos x="10" y="0"/>
                </a:cxn>
                <a:cxn ang="0">
                  <a:pos x="10" y="0"/>
                </a:cxn>
                <a:cxn ang="0">
                  <a:pos x="8" y="0"/>
                </a:cxn>
                <a:cxn ang="0">
                  <a:pos x="6" y="2"/>
                </a:cxn>
                <a:cxn ang="0">
                  <a:pos x="4" y="4"/>
                </a:cxn>
                <a:cxn ang="0">
                  <a:pos x="2" y="6"/>
                </a:cxn>
                <a:cxn ang="0">
                  <a:pos x="0" y="12"/>
                </a:cxn>
                <a:cxn ang="0">
                  <a:pos x="0" y="12"/>
                </a:cxn>
                <a:cxn ang="0">
                  <a:pos x="2" y="14"/>
                </a:cxn>
                <a:cxn ang="0">
                  <a:pos x="2" y="16"/>
                </a:cxn>
                <a:cxn ang="0">
                  <a:pos x="6" y="20"/>
                </a:cxn>
                <a:cxn ang="0">
                  <a:pos x="10" y="24"/>
                </a:cxn>
                <a:cxn ang="0">
                  <a:pos x="16" y="26"/>
                </a:cxn>
                <a:cxn ang="0">
                  <a:pos x="10" y="0"/>
                </a:cxn>
              </a:cxnLst>
              <a:rect l="txL" t="txT" r="txR" b="txB"/>
              <a:pathLst>
                <a:path w="16" h="26">
                  <a:moveTo>
                    <a:pt x="10" y="0"/>
                  </a:moveTo>
                  <a:lnTo>
                    <a:pt x="10" y="0"/>
                  </a:lnTo>
                  <a:lnTo>
                    <a:pt x="8" y="0"/>
                  </a:lnTo>
                  <a:lnTo>
                    <a:pt x="6" y="2"/>
                  </a:lnTo>
                  <a:lnTo>
                    <a:pt x="4" y="4"/>
                  </a:lnTo>
                  <a:lnTo>
                    <a:pt x="2" y="6"/>
                  </a:lnTo>
                  <a:lnTo>
                    <a:pt x="0" y="12"/>
                  </a:lnTo>
                  <a:lnTo>
                    <a:pt x="0" y="12"/>
                  </a:lnTo>
                  <a:lnTo>
                    <a:pt x="2" y="14"/>
                  </a:lnTo>
                  <a:lnTo>
                    <a:pt x="2" y="16"/>
                  </a:lnTo>
                  <a:lnTo>
                    <a:pt x="6" y="20"/>
                  </a:lnTo>
                  <a:lnTo>
                    <a:pt x="10" y="24"/>
                  </a:lnTo>
                  <a:lnTo>
                    <a:pt x="16" y="26"/>
                  </a:lnTo>
                  <a:lnTo>
                    <a:pt x="1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73" name="Freeform 233"/>
            <p:cNvSpPr/>
            <p:nvPr/>
          </p:nvSpPr>
          <p:spPr>
            <a:xfrm>
              <a:off x="102" y="876"/>
              <a:ext cx="70" cy="84"/>
            </a:xfrm>
            <a:custGeom>
              <a:avLst/>
              <a:gdLst>
                <a:gd name="txL" fmla="*/ 0 w 70"/>
                <a:gd name="txT" fmla="*/ 0 h 84"/>
                <a:gd name="txR" fmla="*/ 70 w 70"/>
                <a:gd name="txB" fmla="*/ 84 h 84"/>
              </a:gdLst>
              <a:ahLst/>
              <a:cxnLst>
                <a:cxn ang="0">
                  <a:pos x="58" y="30"/>
                </a:cxn>
                <a:cxn ang="0">
                  <a:pos x="54" y="26"/>
                </a:cxn>
                <a:cxn ang="0">
                  <a:pos x="54" y="20"/>
                </a:cxn>
                <a:cxn ang="0">
                  <a:pos x="52" y="18"/>
                </a:cxn>
                <a:cxn ang="0">
                  <a:pos x="50" y="20"/>
                </a:cxn>
                <a:cxn ang="0">
                  <a:pos x="46" y="22"/>
                </a:cxn>
                <a:cxn ang="0">
                  <a:pos x="42" y="18"/>
                </a:cxn>
                <a:cxn ang="0">
                  <a:pos x="38" y="14"/>
                </a:cxn>
                <a:cxn ang="0">
                  <a:pos x="40" y="8"/>
                </a:cxn>
                <a:cxn ang="0">
                  <a:pos x="38" y="0"/>
                </a:cxn>
                <a:cxn ang="0">
                  <a:pos x="30" y="14"/>
                </a:cxn>
                <a:cxn ang="0">
                  <a:pos x="32" y="16"/>
                </a:cxn>
                <a:cxn ang="0">
                  <a:pos x="28" y="22"/>
                </a:cxn>
                <a:cxn ang="0">
                  <a:pos x="20" y="26"/>
                </a:cxn>
                <a:cxn ang="0">
                  <a:pos x="2" y="24"/>
                </a:cxn>
                <a:cxn ang="0">
                  <a:pos x="0" y="26"/>
                </a:cxn>
                <a:cxn ang="0">
                  <a:pos x="0" y="32"/>
                </a:cxn>
                <a:cxn ang="0">
                  <a:pos x="4" y="36"/>
                </a:cxn>
                <a:cxn ang="0">
                  <a:pos x="6" y="36"/>
                </a:cxn>
                <a:cxn ang="0">
                  <a:pos x="12" y="42"/>
                </a:cxn>
                <a:cxn ang="0">
                  <a:pos x="16" y="54"/>
                </a:cxn>
                <a:cxn ang="0">
                  <a:pos x="16" y="58"/>
                </a:cxn>
                <a:cxn ang="0">
                  <a:pos x="16" y="66"/>
                </a:cxn>
                <a:cxn ang="0">
                  <a:pos x="16" y="72"/>
                </a:cxn>
                <a:cxn ang="0">
                  <a:pos x="14" y="74"/>
                </a:cxn>
                <a:cxn ang="0">
                  <a:pos x="14" y="78"/>
                </a:cxn>
                <a:cxn ang="0">
                  <a:pos x="16" y="82"/>
                </a:cxn>
                <a:cxn ang="0">
                  <a:pos x="26" y="84"/>
                </a:cxn>
                <a:cxn ang="0">
                  <a:pos x="42" y="78"/>
                </a:cxn>
                <a:cxn ang="0">
                  <a:pos x="62" y="66"/>
                </a:cxn>
                <a:cxn ang="0">
                  <a:pos x="68" y="56"/>
                </a:cxn>
                <a:cxn ang="0">
                  <a:pos x="70" y="50"/>
                </a:cxn>
                <a:cxn ang="0">
                  <a:pos x="68" y="46"/>
                </a:cxn>
                <a:cxn ang="0">
                  <a:pos x="64" y="38"/>
                </a:cxn>
                <a:cxn ang="0">
                  <a:pos x="62" y="32"/>
                </a:cxn>
              </a:cxnLst>
              <a:rect l="txL" t="txT" r="txR" b="txB"/>
              <a:pathLst>
                <a:path w="70" h="84">
                  <a:moveTo>
                    <a:pt x="62" y="30"/>
                  </a:moveTo>
                  <a:lnTo>
                    <a:pt x="58" y="30"/>
                  </a:lnTo>
                  <a:lnTo>
                    <a:pt x="56" y="28"/>
                  </a:lnTo>
                  <a:lnTo>
                    <a:pt x="54" y="26"/>
                  </a:lnTo>
                  <a:lnTo>
                    <a:pt x="54" y="24"/>
                  </a:lnTo>
                  <a:lnTo>
                    <a:pt x="54" y="20"/>
                  </a:lnTo>
                  <a:lnTo>
                    <a:pt x="52" y="18"/>
                  </a:lnTo>
                  <a:lnTo>
                    <a:pt x="52" y="18"/>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2" y="24"/>
                  </a:lnTo>
                  <a:lnTo>
                    <a:pt x="0" y="26"/>
                  </a:lnTo>
                  <a:lnTo>
                    <a:pt x="0" y="30"/>
                  </a:lnTo>
                  <a:lnTo>
                    <a:pt x="0" y="32"/>
                  </a:lnTo>
                  <a:lnTo>
                    <a:pt x="2" y="36"/>
                  </a:lnTo>
                  <a:lnTo>
                    <a:pt x="4" y="36"/>
                  </a:lnTo>
                  <a:lnTo>
                    <a:pt x="4" y="36"/>
                  </a:lnTo>
                  <a:lnTo>
                    <a:pt x="6" y="36"/>
                  </a:lnTo>
                  <a:lnTo>
                    <a:pt x="10" y="38"/>
                  </a:lnTo>
                  <a:lnTo>
                    <a:pt x="12" y="42"/>
                  </a:lnTo>
                  <a:lnTo>
                    <a:pt x="14" y="46"/>
                  </a:lnTo>
                  <a:lnTo>
                    <a:pt x="16" y="54"/>
                  </a:lnTo>
                  <a:lnTo>
                    <a:pt x="16" y="54"/>
                  </a:lnTo>
                  <a:lnTo>
                    <a:pt x="16" y="58"/>
                  </a:lnTo>
                  <a:lnTo>
                    <a:pt x="16" y="62"/>
                  </a:lnTo>
                  <a:lnTo>
                    <a:pt x="16" y="66"/>
                  </a:lnTo>
                  <a:lnTo>
                    <a:pt x="16" y="70"/>
                  </a:lnTo>
                  <a:lnTo>
                    <a:pt x="16" y="72"/>
                  </a:lnTo>
                  <a:lnTo>
                    <a:pt x="14" y="74"/>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74" name="Freeform 234"/>
            <p:cNvSpPr/>
            <p:nvPr/>
          </p:nvSpPr>
          <p:spPr>
            <a:xfrm>
              <a:off x="162" y="794"/>
              <a:ext cx="108" cy="200"/>
            </a:xfrm>
            <a:custGeom>
              <a:avLst/>
              <a:gdLst>
                <a:gd name="txL" fmla="*/ 0 w 108"/>
                <a:gd name="txT" fmla="*/ 0 h 200"/>
                <a:gd name="txR" fmla="*/ 108 w 108"/>
                <a:gd name="txB" fmla="*/ 200 h 200"/>
              </a:gdLst>
              <a:ahLst/>
              <a:cxnLst>
                <a:cxn ang="0">
                  <a:pos x="38" y="2"/>
                </a:cxn>
                <a:cxn ang="0">
                  <a:pos x="32" y="0"/>
                </a:cxn>
                <a:cxn ang="0">
                  <a:pos x="24" y="2"/>
                </a:cxn>
                <a:cxn ang="0">
                  <a:pos x="14" y="16"/>
                </a:cxn>
                <a:cxn ang="0">
                  <a:pos x="16" y="22"/>
                </a:cxn>
                <a:cxn ang="0">
                  <a:pos x="14" y="32"/>
                </a:cxn>
                <a:cxn ang="0">
                  <a:pos x="10" y="36"/>
                </a:cxn>
                <a:cxn ang="0">
                  <a:pos x="6" y="44"/>
                </a:cxn>
                <a:cxn ang="0">
                  <a:pos x="4" y="52"/>
                </a:cxn>
                <a:cxn ang="0">
                  <a:pos x="14" y="54"/>
                </a:cxn>
                <a:cxn ang="0">
                  <a:pos x="12" y="58"/>
                </a:cxn>
                <a:cxn ang="0">
                  <a:pos x="12" y="64"/>
                </a:cxn>
                <a:cxn ang="0">
                  <a:pos x="14" y="70"/>
                </a:cxn>
                <a:cxn ang="0">
                  <a:pos x="24" y="76"/>
                </a:cxn>
                <a:cxn ang="0">
                  <a:pos x="24" y="82"/>
                </a:cxn>
                <a:cxn ang="0">
                  <a:pos x="22" y="86"/>
                </a:cxn>
                <a:cxn ang="0">
                  <a:pos x="18" y="94"/>
                </a:cxn>
                <a:cxn ang="0">
                  <a:pos x="20" y="98"/>
                </a:cxn>
                <a:cxn ang="0">
                  <a:pos x="32" y="92"/>
                </a:cxn>
                <a:cxn ang="0">
                  <a:pos x="36" y="102"/>
                </a:cxn>
                <a:cxn ang="0">
                  <a:pos x="40" y="114"/>
                </a:cxn>
                <a:cxn ang="0">
                  <a:pos x="22" y="128"/>
                </a:cxn>
                <a:cxn ang="0">
                  <a:pos x="28" y="140"/>
                </a:cxn>
                <a:cxn ang="0">
                  <a:pos x="20" y="154"/>
                </a:cxn>
                <a:cxn ang="0">
                  <a:pos x="18" y="156"/>
                </a:cxn>
                <a:cxn ang="0">
                  <a:pos x="18" y="160"/>
                </a:cxn>
                <a:cxn ang="0">
                  <a:pos x="38" y="164"/>
                </a:cxn>
                <a:cxn ang="0">
                  <a:pos x="52" y="158"/>
                </a:cxn>
                <a:cxn ang="0">
                  <a:pos x="52" y="162"/>
                </a:cxn>
                <a:cxn ang="0">
                  <a:pos x="44" y="166"/>
                </a:cxn>
                <a:cxn ang="0">
                  <a:pos x="0" y="196"/>
                </a:cxn>
                <a:cxn ang="0">
                  <a:pos x="28" y="190"/>
                </a:cxn>
                <a:cxn ang="0">
                  <a:pos x="58" y="188"/>
                </a:cxn>
                <a:cxn ang="0">
                  <a:pos x="108" y="174"/>
                </a:cxn>
                <a:cxn ang="0">
                  <a:pos x="98" y="164"/>
                </a:cxn>
                <a:cxn ang="0">
                  <a:pos x="102" y="158"/>
                </a:cxn>
                <a:cxn ang="0">
                  <a:pos x="102" y="150"/>
                </a:cxn>
                <a:cxn ang="0">
                  <a:pos x="100" y="146"/>
                </a:cxn>
                <a:cxn ang="0">
                  <a:pos x="94" y="140"/>
                </a:cxn>
                <a:cxn ang="0">
                  <a:pos x="88" y="136"/>
                </a:cxn>
                <a:cxn ang="0">
                  <a:pos x="84" y="120"/>
                </a:cxn>
                <a:cxn ang="0">
                  <a:pos x="66" y="100"/>
                </a:cxn>
                <a:cxn ang="0">
                  <a:pos x="64" y="84"/>
                </a:cxn>
                <a:cxn ang="0">
                  <a:pos x="56" y="68"/>
                </a:cxn>
                <a:cxn ang="0">
                  <a:pos x="56" y="44"/>
                </a:cxn>
                <a:cxn ang="0">
                  <a:pos x="56" y="42"/>
                </a:cxn>
                <a:cxn ang="0">
                  <a:pos x="52" y="36"/>
                </a:cxn>
                <a:cxn ang="0">
                  <a:pos x="48" y="34"/>
                </a:cxn>
                <a:cxn ang="0">
                  <a:pos x="44" y="32"/>
                </a:cxn>
                <a:cxn ang="0">
                  <a:pos x="36" y="28"/>
                </a:cxn>
                <a:cxn ang="0">
                  <a:pos x="34" y="26"/>
                </a:cxn>
                <a:cxn ang="0">
                  <a:pos x="34" y="20"/>
                </a:cxn>
                <a:cxn ang="0">
                  <a:pos x="38" y="14"/>
                </a:cxn>
                <a:cxn ang="0">
                  <a:pos x="40" y="8"/>
                </a:cxn>
                <a:cxn ang="0">
                  <a:pos x="40" y="4"/>
                </a:cxn>
              </a:cxnLst>
              <a:rect l="txL" t="txT" r="txR" b="txB"/>
              <a:pathLst>
                <a:path w="108" h="200">
                  <a:moveTo>
                    <a:pt x="40" y="2"/>
                  </a:moveTo>
                  <a:lnTo>
                    <a:pt x="38" y="2"/>
                  </a:lnTo>
                  <a:lnTo>
                    <a:pt x="36" y="2"/>
                  </a:lnTo>
                  <a:lnTo>
                    <a:pt x="32" y="0"/>
                  </a:lnTo>
                  <a:lnTo>
                    <a:pt x="28" y="0"/>
                  </a:lnTo>
                  <a:lnTo>
                    <a:pt x="24" y="2"/>
                  </a:lnTo>
                  <a:lnTo>
                    <a:pt x="14" y="16"/>
                  </a:lnTo>
                  <a:lnTo>
                    <a:pt x="14" y="16"/>
                  </a:lnTo>
                  <a:lnTo>
                    <a:pt x="16" y="18"/>
                  </a:lnTo>
                  <a:lnTo>
                    <a:pt x="16" y="22"/>
                  </a:lnTo>
                  <a:lnTo>
                    <a:pt x="16" y="26"/>
                  </a:lnTo>
                  <a:lnTo>
                    <a:pt x="14" y="32"/>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75" name="Freeform 235"/>
            <p:cNvSpPr/>
            <p:nvPr/>
          </p:nvSpPr>
          <p:spPr>
            <a:xfrm>
              <a:off x="140" y="876"/>
              <a:ext cx="36" cy="32"/>
            </a:xfrm>
            <a:custGeom>
              <a:avLst/>
              <a:gdLst>
                <a:gd name="txL" fmla="*/ 0 w 36"/>
                <a:gd name="txT" fmla="*/ 0 h 32"/>
                <a:gd name="txR" fmla="*/ 36 w 36"/>
                <a:gd name="txB" fmla="*/ 32 h 32"/>
              </a:gdLst>
              <a:ahLst/>
              <a:cxnLst>
                <a:cxn ang="0">
                  <a:pos x="16" y="0"/>
                </a:cxn>
                <a:cxn ang="0">
                  <a:pos x="16" y="0"/>
                </a:cxn>
                <a:cxn ang="0">
                  <a:pos x="18" y="0"/>
                </a:cxn>
                <a:cxn ang="0">
                  <a:pos x="20" y="0"/>
                </a:cxn>
                <a:cxn ang="0">
                  <a:pos x="24" y="0"/>
                </a:cxn>
                <a:cxn ang="0">
                  <a:pos x="28" y="0"/>
                </a:cxn>
                <a:cxn ang="0">
                  <a:pos x="30" y="2"/>
                </a:cxn>
                <a:cxn ang="0">
                  <a:pos x="32" y="6"/>
                </a:cxn>
                <a:cxn ang="0">
                  <a:pos x="32" y="6"/>
                </a:cxn>
                <a:cxn ang="0">
                  <a:pos x="34" y="8"/>
                </a:cxn>
                <a:cxn ang="0">
                  <a:pos x="36" y="12"/>
                </a:cxn>
                <a:cxn ang="0">
                  <a:pos x="36" y="16"/>
                </a:cxn>
                <a:cxn ang="0">
                  <a:pos x="36" y="22"/>
                </a:cxn>
                <a:cxn ang="0">
                  <a:pos x="32" y="28"/>
                </a:cxn>
                <a:cxn ang="0">
                  <a:pos x="32" y="28"/>
                </a:cxn>
                <a:cxn ang="0">
                  <a:pos x="30" y="30"/>
                </a:cxn>
                <a:cxn ang="0">
                  <a:pos x="28" y="32"/>
                </a:cxn>
                <a:cxn ang="0">
                  <a:pos x="26" y="30"/>
                </a:cxn>
                <a:cxn ang="0">
                  <a:pos x="24" y="30"/>
                </a:cxn>
                <a:cxn ang="0">
                  <a:pos x="20" y="30"/>
                </a:cxn>
                <a:cxn ang="0">
                  <a:pos x="18" y="28"/>
                </a:cxn>
                <a:cxn ang="0">
                  <a:pos x="16" y="26"/>
                </a:cxn>
                <a:cxn ang="0">
                  <a:pos x="16" y="24"/>
                </a:cxn>
                <a:cxn ang="0">
                  <a:pos x="16" y="20"/>
                </a:cxn>
                <a:cxn ang="0">
                  <a:pos x="14" y="18"/>
                </a:cxn>
                <a:cxn ang="0">
                  <a:pos x="14" y="18"/>
                </a:cxn>
                <a:cxn ang="0">
                  <a:pos x="14" y="18"/>
                </a:cxn>
                <a:cxn ang="0">
                  <a:pos x="12" y="20"/>
                </a:cxn>
                <a:cxn ang="0">
                  <a:pos x="10" y="22"/>
                </a:cxn>
                <a:cxn ang="0">
                  <a:pos x="8" y="22"/>
                </a:cxn>
                <a:cxn ang="0">
                  <a:pos x="6" y="20"/>
                </a:cxn>
                <a:cxn ang="0">
                  <a:pos x="4" y="18"/>
                </a:cxn>
                <a:cxn ang="0">
                  <a:pos x="2" y="18"/>
                </a:cxn>
                <a:cxn ang="0">
                  <a:pos x="0" y="14"/>
                </a:cxn>
                <a:cxn ang="0">
                  <a:pos x="0" y="12"/>
                </a:cxn>
                <a:cxn ang="0">
                  <a:pos x="2" y="8"/>
                </a:cxn>
                <a:cxn ang="0">
                  <a:pos x="16" y="0"/>
                </a:cxn>
              </a:cxnLst>
              <a:rect l="txL" t="txT" r="txR" b="txB"/>
              <a:pathLst>
                <a:path w="36" h="32">
                  <a:moveTo>
                    <a:pt x="16" y="0"/>
                  </a:moveTo>
                  <a:lnTo>
                    <a:pt x="16" y="0"/>
                  </a:lnTo>
                  <a:lnTo>
                    <a:pt x="18" y="0"/>
                  </a:lnTo>
                  <a:lnTo>
                    <a:pt x="20" y="0"/>
                  </a:lnTo>
                  <a:lnTo>
                    <a:pt x="24" y="0"/>
                  </a:lnTo>
                  <a:lnTo>
                    <a:pt x="28" y="0"/>
                  </a:lnTo>
                  <a:lnTo>
                    <a:pt x="30" y="2"/>
                  </a:lnTo>
                  <a:lnTo>
                    <a:pt x="32" y="6"/>
                  </a:lnTo>
                  <a:lnTo>
                    <a:pt x="32" y="6"/>
                  </a:lnTo>
                  <a:lnTo>
                    <a:pt x="34" y="8"/>
                  </a:lnTo>
                  <a:lnTo>
                    <a:pt x="36" y="12"/>
                  </a:lnTo>
                  <a:lnTo>
                    <a:pt x="36" y="16"/>
                  </a:lnTo>
                  <a:lnTo>
                    <a:pt x="36" y="22"/>
                  </a:lnTo>
                  <a:lnTo>
                    <a:pt x="32" y="28"/>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4" y="18"/>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76" name="Freeform 236"/>
            <p:cNvSpPr/>
            <p:nvPr/>
          </p:nvSpPr>
          <p:spPr>
            <a:xfrm>
              <a:off x="344" y="824"/>
              <a:ext cx="36" cy="62"/>
            </a:xfrm>
            <a:custGeom>
              <a:avLst/>
              <a:gdLst>
                <a:gd name="txL" fmla="*/ 0 w 36"/>
                <a:gd name="txT" fmla="*/ 0 h 62"/>
                <a:gd name="txR" fmla="*/ 36 w 36"/>
                <a:gd name="txB" fmla="*/ 62 h 62"/>
              </a:gdLst>
              <a:ahLst/>
              <a:cxnLst>
                <a:cxn ang="0">
                  <a:pos x="30" y="58"/>
                </a:cxn>
                <a:cxn ang="0">
                  <a:pos x="30" y="46"/>
                </a:cxn>
                <a:cxn ang="0">
                  <a:pos x="30" y="44"/>
                </a:cxn>
                <a:cxn ang="0">
                  <a:pos x="30" y="42"/>
                </a:cxn>
                <a:cxn ang="0">
                  <a:pos x="28" y="38"/>
                </a:cxn>
                <a:cxn ang="0">
                  <a:pos x="30" y="36"/>
                </a:cxn>
                <a:cxn ang="0">
                  <a:pos x="30" y="32"/>
                </a:cxn>
                <a:cxn ang="0">
                  <a:pos x="32" y="30"/>
                </a:cxn>
                <a:cxn ang="0">
                  <a:pos x="36" y="28"/>
                </a:cxn>
                <a:cxn ang="0">
                  <a:pos x="36" y="28"/>
                </a:cxn>
                <a:cxn ang="0">
                  <a:pos x="36" y="24"/>
                </a:cxn>
                <a:cxn ang="0">
                  <a:pos x="34" y="22"/>
                </a:cxn>
                <a:cxn ang="0">
                  <a:pos x="34" y="18"/>
                </a:cxn>
                <a:cxn ang="0">
                  <a:pos x="32" y="16"/>
                </a:cxn>
                <a:cxn ang="0">
                  <a:pos x="32" y="16"/>
                </a:cxn>
                <a:cxn ang="0">
                  <a:pos x="30" y="12"/>
                </a:cxn>
                <a:cxn ang="0">
                  <a:pos x="30" y="8"/>
                </a:cxn>
                <a:cxn ang="0">
                  <a:pos x="30" y="4"/>
                </a:cxn>
                <a:cxn ang="0">
                  <a:pos x="28" y="0"/>
                </a:cxn>
                <a:cxn ang="0">
                  <a:pos x="28" y="0"/>
                </a:cxn>
                <a:cxn ang="0">
                  <a:pos x="24" y="0"/>
                </a:cxn>
                <a:cxn ang="0">
                  <a:pos x="2" y="20"/>
                </a:cxn>
                <a:cxn ang="0">
                  <a:pos x="2" y="22"/>
                </a:cxn>
                <a:cxn ang="0">
                  <a:pos x="0" y="26"/>
                </a:cxn>
                <a:cxn ang="0">
                  <a:pos x="0" y="32"/>
                </a:cxn>
                <a:cxn ang="0">
                  <a:pos x="0" y="36"/>
                </a:cxn>
                <a:cxn ang="0">
                  <a:pos x="2" y="40"/>
                </a:cxn>
                <a:cxn ang="0">
                  <a:pos x="2" y="44"/>
                </a:cxn>
                <a:cxn ang="0">
                  <a:pos x="2" y="46"/>
                </a:cxn>
                <a:cxn ang="0">
                  <a:pos x="10" y="54"/>
                </a:cxn>
                <a:cxn ang="0">
                  <a:pos x="10" y="62"/>
                </a:cxn>
                <a:cxn ang="0">
                  <a:pos x="30" y="58"/>
                </a:cxn>
              </a:cxnLst>
              <a:rect l="txL" t="txT" r="txR" b="txB"/>
              <a:pathLst>
                <a:path w="36" h="62">
                  <a:moveTo>
                    <a:pt x="30" y="58"/>
                  </a:moveTo>
                  <a:lnTo>
                    <a:pt x="30" y="46"/>
                  </a:lnTo>
                  <a:lnTo>
                    <a:pt x="30" y="44"/>
                  </a:lnTo>
                  <a:lnTo>
                    <a:pt x="30" y="42"/>
                  </a:lnTo>
                  <a:lnTo>
                    <a:pt x="28" y="38"/>
                  </a:lnTo>
                  <a:lnTo>
                    <a:pt x="30" y="36"/>
                  </a:lnTo>
                  <a:lnTo>
                    <a:pt x="30" y="32"/>
                  </a:lnTo>
                  <a:lnTo>
                    <a:pt x="32" y="30"/>
                  </a:lnTo>
                  <a:lnTo>
                    <a:pt x="36" y="28"/>
                  </a:lnTo>
                  <a:lnTo>
                    <a:pt x="36" y="28"/>
                  </a:lnTo>
                  <a:lnTo>
                    <a:pt x="36" y="24"/>
                  </a:lnTo>
                  <a:lnTo>
                    <a:pt x="34" y="22"/>
                  </a:lnTo>
                  <a:lnTo>
                    <a:pt x="34" y="18"/>
                  </a:lnTo>
                  <a:lnTo>
                    <a:pt x="32" y="16"/>
                  </a:lnTo>
                  <a:lnTo>
                    <a:pt x="32" y="16"/>
                  </a:lnTo>
                  <a:lnTo>
                    <a:pt x="30" y="12"/>
                  </a:lnTo>
                  <a:lnTo>
                    <a:pt x="30" y="8"/>
                  </a:lnTo>
                  <a:lnTo>
                    <a:pt x="30" y="4"/>
                  </a:lnTo>
                  <a:lnTo>
                    <a:pt x="28" y="0"/>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77" name="Freeform 237"/>
            <p:cNvSpPr/>
            <p:nvPr/>
          </p:nvSpPr>
          <p:spPr>
            <a:xfrm>
              <a:off x="394" y="486"/>
              <a:ext cx="168" cy="390"/>
            </a:xfrm>
            <a:custGeom>
              <a:avLst/>
              <a:gdLst>
                <a:gd name="txL" fmla="*/ 0 w 168"/>
                <a:gd name="txT" fmla="*/ 0 h 390"/>
                <a:gd name="txR" fmla="*/ 168 w 168"/>
                <a:gd name="txB" fmla="*/ 390 h 390"/>
              </a:gdLst>
              <a:ahLst/>
              <a:cxnLst>
                <a:cxn ang="0">
                  <a:pos x="0" y="286"/>
                </a:cxn>
                <a:cxn ang="0">
                  <a:pos x="0" y="300"/>
                </a:cxn>
                <a:cxn ang="0">
                  <a:pos x="0" y="312"/>
                </a:cxn>
                <a:cxn ang="0">
                  <a:pos x="0" y="322"/>
                </a:cxn>
                <a:cxn ang="0">
                  <a:pos x="16" y="388"/>
                </a:cxn>
                <a:cxn ang="0">
                  <a:pos x="38" y="382"/>
                </a:cxn>
                <a:cxn ang="0">
                  <a:pos x="50" y="372"/>
                </a:cxn>
                <a:cxn ang="0">
                  <a:pos x="60" y="360"/>
                </a:cxn>
                <a:cxn ang="0">
                  <a:pos x="66" y="328"/>
                </a:cxn>
                <a:cxn ang="0">
                  <a:pos x="88" y="296"/>
                </a:cxn>
                <a:cxn ang="0">
                  <a:pos x="94" y="282"/>
                </a:cxn>
                <a:cxn ang="0">
                  <a:pos x="92" y="272"/>
                </a:cxn>
                <a:cxn ang="0">
                  <a:pos x="82" y="264"/>
                </a:cxn>
                <a:cxn ang="0">
                  <a:pos x="76" y="262"/>
                </a:cxn>
                <a:cxn ang="0">
                  <a:pos x="78" y="230"/>
                </a:cxn>
                <a:cxn ang="0">
                  <a:pos x="78" y="232"/>
                </a:cxn>
                <a:cxn ang="0">
                  <a:pos x="80" y="218"/>
                </a:cxn>
                <a:cxn ang="0">
                  <a:pos x="86" y="204"/>
                </a:cxn>
                <a:cxn ang="0">
                  <a:pos x="94" y="194"/>
                </a:cxn>
                <a:cxn ang="0">
                  <a:pos x="106" y="184"/>
                </a:cxn>
                <a:cxn ang="0">
                  <a:pos x="116" y="176"/>
                </a:cxn>
                <a:cxn ang="0">
                  <a:pos x="122" y="158"/>
                </a:cxn>
                <a:cxn ang="0">
                  <a:pos x="122" y="140"/>
                </a:cxn>
                <a:cxn ang="0">
                  <a:pos x="156" y="118"/>
                </a:cxn>
                <a:cxn ang="0">
                  <a:pos x="168" y="118"/>
                </a:cxn>
                <a:cxn ang="0">
                  <a:pos x="162" y="106"/>
                </a:cxn>
                <a:cxn ang="0">
                  <a:pos x="152" y="80"/>
                </a:cxn>
                <a:cxn ang="0">
                  <a:pos x="152" y="72"/>
                </a:cxn>
                <a:cxn ang="0">
                  <a:pos x="156" y="68"/>
                </a:cxn>
                <a:cxn ang="0">
                  <a:pos x="156" y="56"/>
                </a:cxn>
                <a:cxn ang="0">
                  <a:pos x="140" y="38"/>
                </a:cxn>
                <a:cxn ang="0">
                  <a:pos x="130" y="24"/>
                </a:cxn>
                <a:cxn ang="0">
                  <a:pos x="122" y="20"/>
                </a:cxn>
                <a:cxn ang="0">
                  <a:pos x="114" y="4"/>
                </a:cxn>
                <a:cxn ang="0">
                  <a:pos x="102" y="14"/>
                </a:cxn>
                <a:cxn ang="0">
                  <a:pos x="92" y="24"/>
                </a:cxn>
                <a:cxn ang="0">
                  <a:pos x="86" y="32"/>
                </a:cxn>
                <a:cxn ang="0">
                  <a:pos x="80" y="44"/>
                </a:cxn>
                <a:cxn ang="0">
                  <a:pos x="76" y="56"/>
                </a:cxn>
                <a:cxn ang="0">
                  <a:pos x="70" y="82"/>
                </a:cxn>
                <a:cxn ang="0">
                  <a:pos x="64" y="92"/>
                </a:cxn>
                <a:cxn ang="0">
                  <a:pos x="54" y="104"/>
                </a:cxn>
                <a:cxn ang="0">
                  <a:pos x="46" y="122"/>
                </a:cxn>
                <a:cxn ang="0">
                  <a:pos x="12" y="178"/>
                </a:cxn>
                <a:cxn ang="0">
                  <a:pos x="14" y="260"/>
                </a:cxn>
                <a:cxn ang="0">
                  <a:pos x="14" y="266"/>
                </a:cxn>
                <a:cxn ang="0">
                  <a:pos x="8" y="278"/>
                </a:cxn>
              </a:cxnLst>
              <a:rect l="txL" t="txT" r="txR" b="txB"/>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0"/>
                  </a:lnTo>
                  <a:lnTo>
                    <a:pt x="78" y="232"/>
                  </a:lnTo>
                  <a:lnTo>
                    <a:pt x="78" y="232"/>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78" name="Freeform 238"/>
            <p:cNvSpPr/>
            <p:nvPr/>
          </p:nvSpPr>
          <p:spPr>
            <a:xfrm>
              <a:off x="512" y="458"/>
              <a:ext cx="124" cy="310"/>
            </a:xfrm>
            <a:custGeom>
              <a:avLst/>
              <a:gdLst>
                <a:gd name="txL" fmla="*/ 0 w 124"/>
                <a:gd name="txT" fmla="*/ 0 h 310"/>
                <a:gd name="txR" fmla="*/ 124 w 124"/>
                <a:gd name="txB" fmla="*/ 310 h 310"/>
              </a:gdLst>
              <a:ahLst/>
              <a:cxnLst>
                <a:cxn ang="0">
                  <a:pos x="102" y="62"/>
                </a:cxn>
                <a:cxn ang="0">
                  <a:pos x="122" y="112"/>
                </a:cxn>
                <a:cxn ang="0">
                  <a:pos x="112" y="128"/>
                </a:cxn>
                <a:cxn ang="0">
                  <a:pos x="114" y="134"/>
                </a:cxn>
                <a:cxn ang="0">
                  <a:pos x="118" y="144"/>
                </a:cxn>
                <a:cxn ang="0">
                  <a:pos x="118" y="152"/>
                </a:cxn>
                <a:cxn ang="0">
                  <a:pos x="114" y="182"/>
                </a:cxn>
                <a:cxn ang="0">
                  <a:pos x="114" y="212"/>
                </a:cxn>
                <a:cxn ang="0">
                  <a:pos x="122" y="222"/>
                </a:cxn>
                <a:cxn ang="0">
                  <a:pos x="124" y="254"/>
                </a:cxn>
                <a:cxn ang="0">
                  <a:pos x="124" y="260"/>
                </a:cxn>
                <a:cxn ang="0">
                  <a:pos x="90" y="292"/>
                </a:cxn>
                <a:cxn ang="0">
                  <a:pos x="92" y="294"/>
                </a:cxn>
                <a:cxn ang="0">
                  <a:pos x="88" y="294"/>
                </a:cxn>
                <a:cxn ang="0">
                  <a:pos x="80" y="292"/>
                </a:cxn>
                <a:cxn ang="0">
                  <a:pos x="72" y="296"/>
                </a:cxn>
                <a:cxn ang="0">
                  <a:pos x="54" y="302"/>
                </a:cxn>
                <a:cxn ang="0">
                  <a:pos x="48" y="304"/>
                </a:cxn>
                <a:cxn ang="0">
                  <a:pos x="38" y="306"/>
                </a:cxn>
                <a:cxn ang="0">
                  <a:pos x="24" y="306"/>
                </a:cxn>
                <a:cxn ang="0">
                  <a:pos x="20" y="304"/>
                </a:cxn>
                <a:cxn ang="0">
                  <a:pos x="12" y="298"/>
                </a:cxn>
                <a:cxn ang="0">
                  <a:pos x="6" y="292"/>
                </a:cxn>
                <a:cxn ang="0">
                  <a:pos x="4" y="286"/>
                </a:cxn>
                <a:cxn ang="0">
                  <a:pos x="4" y="278"/>
                </a:cxn>
                <a:cxn ang="0">
                  <a:pos x="4" y="268"/>
                </a:cxn>
                <a:cxn ang="0">
                  <a:pos x="4" y="230"/>
                </a:cxn>
                <a:cxn ang="0">
                  <a:pos x="6" y="224"/>
                </a:cxn>
                <a:cxn ang="0">
                  <a:pos x="12" y="212"/>
                </a:cxn>
                <a:cxn ang="0">
                  <a:pos x="42" y="186"/>
                </a:cxn>
                <a:cxn ang="0">
                  <a:pos x="50" y="178"/>
                </a:cxn>
                <a:cxn ang="0">
                  <a:pos x="56" y="158"/>
                </a:cxn>
                <a:cxn ang="0">
                  <a:pos x="48" y="148"/>
                </a:cxn>
                <a:cxn ang="0">
                  <a:pos x="50" y="146"/>
                </a:cxn>
                <a:cxn ang="0">
                  <a:pos x="48" y="142"/>
                </a:cxn>
                <a:cxn ang="0">
                  <a:pos x="38" y="122"/>
                </a:cxn>
                <a:cxn ang="0">
                  <a:pos x="34" y="100"/>
                </a:cxn>
                <a:cxn ang="0">
                  <a:pos x="36" y="98"/>
                </a:cxn>
                <a:cxn ang="0">
                  <a:pos x="40" y="94"/>
                </a:cxn>
                <a:cxn ang="0">
                  <a:pos x="38" y="86"/>
                </a:cxn>
                <a:cxn ang="0">
                  <a:pos x="32" y="76"/>
                </a:cxn>
                <a:cxn ang="0">
                  <a:pos x="22" y="68"/>
                </a:cxn>
                <a:cxn ang="0">
                  <a:pos x="18" y="62"/>
                </a:cxn>
                <a:cxn ang="0">
                  <a:pos x="10" y="52"/>
                </a:cxn>
                <a:cxn ang="0">
                  <a:pos x="0" y="28"/>
                </a:cxn>
                <a:cxn ang="0">
                  <a:pos x="10" y="20"/>
                </a:cxn>
                <a:cxn ang="0">
                  <a:pos x="28" y="16"/>
                </a:cxn>
                <a:cxn ang="0">
                  <a:pos x="40" y="24"/>
                </a:cxn>
                <a:cxn ang="0">
                  <a:pos x="58" y="22"/>
                </a:cxn>
                <a:cxn ang="0">
                  <a:pos x="72" y="14"/>
                </a:cxn>
                <a:cxn ang="0">
                  <a:pos x="72" y="12"/>
                </a:cxn>
                <a:cxn ang="0">
                  <a:pos x="76" y="6"/>
                </a:cxn>
                <a:cxn ang="0">
                  <a:pos x="82" y="2"/>
                </a:cxn>
                <a:cxn ang="0">
                  <a:pos x="92" y="2"/>
                </a:cxn>
                <a:cxn ang="0">
                  <a:pos x="120" y="20"/>
                </a:cxn>
                <a:cxn ang="0">
                  <a:pos x="116" y="26"/>
                </a:cxn>
                <a:cxn ang="0">
                  <a:pos x="102" y="46"/>
                </a:cxn>
              </a:cxnLst>
              <a:rect l="txL" t="txT" r="txR" b="txB"/>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48" y="148"/>
                  </a:lnTo>
                  <a:lnTo>
                    <a:pt x="50" y="146"/>
                  </a:lnTo>
                  <a:lnTo>
                    <a:pt x="50" y="146"/>
                  </a:lnTo>
                  <a:lnTo>
                    <a:pt x="50" y="144"/>
                  </a:lnTo>
                  <a:lnTo>
                    <a:pt x="48" y="142"/>
                  </a:lnTo>
                  <a:lnTo>
                    <a:pt x="42" y="132"/>
                  </a:lnTo>
                  <a:lnTo>
                    <a:pt x="38" y="122"/>
                  </a:lnTo>
                  <a:lnTo>
                    <a:pt x="34" y="110"/>
                  </a:lnTo>
                  <a:lnTo>
                    <a:pt x="34" y="10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79" name="Freeform 239"/>
            <p:cNvSpPr/>
            <p:nvPr/>
          </p:nvSpPr>
          <p:spPr>
            <a:xfrm>
              <a:off x="372" y="896"/>
              <a:ext cx="54" cy="84"/>
            </a:xfrm>
            <a:custGeom>
              <a:avLst/>
              <a:gdLst>
                <a:gd name="txL" fmla="*/ 0 w 54"/>
                <a:gd name="txT" fmla="*/ 0 h 84"/>
                <a:gd name="txR" fmla="*/ 54 w 54"/>
                <a:gd name="txB" fmla="*/ 84 h 84"/>
              </a:gdLst>
              <a:ahLst/>
              <a:cxnLst>
                <a:cxn ang="0">
                  <a:pos x="18" y="80"/>
                </a:cxn>
                <a:cxn ang="0">
                  <a:pos x="4" y="82"/>
                </a:cxn>
                <a:cxn ang="0">
                  <a:pos x="0" y="78"/>
                </a:cxn>
                <a:cxn ang="0">
                  <a:pos x="2" y="74"/>
                </a:cxn>
                <a:cxn ang="0">
                  <a:pos x="4" y="72"/>
                </a:cxn>
                <a:cxn ang="0">
                  <a:pos x="4" y="62"/>
                </a:cxn>
                <a:cxn ang="0">
                  <a:pos x="10" y="56"/>
                </a:cxn>
                <a:cxn ang="0">
                  <a:pos x="14" y="54"/>
                </a:cxn>
                <a:cxn ang="0">
                  <a:pos x="10" y="48"/>
                </a:cxn>
                <a:cxn ang="0">
                  <a:pos x="10" y="46"/>
                </a:cxn>
                <a:cxn ang="0">
                  <a:pos x="12" y="44"/>
                </a:cxn>
                <a:cxn ang="0">
                  <a:pos x="16" y="40"/>
                </a:cxn>
                <a:cxn ang="0">
                  <a:pos x="16" y="36"/>
                </a:cxn>
                <a:cxn ang="0">
                  <a:pos x="12" y="30"/>
                </a:cxn>
                <a:cxn ang="0">
                  <a:pos x="16" y="28"/>
                </a:cxn>
                <a:cxn ang="0">
                  <a:pos x="20" y="28"/>
                </a:cxn>
                <a:cxn ang="0">
                  <a:pos x="20" y="28"/>
                </a:cxn>
                <a:cxn ang="0">
                  <a:pos x="14" y="26"/>
                </a:cxn>
                <a:cxn ang="0">
                  <a:pos x="10" y="26"/>
                </a:cxn>
                <a:cxn ang="0">
                  <a:pos x="10" y="20"/>
                </a:cxn>
                <a:cxn ang="0">
                  <a:pos x="10" y="14"/>
                </a:cxn>
                <a:cxn ang="0">
                  <a:pos x="14" y="14"/>
                </a:cxn>
                <a:cxn ang="0">
                  <a:pos x="20" y="10"/>
                </a:cxn>
                <a:cxn ang="0">
                  <a:pos x="38" y="2"/>
                </a:cxn>
                <a:cxn ang="0">
                  <a:pos x="46" y="12"/>
                </a:cxn>
                <a:cxn ang="0">
                  <a:pos x="46" y="20"/>
                </a:cxn>
                <a:cxn ang="0">
                  <a:pos x="46" y="28"/>
                </a:cxn>
                <a:cxn ang="0">
                  <a:pos x="46" y="30"/>
                </a:cxn>
                <a:cxn ang="0">
                  <a:pos x="46" y="34"/>
                </a:cxn>
                <a:cxn ang="0">
                  <a:pos x="42" y="36"/>
                </a:cxn>
                <a:cxn ang="0">
                  <a:pos x="46" y="40"/>
                </a:cxn>
                <a:cxn ang="0">
                  <a:pos x="50" y="42"/>
                </a:cxn>
                <a:cxn ang="0">
                  <a:pos x="52" y="46"/>
                </a:cxn>
                <a:cxn ang="0">
                  <a:pos x="54" y="50"/>
                </a:cxn>
                <a:cxn ang="0">
                  <a:pos x="52" y="52"/>
                </a:cxn>
                <a:cxn ang="0">
                  <a:pos x="48" y="56"/>
                </a:cxn>
                <a:cxn ang="0">
                  <a:pos x="48" y="58"/>
                </a:cxn>
                <a:cxn ang="0">
                  <a:pos x="50" y="60"/>
                </a:cxn>
                <a:cxn ang="0">
                  <a:pos x="50" y="64"/>
                </a:cxn>
                <a:cxn ang="0">
                  <a:pos x="48" y="68"/>
                </a:cxn>
                <a:cxn ang="0">
                  <a:pos x="48" y="70"/>
                </a:cxn>
                <a:cxn ang="0">
                  <a:pos x="50" y="74"/>
                </a:cxn>
                <a:cxn ang="0">
                  <a:pos x="50" y="78"/>
                </a:cxn>
                <a:cxn ang="0">
                  <a:pos x="48" y="80"/>
                </a:cxn>
                <a:cxn ang="0">
                  <a:pos x="44" y="76"/>
                </a:cxn>
                <a:cxn ang="0">
                  <a:pos x="46" y="80"/>
                </a:cxn>
                <a:cxn ang="0">
                  <a:pos x="42" y="80"/>
                </a:cxn>
                <a:cxn ang="0">
                  <a:pos x="38" y="82"/>
                </a:cxn>
                <a:cxn ang="0">
                  <a:pos x="34" y="82"/>
                </a:cxn>
                <a:cxn ang="0">
                  <a:pos x="32" y="84"/>
                </a:cxn>
                <a:cxn ang="0">
                  <a:pos x="28" y="84"/>
                </a:cxn>
              </a:cxnLst>
              <a:rect l="txL" t="txT" r="txR" b="txB"/>
              <a:pathLst>
                <a:path w="54" h="84">
                  <a:moveTo>
                    <a:pt x="26" y="84"/>
                  </a:moveTo>
                  <a:lnTo>
                    <a:pt x="18" y="80"/>
                  </a:lnTo>
                  <a:lnTo>
                    <a:pt x="12" y="80"/>
                  </a:lnTo>
                  <a:lnTo>
                    <a:pt x="4" y="82"/>
                  </a:lnTo>
                  <a:lnTo>
                    <a:pt x="2" y="80"/>
                  </a:lnTo>
                  <a:lnTo>
                    <a:pt x="0" y="78"/>
                  </a:lnTo>
                  <a:lnTo>
                    <a:pt x="2" y="76"/>
                  </a:lnTo>
                  <a:lnTo>
                    <a:pt x="2" y="74"/>
                  </a:lnTo>
                  <a:lnTo>
                    <a:pt x="4" y="72"/>
                  </a:lnTo>
                  <a:lnTo>
                    <a:pt x="4" y="72"/>
                  </a:lnTo>
                  <a:lnTo>
                    <a:pt x="4" y="64"/>
                  </a:lnTo>
                  <a:lnTo>
                    <a:pt x="4" y="62"/>
                  </a:lnTo>
                  <a:lnTo>
                    <a:pt x="8" y="58"/>
                  </a:lnTo>
                  <a:lnTo>
                    <a:pt x="10" y="56"/>
                  </a:lnTo>
                  <a:lnTo>
                    <a:pt x="12" y="54"/>
                  </a:lnTo>
                  <a:lnTo>
                    <a:pt x="14" y="54"/>
                  </a:lnTo>
                  <a:lnTo>
                    <a:pt x="10" y="52"/>
                  </a:lnTo>
                  <a:lnTo>
                    <a:pt x="10" y="48"/>
                  </a:lnTo>
                  <a:lnTo>
                    <a:pt x="10" y="46"/>
                  </a:lnTo>
                  <a:lnTo>
                    <a:pt x="10" y="46"/>
                  </a:lnTo>
                  <a:lnTo>
                    <a:pt x="10" y="44"/>
                  </a:lnTo>
                  <a:lnTo>
                    <a:pt x="12" y="44"/>
                  </a:lnTo>
                  <a:lnTo>
                    <a:pt x="14" y="42"/>
                  </a:lnTo>
                  <a:lnTo>
                    <a:pt x="16" y="40"/>
                  </a:lnTo>
                  <a:lnTo>
                    <a:pt x="16" y="38"/>
                  </a:lnTo>
                  <a:lnTo>
                    <a:pt x="16" y="36"/>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0" y="14"/>
                  </a:lnTo>
                  <a:lnTo>
                    <a:pt x="12" y="16"/>
                  </a:lnTo>
                  <a:lnTo>
                    <a:pt x="14" y="14"/>
                  </a:lnTo>
                  <a:lnTo>
                    <a:pt x="16" y="14"/>
                  </a:lnTo>
                  <a:lnTo>
                    <a:pt x="20" y="10"/>
                  </a:lnTo>
                  <a:lnTo>
                    <a:pt x="32" y="0"/>
                  </a:lnTo>
                  <a:lnTo>
                    <a:pt x="38" y="2"/>
                  </a:lnTo>
                  <a:lnTo>
                    <a:pt x="46" y="12"/>
                  </a:lnTo>
                  <a:lnTo>
                    <a:pt x="46" y="12"/>
                  </a:lnTo>
                  <a:lnTo>
                    <a:pt x="46" y="16"/>
                  </a:lnTo>
                  <a:lnTo>
                    <a:pt x="46" y="20"/>
                  </a:lnTo>
                  <a:lnTo>
                    <a:pt x="46" y="24"/>
                  </a:lnTo>
                  <a:lnTo>
                    <a:pt x="46" y="28"/>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2" y="52"/>
                  </a:lnTo>
                  <a:lnTo>
                    <a:pt x="50" y="54"/>
                  </a:lnTo>
                  <a:lnTo>
                    <a:pt x="48" y="56"/>
                  </a:lnTo>
                  <a:lnTo>
                    <a:pt x="48" y="56"/>
                  </a:lnTo>
                  <a:lnTo>
                    <a:pt x="48" y="58"/>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8" y="80"/>
                  </a:lnTo>
                  <a:lnTo>
                    <a:pt x="46" y="76"/>
                  </a:lnTo>
                  <a:lnTo>
                    <a:pt x="44" y="76"/>
                  </a:lnTo>
                  <a:lnTo>
                    <a:pt x="44" y="76"/>
                  </a:lnTo>
                  <a:lnTo>
                    <a:pt x="46" y="80"/>
                  </a:lnTo>
                  <a:lnTo>
                    <a:pt x="44" y="80"/>
                  </a:lnTo>
                  <a:lnTo>
                    <a:pt x="42" y="80"/>
                  </a:lnTo>
                  <a:lnTo>
                    <a:pt x="40" y="82"/>
                  </a:lnTo>
                  <a:lnTo>
                    <a:pt x="38" y="82"/>
                  </a:lnTo>
                  <a:lnTo>
                    <a:pt x="38" y="82"/>
                  </a:lnTo>
                  <a:lnTo>
                    <a:pt x="34" y="82"/>
                  </a:lnTo>
                  <a:lnTo>
                    <a:pt x="32" y="82"/>
                  </a:lnTo>
                  <a:lnTo>
                    <a:pt x="32" y="84"/>
                  </a:lnTo>
                  <a:lnTo>
                    <a:pt x="30" y="84"/>
                  </a:lnTo>
                  <a:lnTo>
                    <a:pt x="28" y="84"/>
                  </a:lnTo>
                  <a:lnTo>
                    <a:pt x="26" y="8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80" name="Freeform 240"/>
            <p:cNvSpPr/>
            <p:nvPr/>
          </p:nvSpPr>
          <p:spPr>
            <a:xfrm>
              <a:off x="574" y="1138"/>
              <a:ext cx="224" cy="110"/>
            </a:xfrm>
            <a:custGeom>
              <a:avLst/>
              <a:gdLst>
                <a:gd name="txL" fmla="*/ 0 w 224"/>
                <a:gd name="txT" fmla="*/ 0 h 110"/>
                <a:gd name="txR" fmla="*/ 224 w 224"/>
                <a:gd name="txB" fmla="*/ 110 h 110"/>
              </a:gdLst>
              <a:ahLst/>
              <a:cxnLst>
                <a:cxn ang="0">
                  <a:pos x="194" y="34"/>
                </a:cxn>
                <a:cxn ang="0">
                  <a:pos x="204" y="40"/>
                </a:cxn>
                <a:cxn ang="0">
                  <a:pos x="216" y="58"/>
                </a:cxn>
                <a:cxn ang="0">
                  <a:pos x="224" y="80"/>
                </a:cxn>
                <a:cxn ang="0">
                  <a:pos x="220" y="82"/>
                </a:cxn>
                <a:cxn ang="0">
                  <a:pos x="208" y="80"/>
                </a:cxn>
                <a:cxn ang="0">
                  <a:pos x="194" y="82"/>
                </a:cxn>
                <a:cxn ang="0">
                  <a:pos x="182" y="88"/>
                </a:cxn>
                <a:cxn ang="0">
                  <a:pos x="174" y="92"/>
                </a:cxn>
                <a:cxn ang="0">
                  <a:pos x="168" y="92"/>
                </a:cxn>
                <a:cxn ang="0">
                  <a:pos x="162" y="98"/>
                </a:cxn>
                <a:cxn ang="0">
                  <a:pos x="152" y="102"/>
                </a:cxn>
                <a:cxn ang="0">
                  <a:pos x="136" y="102"/>
                </a:cxn>
                <a:cxn ang="0">
                  <a:pos x="128" y="98"/>
                </a:cxn>
                <a:cxn ang="0">
                  <a:pos x="124" y="102"/>
                </a:cxn>
                <a:cxn ang="0">
                  <a:pos x="118" y="110"/>
                </a:cxn>
                <a:cxn ang="0">
                  <a:pos x="114" y="110"/>
                </a:cxn>
                <a:cxn ang="0">
                  <a:pos x="114" y="106"/>
                </a:cxn>
                <a:cxn ang="0">
                  <a:pos x="116" y="104"/>
                </a:cxn>
                <a:cxn ang="0">
                  <a:pos x="116" y="100"/>
                </a:cxn>
                <a:cxn ang="0">
                  <a:pos x="98" y="104"/>
                </a:cxn>
                <a:cxn ang="0">
                  <a:pos x="92" y="106"/>
                </a:cxn>
                <a:cxn ang="0">
                  <a:pos x="82" y="108"/>
                </a:cxn>
                <a:cxn ang="0">
                  <a:pos x="70" y="104"/>
                </a:cxn>
                <a:cxn ang="0">
                  <a:pos x="58" y="104"/>
                </a:cxn>
                <a:cxn ang="0">
                  <a:pos x="52" y="110"/>
                </a:cxn>
                <a:cxn ang="0">
                  <a:pos x="46" y="110"/>
                </a:cxn>
                <a:cxn ang="0">
                  <a:pos x="34" y="106"/>
                </a:cxn>
                <a:cxn ang="0">
                  <a:pos x="26" y="102"/>
                </a:cxn>
                <a:cxn ang="0">
                  <a:pos x="14" y="94"/>
                </a:cxn>
                <a:cxn ang="0">
                  <a:pos x="12" y="86"/>
                </a:cxn>
                <a:cxn ang="0">
                  <a:pos x="8" y="76"/>
                </a:cxn>
                <a:cxn ang="0">
                  <a:pos x="2" y="66"/>
                </a:cxn>
                <a:cxn ang="0">
                  <a:pos x="0" y="54"/>
                </a:cxn>
                <a:cxn ang="0">
                  <a:pos x="4" y="50"/>
                </a:cxn>
                <a:cxn ang="0">
                  <a:pos x="14" y="44"/>
                </a:cxn>
                <a:cxn ang="0">
                  <a:pos x="20" y="46"/>
                </a:cxn>
                <a:cxn ang="0">
                  <a:pos x="30" y="44"/>
                </a:cxn>
                <a:cxn ang="0">
                  <a:pos x="38" y="40"/>
                </a:cxn>
                <a:cxn ang="0">
                  <a:pos x="50" y="40"/>
                </a:cxn>
                <a:cxn ang="0">
                  <a:pos x="40" y="36"/>
                </a:cxn>
                <a:cxn ang="0">
                  <a:pos x="38" y="32"/>
                </a:cxn>
                <a:cxn ang="0">
                  <a:pos x="42" y="20"/>
                </a:cxn>
                <a:cxn ang="0">
                  <a:pos x="52" y="16"/>
                </a:cxn>
                <a:cxn ang="0">
                  <a:pos x="62" y="16"/>
                </a:cxn>
                <a:cxn ang="0">
                  <a:pos x="72" y="14"/>
                </a:cxn>
                <a:cxn ang="0">
                  <a:pos x="86" y="4"/>
                </a:cxn>
                <a:cxn ang="0">
                  <a:pos x="88" y="2"/>
                </a:cxn>
                <a:cxn ang="0">
                  <a:pos x="98" y="0"/>
                </a:cxn>
                <a:cxn ang="0">
                  <a:pos x="112" y="4"/>
                </a:cxn>
                <a:cxn ang="0">
                  <a:pos x="122" y="12"/>
                </a:cxn>
                <a:cxn ang="0">
                  <a:pos x="132" y="14"/>
                </a:cxn>
                <a:cxn ang="0">
                  <a:pos x="140" y="12"/>
                </a:cxn>
                <a:cxn ang="0">
                  <a:pos x="152" y="12"/>
                </a:cxn>
                <a:cxn ang="0">
                  <a:pos x="158" y="16"/>
                </a:cxn>
                <a:cxn ang="0">
                  <a:pos x="170" y="24"/>
                </a:cxn>
                <a:cxn ang="0">
                  <a:pos x="182" y="28"/>
                </a:cxn>
              </a:cxnLst>
              <a:rect l="txL" t="txT" r="txR" b="txB"/>
              <a:pathLst>
                <a:path w="224" h="110">
                  <a:moveTo>
                    <a:pt x="188" y="30"/>
                  </a:moveTo>
                  <a:lnTo>
                    <a:pt x="192" y="32"/>
                  </a:lnTo>
                  <a:lnTo>
                    <a:pt x="194" y="34"/>
                  </a:lnTo>
                  <a:lnTo>
                    <a:pt x="198" y="36"/>
                  </a:lnTo>
                  <a:lnTo>
                    <a:pt x="202" y="38"/>
                  </a:lnTo>
                  <a:lnTo>
                    <a:pt x="204" y="40"/>
                  </a:lnTo>
                  <a:lnTo>
                    <a:pt x="204" y="40"/>
                  </a:lnTo>
                  <a:lnTo>
                    <a:pt x="210" y="46"/>
                  </a:lnTo>
                  <a:lnTo>
                    <a:pt x="216" y="58"/>
                  </a:lnTo>
                  <a:lnTo>
                    <a:pt x="220" y="70"/>
                  </a:lnTo>
                  <a:lnTo>
                    <a:pt x="224" y="78"/>
                  </a:lnTo>
                  <a:lnTo>
                    <a:pt x="224" y="80"/>
                  </a:lnTo>
                  <a:lnTo>
                    <a:pt x="222" y="82"/>
                  </a:lnTo>
                  <a:lnTo>
                    <a:pt x="222" y="82"/>
                  </a:lnTo>
                  <a:lnTo>
                    <a:pt x="220"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62" y="98"/>
                  </a:lnTo>
                  <a:lnTo>
                    <a:pt x="158" y="100"/>
                  </a:lnTo>
                  <a:lnTo>
                    <a:pt x="152" y="102"/>
                  </a:lnTo>
                  <a:lnTo>
                    <a:pt x="146" y="102"/>
                  </a:lnTo>
                  <a:lnTo>
                    <a:pt x="140" y="102"/>
                  </a:lnTo>
                  <a:lnTo>
                    <a:pt x="136" y="102"/>
                  </a:lnTo>
                  <a:lnTo>
                    <a:pt x="132" y="100"/>
                  </a:lnTo>
                  <a:lnTo>
                    <a:pt x="132" y="100"/>
                  </a:lnTo>
                  <a:lnTo>
                    <a:pt x="128" y="98"/>
                  </a:lnTo>
                  <a:lnTo>
                    <a:pt x="126" y="98"/>
                  </a:lnTo>
                  <a:lnTo>
                    <a:pt x="124" y="100"/>
                  </a:lnTo>
                  <a:lnTo>
                    <a:pt x="124" y="102"/>
                  </a:lnTo>
                  <a:lnTo>
                    <a:pt x="124" y="102"/>
                  </a:lnTo>
                  <a:lnTo>
                    <a:pt x="120" y="108"/>
                  </a:lnTo>
                  <a:lnTo>
                    <a:pt x="118" y="110"/>
                  </a:lnTo>
                  <a:lnTo>
                    <a:pt x="116" y="110"/>
                  </a:lnTo>
                  <a:lnTo>
                    <a:pt x="114" y="110"/>
                  </a:lnTo>
                  <a:lnTo>
                    <a:pt x="114" y="110"/>
                  </a:lnTo>
                  <a:lnTo>
                    <a:pt x="112" y="108"/>
                  </a:lnTo>
                  <a:lnTo>
                    <a:pt x="112" y="108"/>
                  </a:lnTo>
                  <a:lnTo>
                    <a:pt x="114" y="106"/>
                  </a:lnTo>
                  <a:lnTo>
                    <a:pt x="114" y="106"/>
                  </a:lnTo>
                  <a:lnTo>
                    <a:pt x="116" y="104"/>
                  </a:lnTo>
                  <a:lnTo>
                    <a:pt x="116" y="104"/>
                  </a:lnTo>
                  <a:lnTo>
                    <a:pt x="116" y="102"/>
                  </a:lnTo>
                  <a:lnTo>
                    <a:pt x="116" y="100"/>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4" y="44"/>
                  </a:lnTo>
                  <a:lnTo>
                    <a:pt x="18" y="44"/>
                  </a:lnTo>
                  <a:lnTo>
                    <a:pt x="20" y="46"/>
                  </a:lnTo>
                  <a:lnTo>
                    <a:pt x="26" y="46"/>
                  </a:lnTo>
                  <a:lnTo>
                    <a:pt x="30" y="44"/>
                  </a:lnTo>
                  <a:lnTo>
                    <a:pt x="30" y="44"/>
                  </a:lnTo>
                  <a:lnTo>
                    <a:pt x="32" y="42"/>
                  </a:lnTo>
                  <a:lnTo>
                    <a:pt x="36" y="40"/>
                  </a:lnTo>
                  <a:lnTo>
                    <a:pt x="38" y="40"/>
                  </a:lnTo>
                  <a:lnTo>
                    <a:pt x="42" y="40"/>
                  </a:lnTo>
                  <a:lnTo>
                    <a:pt x="50" y="40"/>
                  </a:lnTo>
                  <a:lnTo>
                    <a:pt x="50" y="40"/>
                  </a:lnTo>
                  <a:lnTo>
                    <a:pt x="46" y="38"/>
                  </a:lnTo>
                  <a:lnTo>
                    <a:pt x="42" y="38"/>
                  </a:lnTo>
                  <a:lnTo>
                    <a:pt x="40" y="36"/>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6" y="4"/>
                  </a:lnTo>
                  <a:lnTo>
                    <a:pt x="88" y="4"/>
                  </a:lnTo>
                  <a:lnTo>
                    <a:pt x="88" y="2"/>
                  </a:lnTo>
                  <a:lnTo>
                    <a:pt x="90" y="0"/>
                  </a:lnTo>
                  <a:lnTo>
                    <a:pt x="94" y="0"/>
                  </a:lnTo>
                  <a:lnTo>
                    <a:pt x="98" y="0"/>
                  </a:lnTo>
                  <a:lnTo>
                    <a:pt x="104" y="2"/>
                  </a:lnTo>
                  <a:lnTo>
                    <a:pt x="112" y="4"/>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58" y="16"/>
                  </a:lnTo>
                  <a:lnTo>
                    <a:pt x="162" y="18"/>
                  </a:lnTo>
                  <a:lnTo>
                    <a:pt x="166" y="22"/>
                  </a:lnTo>
                  <a:lnTo>
                    <a:pt x="170" y="24"/>
                  </a:lnTo>
                  <a:lnTo>
                    <a:pt x="180" y="26"/>
                  </a:lnTo>
                  <a:lnTo>
                    <a:pt x="180" y="26"/>
                  </a:lnTo>
                  <a:lnTo>
                    <a:pt x="182" y="28"/>
                  </a:lnTo>
                  <a:lnTo>
                    <a:pt x="186" y="28"/>
                  </a:lnTo>
                  <a:lnTo>
                    <a:pt x="188" y="3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81" name="Freeform 241"/>
            <p:cNvSpPr/>
            <p:nvPr/>
          </p:nvSpPr>
          <p:spPr>
            <a:xfrm>
              <a:off x="502" y="1068"/>
              <a:ext cx="110" cy="90"/>
            </a:xfrm>
            <a:custGeom>
              <a:avLst/>
              <a:gdLst>
                <a:gd name="txL" fmla="*/ 0 w 110"/>
                <a:gd name="txT" fmla="*/ 0 h 90"/>
                <a:gd name="txR" fmla="*/ 110 w 110"/>
                <a:gd name="txB" fmla="*/ 90 h 90"/>
              </a:gdLst>
              <a:ahLst/>
              <a:cxnLst>
                <a:cxn ang="0">
                  <a:pos x="28" y="74"/>
                </a:cxn>
                <a:cxn ang="0">
                  <a:pos x="30" y="60"/>
                </a:cxn>
                <a:cxn ang="0">
                  <a:pos x="32" y="58"/>
                </a:cxn>
                <a:cxn ang="0">
                  <a:pos x="32" y="54"/>
                </a:cxn>
                <a:cxn ang="0">
                  <a:pos x="30" y="50"/>
                </a:cxn>
                <a:cxn ang="0">
                  <a:pos x="26" y="44"/>
                </a:cxn>
                <a:cxn ang="0">
                  <a:pos x="22" y="36"/>
                </a:cxn>
                <a:cxn ang="0">
                  <a:pos x="18" y="24"/>
                </a:cxn>
                <a:cxn ang="0">
                  <a:pos x="14" y="22"/>
                </a:cxn>
                <a:cxn ang="0">
                  <a:pos x="4" y="12"/>
                </a:cxn>
                <a:cxn ang="0">
                  <a:pos x="4" y="6"/>
                </a:cxn>
                <a:cxn ang="0">
                  <a:pos x="0" y="0"/>
                </a:cxn>
                <a:cxn ang="0">
                  <a:pos x="2" y="0"/>
                </a:cxn>
                <a:cxn ang="0">
                  <a:pos x="10" y="0"/>
                </a:cxn>
                <a:cxn ang="0">
                  <a:pos x="18" y="4"/>
                </a:cxn>
                <a:cxn ang="0">
                  <a:pos x="24" y="10"/>
                </a:cxn>
                <a:cxn ang="0">
                  <a:pos x="32" y="16"/>
                </a:cxn>
                <a:cxn ang="0">
                  <a:pos x="44" y="18"/>
                </a:cxn>
                <a:cxn ang="0">
                  <a:pos x="58" y="12"/>
                </a:cxn>
                <a:cxn ang="0">
                  <a:pos x="84" y="18"/>
                </a:cxn>
                <a:cxn ang="0">
                  <a:pos x="100" y="24"/>
                </a:cxn>
                <a:cxn ang="0">
                  <a:pos x="104" y="26"/>
                </a:cxn>
                <a:cxn ang="0">
                  <a:pos x="110" y="30"/>
                </a:cxn>
                <a:cxn ang="0">
                  <a:pos x="110" y="34"/>
                </a:cxn>
                <a:cxn ang="0">
                  <a:pos x="108" y="42"/>
                </a:cxn>
                <a:cxn ang="0">
                  <a:pos x="106" y="46"/>
                </a:cxn>
                <a:cxn ang="0">
                  <a:pos x="104" y="52"/>
                </a:cxn>
                <a:cxn ang="0">
                  <a:pos x="100" y="56"/>
                </a:cxn>
                <a:cxn ang="0">
                  <a:pos x="98" y="58"/>
                </a:cxn>
                <a:cxn ang="0">
                  <a:pos x="94" y="66"/>
                </a:cxn>
                <a:cxn ang="0">
                  <a:pos x="94" y="68"/>
                </a:cxn>
                <a:cxn ang="0">
                  <a:pos x="90" y="70"/>
                </a:cxn>
                <a:cxn ang="0">
                  <a:pos x="82" y="72"/>
                </a:cxn>
                <a:cxn ang="0">
                  <a:pos x="74" y="82"/>
                </a:cxn>
                <a:cxn ang="0">
                  <a:pos x="70" y="88"/>
                </a:cxn>
                <a:cxn ang="0">
                  <a:pos x="62" y="88"/>
                </a:cxn>
                <a:cxn ang="0">
                  <a:pos x="56" y="88"/>
                </a:cxn>
                <a:cxn ang="0">
                  <a:pos x="36" y="90"/>
                </a:cxn>
              </a:cxnLst>
              <a:rect l="txL" t="txT" r="txR" b="txB"/>
              <a:pathLst>
                <a:path w="110" h="90">
                  <a:moveTo>
                    <a:pt x="36" y="90"/>
                  </a:moveTo>
                  <a:lnTo>
                    <a:pt x="28" y="74"/>
                  </a:lnTo>
                  <a:lnTo>
                    <a:pt x="24" y="66"/>
                  </a:lnTo>
                  <a:lnTo>
                    <a:pt x="30" y="60"/>
                  </a:lnTo>
                  <a:lnTo>
                    <a:pt x="30" y="60"/>
                  </a:lnTo>
                  <a:lnTo>
                    <a:pt x="32" y="58"/>
                  </a:lnTo>
                  <a:lnTo>
                    <a:pt x="32" y="56"/>
                  </a:lnTo>
                  <a:lnTo>
                    <a:pt x="32" y="54"/>
                  </a:lnTo>
                  <a:lnTo>
                    <a:pt x="30" y="50"/>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82" name="Freeform 242"/>
            <p:cNvSpPr/>
            <p:nvPr/>
          </p:nvSpPr>
          <p:spPr>
            <a:xfrm>
              <a:off x="490" y="1154"/>
              <a:ext cx="84" cy="84"/>
            </a:xfrm>
            <a:custGeom>
              <a:avLst/>
              <a:gdLst>
                <a:gd name="txL" fmla="*/ 0 w 84"/>
                <a:gd name="txT" fmla="*/ 0 h 84"/>
                <a:gd name="txR" fmla="*/ 84 w 84"/>
                <a:gd name="txB" fmla="*/ 84 h 84"/>
              </a:gdLst>
              <a:ahLst/>
              <a:cxnLst>
                <a:cxn ang="0">
                  <a:pos x="84" y="2"/>
                </a:cxn>
                <a:cxn ang="0">
                  <a:pos x="72" y="4"/>
                </a:cxn>
                <a:cxn ang="0">
                  <a:pos x="72" y="4"/>
                </a:cxn>
                <a:cxn ang="0">
                  <a:pos x="70" y="4"/>
                </a:cxn>
                <a:cxn ang="0">
                  <a:pos x="68" y="2"/>
                </a:cxn>
                <a:cxn ang="0">
                  <a:pos x="66" y="0"/>
                </a:cxn>
                <a:cxn ang="0">
                  <a:pos x="48" y="4"/>
                </a:cxn>
                <a:cxn ang="0">
                  <a:pos x="34" y="6"/>
                </a:cxn>
                <a:cxn ang="0">
                  <a:pos x="20" y="8"/>
                </a:cxn>
                <a:cxn ang="0">
                  <a:pos x="20" y="10"/>
                </a:cxn>
                <a:cxn ang="0">
                  <a:pos x="18" y="12"/>
                </a:cxn>
                <a:cxn ang="0">
                  <a:pos x="18" y="16"/>
                </a:cxn>
                <a:cxn ang="0">
                  <a:pos x="18" y="16"/>
                </a:cxn>
                <a:cxn ang="0">
                  <a:pos x="16" y="18"/>
                </a:cxn>
                <a:cxn ang="0">
                  <a:pos x="12" y="20"/>
                </a:cxn>
                <a:cxn ang="0">
                  <a:pos x="8" y="22"/>
                </a:cxn>
                <a:cxn ang="0">
                  <a:pos x="6" y="26"/>
                </a:cxn>
                <a:cxn ang="0">
                  <a:pos x="2" y="30"/>
                </a:cxn>
                <a:cxn ang="0">
                  <a:pos x="0" y="36"/>
                </a:cxn>
                <a:cxn ang="0">
                  <a:pos x="0" y="36"/>
                </a:cxn>
                <a:cxn ang="0">
                  <a:pos x="0" y="38"/>
                </a:cxn>
                <a:cxn ang="0">
                  <a:pos x="0" y="40"/>
                </a:cxn>
                <a:cxn ang="0">
                  <a:pos x="2" y="44"/>
                </a:cxn>
                <a:cxn ang="0">
                  <a:pos x="4" y="48"/>
                </a:cxn>
                <a:cxn ang="0">
                  <a:pos x="10" y="56"/>
                </a:cxn>
                <a:cxn ang="0">
                  <a:pos x="18" y="66"/>
                </a:cxn>
                <a:cxn ang="0">
                  <a:pos x="26" y="76"/>
                </a:cxn>
                <a:cxn ang="0">
                  <a:pos x="30" y="84"/>
                </a:cxn>
                <a:cxn ang="0">
                  <a:pos x="42" y="84"/>
                </a:cxn>
                <a:cxn ang="0">
                  <a:pos x="44" y="66"/>
                </a:cxn>
                <a:cxn ang="0">
                  <a:pos x="46" y="66"/>
                </a:cxn>
                <a:cxn ang="0">
                  <a:pos x="48" y="64"/>
                </a:cxn>
                <a:cxn ang="0">
                  <a:pos x="50" y="62"/>
                </a:cxn>
                <a:cxn ang="0">
                  <a:pos x="54" y="56"/>
                </a:cxn>
                <a:cxn ang="0">
                  <a:pos x="60" y="48"/>
                </a:cxn>
                <a:cxn ang="0">
                  <a:pos x="58" y="48"/>
                </a:cxn>
                <a:cxn ang="0">
                  <a:pos x="58" y="46"/>
                </a:cxn>
                <a:cxn ang="0">
                  <a:pos x="58" y="42"/>
                </a:cxn>
                <a:cxn ang="0">
                  <a:pos x="58" y="38"/>
                </a:cxn>
                <a:cxn ang="0">
                  <a:pos x="60" y="32"/>
                </a:cxn>
                <a:cxn ang="0">
                  <a:pos x="64" y="26"/>
                </a:cxn>
                <a:cxn ang="0">
                  <a:pos x="64" y="24"/>
                </a:cxn>
                <a:cxn ang="0">
                  <a:pos x="64" y="22"/>
                </a:cxn>
                <a:cxn ang="0">
                  <a:pos x="68" y="20"/>
                </a:cxn>
                <a:cxn ang="0">
                  <a:pos x="70" y="18"/>
                </a:cxn>
                <a:cxn ang="0">
                  <a:pos x="74" y="16"/>
                </a:cxn>
                <a:cxn ang="0">
                  <a:pos x="78" y="16"/>
                </a:cxn>
                <a:cxn ang="0">
                  <a:pos x="84" y="18"/>
                </a:cxn>
                <a:cxn ang="0">
                  <a:pos x="84" y="2"/>
                </a:cxn>
              </a:cxnLst>
              <a:rect l="txL" t="txT" r="txR" b="txB"/>
              <a:pathLst>
                <a:path w="84" h="84">
                  <a:moveTo>
                    <a:pt x="84" y="2"/>
                  </a:moveTo>
                  <a:lnTo>
                    <a:pt x="72" y="4"/>
                  </a:lnTo>
                  <a:lnTo>
                    <a:pt x="72" y="4"/>
                  </a:lnTo>
                  <a:lnTo>
                    <a:pt x="70" y="4"/>
                  </a:lnTo>
                  <a:lnTo>
                    <a:pt x="68" y="2"/>
                  </a:lnTo>
                  <a:lnTo>
                    <a:pt x="66" y="0"/>
                  </a:lnTo>
                  <a:lnTo>
                    <a:pt x="48" y="4"/>
                  </a:lnTo>
                  <a:lnTo>
                    <a:pt x="34" y="6"/>
                  </a:lnTo>
                  <a:lnTo>
                    <a:pt x="20" y="8"/>
                  </a:lnTo>
                  <a:lnTo>
                    <a:pt x="20" y="10"/>
                  </a:lnTo>
                  <a:lnTo>
                    <a:pt x="18" y="12"/>
                  </a:lnTo>
                  <a:lnTo>
                    <a:pt x="18" y="16"/>
                  </a:lnTo>
                  <a:lnTo>
                    <a:pt x="18" y="16"/>
                  </a:lnTo>
                  <a:lnTo>
                    <a:pt x="16" y="18"/>
                  </a:lnTo>
                  <a:lnTo>
                    <a:pt x="12" y="20"/>
                  </a:lnTo>
                  <a:lnTo>
                    <a:pt x="8" y="22"/>
                  </a:lnTo>
                  <a:lnTo>
                    <a:pt x="6" y="26"/>
                  </a:lnTo>
                  <a:lnTo>
                    <a:pt x="2" y="30"/>
                  </a:lnTo>
                  <a:lnTo>
                    <a:pt x="0" y="36"/>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83" name="Freeform 243"/>
            <p:cNvSpPr/>
            <p:nvPr/>
          </p:nvSpPr>
          <p:spPr>
            <a:xfrm>
              <a:off x="482" y="1126"/>
              <a:ext cx="28" cy="64"/>
            </a:xfrm>
            <a:custGeom>
              <a:avLst/>
              <a:gdLst>
                <a:gd name="txL" fmla="*/ 0 w 28"/>
                <a:gd name="txT" fmla="*/ 0 h 64"/>
                <a:gd name="txR" fmla="*/ 28 w 28"/>
                <a:gd name="txB" fmla="*/ 64 h 64"/>
              </a:gdLst>
              <a:ahLst/>
              <a:cxnLst>
                <a:cxn ang="0">
                  <a:pos x="0" y="20"/>
                </a:cxn>
                <a:cxn ang="0">
                  <a:pos x="8" y="28"/>
                </a:cxn>
                <a:cxn ang="0">
                  <a:pos x="10" y="28"/>
                </a:cxn>
                <a:cxn ang="0">
                  <a:pos x="10" y="32"/>
                </a:cxn>
                <a:cxn ang="0">
                  <a:pos x="12" y="36"/>
                </a:cxn>
                <a:cxn ang="0">
                  <a:pos x="12" y="40"/>
                </a:cxn>
                <a:cxn ang="0">
                  <a:pos x="10" y="40"/>
                </a:cxn>
                <a:cxn ang="0">
                  <a:pos x="10" y="40"/>
                </a:cxn>
                <a:cxn ang="0">
                  <a:pos x="10" y="44"/>
                </a:cxn>
                <a:cxn ang="0">
                  <a:pos x="8" y="48"/>
                </a:cxn>
                <a:cxn ang="0">
                  <a:pos x="8" y="54"/>
                </a:cxn>
                <a:cxn ang="0">
                  <a:pos x="8" y="54"/>
                </a:cxn>
                <a:cxn ang="0">
                  <a:pos x="8" y="58"/>
                </a:cxn>
                <a:cxn ang="0">
                  <a:pos x="8" y="60"/>
                </a:cxn>
                <a:cxn ang="0">
                  <a:pos x="8" y="64"/>
                </a:cxn>
                <a:cxn ang="0">
                  <a:pos x="8" y="62"/>
                </a:cxn>
                <a:cxn ang="0">
                  <a:pos x="8" y="60"/>
                </a:cxn>
                <a:cxn ang="0">
                  <a:pos x="10" y="58"/>
                </a:cxn>
                <a:cxn ang="0">
                  <a:pos x="14" y="54"/>
                </a:cxn>
                <a:cxn ang="0">
                  <a:pos x="18" y="50"/>
                </a:cxn>
                <a:cxn ang="0">
                  <a:pos x="26" y="44"/>
                </a:cxn>
                <a:cxn ang="0">
                  <a:pos x="26" y="42"/>
                </a:cxn>
                <a:cxn ang="0">
                  <a:pos x="26" y="40"/>
                </a:cxn>
                <a:cxn ang="0">
                  <a:pos x="28" y="38"/>
                </a:cxn>
                <a:cxn ang="0">
                  <a:pos x="28" y="36"/>
                </a:cxn>
                <a:cxn ang="0">
                  <a:pos x="28" y="36"/>
                </a:cxn>
                <a:cxn ang="0">
                  <a:pos x="26" y="34"/>
                </a:cxn>
                <a:cxn ang="0">
                  <a:pos x="26" y="32"/>
                </a:cxn>
                <a:cxn ang="0">
                  <a:pos x="26" y="28"/>
                </a:cxn>
                <a:cxn ang="0">
                  <a:pos x="26" y="24"/>
                </a:cxn>
                <a:cxn ang="0">
                  <a:pos x="26" y="22"/>
                </a:cxn>
                <a:cxn ang="0">
                  <a:pos x="26" y="18"/>
                </a:cxn>
                <a:cxn ang="0">
                  <a:pos x="24" y="14"/>
                </a:cxn>
                <a:cxn ang="0">
                  <a:pos x="22" y="8"/>
                </a:cxn>
                <a:cxn ang="0">
                  <a:pos x="20" y="4"/>
                </a:cxn>
                <a:cxn ang="0">
                  <a:pos x="20" y="4"/>
                </a:cxn>
                <a:cxn ang="0">
                  <a:pos x="18" y="2"/>
                </a:cxn>
                <a:cxn ang="0">
                  <a:pos x="16" y="0"/>
                </a:cxn>
                <a:cxn ang="0">
                  <a:pos x="12" y="0"/>
                </a:cxn>
                <a:cxn ang="0">
                  <a:pos x="8" y="0"/>
                </a:cxn>
                <a:cxn ang="0">
                  <a:pos x="8" y="0"/>
                </a:cxn>
                <a:cxn ang="0">
                  <a:pos x="6" y="2"/>
                </a:cxn>
                <a:cxn ang="0">
                  <a:pos x="6" y="2"/>
                </a:cxn>
                <a:cxn ang="0">
                  <a:pos x="0" y="20"/>
                </a:cxn>
              </a:cxnLst>
              <a:rect l="txL" t="txT" r="txR" b="txB"/>
              <a:pathLst>
                <a:path w="28" h="64">
                  <a:moveTo>
                    <a:pt x="0" y="20"/>
                  </a:moveTo>
                  <a:lnTo>
                    <a:pt x="8" y="28"/>
                  </a:lnTo>
                  <a:lnTo>
                    <a:pt x="10" y="28"/>
                  </a:lnTo>
                  <a:lnTo>
                    <a:pt x="10" y="32"/>
                  </a:lnTo>
                  <a:lnTo>
                    <a:pt x="12" y="36"/>
                  </a:lnTo>
                  <a:lnTo>
                    <a:pt x="12" y="40"/>
                  </a:lnTo>
                  <a:lnTo>
                    <a:pt x="10" y="40"/>
                  </a:lnTo>
                  <a:lnTo>
                    <a:pt x="10" y="40"/>
                  </a:lnTo>
                  <a:lnTo>
                    <a:pt x="10" y="44"/>
                  </a:lnTo>
                  <a:lnTo>
                    <a:pt x="8" y="48"/>
                  </a:lnTo>
                  <a:lnTo>
                    <a:pt x="8" y="54"/>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8" y="36"/>
                  </a:lnTo>
                  <a:lnTo>
                    <a:pt x="26" y="34"/>
                  </a:lnTo>
                  <a:lnTo>
                    <a:pt x="26" y="32"/>
                  </a:lnTo>
                  <a:lnTo>
                    <a:pt x="26" y="28"/>
                  </a:lnTo>
                  <a:lnTo>
                    <a:pt x="26" y="24"/>
                  </a:lnTo>
                  <a:lnTo>
                    <a:pt x="26" y="22"/>
                  </a:lnTo>
                  <a:lnTo>
                    <a:pt x="26" y="18"/>
                  </a:lnTo>
                  <a:lnTo>
                    <a:pt x="24" y="14"/>
                  </a:lnTo>
                  <a:lnTo>
                    <a:pt x="22" y="8"/>
                  </a:lnTo>
                  <a:lnTo>
                    <a:pt x="20" y="4"/>
                  </a:lnTo>
                  <a:lnTo>
                    <a:pt x="20" y="4"/>
                  </a:lnTo>
                  <a:lnTo>
                    <a:pt x="18" y="2"/>
                  </a:lnTo>
                  <a:lnTo>
                    <a:pt x="16" y="0"/>
                  </a:lnTo>
                  <a:lnTo>
                    <a:pt x="12" y="0"/>
                  </a:lnTo>
                  <a:lnTo>
                    <a:pt x="8" y="0"/>
                  </a:lnTo>
                  <a:lnTo>
                    <a:pt x="8" y="0"/>
                  </a:lnTo>
                  <a:lnTo>
                    <a:pt x="6" y="2"/>
                  </a:lnTo>
                  <a:lnTo>
                    <a:pt x="6" y="2"/>
                  </a:lnTo>
                  <a:lnTo>
                    <a:pt x="0" y="2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84" name="Freeform 244"/>
            <p:cNvSpPr/>
            <p:nvPr/>
          </p:nvSpPr>
          <p:spPr>
            <a:xfrm>
              <a:off x="396" y="1048"/>
              <a:ext cx="142" cy="114"/>
            </a:xfrm>
            <a:custGeom>
              <a:avLst/>
              <a:gdLst>
                <a:gd name="txL" fmla="*/ 0 w 142"/>
                <a:gd name="txT" fmla="*/ 0 h 114"/>
                <a:gd name="txR" fmla="*/ 142 w 142"/>
                <a:gd name="txB" fmla="*/ 114 h 114"/>
              </a:gdLst>
              <a:ahLst/>
              <a:cxnLst>
                <a:cxn ang="0">
                  <a:pos x="20" y="42"/>
                </a:cxn>
                <a:cxn ang="0">
                  <a:pos x="20" y="40"/>
                </a:cxn>
                <a:cxn ang="0">
                  <a:pos x="18" y="38"/>
                </a:cxn>
                <a:cxn ang="0">
                  <a:pos x="20" y="36"/>
                </a:cxn>
                <a:cxn ang="0">
                  <a:pos x="14" y="34"/>
                </a:cxn>
                <a:cxn ang="0">
                  <a:pos x="6" y="30"/>
                </a:cxn>
                <a:cxn ang="0">
                  <a:pos x="0" y="26"/>
                </a:cxn>
                <a:cxn ang="0">
                  <a:pos x="2" y="24"/>
                </a:cxn>
                <a:cxn ang="0">
                  <a:pos x="20" y="16"/>
                </a:cxn>
                <a:cxn ang="0">
                  <a:pos x="32" y="12"/>
                </a:cxn>
                <a:cxn ang="0">
                  <a:pos x="54" y="6"/>
                </a:cxn>
                <a:cxn ang="0">
                  <a:pos x="58" y="2"/>
                </a:cxn>
                <a:cxn ang="0">
                  <a:pos x="60" y="0"/>
                </a:cxn>
                <a:cxn ang="0">
                  <a:pos x="68" y="24"/>
                </a:cxn>
                <a:cxn ang="0">
                  <a:pos x="86" y="24"/>
                </a:cxn>
                <a:cxn ang="0">
                  <a:pos x="92" y="22"/>
                </a:cxn>
                <a:cxn ang="0">
                  <a:pos x="102" y="18"/>
                </a:cxn>
                <a:cxn ang="0">
                  <a:pos x="108" y="20"/>
                </a:cxn>
                <a:cxn ang="0">
                  <a:pos x="110" y="26"/>
                </a:cxn>
                <a:cxn ang="0">
                  <a:pos x="110" y="32"/>
                </a:cxn>
                <a:cxn ang="0">
                  <a:pos x="120" y="42"/>
                </a:cxn>
                <a:cxn ang="0">
                  <a:pos x="124" y="44"/>
                </a:cxn>
                <a:cxn ang="0">
                  <a:pos x="128" y="56"/>
                </a:cxn>
                <a:cxn ang="0">
                  <a:pos x="132" y="64"/>
                </a:cxn>
                <a:cxn ang="0">
                  <a:pos x="136" y="70"/>
                </a:cxn>
                <a:cxn ang="0">
                  <a:pos x="138" y="74"/>
                </a:cxn>
                <a:cxn ang="0">
                  <a:pos x="138" y="78"/>
                </a:cxn>
                <a:cxn ang="0">
                  <a:pos x="136" y="80"/>
                </a:cxn>
                <a:cxn ang="0">
                  <a:pos x="134" y="94"/>
                </a:cxn>
                <a:cxn ang="0">
                  <a:pos x="128" y="112"/>
                </a:cxn>
                <a:cxn ang="0">
                  <a:pos x="112" y="110"/>
                </a:cxn>
                <a:cxn ang="0">
                  <a:pos x="112" y="104"/>
                </a:cxn>
                <a:cxn ang="0">
                  <a:pos x="112" y="102"/>
                </a:cxn>
                <a:cxn ang="0">
                  <a:pos x="110" y="92"/>
                </a:cxn>
                <a:cxn ang="0">
                  <a:pos x="108" y="86"/>
                </a:cxn>
                <a:cxn ang="0">
                  <a:pos x="106" y="82"/>
                </a:cxn>
                <a:cxn ang="0">
                  <a:pos x="98" y="78"/>
                </a:cxn>
                <a:cxn ang="0">
                  <a:pos x="94" y="80"/>
                </a:cxn>
                <a:cxn ang="0">
                  <a:pos x="92" y="80"/>
                </a:cxn>
                <a:cxn ang="0">
                  <a:pos x="64" y="76"/>
                </a:cxn>
                <a:cxn ang="0">
                  <a:pos x="58" y="74"/>
                </a:cxn>
                <a:cxn ang="0">
                  <a:pos x="52" y="70"/>
                </a:cxn>
                <a:cxn ang="0">
                  <a:pos x="46" y="60"/>
                </a:cxn>
                <a:cxn ang="0">
                  <a:pos x="38" y="60"/>
                </a:cxn>
              </a:cxnLst>
              <a:rect l="txL" t="txT" r="txR" b="txB"/>
              <a:pathLst>
                <a:path w="142" h="114">
                  <a:moveTo>
                    <a:pt x="26" y="52"/>
                  </a:moveTo>
                  <a:lnTo>
                    <a:pt x="20" y="42"/>
                  </a:lnTo>
                  <a:lnTo>
                    <a:pt x="20" y="40"/>
                  </a:lnTo>
                  <a:lnTo>
                    <a:pt x="20" y="40"/>
                  </a:lnTo>
                  <a:lnTo>
                    <a:pt x="18" y="38"/>
                  </a:lnTo>
                  <a:lnTo>
                    <a:pt x="18" y="38"/>
                  </a:lnTo>
                  <a:lnTo>
                    <a:pt x="18" y="38"/>
                  </a:lnTo>
                  <a:lnTo>
                    <a:pt x="20" y="36"/>
                  </a:lnTo>
                  <a:lnTo>
                    <a:pt x="18" y="34"/>
                  </a:lnTo>
                  <a:lnTo>
                    <a:pt x="14" y="34"/>
                  </a:lnTo>
                  <a:lnTo>
                    <a:pt x="10" y="32"/>
                  </a:lnTo>
                  <a:lnTo>
                    <a:pt x="6" y="30"/>
                  </a:lnTo>
                  <a:lnTo>
                    <a:pt x="2" y="28"/>
                  </a:lnTo>
                  <a:lnTo>
                    <a:pt x="0" y="26"/>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6" y="70"/>
                  </a:lnTo>
                  <a:lnTo>
                    <a:pt x="138" y="74"/>
                  </a:lnTo>
                  <a:lnTo>
                    <a:pt x="138" y="76"/>
                  </a:lnTo>
                  <a:lnTo>
                    <a:pt x="138" y="78"/>
                  </a:lnTo>
                  <a:lnTo>
                    <a:pt x="136" y="80"/>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102"/>
                  </a:lnTo>
                  <a:lnTo>
                    <a:pt x="112" y="98"/>
                  </a:lnTo>
                  <a:lnTo>
                    <a:pt x="110" y="92"/>
                  </a:lnTo>
                  <a:lnTo>
                    <a:pt x="110" y="88"/>
                  </a:lnTo>
                  <a:lnTo>
                    <a:pt x="108" y="86"/>
                  </a:lnTo>
                  <a:lnTo>
                    <a:pt x="106" y="82"/>
                  </a:lnTo>
                  <a:lnTo>
                    <a:pt x="106" y="82"/>
                  </a:lnTo>
                  <a:lnTo>
                    <a:pt x="102" y="78"/>
                  </a:lnTo>
                  <a:lnTo>
                    <a:pt x="98" y="78"/>
                  </a:lnTo>
                  <a:lnTo>
                    <a:pt x="96" y="78"/>
                  </a:lnTo>
                  <a:lnTo>
                    <a:pt x="94" y="80"/>
                  </a:lnTo>
                  <a:lnTo>
                    <a:pt x="92"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85" name="Freeform 245"/>
            <p:cNvSpPr/>
            <p:nvPr/>
          </p:nvSpPr>
          <p:spPr>
            <a:xfrm>
              <a:off x="456" y="1014"/>
              <a:ext cx="76" cy="58"/>
            </a:xfrm>
            <a:custGeom>
              <a:avLst/>
              <a:gdLst>
                <a:gd name="txL" fmla="*/ 0 w 76"/>
                <a:gd name="txT" fmla="*/ 0 h 58"/>
                <a:gd name="txR" fmla="*/ 76 w 76"/>
                <a:gd name="txB" fmla="*/ 58 h 58"/>
              </a:gdLst>
              <a:ahLst/>
              <a:cxnLst>
                <a:cxn ang="0">
                  <a:pos x="40" y="18"/>
                </a:cxn>
                <a:cxn ang="0">
                  <a:pos x="34" y="20"/>
                </a:cxn>
                <a:cxn ang="0">
                  <a:pos x="28" y="22"/>
                </a:cxn>
                <a:cxn ang="0">
                  <a:pos x="26" y="22"/>
                </a:cxn>
                <a:cxn ang="0">
                  <a:pos x="12" y="22"/>
                </a:cxn>
                <a:cxn ang="0">
                  <a:pos x="10" y="20"/>
                </a:cxn>
                <a:cxn ang="0">
                  <a:pos x="6" y="16"/>
                </a:cxn>
                <a:cxn ang="0">
                  <a:pos x="4" y="18"/>
                </a:cxn>
                <a:cxn ang="0">
                  <a:pos x="0" y="24"/>
                </a:cxn>
                <a:cxn ang="0">
                  <a:pos x="0" y="32"/>
                </a:cxn>
                <a:cxn ang="0">
                  <a:pos x="0" y="34"/>
                </a:cxn>
                <a:cxn ang="0">
                  <a:pos x="2" y="42"/>
                </a:cxn>
                <a:cxn ang="0">
                  <a:pos x="4" y="52"/>
                </a:cxn>
                <a:cxn ang="0">
                  <a:pos x="8" y="58"/>
                </a:cxn>
                <a:cxn ang="0">
                  <a:pos x="26" y="58"/>
                </a:cxn>
                <a:cxn ang="0">
                  <a:pos x="32" y="56"/>
                </a:cxn>
                <a:cxn ang="0">
                  <a:pos x="38" y="54"/>
                </a:cxn>
                <a:cxn ang="0">
                  <a:pos x="46" y="52"/>
                </a:cxn>
                <a:cxn ang="0">
                  <a:pos x="52" y="54"/>
                </a:cxn>
                <a:cxn ang="0">
                  <a:pos x="56" y="54"/>
                </a:cxn>
                <a:cxn ang="0">
                  <a:pos x="58" y="52"/>
                </a:cxn>
                <a:cxn ang="0">
                  <a:pos x="62" y="48"/>
                </a:cxn>
                <a:cxn ang="0">
                  <a:pos x="68" y="42"/>
                </a:cxn>
                <a:cxn ang="0">
                  <a:pos x="72" y="30"/>
                </a:cxn>
                <a:cxn ang="0">
                  <a:pos x="72" y="24"/>
                </a:cxn>
                <a:cxn ang="0">
                  <a:pos x="74" y="16"/>
                </a:cxn>
                <a:cxn ang="0">
                  <a:pos x="76" y="10"/>
                </a:cxn>
                <a:cxn ang="0">
                  <a:pos x="70" y="0"/>
                </a:cxn>
                <a:cxn ang="0">
                  <a:pos x="66" y="2"/>
                </a:cxn>
                <a:cxn ang="0">
                  <a:pos x="56" y="2"/>
                </a:cxn>
                <a:cxn ang="0">
                  <a:pos x="54" y="4"/>
                </a:cxn>
                <a:cxn ang="0">
                  <a:pos x="46" y="8"/>
                </a:cxn>
                <a:cxn ang="0">
                  <a:pos x="46" y="12"/>
                </a:cxn>
                <a:cxn ang="0">
                  <a:pos x="44" y="16"/>
                </a:cxn>
                <a:cxn ang="0">
                  <a:pos x="42" y="18"/>
                </a:cxn>
              </a:cxnLst>
              <a:rect l="txL" t="txT" r="txR" b="txB"/>
              <a:pathLst>
                <a:path w="76" h="58">
                  <a:moveTo>
                    <a:pt x="42" y="18"/>
                  </a:moveTo>
                  <a:lnTo>
                    <a:pt x="40" y="18"/>
                  </a:lnTo>
                  <a:lnTo>
                    <a:pt x="36" y="18"/>
                  </a:lnTo>
                  <a:lnTo>
                    <a:pt x="34" y="20"/>
                  </a:lnTo>
                  <a:lnTo>
                    <a:pt x="30" y="22"/>
                  </a:lnTo>
                  <a:lnTo>
                    <a:pt x="28" y="22"/>
                  </a:lnTo>
                  <a:lnTo>
                    <a:pt x="28" y="22"/>
                  </a:lnTo>
                  <a:lnTo>
                    <a:pt x="26" y="22"/>
                  </a:lnTo>
                  <a:lnTo>
                    <a:pt x="20" y="24"/>
                  </a:lnTo>
                  <a:lnTo>
                    <a:pt x="12" y="22"/>
                  </a:lnTo>
                  <a:lnTo>
                    <a:pt x="12" y="22"/>
                  </a:lnTo>
                  <a:lnTo>
                    <a:pt x="10" y="20"/>
                  </a:lnTo>
                  <a:lnTo>
                    <a:pt x="8" y="18"/>
                  </a:lnTo>
                  <a:lnTo>
                    <a:pt x="6" y="16"/>
                  </a:lnTo>
                  <a:lnTo>
                    <a:pt x="6" y="18"/>
                  </a:lnTo>
                  <a:lnTo>
                    <a:pt x="4" y="18"/>
                  </a:lnTo>
                  <a:lnTo>
                    <a:pt x="2" y="20"/>
                  </a:lnTo>
                  <a:lnTo>
                    <a:pt x="0" y="24"/>
                  </a:lnTo>
                  <a:lnTo>
                    <a:pt x="0" y="28"/>
                  </a:lnTo>
                  <a:lnTo>
                    <a:pt x="0" y="32"/>
                  </a:lnTo>
                  <a:lnTo>
                    <a:pt x="0" y="34"/>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70" y="0"/>
                  </a:lnTo>
                  <a:lnTo>
                    <a:pt x="68" y="2"/>
                  </a:lnTo>
                  <a:lnTo>
                    <a:pt x="66" y="2"/>
                  </a:lnTo>
                  <a:lnTo>
                    <a:pt x="62" y="2"/>
                  </a:lnTo>
                  <a:lnTo>
                    <a:pt x="56" y="2"/>
                  </a:lnTo>
                  <a:lnTo>
                    <a:pt x="56" y="2"/>
                  </a:lnTo>
                  <a:lnTo>
                    <a:pt x="54" y="4"/>
                  </a:lnTo>
                  <a:lnTo>
                    <a:pt x="52" y="4"/>
                  </a:lnTo>
                  <a:lnTo>
                    <a:pt x="46" y="8"/>
                  </a:lnTo>
                  <a:lnTo>
                    <a:pt x="46" y="10"/>
                  </a:lnTo>
                  <a:lnTo>
                    <a:pt x="46" y="12"/>
                  </a:lnTo>
                  <a:lnTo>
                    <a:pt x="46" y="14"/>
                  </a:lnTo>
                  <a:lnTo>
                    <a:pt x="44" y="16"/>
                  </a:lnTo>
                  <a:lnTo>
                    <a:pt x="44" y="18"/>
                  </a:lnTo>
                  <a:lnTo>
                    <a:pt x="42" y="1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86" name="Freeform 246"/>
            <p:cNvSpPr/>
            <p:nvPr/>
          </p:nvSpPr>
          <p:spPr>
            <a:xfrm>
              <a:off x="398" y="972"/>
              <a:ext cx="138" cy="66"/>
            </a:xfrm>
            <a:custGeom>
              <a:avLst/>
              <a:gdLst>
                <a:gd name="txL" fmla="*/ 0 w 138"/>
                <a:gd name="txT" fmla="*/ 0 h 66"/>
                <a:gd name="txR" fmla="*/ 138 w 138"/>
                <a:gd name="txB" fmla="*/ 66 h 66"/>
              </a:gdLst>
              <a:ahLst/>
              <a:cxnLst>
                <a:cxn ang="0">
                  <a:pos x="134" y="22"/>
                </a:cxn>
                <a:cxn ang="0">
                  <a:pos x="130" y="18"/>
                </a:cxn>
                <a:cxn ang="0">
                  <a:pos x="126" y="16"/>
                </a:cxn>
                <a:cxn ang="0">
                  <a:pos x="118" y="12"/>
                </a:cxn>
                <a:cxn ang="0">
                  <a:pos x="110" y="14"/>
                </a:cxn>
                <a:cxn ang="0">
                  <a:pos x="106" y="18"/>
                </a:cxn>
                <a:cxn ang="0">
                  <a:pos x="104" y="20"/>
                </a:cxn>
                <a:cxn ang="0">
                  <a:pos x="104" y="24"/>
                </a:cxn>
                <a:cxn ang="0">
                  <a:pos x="100" y="22"/>
                </a:cxn>
                <a:cxn ang="0">
                  <a:pos x="94" y="24"/>
                </a:cxn>
                <a:cxn ang="0">
                  <a:pos x="90" y="24"/>
                </a:cxn>
                <a:cxn ang="0">
                  <a:pos x="84" y="22"/>
                </a:cxn>
                <a:cxn ang="0">
                  <a:pos x="76" y="20"/>
                </a:cxn>
                <a:cxn ang="0">
                  <a:pos x="60" y="14"/>
                </a:cxn>
                <a:cxn ang="0">
                  <a:pos x="46" y="8"/>
                </a:cxn>
                <a:cxn ang="0">
                  <a:pos x="36" y="4"/>
                </a:cxn>
                <a:cxn ang="0">
                  <a:pos x="30" y="0"/>
                </a:cxn>
                <a:cxn ang="0">
                  <a:pos x="28" y="2"/>
                </a:cxn>
                <a:cxn ang="0">
                  <a:pos x="28" y="4"/>
                </a:cxn>
                <a:cxn ang="0">
                  <a:pos x="26" y="6"/>
                </a:cxn>
                <a:cxn ang="0">
                  <a:pos x="24" y="4"/>
                </a:cxn>
                <a:cxn ang="0">
                  <a:pos x="22" y="4"/>
                </a:cxn>
                <a:cxn ang="0">
                  <a:pos x="20" y="0"/>
                </a:cxn>
                <a:cxn ang="0">
                  <a:pos x="18" y="0"/>
                </a:cxn>
                <a:cxn ang="0">
                  <a:pos x="18" y="4"/>
                </a:cxn>
                <a:cxn ang="0">
                  <a:pos x="14" y="6"/>
                </a:cxn>
                <a:cxn ang="0">
                  <a:pos x="12" y="6"/>
                </a:cxn>
                <a:cxn ang="0">
                  <a:pos x="6" y="6"/>
                </a:cxn>
                <a:cxn ang="0">
                  <a:pos x="4" y="8"/>
                </a:cxn>
                <a:cxn ang="0">
                  <a:pos x="0" y="8"/>
                </a:cxn>
                <a:cxn ang="0">
                  <a:pos x="8" y="20"/>
                </a:cxn>
                <a:cxn ang="0">
                  <a:pos x="16" y="42"/>
                </a:cxn>
                <a:cxn ang="0">
                  <a:pos x="18" y="42"/>
                </a:cxn>
                <a:cxn ang="0">
                  <a:pos x="18" y="44"/>
                </a:cxn>
                <a:cxn ang="0">
                  <a:pos x="20" y="46"/>
                </a:cxn>
                <a:cxn ang="0">
                  <a:pos x="24" y="46"/>
                </a:cxn>
                <a:cxn ang="0">
                  <a:pos x="30" y="46"/>
                </a:cxn>
                <a:cxn ang="0">
                  <a:pos x="34" y="42"/>
                </a:cxn>
                <a:cxn ang="0">
                  <a:pos x="42" y="44"/>
                </a:cxn>
                <a:cxn ang="0">
                  <a:pos x="42" y="46"/>
                </a:cxn>
                <a:cxn ang="0">
                  <a:pos x="44" y="48"/>
                </a:cxn>
                <a:cxn ang="0">
                  <a:pos x="52" y="50"/>
                </a:cxn>
                <a:cxn ang="0">
                  <a:pos x="60" y="52"/>
                </a:cxn>
                <a:cxn ang="0">
                  <a:pos x="62" y="58"/>
                </a:cxn>
                <a:cxn ang="0">
                  <a:pos x="68" y="64"/>
                </a:cxn>
                <a:cxn ang="0">
                  <a:pos x="72" y="64"/>
                </a:cxn>
                <a:cxn ang="0">
                  <a:pos x="78" y="66"/>
                </a:cxn>
                <a:cxn ang="0">
                  <a:pos x="86" y="64"/>
                </a:cxn>
                <a:cxn ang="0">
                  <a:pos x="90" y="62"/>
                </a:cxn>
                <a:cxn ang="0">
                  <a:pos x="98" y="60"/>
                </a:cxn>
                <a:cxn ang="0">
                  <a:pos x="102" y="58"/>
                </a:cxn>
                <a:cxn ang="0">
                  <a:pos x="104" y="54"/>
                </a:cxn>
                <a:cxn ang="0">
                  <a:pos x="104" y="50"/>
                </a:cxn>
                <a:cxn ang="0">
                  <a:pos x="108" y="48"/>
                </a:cxn>
                <a:cxn ang="0">
                  <a:pos x="112" y="44"/>
                </a:cxn>
                <a:cxn ang="0">
                  <a:pos x="118" y="46"/>
                </a:cxn>
                <a:cxn ang="0">
                  <a:pos x="126" y="44"/>
                </a:cxn>
                <a:cxn ang="0">
                  <a:pos x="130" y="40"/>
                </a:cxn>
                <a:cxn ang="0">
                  <a:pos x="136" y="38"/>
                </a:cxn>
                <a:cxn ang="0">
                  <a:pos x="138" y="38"/>
                </a:cxn>
                <a:cxn ang="0">
                  <a:pos x="136" y="36"/>
                </a:cxn>
                <a:cxn ang="0">
                  <a:pos x="136" y="30"/>
                </a:cxn>
                <a:cxn ang="0">
                  <a:pos x="138" y="24"/>
                </a:cxn>
              </a:cxnLst>
              <a:rect l="txL" t="txT" r="txR" b="txB"/>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4"/>
                  </a:lnTo>
                  <a:lnTo>
                    <a:pt x="28" y="6"/>
                  </a:lnTo>
                  <a:lnTo>
                    <a:pt x="26" y="6"/>
                  </a:lnTo>
                  <a:lnTo>
                    <a:pt x="24" y="6"/>
                  </a:lnTo>
                  <a:lnTo>
                    <a:pt x="24" y="4"/>
                  </a:lnTo>
                  <a:lnTo>
                    <a:pt x="22" y="4"/>
                  </a:lnTo>
                  <a:lnTo>
                    <a:pt x="22" y="4"/>
                  </a:lnTo>
                  <a:lnTo>
                    <a:pt x="22" y="2"/>
                  </a:lnTo>
                  <a:lnTo>
                    <a:pt x="20" y="0"/>
                  </a:lnTo>
                  <a:lnTo>
                    <a:pt x="18" y="0"/>
                  </a:lnTo>
                  <a:lnTo>
                    <a:pt x="18" y="0"/>
                  </a:lnTo>
                  <a:lnTo>
                    <a:pt x="20" y="4"/>
                  </a:lnTo>
                  <a:lnTo>
                    <a:pt x="18" y="4"/>
                  </a:lnTo>
                  <a:lnTo>
                    <a:pt x="16" y="4"/>
                  </a:lnTo>
                  <a:lnTo>
                    <a:pt x="14" y="6"/>
                  </a:lnTo>
                  <a:lnTo>
                    <a:pt x="12" y="6"/>
                  </a:lnTo>
                  <a:lnTo>
                    <a:pt x="12" y="6"/>
                  </a:lnTo>
                  <a:lnTo>
                    <a:pt x="8" y="6"/>
                  </a:lnTo>
                  <a:lnTo>
                    <a:pt x="6" y="6"/>
                  </a:lnTo>
                  <a:lnTo>
                    <a:pt x="6" y="8"/>
                  </a:lnTo>
                  <a:lnTo>
                    <a:pt x="4" y="8"/>
                  </a:lnTo>
                  <a:lnTo>
                    <a:pt x="2" y="8"/>
                  </a:lnTo>
                  <a:lnTo>
                    <a:pt x="0" y="8"/>
                  </a:lnTo>
                  <a:lnTo>
                    <a:pt x="0" y="18"/>
                  </a:lnTo>
                  <a:lnTo>
                    <a:pt x="8" y="20"/>
                  </a:lnTo>
                  <a:lnTo>
                    <a:pt x="12" y="26"/>
                  </a:lnTo>
                  <a:lnTo>
                    <a:pt x="16" y="42"/>
                  </a:lnTo>
                  <a:lnTo>
                    <a:pt x="16" y="42"/>
                  </a:lnTo>
                  <a:lnTo>
                    <a:pt x="18" y="42"/>
                  </a:lnTo>
                  <a:lnTo>
                    <a:pt x="18" y="44"/>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8" y="38"/>
                  </a:lnTo>
                  <a:lnTo>
                    <a:pt x="138" y="38"/>
                  </a:lnTo>
                  <a:lnTo>
                    <a:pt x="136" y="36"/>
                  </a:lnTo>
                  <a:lnTo>
                    <a:pt x="136" y="34"/>
                  </a:lnTo>
                  <a:lnTo>
                    <a:pt x="136" y="30"/>
                  </a:lnTo>
                  <a:lnTo>
                    <a:pt x="138" y="26"/>
                  </a:lnTo>
                  <a:lnTo>
                    <a:pt x="138" y="2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87" name="Freeform 247"/>
            <p:cNvSpPr/>
            <p:nvPr/>
          </p:nvSpPr>
          <p:spPr>
            <a:xfrm>
              <a:off x="414" y="876"/>
              <a:ext cx="152" cy="122"/>
            </a:xfrm>
            <a:custGeom>
              <a:avLst/>
              <a:gdLst>
                <a:gd name="txL" fmla="*/ 0 w 152"/>
                <a:gd name="txT" fmla="*/ 0 h 122"/>
                <a:gd name="txR" fmla="*/ 152 w 152"/>
                <a:gd name="txB" fmla="*/ 122 h 122"/>
              </a:gdLst>
              <a:ahLst/>
              <a:cxnLst>
                <a:cxn ang="0">
                  <a:pos x="84" y="2"/>
                </a:cxn>
                <a:cxn ang="0">
                  <a:pos x="80" y="10"/>
                </a:cxn>
                <a:cxn ang="0">
                  <a:pos x="60" y="18"/>
                </a:cxn>
                <a:cxn ang="0">
                  <a:pos x="52" y="18"/>
                </a:cxn>
                <a:cxn ang="0">
                  <a:pos x="46" y="16"/>
                </a:cxn>
                <a:cxn ang="0">
                  <a:pos x="36" y="22"/>
                </a:cxn>
                <a:cxn ang="0">
                  <a:pos x="30" y="28"/>
                </a:cxn>
                <a:cxn ang="0">
                  <a:pos x="4" y="36"/>
                </a:cxn>
                <a:cxn ang="0">
                  <a:pos x="4" y="48"/>
                </a:cxn>
                <a:cxn ang="0">
                  <a:pos x="4" y="52"/>
                </a:cxn>
                <a:cxn ang="0">
                  <a:pos x="0" y="56"/>
                </a:cxn>
                <a:cxn ang="0">
                  <a:pos x="6" y="62"/>
                </a:cxn>
                <a:cxn ang="0">
                  <a:pos x="10" y="66"/>
                </a:cxn>
                <a:cxn ang="0">
                  <a:pos x="10" y="72"/>
                </a:cxn>
                <a:cxn ang="0">
                  <a:pos x="6" y="76"/>
                </a:cxn>
                <a:cxn ang="0">
                  <a:pos x="6" y="78"/>
                </a:cxn>
                <a:cxn ang="0">
                  <a:pos x="8" y="84"/>
                </a:cxn>
                <a:cxn ang="0">
                  <a:pos x="8" y="90"/>
                </a:cxn>
                <a:cxn ang="0">
                  <a:pos x="8" y="94"/>
                </a:cxn>
                <a:cxn ang="0">
                  <a:pos x="6" y="100"/>
                </a:cxn>
                <a:cxn ang="0">
                  <a:pos x="8" y="100"/>
                </a:cxn>
                <a:cxn ang="0">
                  <a:pos x="12" y="102"/>
                </a:cxn>
                <a:cxn ang="0">
                  <a:pos x="12" y="98"/>
                </a:cxn>
                <a:cxn ang="0">
                  <a:pos x="18" y="96"/>
                </a:cxn>
                <a:cxn ang="0">
                  <a:pos x="30" y="104"/>
                </a:cxn>
                <a:cxn ang="0">
                  <a:pos x="52" y="110"/>
                </a:cxn>
                <a:cxn ang="0">
                  <a:pos x="68" y="118"/>
                </a:cxn>
                <a:cxn ang="0">
                  <a:pos x="76" y="120"/>
                </a:cxn>
                <a:cxn ang="0">
                  <a:pos x="84" y="118"/>
                </a:cxn>
                <a:cxn ang="0">
                  <a:pos x="88" y="118"/>
                </a:cxn>
                <a:cxn ang="0">
                  <a:pos x="90" y="114"/>
                </a:cxn>
                <a:cxn ang="0">
                  <a:pos x="98" y="110"/>
                </a:cxn>
                <a:cxn ang="0">
                  <a:pos x="110" y="112"/>
                </a:cxn>
                <a:cxn ang="0">
                  <a:pos x="116" y="116"/>
                </a:cxn>
                <a:cxn ang="0">
                  <a:pos x="124" y="120"/>
                </a:cxn>
                <a:cxn ang="0">
                  <a:pos x="128" y="118"/>
                </a:cxn>
                <a:cxn ang="0">
                  <a:pos x="150" y="104"/>
                </a:cxn>
                <a:cxn ang="0">
                  <a:pos x="152" y="100"/>
                </a:cxn>
                <a:cxn ang="0">
                  <a:pos x="146" y="86"/>
                </a:cxn>
                <a:cxn ang="0">
                  <a:pos x="142" y="78"/>
                </a:cxn>
                <a:cxn ang="0">
                  <a:pos x="132" y="64"/>
                </a:cxn>
                <a:cxn ang="0">
                  <a:pos x="126" y="58"/>
                </a:cxn>
                <a:cxn ang="0">
                  <a:pos x="132" y="54"/>
                </a:cxn>
                <a:cxn ang="0">
                  <a:pos x="134" y="40"/>
                </a:cxn>
                <a:cxn ang="0">
                  <a:pos x="130" y="32"/>
                </a:cxn>
                <a:cxn ang="0">
                  <a:pos x="124" y="18"/>
                </a:cxn>
                <a:cxn ang="0">
                  <a:pos x="116" y="12"/>
                </a:cxn>
                <a:cxn ang="0">
                  <a:pos x="112" y="6"/>
                </a:cxn>
                <a:cxn ang="0">
                  <a:pos x="104" y="8"/>
                </a:cxn>
                <a:cxn ang="0">
                  <a:pos x="94" y="8"/>
                </a:cxn>
              </a:cxnLst>
              <a:rect l="txL" t="txT" r="txR" b="txB"/>
              <a:pathLst>
                <a:path w="152" h="122">
                  <a:moveTo>
                    <a:pt x="90" y="4"/>
                  </a:moveTo>
                  <a:lnTo>
                    <a:pt x="84" y="0"/>
                  </a:lnTo>
                  <a:lnTo>
                    <a:pt x="84" y="2"/>
                  </a:lnTo>
                  <a:lnTo>
                    <a:pt x="82" y="4"/>
                  </a:lnTo>
                  <a:lnTo>
                    <a:pt x="82" y="8"/>
                  </a:lnTo>
                  <a:lnTo>
                    <a:pt x="80" y="10"/>
                  </a:lnTo>
                  <a:lnTo>
                    <a:pt x="78" y="12"/>
                  </a:lnTo>
                  <a:lnTo>
                    <a:pt x="78" y="12"/>
                  </a:lnTo>
                  <a:lnTo>
                    <a:pt x="60" y="18"/>
                  </a:lnTo>
                  <a:lnTo>
                    <a:pt x="56" y="18"/>
                  </a:lnTo>
                  <a:lnTo>
                    <a:pt x="52"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2"/>
                  </a:lnTo>
                  <a:lnTo>
                    <a:pt x="4" y="36"/>
                  </a:lnTo>
                  <a:lnTo>
                    <a:pt x="4" y="40"/>
                  </a:lnTo>
                  <a:lnTo>
                    <a:pt x="4" y="44"/>
                  </a:lnTo>
                  <a:lnTo>
                    <a:pt x="4" y="48"/>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10" y="72"/>
                  </a:lnTo>
                  <a:lnTo>
                    <a:pt x="8" y="74"/>
                  </a:lnTo>
                  <a:lnTo>
                    <a:pt x="6" y="76"/>
                  </a:lnTo>
                  <a:lnTo>
                    <a:pt x="6" y="76"/>
                  </a:lnTo>
                  <a:lnTo>
                    <a:pt x="6" y="78"/>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6" y="100"/>
                  </a:lnTo>
                  <a:lnTo>
                    <a:pt x="6" y="100"/>
                  </a:lnTo>
                  <a:lnTo>
                    <a:pt x="8" y="100"/>
                  </a:lnTo>
                  <a:lnTo>
                    <a:pt x="8" y="102"/>
                  </a:lnTo>
                  <a:lnTo>
                    <a:pt x="10" y="102"/>
                  </a:lnTo>
                  <a:lnTo>
                    <a:pt x="12" y="102"/>
                  </a:lnTo>
                  <a:lnTo>
                    <a:pt x="12" y="100"/>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0" y="104"/>
                  </a:lnTo>
                  <a:lnTo>
                    <a:pt x="150" y="104"/>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6" y="58"/>
                  </a:lnTo>
                  <a:lnTo>
                    <a:pt x="128" y="58"/>
                  </a:lnTo>
                  <a:lnTo>
                    <a:pt x="130" y="56"/>
                  </a:lnTo>
                  <a:lnTo>
                    <a:pt x="132" y="54"/>
                  </a:lnTo>
                  <a:lnTo>
                    <a:pt x="134" y="50"/>
                  </a:lnTo>
                  <a:lnTo>
                    <a:pt x="136" y="46"/>
                  </a:lnTo>
                  <a:lnTo>
                    <a:pt x="134" y="40"/>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8" y="8"/>
                  </a:lnTo>
                  <a:lnTo>
                    <a:pt x="94" y="8"/>
                  </a:lnTo>
                  <a:lnTo>
                    <a:pt x="92" y="6"/>
                  </a:lnTo>
                  <a:lnTo>
                    <a:pt x="90" y="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88" name="Freeform 248"/>
            <p:cNvSpPr/>
            <p:nvPr/>
          </p:nvSpPr>
          <p:spPr>
            <a:xfrm>
              <a:off x="512" y="1014"/>
              <a:ext cx="102" cy="84"/>
            </a:xfrm>
            <a:custGeom>
              <a:avLst/>
              <a:gdLst>
                <a:gd name="txL" fmla="*/ 0 w 102"/>
                <a:gd name="txT" fmla="*/ 0 h 84"/>
                <a:gd name="txR" fmla="*/ 102 w 102"/>
                <a:gd name="txB" fmla="*/ 84 h 84"/>
              </a:gdLst>
              <a:ahLst/>
              <a:cxnLst>
                <a:cxn ang="0">
                  <a:pos x="20" y="6"/>
                </a:cxn>
                <a:cxn ang="0">
                  <a:pos x="26" y="2"/>
                </a:cxn>
                <a:cxn ang="0">
                  <a:pos x="38" y="2"/>
                </a:cxn>
                <a:cxn ang="0">
                  <a:pos x="48" y="4"/>
                </a:cxn>
                <a:cxn ang="0">
                  <a:pos x="52" y="6"/>
                </a:cxn>
                <a:cxn ang="0">
                  <a:pos x="60" y="6"/>
                </a:cxn>
                <a:cxn ang="0">
                  <a:pos x="68" y="4"/>
                </a:cxn>
                <a:cxn ang="0">
                  <a:pos x="72" y="0"/>
                </a:cxn>
                <a:cxn ang="0">
                  <a:pos x="76" y="2"/>
                </a:cxn>
                <a:cxn ang="0">
                  <a:pos x="84" y="6"/>
                </a:cxn>
                <a:cxn ang="0">
                  <a:pos x="92" y="14"/>
                </a:cxn>
                <a:cxn ang="0">
                  <a:pos x="94" y="20"/>
                </a:cxn>
                <a:cxn ang="0">
                  <a:pos x="96" y="30"/>
                </a:cxn>
                <a:cxn ang="0">
                  <a:pos x="98" y="40"/>
                </a:cxn>
                <a:cxn ang="0">
                  <a:pos x="96" y="54"/>
                </a:cxn>
                <a:cxn ang="0">
                  <a:pos x="98" y="60"/>
                </a:cxn>
                <a:cxn ang="0">
                  <a:pos x="102" y="64"/>
                </a:cxn>
                <a:cxn ang="0">
                  <a:pos x="100" y="66"/>
                </a:cxn>
                <a:cxn ang="0">
                  <a:pos x="100" y="70"/>
                </a:cxn>
                <a:cxn ang="0">
                  <a:pos x="100" y="74"/>
                </a:cxn>
                <a:cxn ang="0">
                  <a:pos x="100" y="82"/>
                </a:cxn>
                <a:cxn ang="0">
                  <a:pos x="100" y="84"/>
                </a:cxn>
                <a:cxn ang="0">
                  <a:pos x="94" y="80"/>
                </a:cxn>
                <a:cxn ang="0">
                  <a:pos x="88" y="76"/>
                </a:cxn>
                <a:cxn ang="0">
                  <a:pos x="74" y="72"/>
                </a:cxn>
                <a:cxn ang="0">
                  <a:pos x="72" y="70"/>
                </a:cxn>
                <a:cxn ang="0">
                  <a:pos x="64" y="66"/>
                </a:cxn>
                <a:cxn ang="0">
                  <a:pos x="60" y="66"/>
                </a:cxn>
                <a:cxn ang="0">
                  <a:pos x="48" y="66"/>
                </a:cxn>
                <a:cxn ang="0">
                  <a:pos x="34" y="72"/>
                </a:cxn>
                <a:cxn ang="0">
                  <a:pos x="32" y="72"/>
                </a:cxn>
                <a:cxn ang="0">
                  <a:pos x="26" y="72"/>
                </a:cxn>
                <a:cxn ang="0">
                  <a:pos x="16" y="64"/>
                </a:cxn>
                <a:cxn ang="0">
                  <a:pos x="8" y="58"/>
                </a:cxn>
                <a:cxn ang="0">
                  <a:pos x="0" y="54"/>
                </a:cxn>
                <a:cxn ang="0">
                  <a:pos x="4" y="52"/>
                </a:cxn>
                <a:cxn ang="0">
                  <a:pos x="10" y="44"/>
                </a:cxn>
                <a:cxn ang="0">
                  <a:pos x="16" y="36"/>
                </a:cxn>
                <a:cxn ang="0">
                  <a:pos x="16" y="32"/>
                </a:cxn>
                <a:cxn ang="0">
                  <a:pos x="18" y="20"/>
                </a:cxn>
                <a:cxn ang="0">
                  <a:pos x="18" y="12"/>
                </a:cxn>
                <a:cxn ang="0">
                  <a:pos x="20" y="6"/>
                </a:cxn>
              </a:cxnLst>
              <a:rect l="txL" t="txT" r="txR" b="txB"/>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2" y="64"/>
                  </a:lnTo>
                  <a:lnTo>
                    <a:pt x="100" y="66"/>
                  </a:lnTo>
                  <a:lnTo>
                    <a:pt x="100" y="68"/>
                  </a:lnTo>
                  <a:lnTo>
                    <a:pt x="100" y="70"/>
                  </a:lnTo>
                  <a:lnTo>
                    <a:pt x="100" y="72"/>
                  </a:lnTo>
                  <a:lnTo>
                    <a:pt x="100" y="74"/>
                  </a:lnTo>
                  <a:lnTo>
                    <a:pt x="100" y="78"/>
                  </a:lnTo>
                  <a:lnTo>
                    <a:pt x="100" y="82"/>
                  </a:lnTo>
                  <a:lnTo>
                    <a:pt x="100" y="84"/>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60" y="66"/>
                  </a:lnTo>
                  <a:lnTo>
                    <a:pt x="54" y="66"/>
                  </a:lnTo>
                  <a:lnTo>
                    <a:pt x="48" y="66"/>
                  </a:lnTo>
                  <a:lnTo>
                    <a:pt x="42" y="68"/>
                  </a:lnTo>
                  <a:lnTo>
                    <a:pt x="34" y="72"/>
                  </a:lnTo>
                  <a:lnTo>
                    <a:pt x="34" y="72"/>
                  </a:lnTo>
                  <a:lnTo>
                    <a:pt x="32" y="72"/>
                  </a:lnTo>
                  <a:lnTo>
                    <a:pt x="30" y="72"/>
                  </a:lnTo>
                  <a:lnTo>
                    <a:pt x="26" y="72"/>
                  </a:lnTo>
                  <a:lnTo>
                    <a:pt x="22" y="68"/>
                  </a:lnTo>
                  <a:lnTo>
                    <a:pt x="16" y="64"/>
                  </a:lnTo>
                  <a:lnTo>
                    <a:pt x="8" y="58"/>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89" name="Freeform 249"/>
            <p:cNvSpPr/>
            <p:nvPr/>
          </p:nvSpPr>
          <p:spPr>
            <a:xfrm>
              <a:off x="572" y="1136"/>
              <a:ext cx="42" cy="44"/>
            </a:xfrm>
            <a:custGeom>
              <a:avLst/>
              <a:gdLst>
                <a:gd name="txL" fmla="*/ 0 w 42"/>
                <a:gd name="txT" fmla="*/ 0 h 44"/>
                <a:gd name="txR" fmla="*/ 42 w 42"/>
                <a:gd name="txB" fmla="*/ 44 h 44"/>
              </a:gdLst>
              <a:ahLst/>
              <a:cxnLst>
                <a:cxn ang="0">
                  <a:pos x="26" y="0"/>
                </a:cxn>
                <a:cxn ang="0">
                  <a:pos x="26" y="2"/>
                </a:cxn>
                <a:cxn ang="0">
                  <a:pos x="26" y="2"/>
                </a:cxn>
                <a:cxn ang="0">
                  <a:pos x="26" y="4"/>
                </a:cxn>
                <a:cxn ang="0">
                  <a:pos x="28" y="6"/>
                </a:cxn>
                <a:cxn ang="0">
                  <a:pos x="32" y="10"/>
                </a:cxn>
                <a:cxn ang="0">
                  <a:pos x="36" y="14"/>
                </a:cxn>
                <a:cxn ang="0">
                  <a:pos x="42" y="22"/>
                </a:cxn>
                <a:cxn ang="0">
                  <a:pos x="40" y="22"/>
                </a:cxn>
                <a:cxn ang="0">
                  <a:pos x="40" y="24"/>
                </a:cxn>
                <a:cxn ang="0">
                  <a:pos x="38" y="28"/>
                </a:cxn>
                <a:cxn ang="0">
                  <a:pos x="36" y="30"/>
                </a:cxn>
                <a:cxn ang="0">
                  <a:pos x="34" y="30"/>
                </a:cxn>
                <a:cxn ang="0">
                  <a:pos x="34" y="30"/>
                </a:cxn>
                <a:cxn ang="0">
                  <a:pos x="30" y="30"/>
                </a:cxn>
                <a:cxn ang="0">
                  <a:pos x="28" y="32"/>
                </a:cxn>
                <a:cxn ang="0">
                  <a:pos x="24" y="32"/>
                </a:cxn>
                <a:cxn ang="0">
                  <a:pos x="22" y="32"/>
                </a:cxn>
                <a:cxn ang="0">
                  <a:pos x="22" y="32"/>
                </a:cxn>
                <a:cxn ang="0">
                  <a:pos x="20" y="34"/>
                </a:cxn>
                <a:cxn ang="0">
                  <a:pos x="18" y="36"/>
                </a:cxn>
                <a:cxn ang="0">
                  <a:pos x="16" y="38"/>
                </a:cxn>
                <a:cxn ang="0">
                  <a:pos x="16" y="38"/>
                </a:cxn>
                <a:cxn ang="0">
                  <a:pos x="14" y="40"/>
                </a:cxn>
                <a:cxn ang="0">
                  <a:pos x="12" y="42"/>
                </a:cxn>
                <a:cxn ang="0">
                  <a:pos x="10" y="42"/>
                </a:cxn>
                <a:cxn ang="0">
                  <a:pos x="10" y="42"/>
                </a:cxn>
                <a:cxn ang="0">
                  <a:pos x="8" y="44"/>
                </a:cxn>
                <a:cxn ang="0">
                  <a:pos x="4" y="44"/>
                </a:cxn>
                <a:cxn ang="0">
                  <a:pos x="2" y="44"/>
                </a:cxn>
                <a:cxn ang="0">
                  <a:pos x="0" y="44"/>
                </a:cxn>
                <a:cxn ang="0">
                  <a:pos x="2" y="36"/>
                </a:cxn>
                <a:cxn ang="0">
                  <a:pos x="2" y="20"/>
                </a:cxn>
                <a:cxn ang="0">
                  <a:pos x="2" y="20"/>
                </a:cxn>
                <a:cxn ang="0">
                  <a:pos x="4" y="16"/>
                </a:cxn>
                <a:cxn ang="0">
                  <a:pos x="4" y="12"/>
                </a:cxn>
                <a:cxn ang="0">
                  <a:pos x="8" y="8"/>
                </a:cxn>
                <a:cxn ang="0">
                  <a:pos x="12" y="4"/>
                </a:cxn>
                <a:cxn ang="0">
                  <a:pos x="14" y="4"/>
                </a:cxn>
                <a:cxn ang="0">
                  <a:pos x="16" y="2"/>
                </a:cxn>
                <a:cxn ang="0">
                  <a:pos x="20" y="0"/>
                </a:cxn>
                <a:cxn ang="0">
                  <a:pos x="26" y="0"/>
                </a:cxn>
              </a:cxnLst>
              <a:rect l="txL" t="txT" r="txR" b="txB"/>
              <a:pathLst>
                <a:path w="42" h="44">
                  <a:moveTo>
                    <a:pt x="26" y="0"/>
                  </a:moveTo>
                  <a:lnTo>
                    <a:pt x="26" y="2"/>
                  </a:lnTo>
                  <a:lnTo>
                    <a:pt x="26" y="2"/>
                  </a:lnTo>
                  <a:lnTo>
                    <a:pt x="26" y="4"/>
                  </a:lnTo>
                  <a:lnTo>
                    <a:pt x="28" y="6"/>
                  </a:lnTo>
                  <a:lnTo>
                    <a:pt x="32" y="10"/>
                  </a:lnTo>
                  <a:lnTo>
                    <a:pt x="36" y="14"/>
                  </a:lnTo>
                  <a:lnTo>
                    <a:pt x="42" y="22"/>
                  </a:lnTo>
                  <a:lnTo>
                    <a:pt x="40" y="22"/>
                  </a:lnTo>
                  <a:lnTo>
                    <a:pt x="40" y="24"/>
                  </a:lnTo>
                  <a:lnTo>
                    <a:pt x="38" y="28"/>
                  </a:lnTo>
                  <a:lnTo>
                    <a:pt x="36" y="30"/>
                  </a:lnTo>
                  <a:lnTo>
                    <a:pt x="34" y="30"/>
                  </a:lnTo>
                  <a:lnTo>
                    <a:pt x="34" y="30"/>
                  </a:lnTo>
                  <a:lnTo>
                    <a:pt x="30" y="30"/>
                  </a:lnTo>
                  <a:lnTo>
                    <a:pt x="28" y="32"/>
                  </a:lnTo>
                  <a:lnTo>
                    <a:pt x="24" y="32"/>
                  </a:lnTo>
                  <a:lnTo>
                    <a:pt x="22" y="32"/>
                  </a:lnTo>
                  <a:lnTo>
                    <a:pt x="22" y="32"/>
                  </a:lnTo>
                  <a:lnTo>
                    <a:pt x="20" y="34"/>
                  </a:lnTo>
                  <a:lnTo>
                    <a:pt x="18" y="36"/>
                  </a:lnTo>
                  <a:lnTo>
                    <a:pt x="16" y="38"/>
                  </a:lnTo>
                  <a:lnTo>
                    <a:pt x="16" y="38"/>
                  </a:lnTo>
                  <a:lnTo>
                    <a:pt x="14" y="40"/>
                  </a:lnTo>
                  <a:lnTo>
                    <a:pt x="12" y="42"/>
                  </a:lnTo>
                  <a:lnTo>
                    <a:pt x="10" y="42"/>
                  </a:lnTo>
                  <a:lnTo>
                    <a:pt x="10" y="42"/>
                  </a:lnTo>
                  <a:lnTo>
                    <a:pt x="8" y="44"/>
                  </a:lnTo>
                  <a:lnTo>
                    <a:pt x="4" y="44"/>
                  </a:lnTo>
                  <a:lnTo>
                    <a:pt x="2" y="44"/>
                  </a:lnTo>
                  <a:lnTo>
                    <a:pt x="0" y="44"/>
                  </a:lnTo>
                  <a:lnTo>
                    <a:pt x="2" y="36"/>
                  </a:lnTo>
                  <a:lnTo>
                    <a:pt x="2" y="20"/>
                  </a:lnTo>
                  <a:lnTo>
                    <a:pt x="2" y="20"/>
                  </a:lnTo>
                  <a:lnTo>
                    <a:pt x="4" y="16"/>
                  </a:lnTo>
                  <a:lnTo>
                    <a:pt x="4" y="12"/>
                  </a:lnTo>
                  <a:lnTo>
                    <a:pt x="8" y="8"/>
                  </a:lnTo>
                  <a:lnTo>
                    <a:pt x="12" y="4"/>
                  </a:lnTo>
                  <a:lnTo>
                    <a:pt x="14" y="4"/>
                  </a:lnTo>
                  <a:lnTo>
                    <a:pt x="16" y="2"/>
                  </a:lnTo>
                  <a:lnTo>
                    <a:pt x="20" y="0"/>
                  </a:lnTo>
                  <a:lnTo>
                    <a:pt x="2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90" name="Freeform 250"/>
            <p:cNvSpPr/>
            <p:nvPr/>
          </p:nvSpPr>
          <p:spPr>
            <a:xfrm>
              <a:off x="678" y="1314"/>
              <a:ext cx="270" cy="232"/>
            </a:xfrm>
            <a:custGeom>
              <a:avLst/>
              <a:gdLst>
                <a:gd name="txL" fmla="*/ 0 w 270"/>
                <a:gd name="txT" fmla="*/ 0 h 232"/>
                <a:gd name="txR" fmla="*/ 270 w 270"/>
                <a:gd name="txB" fmla="*/ 232 h 232"/>
              </a:gdLst>
              <a:ahLst/>
              <a:cxnLst>
                <a:cxn ang="0">
                  <a:pos x="34" y="8"/>
                </a:cxn>
                <a:cxn ang="0">
                  <a:pos x="42" y="24"/>
                </a:cxn>
                <a:cxn ang="0">
                  <a:pos x="36" y="30"/>
                </a:cxn>
                <a:cxn ang="0">
                  <a:pos x="30" y="36"/>
                </a:cxn>
                <a:cxn ang="0">
                  <a:pos x="26" y="40"/>
                </a:cxn>
                <a:cxn ang="0">
                  <a:pos x="0" y="40"/>
                </a:cxn>
                <a:cxn ang="0">
                  <a:pos x="6" y="56"/>
                </a:cxn>
                <a:cxn ang="0">
                  <a:pos x="8" y="60"/>
                </a:cxn>
                <a:cxn ang="0">
                  <a:pos x="12" y="68"/>
                </a:cxn>
                <a:cxn ang="0">
                  <a:pos x="18" y="78"/>
                </a:cxn>
                <a:cxn ang="0">
                  <a:pos x="26" y="90"/>
                </a:cxn>
                <a:cxn ang="0">
                  <a:pos x="38" y="110"/>
                </a:cxn>
                <a:cxn ang="0">
                  <a:pos x="42" y="118"/>
                </a:cxn>
                <a:cxn ang="0">
                  <a:pos x="52" y="140"/>
                </a:cxn>
                <a:cxn ang="0">
                  <a:pos x="68" y="170"/>
                </a:cxn>
                <a:cxn ang="0">
                  <a:pos x="80" y="188"/>
                </a:cxn>
                <a:cxn ang="0">
                  <a:pos x="92" y="212"/>
                </a:cxn>
                <a:cxn ang="0">
                  <a:pos x="96" y="212"/>
                </a:cxn>
                <a:cxn ang="0">
                  <a:pos x="100" y="210"/>
                </a:cxn>
                <a:cxn ang="0">
                  <a:pos x="104" y="206"/>
                </a:cxn>
                <a:cxn ang="0">
                  <a:pos x="104" y="202"/>
                </a:cxn>
                <a:cxn ang="0">
                  <a:pos x="106" y="204"/>
                </a:cxn>
                <a:cxn ang="0">
                  <a:pos x="110" y="204"/>
                </a:cxn>
                <a:cxn ang="0">
                  <a:pos x="136" y="232"/>
                </a:cxn>
                <a:cxn ang="0">
                  <a:pos x="140" y="228"/>
                </a:cxn>
                <a:cxn ang="0">
                  <a:pos x="146" y="220"/>
                </a:cxn>
                <a:cxn ang="0">
                  <a:pos x="152" y="212"/>
                </a:cxn>
                <a:cxn ang="0">
                  <a:pos x="158" y="204"/>
                </a:cxn>
                <a:cxn ang="0">
                  <a:pos x="166" y="200"/>
                </a:cxn>
                <a:cxn ang="0">
                  <a:pos x="194" y="188"/>
                </a:cxn>
                <a:cxn ang="0">
                  <a:pos x="220" y="184"/>
                </a:cxn>
                <a:cxn ang="0">
                  <a:pos x="224" y="182"/>
                </a:cxn>
                <a:cxn ang="0">
                  <a:pos x="248" y="170"/>
                </a:cxn>
                <a:cxn ang="0">
                  <a:pos x="268" y="148"/>
                </a:cxn>
                <a:cxn ang="0">
                  <a:pos x="268" y="132"/>
                </a:cxn>
                <a:cxn ang="0">
                  <a:pos x="268" y="126"/>
                </a:cxn>
                <a:cxn ang="0">
                  <a:pos x="270" y="122"/>
                </a:cxn>
                <a:cxn ang="0">
                  <a:pos x="234" y="124"/>
                </a:cxn>
                <a:cxn ang="0">
                  <a:pos x="232" y="122"/>
                </a:cxn>
                <a:cxn ang="0">
                  <a:pos x="228" y="120"/>
                </a:cxn>
                <a:cxn ang="0">
                  <a:pos x="228" y="116"/>
                </a:cxn>
                <a:cxn ang="0">
                  <a:pos x="220" y="108"/>
                </a:cxn>
                <a:cxn ang="0">
                  <a:pos x="216" y="110"/>
                </a:cxn>
                <a:cxn ang="0">
                  <a:pos x="210" y="110"/>
                </a:cxn>
                <a:cxn ang="0">
                  <a:pos x="206" y="106"/>
                </a:cxn>
                <a:cxn ang="0">
                  <a:pos x="202" y="98"/>
                </a:cxn>
                <a:cxn ang="0">
                  <a:pos x="196" y="88"/>
                </a:cxn>
                <a:cxn ang="0">
                  <a:pos x="192" y="80"/>
                </a:cxn>
                <a:cxn ang="0">
                  <a:pos x="172" y="54"/>
                </a:cxn>
                <a:cxn ang="0">
                  <a:pos x="154" y="52"/>
                </a:cxn>
                <a:cxn ang="0">
                  <a:pos x="150" y="48"/>
                </a:cxn>
                <a:cxn ang="0">
                  <a:pos x="144" y="46"/>
                </a:cxn>
                <a:cxn ang="0">
                  <a:pos x="138" y="40"/>
                </a:cxn>
                <a:cxn ang="0">
                  <a:pos x="130" y="34"/>
                </a:cxn>
                <a:cxn ang="0">
                  <a:pos x="120" y="28"/>
                </a:cxn>
                <a:cxn ang="0">
                  <a:pos x="102" y="16"/>
                </a:cxn>
                <a:cxn ang="0">
                  <a:pos x="68" y="4"/>
                </a:cxn>
                <a:cxn ang="0">
                  <a:pos x="62" y="0"/>
                </a:cxn>
                <a:cxn ang="0">
                  <a:pos x="58" y="2"/>
                </a:cxn>
              </a:cxnLst>
              <a:rect l="txL" t="txT" r="txR" b="txB"/>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4" y="202"/>
                  </a:lnTo>
                  <a:lnTo>
                    <a:pt x="104" y="202"/>
                  </a:lnTo>
                  <a:lnTo>
                    <a:pt x="106" y="204"/>
                  </a:lnTo>
                  <a:lnTo>
                    <a:pt x="108" y="204"/>
                  </a:lnTo>
                  <a:lnTo>
                    <a:pt x="110" y="204"/>
                  </a:lnTo>
                  <a:lnTo>
                    <a:pt x="114" y="204"/>
                  </a:lnTo>
                  <a:lnTo>
                    <a:pt x="136" y="232"/>
                  </a:lnTo>
                  <a:lnTo>
                    <a:pt x="140" y="228"/>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92" y="80"/>
                  </a:lnTo>
                  <a:lnTo>
                    <a:pt x="172" y="54"/>
                  </a:lnTo>
                  <a:lnTo>
                    <a:pt x="154" y="54"/>
                  </a:lnTo>
                  <a:lnTo>
                    <a:pt x="154" y="52"/>
                  </a:lnTo>
                  <a:lnTo>
                    <a:pt x="152" y="50"/>
                  </a:lnTo>
                  <a:lnTo>
                    <a:pt x="150" y="48"/>
                  </a:lnTo>
                  <a:lnTo>
                    <a:pt x="144" y="46"/>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2" y="0"/>
                  </a:lnTo>
                  <a:lnTo>
                    <a:pt x="60" y="2"/>
                  </a:lnTo>
                  <a:lnTo>
                    <a:pt x="58" y="2"/>
                  </a:lnTo>
                  <a:lnTo>
                    <a:pt x="54" y="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91" name="Freeform 251"/>
            <p:cNvSpPr/>
            <p:nvPr/>
          </p:nvSpPr>
          <p:spPr>
            <a:xfrm>
              <a:off x="772" y="1516"/>
              <a:ext cx="42" cy="66"/>
            </a:xfrm>
            <a:custGeom>
              <a:avLst/>
              <a:gdLst>
                <a:gd name="txL" fmla="*/ 0 w 42"/>
                <a:gd name="txT" fmla="*/ 0 h 66"/>
                <a:gd name="txR" fmla="*/ 42 w 42"/>
                <a:gd name="txB" fmla="*/ 66 h 66"/>
              </a:gdLst>
              <a:ahLst/>
              <a:cxnLst>
                <a:cxn ang="0">
                  <a:pos x="20" y="66"/>
                </a:cxn>
                <a:cxn ang="0">
                  <a:pos x="16" y="64"/>
                </a:cxn>
                <a:cxn ang="0">
                  <a:pos x="12" y="62"/>
                </a:cxn>
                <a:cxn ang="0">
                  <a:pos x="10" y="62"/>
                </a:cxn>
                <a:cxn ang="0">
                  <a:pos x="10" y="60"/>
                </a:cxn>
                <a:cxn ang="0">
                  <a:pos x="8" y="46"/>
                </a:cxn>
                <a:cxn ang="0">
                  <a:pos x="2" y="38"/>
                </a:cxn>
                <a:cxn ang="0">
                  <a:pos x="2" y="36"/>
                </a:cxn>
                <a:cxn ang="0">
                  <a:pos x="2" y="32"/>
                </a:cxn>
                <a:cxn ang="0">
                  <a:pos x="2" y="26"/>
                </a:cxn>
                <a:cxn ang="0">
                  <a:pos x="2" y="20"/>
                </a:cxn>
                <a:cxn ang="0">
                  <a:pos x="0" y="14"/>
                </a:cxn>
                <a:cxn ang="0">
                  <a:pos x="0" y="14"/>
                </a:cxn>
                <a:cxn ang="0">
                  <a:pos x="2" y="12"/>
                </a:cxn>
                <a:cxn ang="0">
                  <a:pos x="4" y="10"/>
                </a:cxn>
                <a:cxn ang="0">
                  <a:pos x="6" y="8"/>
                </a:cxn>
                <a:cxn ang="0">
                  <a:pos x="8" y="8"/>
                </a:cxn>
                <a:cxn ang="0">
                  <a:pos x="8" y="8"/>
                </a:cxn>
                <a:cxn ang="0">
                  <a:pos x="8" y="6"/>
                </a:cxn>
                <a:cxn ang="0">
                  <a:pos x="10" y="4"/>
                </a:cxn>
                <a:cxn ang="0">
                  <a:pos x="10" y="2"/>
                </a:cxn>
                <a:cxn ang="0">
                  <a:pos x="10" y="2"/>
                </a:cxn>
                <a:cxn ang="0">
                  <a:pos x="10" y="0"/>
                </a:cxn>
                <a:cxn ang="0">
                  <a:pos x="10" y="0"/>
                </a:cxn>
                <a:cxn ang="0">
                  <a:pos x="14" y="2"/>
                </a:cxn>
                <a:cxn ang="0">
                  <a:pos x="14" y="2"/>
                </a:cxn>
                <a:cxn ang="0">
                  <a:pos x="18" y="2"/>
                </a:cxn>
                <a:cxn ang="0">
                  <a:pos x="20" y="2"/>
                </a:cxn>
                <a:cxn ang="0">
                  <a:pos x="42" y="30"/>
                </a:cxn>
                <a:cxn ang="0">
                  <a:pos x="42" y="30"/>
                </a:cxn>
                <a:cxn ang="0">
                  <a:pos x="40" y="32"/>
                </a:cxn>
                <a:cxn ang="0">
                  <a:pos x="38" y="34"/>
                </a:cxn>
                <a:cxn ang="0">
                  <a:pos x="38" y="36"/>
                </a:cxn>
                <a:cxn ang="0">
                  <a:pos x="38" y="40"/>
                </a:cxn>
                <a:cxn ang="0">
                  <a:pos x="40" y="40"/>
                </a:cxn>
                <a:cxn ang="0">
                  <a:pos x="40" y="42"/>
                </a:cxn>
                <a:cxn ang="0">
                  <a:pos x="40" y="44"/>
                </a:cxn>
                <a:cxn ang="0">
                  <a:pos x="40" y="46"/>
                </a:cxn>
                <a:cxn ang="0">
                  <a:pos x="40" y="48"/>
                </a:cxn>
                <a:cxn ang="0">
                  <a:pos x="38" y="48"/>
                </a:cxn>
                <a:cxn ang="0">
                  <a:pos x="36" y="48"/>
                </a:cxn>
                <a:cxn ang="0">
                  <a:pos x="36" y="48"/>
                </a:cxn>
                <a:cxn ang="0">
                  <a:pos x="34" y="48"/>
                </a:cxn>
                <a:cxn ang="0">
                  <a:pos x="34" y="50"/>
                </a:cxn>
                <a:cxn ang="0">
                  <a:pos x="32" y="52"/>
                </a:cxn>
                <a:cxn ang="0">
                  <a:pos x="30" y="54"/>
                </a:cxn>
                <a:cxn ang="0">
                  <a:pos x="28" y="56"/>
                </a:cxn>
                <a:cxn ang="0">
                  <a:pos x="28" y="56"/>
                </a:cxn>
                <a:cxn ang="0">
                  <a:pos x="30" y="60"/>
                </a:cxn>
                <a:cxn ang="0">
                  <a:pos x="28" y="62"/>
                </a:cxn>
                <a:cxn ang="0">
                  <a:pos x="28" y="62"/>
                </a:cxn>
                <a:cxn ang="0">
                  <a:pos x="26" y="60"/>
                </a:cxn>
                <a:cxn ang="0">
                  <a:pos x="24" y="60"/>
                </a:cxn>
                <a:cxn ang="0">
                  <a:pos x="24" y="62"/>
                </a:cxn>
                <a:cxn ang="0">
                  <a:pos x="22" y="64"/>
                </a:cxn>
                <a:cxn ang="0">
                  <a:pos x="20" y="66"/>
                </a:cxn>
                <a:cxn ang="0">
                  <a:pos x="20" y="66"/>
                </a:cxn>
              </a:cxnLst>
              <a:rect l="txL" t="txT" r="txR" b="txB"/>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0" y="14"/>
                  </a:lnTo>
                  <a:lnTo>
                    <a:pt x="2" y="12"/>
                  </a:lnTo>
                  <a:lnTo>
                    <a:pt x="4" y="10"/>
                  </a:lnTo>
                  <a:lnTo>
                    <a:pt x="6" y="8"/>
                  </a:lnTo>
                  <a:lnTo>
                    <a:pt x="8" y="8"/>
                  </a:lnTo>
                  <a:lnTo>
                    <a:pt x="8" y="8"/>
                  </a:lnTo>
                  <a:lnTo>
                    <a:pt x="8" y="6"/>
                  </a:lnTo>
                  <a:lnTo>
                    <a:pt x="10" y="4"/>
                  </a:lnTo>
                  <a:lnTo>
                    <a:pt x="10" y="2"/>
                  </a:lnTo>
                  <a:lnTo>
                    <a:pt x="10" y="2"/>
                  </a:lnTo>
                  <a:lnTo>
                    <a:pt x="10" y="0"/>
                  </a:lnTo>
                  <a:lnTo>
                    <a:pt x="10" y="0"/>
                  </a:lnTo>
                  <a:lnTo>
                    <a:pt x="14" y="2"/>
                  </a:lnTo>
                  <a:lnTo>
                    <a:pt x="14" y="2"/>
                  </a:lnTo>
                  <a:lnTo>
                    <a:pt x="18" y="2"/>
                  </a:lnTo>
                  <a:lnTo>
                    <a:pt x="20" y="2"/>
                  </a:lnTo>
                  <a:lnTo>
                    <a:pt x="42" y="30"/>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6" y="48"/>
                  </a:lnTo>
                  <a:lnTo>
                    <a:pt x="34" y="48"/>
                  </a:lnTo>
                  <a:lnTo>
                    <a:pt x="34" y="50"/>
                  </a:lnTo>
                  <a:lnTo>
                    <a:pt x="32" y="52"/>
                  </a:lnTo>
                  <a:lnTo>
                    <a:pt x="30" y="54"/>
                  </a:lnTo>
                  <a:lnTo>
                    <a:pt x="28" y="56"/>
                  </a:lnTo>
                  <a:lnTo>
                    <a:pt x="28" y="56"/>
                  </a:lnTo>
                  <a:lnTo>
                    <a:pt x="30" y="60"/>
                  </a:lnTo>
                  <a:lnTo>
                    <a:pt x="28" y="62"/>
                  </a:lnTo>
                  <a:lnTo>
                    <a:pt x="28" y="62"/>
                  </a:lnTo>
                  <a:lnTo>
                    <a:pt x="26" y="60"/>
                  </a:lnTo>
                  <a:lnTo>
                    <a:pt x="24" y="60"/>
                  </a:lnTo>
                  <a:lnTo>
                    <a:pt x="24" y="62"/>
                  </a:lnTo>
                  <a:lnTo>
                    <a:pt x="22" y="64"/>
                  </a:lnTo>
                  <a:lnTo>
                    <a:pt x="20" y="66"/>
                  </a:lnTo>
                  <a:lnTo>
                    <a:pt x="20" y="6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92" name="Freeform 252"/>
            <p:cNvSpPr/>
            <p:nvPr/>
          </p:nvSpPr>
          <p:spPr>
            <a:xfrm>
              <a:off x="792" y="1498"/>
              <a:ext cx="118" cy="86"/>
            </a:xfrm>
            <a:custGeom>
              <a:avLst/>
              <a:gdLst>
                <a:gd name="txL" fmla="*/ 0 w 118"/>
                <a:gd name="txT" fmla="*/ 0 h 86"/>
                <a:gd name="txR" fmla="*/ 118 w 118"/>
                <a:gd name="txB" fmla="*/ 86 h 86"/>
              </a:gdLst>
              <a:ahLst/>
              <a:cxnLst>
                <a:cxn ang="0">
                  <a:pos x="118" y="28"/>
                </a:cxn>
                <a:cxn ang="0">
                  <a:pos x="102" y="32"/>
                </a:cxn>
                <a:cxn ang="0">
                  <a:pos x="94" y="38"/>
                </a:cxn>
                <a:cxn ang="0">
                  <a:pos x="86" y="46"/>
                </a:cxn>
                <a:cxn ang="0">
                  <a:pos x="80" y="54"/>
                </a:cxn>
                <a:cxn ang="0">
                  <a:pos x="74" y="58"/>
                </a:cxn>
                <a:cxn ang="0">
                  <a:pos x="68" y="60"/>
                </a:cxn>
                <a:cxn ang="0">
                  <a:pos x="62" y="62"/>
                </a:cxn>
                <a:cxn ang="0">
                  <a:pos x="58" y="64"/>
                </a:cxn>
                <a:cxn ang="0">
                  <a:pos x="54" y="64"/>
                </a:cxn>
                <a:cxn ang="0">
                  <a:pos x="52" y="64"/>
                </a:cxn>
                <a:cxn ang="0">
                  <a:pos x="36" y="78"/>
                </a:cxn>
                <a:cxn ang="0">
                  <a:pos x="6" y="86"/>
                </a:cxn>
                <a:cxn ang="0">
                  <a:pos x="2" y="84"/>
                </a:cxn>
                <a:cxn ang="0">
                  <a:pos x="0" y="84"/>
                </a:cxn>
                <a:cxn ang="0">
                  <a:pos x="0" y="84"/>
                </a:cxn>
                <a:cxn ang="0">
                  <a:pos x="2" y="84"/>
                </a:cxn>
                <a:cxn ang="0">
                  <a:pos x="4" y="80"/>
                </a:cxn>
                <a:cxn ang="0">
                  <a:pos x="4" y="80"/>
                </a:cxn>
                <a:cxn ang="0">
                  <a:pos x="6" y="80"/>
                </a:cxn>
                <a:cxn ang="0">
                  <a:pos x="8" y="80"/>
                </a:cxn>
                <a:cxn ang="0">
                  <a:pos x="10" y="78"/>
                </a:cxn>
                <a:cxn ang="0">
                  <a:pos x="8" y="74"/>
                </a:cxn>
                <a:cxn ang="0">
                  <a:pos x="12" y="68"/>
                </a:cxn>
                <a:cxn ang="0">
                  <a:pos x="14" y="68"/>
                </a:cxn>
                <a:cxn ang="0">
                  <a:pos x="14" y="66"/>
                </a:cxn>
                <a:cxn ang="0">
                  <a:pos x="16" y="66"/>
                </a:cxn>
                <a:cxn ang="0">
                  <a:pos x="18" y="66"/>
                </a:cxn>
                <a:cxn ang="0">
                  <a:pos x="20" y="66"/>
                </a:cxn>
                <a:cxn ang="0">
                  <a:pos x="20" y="66"/>
                </a:cxn>
                <a:cxn ang="0">
                  <a:pos x="22" y="64"/>
                </a:cxn>
                <a:cxn ang="0">
                  <a:pos x="20" y="62"/>
                </a:cxn>
                <a:cxn ang="0">
                  <a:pos x="20" y="60"/>
                </a:cxn>
                <a:cxn ang="0">
                  <a:pos x="20" y="58"/>
                </a:cxn>
                <a:cxn ang="0">
                  <a:pos x="18" y="56"/>
                </a:cxn>
                <a:cxn ang="0">
                  <a:pos x="18" y="54"/>
                </a:cxn>
                <a:cxn ang="0">
                  <a:pos x="18" y="50"/>
                </a:cxn>
                <a:cxn ang="0">
                  <a:pos x="22" y="48"/>
                </a:cxn>
                <a:cxn ang="0">
                  <a:pos x="22" y="48"/>
                </a:cxn>
                <a:cxn ang="0">
                  <a:pos x="24" y="46"/>
                </a:cxn>
                <a:cxn ang="0">
                  <a:pos x="26" y="44"/>
                </a:cxn>
                <a:cxn ang="0">
                  <a:pos x="26" y="44"/>
                </a:cxn>
                <a:cxn ang="0">
                  <a:pos x="28" y="42"/>
                </a:cxn>
                <a:cxn ang="0">
                  <a:pos x="30" y="38"/>
                </a:cxn>
                <a:cxn ang="0">
                  <a:pos x="34" y="34"/>
                </a:cxn>
                <a:cxn ang="0">
                  <a:pos x="38" y="30"/>
                </a:cxn>
                <a:cxn ang="0">
                  <a:pos x="40" y="24"/>
                </a:cxn>
                <a:cxn ang="0">
                  <a:pos x="44" y="20"/>
                </a:cxn>
                <a:cxn ang="0">
                  <a:pos x="48" y="18"/>
                </a:cxn>
                <a:cxn ang="0">
                  <a:pos x="50" y="16"/>
                </a:cxn>
                <a:cxn ang="0">
                  <a:pos x="54" y="14"/>
                </a:cxn>
                <a:cxn ang="0">
                  <a:pos x="66" y="10"/>
                </a:cxn>
                <a:cxn ang="0">
                  <a:pos x="80" y="6"/>
                </a:cxn>
                <a:cxn ang="0">
                  <a:pos x="94" y="0"/>
                </a:cxn>
                <a:cxn ang="0">
                  <a:pos x="104" y="0"/>
                </a:cxn>
                <a:cxn ang="0">
                  <a:pos x="104" y="0"/>
                </a:cxn>
                <a:cxn ang="0">
                  <a:pos x="106" y="0"/>
                </a:cxn>
                <a:cxn ang="0">
                  <a:pos x="108" y="2"/>
                </a:cxn>
                <a:cxn ang="0">
                  <a:pos x="118" y="28"/>
                </a:cxn>
              </a:cxnLst>
              <a:rect l="txL" t="txT" r="txR" b="txB"/>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0" y="84"/>
                  </a:lnTo>
                  <a:lnTo>
                    <a:pt x="2" y="84"/>
                  </a:lnTo>
                  <a:lnTo>
                    <a:pt x="4" y="80"/>
                  </a:lnTo>
                  <a:lnTo>
                    <a:pt x="4" y="80"/>
                  </a:lnTo>
                  <a:lnTo>
                    <a:pt x="6" y="80"/>
                  </a:lnTo>
                  <a:lnTo>
                    <a:pt x="8" y="80"/>
                  </a:lnTo>
                  <a:lnTo>
                    <a:pt x="10" y="78"/>
                  </a:lnTo>
                  <a:lnTo>
                    <a:pt x="8" y="74"/>
                  </a:lnTo>
                  <a:lnTo>
                    <a:pt x="12" y="68"/>
                  </a:lnTo>
                  <a:lnTo>
                    <a:pt x="14" y="68"/>
                  </a:lnTo>
                  <a:lnTo>
                    <a:pt x="14" y="66"/>
                  </a:lnTo>
                  <a:lnTo>
                    <a:pt x="16" y="66"/>
                  </a:lnTo>
                  <a:lnTo>
                    <a:pt x="18" y="66"/>
                  </a:lnTo>
                  <a:lnTo>
                    <a:pt x="20" y="66"/>
                  </a:lnTo>
                  <a:lnTo>
                    <a:pt x="20" y="66"/>
                  </a:lnTo>
                  <a:lnTo>
                    <a:pt x="22" y="64"/>
                  </a:lnTo>
                  <a:lnTo>
                    <a:pt x="20" y="62"/>
                  </a:lnTo>
                  <a:lnTo>
                    <a:pt x="20" y="60"/>
                  </a:lnTo>
                  <a:lnTo>
                    <a:pt x="20" y="58"/>
                  </a:lnTo>
                  <a:lnTo>
                    <a:pt x="18" y="56"/>
                  </a:lnTo>
                  <a:lnTo>
                    <a:pt x="18" y="54"/>
                  </a:lnTo>
                  <a:lnTo>
                    <a:pt x="18" y="50"/>
                  </a:lnTo>
                  <a:lnTo>
                    <a:pt x="22" y="48"/>
                  </a:lnTo>
                  <a:lnTo>
                    <a:pt x="22" y="48"/>
                  </a:lnTo>
                  <a:lnTo>
                    <a:pt x="24" y="46"/>
                  </a:lnTo>
                  <a:lnTo>
                    <a:pt x="26" y="44"/>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4" y="0"/>
                  </a:lnTo>
                  <a:lnTo>
                    <a:pt x="106" y="0"/>
                  </a:lnTo>
                  <a:lnTo>
                    <a:pt x="108" y="2"/>
                  </a:lnTo>
                  <a:lnTo>
                    <a:pt x="118" y="2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93" name="Freeform 253"/>
            <p:cNvSpPr/>
            <p:nvPr/>
          </p:nvSpPr>
          <p:spPr>
            <a:xfrm>
              <a:off x="898" y="1424"/>
              <a:ext cx="92" cy="102"/>
            </a:xfrm>
            <a:custGeom>
              <a:avLst/>
              <a:gdLst>
                <a:gd name="txL" fmla="*/ 0 w 92"/>
                <a:gd name="txT" fmla="*/ 0 h 102"/>
                <a:gd name="txR" fmla="*/ 92 w 92"/>
                <a:gd name="txB" fmla="*/ 102 h 102"/>
              </a:gdLst>
              <a:ahLst/>
              <a:cxnLst>
                <a:cxn ang="0">
                  <a:pos x="72" y="0"/>
                </a:cxn>
                <a:cxn ang="0">
                  <a:pos x="72" y="4"/>
                </a:cxn>
                <a:cxn ang="0">
                  <a:pos x="72" y="8"/>
                </a:cxn>
                <a:cxn ang="0">
                  <a:pos x="72" y="8"/>
                </a:cxn>
                <a:cxn ang="0">
                  <a:pos x="76" y="14"/>
                </a:cxn>
                <a:cxn ang="0">
                  <a:pos x="80" y="18"/>
                </a:cxn>
                <a:cxn ang="0">
                  <a:pos x="84" y="22"/>
                </a:cxn>
                <a:cxn ang="0">
                  <a:pos x="88" y="22"/>
                </a:cxn>
                <a:cxn ang="0">
                  <a:pos x="90" y="24"/>
                </a:cxn>
                <a:cxn ang="0">
                  <a:pos x="90" y="24"/>
                </a:cxn>
                <a:cxn ang="0">
                  <a:pos x="92" y="30"/>
                </a:cxn>
                <a:cxn ang="0">
                  <a:pos x="92" y="34"/>
                </a:cxn>
                <a:cxn ang="0">
                  <a:pos x="90" y="40"/>
                </a:cxn>
                <a:cxn ang="0">
                  <a:pos x="86" y="44"/>
                </a:cxn>
                <a:cxn ang="0">
                  <a:pos x="82" y="46"/>
                </a:cxn>
                <a:cxn ang="0">
                  <a:pos x="78" y="50"/>
                </a:cxn>
                <a:cxn ang="0">
                  <a:pos x="76" y="50"/>
                </a:cxn>
                <a:cxn ang="0">
                  <a:pos x="74" y="50"/>
                </a:cxn>
                <a:cxn ang="0">
                  <a:pos x="74" y="56"/>
                </a:cxn>
                <a:cxn ang="0">
                  <a:pos x="72" y="58"/>
                </a:cxn>
                <a:cxn ang="0">
                  <a:pos x="70" y="62"/>
                </a:cxn>
                <a:cxn ang="0">
                  <a:pos x="66" y="64"/>
                </a:cxn>
                <a:cxn ang="0">
                  <a:pos x="64" y="64"/>
                </a:cxn>
                <a:cxn ang="0">
                  <a:pos x="64" y="66"/>
                </a:cxn>
                <a:cxn ang="0">
                  <a:pos x="58" y="66"/>
                </a:cxn>
                <a:cxn ang="0">
                  <a:pos x="54" y="68"/>
                </a:cxn>
                <a:cxn ang="0">
                  <a:pos x="52" y="72"/>
                </a:cxn>
                <a:cxn ang="0">
                  <a:pos x="50" y="74"/>
                </a:cxn>
                <a:cxn ang="0">
                  <a:pos x="50" y="76"/>
                </a:cxn>
                <a:cxn ang="0">
                  <a:pos x="50" y="78"/>
                </a:cxn>
                <a:cxn ang="0">
                  <a:pos x="50" y="80"/>
                </a:cxn>
                <a:cxn ang="0">
                  <a:pos x="48" y="82"/>
                </a:cxn>
                <a:cxn ang="0">
                  <a:pos x="42" y="90"/>
                </a:cxn>
                <a:cxn ang="0">
                  <a:pos x="30" y="98"/>
                </a:cxn>
                <a:cxn ang="0">
                  <a:pos x="12" y="102"/>
                </a:cxn>
                <a:cxn ang="0">
                  <a:pos x="2" y="76"/>
                </a:cxn>
                <a:cxn ang="0">
                  <a:pos x="0" y="74"/>
                </a:cxn>
                <a:cxn ang="0">
                  <a:pos x="0" y="74"/>
                </a:cxn>
                <a:cxn ang="0">
                  <a:pos x="0" y="74"/>
                </a:cxn>
                <a:cxn ang="0">
                  <a:pos x="2" y="72"/>
                </a:cxn>
                <a:cxn ang="0">
                  <a:pos x="12" y="68"/>
                </a:cxn>
                <a:cxn ang="0">
                  <a:pos x="26" y="62"/>
                </a:cxn>
                <a:cxn ang="0">
                  <a:pos x="38" y="54"/>
                </a:cxn>
                <a:cxn ang="0">
                  <a:pos x="46" y="42"/>
                </a:cxn>
                <a:cxn ang="0">
                  <a:pos x="50" y="28"/>
                </a:cxn>
                <a:cxn ang="0">
                  <a:pos x="50" y="26"/>
                </a:cxn>
                <a:cxn ang="0">
                  <a:pos x="50" y="24"/>
                </a:cxn>
                <a:cxn ang="0">
                  <a:pos x="48" y="20"/>
                </a:cxn>
                <a:cxn ang="0">
                  <a:pos x="48" y="18"/>
                </a:cxn>
                <a:cxn ang="0">
                  <a:pos x="48" y="16"/>
                </a:cxn>
                <a:cxn ang="0">
                  <a:pos x="48" y="14"/>
                </a:cxn>
                <a:cxn ang="0">
                  <a:pos x="48" y="12"/>
                </a:cxn>
                <a:cxn ang="0">
                  <a:pos x="50" y="12"/>
                </a:cxn>
                <a:cxn ang="0">
                  <a:pos x="52" y="12"/>
                </a:cxn>
                <a:cxn ang="0">
                  <a:pos x="54" y="12"/>
                </a:cxn>
                <a:cxn ang="0">
                  <a:pos x="58" y="10"/>
                </a:cxn>
                <a:cxn ang="0">
                  <a:pos x="60" y="8"/>
                </a:cxn>
                <a:cxn ang="0">
                  <a:pos x="60" y="8"/>
                </a:cxn>
                <a:cxn ang="0">
                  <a:pos x="60" y="6"/>
                </a:cxn>
                <a:cxn ang="0">
                  <a:pos x="62" y="4"/>
                </a:cxn>
                <a:cxn ang="0">
                  <a:pos x="64" y="4"/>
                </a:cxn>
                <a:cxn ang="0">
                  <a:pos x="64" y="4"/>
                </a:cxn>
                <a:cxn ang="0">
                  <a:pos x="72" y="0"/>
                </a:cxn>
              </a:cxnLst>
              <a:rect l="txL" t="txT" r="txR" b="txB"/>
              <a:pathLst>
                <a:path w="92" h="102">
                  <a:moveTo>
                    <a:pt x="72" y="0"/>
                  </a:moveTo>
                  <a:lnTo>
                    <a:pt x="72" y="4"/>
                  </a:lnTo>
                  <a:lnTo>
                    <a:pt x="72" y="8"/>
                  </a:lnTo>
                  <a:lnTo>
                    <a:pt x="72" y="8"/>
                  </a:lnTo>
                  <a:lnTo>
                    <a:pt x="76" y="14"/>
                  </a:lnTo>
                  <a:lnTo>
                    <a:pt x="80" y="18"/>
                  </a:lnTo>
                  <a:lnTo>
                    <a:pt x="84" y="22"/>
                  </a:lnTo>
                  <a:lnTo>
                    <a:pt x="88" y="22"/>
                  </a:lnTo>
                  <a:lnTo>
                    <a:pt x="90" y="24"/>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0" y="74"/>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8"/>
                  </a:lnTo>
                  <a:lnTo>
                    <a:pt x="60" y="6"/>
                  </a:lnTo>
                  <a:lnTo>
                    <a:pt x="62" y="4"/>
                  </a:lnTo>
                  <a:lnTo>
                    <a:pt x="64" y="4"/>
                  </a:lnTo>
                  <a:lnTo>
                    <a:pt x="64" y="4"/>
                  </a:lnTo>
                  <a:lnTo>
                    <a:pt x="72"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94" name="Freeform 254"/>
            <p:cNvSpPr/>
            <p:nvPr/>
          </p:nvSpPr>
          <p:spPr>
            <a:xfrm>
              <a:off x="722" y="1216"/>
              <a:ext cx="116" cy="134"/>
            </a:xfrm>
            <a:custGeom>
              <a:avLst/>
              <a:gdLst>
                <a:gd name="txL" fmla="*/ 0 w 116"/>
                <a:gd name="txT" fmla="*/ 0 h 134"/>
                <a:gd name="txR" fmla="*/ 116 w 116"/>
                <a:gd name="txB" fmla="*/ 134 h 134"/>
              </a:gdLst>
              <a:ahLst/>
              <a:cxnLst>
                <a:cxn ang="0">
                  <a:pos x="86" y="132"/>
                </a:cxn>
                <a:cxn ang="0">
                  <a:pos x="80" y="130"/>
                </a:cxn>
                <a:cxn ang="0">
                  <a:pos x="70" y="124"/>
                </a:cxn>
                <a:cxn ang="0">
                  <a:pos x="50" y="114"/>
                </a:cxn>
                <a:cxn ang="0">
                  <a:pos x="18" y="98"/>
                </a:cxn>
                <a:cxn ang="0">
                  <a:pos x="16" y="92"/>
                </a:cxn>
                <a:cxn ang="0">
                  <a:pos x="0" y="68"/>
                </a:cxn>
                <a:cxn ang="0">
                  <a:pos x="26" y="44"/>
                </a:cxn>
                <a:cxn ang="0">
                  <a:pos x="26" y="40"/>
                </a:cxn>
                <a:cxn ang="0">
                  <a:pos x="26" y="36"/>
                </a:cxn>
                <a:cxn ang="0">
                  <a:pos x="26" y="32"/>
                </a:cxn>
                <a:cxn ang="0">
                  <a:pos x="28" y="30"/>
                </a:cxn>
                <a:cxn ang="0">
                  <a:pos x="30" y="26"/>
                </a:cxn>
                <a:cxn ang="0">
                  <a:pos x="34" y="22"/>
                </a:cxn>
                <a:cxn ang="0">
                  <a:pos x="36" y="16"/>
                </a:cxn>
                <a:cxn ang="0">
                  <a:pos x="38" y="10"/>
                </a:cxn>
                <a:cxn ang="0">
                  <a:pos x="40" y="6"/>
                </a:cxn>
                <a:cxn ang="0">
                  <a:pos x="46" y="4"/>
                </a:cxn>
                <a:cxn ang="0">
                  <a:pos x="54" y="2"/>
                </a:cxn>
                <a:cxn ang="0">
                  <a:pos x="70" y="0"/>
                </a:cxn>
                <a:cxn ang="0">
                  <a:pos x="70" y="2"/>
                </a:cxn>
                <a:cxn ang="0">
                  <a:pos x="74" y="4"/>
                </a:cxn>
                <a:cxn ang="0">
                  <a:pos x="78" y="2"/>
                </a:cxn>
                <a:cxn ang="0">
                  <a:pos x="82" y="4"/>
                </a:cxn>
                <a:cxn ang="0">
                  <a:pos x="84" y="10"/>
                </a:cxn>
                <a:cxn ang="0">
                  <a:pos x="82" y="12"/>
                </a:cxn>
                <a:cxn ang="0">
                  <a:pos x="80" y="16"/>
                </a:cxn>
                <a:cxn ang="0">
                  <a:pos x="84" y="18"/>
                </a:cxn>
                <a:cxn ang="0">
                  <a:pos x="88" y="22"/>
                </a:cxn>
                <a:cxn ang="0">
                  <a:pos x="90" y="26"/>
                </a:cxn>
                <a:cxn ang="0">
                  <a:pos x="96" y="32"/>
                </a:cxn>
                <a:cxn ang="0">
                  <a:pos x="98" y="38"/>
                </a:cxn>
                <a:cxn ang="0">
                  <a:pos x="96" y="42"/>
                </a:cxn>
                <a:cxn ang="0">
                  <a:pos x="92" y="52"/>
                </a:cxn>
                <a:cxn ang="0">
                  <a:pos x="90" y="60"/>
                </a:cxn>
                <a:cxn ang="0">
                  <a:pos x="92" y="64"/>
                </a:cxn>
                <a:cxn ang="0">
                  <a:pos x="96" y="72"/>
                </a:cxn>
                <a:cxn ang="0">
                  <a:pos x="100" y="82"/>
                </a:cxn>
                <a:cxn ang="0">
                  <a:pos x="106" y="86"/>
                </a:cxn>
                <a:cxn ang="0">
                  <a:pos x="106" y="90"/>
                </a:cxn>
                <a:cxn ang="0">
                  <a:pos x="108" y="96"/>
                </a:cxn>
                <a:cxn ang="0">
                  <a:pos x="108" y="98"/>
                </a:cxn>
                <a:cxn ang="0">
                  <a:pos x="112" y="102"/>
                </a:cxn>
                <a:cxn ang="0">
                  <a:pos x="114" y="106"/>
                </a:cxn>
                <a:cxn ang="0">
                  <a:pos x="116" y="112"/>
                </a:cxn>
                <a:cxn ang="0">
                  <a:pos x="114" y="124"/>
                </a:cxn>
                <a:cxn ang="0">
                  <a:pos x="112" y="124"/>
                </a:cxn>
                <a:cxn ang="0">
                  <a:pos x="108" y="128"/>
                </a:cxn>
              </a:cxnLst>
              <a:rect l="txL" t="txT" r="txR" b="txB"/>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0"/>
                  </a:lnTo>
                  <a:lnTo>
                    <a:pt x="70" y="2"/>
                  </a:lnTo>
                  <a:lnTo>
                    <a:pt x="72" y="4"/>
                  </a:lnTo>
                  <a:lnTo>
                    <a:pt x="74" y="4"/>
                  </a:lnTo>
                  <a:lnTo>
                    <a:pt x="76" y="4"/>
                  </a:lnTo>
                  <a:lnTo>
                    <a:pt x="78" y="2"/>
                  </a:lnTo>
                  <a:lnTo>
                    <a:pt x="82" y="4"/>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8" y="38"/>
                  </a:lnTo>
                  <a:lnTo>
                    <a:pt x="96" y="42"/>
                  </a:lnTo>
                  <a:lnTo>
                    <a:pt x="94" y="46"/>
                  </a:lnTo>
                  <a:lnTo>
                    <a:pt x="92" y="52"/>
                  </a:lnTo>
                  <a:lnTo>
                    <a:pt x="92" y="56"/>
                  </a:lnTo>
                  <a:lnTo>
                    <a:pt x="90" y="60"/>
                  </a:lnTo>
                  <a:lnTo>
                    <a:pt x="92" y="64"/>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6"/>
                  </a:lnTo>
                  <a:lnTo>
                    <a:pt x="108" y="98"/>
                  </a:lnTo>
                  <a:lnTo>
                    <a:pt x="110" y="100"/>
                  </a:lnTo>
                  <a:lnTo>
                    <a:pt x="112" y="102"/>
                  </a:lnTo>
                  <a:lnTo>
                    <a:pt x="114" y="104"/>
                  </a:lnTo>
                  <a:lnTo>
                    <a:pt x="114" y="106"/>
                  </a:lnTo>
                  <a:lnTo>
                    <a:pt x="114" y="108"/>
                  </a:lnTo>
                  <a:lnTo>
                    <a:pt x="116" y="112"/>
                  </a:lnTo>
                  <a:lnTo>
                    <a:pt x="116" y="114"/>
                  </a:lnTo>
                  <a:lnTo>
                    <a:pt x="114" y="124"/>
                  </a:lnTo>
                  <a:lnTo>
                    <a:pt x="114" y="124"/>
                  </a:lnTo>
                  <a:lnTo>
                    <a:pt x="112" y="124"/>
                  </a:lnTo>
                  <a:lnTo>
                    <a:pt x="110" y="126"/>
                  </a:lnTo>
                  <a:lnTo>
                    <a:pt x="108" y="128"/>
                  </a:lnTo>
                  <a:lnTo>
                    <a:pt x="88" y="13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95" name="Freeform 255"/>
            <p:cNvSpPr/>
            <p:nvPr/>
          </p:nvSpPr>
          <p:spPr>
            <a:xfrm>
              <a:off x="678" y="1284"/>
              <a:ext cx="62" cy="72"/>
            </a:xfrm>
            <a:custGeom>
              <a:avLst/>
              <a:gdLst>
                <a:gd name="txL" fmla="*/ 0 w 62"/>
                <a:gd name="txT" fmla="*/ 0 h 72"/>
                <a:gd name="txR" fmla="*/ 62 w 62"/>
                <a:gd name="txB" fmla="*/ 72 h 72"/>
              </a:gdLst>
              <a:ahLst/>
              <a:cxnLst>
                <a:cxn ang="0">
                  <a:pos x="4" y="40"/>
                </a:cxn>
                <a:cxn ang="0">
                  <a:pos x="4" y="8"/>
                </a:cxn>
                <a:cxn ang="0">
                  <a:pos x="4" y="8"/>
                </a:cxn>
                <a:cxn ang="0">
                  <a:pos x="6" y="10"/>
                </a:cxn>
                <a:cxn ang="0">
                  <a:pos x="8" y="10"/>
                </a:cxn>
                <a:cxn ang="0">
                  <a:pos x="8" y="10"/>
                </a:cxn>
                <a:cxn ang="0">
                  <a:pos x="8" y="12"/>
                </a:cxn>
                <a:cxn ang="0">
                  <a:pos x="10" y="14"/>
                </a:cxn>
                <a:cxn ang="0">
                  <a:pos x="12" y="16"/>
                </a:cxn>
                <a:cxn ang="0">
                  <a:pos x="16" y="16"/>
                </a:cxn>
                <a:cxn ang="0">
                  <a:pos x="20" y="16"/>
                </a:cxn>
                <a:cxn ang="0">
                  <a:pos x="26" y="14"/>
                </a:cxn>
                <a:cxn ang="0">
                  <a:pos x="44" y="0"/>
                </a:cxn>
                <a:cxn ang="0">
                  <a:pos x="44" y="0"/>
                </a:cxn>
                <a:cxn ang="0">
                  <a:pos x="44" y="0"/>
                </a:cxn>
                <a:cxn ang="0">
                  <a:pos x="46" y="4"/>
                </a:cxn>
                <a:cxn ang="0">
                  <a:pos x="48" y="8"/>
                </a:cxn>
                <a:cxn ang="0">
                  <a:pos x="48" y="8"/>
                </a:cxn>
                <a:cxn ang="0">
                  <a:pos x="50" y="10"/>
                </a:cxn>
                <a:cxn ang="0">
                  <a:pos x="54" y="14"/>
                </a:cxn>
                <a:cxn ang="0">
                  <a:pos x="56" y="18"/>
                </a:cxn>
                <a:cxn ang="0">
                  <a:pos x="58" y="22"/>
                </a:cxn>
                <a:cxn ang="0">
                  <a:pos x="60" y="26"/>
                </a:cxn>
                <a:cxn ang="0">
                  <a:pos x="62" y="28"/>
                </a:cxn>
                <a:cxn ang="0">
                  <a:pos x="62" y="28"/>
                </a:cxn>
                <a:cxn ang="0">
                  <a:pos x="62" y="30"/>
                </a:cxn>
                <a:cxn ang="0">
                  <a:pos x="62" y="30"/>
                </a:cxn>
                <a:cxn ang="0">
                  <a:pos x="60" y="32"/>
                </a:cxn>
                <a:cxn ang="0">
                  <a:pos x="56" y="34"/>
                </a:cxn>
                <a:cxn ang="0">
                  <a:pos x="48" y="34"/>
                </a:cxn>
                <a:cxn ang="0">
                  <a:pos x="40" y="36"/>
                </a:cxn>
                <a:cxn ang="0">
                  <a:pos x="34" y="38"/>
                </a:cxn>
                <a:cxn ang="0">
                  <a:pos x="34" y="38"/>
                </a:cxn>
                <a:cxn ang="0">
                  <a:pos x="36" y="42"/>
                </a:cxn>
                <a:cxn ang="0">
                  <a:pos x="38" y="46"/>
                </a:cxn>
                <a:cxn ang="0">
                  <a:pos x="40" y="50"/>
                </a:cxn>
                <a:cxn ang="0">
                  <a:pos x="42" y="52"/>
                </a:cxn>
                <a:cxn ang="0">
                  <a:pos x="42" y="56"/>
                </a:cxn>
                <a:cxn ang="0">
                  <a:pos x="40" y="56"/>
                </a:cxn>
                <a:cxn ang="0">
                  <a:pos x="38" y="58"/>
                </a:cxn>
                <a:cxn ang="0">
                  <a:pos x="36" y="62"/>
                </a:cxn>
                <a:cxn ang="0">
                  <a:pos x="32" y="66"/>
                </a:cxn>
                <a:cxn ang="0">
                  <a:pos x="30" y="68"/>
                </a:cxn>
                <a:cxn ang="0">
                  <a:pos x="28" y="68"/>
                </a:cxn>
                <a:cxn ang="0">
                  <a:pos x="26" y="68"/>
                </a:cxn>
                <a:cxn ang="0">
                  <a:pos x="26" y="70"/>
                </a:cxn>
                <a:cxn ang="0">
                  <a:pos x="26" y="72"/>
                </a:cxn>
                <a:cxn ang="0">
                  <a:pos x="24" y="72"/>
                </a:cxn>
                <a:cxn ang="0">
                  <a:pos x="20" y="70"/>
                </a:cxn>
                <a:cxn ang="0">
                  <a:pos x="14" y="70"/>
                </a:cxn>
                <a:cxn ang="0">
                  <a:pos x="8" y="70"/>
                </a:cxn>
                <a:cxn ang="0">
                  <a:pos x="2" y="70"/>
                </a:cxn>
                <a:cxn ang="0">
                  <a:pos x="0" y="70"/>
                </a:cxn>
              </a:cxnLst>
              <a:rect l="txL" t="txT" r="txR" b="txB"/>
              <a:pathLst>
                <a:path w="62" h="72">
                  <a:moveTo>
                    <a:pt x="4" y="40"/>
                  </a:moveTo>
                  <a:lnTo>
                    <a:pt x="4" y="8"/>
                  </a:lnTo>
                  <a:lnTo>
                    <a:pt x="4" y="8"/>
                  </a:lnTo>
                  <a:lnTo>
                    <a:pt x="6" y="10"/>
                  </a:lnTo>
                  <a:lnTo>
                    <a:pt x="8" y="10"/>
                  </a:lnTo>
                  <a:lnTo>
                    <a:pt x="8" y="10"/>
                  </a:lnTo>
                  <a:lnTo>
                    <a:pt x="8" y="12"/>
                  </a:lnTo>
                  <a:lnTo>
                    <a:pt x="10" y="14"/>
                  </a:lnTo>
                  <a:lnTo>
                    <a:pt x="12" y="16"/>
                  </a:lnTo>
                  <a:lnTo>
                    <a:pt x="16" y="16"/>
                  </a:lnTo>
                  <a:lnTo>
                    <a:pt x="20" y="16"/>
                  </a:lnTo>
                  <a:lnTo>
                    <a:pt x="26" y="14"/>
                  </a:lnTo>
                  <a:lnTo>
                    <a:pt x="44" y="0"/>
                  </a:lnTo>
                  <a:lnTo>
                    <a:pt x="44" y="0"/>
                  </a:lnTo>
                  <a:lnTo>
                    <a:pt x="44" y="0"/>
                  </a:lnTo>
                  <a:lnTo>
                    <a:pt x="46" y="4"/>
                  </a:lnTo>
                  <a:lnTo>
                    <a:pt x="48" y="8"/>
                  </a:lnTo>
                  <a:lnTo>
                    <a:pt x="48" y="8"/>
                  </a:lnTo>
                  <a:lnTo>
                    <a:pt x="50" y="10"/>
                  </a:lnTo>
                  <a:lnTo>
                    <a:pt x="54" y="14"/>
                  </a:lnTo>
                  <a:lnTo>
                    <a:pt x="56" y="18"/>
                  </a:lnTo>
                  <a:lnTo>
                    <a:pt x="58" y="22"/>
                  </a:lnTo>
                  <a:lnTo>
                    <a:pt x="60" y="26"/>
                  </a:lnTo>
                  <a:lnTo>
                    <a:pt x="62" y="28"/>
                  </a:lnTo>
                  <a:lnTo>
                    <a:pt x="62" y="28"/>
                  </a:lnTo>
                  <a:lnTo>
                    <a:pt x="62" y="30"/>
                  </a:lnTo>
                  <a:lnTo>
                    <a:pt x="62" y="30"/>
                  </a:lnTo>
                  <a:lnTo>
                    <a:pt x="60" y="32"/>
                  </a:lnTo>
                  <a:lnTo>
                    <a:pt x="56" y="34"/>
                  </a:lnTo>
                  <a:lnTo>
                    <a:pt x="48" y="34"/>
                  </a:lnTo>
                  <a:lnTo>
                    <a:pt x="40" y="36"/>
                  </a:lnTo>
                  <a:lnTo>
                    <a:pt x="34" y="38"/>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96" name="Freeform 256"/>
            <p:cNvSpPr/>
            <p:nvPr/>
          </p:nvSpPr>
          <p:spPr>
            <a:xfrm>
              <a:off x="660" y="1292"/>
              <a:ext cx="22" cy="62"/>
            </a:xfrm>
            <a:custGeom>
              <a:avLst/>
              <a:gdLst>
                <a:gd name="txL" fmla="*/ 0 w 22"/>
                <a:gd name="txT" fmla="*/ 0 h 62"/>
                <a:gd name="txR" fmla="*/ 22 w 22"/>
                <a:gd name="txB" fmla="*/ 62 h 62"/>
              </a:gdLst>
              <a:ahLst/>
              <a:cxnLst>
                <a:cxn ang="0">
                  <a:pos x="22" y="0"/>
                </a:cxn>
                <a:cxn ang="0">
                  <a:pos x="16" y="2"/>
                </a:cxn>
                <a:cxn ang="0">
                  <a:pos x="16" y="2"/>
                </a:cxn>
                <a:cxn ang="0">
                  <a:pos x="16" y="6"/>
                </a:cxn>
                <a:cxn ang="0">
                  <a:pos x="16" y="8"/>
                </a:cxn>
                <a:cxn ang="0">
                  <a:pos x="14" y="12"/>
                </a:cxn>
                <a:cxn ang="0">
                  <a:pos x="14" y="14"/>
                </a:cxn>
                <a:cxn ang="0">
                  <a:pos x="14" y="14"/>
                </a:cxn>
                <a:cxn ang="0">
                  <a:pos x="14" y="16"/>
                </a:cxn>
                <a:cxn ang="0">
                  <a:pos x="12" y="20"/>
                </a:cxn>
                <a:cxn ang="0">
                  <a:pos x="8" y="24"/>
                </a:cxn>
                <a:cxn ang="0">
                  <a:pos x="0" y="30"/>
                </a:cxn>
                <a:cxn ang="0">
                  <a:pos x="0" y="30"/>
                </a:cxn>
                <a:cxn ang="0">
                  <a:pos x="2" y="32"/>
                </a:cxn>
                <a:cxn ang="0">
                  <a:pos x="4" y="38"/>
                </a:cxn>
                <a:cxn ang="0">
                  <a:pos x="8" y="48"/>
                </a:cxn>
                <a:cxn ang="0">
                  <a:pos x="18" y="62"/>
                </a:cxn>
                <a:cxn ang="0">
                  <a:pos x="18" y="60"/>
                </a:cxn>
                <a:cxn ang="0">
                  <a:pos x="18" y="56"/>
                </a:cxn>
                <a:cxn ang="0">
                  <a:pos x="18" y="52"/>
                </a:cxn>
                <a:cxn ang="0">
                  <a:pos x="18" y="44"/>
                </a:cxn>
                <a:cxn ang="0">
                  <a:pos x="20" y="40"/>
                </a:cxn>
                <a:cxn ang="0">
                  <a:pos x="20" y="34"/>
                </a:cxn>
                <a:cxn ang="0">
                  <a:pos x="22" y="32"/>
                </a:cxn>
                <a:cxn ang="0">
                  <a:pos x="22" y="26"/>
                </a:cxn>
                <a:cxn ang="0">
                  <a:pos x="22" y="14"/>
                </a:cxn>
                <a:cxn ang="0">
                  <a:pos x="22" y="0"/>
                </a:cxn>
              </a:cxnLst>
              <a:rect l="txL" t="txT" r="txR" b="txB"/>
              <a:pathLst>
                <a:path w="22" h="62">
                  <a:moveTo>
                    <a:pt x="22" y="0"/>
                  </a:moveTo>
                  <a:lnTo>
                    <a:pt x="16" y="2"/>
                  </a:lnTo>
                  <a:lnTo>
                    <a:pt x="16" y="2"/>
                  </a:lnTo>
                  <a:lnTo>
                    <a:pt x="16" y="6"/>
                  </a:lnTo>
                  <a:lnTo>
                    <a:pt x="16" y="8"/>
                  </a:lnTo>
                  <a:lnTo>
                    <a:pt x="14" y="12"/>
                  </a:lnTo>
                  <a:lnTo>
                    <a:pt x="14" y="14"/>
                  </a:lnTo>
                  <a:lnTo>
                    <a:pt x="14" y="14"/>
                  </a:lnTo>
                  <a:lnTo>
                    <a:pt x="14" y="16"/>
                  </a:lnTo>
                  <a:lnTo>
                    <a:pt x="12" y="20"/>
                  </a:lnTo>
                  <a:lnTo>
                    <a:pt x="8" y="24"/>
                  </a:lnTo>
                  <a:lnTo>
                    <a:pt x="0" y="30"/>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97" name="Freeform 257"/>
            <p:cNvSpPr/>
            <p:nvPr/>
          </p:nvSpPr>
          <p:spPr>
            <a:xfrm>
              <a:off x="682" y="1224"/>
              <a:ext cx="80" cy="76"/>
            </a:xfrm>
            <a:custGeom>
              <a:avLst/>
              <a:gdLst>
                <a:gd name="txL" fmla="*/ 0 w 80"/>
                <a:gd name="txT" fmla="*/ 0 h 76"/>
                <a:gd name="txR" fmla="*/ 80 w 80"/>
                <a:gd name="txB" fmla="*/ 76 h 76"/>
              </a:gdLst>
              <a:ahLst/>
              <a:cxnLst>
                <a:cxn ang="0">
                  <a:pos x="70" y="4"/>
                </a:cxn>
                <a:cxn ang="0">
                  <a:pos x="64" y="6"/>
                </a:cxn>
                <a:cxn ang="0">
                  <a:pos x="60" y="6"/>
                </a:cxn>
                <a:cxn ang="0">
                  <a:pos x="56" y="10"/>
                </a:cxn>
                <a:cxn ang="0">
                  <a:pos x="54" y="12"/>
                </a:cxn>
                <a:cxn ang="0">
                  <a:pos x="44" y="16"/>
                </a:cxn>
                <a:cxn ang="0">
                  <a:pos x="32" y="16"/>
                </a:cxn>
                <a:cxn ang="0">
                  <a:pos x="24" y="14"/>
                </a:cxn>
                <a:cxn ang="0">
                  <a:pos x="20" y="12"/>
                </a:cxn>
                <a:cxn ang="0">
                  <a:pos x="16" y="14"/>
                </a:cxn>
                <a:cxn ang="0">
                  <a:pos x="16" y="16"/>
                </a:cxn>
                <a:cxn ang="0">
                  <a:pos x="10" y="24"/>
                </a:cxn>
                <a:cxn ang="0">
                  <a:pos x="8" y="24"/>
                </a:cxn>
                <a:cxn ang="0">
                  <a:pos x="6" y="24"/>
                </a:cxn>
                <a:cxn ang="0">
                  <a:pos x="4" y="24"/>
                </a:cxn>
                <a:cxn ang="0">
                  <a:pos x="6" y="26"/>
                </a:cxn>
                <a:cxn ang="0">
                  <a:pos x="6" y="30"/>
                </a:cxn>
                <a:cxn ang="0">
                  <a:pos x="4" y="34"/>
                </a:cxn>
                <a:cxn ang="0">
                  <a:pos x="4" y="36"/>
                </a:cxn>
                <a:cxn ang="0">
                  <a:pos x="2" y="42"/>
                </a:cxn>
                <a:cxn ang="0">
                  <a:pos x="4" y="42"/>
                </a:cxn>
                <a:cxn ang="0">
                  <a:pos x="8" y="42"/>
                </a:cxn>
                <a:cxn ang="0">
                  <a:pos x="12" y="44"/>
                </a:cxn>
                <a:cxn ang="0">
                  <a:pos x="8" y="50"/>
                </a:cxn>
                <a:cxn ang="0">
                  <a:pos x="8" y="54"/>
                </a:cxn>
                <a:cxn ang="0">
                  <a:pos x="6" y="58"/>
                </a:cxn>
                <a:cxn ang="0">
                  <a:pos x="4" y="62"/>
                </a:cxn>
                <a:cxn ang="0">
                  <a:pos x="4" y="62"/>
                </a:cxn>
                <a:cxn ang="0">
                  <a:pos x="2" y="66"/>
                </a:cxn>
                <a:cxn ang="0">
                  <a:pos x="0" y="68"/>
                </a:cxn>
                <a:cxn ang="0">
                  <a:pos x="4" y="70"/>
                </a:cxn>
                <a:cxn ang="0">
                  <a:pos x="4" y="72"/>
                </a:cxn>
                <a:cxn ang="0">
                  <a:pos x="8" y="76"/>
                </a:cxn>
                <a:cxn ang="0">
                  <a:pos x="16" y="76"/>
                </a:cxn>
                <a:cxn ang="0">
                  <a:pos x="66" y="38"/>
                </a:cxn>
                <a:cxn ang="0">
                  <a:pos x="66" y="34"/>
                </a:cxn>
                <a:cxn ang="0">
                  <a:pos x="66" y="30"/>
                </a:cxn>
                <a:cxn ang="0">
                  <a:pos x="66" y="26"/>
                </a:cxn>
                <a:cxn ang="0">
                  <a:pos x="66" y="22"/>
                </a:cxn>
                <a:cxn ang="0">
                  <a:pos x="70" y="20"/>
                </a:cxn>
                <a:cxn ang="0">
                  <a:pos x="72" y="14"/>
                </a:cxn>
                <a:cxn ang="0">
                  <a:pos x="74" y="12"/>
                </a:cxn>
                <a:cxn ang="0">
                  <a:pos x="78" y="4"/>
                </a:cxn>
                <a:cxn ang="0">
                  <a:pos x="80" y="0"/>
                </a:cxn>
              </a:cxnLst>
              <a:rect l="txL" t="txT" r="txR" b="txB"/>
              <a:pathLst>
                <a:path w="80" h="76">
                  <a:moveTo>
                    <a:pt x="72" y="2"/>
                  </a:moveTo>
                  <a:lnTo>
                    <a:pt x="70" y="4"/>
                  </a:lnTo>
                  <a:lnTo>
                    <a:pt x="66" y="6"/>
                  </a:lnTo>
                  <a:lnTo>
                    <a:pt x="64" y="6"/>
                  </a:lnTo>
                  <a:lnTo>
                    <a:pt x="62" y="6"/>
                  </a:lnTo>
                  <a:lnTo>
                    <a:pt x="60" y="6"/>
                  </a:lnTo>
                  <a:lnTo>
                    <a:pt x="58" y="8"/>
                  </a:lnTo>
                  <a:lnTo>
                    <a:pt x="56" y="10"/>
                  </a:lnTo>
                  <a:lnTo>
                    <a:pt x="54" y="12"/>
                  </a:lnTo>
                  <a:lnTo>
                    <a:pt x="54" y="12"/>
                  </a:lnTo>
                  <a:lnTo>
                    <a:pt x="50" y="14"/>
                  </a:lnTo>
                  <a:lnTo>
                    <a:pt x="44" y="16"/>
                  </a:lnTo>
                  <a:lnTo>
                    <a:pt x="38" y="16"/>
                  </a:lnTo>
                  <a:lnTo>
                    <a:pt x="32" y="16"/>
                  </a:lnTo>
                  <a:lnTo>
                    <a:pt x="28" y="16"/>
                  </a:lnTo>
                  <a:lnTo>
                    <a:pt x="24" y="14"/>
                  </a:lnTo>
                  <a:lnTo>
                    <a:pt x="24" y="14"/>
                  </a:lnTo>
                  <a:lnTo>
                    <a:pt x="20" y="12"/>
                  </a:lnTo>
                  <a:lnTo>
                    <a:pt x="18" y="12"/>
                  </a:lnTo>
                  <a:lnTo>
                    <a:pt x="16" y="14"/>
                  </a:lnTo>
                  <a:lnTo>
                    <a:pt x="16" y="16"/>
                  </a:lnTo>
                  <a:lnTo>
                    <a:pt x="16" y="16"/>
                  </a:lnTo>
                  <a:lnTo>
                    <a:pt x="12" y="20"/>
                  </a:lnTo>
                  <a:lnTo>
                    <a:pt x="10" y="24"/>
                  </a:lnTo>
                  <a:lnTo>
                    <a:pt x="8" y="24"/>
                  </a:lnTo>
                  <a:lnTo>
                    <a:pt x="8" y="24"/>
                  </a:lnTo>
                  <a:lnTo>
                    <a:pt x="6" y="24"/>
                  </a:lnTo>
                  <a:lnTo>
                    <a:pt x="6" y="24"/>
                  </a:lnTo>
                  <a:lnTo>
                    <a:pt x="4" y="22"/>
                  </a:lnTo>
                  <a:lnTo>
                    <a:pt x="4" y="24"/>
                  </a:lnTo>
                  <a:lnTo>
                    <a:pt x="6" y="26"/>
                  </a:lnTo>
                  <a:lnTo>
                    <a:pt x="6" y="26"/>
                  </a:lnTo>
                  <a:lnTo>
                    <a:pt x="6" y="28"/>
                  </a:lnTo>
                  <a:lnTo>
                    <a:pt x="6" y="30"/>
                  </a:lnTo>
                  <a:lnTo>
                    <a:pt x="6" y="32"/>
                  </a:lnTo>
                  <a:lnTo>
                    <a:pt x="4" y="34"/>
                  </a:lnTo>
                  <a:lnTo>
                    <a:pt x="4" y="36"/>
                  </a:lnTo>
                  <a:lnTo>
                    <a:pt x="4" y="36"/>
                  </a:lnTo>
                  <a:lnTo>
                    <a:pt x="4" y="38"/>
                  </a:lnTo>
                  <a:lnTo>
                    <a:pt x="2" y="42"/>
                  </a:lnTo>
                  <a:lnTo>
                    <a:pt x="4"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2"/>
                  </a:lnTo>
                  <a:lnTo>
                    <a:pt x="4" y="62"/>
                  </a:lnTo>
                  <a:lnTo>
                    <a:pt x="4" y="64"/>
                  </a:lnTo>
                  <a:lnTo>
                    <a:pt x="2" y="66"/>
                  </a:lnTo>
                  <a:lnTo>
                    <a:pt x="0" y="68"/>
                  </a:lnTo>
                  <a:lnTo>
                    <a:pt x="0" y="68"/>
                  </a:lnTo>
                  <a:lnTo>
                    <a:pt x="2" y="70"/>
                  </a:lnTo>
                  <a:lnTo>
                    <a:pt x="4"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98" name="Freeform 258"/>
            <p:cNvSpPr/>
            <p:nvPr/>
          </p:nvSpPr>
          <p:spPr>
            <a:xfrm>
              <a:off x="786" y="1178"/>
              <a:ext cx="234" cy="248"/>
            </a:xfrm>
            <a:custGeom>
              <a:avLst/>
              <a:gdLst>
                <a:gd name="txL" fmla="*/ 0 w 234"/>
                <a:gd name="txT" fmla="*/ 0 h 248"/>
                <a:gd name="txR" fmla="*/ 234 w 234"/>
                <a:gd name="txB" fmla="*/ 248 h 248"/>
              </a:gdLst>
              <a:ahLst/>
              <a:cxnLst>
                <a:cxn ang="0">
                  <a:pos x="18" y="42"/>
                </a:cxn>
                <a:cxn ang="0">
                  <a:pos x="20" y="48"/>
                </a:cxn>
                <a:cxn ang="0">
                  <a:pos x="16" y="52"/>
                </a:cxn>
                <a:cxn ang="0">
                  <a:pos x="20" y="56"/>
                </a:cxn>
                <a:cxn ang="0">
                  <a:pos x="24" y="62"/>
                </a:cxn>
                <a:cxn ang="0">
                  <a:pos x="32" y="70"/>
                </a:cxn>
                <a:cxn ang="0">
                  <a:pos x="34" y="76"/>
                </a:cxn>
                <a:cxn ang="0">
                  <a:pos x="28" y="90"/>
                </a:cxn>
                <a:cxn ang="0">
                  <a:pos x="28" y="102"/>
                </a:cxn>
                <a:cxn ang="0">
                  <a:pos x="32" y="110"/>
                </a:cxn>
                <a:cxn ang="0">
                  <a:pos x="40" y="122"/>
                </a:cxn>
                <a:cxn ang="0">
                  <a:pos x="42" y="128"/>
                </a:cxn>
                <a:cxn ang="0">
                  <a:pos x="44" y="134"/>
                </a:cxn>
                <a:cxn ang="0">
                  <a:pos x="48" y="140"/>
                </a:cxn>
                <a:cxn ang="0">
                  <a:pos x="50" y="146"/>
                </a:cxn>
                <a:cxn ang="0">
                  <a:pos x="50" y="162"/>
                </a:cxn>
                <a:cxn ang="0">
                  <a:pos x="78" y="162"/>
                </a:cxn>
                <a:cxn ang="0">
                  <a:pos x="88" y="174"/>
                </a:cxn>
                <a:cxn ang="0">
                  <a:pos x="114" y="204"/>
                </a:cxn>
                <a:cxn ang="0">
                  <a:pos x="128" y="208"/>
                </a:cxn>
                <a:cxn ang="0">
                  <a:pos x="142" y="210"/>
                </a:cxn>
                <a:cxn ang="0">
                  <a:pos x="152" y="210"/>
                </a:cxn>
                <a:cxn ang="0">
                  <a:pos x="168" y="226"/>
                </a:cxn>
                <a:cxn ang="0">
                  <a:pos x="178" y="232"/>
                </a:cxn>
                <a:cxn ang="0">
                  <a:pos x="188" y="228"/>
                </a:cxn>
                <a:cxn ang="0">
                  <a:pos x="198" y="232"/>
                </a:cxn>
                <a:cxn ang="0">
                  <a:pos x="208" y="248"/>
                </a:cxn>
                <a:cxn ang="0">
                  <a:pos x="222" y="236"/>
                </a:cxn>
                <a:cxn ang="0">
                  <a:pos x="222" y="224"/>
                </a:cxn>
                <a:cxn ang="0">
                  <a:pos x="224" y="214"/>
                </a:cxn>
                <a:cxn ang="0">
                  <a:pos x="232" y="206"/>
                </a:cxn>
                <a:cxn ang="0">
                  <a:pos x="232" y="198"/>
                </a:cxn>
                <a:cxn ang="0">
                  <a:pos x="218" y="172"/>
                </a:cxn>
                <a:cxn ang="0">
                  <a:pos x="216" y="104"/>
                </a:cxn>
                <a:cxn ang="0">
                  <a:pos x="212" y="70"/>
                </a:cxn>
                <a:cxn ang="0">
                  <a:pos x="184" y="52"/>
                </a:cxn>
                <a:cxn ang="0">
                  <a:pos x="176" y="48"/>
                </a:cxn>
                <a:cxn ang="0">
                  <a:pos x="160" y="44"/>
                </a:cxn>
                <a:cxn ang="0">
                  <a:pos x="126" y="54"/>
                </a:cxn>
                <a:cxn ang="0">
                  <a:pos x="122" y="56"/>
                </a:cxn>
                <a:cxn ang="0">
                  <a:pos x="102" y="58"/>
                </a:cxn>
                <a:cxn ang="0">
                  <a:pos x="98" y="60"/>
                </a:cxn>
                <a:cxn ang="0">
                  <a:pos x="82" y="50"/>
                </a:cxn>
                <a:cxn ang="0">
                  <a:pos x="62" y="12"/>
                </a:cxn>
                <a:cxn ang="0">
                  <a:pos x="56" y="6"/>
                </a:cxn>
                <a:cxn ang="0">
                  <a:pos x="38" y="16"/>
                </a:cxn>
                <a:cxn ang="0">
                  <a:pos x="30" y="18"/>
                </a:cxn>
                <a:cxn ang="0">
                  <a:pos x="0" y="10"/>
                </a:cxn>
                <a:cxn ang="0">
                  <a:pos x="4" y="16"/>
                </a:cxn>
                <a:cxn ang="0">
                  <a:pos x="8" y="26"/>
                </a:cxn>
                <a:cxn ang="0">
                  <a:pos x="12" y="40"/>
                </a:cxn>
              </a:cxnLst>
              <a:rect l="txL" t="txT" r="txR" b="txB"/>
              <a:pathLst>
                <a:path w="234" h="248">
                  <a:moveTo>
                    <a:pt x="14" y="42"/>
                  </a:moveTo>
                  <a:lnTo>
                    <a:pt x="16" y="42"/>
                  </a:lnTo>
                  <a:lnTo>
                    <a:pt x="18"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4" y="76"/>
                  </a:lnTo>
                  <a:lnTo>
                    <a:pt x="32" y="80"/>
                  </a:lnTo>
                  <a:lnTo>
                    <a:pt x="30" y="84"/>
                  </a:lnTo>
                  <a:lnTo>
                    <a:pt x="28" y="90"/>
                  </a:lnTo>
                  <a:lnTo>
                    <a:pt x="28" y="94"/>
                  </a:lnTo>
                  <a:lnTo>
                    <a:pt x="26" y="98"/>
                  </a:lnTo>
                  <a:lnTo>
                    <a:pt x="28" y="102"/>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6" y="54"/>
                  </a:lnTo>
                  <a:lnTo>
                    <a:pt x="126" y="54"/>
                  </a:lnTo>
                  <a:lnTo>
                    <a:pt x="124" y="56"/>
                  </a:lnTo>
                  <a:lnTo>
                    <a:pt x="122" y="56"/>
                  </a:lnTo>
                  <a:lnTo>
                    <a:pt x="118" y="58"/>
                  </a:lnTo>
                  <a:lnTo>
                    <a:pt x="112" y="58"/>
                  </a:lnTo>
                  <a:lnTo>
                    <a:pt x="102" y="58"/>
                  </a:lnTo>
                  <a:lnTo>
                    <a:pt x="102" y="58"/>
                  </a:lnTo>
                  <a:lnTo>
                    <a:pt x="100" y="60"/>
                  </a:lnTo>
                  <a:lnTo>
                    <a:pt x="98" y="60"/>
                  </a:lnTo>
                  <a:lnTo>
                    <a:pt x="96" y="58"/>
                  </a:lnTo>
                  <a:lnTo>
                    <a:pt x="90" y="56"/>
                  </a:lnTo>
                  <a:lnTo>
                    <a:pt x="82" y="50"/>
                  </a:lnTo>
                  <a:lnTo>
                    <a:pt x="76" y="40"/>
                  </a:lnTo>
                  <a:lnTo>
                    <a:pt x="72" y="26"/>
                  </a:lnTo>
                  <a:lnTo>
                    <a:pt x="62" y="12"/>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38"/>
                  </a:lnTo>
                  <a:lnTo>
                    <a:pt x="12" y="40"/>
                  </a:lnTo>
                  <a:lnTo>
                    <a:pt x="10" y="42"/>
                  </a:lnTo>
                  <a:lnTo>
                    <a:pt x="14" y="4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599" name="Freeform 259"/>
            <p:cNvSpPr/>
            <p:nvPr/>
          </p:nvSpPr>
          <p:spPr>
            <a:xfrm>
              <a:off x="370" y="1802"/>
              <a:ext cx="28" cy="22"/>
            </a:xfrm>
            <a:custGeom>
              <a:avLst/>
              <a:gdLst>
                <a:gd name="txL" fmla="*/ 0 w 28"/>
                <a:gd name="txT" fmla="*/ 0 h 22"/>
                <a:gd name="txR" fmla="*/ 28 w 28"/>
                <a:gd name="txB" fmla="*/ 22 h 22"/>
              </a:gdLst>
              <a:ahLst/>
              <a:cxnLst>
                <a:cxn ang="0">
                  <a:pos x="2" y="10"/>
                </a:cxn>
                <a:cxn ang="0">
                  <a:pos x="4" y="22"/>
                </a:cxn>
                <a:cxn ang="0">
                  <a:pos x="28" y="4"/>
                </a:cxn>
                <a:cxn ang="0">
                  <a:pos x="26" y="2"/>
                </a:cxn>
                <a:cxn ang="0">
                  <a:pos x="26" y="2"/>
                </a:cxn>
                <a:cxn ang="0">
                  <a:pos x="24" y="0"/>
                </a:cxn>
                <a:cxn ang="0">
                  <a:pos x="22" y="0"/>
                </a:cxn>
                <a:cxn ang="0">
                  <a:pos x="20" y="0"/>
                </a:cxn>
                <a:cxn ang="0">
                  <a:pos x="14" y="2"/>
                </a:cxn>
                <a:cxn ang="0">
                  <a:pos x="0" y="8"/>
                </a:cxn>
                <a:cxn ang="0">
                  <a:pos x="2" y="10"/>
                </a:cxn>
              </a:cxnLst>
              <a:rect l="txL" t="txT" r="txR" b="txB"/>
              <a:pathLst>
                <a:path w="28" h="22">
                  <a:moveTo>
                    <a:pt x="2" y="10"/>
                  </a:moveTo>
                  <a:lnTo>
                    <a:pt x="4" y="22"/>
                  </a:lnTo>
                  <a:lnTo>
                    <a:pt x="28" y="4"/>
                  </a:lnTo>
                  <a:lnTo>
                    <a:pt x="26" y="2"/>
                  </a:lnTo>
                  <a:lnTo>
                    <a:pt x="26" y="2"/>
                  </a:lnTo>
                  <a:lnTo>
                    <a:pt x="24" y="0"/>
                  </a:lnTo>
                  <a:lnTo>
                    <a:pt x="22" y="0"/>
                  </a:lnTo>
                  <a:lnTo>
                    <a:pt x="20" y="0"/>
                  </a:lnTo>
                  <a:lnTo>
                    <a:pt x="14" y="2"/>
                  </a:lnTo>
                  <a:lnTo>
                    <a:pt x="0" y="8"/>
                  </a:lnTo>
                  <a:lnTo>
                    <a:pt x="2" y="1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00" name="Freeform 260"/>
            <p:cNvSpPr/>
            <p:nvPr/>
          </p:nvSpPr>
          <p:spPr>
            <a:xfrm>
              <a:off x="114" y="1226"/>
              <a:ext cx="260" cy="246"/>
            </a:xfrm>
            <a:custGeom>
              <a:avLst/>
              <a:gdLst>
                <a:gd name="txL" fmla="*/ 0 w 260"/>
                <a:gd name="txT" fmla="*/ 0 h 246"/>
                <a:gd name="txR" fmla="*/ 260 w 260"/>
                <a:gd name="txB" fmla="*/ 246 h 246"/>
              </a:gdLst>
              <a:ahLst/>
              <a:cxnLst>
                <a:cxn ang="0">
                  <a:pos x="0" y="128"/>
                </a:cxn>
                <a:cxn ang="0">
                  <a:pos x="20" y="114"/>
                </a:cxn>
                <a:cxn ang="0">
                  <a:pos x="86" y="92"/>
                </a:cxn>
                <a:cxn ang="0">
                  <a:pos x="88" y="76"/>
                </a:cxn>
                <a:cxn ang="0">
                  <a:pos x="94" y="72"/>
                </a:cxn>
                <a:cxn ang="0">
                  <a:pos x="102" y="72"/>
                </a:cxn>
                <a:cxn ang="0">
                  <a:pos x="108" y="72"/>
                </a:cxn>
                <a:cxn ang="0">
                  <a:pos x="102" y="64"/>
                </a:cxn>
                <a:cxn ang="0">
                  <a:pos x="98" y="56"/>
                </a:cxn>
                <a:cxn ang="0">
                  <a:pos x="98" y="46"/>
                </a:cxn>
                <a:cxn ang="0">
                  <a:pos x="96" y="36"/>
                </a:cxn>
                <a:cxn ang="0">
                  <a:pos x="90" y="30"/>
                </a:cxn>
                <a:cxn ang="0">
                  <a:pos x="86" y="30"/>
                </a:cxn>
                <a:cxn ang="0">
                  <a:pos x="92" y="26"/>
                </a:cxn>
                <a:cxn ang="0">
                  <a:pos x="116" y="16"/>
                </a:cxn>
                <a:cxn ang="0">
                  <a:pos x="126" y="14"/>
                </a:cxn>
                <a:cxn ang="0">
                  <a:pos x="136" y="10"/>
                </a:cxn>
                <a:cxn ang="0">
                  <a:pos x="142" y="8"/>
                </a:cxn>
                <a:cxn ang="0">
                  <a:pos x="148" y="8"/>
                </a:cxn>
                <a:cxn ang="0">
                  <a:pos x="170" y="4"/>
                </a:cxn>
                <a:cxn ang="0">
                  <a:pos x="198" y="2"/>
                </a:cxn>
                <a:cxn ang="0">
                  <a:pos x="202" y="0"/>
                </a:cxn>
                <a:cxn ang="0">
                  <a:pos x="210" y="2"/>
                </a:cxn>
                <a:cxn ang="0">
                  <a:pos x="216" y="4"/>
                </a:cxn>
                <a:cxn ang="0">
                  <a:pos x="218" y="8"/>
                </a:cxn>
                <a:cxn ang="0">
                  <a:pos x="216" y="14"/>
                </a:cxn>
                <a:cxn ang="0">
                  <a:pos x="216" y="24"/>
                </a:cxn>
                <a:cxn ang="0">
                  <a:pos x="214" y="28"/>
                </a:cxn>
                <a:cxn ang="0">
                  <a:pos x="212" y="34"/>
                </a:cxn>
                <a:cxn ang="0">
                  <a:pos x="210" y="36"/>
                </a:cxn>
                <a:cxn ang="0">
                  <a:pos x="210" y="40"/>
                </a:cxn>
                <a:cxn ang="0">
                  <a:pos x="212" y="46"/>
                </a:cxn>
                <a:cxn ang="0">
                  <a:pos x="214" y="50"/>
                </a:cxn>
                <a:cxn ang="0">
                  <a:pos x="214" y="54"/>
                </a:cxn>
                <a:cxn ang="0">
                  <a:pos x="216" y="60"/>
                </a:cxn>
                <a:cxn ang="0">
                  <a:pos x="218" y="60"/>
                </a:cxn>
                <a:cxn ang="0">
                  <a:pos x="220" y="64"/>
                </a:cxn>
                <a:cxn ang="0">
                  <a:pos x="224" y="88"/>
                </a:cxn>
                <a:cxn ang="0">
                  <a:pos x="234" y="110"/>
                </a:cxn>
                <a:cxn ang="0">
                  <a:pos x="234" y="110"/>
                </a:cxn>
                <a:cxn ang="0">
                  <a:pos x="234" y="116"/>
                </a:cxn>
                <a:cxn ang="0">
                  <a:pos x="236" y="126"/>
                </a:cxn>
                <a:cxn ang="0">
                  <a:pos x="238" y="134"/>
                </a:cxn>
                <a:cxn ang="0">
                  <a:pos x="238" y="138"/>
                </a:cxn>
                <a:cxn ang="0">
                  <a:pos x="240" y="142"/>
                </a:cxn>
                <a:cxn ang="0">
                  <a:pos x="244" y="146"/>
                </a:cxn>
                <a:cxn ang="0">
                  <a:pos x="244" y="154"/>
                </a:cxn>
                <a:cxn ang="0">
                  <a:pos x="242" y="166"/>
                </a:cxn>
                <a:cxn ang="0">
                  <a:pos x="244" y="168"/>
                </a:cxn>
                <a:cxn ang="0">
                  <a:pos x="246" y="174"/>
                </a:cxn>
                <a:cxn ang="0">
                  <a:pos x="246" y="180"/>
                </a:cxn>
                <a:cxn ang="0">
                  <a:pos x="250" y="186"/>
                </a:cxn>
                <a:cxn ang="0">
                  <a:pos x="192" y="236"/>
                </a:cxn>
                <a:cxn ang="0">
                  <a:pos x="148" y="230"/>
                </a:cxn>
                <a:cxn ang="0">
                  <a:pos x="4" y="144"/>
                </a:cxn>
              </a:cxnLst>
              <a:rect l="txL" t="txT" r="txR" b="txB"/>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18" y="60"/>
                  </a:lnTo>
                  <a:lnTo>
                    <a:pt x="220" y="62"/>
                  </a:lnTo>
                  <a:lnTo>
                    <a:pt x="220" y="64"/>
                  </a:lnTo>
                  <a:lnTo>
                    <a:pt x="222" y="74"/>
                  </a:lnTo>
                  <a:lnTo>
                    <a:pt x="224" y="88"/>
                  </a:lnTo>
                  <a:lnTo>
                    <a:pt x="228" y="102"/>
                  </a:lnTo>
                  <a:lnTo>
                    <a:pt x="234" y="110"/>
                  </a:lnTo>
                  <a:lnTo>
                    <a:pt x="234" y="110"/>
                  </a:lnTo>
                  <a:lnTo>
                    <a:pt x="234" y="110"/>
                  </a:lnTo>
                  <a:lnTo>
                    <a:pt x="234" y="112"/>
                  </a:lnTo>
                  <a:lnTo>
                    <a:pt x="234" y="116"/>
                  </a:lnTo>
                  <a:lnTo>
                    <a:pt x="234" y="120"/>
                  </a:lnTo>
                  <a:lnTo>
                    <a:pt x="236" y="126"/>
                  </a:lnTo>
                  <a:lnTo>
                    <a:pt x="236" y="130"/>
                  </a:lnTo>
                  <a:lnTo>
                    <a:pt x="238" y="134"/>
                  </a:lnTo>
                  <a:lnTo>
                    <a:pt x="238" y="138"/>
                  </a:lnTo>
                  <a:lnTo>
                    <a:pt x="238" y="138"/>
                  </a:lnTo>
                  <a:lnTo>
                    <a:pt x="238" y="140"/>
                  </a:lnTo>
                  <a:lnTo>
                    <a:pt x="240" y="142"/>
                  </a:lnTo>
                  <a:lnTo>
                    <a:pt x="244" y="144"/>
                  </a:lnTo>
                  <a:lnTo>
                    <a:pt x="244" y="146"/>
                  </a:lnTo>
                  <a:lnTo>
                    <a:pt x="244" y="150"/>
                  </a:lnTo>
                  <a:lnTo>
                    <a:pt x="244" y="154"/>
                  </a:lnTo>
                  <a:lnTo>
                    <a:pt x="246" y="158"/>
                  </a:lnTo>
                  <a:lnTo>
                    <a:pt x="242" y="166"/>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01" name="Freeform 261"/>
            <p:cNvSpPr/>
            <p:nvPr/>
          </p:nvSpPr>
          <p:spPr>
            <a:xfrm>
              <a:off x="6" y="1364"/>
              <a:ext cx="112" cy="98"/>
            </a:xfrm>
            <a:custGeom>
              <a:avLst/>
              <a:gdLst>
                <a:gd name="txL" fmla="*/ 0 w 112"/>
                <a:gd name="txT" fmla="*/ 0 h 98"/>
                <a:gd name="txR" fmla="*/ 112 w 112"/>
                <a:gd name="txB" fmla="*/ 98 h 98"/>
              </a:gdLst>
              <a:ahLst/>
              <a:cxnLst>
                <a:cxn ang="0">
                  <a:pos x="0" y="90"/>
                </a:cxn>
                <a:cxn ang="0">
                  <a:pos x="2" y="82"/>
                </a:cxn>
                <a:cxn ang="0">
                  <a:pos x="6" y="74"/>
                </a:cxn>
                <a:cxn ang="0">
                  <a:pos x="16" y="68"/>
                </a:cxn>
                <a:cxn ang="0">
                  <a:pos x="28" y="64"/>
                </a:cxn>
                <a:cxn ang="0">
                  <a:pos x="32" y="60"/>
                </a:cxn>
                <a:cxn ang="0">
                  <a:pos x="32" y="56"/>
                </a:cxn>
                <a:cxn ang="0">
                  <a:pos x="28" y="54"/>
                </a:cxn>
                <a:cxn ang="0">
                  <a:pos x="24" y="42"/>
                </a:cxn>
                <a:cxn ang="0">
                  <a:pos x="30" y="32"/>
                </a:cxn>
                <a:cxn ang="0">
                  <a:pos x="40" y="26"/>
                </a:cxn>
                <a:cxn ang="0">
                  <a:pos x="46" y="24"/>
                </a:cxn>
                <a:cxn ang="0">
                  <a:pos x="50" y="16"/>
                </a:cxn>
                <a:cxn ang="0">
                  <a:pos x="52" y="10"/>
                </a:cxn>
                <a:cxn ang="0">
                  <a:pos x="56" y="4"/>
                </a:cxn>
                <a:cxn ang="0">
                  <a:pos x="66" y="0"/>
                </a:cxn>
                <a:cxn ang="0">
                  <a:pos x="112" y="20"/>
                </a:cxn>
                <a:cxn ang="0">
                  <a:pos x="88" y="20"/>
                </a:cxn>
                <a:cxn ang="0">
                  <a:pos x="86" y="18"/>
                </a:cxn>
                <a:cxn ang="0">
                  <a:pos x="82" y="20"/>
                </a:cxn>
                <a:cxn ang="0">
                  <a:pos x="82" y="26"/>
                </a:cxn>
                <a:cxn ang="0">
                  <a:pos x="80" y="38"/>
                </a:cxn>
                <a:cxn ang="0">
                  <a:pos x="80" y="50"/>
                </a:cxn>
                <a:cxn ang="0">
                  <a:pos x="80" y="54"/>
                </a:cxn>
                <a:cxn ang="0">
                  <a:pos x="80" y="56"/>
                </a:cxn>
                <a:cxn ang="0">
                  <a:pos x="78" y="60"/>
                </a:cxn>
                <a:cxn ang="0">
                  <a:pos x="76" y="60"/>
                </a:cxn>
                <a:cxn ang="0">
                  <a:pos x="72" y="60"/>
                </a:cxn>
                <a:cxn ang="0">
                  <a:pos x="66" y="60"/>
                </a:cxn>
                <a:cxn ang="0">
                  <a:pos x="62" y="64"/>
                </a:cxn>
                <a:cxn ang="0">
                  <a:pos x="60" y="74"/>
                </a:cxn>
                <a:cxn ang="0">
                  <a:pos x="0" y="94"/>
                </a:cxn>
              </a:cxnLst>
              <a:rect l="txL" t="txT" r="txR" b="txB"/>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8"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4"/>
                  </a:lnTo>
                  <a:lnTo>
                    <a:pt x="80" y="56"/>
                  </a:lnTo>
                  <a:lnTo>
                    <a:pt x="80" y="56"/>
                  </a:lnTo>
                  <a:lnTo>
                    <a:pt x="80" y="58"/>
                  </a:lnTo>
                  <a:lnTo>
                    <a:pt x="78" y="60"/>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02" name="Freeform 262"/>
            <p:cNvSpPr/>
            <p:nvPr/>
          </p:nvSpPr>
          <p:spPr>
            <a:xfrm>
              <a:off x="0" y="1370"/>
              <a:ext cx="158" cy="182"/>
            </a:xfrm>
            <a:custGeom>
              <a:avLst/>
              <a:gdLst>
                <a:gd name="txL" fmla="*/ 0 w 158"/>
                <a:gd name="txT" fmla="*/ 0 h 182"/>
                <a:gd name="txR" fmla="*/ 158 w 158"/>
                <a:gd name="txB" fmla="*/ 182 h 182"/>
              </a:gdLst>
              <a:ahLst/>
              <a:cxnLst>
                <a:cxn ang="0">
                  <a:pos x="4" y="158"/>
                </a:cxn>
                <a:cxn ang="0">
                  <a:pos x="10" y="150"/>
                </a:cxn>
                <a:cxn ang="0">
                  <a:pos x="14" y="146"/>
                </a:cxn>
                <a:cxn ang="0">
                  <a:pos x="18" y="142"/>
                </a:cxn>
                <a:cxn ang="0">
                  <a:pos x="18" y="132"/>
                </a:cxn>
                <a:cxn ang="0">
                  <a:pos x="14" y="124"/>
                </a:cxn>
                <a:cxn ang="0">
                  <a:pos x="12" y="120"/>
                </a:cxn>
                <a:cxn ang="0">
                  <a:pos x="16" y="96"/>
                </a:cxn>
                <a:cxn ang="0">
                  <a:pos x="14" y="88"/>
                </a:cxn>
                <a:cxn ang="0">
                  <a:pos x="66" y="68"/>
                </a:cxn>
                <a:cxn ang="0">
                  <a:pos x="68" y="58"/>
                </a:cxn>
                <a:cxn ang="0">
                  <a:pos x="72" y="54"/>
                </a:cxn>
                <a:cxn ang="0">
                  <a:pos x="78" y="54"/>
                </a:cxn>
                <a:cxn ang="0">
                  <a:pos x="82" y="54"/>
                </a:cxn>
                <a:cxn ang="0">
                  <a:pos x="84" y="54"/>
                </a:cxn>
                <a:cxn ang="0">
                  <a:pos x="86" y="50"/>
                </a:cxn>
                <a:cxn ang="0">
                  <a:pos x="86" y="48"/>
                </a:cxn>
                <a:cxn ang="0">
                  <a:pos x="86" y="44"/>
                </a:cxn>
                <a:cxn ang="0">
                  <a:pos x="86" y="32"/>
                </a:cxn>
                <a:cxn ang="0">
                  <a:pos x="88" y="20"/>
                </a:cxn>
                <a:cxn ang="0">
                  <a:pos x="88" y="14"/>
                </a:cxn>
                <a:cxn ang="0">
                  <a:pos x="92" y="12"/>
                </a:cxn>
                <a:cxn ang="0">
                  <a:pos x="94" y="14"/>
                </a:cxn>
                <a:cxn ang="0">
                  <a:pos x="118" y="14"/>
                </a:cxn>
                <a:cxn ang="0">
                  <a:pos x="118" y="0"/>
                </a:cxn>
                <a:cxn ang="0">
                  <a:pos x="138" y="28"/>
                </a:cxn>
                <a:cxn ang="0">
                  <a:pos x="138" y="28"/>
                </a:cxn>
                <a:cxn ang="0">
                  <a:pos x="136" y="30"/>
                </a:cxn>
                <a:cxn ang="0">
                  <a:pos x="142" y="142"/>
                </a:cxn>
                <a:cxn ang="0">
                  <a:pos x="144" y="146"/>
                </a:cxn>
                <a:cxn ang="0">
                  <a:pos x="146" y="152"/>
                </a:cxn>
                <a:cxn ang="0">
                  <a:pos x="140" y="164"/>
                </a:cxn>
                <a:cxn ang="0">
                  <a:pos x="88" y="158"/>
                </a:cxn>
                <a:cxn ang="0">
                  <a:pos x="84" y="162"/>
                </a:cxn>
                <a:cxn ang="0">
                  <a:pos x="82" y="162"/>
                </a:cxn>
                <a:cxn ang="0">
                  <a:pos x="80" y="160"/>
                </a:cxn>
                <a:cxn ang="0">
                  <a:pos x="76" y="162"/>
                </a:cxn>
                <a:cxn ang="0">
                  <a:pos x="76" y="166"/>
                </a:cxn>
                <a:cxn ang="0">
                  <a:pos x="76" y="170"/>
                </a:cxn>
                <a:cxn ang="0">
                  <a:pos x="72" y="172"/>
                </a:cxn>
                <a:cxn ang="0">
                  <a:pos x="70" y="176"/>
                </a:cxn>
                <a:cxn ang="0">
                  <a:pos x="66" y="182"/>
                </a:cxn>
                <a:cxn ang="0">
                  <a:pos x="62" y="182"/>
                </a:cxn>
                <a:cxn ang="0">
                  <a:pos x="60" y="178"/>
                </a:cxn>
                <a:cxn ang="0">
                  <a:pos x="54" y="178"/>
                </a:cxn>
                <a:cxn ang="0">
                  <a:pos x="46" y="172"/>
                </a:cxn>
                <a:cxn ang="0">
                  <a:pos x="42" y="166"/>
                </a:cxn>
                <a:cxn ang="0">
                  <a:pos x="36" y="160"/>
                </a:cxn>
                <a:cxn ang="0">
                  <a:pos x="26" y="156"/>
                </a:cxn>
                <a:cxn ang="0">
                  <a:pos x="0" y="164"/>
                </a:cxn>
              </a:cxnLst>
              <a:rect l="txL" t="txT" r="txR" b="txB"/>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4" y="54"/>
                  </a:lnTo>
                  <a:lnTo>
                    <a:pt x="86" y="52"/>
                  </a:lnTo>
                  <a:lnTo>
                    <a:pt x="86" y="50"/>
                  </a:lnTo>
                  <a:lnTo>
                    <a:pt x="86" y="50"/>
                  </a:lnTo>
                  <a:lnTo>
                    <a:pt x="86" y="48"/>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94" y="14"/>
                  </a:lnTo>
                  <a:lnTo>
                    <a:pt x="94" y="14"/>
                  </a:lnTo>
                  <a:lnTo>
                    <a:pt x="118" y="14"/>
                  </a:lnTo>
                  <a:lnTo>
                    <a:pt x="118" y="4"/>
                  </a:lnTo>
                  <a:lnTo>
                    <a:pt x="118" y="0"/>
                  </a:lnTo>
                  <a:lnTo>
                    <a:pt x="158" y="28"/>
                  </a:lnTo>
                  <a:lnTo>
                    <a:pt x="138" y="28"/>
                  </a:lnTo>
                  <a:lnTo>
                    <a:pt x="138" y="28"/>
                  </a:lnTo>
                  <a:lnTo>
                    <a:pt x="138" y="28"/>
                  </a:lnTo>
                  <a:lnTo>
                    <a:pt x="136" y="28"/>
                  </a:lnTo>
                  <a:lnTo>
                    <a:pt x="136" y="30"/>
                  </a:lnTo>
                  <a:lnTo>
                    <a:pt x="136" y="32"/>
                  </a:lnTo>
                  <a:lnTo>
                    <a:pt x="142" y="142"/>
                  </a:lnTo>
                  <a:lnTo>
                    <a:pt x="142" y="142"/>
                  </a:lnTo>
                  <a:lnTo>
                    <a:pt x="144" y="146"/>
                  </a:lnTo>
                  <a:lnTo>
                    <a:pt x="144" y="148"/>
                  </a:lnTo>
                  <a:lnTo>
                    <a:pt x="146" y="152"/>
                  </a:lnTo>
                  <a:lnTo>
                    <a:pt x="146" y="156"/>
                  </a:lnTo>
                  <a:lnTo>
                    <a:pt x="140" y="164"/>
                  </a:lnTo>
                  <a:lnTo>
                    <a:pt x="88" y="158"/>
                  </a:lnTo>
                  <a:lnTo>
                    <a:pt x="88" y="158"/>
                  </a:lnTo>
                  <a:lnTo>
                    <a:pt x="86" y="160"/>
                  </a:lnTo>
                  <a:lnTo>
                    <a:pt x="84" y="162"/>
                  </a:lnTo>
                  <a:lnTo>
                    <a:pt x="82" y="162"/>
                  </a:lnTo>
                  <a:lnTo>
                    <a:pt x="82" y="162"/>
                  </a:lnTo>
                  <a:lnTo>
                    <a:pt x="80" y="160"/>
                  </a:lnTo>
                  <a:lnTo>
                    <a:pt x="80" y="160"/>
                  </a:lnTo>
                  <a:lnTo>
                    <a:pt x="78" y="160"/>
                  </a:lnTo>
                  <a:lnTo>
                    <a:pt x="76" y="162"/>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03" name="Freeform 263"/>
            <p:cNvSpPr/>
            <p:nvPr/>
          </p:nvSpPr>
          <p:spPr>
            <a:xfrm>
              <a:off x="14" y="1568"/>
              <a:ext cx="40" cy="28"/>
            </a:xfrm>
            <a:custGeom>
              <a:avLst/>
              <a:gdLst>
                <a:gd name="txL" fmla="*/ 0 w 40"/>
                <a:gd name="txT" fmla="*/ 0 h 28"/>
                <a:gd name="txR" fmla="*/ 40 w 40"/>
                <a:gd name="txB" fmla="*/ 28 h 28"/>
              </a:gdLst>
              <a:ahLst/>
              <a:cxnLst>
                <a:cxn ang="0">
                  <a:pos x="24" y="0"/>
                </a:cxn>
                <a:cxn ang="0">
                  <a:pos x="24" y="0"/>
                </a:cxn>
                <a:cxn ang="0">
                  <a:pos x="22" y="0"/>
                </a:cxn>
                <a:cxn ang="0">
                  <a:pos x="20" y="0"/>
                </a:cxn>
                <a:cxn ang="0">
                  <a:pos x="18" y="2"/>
                </a:cxn>
                <a:cxn ang="0">
                  <a:pos x="14" y="2"/>
                </a:cxn>
                <a:cxn ang="0">
                  <a:pos x="8" y="4"/>
                </a:cxn>
                <a:cxn ang="0">
                  <a:pos x="0" y="8"/>
                </a:cxn>
                <a:cxn ang="0">
                  <a:pos x="0" y="8"/>
                </a:cxn>
                <a:cxn ang="0">
                  <a:pos x="2" y="12"/>
                </a:cxn>
                <a:cxn ang="0">
                  <a:pos x="6" y="16"/>
                </a:cxn>
                <a:cxn ang="0">
                  <a:pos x="10" y="22"/>
                </a:cxn>
                <a:cxn ang="0">
                  <a:pos x="16" y="28"/>
                </a:cxn>
                <a:cxn ang="0">
                  <a:pos x="18" y="28"/>
                </a:cxn>
                <a:cxn ang="0">
                  <a:pos x="20" y="26"/>
                </a:cxn>
                <a:cxn ang="0">
                  <a:pos x="24" y="26"/>
                </a:cxn>
                <a:cxn ang="0">
                  <a:pos x="28" y="24"/>
                </a:cxn>
                <a:cxn ang="0">
                  <a:pos x="32" y="22"/>
                </a:cxn>
                <a:cxn ang="0">
                  <a:pos x="36" y="22"/>
                </a:cxn>
                <a:cxn ang="0">
                  <a:pos x="38" y="20"/>
                </a:cxn>
                <a:cxn ang="0">
                  <a:pos x="38" y="16"/>
                </a:cxn>
                <a:cxn ang="0">
                  <a:pos x="40" y="16"/>
                </a:cxn>
                <a:cxn ang="0">
                  <a:pos x="38" y="8"/>
                </a:cxn>
                <a:cxn ang="0">
                  <a:pos x="38" y="2"/>
                </a:cxn>
                <a:cxn ang="0">
                  <a:pos x="24" y="0"/>
                </a:cxn>
              </a:cxnLst>
              <a:rect l="txL" t="txT" r="txR" b="txB"/>
              <a:pathLst>
                <a:path w="40" h="28">
                  <a:moveTo>
                    <a:pt x="24" y="0"/>
                  </a:moveTo>
                  <a:lnTo>
                    <a:pt x="24" y="0"/>
                  </a:lnTo>
                  <a:lnTo>
                    <a:pt x="22" y="0"/>
                  </a:lnTo>
                  <a:lnTo>
                    <a:pt x="20" y="0"/>
                  </a:lnTo>
                  <a:lnTo>
                    <a:pt x="18" y="2"/>
                  </a:lnTo>
                  <a:lnTo>
                    <a:pt x="14" y="2"/>
                  </a:lnTo>
                  <a:lnTo>
                    <a:pt x="8" y="4"/>
                  </a:lnTo>
                  <a:lnTo>
                    <a:pt x="0" y="8"/>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04" name="Freeform 264"/>
            <p:cNvSpPr/>
            <p:nvPr/>
          </p:nvSpPr>
          <p:spPr>
            <a:xfrm>
              <a:off x="0" y="1526"/>
              <a:ext cx="66" cy="50"/>
            </a:xfrm>
            <a:custGeom>
              <a:avLst/>
              <a:gdLst>
                <a:gd name="txL" fmla="*/ 0 w 66"/>
                <a:gd name="txT" fmla="*/ 0 h 50"/>
                <a:gd name="txR" fmla="*/ 66 w 66"/>
                <a:gd name="txB" fmla="*/ 50 h 50"/>
              </a:gdLst>
              <a:ahLst/>
              <a:cxnLst>
                <a:cxn ang="0">
                  <a:pos x="2" y="30"/>
                </a:cxn>
                <a:cxn ang="0">
                  <a:pos x="2" y="22"/>
                </a:cxn>
                <a:cxn ang="0">
                  <a:pos x="0" y="16"/>
                </a:cxn>
                <a:cxn ang="0">
                  <a:pos x="0" y="10"/>
                </a:cxn>
                <a:cxn ang="0">
                  <a:pos x="0" y="6"/>
                </a:cxn>
                <a:cxn ang="0">
                  <a:pos x="2" y="6"/>
                </a:cxn>
                <a:cxn ang="0">
                  <a:pos x="2" y="6"/>
                </a:cxn>
                <a:cxn ang="0">
                  <a:pos x="2" y="6"/>
                </a:cxn>
                <a:cxn ang="0">
                  <a:pos x="20" y="0"/>
                </a:cxn>
                <a:cxn ang="0">
                  <a:pos x="26" y="0"/>
                </a:cxn>
                <a:cxn ang="0">
                  <a:pos x="32" y="2"/>
                </a:cxn>
                <a:cxn ang="0">
                  <a:pos x="38" y="4"/>
                </a:cxn>
                <a:cxn ang="0">
                  <a:pos x="40" y="8"/>
                </a:cxn>
                <a:cxn ang="0">
                  <a:pos x="42" y="10"/>
                </a:cxn>
                <a:cxn ang="0">
                  <a:pos x="44" y="10"/>
                </a:cxn>
                <a:cxn ang="0">
                  <a:pos x="46" y="14"/>
                </a:cxn>
                <a:cxn ang="0">
                  <a:pos x="48" y="18"/>
                </a:cxn>
                <a:cxn ang="0">
                  <a:pos x="50" y="20"/>
                </a:cxn>
                <a:cxn ang="0">
                  <a:pos x="50" y="20"/>
                </a:cxn>
                <a:cxn ang="0">
                  <a:pos x="50" y="20"/>
                </a:cxn>
                <a:cxn ang="0">
                  <a:pos x="56" y="22"/>
                </a:cxn>
                <a:cxn ang="0">
                  <a:pos x="60" y="24"/>
                </a:cxn>
                <a:cxn ang="0">
                  <a:pos x="62" y="26"/>
                </a:cxn>
                <a:cxn ang="0">
                  <a:pos x="64" y="26"/>
                </a:cxn>
                <a:cxn ang="0">
                  <a:pos x="64" y="26"/>
                </a:cxn>
                <a:cxn ang="0">
                  <a:pos x="64" y="30"/>
                </a:cxn>
                <a:cxn ang="0">
                  <a:pos x="64" y="32"/>
                </a:cxn>
                <a:cxn ang="0">
                  <a:pos x="64" y="36"/>
                </a:cxn>
                <a:cxn ang="0">
                  <a:pos x="66" y="42"/>
                </a:cxn>
                <a:cxn ang="0">
                  <a:pos x="66" y="44"/>
                </a:cxn>
                <a:cxn ang="0">
                  <a:pos x="66" y="44"/>
                </a:cxn>
                <a:cxn ang="0">
                  <a:pos x="58" y="44"/>
                </a:cxn>
                <a:cxn ang="0">
                  <a:pos x="50" y="44"/>
                </a:cxn>
                <a:cxn ang="0">
                  <a:pos x="44" y="44"/>
                </a:cxn>
                <a:cxn ang="0">
                  <a:pos x="40" y="44"/>
                </a:cxn>
                <a:cxn ang="0">
                  <a:pos x="38" y="42"/>
                </a:cxn>
                <a:cxn ang="0">
                  <a:pos x="34" y="42"/>
                </a:cxn>
                <a:cxn ang="0">
                  <a:pos x="30" y="44"/>
                </a:cxn>
                <a:cxn ang="0">
                  <a:pos x="26" y="44"/>
                </a:cxn>
                <a:cxn ang="0">
                  <a:pos x="22" y="46"/>
                </a:cxn>
                <a:cxn ang="0">
                  <a:pos x="18" y="48"/>
                </a:cxn>
                <a:cxn ang="0">
                  <a:pos x="16" y="48"/>
                </a:cxn>
                <a:cxn ang="0">
                  <a:pos x="14" y="50"/>
                </a:cxn>
                <a:cxn ang="0">
                  <a:pos x="12" y="46"/>
                </a:cxn>
                <a:cxn ang="0">
                  <a:pos x="10" y="44"/>
                </a:cxn>
                <a:cxn ang="0">
                  <a:pos x="8" y="42"/>
                </a:cxn>
                <a:cxn ang="0">
                  <a:pos x="6" y="40"/>
                </a:cxn>
                <a:cxn ang="0">
                  <a:pos x="4" y="36"/>
                </a:cxn>
                <a:cxn ang="0">
                  <a:pos x="2" y="30"/>
                </a:cxn>
              </a:cxnLst>
              <a:rect l="txL" t="txT" r="txR" b="txB"/>
              <a:pathLst>
                <a:path w="66" h="50">
                  <a:moveTo>
                    <a:pt x="2" y="30"/>
                  </a:moveTo>
                  <a:lnTo>
                    <a:pt x="2" y="22"/>
                  </a:lnTo>
                  <a:lnTo>
                    <a:pt x="0" y="16"/>
                  </a:lnTo>
                  <a:lnTo>
                    <a:pt x="0" y="10"/>
                  </a:lnTo>
                  <a:lnTo>
                    <a:pt x="0" y="6"/>
                  </a:lnTo>
                  <a:lnTo>
                    <a:pt x="2" y="6"/>
                  </a:lnTo>
                  <a:lnTo>
                    <a:pt x="2" y="6"/>
                  </a:lnTo>
                  <a:lnTo>
                    <a:pt x="2" y="6"/>
                  </a:lnTo>
                  <a:lnTo>
                    <a:pt x="20" y="0"/>
                  </a:lnTo>
                  <a:lnTo>
                    <a:pt x="26" y="0"/>
                  </a:lnTo>
                  <a:lnTo>
                    <a:pt x="32" y="2"/>
                  </a:lnTo>
                  <a:lnTo>
                    <a:pt x="38" y="4"/>
                  </a:lnTo>
                  <a:lnTo>
                    <a:pt x="40" y="8"/>
                  </a:lnTo>
                  <a:lnTo>
                    <a:pt x="42" y="10"/>
                  </a:lnTo>
                  <a:lnTo>
                    <a:pt x="44" y="10"/>
                  </a:lnTo>
                  <a:lnTo>
                    <a:pt x="46" y="14"/>
                  </a:lnTo>
                  <a:lnTo>
                    <a:pt x="48" y="18"/>
                  </a:lnTo>
                  <a:lnTo>
                    <a:pt x="50" y="20"/>
                  </a:lnTo>
                  <a:lnTo>
                    <a:pt x="50" y="20"/>
                  </a:lnTo>
                  <a:lnTo>
                    <a:pt x="50" y="20"/>
                  </a:lnTo>
                  <a:lnTo>
                    <a:pt x="56" y="22"/>
                  </a:lnTo>
                  <a:lnTo>
                    <a:pt x="60" y="24"/>
                  </a:lnTo>
                  <a:lnTo>
                    <a:pt x="62" y="26"/>
                  </a:lnTo>
                  <a:lnTo>
                    <a:pt x="64" y="26"/>
                  </a:lnTo>
                  <a:lnTo>
                    <a:pt x="64" y="26"/>
                  </a:lnTo>
                  <a:lnTo>
                    <a:pt x="64" y="30"/>
                  </a:lnTo>
                  <a:lnTo>
                    <a:pt x="64" y="32"/>
                  </a:lnTo>
                  <a:lnTo>
                    <a:pt x="64" y="36"/>
                  </a:lnTo>
                  <a:lnTo>
                    <a:pt x="66" y="42"/>
                  </a:lnTo>
                  <a:lnTo>
                    <a:pt x="66" y="44"/>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05" name="Freeform 265"/>
            <p:cNvSpPr/>
            <p:nvPr/>
          </p:nvSpPr>
          <p:spPr>
            <a:xfrm>
              <a:off x="4" y="1546"/>
              <a:ext cx="42" cy="10"/>
            </a:xfrm>
            <a:custGeom>
              <a:avLst/>
              <a:gdLst>
                <a:gd name="txL" fmla="*/ 0 w 42"/>
                <a:gd name="txT" fmla="*/ 0 h 10"/>
                <a:gd name="txR" fmla="*/ 42 w 42"/>
                <a:gd name="txB" fmla="*/ 10 h 10"/>
              </a:gdLst>
              <a:ahLst/>
              <a:cxnLst>
                <a:cxn ang="0">
                  <a:pos x="0" y="0"/>
                </a:cxn>
                <a:cxn ang="0">
                  <a:pos x="0" y="8"/>
                </a:cxn>
                <a:cxn ang="0">
                  <a:pos x="2" y="8"/>
                </a:cxn>
                <a:cxn ang="0">
                  <a:pos x="6" y="6"/>
                </a:cxn>
                <a:cxn ang="0">
                  <a:pos x="10" y="6"/>
                </a:cxn>
                <a:cxn ang="0">
                  <a:pos x="16" y="8"/>
                </a:cxn>
                <a:cxn ang="0">
                  <a:pos x="22" y="10"/>
                </a:cxn>
                <a:cxn ang="0">
                  <a:pos x="28" y="10"/>
                </a:cxn>
                <a:cxn ang="0">
                  <a:pos x="30" y="8"/>
                </a:cxn>
                <a:cxn ang="0">
                  <a:pos x="32" y="8"/>
                </a:cxn>
                <a:cxn ang="0">
                  <a:pos x="34" y="6"/>
                </a:cxn>
                <a:cxn ang="0">
                  <a:pos x="36" y="6"/>
                </a:cxn>
                <a:cxn ang="0">
                  <a:pos x="38" y="6"/>
                </a:cxn>
                <a:cxn ang="0">
                  <a:pos x="38" y="6"/>
                </a:cxn>
                <a:cxn ang="0">
                  <a:pos x="40" y="6"/>
                </a:cxn>
                <a:cxn ang="0">
                  <a:pos x="42" y="6"/>
                </a:cxn>
                <a:cxn ang="0">
                  <a:pos x="42" y="4"/>
                </a:cxn>
                <a:cxn ang="0">
                  <a:pos x="40" y="4"/>
                </a:cxn>
                <a:cxn ang="0">
                  <a:pos x="36" y="2"/>
                </a:cxn>
                <a:cxn ang="0">
                  <a:pos x="32" y="0"/>
                </a:cxn>
                <a:cxn ang="0">
                  <a:pos x="28" y="0"/>
                </a:cxn>
                <a:cxn ang="0">
                  <a:pos x="24" y="2"/>
                </a:cxn>
                <a:cxn ang="0">
                  <a:pos x="22" y="2"/>
                </a:cxn>
                <a:cxn ang="0">
                  <a:pos x="18" y="2"/>
                </a:cxn>
                <a:cxn ang="0">
                  <a:pos x="16" y="2"/>
                </a:cxn>
                <a:cxn ang="0">
                  <a:pos x="12" y="2"/>
                </a:cxn>
                <a:cxn ang="0">
                  <a:pos x="10" y="0"/>
                </a:cxn>
                <a:cxn ang="0">
                  <a:pos x="8" y="0"/>
                </a:cxn>
                <a:cxn ang="0">
                  <a:pos x="6" y="0"/>
                </a:cxn>
                <a:cxn ang="0">
                  <a:pos x="2" y="0"/>
                </a:cxn>
                <a:cxn ang="0">
                  <a:pos x="0" y="0"/>
                </a:cxn>
                <a:cxn ang="0">
                  <a:pos x="0" y="0"/>
                </a:cxn>
              </a:cxnLst>
              <a:rect l="txL" t="txT" r="txR" b="txB"/>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lnTo>
                    <a:pt x="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06" name="Freeform 266"/>
            <p:cNvSpPr/>
            <p:nvPr/>
          </p:nvSpPr>
          <p:spPr>
            <a:xfrm>
              <a:off x="80" y="1630"/>
              <a:ext cx="84" cy="56"/>
            </a:xfrm>
            <a:custGeom>
              <a:avLst/>
              <a:gdLst>
                <a:gd name="txL" fmla="*/ 0 w 84"/>
                <a:gd name="txT" fmla="*/ 0 h 56"/>
                <a:gd name="txR" fmla="*/ 84 w 84"/>
                <a:gd name="txB" fmla="*/ 56 h 56"/>
              </a:gdLst>
              <a:ahLst/>
              <a:cxnLst>
                <a:cxn ang="0">
                  <a:pos x="24" y="44"/>
                </a:cxn>
                <a:cxn ang="0">
                  <a:pos x="22" y="38"/>
                </a:cxn>
                <a:cxn ang="0">
                  <a:pos x="0" y="20"/>
                </a:cxn>
                <a:cxn ang="0">
                  <a:pos x="0" y="20"/>
                </a:cxn>
                <a:cxn ang="0">
                  <a:pos x="4" y="18"/>
                </a:cxn>
                <a:cxn ang="0">
                  <a:pos x="6" y="16"/>
                </a:cxn>
                <a:cxn ang="0">
                  <a:pos x="12" y="12"/>
                </a:cxn>
                <a:cxn ang="0">
                  <a:pos x="14" y="8"/>
                </a:cxn>
                <a:cxn ang="0">
                  <a:pos x="16" y="0"/>
                </a:cxn>
                <a:cxn ang="0">
                  <a:pos x="28" y="0"/>
                </a:cxn>
                <a:cxn ang="0">
                  <a:pos x="28" y="0"/>
                </a:cxn>
                <a:cxn ang="0">
                  <a:pos x="30" y="2"/>
                </a:cxn>
                <a:cxn ang="0">
                  <a:pos x="34" y="4"/>
                </a:cxn>
                <a:cxn ang="0">
                  <a:pos x="38" y="6"/>
                </a:cxn>
                <a:cxn ang="0">
                  <a:pos x="40" y="8"/>
                </a:cxn>
                <a:cxn ang="0">
                  <a:pos x="44" y="10"/>
                </a:cxn>
                <a:cxn ang="0">
                  <a:pos x="46" y="10"/>
                </a:cxn>
                <a:cxn ang="0">
                  <a:pos x="46" y="8"/>
                </a:cxn>
                <a:cxn ang="0">
                  <a:pos x="48" y="8"/>
                </a:cxn>
                <a:cxn ang="0">
                  <a:pos x="50" y="6"/>
                </a:cxn>
                <a:cxn ang="0">
                  <a:pos x="52" y="4"/>
                </a:cxn>
                <a:cxn ang="0">
                  <a:pos x="56" y="4"/>
                </a:cxn>
                <a:cxn ang="0">
                  <a:pos x="58" y="4"/>
                </a:cxn>
                <a:cxn ang="0">
                  <a:pos x="62" y="6"/>
                </a:cxn>
                <a:cxn ang="0">
                  <a:pos x="64" y="10"/>
                </a:cxn>
                <a:cxn ang="0">
                  <a:pos x="64" y="10"/>
                </a:cxn>
                <a:cxn ang="0">
                  <a:pos x="64" y="12"/>
                </a:cxn>
                <a:cxn ang="0">
                  <a:pos x="64" y="16"/>
                </a:cxn>
                <a:cxn ang="0">
                  <a:pos x="64" y="18"/>
                </a:cxn>
                <a:cxn ang="0">
                  <a:pos x="66" y="22"/>
                </a:cxn>
                <a:cxn ang="0">
                  <a:pos x="70" y="24"/>
                </a:cxn>
                <a:cxn ang="0">
                  <a:pos x="72" y="24"/>
                </a:cxn>
                <a:cxn ang="0">
                  <a:pos x="74" y="24"/>
                </a:cxn>
                <a:cxn ang="0">
                  <a:pos x="76" y="24"/>
                </a:cxn>
                <a:cxn ang="0">
                  <a:pos x="78" y="24"/>
                </a:cxn>
                <a:cxn ang="0">
                  <a:pos x="80" y="26"/>
                </a:cxn>
                <a:cxn ang="0">
                  <a:pos x="82" y="30"/>
                </a:cxn>
                <a:cxn ang="0">
                  <a:pos x="84" y="36"/>
                </a:cxn>
                <a:cxn ang="0">
                  <a:pos x="82" y="40"/>
                </a:cxn>
                <a:cxn ang="0">
                  <a:pos x="82" y="42"/>
                </a:cxn>
                <a:cxn ang="0">
                  <a:pos x="80" y="44"/>
                </a:cxn>
                <a:cxn ang="0">
                  <a:pos x="80" y="46"/>
                </a:cxn>
                <a:cxn ang="0">
                  <a:pos x="48" y="56"/>
                </a:cxn>
                <a:cxn ang="0">
                  <a:pos x="48" y="56"/>
                </a:cxn>
                <a:cxn ang="0">
                  <a:pos x="46" y="56"/>
                </a:cxn>
                <a:cxn ang="0">
                  <a:pos x="44" y="56"/>
                </a:cxn>
                <a:cxn ang="0">
                  <a:pos x="38" y="54"/>
                </a:cxn>
                <a:cxn ang="0">
                  <a:pos x="32" y="52"/>
                </a:cxn>
                <a:cxn ang="0">
                  <a:pos x="32" y="52"/>
                </a:cxn>
                <a:cxn ang="0">
                  <a:pos x="28" y="50"/>
                </a:cxn>
                <a:cxn ang="0">
                  <a:pos x="26" y="48"/>
                </a:cxn>
                <a:cxn ang="0">
                  <a:pos x="24" y="44"/>
                </a:cxn>
              </a:cxnLst>
              <a:rect l="txL" t="txT" r="txR" b="txB"/>
              <a:pathLst>
                <a:path w="84" h="56">
                  <a:moveTo>
                    <a:pt x="24" y="44"/>
                  </a:moveTo>
                  <a:lnTo>
                    <a:pt x="22" y="38"/>
                  </a:lnTo>
                  <a:lnTo>
                    <a:pt x="0" y="20"/>
                  </a:lnTo>
                  <a:lnTo>
                    <a:pt x="0" y="20"/>
                  </a:lnTo>
                  <a:lnTo>
                    <a:pt x="4" y="18"/>
                  </a:lnTo>
                  <a:lnTo>
                    <a:pt x="6" y="16"/>
                  </a:lnTo>
                  <a:lnTo>
                    <a:pt x="12" y="12"/>
                  </a:lnTo>
                  <a:lnTo>
                    <a:pt x="14" y="8"/>
                  </a:lnTo>
                  <a:lnTo>
                    <a:pt x="16" y="0"/>
                  </a:lnTo>
                  <a:lnTo>
                    <a:pt x="28"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8" y="56"/>
                  </a:lnTo>
                  <a:lnTo>
                    <a:pt x="46" y="56"/>
                  </a:lnTo>
                  <a:lnTo>
                    <a:pt x="44" y="56"/>
                  </a:lnTo>
                  <a:lnTo>
                    <a:pt x="38" y="54"/>
                  </a:lnTo>
                  <a:lnTo>
                    <a:pt x="32" y="52"/>
                  </a:lnTo>
                  <a:lnTo>
                    <a:pt x="32" y="52"/>
                  </a:lnTo>
                  <a:lnTo>
                    <a:pt x="28" y="50"/>
                  </a:lnTo>
                  <a:lnTo>
                    <a:pt x="26" y="48"/>
                  </a:lnTo>
                  <a:lnTo>
                    <a:pt x="24" y="4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07" name="Freeform 267"/>
            <p:cNvSpPr/>
            <p:nvPr/>
          </p:nvSpPr>
          <p:spPr>
            <a:xfrm>
              <a:off x="62" y="1606"/>
              <a:ext cx="36" cy="44"/>
            </a:xfrm>
            <a:custGeom>
              <a:avLst/>
              <a:gdLst>
                <a:gd name="txL" fmla="*/ 0 w 36"/>
                <a:gd name="txT" fmla="*/ 0 h 44"/>
                <a:gd name="txR" fmla="*/ 36 w 36"/>
                <a:gd name="txB" fmla="*/ 44 h 44"/>
              </a:gdLst>
              <a:ahLst/>
              <a:cxnLst>
                <a:cxn ang="0">
                  <a:pos x="0" y="18"/>
                </a:cxn>
                <a:cxn ang="0">
                  <a:pos x="0" y="16"/>
                </a:cxn>
                <a:cxn ang="0">
                  <a:pos x="0" y="14"/>
                </a:cxn>
                <a:cxn ang="0">
                  <a:pos x="0" y="12"/>
                </a:cxn>
                <a:cxn ang="0">
                  <a:pos x="2" y="8"/>
                </a:cxn>
                <a:cxn ang="0">
                  <a:pos x="4" y="6"/>
                </a:cxn>
                <a:cxn ang="0">
                  <a:pos x="8" y="2"/>
                </a:cxn>
                <a:cxn ang="0">
                  <a:pos x="14" y="0"/>
                </a:cxn>
                <a:cxn ang="0">
                  <a:pos x="18" y="0"/>
                </a:cxn>
                <a:cxn ang="0">
                  <a:pos x="20" y="0"/>
                </a:cxn>
                <a:cxn ang="0">
                  <a:pos x="24" y="0"/>
                </a:cxn>
                <a:cxn ang="0">
                  <a:pos x="26" y="2"/>
                </a:cxn>
                <a:cxn ang="0">
                  <a:pos x="28" y="2"/>
                </a:cxn>
                <a:cxn ang="0">
                  <a:pos x="30" y="4"/>
                </a:cxn>
                <a:cxn ang="0">
                  <a:pos x="32" y="4"/>
                </a:cxn>
                <a:cxn ang="0">
                  <a:pos x="34" y="8"/>
                </a:cxn>
                <a:cxn ang="0">
                  <a:pos x="36" y="12"/>
                </a:cxn>
                <a:cxn ang="0">
                  <a:pos x="36" y="20"/>
                </a:cxn>
                <a:cxn ang="0">
                  <a:pos x="34" y="28"/>
                </a:cxn>
                <a:cxn ang="0">
                  <a:pos x="30" y="34"/>
                </a:cxn>
                <a:cxn ang="0">
                  <a:pos x="30" y="34"/>
                </a:cxn>
                <a:cxn ang="0">
                  <a:pos x="28" y="38"/>
                </a:cxn>
                <a:cxn ang="0">
                  <a:pos x="24" y="40"/>
                </a:cxn>
                <a:cxn ang="0">
                  <a:pos x="20" y="44"/>
                </a:cxn>
                <a:cxn ang="0">
                  <a:pos x="18" y="44"/>
                </a:cxn>
                <a:cxn ang="0">
                  <a:pos x="16" y="44"/>
                </a:cxn>
                <a:cxn ang="0">
                  <a:pos x="14" y="42"/>
                </a:cxn>
                <a:cxn ang="0">
                  <a:pos x="10" y="40"/>
                </a:cxn>
                <a:cxn ang="0">
                  <a:pos x="8" y="38"/>
                </a:cxn>
                <a:cxn ang="0">
                  <a:pos x="0" y="18"/>
                </a:cxn>
              </a:cxnLst>
              <a:rect l="txL" t="txT" r="txR" b="txB"/>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30" y="34"/>
                  </a:lnTo>
                  <a:lnTo>
                    <a:pt x="28" y="38"/>
                  </a:lnTo>
                  <a:lnTo>
                    <a:pt x="24" y="40"/>
                  </a:lnTo>
                  <a:lnTo>
                    <a:pt x="20" y="44"/>
                  </a:lnTo>
                  <a:lnTo>
                    <a:pt x="18" y="44"/>
                  </a:lnTo>
                  <a:lnTo>
                    <a:pt x="16" y="44"/>
                  </a:lnTo>
                  <a:lnTo>
                    <a:pt x="14" y="42"/>
                  </a:lnTo>
                  <a:lnTo>
                    <a:pt x="10" y="40"/>
                  </a:lnTo>
                  <a:lnTo>
                    <a:pt x="8" y="38"/>
                  </a:lnTo>
                  <a:lnTo>
                    <a:pt x="0" y="1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08" name="Freeform 268"/>
            <p:cNvSpPr/>
            <p:nvPr/>
          </p:nvSpPr>
          <p:spPr>
            <a:xfrm>
              <a:off x="30" y="1570"/>
              <a:ext cx="100" cy="70"/>
            </a:xfrm>
            <a:custGeom>
              <a:avLst/>
              <a:gdLst>
                <a:gd name="txL" fmla="*/ 0 w 100"/>
                <a:gd name="txT" fmla="*/ 0 h 70"/>
                <a:gd name="txR" fmla="*/ 100 w 100"/>
                <a:gd name="txB" fmla="*/ 70 h 70"/>
              </a:gdLst>
              <a:ahLst/>
              <a:cxnLst>
                <a:cxn ang="0">
                  <a:pos x="0" y="26"/>
                </a:cxn>
                <a:cxn ang="0">
                  <a:pos x="18" y="20"/>
                </a:cxn>
                <a:cxn ang="0">
                  <a:pos x="22" y="16"/>
                </a:cxn>
                <a:cxn ang="0">
                  <a:pos x="24" y="8"/>
                </a:cxn>
                <a:cxn ang="0">
                  <a:pos x="22" y="0"/>
                </a:cxn>
                <a:cxn ang="0">
                  <a:pos x="24" y="0"/>
                </a:cxn>
                <a:cxn ang="0">
                  <a:pos x="30" y="0"/>
                </a:cxn>
                <a:cxn ang="0">
                  <a:pos x="36" y="2"/>
                </a:cxn>
                <a:cxn ang="0">
                  <a:pos x="38" y="4"/>
                </a:cxn>
                <a:cxn ang="0">
                  <a:pos x="40" y="6"/>
                </a:cxn>
                <a:cxn ang="0">
                  <a:pos x="44" y="6"/>
                </a:cxn>
                <a:cxn ang="0">
                  <a:pos x="52" y="10"/>
                </a:cxn>
                <a:cxn ang="0">
                  <a:pos x="62" y="10"/>
                </a:cxn>
                <a:cxn ang="0">
                  <a:pos x="64" y="8"/>
                </a:cxn>
                <a:cxn ang="0">
                  <a:pos x="64" y="6"/>
                </a:cxn>
                <a:cxn ang="0">
                  <a:pos x="66" y="4"/>
                </a:cxn>
                <a:cxn ang="0">
                  <a:pos x="70" y="2"/>
                </a:cxn>
                <a:cxn ang="0">
                  <a:pos x="76" y="4"/>
                </a:cxn>
                <a:cxn ang="0">
                  <a:pos x="78" y="8"/>
                </a:cxn>
                <a:cxn ang="0">
                  <a:pos x="80" y="14"/>
                </a:cxn>
                <a:cxn ang="0">
                  <a:pos x="84" y="22"/>
                </a:cxn>
                <a:cxn ang="0">
                  <a:pos x="88" y="28"/>
                </a:cxn>
                <a:cxn ang="0">
                  <a:pos x="90" y="36"/>
                </a:cxn>
                <a:cxn ang="0">
                  <a:pos x="96" y="50"/>
                </a:cxn>
                <a:cxn ang="0">
                  <a:pos x="100" y="64"/>
                </a:cxn>
                <a:cxn ang="0">
                  <a:pos x="96" y="70"/>
                </a:cxn>
                <a:cxn ang="0">
                  <a:pos x="88" y="66"/>
                </a:cxn>
                <a:cxn ang="0">
                  <a:pos x="78" y="60"/>
                </a:cxn>
                <a:cxn ang="0">
                  <a:pos x="78" y="60"/>
                </a:cxn>
                <a:cxn ang="0">
                  <a:pos x="72" y="60"/>
                </a:cxn>
                <a:cxn ang="0">
                  <a:pos x="68" y="60"/>
                </a:cxn>
                <a:cxn ang="0">
                  <a:pos x="68" y="54"/>
                </a:cxn>
                <a:cxn ang="0">
                  <a:pos x="68" y="46"/>
                </a:cxn>
                <a:cxn ang="0">
                  <a:pos x="62" y="40"/>
                </a:cxn>
                <a:cxn ang="0">
                  <a:pos x="50" y="36"/>
                </a:cxn>
                <a:cxn ang="0">
                  <a:pos x="48" y="36"/>
                </a:cxn>
                <a:cxn ang="0">
                  <a:pos x="40" y="40"/>
                </a:cxn>
                <a:cxn ang="0">
                  <a:pos x="32" y="46"/>
                </a:cxn>
                <a:cxn ang="0">
                  <a:pos x="18" y="40"/>
                </a:cxn>
              </a:cxnLst>
              <a:rect l="txL" t="txT" r="txR" b="txB"/>
              <a:pathLst>
                <a:path w="100" h="70">
                  <a:moveTo>
                    <a:pt x="18" y="40"/>
                  </a:moveTo>
                  <a:lnTo>
                    <a:pt x="0" y="26"/>
                  </a:lnTo>
                  <a:lnTo>
                    <a:pt x="18" y="20"/>
                  </a:lnTo>
                  <a:lnTo>
                    <a:pt x="18" y="20"/>
                  </a:lnTo>
                  <a:lnTo>
                    <a:pt x="20" y="18"/>
                  </a:lnTo>
                  <a:lnTo>
                    <a:pt x="22" y="16"/>
                  </a:lnTo>
                  <a:lnTo>
                    <a:pt x="24" y="12"/>
                  </a:lnTo>
                  <a:lnTo>
                    <a:pt x="24" y="8"/>
                  </a:lnTo>
                  <a:lnTo>
                    <a:pt x="22" y="4"/>
                  </a:lnTo>
                  <a:lnTo>
                    <a:pt x="22" y="0"/>
                  </a:lnTo>
                  <a:lnTo>
                    <a:pt x="22" y="0"/>
                  </a:lnTo>
                  <a:lnTo>
                    <a:pt x="24" y="0"/>
                  </a:lnTo>
                  <a:lnTo>
                    <a:pt x="26" y="0"/>
                  </a:lnTo>
                  <a:lnTo>
                    <a:pt x="30" y="0"/>
                  </a:lnTo>
                  <a:lnTo>
                    <a:pt x="34" y="0"/>
                  </a:lnTo>
                  <a:lnTo>
                    <a:pt x="36" y="2"/>
                  </a:lnTo>
                  <a:lnTo>
                    <a:pt x="36" y="2"/>
                  </a:lnTo>
                  <a:lnTo>
                    <a:pt x="38" y="4"/>
                  </a:lnTo>
                  <a:lnTo>
                    <a:pt x="38" y="6"/>
                  </a:lnTo>
                  <a:lnTo>
                    <a:pt x="40" y="6"/>
                  </a:lnTo>
                  <a:lnTo>
                    <a:pt x="44" y="6"/>
                  </a:lnTo>
                  <a:lnTo>
                    <a:pt x="44" y="6"/>
                  </a:lnTo>
                  <a:lnTo>
                    <a:pt x="46" y="8"/>
                  </a:lnTo>
                  <a:lnTo>
                    <a:pt x="52" y="10"/>
                  </a:lnTo>
                  <a:lnTo>
                    <a:pt x="58" y="10"/>
                  </a:lnTo>
                  <a:lnTo>
                    <a:pt x="62" y="10"/>
                  </a:lnTo>
                  <a:lnTo>
                    <a:pt x="64" y="8"/>
                  </a:lnTo>
                  <a:lnTo>
                    <a:pt x="64" y="8"/>
                  </a:lnTo>
                  <a:lnTo>
                    <a:pt x="66" y="6"/>
                  </a:lnTo>
                  <a:lnTo>
                    <a:pt x="64" y="6"/>
                  </a:lnTo>
                  <a:lnTo>
                    <a:pt x="64" y="4"/>
                  </a:lnTo>
                  <a:lnTo>
                    <a:pt x="66"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8" y="60"/>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50" y="36"/>
                  </a:lnTo>
                  <a:lnTo>
                    <a:pt x="48" y="36"/>
                  </a:lnTo>
                  <a:lnTo>
                    <a:pt x="44" y="38"/>
                  </a:lnTo>
                  <a:lnTo>
                    <a:pt x="40" y="40"/>
                  </a:lnTo>
                  <a:lnTo>
                    <a:pt x="36" y="42"/>
                  </a:lnTo>
                  <a:lnTo>
                    <a:pt x="32" y="46"/>
                  </a:lnTo>
                  <a:lnTo>
                    <a:pt x="32" y="52"/>
                  </a:lnTo>
                  <a:lnTo>
                    <a:pt x="18" y="4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09" name="Freeform 269"/>
            <p:cNvSpPr/>
            <p:nvPr/>
          </p:nvSpPr>
          <p:spPr>
            <a:xfrm>
              <a:off x="118" y="1590"/>
              <a:ext cx="84" cy="88"/>
            </a:xfrm>
            <a:custGeom>
              <a:avLst/>
              <a:gdLst>
                <a:gd name="txL" fmla="*/ 0 w 84"/>
                <a:gd name="txT" fmla="*/ 0 h 88"/>
                <a:gd name="txR" fmla="*/ 84 w 84"/>
                <a:gd name="txB" fmla="*/ 88 h 88"/>
              </a:gdLst>
              <a:ahLst/>
              <a:cxnLst>
                <a:cxn ang="0">
                  <a:pos x="42" y="84"/>
                </a:cxn>
                <a:cxn ang="0">
                  <a:pos x="44" y="78"/>
                </a:cxn>
                <a:cxn ang="0">
                  <a:pos x="44" y="68"/>
                </a:cxn>
                <a:cxn ang="0">
                  <a:pos x="42" y="66"/>
                </a:cxn>
                <a:cxn ang="0">
                  <a:pos x="36" y="64"/>
                </a:cxn>
                <a:cxn ang="0">
                  <a:pos x="32" y="64"/>
                </a:cxn>
                <a:cxn ang="0">
                  <a:pos x="28" y="62"/>
                </a:cxn>
                <a:cxn ang="0">
                  <a:pos x="26" y="54"/>
                </a:cxn>
                <a:cxn ang="0">
                  <a:pos x="26" y="48"/>
                </a:cxn>
                <a:cxn ang="0">
                  <a:pos x="24" y="46"/>
                </a:cxn>
                <a:cxn ang="0">
                  <a:pos x="18" y="42"/>
                </a:cxn>
                <a:cxn ang="0">
                  <a:pos x="10" y="48"/>
                </a:cxn>
                <a:cxn ang="0">
                  <a:pos x="10" y="44"/>
                </a:cxn>
                <a:cxn ang="0">
                  <a:pos x="10" y="36"/>
                </a:cxn>
                <a:cxn ang="0">
                  <a:pos x="8" y="32"/>
                </a:cxn>
                <a:cxn ang="0">
                  <a:pos x="4" y="24"/>
                </a:cxn>
                <a:cxn ang="0">
                  <a:pos x="2" y="14"/>
                </a:cxn>
                <a:cxn ang="0">
                  <a:pos x="0" y="6"/>
                </a:cxn>
                <a:cxn ang="0">
                  <a:pos x="6" y="8"/>
                </a:cxn>
                <a:cxn ang="0">
                  <a:pos x="16" y="6"/>
                </a:cxn>
                <a:cxn ang="0">
                  <a:pos x="22" y="4"/>
                </a:cxn>
                <a:cxn ang="0">
                  <a:pos x="24" y="0"/>
                </a:cxn>
                <a:cxn ang="0">
                  <a:pos x="30" y="2"/>
                </a:cxn>
                <a:cxn ang="0">
                  <a:pos x="32" y="4"/>
                </a:cxn>
                <a:cxn ang="0">
                  <a:pos x="36" y="4"/>
                </a:cxn>
                <a:cxn ang="0">
                  <a:pos x="38" y="2"/>
                </a:cxn>
                <a:cxn ang="0">
                  <a:pos x="42" y="0"/>
                </a:cxn>
                <a:cxn ang="0">
                  <a:pos x="50" y="0"/>
                </a:cxn>
                <a:cxn ang="0">
                  <a:pos x="58" y="2"/>
                </a:cxn>
                <a:cxn ang="0">
                  <a:pos x="64" y="0"/>
                </a:cxn>
                <a:cxn ang="0">
                  <a:pos x="72" y="0"/>
                </a:cxn>
                <a:cxn ang="0">
                  <a:pos x="76" y="4"/>
                </a:cxn>
                <a:cxn ang="0">
                  <a:pos x="78" y="12"/>
                </a:cxn>
                <a:cxn ang="0">
                  <a:pos x="82" y="32"/>
                </a:cxn>
                <a:cxn ang="0">
                  <a:pos x="80" y="46"/>
                </a:cxn>
                <a:cxn ang="0">
                  <a:pos x="76" y="68"/>
                </a:cxn>
                <a:cxn ang="0">
                  <a:pos x="84" y="88"/>
                </a:cxn>
                <a:cxn ang="0">
                  <a:pos x="42" y="86"/>
                </a:cxn>
              </a:cxnLst>
              <a:rect l="txL" t="txT" r="txR" b="txB"/>
              <a:pathLst>
                <a:path w="84" h="88">
                  <a:moveTo>
                    <a:pt x="42" y="86"/>
                  </a:moveTo>
                  <a:lnTo>
                    <a:pt x="42" y="84"/>
                  </a:lnTo>
                  <a:lnTo>
                    <a:pt x="44" y="82"/>
                  </a:lnTo>
                  <a:lnTo>
                    <a:pt x="44" y="78"/>
                  </a:lnTo>
                  <a:lnTo>
                    <a:pt x="46" y="74"/>
                  </a:lnTo>
                  <a:lnTo>
                    <a:pt x="44" y="68"/>
                  </a:lnTo>
                  <a:lnTo>
                    <a:pt x="44" y="68"/>
                  </a:lnTo>
                  <a:lnTo>
                    <a:pt x="42" y="66"/>
                  </a:lnTo>
                  <a:lnTo>
                    <a:pt x="40" y="64"/>
                  </a:lnTo>
                  <a:lnTo>
                    <a:pt x="36" y="64"/>
                  </a:lnTo>
                  <a:lnTo>
                    <a:pt x="32" y="64"/>
                  </a:lnTo>
                  <a:lnTo>
                    <a:pt x="32" y="64"/>
                  </a:lnTo>
                  <a:lnTo>
                    <a:pt x="30" y="64"/>
                  </a:lnTo>
                  <a:lnTo>
                    <a:pt x="28" y="62"/>
                  </a:lnTo>
                  <a:lnTo>
                    <a:pt x="26" y="58"/>
                  </a:lnTo>
                  <a:lnTo>
                    <a:pt x="26" y="54"/>
                  </a:lnTo>
                  <a:lnTo>
                    <a:pt x="26" y="50"/>
                  </a:lnTo>
                  <a:lnTo>
                    <a:pt x="26" y="48"/>
                  </a:lnTo>
                  <a:lnTo>
                    <a:pt x="24" y="46"/>
                  </a:lnTo>
                  <a:lnTo>
                    <a:pt x="24" y="46"/>
                  </a:lnTo>
                  <a:lnTo>
                    <a:pt x="22" y="44"/>
                  </a:lnTo>
                  <a:lnTo>
                    <a:pt x="18" y="42"/>
                  </a:lnTo>
                  <a:lnTo>
                    <a:pt x="14" y="44"/>
                  </a:lnTo>
                  <a:lnTo>
                    <a:pt x="10" y="48"/>
                  </a:lnTo>
                  <a:lnTo>
                    <a:pt x="10" y="46"/>
                  </a:lnTo>
                  <a:lnTo>
                    <a:pt x="10" y="44"/>
                  </a:lnTo>
                  <a:lnTo>
                    <a:pt x="10" y="40"/>
                  </a:lnTo>
                  <a:lnTo>
                    <a:pt x="10" y="36"/>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10" name="Freeform 270"/>
            <p:cNvSpPr/>
            <p:nvPr/>
          </p:nvSpPr>
          <p:spPr>
            <a:xfrm>
              <a:off x="156" y="1554"/>
              <a:ext cx="74" cy="38"/>
            </a:xfrm>
            <a:custGeom>
              <a:avLst/>
              <a:gdLst>
                <a:gd name="txL" fmla="*/ 0 w 74"/>
                <a:gd name="txT" fmla="*/ 0 h 38"/>
                <a:gd name="txR" fmla="*/ 74 w 74"/>
                <a:gd name="txB" fmla="*/ 38 h 38"/>
              </a:gdLst>
              <a:ahLst/>
              <a:cxnLst>
                <a:cxn ang="0">
                  <a:pos x="28" y="8"/>
                </a:cxn>
                <a:cxn ang="0">
                  <a:pos x="28" y="8"/>
                </a:cxn>
                <a:cxn ang="0">
                  <a:pos x="24" y="8"/>
                </a:cxn>
                <a:cxn ang="0">
                  <a:pos x="20" y="8"/>
                </a:cxn>
                <a:cxn ang="0">
                  <a:pos x="16" y="10"/>
                </a:cxn>
                <a:cxn ang="0">
                  <a:pos x="12" y="12"/>
                </a:cxn>
                <a:cxn ang="0">
                  <a:pos x="8" y="16"/>
                </a:cxn>
                <a:cxn ang="0">
                  <a:pos x="4" y="22"/>
                </a:cxn>
                <a:cxn ang="0">
                  <a:pos x="0" y="38"/>
                </a:cxn>
                <a:cxn ang="0">
                  <a:pos x="0" y="38"/>
                </a:cxn>
                <a:cxn ang="0">
                  <a:pos x="2" y="38"/>
                </a:cxn>
                <a:cxn ang="0">
                  <a:pos x="6" y="36"/>
                </a:cxn>
                <a:cxn ang="0">
                  <a:pos x="10" y="36"/>
                </a:cxn>
                <a:cxn ang="0">
                  <a:pos x="16" y="38"/>
                </a:cxn>
                <a:cxn ang="0">
                  <a:pos x="16" y="38"/>
                </a:cxn>
                <a:cxn ang="0">
                  <a:pos x="18" y="38"/>
                </a:cxn>
                <a:cxn ang="0">
                  <a:pos x="22" y="38"/>
                </a:cxn>
                <a:cxn ang="0">
                  <a:pos x="28" y="36"/>
                </a:cxn>
                <a:cxn ang="0">
                  <a:pos x="28" y="36"/>
                </a:cxn>
                <a:cxn ang="0">
                  <a:pos x="30" y="36"/>
                </a:cxn>
                <a:cxn ang="0">
                  <a:pos x="32" y="36"/>
                </a:cxn>
                <a:cxn ang="0">
                  <a:pos x="36" y="36"/>
                </a:cxn>
                <a:cxn ang="0">
                  <a:pos x="36" y="36"/>
                </a:cxn>
                <a:cxn ang="0">
                  <a:pos x="36" y="34"/>
                </a:cxn>
                <a:cxn ang="0">
                  <a:pos x="36" y="32"/>
                </a:cxn>
                <a:cxn ang="0">
                  <a:pos x="38" y="30"/>
                </a:cxn>
                <a:cxn ang="0">
                  <a:pos x="40" y="28"/>
                </a:cxn>
                <a:cxn ang="0">
                  <a:pos x="40" y="26"/>
                </a:cxn>
                <a:cxn ang="0">
                  <a:pos x="42" y="24"/>
                </a:cxn>
                <a:cxn ang="0">
                  <a:pos x="44" y="22"/>
                </a:cxn>
                <a:cxn ang="0">
                  <a:pos x="46" y="22"/>
                </a:cxn>
                <a:cxn ang="0">
                  <a:pos x="50" y="20"/>
                </a:cxn>
                <a:cxn ang="0">
                  <a:pos x="60" y="20"/>
                </a:cxn>
                <a:cxn ang="0">
                  <a:pos x="62" y="20"/>
                </a:cxn>
                <a:cxn ang="0">
                  <a:pos x="64" y="22"/>
                </a:cxn>
                <a:cxn ang="0">
                  <a:pos x="68" y="22"/>
                </a:cxn>
                <a:cxn ang="0">
                  <a:pos x="70" y="22"/>
                </a:cxn>
                <a:cxn ang="0">
                  <a:pos x="72" y="22"/>
                </a:cxn>
                <a:cxn ang="0">
                  <a:pos x="74" y="20"/>
                </a:cxn>
                <a:cxn ang="0">
                  <a:pos x="74" y="20"/>
                </a:cxn>
                <a:cxn ang="0">
                  <a:pos x="74" y="18"/>
                </a:cxn>
                <a:cxn ang="0">
                  <a:pos x="72" y="16"/>
                </a:cxn>
                <a:cxn ang="0">
                  <a:pos x="70" y="16"/>
                </a:cxn>
                <a:cxn ang="0">
                  <a:pos x="66" y="14"/>
                </a:cxn>
                <a:cxn ang="0">
                  <a:pos x="64" y="12"/>
                </a:cxn>
                <a:cxn ang="0">
                  <a:pos x="62" y="8"/>
                </a:cxn>
                <a:cxn ang="0">
                  <a:pos x="60" y="4"/>
                </a:cxn>
                <a:cxn ang="0">
                  <a:pos x="60" y="2"/>
                </a:cxn>
                <a:cxn ang="0">
                  <a:pos x="58" y="0"/>
                </a:cxn>
                <a:cxn ang="0">
                  <a:pos x="58" y="0"/>
                </a:cxn>
                <a:cxn ang="0">
                  <a:pos x="56" y="0"/>
                </a:cxn>
                <a:cxn ang="0">
                  <a:pos x="54" y="2"/>
                </a:cxn>
                <a:cxn ang="0">
                  <a:pos x="50" y="2"/>
                </a:cxn>
                <a:cxn ang="0">
                  <a:pos x="46" y="4"/>
                </a:cxn>
                <a:cxn ang="0">
                  <a:pos x="40" y="6"/>
                </a:cxn>
                <a:cxn ang="0">
                  <a:pos x="36" y="8"/>
                </a:cxn>
                <a:cxn ang="0">
                  <a:pos x="28" y="8"/>
                </a:cxn>
              </a:cxnLst>
              <a:rect l="txL" t="txT" r="txR" b="txB"/>
              <a:pathLst>
                <a:path w="74" h="38">
                  <a:moveTo>
                    <a:pt x="28" y="8"/>
                  </a:moveTo>
                  <a:lnTo>
                    <a:pt x="28" y="8"/>
                  </a:lnTo>
                  <a:lnTo>
                    <a:pt x="24" y="8"/>
                  </a:lnTo>
                  <a:lnTo>
                    <a:pt x="20" y="8"/>
                  </a:lnTo>
                  <a:lnTo>
                    <a:pt x="16" y="10"/>
                  </a:lnTo>
                  <a:lnTo>
                    <a:pt x="12" y="12"/>
                  </a:lnTo>
                  <a:lnTo>
                    <a:pt x="8" y="16"/>
                  </a:lnTo>
                  <a:lnTo>
                    <a:pt x="4" y="22"/>
                  </a:lnTo>
                  <a:lnTo>
                    <a:pt x="0" y="38"/>
                  </a:lnTo>
                  <a:lnTo>
                    <a:pt x="0" y="38"/>
                  </a:lnTo>
                  <a:lnTo>
                    <a:pt x="2" y="38"/>
                  </a:lnTo>
                  <a:lnTo>
                    <a:pt x="6" y="36"/>
                  </a:lnTo>
                  <a:lnTo>
                    <a:pt x="10" y="36"/>
                  </a:lnTo>
                  <a:lnTo>
                    <a:pt x="16" y="38"/>
                  </a:lnTo>
                  <a:lnTo>
                    <a:pt x="16" y="38"/>
                  </a:lnTo>
                  <a:lnTo>
                    <a:pt x="18" y="38"/>
                  </a:lnTo>
                  <a:lnTo>
                    <a:pt x="22" y="38"/>
                  </a:lnTo>
                  <a:lnTo>
                    <a:pt x="28" y="36"/>
                  </a:lnTo>
                  <a:lnTo>
                    <a:pt x="28" y="36"/>
                  </a:lnTo>
                  <a:lnTo>
                    <a:pt x="30" y="36"/>
                  </a:lnTo>
                  <a:lnTo>
                    <a:pt x="32" y="36"/>
                  </a:lnTo>
                  <a:lnTo>
                    <a:pt x="36"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20"/>
                  </a:lnTo>
                  <a:lnTo>
                    <a:pt x="74" y="18"/>
                  </a:lnTo>
                  <a:lnTo>
                    <a:pt x="72" y="16"/>
                  </a:lnTo>
                  <a:lnTo>
                    <a:pt x="70" y="16"/>
                  </a:lnTo>
                  <a:lnTo>
                    <a:pt x="66" y="14"/>
                  </a:lnTo>
                  <a:lnTo>
                    <a:pt x="64" y="12"/>
                  </a:lnTo>
                  <a:lnTo>
                    <a:pt x="62" y="8"/>
                  </a:lnTo>
                  <a:lnTo>
                    <a:pt x="60" y="4"/>
                  </a:lnTo>
                  <a:lnTo>
                    <a:pt x="60" y="2"/>
                  </a:lnTo>
                  <a:lnTo>
                    <a:pt x="58" y="0"/>
                  </a:lnTo>
                  <a:lnTo>
                    <a:pt x="58" y="0"/>
                  </a:lnTo>
                  <a:lnTo>
                    <a:pt x="56" y="0"/>
                  </a:lnTo>
                  <a:lnTo>
                    <a:pt x="54" y="2"/>
                  </a:lnTo>
                  <a:lnTo>
                    <a:pt x="50" y="2"/>
                  </a:lnTo>
                  <a:lnTo>
                    <a:pt x="46" y="4"/>
                  </a:lnTo>
                  <a:lnTo>
                    <a:pt x="40" y="6"/>
                  </a:lnTo>
                  <a:lnTo>
                    <a:pt x="36" y="8"/>
                  </a:lnTo>
                  <a:lnTo>
                    <a:pt x="28" y="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11" name="Freeform 271"/>
            <p:cNvSpPr/>
            <p:nvPr/>
          </p:nvSpPr>
          <p:spPr>
            <a:xfrm>
              <a:off x="192" y="1574"/>
              <a:ext cx="32" cy="106"/>
            </a:xfrm>
            <a:custGeom>
              <a:avLst/>
              <a:gdLst>
                <a:gd name="txL" fmla="*/ 0 w 32"/>
                <a:gd name="txT" fmla="*/ 0 h 106"/>
                <a:gd name="txR" fmla="*/ 32 w 32"/>
                <a:gd name="txB" fmla="*/ 106 h 106"/>
              </a:gdLst>
              <a:ahLst/>
              <a:cxnLst>
                <a:cxn ang="0">
                  <a:pos x="14" y="0"/>
                </a:cxn>
                <a:cxn ang="0">
                  <a:pos x="14" y="0"/>
                </a:cxn>
                <a:cxn ang="0">
                  <a:pos x="12" y="0"/>
                </a:cxn>
                <a:cxn ang="0">
                  <a:pos x="8" y="2"/>
                </a:cxn>
                <a:cxn ang="0">
                  <a:pos x="6" y="4"/>
                </a:cxn>
                <a:cxn ang="0">
                  <a:pos x="4" y="6"/>
                </a:cxn>
                <a:cxn ang="0">
                  <a:pos x="4" y="8"/>
                </a:cxn>
                <a:cxn ang="0">
                  <a:pos x="4" y="10"/>
                </a:cxn>
                <a:cxn ang="0">
                  <a:pos x="2" y="12"/>
                </a:cxn>
                <a:cxn ang="0">
                  <a:pos x="0" y="12"/>
                </a:cxn>
                <a:cxn ang="0">
                  <a:pos x="0" y="14"/>
                </a:cxn>
                <a:cxn ang="0">
                  <a:pos x="2" y="18"/>
                </a:cxn>
                <a:cxn ang="0">
                  <a:pos x="2" y="24"/>
                </a:cxn>
                <a:cxn ang="0">
                  <a:pos x="4" y="28"/>
                </a:cxn>
                <a:cxn ang="0">
                  <a:pos x="6" y="32"/>
                </a:cxn>
                <a:cxn ang="0">
                  <a:pos x="6" y="36"/>
                </a:cxn>
                <a:cxn ang="0">
                  <a:pos x="6" y="40"/>
                </a:cxn>
                <a:cxn ang="0">
                  <a:pos x="6" y="44"/>
                </a:cxn>
                <a:cxn ang="0">
                  <a:pos x="8" y="50"/>
                </a:cxn>
                <a:cxn ang="0">
                  <a:pos x="6" y="58"/>
                </a:cxn>
                <a:cxn ang="0">
                  <a:pos x="6" y="58"/>
                </a:cxn>
                <a:cxn ang="0">
                  <a:pos x="6" y="62"/>
                </a:cxn>
                <a:cxn ang="0">
                  <a:pos x="4" y="68"/>
                </a:cxn>
                <a:cxn ang="0">
                  <a:pos x="4" y="74"/>
                </a:cxn>
                <a:cxn ang="0">
                  <a:pos x="2" y="80"/>
                </a:cxn>
                <a:cxn ang="0">
                  <a:pos x="2" y="88"/>
                </a:cxn>
                <a:cxn ang="0">
                  <a:pos x="10" y="104"/>
                </a:cxn>
                <a:cxn ang="0">
                  <a:pos x="28" y="106"/>
                </a:cxn>
                <a:cxn ang="0">
                  <a:pos x="28" y="102"/>
                </a:cxn>
                <a:cxn ang="0">
                  <a:pos x="30" y="88"/>
                </a:cxn>
                <a:cxn ang="0">
                  <a:pos x="32" y="74"/>
                </a:cxn>
                <a:cxn ang="0">
                  <a:pos x="32" y="62"/>
                </a:cxn>
                <a:cxn ang="0">
                  <a:pos x="32" y="50"/>
                </a:cxn>
                <a:cxn ang="0">
                  <a:pos x="30" y="40"/>
                </a:cxn>
                <a:cxn ang="0">
                  <a:pos x="30" y="36"/>
                </a:cxn>
                <a:cxn ang="0">
                  <a:pos x="24" y="8"/>
                </a:cxn>
                <a:cxn ang="0">
                  <a:pos x="20" y="2"/>
                </a:cxn>
                <a:cxn ang="0">
                  <a:pos x="14" y="0"/>
                </a:cxn>
              </a:cxnLst>
              <a:rect l="txL" t="txT" r="txR" b="txB"/>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12" name="Freeform 272"/>
            <p:cNvSpPr/>
            <p:nvPr/>
          </p:nvSpPr>
          <p:spPr>
            <a:xfrm>
              <a:off x="212" y="1574"/>
              <a:ext cx="26" cy="106"/>
            </a:xfrm>
            <a:custGeom>
              <a:avLst/>
              <a:gdLst>
                <a:gd name="txL" fmla="*/ 0 w 26"/>
                <a:gd name="txT" fmla="*/ 0 h 106"/>
                <a:gd name="txR" fmla="*/ 26 w 26"/>
                <a:gd name="txB" fmla="*/ 106 h 106"/>
              </a:gdLst>
              <a:ahLst/>
              <a:cxnLst>
                <a:cxn ang="0">
                  <a:pos x="0" y="2"/>
                </a:cxn>
                <a:cxn ang="0">
                  <a:pos x="0" y="2"/>
                </a:cxn>
                <a:cxn ang="0">
                  <a:pos x="4" y="0"/>
                </a:cxn>
                <a:cxn ang="0">
                  <a:pos x="8" y="2"/>
                </a:cxn>
                <a:cxn ang="0">
                  <a:pos x="14" y="2"/>
                </a:cxn>
                <a:cxn ang="0">
                  <a:pos x="14" y="4"/>
                </a:cxn>
                <a:cxn ang="0">
                  <a:pos x="14" y="6"/>
                </a:cxn>
                <a:cxn ang="0">
                  <a:pos x="14" y="8"/>
                </a:cxn>
                <a:cxn ang="0">
                  <a:pos x="14" y="10"/>
                </a:cxn>
                <a:cxn ang="0">
                  <a:pos x="16" y="12"/>
                </a:cxn>
                <a:cxn ang="0">
                  <a:pos x="18" y="14"/>
                </a:cxn>
                <a:cxn ang="0">
                  <a:pos x="18" y="14"/>
                </a:cxn>
                <a:cxn ang="0">
                  <a:pos x="20" y="18"/>
                </a:cxn>
                <a:cxn ang="0">
                  <a:pos x="24" y="22"/>
                </a:cxn>
                <a:cxn ang="0">
                  <a:pos x="24" y="28"/>
                </a:cxn>
                <a:cxn ang="0">
                  <a:pos x="26" y="36"/>
                </a:cxn>
                <a:cxn ang="0">
                  <a:pos x="26" y="42"/>
                </a:cxn>
                <a:cxn ang="0">
                  <a:pos x="26" y="56"/>
                </a:cxn>
                <a:cxn ang="0">
                  <a:pos x="26" y="74"/>
                </a:cxn>
                <a:cxn ang="0">
                  <a:pos x="26" y="90"/>
                </a:cxn>
                <a:cxn ang="0">
                  <a:pos x="26" y="96"/>
                </a:cxn>
                <a:cxn ang="0">
                  <a:pos x="24" y="96"/>
                </a:cxn>
                <a:cxn ang="0">
                  <a:pos x="20" y="98"/>
                </a:cxn>
                <a:cxn ang="0">
                  <a:pos x="18" y="100"/>
                </a:cxn>
                <a:cxn ang="0">
                  <a:pos x="14" y="102"/>
                </a:cxn>
                <a:cxn ang="0">
                  <a:pos x="8" y="106"/>
                </a:cxn>
                <a:cxn ang="0">
                  <a:pos x="8" y="102"/>
                </a:cxn>
                <a:cxn ang="0">
                  <a:pos x="10" y="88"/>
                </a:cxn>
                <a:cxn ang="0">
                  <a:pos x="12" y="74"/>
                </a:cxn>
                <a:cxn ang="0">
                  <a:pos x="12" y="60"/>
                </a:cxn>
                <a:cxn ang="0">
                  <a:pos x="10" y="48"/>
                </a:cxn>
                <a:cxn ang="0">
                  <a:pos x="10" y="40"/>
                </a:cxn>
                <a:cxn ang="0">
                  <a:pos x="10" y="34"/>
                </a:cxn>
                <a:cxn ang="0">
                  <a:pos x="8" y="28"/>
                </a:cxn>
                <a:cxn ang="0">
                  <a:pos x="6" y="10"/>
                </a:cxn>
                <a:cxn ang="0">
                  <a:pos x="4" y="10"/>
                </a:cxn>
                <a:cxn ang="0">
                  <a:pos x="4" y="8"/>
                </a:cxn>
                <a:cxn ang="0">
                  <a:pos x="2" y="4"/>
                </a:cxn>
                <a:cxn ang="0">
                  <a:pos x="2" y="2"/>
                </a:cxn>
                <a:cxn ang="0">
                  <a:pos x="0" y="2"/>
                </a:cxn>
              </a:cxnLst>
              <a:rect l="txL" t="txT" r="txR" b="txB"/>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13" name="Freeform 273"/>
            <p:cNvSpPr/>
            <p:nvPr/>
          </p:nvSpPr>
          <p:spPr>
            <a:xfrm>
              <a:off x="224" y="1568"/>
              <a:ext cx="42" cy="102"/>
            </a:xfrm>
            <a:custGeom>
              <a:avLst/>
              <a:gdLst>
                <a:gd name="txL" fmla="*/ 0 w 42"/>
                <a:gd name="txT" fmla="*/ 0 h 102"/>
                <a:gd name="txR" fmla="*/ 42 w 42"/>
                <a:gd name="txB" fmla="*/ 102 h 102"/>
              </a:gdLst>
              <a:ahLst/>
              <a:cxnLst>
                <a:cxn ang="0">
                  <a:pos x="14" y="102"/>
                </a:cxn>
                <a:cxn ang="0">
                  <a:pos x="14" y="96"/>
                </a:cxn>
                <a:cxn ang="0">
                  <a:pos x="14" y="82"/>
                </a:cxn>
                <a:cxn ang="0">
                  <a:pos x="14" y="64"/>
                </a:cxn>
                <a:cxn ang="0">
                  <a:pos x="14" y="46"/>
                </a:cxn>
                <a:cxn ang="0">
                  <a:pos x="14" y="36"/>
                </a:cxn>
                <a:cxn ang="0">
                  <a:pos x="12" y="30"/>
                </a:cxn>
                <a:cxn ang="0">
                  <a:pos x="8" y="24"/>
                </a:cxn>
                <a:cxn ang="0">
                  <a:pos x="6" y="20"/>
                </a:cxn>
                <a:cxn ang="0">
                  <a:pos x="2" y="18"/>
                </a:cxn>
                <a:cxn ang="0">
                  <a:pos x="0" y="12"/>
                </a:cxn>
                <a:cxn ang="0">
                  <a:pos x="2" y="8"/>
                </a:cxn>
                <a:cxn ang="0">
                  <a:pos x="14" y="8"/>
                </a:cxn>
                <a:cxn ang="0">
                  <a:pos x="16" y="0"/>
                </a:cxn>
                <a:cxn ang="0">
                  <a:pos x="28" y="10"/>
                </a:cxn>
                <a:cxn ang="0">
                  <a:pos x="30" y="12"/>
                </a:cxn>
                <a:cxn ang="0">
                  <a:pos x="34" y="16"/>
                </a:cxn>
                <a:cxn ang="0">
                  <a:pos x="40" y="22"/>
                </a:cxn>
                <a:cxn ang="0">
                  <a:pos x="42" y="34"/>
                </a:cxn>
                <a:cxn ang="0">
                  <a:pos x="38" y="48"/>
                </a:cxn>
                <a:cxn ang="0">
                  <a:pos x="38" y="52"/>
                </a:cxn>
                <a:cxn ang="0">
                  <a:pos x="36" y="64"/>
                </a:cxn>
                <a:cxn ang="0">
                  <a:pos x="36" y="82"/>
                </a:cxn>
                <a:cxn ang="0">
                  <a:pos x="34" y="98"/>
                </a:cxn>
                <a:cxn ang="0">
                  <a:pos x="14" y="102"/>
                </a:cxn>
              </a:cxnLst>
              <a:rect l="txL" t="txT" r="txR" b="txB"/>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14" name="Freeform 274"/>
            <p:cNvSpPr/>
            <p:nvPr/>
          </p:nvSpPr>
          <p:spPr>
            <a:xfrm>
              <a:off x="66" y="1244"/>
              <a:ext cx="158" cy="126"/>
            </a:xfrm>
            <a:custGeom>
              <a:avLst/>
              <a:gdLst>
                <a:gd name="txL" fmla="*/ 0 w 158"/>
                <a:gd name="txT" fmla="*/ 0 h 126"/>
                <a:gd name="txR" fmla="*/ 158 w 158"/>
                <a:gd name="txB" fmla="*/ 126 h 126"/>
              </a:gdLst>
              <a:ahLst/>
              <a:cxnLst>
                <a:cxn ang="0">
                  <a:pos x="0" y="120"/>
                </a:cxn>
                <a:cxn ang="0">
                  <a:pos x="2" y="118"/>
                </a:cxn>
                <a:cxn ang="0">
                  <a:pos x="2" y="116"/>
                </a:cxn>
                <a:cxn ang="0">
                  <a:pos x="14" y="112"/>
                </a:cxn>
                <a:cxn ang="0">
                  <a:pos x="22" y="106"/>
                </a:cxn>
                <a:cxn ang="0">
                  <a:pos x="30" y="98"/>
                </a:cxn>
                <a:cxn ang="0">
                  <a:pos x="38" y="90"/>
                </a:cxn>
                <a:cxn ang="0">
                  <a:pos x="44" y="82"/>
                </a:cxn>
                <a:cxn ang="0">
                  <a:pos x="46" y="80"/>
                </a:cxn>
                <a:cxn ang="0">
                  <a:pos x="46" y="68"/>
                </a:cxn>
                <a:cxn ang="0">
                  <a:pos x="50" y="60"/>
                </a:cxn>
                <a:cxn ang="0">
                  <a:pos x="56" y="54"/>
                </a:cxn>
                <a:cxn ang="0">
                  <a:pos x="60" y="48"/>
                </a:cxn>
                <a:cxn ang="0">
                  <a:pos x="60" y="44"/>
                </a:cxn>
                <a:cxn ang="0">
                  <a:pos x="64" y="40"/>
                </a:cxn>
                <a:cxn ang="0">
                  <a:pos x="66" y="36"/>
                </a:cxn>
                <a:cxn ang="0">
                  <a:pos x="70" y="34"/>
                </a:cxn>
                <a:cxn ang="0">
                  <a:pos x="74" y="32"/>
                </a:cxn>
                <a:cxn ang="0">
                  <a:pos x="76" y="30"/>
                </a:cxn>
                <a:cxn ang="0">
                  <a:pos x="78" y="30"/>
                </a:cxn>
                <a:cxn ang="0">
                  <a:pos x="76" y="20"/>
                </a:cxn>
                <a:cxn ang="0">
                  <a:pos x="76" y="14"/>
                </a:cxn>
                <a:cxn ang="0">
                  <a:pos x="78" y="8"/>
                </a:cxn>
                <a:cxn ang="0">
                  <a:pos x="78" y="4"/>
                </a:cxn>
                <a:cxn ang="0">
                  <a:pos x="80" y="0"/>
                </a:cxn>
                <a:cxn ang="0">
                  <a:pos x="80" y="0"/>
                </a:cxn>
                <a:cxn ang="0">
                  <a:pos x="82" y="0"/>
                </a:cxn>
                <a:cxn ang="0">
                  <a:pos x="84" y="2"/>
                </a:cxn>
                <a:cxn ang="0">
                  <a:pos x="88" y="4"/>
                </a:cxn>
                <a:cxn ang="0">
                  <a:pos x="92" y="6"/>
                </a:cxn>
                <a:cxn ang="0">
                  <a:pos x="98" y="8"/>
                </a:cxn>
                <a:cxn ang="0">
                  <a:pos x="104" y="10"/>
                </a:cxn>
                <a:cxn ang="0">
                  <a:pos x="114" y="12"/>
                </a:cxn>
                <a:cxn ang="0">
                  <a:pos x="126" y="12"/>
                </a:cxn>
                <a:cxn ang="0">
                  <a:pos x="134" y="12"/>
                </a:cxn>
                <a:cxn ang="0">
                  <a:pos x="136" y="12"/>
                </a:cxn>
                <a:cxn ang="0">
                  <a:pos x="138" y="12"/>
                </a:cxn>
                <a:cxn ang="0">
                  <a:pos x="142" y="14"/>
                </a:cxn>
                <a:cxn ang="0">
                  <a:pos x="144" y="18"/>
                </a:cxn>
                <a:cxn ang="0">
                  <a:pos x="146" y="22"/>
                </a:cxn>
                <a:cxn ang="0">
                  <a:pos x="146" y="28"/>
                </a:cxn>
                <a:cxn ang="0">
                  <a:pos x="146" y="34"/>
                </a:cxn>
                <a:cxn ang="0">
                  <a:pos x="146" y="38"/>
                </a:cxn>
                <a:cxn ang="0">
                  <a:pos x="148" y="42"/>
                </a:cxn>
                <a:cxn ang="0">
                  <a:pos x="150" y="46"/>
                </a:cxn>
                <a:cxn ang="0">
                  <a:pos x="158" y="54"/>
                </a:cxn>
                <a:cxn ang="0">
                  <a:pos x="156" y="54"/>
                </a:cxn>
                <a:cxn ang="0">
                  <a:pos x="154" y="54"/>
                </a:cxn>
                <a:cxn ang="0">
                  <a:pos x="150" y="54"/>
                </a:cxn>
                <a:cxn ang="0">
                  <a:pos x="146" y="54"/>
                </a:cxn>
                <a:cxn ang="0">
                  <a:pos x="142" y="54"/>
                </a:cxn>
                <a:cxn ang="0">
                  <a:pos x="140" y="56"/>
                </a:cxn>
                <a:cxn ang="0">
                  <a:pos x="136" y="58"/>
                </a:cxn>
                <a:cxn ang="0">
                  <a:pos x="136" y="62"/>
                </a:cxn>
                <a:cxn ang="0">
                  <a:pos x="134" y="74"/>
                </a:cxn>
                <a:cxn ang="0">
                  <a:pos x="82" y="92"/>
                </a:cxn>
                <a:cxn ang="0">
                  <a:pos x="68" y="96"/>
                </a:cxn>
                <a:cxn ang="0">
                  <a:pos x="60" y="104"/>
                </a:cxn>
                <a:cxn ang="0">
                  <a:pos x="48" y="110"/>
                </a:cxn>
                <a:cxn ang="0">
                  <a:pos x="52" y="126"/>
                </a:cxn>
                <a:cxn ang="0">
                  <a:pos x="0" y="120"/>
                </a:cxn>
              </a:cxnLst>
              <a:rect l="txL" t="txT" r="txR" b="txB"/>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15" name="Freeform 275"/>
            <p:cNvSpPr/>
            <p:nvPr/>
          </p:nvSpPr>
          <p:spPr>
            <a:xfrm>
              <a:off x="324" y="1222"/>
              <a:ext cx="52" cy="112"/>
            </a:xfrm>
            <a:custGeom>
              <a:avLst/>
              <a:gdLst>
                <a:gd name="txL" fmla="*/ 0 w 52"/>
                <a:gd name="txT" fmla="*/ 0 h 112"/>
                <a:gd name="txR" fmla="*/ 52 w 52"/>
                <a:gd name="txB" fmla="*/ 112 h 112"/>
              </a:gdLst>
              <a:ahLst/>
              <a:cxnLst>
                <a:cxn ang="0">
                  <a:pos x="8" y="12"/>
                </a:cxn>
                <a:cxn ang="0">
                  <a:pos x="6" y="18"/>
                </a:cxn>
                <a:cxn ang="0">
                  <a:pos x="4" y="28"/>
                </a:cxn>
                <a:cxn ang="0">
                  <a:pos x="4" y="32"/>
                </a:cxn>
                <a:cxn ang="0">
                  <a:pos x="2" y="38"/>
                </a:cxn>
                <a:cxn ang="0">
                  <a:pos x="0" y="40"/>
                </a:cxn>
                <a:cxn ang="0">
                  <a:pos x="0" y="46"/>
                </a:cxn>
                <a:cxn ang="0">
                  <a:pos x="2" y="50"/>
                </a:cxn>
                <a:cxn ang="0">
                  <a:pos x="2" y="54"/>
                </a:cxn>
                <a:cxn ang="0">
                  <a:pos x="2" y="58"/>
                </a:cxn>
                <a:cxn ang="0">
                  <a:pos x="6" y="64"/>
                </a:cxn>
                <a:cxn ang="0">
                  <a:pos x="8" y="64"/>
                </a:cxn>
                <a:cxn ang="0">
                  <a:pos x="10" y="68"/>
                </a:cxn>
                <a:cxn ang="0">
                  <a:pos x="14" y="88"/>
                </a:cxn>
                <a:cxn ang="0">
                  <a:pos x="22" y="112"/>
                </a:cxn>
                <a:cxn ang="0">
                  <a:pos x="26" y="108"/>
                </a:cxn>
                <a:cxn ang="0">
                  <a:pos x="34" y="102"/>
                </a:cxn>
                <a:cxn ang="0">
                  <a:pos x="40" y="96"/>
                </a:cxn>
                <a:cxn ang="0">
                  <a:pos x="40" y="92"/>
                </a:cxn>
                <a:cxn ang="0">
                  <a:pos x="38" y="88"/>
                </a:cxn>
                <a:cxn ang="0">
                  <a:pos x="38" y="84"/>
                </a:cxn>
                <a:cxn ang="0">
                  <a:pos x="44" y="82"/>
                </a:cxn>
                <a:cxn ang="0">
                  <a:pos x="48" y="76"/>
                </a:cxn>
                <a:cxn ang="0">
                  <a:pos x="46" y="68"/>
                </a:cxn>
                <a:cxn ang="0">
                  <a:pos x="44" y="62"/>
                </a:cxn>
                <a:cxn ang="0">
                  <a:pos x="42" y="60"/>
                </a:cxn>
                <a:cxn ang="0">
                  <a:pos x="42" y="54"/>
                </a:cxn>
                <a:cxn ang="0">
                  <a:pos x="44" y="50"/>
                </a:cxn>
                <a:cxn ang="0">
                  <a:pos x="48" y="46"/>
                </a:cxn>
                <a:cxn ang="0">
                  <a:pos x="50" y="44"/>
                </a:cxn>
                <a:cxn ang="0">
                  <a:pos x="50" y="42"/>
                </a:cxn>
                <a:cxn ang="0">
                  <a:pos x="48" y="40"/>
                </a:cxn>
                <a:cxn ang="0">
                  <a:pos x="46" y="36"/>
                </a:cxn>
                <a:cxn ang="0">
                  <a:pos x="44" y="28"/>
                </a:cxn>
                <a:cxn ang="0">
                  <a:pos x="46" y="24"/>
                </a:cxn>
                <a:cxn ang="0">
                  <a:pos x="52" y="20"/>
                </a:cxn>
                <a:cxn ang="0">
                  <a:pos x="32" y="2"/>
                </a:cxn>
                <a:cxn ang="0">
                  <a:pos x="30" y="0"/>
                </a:cxn>
                <a:cxn ang="0">
                  <a:pos x="22" y="2"/>
                </a:cxn>
                <a:cxn ang="0">
                  <a:pos x="16" y="4"/>
                </a:cxn>
                <a:cxn ang="0">
                  <a:pos x="12" y="8"/>
                </a:cxn>
              </a:cxnLst>
              <a:rect l="txL" t="txT" r="txR" b="txB"/>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0"/>
                  </a:lnTo>
                  <a:lnTo>
                    <a:pt x="0" y="42"/>
                  </a:lnTo>
                  <a:lnTo>
                    <a:pt x="0" y="46"/>
                  </a:lnTo>
                  <a:lnTo>
                    <a:pt x="0" y="48"/>
                  </a:lnTo>
                  <a:lnTo>
                    <a:pt x="2" y="50"/>
                  </a:lnTo>
                  <a:lnTo>
                    <a:pt x="2" y="52"/>
                  </a:lnTo>
                  <a:lnTo>
                    <a:pt x="2" y="54"/>
                  </a:lnTo>
                  <a:lnTo>
                    <a:pt x="2" y="56"/>
                  </a:lnTo>
                  <a:lnTo>
                    <a:pt x="2" y="58"/>
                  </a:lnTo>
                  <a:lnTo>
                    <a:pt x="4" y="62"/>
                  </a:lnTo>
                  <a:lnTo>
                    <a:pt x="6" y="64"/>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4" y="50"/>
                  </a:lnTo>
                  <a:lnTo>
                    <a:pt x="46" y="48"/>
                  </a:lnTo>
                  <a:lnTo>
                    <a:pt x="48" y="46"/>
                  </a:lnTo>
                  <a:lnTo>
                    <a:pt x="50" y="46"/>
                  </a:lnTo>
                  <a:lnTo>
                    <a:pt x="50" y="44"/>
                  </a:lnTo>
                  <a:lnTo>
                    <a:pt x="50" y="44"/>
                  </a:lnTo>
                  <a:lnTo>
                    <a:pt x="50" y="42"/>
                  </a:lnTo>
                  <a:lnTo>
                    <a:pt x="48" y="40"/>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2" y="2"/>
                  </a:lnTo>
                  <a:lnTo>
                    <a:pt x="30" y="0"/>
                  </a:lnTo>
                  <a:lnTo>
                    <a:pt x="26" y="0"/>
                  </a:lnTo>
                  <a:lnTo>
                    <a:pt x="22" y="2"/>
                  </a:lnTo>
                  <a:lnTo>
                    <a:pt x="18" y="4"/>
                  </a:lnTo>
                  <a:lnTo>
                    <a:pt x="16" y="4"/>
                  </a:lnTo>
                  <a:lnTo>
                    <a:pt x="14" y="6"/>
                  </a:lnTo>
                  <a:lnTo>
                    <a:pt x="12" y="8"/>
                  </a:lnTo>
                  <a:lnTo>
                    <a:pt x="10" y="1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16" name="Freeform 276"/>
            <p:cNvSpPr/>
            <p:nvPr/>
          </p:nvSpPr>
          <p:spPr>
            <a:xfrm>
              <a:off x="346" y="1284"/>
              <a:ext cx="206" cy="202"/>
            </a:xfrm>
            <a:custGeom>
              <a:avLst/>
              <a:gdLst>
                <a:gd name="txL" fmla="*/ 0 w 206"/>
                <a:gd name="txT" fmla="*/ 0 h 202"/>
                <a:gd name="txR" fmla="*/ 206 w 206"/>
                <a:gd name="txB" fmla="*/ 202 h 202"/>
              </a:gdLst>
              <a:ahLst/>
              <a:cxnLst>
                <a:cxn ang="0">
                  <a:pos x="200" y="34"/>
                </a:cxn>
                <a:cxn ang="0">
                  <a:pos x="192" y="30"/>
                </a:cxn>
                <a:cxn ang="0">
                  <a:pos x="182" y="24"/>
                </a:cxn>
                <a:cxn ang="0">
                  <a:pos x="174" y="22"/>
                </a:cxn>
                <a:cxn ang="0">
                  <a:pos x="170" y="22"/>
                </a:cxn>
                <a:cxn ang="0">
                  <a:pos x="162" y="22"/>
                </a:cxn>
                <a:cxn ang="0">
                  <a:pos x="148" y="26"/>
                </a:cxn>
                <a:cxn ang="0">
                  <a:pos x="138" y="28"/>
                </a:cxn>
                <a:cxn ang="0">
                  <a:pos x="136" y="34"/>
                </a:cxn>
                <a:cxn ang="0">
                  <a:pos x="138" y="42"/>
                </a:cxn>
                <a:cxn ang="0">
                  <a:pos x="140" y="46"/>
                </a:cxn>
                <a:cxn ang="0">
                  <a:pos x="138" y="54"/>
                </a:cxn>
                <a:cxn ang="0">
                  <a:pos x="122" y="56"/>
                </a:cxn>
                <a:cxn ang="0">
                  <a:pos x="106" y="52"/>
                </a:cxn>
                <a:cxn ang="0">
                  <a:pos x="96" y="44"/>
                </a:cxn>
                <a:cxn ang="0">
                  <a:pos x="88" y="36"/>
                </a:cxn>
                <a:cxn ang="0">
                  <a:pos x="84" y="26"/>
                </a:cxn>
                <a:cxn ang="0">
                  <a:pos x="80" y="18"/>
                </a:cxn>
                <a:cxn ang="0">
                  <a:pos x="78" y="16"/>
                </a:cxn>
                <a:cxn ang="0">
                  <a:pos x="56" y="10"/>
                </a:cxn>
                <a:cxn ang="0">
                  <a:pos x="46" y="6"/>
                </a:cxn>
                <a:cxn ang="0">
                  <a:pos x="38" y="4"/>
                </a:cxn>
                <a:cxn ang="0">
                  <a:pos x="24" y="0"/>
                </a:cxn>
                <a:cxn ang="0">
                  <a:pos x="24" y="4"/>
                </a:cxn>
                <a:cxn ang="0">
                  <a:pos x="26" y="12"/>
                </a:cxn>
                <a:cxn ang="0">
                  <a:pos x="24" y="18"/>
                </a:cxn>
                <a:cxn ang="0">
                  <a:pos x="22" y="20"/>
                </a:cxn>
                <a:cxn ang="0">
                  <a:pos x="18" y="20"/>
                </a:cxn>
                <a:cxn ang="0">
                  <a:pos x="16" y="22"/>
                </a:cxn>
                <a:cxn ang="0">
                  <a:pos x="18" y="30"/>
                </a:cxn>
                <a:cxn ang="0">
                  <a:pos x="18" y="30"/>
                </a:cxn>
                <a:cxn ang="0">
                  <a:pos x="16" y="34"/>
                </a:cxn>
                <a:cxn ang="0">
                  <a:pos x="12" y="40"/>
                </a:cxn>
                <a:cxn ang="0">
                  <a:pos x="6" y="46"/>
                </a:cxn>
                <a:cxn ang="0">
                  <a:pos x="2" y="50"/>
                </a:cxn>
                <a:cxn ang="0">
                  <a:pos x="0" y="50"/>
                </a:cxn>
                <a:cxn ang="0">
                  <a:pos x="2" y="54"/>
                </a:cxn>
                <a:cxn ang="0">
                  <a:pos x="4" y="60"/>
                </a:cxn>
                <a:cxn ang="0">
                  <a:pos x="4" y="72"/>
                </a:cxn>
                <a:cxn ang="0">
                  <a:pos x="6" y="80"/>
                </a:cxn>
                <a:cxn ang="0">
                  <a:pos x="8" y="82"/>
                </a:cxn>
                <a:cxn ang="0">
                  <a:pos x="12" y="88"/>
                </a:cxn>
                <a:cxn ang="0">
                  <a:pos x="12" y="96"/>
                </a:cxn>
                <a:cxn ang="0">
                  <a:pos x="12" y="106"/>
                </a:cxn>
                <a:cxn ang="0">
                  <a:pos x="10" y="108"/>
                </a:cxn>
                <a:cxn ang="0">
                  <a:pos x="14" y="112"/>
                </a:cxn>
                <a:cxn ang="0">
                  <a:pos x="14" y="122"/>
                </a:cxn>
                <a:cxn ang="0">
                  <a:pos x="30" y="142"/>
                </a:cxn>
                <a:cxn ang="0">
                  <a:pos x="36" y="142"/>
                </a:cxn>
                <a:cxn ang="0">
                  <a:pos x="40" y="146"/>
                </a:cxn>
                <a:cxn ang="0">
                  <a:pos x="44" y="152"/>
                </a:cxn>
                <a:cxn ang="0">
                  <a:pos x="48" y="158"/>
                </a:cxn>
                <a:cxn ang="0">
                  <a:pos x="184" y="202"/>
                </a:cxn>
                <a:cxn ang="0">
                  <a:pos x="206" y="184"/>
                </a:cxn>
              </a:cxnLst>
              <a:rect l="txL" t="txT" r="txR" b="txB"/>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78" y="16"/>
                  </a:lnTo>
                  <a:lnTo>
                    <a:pt x="58" y="12"/>
                  </a:lnTo>
                  <a:lnTo>
                    <a:pt x="56" y="10"/>
                  </a:lnTo>
                  <a:lnTo>
                    <a:pt x="52" y="8"/>
                  </a:lnTo>
                  <a:lnTo>
                    <a:pt x="46" y="6"/>
                  </a:lnTo>
                  <a:lnTo>
                    <a:pt x="42" y="4"/>
                  </a:lnTo>
                  <a:lnTo>
                    <a:pt x="38" y="4"/>
                  </a:lnTo>
                  <a:lnTo>
                    <a:pt x="38" y="4"/>
                  </a:lnTo>
                  <a:lnTo>
                    <a:pt x="24" y="0"/>
                  </a:lnTo>
                  <a:lnTo>
                    <a:pt x="24" y="2"/>
                  </a:lnTo>
                  <a:lnTo>
                    <a:pt x="24" y="4"/>
                  </a:lnTo>
                  <a:lnTo>
                    <a:pt x="26" y="8"/>
                  </a:lnTo>
                  <a:lnTo>
                    <a:pt x="26" y="12"/>
                  </a:lnTo>
                  <a:lnTo>
                    <a:pt x="26" y="16"/>
                  </a:lnTo>
                  <a:lnTo>
                    <a:pt x="24" y="18"/>
                  </a:lnTo>
                  <a:lnTo>
                    <a:pt x="24" y="18"/>
                  </a:lnTo>
                  <a:lnTo>
                    <a:pt x="22" y="20"/>
                  </a:lnTo>
                  <a:lnTo>
                    <a:pt x="20" y="20"/>
                  </a:lnTo>
                  <a:lnTo>
                    <a:pt x="18" y="20"/>
                  </a:lnTo>
                  <a:lnTo>
                    <a:pt x="18" y="22"/>
                  </a:lnTo>
                  <a:lnTo>
                    <a:pt x="16" y="22"/>
                  </a:lnTo>
                  <a:lnTo>
                    <a:pt x="16" y="26"/>
                  </a:lnTo>
                  <a:lnTo>
                    <a:pt x="18" y="30"/>
                  </a:lnTo>
                  <a:lnTo>
                    <a:pt x="18" y="30"/>
                  </a:lnTo>
                  <a:lnTo>
                    <a:pt x="18" y="30"/>
                  </a:lnTo>
                  <a:lnTo>
                    <a:pt x="18" y="32"/>
                  </a:lnTo>
                  <a:lnTo>
                    <a:pt x="16" y="34"/>
                  </a:lnTo>
                  <a:lnTo>
                    <a:pt x="14" y="36"/>
                  </a:lnTo>
                  <a:lnTo>
                    <a:pt x="12" y="40"/>
                  </a:lnTo>
                  <a:lnTo>
                    <a:pt x="8" y="42"/>
                  </a:lnTo>
                  <a:lnTo>
                    <a:pt x="6" y="46"/>
                  </a:lnTo>
                  <a:lnTo>
                    <a:pt x="2" y="48"/>
                  </a:lnTo>
                  <a:lnTo>
                    <a:pt x="2" y="50"/>
                  </a:lnTo>
                  <a:lnTo>
                    <a:pt x="0" y="50"/>
                  </a:lnTo>
                  <a:lnTo>
                    <a:pt x="0" y="50"/>
                  </a:lnTo>
                  <a:lnTo>
                    <a:pt x="2" y="50"/>
                  </a:lnTo>
                  <a:lnTo>
                    <a:pt x="2" y="54"/>
                  </a:lnTo>
                  <a:lnTo>
                    <a:pt x="2" y="56"/>
                  </a:lnTo>
                  <a:lnTo>
                    <a:pt x="4" y="60"/>
                  </a:lnTo>
                  <a:lnTo>
                    <a:pt x="4" y="66"/>
                  </a:lnTo>
                  <a:lnTo>
                    <a:pt x="4" y="72"/>
                  </a:lnTo>
                  <a:lnTo>
                    <a:pt x="6" y="76"/>
                  </a:lnTo>
                  <a:lnTo>
                    <a:pt x="6" y="80"/>
                  </a:lnTo>
                  <a:lnTo>
                    <a:pt x="6" y="80"/>
                  </a:lnTo>
                  <a:lnTo>
                    <a:pt x="8" y="82"/>
                  </a:lnTo>
                  <a:lnTo>
                    <a:pt x="10" y="84"/>
                  </a:lnTo>
                  <a:lnTo>
                    <a:pt x="12" y="88"/>
                  </a:lnTo>
                  <a:lnTo>
                    <a:pt x="12" y="92"/>
                  </a:lnTo>
                  <a:lnTo>
                    <a:pt x="12" y="96"/>
                  </a:lnTo>
                  <a:lnTo>
                    <a:pt x="12" y="102"/>
                  </a:lnTo>
                  <a:lnTo>
                    <a:pt x="12" y="106"/>
                  </a:lnTo>
                  <a:lnTo>
                    <a:pt x="10" y="108"/>
                  </a:lnTo>
                  <a:lnTo>
                    <a:pt x="10" y="108"/>
                  </a:lnTo>
                  <a:lnTo>
                    <a:pt x="12" y="110"/>
                  </a:lnTo>
                  <a:lnTo>
                    <a:pt x="14" y="112"/>
                  </a:lnTo>
                  <a:lnTo>
                    <a:pt x="14" y="116"/>
                  </a:lnTo>
                  <a:lnTo>
                    <a:pt x="14" y="122"/>
                  </a:lnTo>
                  <a:lnTo>
                    <a:pt x="28" y="142"/>
                  </a:lnTo>
                  <a:lnTo>
                    <a:pt x="30" y="142"/>
                  </a:lnTo>
                  <a:lnTo>
                    <a:pt x="32" y="142"/>
                  </a:lnTo>
                  <a:lnTo>
                    <a:pt x="36" y="142"/>
                  </a:lnTo>
                  <a:lnTo>
                    <a:pt x="40" y="146"/>
                  </a:lnTo>
                  <a:lnTo>
                    <a:pt x="40" y="146"/>
                  </a:lnTo>
                  <a:lnTo>
                    <a:pt x="42" y="148"/>
                  </a:lnTo>
                  <a:lnTo>
                    <a:pt x="44" y="152"/>
                  </a:lnTo>
                  <a:lnTo>
                    <a:pt x="46" y="154"/>
                  </a:lnTo>
                  <a:lnTo>
                    <a:pt x="48" y="158"/>
                  </a:lnTo>
                  <a:lnTo>
                    <a:pt x="76" y="156"/>
                  </a:lnTo>
                  <a:lnTo>
                    <a:pt x="184" y="202"/>
                  </a:lnTo>
                  <a:lnTo>
                    <a:pt x="184" y="184"/>
                  </a:lnTo>
                  <a:lnTo>
                    <a:pt x="206" y="184"/>
                  </a:lnTo>
                  <a:lnTo>
                    <a:pt x="206" y="3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17" name="Freeform 277"/>
            <p:cNvSpPr/>
            <p:nvPr/>
          </p:nvSpPr>
          <p:spPr>
            <a:xfrm>
              <a:off x="258" y="1566"/>
              <a:ext cx="146" cy="120"/>
            </a:xfrm>
            <a:custGeom>
              <a:avLst/>
              <a:gdLst>
                <a:gd name="txL" fmla="*/ 0 w 146"/>
                <a:gd name="txT" fmla="*/ 0 h 120"/>
                <a:gd name="txR" fmla="*/ 146 w 146"/>
                <a:gd name="txB" fmla="*/ 120 h 120"/>
              </a:gdLst>
              <a:ahLst/>
              <a:cxnLst>
                <a:cxn ang="0">
                  <a:pos x="142" y="0"/>
                </a:cxn>
                <a:cxn ang="0">
                  <a:pos x="132" y="2"/>
                </a:cxn>
                <a:cxn ang="0">
                  <a:pos x="124" y="6"/>
                </a:cxn>
                <a:cxn ang="0">
                  <a:pos x="120" y="8"/>
                </a:cxn>
                <a:cxn ang="0">
                  <a:pos x="96" y="4"/>
                </a:cxn>
                <a:cxn ang="0">
                  <a:pos x="84" y="8"/>
                </a:cxn>
                <a:cxn ang="0">
                  <a:pos x="76" y="6"/>
                </a:cxn>
                <a:cxn ang="0">
                  <a:pos x="68" y="12"/>
                </a:cxn>
                <a:cxn ang="0">
                  <a:pos x="62" y="16"/>
                </a:cxn>
                <a:cxn ang="0">
                  <a:pos x="58" y="14"/>
                </a:cxn>
                <a:cxn ang="0">
                  <a:pos x="50" y="10"/>
                </a:cxn>
                <a:cxn ang="0">
                  <a:pos x="42" y="8"/>
                </a:cxn>
                <a:cxn ang="0">
                  <a:pos x="40" y="6"/>
                </a:cxn>
                <a:cxn ang="0">
                  <a:pos x="38" y="6"/>
                </a:cxn>
                <a:cxn ang="0">
                  <a:pos x="30" y="6"/>
                </a:cxn>
                <a:cxn ang="0">
                  <a:pos x="16" y="8"/>
                </a:cxn>
                <a:cxn ang="0">
                  <a:pos x="6" y="14"/>
                </a:cxn>
                <a:cxn ang="0">
                  <a:pos x="2" y="20"/>
                </a:cxn>
                <a:cxn ang="0">
                  <a:pos x="4" y="22"/>
                </a:cxn>
                <a:cxn ang="0">
                  <a:pos x="6" y="28"/>
                </a:cxn>
                <a:cxn ang="0">
                  <a:pos x="6" y="40"/>
                </a:cxn>
                <a:cxn ang="0">
                  <a:pos x="6" y="48"/>
                </a:cxn>
                <a:cxn ang="0">
                  <a:pos x="2" y="54"/>
                </a:cxn>
                <a:cxn ang="0">
                  <a:pos x="0" y="64"/>
                </a:cxn>
                <a:cxn ang="0">
                  <a:pos x="0" y="100"/>
                </a:cxn>
                <a:cxn ang="0">
                  <a:pos x="16" y="100"/>
                </a:cxn>
                <a:cxn ang="0">
                  <a:pos x="34" y="112"/>
                </a:cxn>
                <a:cxn ang="0">
                  <a:pos x="52" y="118"/>
                </a:cxn>
                <a:cxn ang="0">
                  <a:pos x="76" y="120"/>
                </a:cxn>
                <a:cxn ang="0">
                  <a:pos x="94" y="102"/>
                </a:cxn>
                <a:cxn ang="0">
                  <a:pos x="96" y="86"/>
                </a:cxn>
                <a:cxn ang="0">
                  <a:pos x="100" y="80"/>
                </a:cxn>
                <a:cxn ang="0">
                  <a:pos x="108" y="72"/>
                </a:cxn>
                <a:cxn ang="0">
                  <a:pos x="118" y="68"/>
                </a:cxn>
                <a:cxn ang="0">
                  <a:pos x="122" y="72"/>
                </a:cxn>
                <a:cxn ang="0">
                  <a:pos x="126" y="72"/>
                </a:cxn>
                <a:cxn ang="0">
                  <a:pos x="132" y="68"/>
                </a:cxn>
                <a:cxn ang="0">
                  <a:pos x="138" y="56"/>
                </a:cxn>
                <a:cxn ang="0">
                  <a:pos x="142" y="46"/>
                </a:cxn>
                <a:cxn ang="0">
                  <a:pos x="144" y="36"/>
                </a:cxn>
                <a:cxn ang="0">
                  <a:pos x="146" y="24"/>
                </a:cxn>
                <a:cxn ang="0">
                  <a:pos x="144" y="14"/>
                </a:cxn>
                <a:cxn ang="0">
                  <a:pos x="146" y="4"/>
                </a:cxn>
                <a:cxn ang="0">
                  <a:pos x="146" y="0"/>
                </a:cxn>
              </a:cxnLst>
              <a:rect l="txL" t="txT" r="txR" b="txB"/>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62" y="16"/>
                  </a:lnTo>
                  <a:lnTo>
                    <a:pt x="58" y="14"/>
                  </a:lnTo>
                  <a:lnTo>
                    <a:pt x="54" y="10"/>
                  </a:lnTo>
                  <a:lnTo>
                    <a:pt x="50" y="10"/>
                  </a:lnTo>
                  <a:lnTo>
                    <a:pt x="46" y="8"/>
                  </a:lnTo>
                  <a:lnTo>
                    <a:pt x="42" y="8"/>
                  </a:lnTo>
                  <a:lnTo>
                    <a:pt x="40" y="6"/>
                  </a:lnTo>
                  <a:lnTo>
                    <a:pt x="40" y="6"/>
                  </a:lnTo>
                  <a:lnTo>
                    <a:pt x="40" y="6"/>
                  </a:lnTo>
                  <a:lnTo>
                    <a:pt x="38" y="6"/>
                  </a:lnTo>
                  <a:lnTo>
                    <a:pt x="34" y="6"/>
                  </a:lnTo>
                  <a:lnTo>
                    <a:pt x="30" y="6"/>
                  </a:lnTo>
                  <a:lnTo>
                    <a:pt x="22" y="6"/>
                  </a:lnTo>
                  <a:lnTo>
                    <a:pt x="16" y="8"/>
                  </a:lnTo>
                  <a:lnTo>
                    <a:pt x="10" y="12"/>
                  </a:lnTo>
                  <a:lnTo>
                    <a:pt x="6" y="14"/>
                  </a:lnTo>
                  <a:lnTo>
                    <a:pt x="4" y="18"/>
                  </a:lnTo>
                  <a:lnTo>
                    <a:pt x="2" y="20"/>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2" y="72"/>
                  </a:lnTo>
                  <a:lnTo>
                    <a:pt x="124" y="72"/>
                  </a:lnTo>
                  <a:lnTo>
                    <a:pt x="126" y="72"/>
                  </a:lnTo>
                  <a:lnTo>
                    <a:pt x="128" y="70"/>
                  </a:lnTo>
                  <a:lnTo>
                    <a:pt x="132" y="68"/>
                  </a:lnTo>
                  <a:lnTo>
                    <a:pt x="136" y="64"/>
                  </a:lnTo>
                  <a:lnTo>
                    <a:pt x="138" y="56"/>
                  </a:lnTo>
                  <a:lnTo>
                    <a:pt x="142" y="4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18" name="Freeform 278"/>
            <p:cNvSpPr/>
            <p:nvPr/>
          </p:nvSpPr>
          <p:spPr>
            <a:xfrm>
              <a:off x="378" y="1426"/>
              <a:ext cx="52" cy="132"/>
            </a:xfrm>
            <a:custGeom>
              <a:avLst/>
              <a:gdLst>
                <a:gd name="txL" fmla="*/ 0 w 52"/>
                <a:gd name="txT" fmla="*/ 0 h 132"/>
                <a:gd name="txR" fmla="*/ 52 w 52"/>
                <a:gd name="txB" fmla="*/ 132 h 132"/>
              </a:gdLst>
              <a:ahLst/>
              <a:cxnLst>
                <a:cxn ang="0">
                  <a:pos x="28" y="132"/>
                </a:cxn>
                <a:cxn ang="0">
                  <a:pos x="30" y="118"/>
                </a:cxn>
                <a:cxn ang="0">
                  <a:pos x="30" y="118"/>
                </a:cxn>
                <a:cxn ang="0">
                  <a:pos x="30" y="116"/>
                </a:cxn>
                <a:cxn ang="0">
                  <a:pos x="32" y="112"/>
                </a:cxn>
                <a:cxn ang="0">
                  <a:pos x="32" y="108"/>
                </a:cxn>
                <a:cxn ang="0">
                  <a:pos x="36" y="104"/>
                </a:cxn>
                <a:cxn ang="0">
                  <a:pos x="40" y="100"/>
                </a:cxn>
                <a:cxn ang="0">
                  <a:pos x="44" y="96"/>
                </a:cxn>
                <a:cxn ang="0">
                  <a:pos x="44" y="92"/>
                </a:cxn>
                <a:cxn ang="0">
                  <a:pos x="44" y="80"/>
                </a:cxn>
                <a:cxn ang="0">
                  <a:pos x="44" y="66"/>
                </a:cxn>
                <a:cxn ang="0">
                  <a:pos x="46" y="52"/>
                </a:cxn>
                <a:cxn ang="0">
                  <a:pos x="52" y="44"/>
                </a:cxn>
                <a:cxn ang="0">
                  <a:pos x="50" y="44"/>
                </a:cxn>
                <a:cxn ang="0">
                  <a:pos x="50" y="40"/>
                </a:cxn>
                <a:cxn ang="0">
                  <a:pos x="48" y="36"/>
                </a:cxn>
                <a:cxn ang="0">
                  <a:pos x="46" y="30"/>
                </a:cxn>
                <a:cxn ang="0">
                  <a:pos x="44" y="24"/>
                </a:cxn>
                <a:cxn ang="0">
                  <a:pos x="44" y="20"/>
                </a:cxn>
                <a:cxn ang="0">
                  <a:pos x="44" y="14"/>
                </a:cxn>
                <a:cxn ang="0">
                  <a:pos x="16" y="16"/>
                </a:cxn>
                <a:cxn ang="0">
                  <a:pos x="16" y="14"/>
                </a:cxn>
                <a:cxn ang="0">
                  <a:pos x="14" y="12"/>
                </a:cxn>
                <a:cxn ang="0">
                  <a:pos x="12" y="8"/>
                </a:cxn>
                <a:cxn ang="0">
                  <a:pos x="8" y="4"/>
                </a:cxn>
                <a:cxn ang="0">
                  <a:pos x="4" y="2"/>
                </a:cxn>
                <a:cxn ang="0">
                  <a:pos x="0" y="0"/>
                </a:cxn>
              </a:cxnLst>
              <a:rect l="txL" t="txT" r="txR" b="txB"/>
              <a:pathLst>
                <a:path w="52" h="132">
                  <a:moveTo>
                    <a:pt x="28" y="132"/>
                  </a:moveTo>
                  <a:lnTo>
                    <a:pt x="30" y="118"/>
                  </a:ln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19" name="Freeform 279"/>
            <p:cNvSpPr/>
            <p:nvPr/>
          </p:nvSpPr>
          <p:spPr>
            <a:xfrm>
              <a:off x="212" y="1426"/>
              <a:ext cx="218" cy="162"/>
            </a:xfrm>
            <a:custGeom>
              <a:avLst/>
              <a:gdLst>
                <a:gd name="txL" fmla="*/ 0 w 218"/>
                <a:gd name="txT" fmla="*/ 0 h 162"/>
                <a:gd name="txR" fmla="*/ 218 w 218"/>
                <a:gd name="txB" fmla="*/ 162 h 162"/>
              </a:gdLst>
              <a:ahLst/>
              <a:cxnLst>
                <a:cxn ang="0">
                  <a:pos x="94" y="36"/>
                </a:cxn>
                <a:cxn ang="0">
                  <a:pos x="78" y="40"/>
                </a:cxn>
                <a:cxn ang="0">
                  <a:pos x="62" y="42"/>
                </a:cxn>
                <a:cxn ang="0">
                  <a:pos x="60" y="62"/>
                </a:cxn>
                <a:cxn ang="0">
                  <a:pos x="50" y="100"/>
                </a:cxn>
                <a:cxn ang="0">
                  <a:pos x="38" y="116"/>
                </a:cxn>
                <a:cxn ang="0">
                  <a:pos x="32" y="120"/>
                </a:cxn>
                <a:cxn ang="0">
                  <a:pos x="24" y="122"/>
                </a:cxn>
                <a:cxn ang="0">
                  <a:pos x="18" y="122"/>
                </a:cxn>
                <a:cxn ang="0">
                  <a:pos x="10" y="122"/>
                </a:cxn>
                <a:cxn ang="0">
                  <a:pos x="4" y="122"/>
                </a:cxn>
                <a:cxn ang="0">
                  <a:pos x="2" y="128"/>
                </a:cxn>
                <a:cxn ang="0">
                  <a:pos x="4" y="132"/>
                </a:cxn>
                <a:cxn ang="0">
                  <a:pos x="8" y="138"/>
                </a:cxn>
                <a:cxn ang="0">
                  <a:pos x="8" y="140"/>
                </a:cxn>
                <a:cxn ang="0">
                  <a:pos x="14" y="144"/>
                </a:cxn>
                <a:cxn ang="0">
                  <a:pos x="16" y="144"/>
                </a:cxn>
                <a:cxn ang="0">
                  <a:pos x="16" y="150"/>
                </a:cxn>
                <a:cxn ang="0">
                  <a:pos x="28" y="142"/>
                </a:cxn>
                <a:cxn ang="0">
                  <a:pos x="30" y="146"/>
                </a:cxn>
                <a:cxn ang="0">
                  <a:pos x="36" y="150"/>
                </a:cxn>
                <a:cxn ang="0">
                  <a:pos x="42" y="154"/>
                </a:cxn>
                <a:cxn ang="0">
                  <a:pos x="44" y="156"/>
                </a:cxn>
                <a:cxn ang="0">
                  <a:pos x="50" y="162"/>
                </a:cxn>
                <a:cxn ang="0">
                  <a:pos x="50" y="158"/>
                </a:cxn>
                <a:cxn ang="0">
                  <a:pos x="56" y="152"/>
                </a:cxn>
                <a:cxn ang="0">
                  <a:pos x="68" y="146"/>
                </a:cxn>
                <a:cxn ang="0">
                  <a:pos x="82" y="146"/>
                </a:cxn>
                <a:cxn ang="0">
                  <a:pos x="88" y="146"/>
                </a:cxn>
                <a:cxn ang="0">
                  <a:pos x="88" y="148"/>
                </a:cxn>
                <a:cxn ang="0">
                  <a:pos x="96" y="150"/>
                </a:cxn>
                <a:cxn ang="0">
                  <a:pos x="106" y="154"/>
                </a:cxn>
                <a:cxn ang="0">
                  <a:pos x="110" y="156"/>
                </a:cxn>
                <a:cxn ang="0">
                  <a:pos x="114" y="152"/>
                </a:cxn>
                <a:cxn ang="0">
                  <a:pos x="122" y="148"/>
                </a:cxn>
                <a:cxn ang="0">
                  <a:pos x="130" y="148"/>
                </a:cxn>
                <a:cxn ang="0">
                  <a:pos x="144" y="144"/>
                </a:cxn>
                <a:cxn ang="0">
                  <a:pos x="166" y="148"/>
                </a:cxn>
                <a:cxn ang="0">
                  <a:pos x="170" y="146"/>
                </a:cxn>
                <a:cxn ang="0">
                  <a:pos x="178" y="142"/>
                </a:cxn>
                <a:cxn ang="0">
                  <a:pos x="188" y="140"/>
                </a:cxn>
                <a:cxn ang="0">
                  <a:pos x="196" y="118"/>
                </a:cxn>
                <a:cxn ang="0">
                  <a:pos x="196" y="116"/>
                </a:cxn>
                <a:cxn ang="0">
                  <a:pos x="198" y="108"/>
                </a:cxn>
                <a:cxn ang="0">
                  <a:pos x="206" y="100"/>
                </a:cxn>
                <a:cxn ang="0">
                  <a:pos x="210" y="92"/>
                </a:cxn>
                <a:cxn ang="0">
                  <a:pos x="210" y="66"/>
                </a:cxn>
                <a:cxn ang="0">
                  <a:pos x="218" y="44"/>
                </a:cxn>
                <a:cxn ang="0">
                  <a:pos x="216" y="40"/>
                </a:cxn>
                <a:cxn ang="0">
                  <a:pos x="212" y="30"/>
                </a:cxn>
                <a:cxn ang="0">
                  <a:pos x="210" y="20"/>
                </a:cxn>
                <a:cxn ang="0">
                  <a:pos x="182" y="16"/>
                </a:cxn>
                <a:cxn ang="0">
                  <a:pos x="180" y="12"/>
                </a:cxn>
                <a:cxn ang="0">
                  <a:pos x="174" y="4"/>
                </a:cxn>
                <a:cxn ang="0">
                  <a:pos x="166" y="0"/>
                </a:cxn>
              </a:cxnLst>
              <a:rect l="txL" t="txT" r="txR" b="txB"/>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38"/>
                  </a:lnTo>
                  <a:lnTo>
                    <a:pt x="8" y="140"/>
                  </a:lnTo>
                  <a:lnTo>
                    <a:pt x="10" y="142"/>
                  </a:lnTo>
                  <a:lnTo>
                    <a:pt x="14" y="144"/>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20" name="Freeform 280"/>
            <p:cNvSpPr/>
            <p:nvPr/>
          </p:nvSpPr>
          <p:spPr>
            <a:xfrm>
              <a:off x="344" y="1566"/>
              <a:ext cx="88" cy="148"/>
            </a:xfrm>
            <a:custGeom>
              <a:avLst/>
              <a:gdLst>
                <a:gd name="txL" fmla="*/ 0 w 88"/>
                <a:gd name="txT" fmla="*/ 0 h 148"/>
                <a:gd name="txR" fmla="*/ 88 w 88"/>
                <a:gd name="txB" fmla="*/ 148 h 148"/>
              </a:gdLst>
              <a:ahLst/>
              <a:cxnLst>
                <a:cxn ang="0">
                  <a:pos x="60" y="2"/>
                </a:cxn>
                <a:cxn ang="0">
                  <a:pos x="58" y="8"/>
                </a:cxn>
                <a:cxn ang="0">
                  <a:pos x="58" y="20"/>
                </a:cxn>
                <a:cxn ang="0">
                  <a:pos x="60" y="30"/>
                </a:cxn>
                <a:cxn ang="0">
                  <a:pos x="58" y="42"/>
                </a:cxn>
                <a:cxn ang="0">
                  <a:pos x="56" y="48"/>
                </a:cxn>
                <a:cxn ang="0">
                  <a:pos x="50" y="64"/>
                </a:cxn>
                <a:cxn ang="0">
                  <a:pos x="42" y="70"/>
                </a:cxn>
                <a:cxn ang="0">
                  <a:pos x="38" y="72"/>
                </a:cxn>
                <a:cxn ang="0">
                  <a:pos x="36" y="72"/>
                </a:cxn>
                <a:cxn ang="0">
                  <a:pos x="26" y="70"/>
                </a:cxn>
                <a:cxn ang="0">
                  <a:pos x="18" y="76"/>
                </a:cxn>
                <a:cxn ang="0">
                  <a:pos x="12" y="84"/>
                </a:cxn>
                <a:cxn ang="0">
                  <a:pos x="8" y="88"/>
                </a:cxn>
                <a:cxn ang="0">
                  <a:pos x="0" y="120"/>
                </a:cxn>
                <a:cxn ang="0">
                  <a:pos x="0" y="124"/>
                </a:cxn>
                <a:cxn ang="0">
                  <a:pos x="2" y="130"/>
                </a:cxn>
                <a:cxn ang="0">
                  <a:pos x="10" y="134"/>
                </a:cxn>
                <a:cxn ang="0">
                  <a:pos x="14" y="136"/>
                </a:cxn>
                <a:cxn ang="0">
                  <a:pos x="18" y="140"/>
                </a:cxn>
                <a:cxn ang="0">
                  <a:pos x="18" y="148"/>
                </a:cxn>
                <a:cxn ang="0">
                  <a:pos x="36" y="148"/>
                </a:cxn>
                <a:cxn ang="0">
                  <a:pos x="70" y="146"/>
                </a:cxn>
                <a:cxn ang="0">
                  <a:pos x="86" y="144"/>
                </a:cxn>
                <a:cxn ang="0">
                  <a:pos x="88" y="138"/>
                </a:cxn>
                <a:cxn ang="0">
                  <a:pos x="88" y="134"/>
                </a:cxn>
                <a:cxn ang="0">
                  <a:pos x="82" y="130"/>
                </a:cxn>
                <a:cxn ang="0">
                  <a:pos x="74" y="122"/>
                </a:cxn>
                <a:cxn ang="0">
                  <a:pos x="68" y="110"/>
                </a:cxn>
                <a:cxn ang="0">
                  <a:pos x="62" y="100"/>
                </a:cxn>
                <a:cxn ang="0">
                  <a:pos x="66" y="98"/>
                </a:cxn>
                <a:cxn ang="0">
                  <a:pos x="70" y="94"/>
                </a:cxn>
                <a:cxn ang="0">
                  <a:pos x="72" y="86"/>
                </a:cxn>
                <a:cxn ang="0">
                  <a:pos x="70" y="78"/>
                </a:cxn>
                <a:cxn ang="0">
                  <a:pos x="68" y="76"/>
                </a:cxn>
                <a:cxn ang="0">
                  <a:pos x="64" y="72"/>
                </a:cxn>
                <a:cxn ang="0">
                  <a:pos x="62" y="64"/>
                </a:cxn>
                <a:cxn ang="0">
                  <a:pos x="64" y="58"/>
                </a:cxn>
                <a:cxn ang="0">
                  <a:pos x="68" y="58"/>
                </a:cxn>
                <a:cxn ang="0">
                  <a:pos x="74" y="56"/>
                </a:cxn>
                <a:cxn ang="0">
                  <a:pos x="78" y="50"/>
                </a:cxn>
                <a:cxn ang="0">
                  <a:pos x="78" y="46"/>
                </a:cxn>
                <a:cxn ang="0">
                  <a:pos x="74" y="40"/>
                </a:cxn>
                <a:cxn ang="0">
                  <a:pos x="72" y="30"/>
                </a:cxn>
                <a:cxn ang="0">
                  <a:pos x="72" y="20"/>
                </a:cxn>
                <a:cxn ang="0">
                  <a:pos x="72" y="16"/>
                </a:cxn>
                <a:cxn ang="0">
                  <a:pos x="72" y="8"/>
                </a:cxn>
                <a:cxn ang="0">
                  <a:pos x="66" y="2"/>
                </a:cxn>
              </a:cxnLst>
              <a:rect l="txL" t="txT" r="txR" b="txB"/>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8" y="46"/>
                  </a:lnTo>
                  <a:lnTo>
                    <a:pt x="76" y="42"/>
                  </a:lnTo>
                  <a:lnTo>
                    <a:pt x="74" y="40"/>
                  </a:lnTo>
                  <a:lnTo>
                    <a:pt x="72" y="34"/>
                  </a:lnTo>
                  <a:lnTo>
                    <a:pt x="72" y="30"/>
                  </a:lnTo>
                  <a:lnTo>
                    <a:pt x="72" y="24"/>
                  </a:lnTo>
                  <a:lnTo>
                    <a:pt x="72" y="20"/>
                  </a:lnTo>
                  <a:lnTo>
                    <a:pt x="72" y="20"/>
                  </a:lnTo>
                  <a:lnTo>
                    <a:pt x="72" y="16"/>
                  </a:lnTo>
                  <a:lnTo>
                    <a:pt x="72" y="12"/>
                  </a:lnTo>
                  <a:lnTo>
                    <a:pt x="72" y="8"/>
                  </a:lnTo>
                  <a:lnTo>
                    <a:pt x="70" y="4"/>
                  </a:lnTo>
                  <a:lnTo>
                    <a:pt x="66" y="2"/>
                  </a:lnTo>
                  <a:lnTo>
                    <a:pt x="6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21" name="Freeform 281"/>
            <p:cNvSpPr/>
            <p:nvPr/>
          </p:nvSpPr>
          <p:spPr>
            <a:xfrm>
              <a:off x="404" y="1440"/>
              <a:ext cx="126" cy="212"/>
            </a:xfrm>
            <a:custGeom>
              <a:avLst/>
              <a:gdLst>
                <a:gd name="txL" fmla="*/ 0 w 126"/>
                <a:gd name="txT" fmla="*/ 0 h 212"/>
                <a:gd name="txR" fmla="*/ 126 w 126"/>
                <a:gd name="txB" fmla="*/ 212 h 212"/>
              </a:gdLst>
              <a:ahLst/>
              <a:cxnLst>
                <a:cxn ang="0">
                  <a:pos x="126" y="46"/>
                </a:cxn>
                <a:cxn ang="0">
                  <a:pos x="124" y="90"/>
                </a:cxn>
                <a:cxn ang="0">
                  <a:pos x="120" y="88"/>
                </a:cxn>
                <a:cxn ang="0">
                  <a:pos x="112" y="90"/>
                </a:cxn>
                <a:cxn ang="0">
                  <a:pos x="108" y="92"/>
                </a:cxn>
                <a:cxn ang="0">
                  <a:pos x="106" y="98"/>
                </a:cxn>
                <a:cxn ang="0">
                  <a:pos x="106" y="104"/>
                </a:cxn>
                <a:cxn ang="0">
                  <a:pos x="102" y="110"/>
                </a:cxn>
                <a:cxn ang="0">
                  <a:pos x="98" y="114"/>
                </a:cxn>
                <a:cxn ang="0">
                  <a:pos x="98" y="120"/>
                </a:cxn>
                <a:cxn ang="0">
                  <a:pos x="98" y="124"/>
                </a:cxn>
                <a:cxn ang="0">
                  <a:pos x="98" y="124"/>
                </a:cxn>
                <a:cxn ang="0">
                  <a:pos x="98" y="122"/>
                </a:cxn>
                <a:cxn ang="0">
                  <a:pos x="100" y="126"/>
                </a:cxn>
                <a:cxn ang="0">
                  <a:pos x="104" y="132"/>
                </a:cxn>
                <a:cxn ang="0">
                  <a:pos x="102" y="138"/>
                </a:cxn>
                <a:cxn ang="0">
                  <a:pos x="102" y="150"/>
                </a:cxn>
                <a:cxn ang="0">
                  <a:pos x="104" y="158"/>
                </a:cxn>
                <a:cxn ang="0">
                  <a:pos x="106" y="168"/>
                </a:cxn>
                <a:cxn ang="0">
                  <a:pos x="108" y="174"/>
                </a:cxn>
                <a:cxn ang="0">
                  <a:pos x="108" y="176"/>
                </a:cxn>
                <a:cxn ang="0">
                  <a:pos x="100" y="178"/>
                </a:cxn>
                <a:cxn ang="0">
                  <a:pos x="92" y="182"/>
                </a:cxn>
                <a:cxn ang="0">
                  <a:pos x="86" y="190"/>
                </a:cxn>
                <a:cxn ang="0">
                  <a:pos x="86" y="192"/>
                </a:cxn>
                <a:cxn ang="0">
                  <a:pos x="84" y="198"/>
                </a:cxn>
                <a:cxn ang="0">
                  <a:pos x="78" y="202"/>
                </a:cxn>
                <a:cxn ang="0">
                  <a:pos x="68" y="204"/>
                </a:cxn>
                <a:cxn ang="0">
                  <a:pos x="66" y="202"/>
                </a:cxn>
                <a:cxn ang="0">
                  <a:pos x="60" y="200"/>
                </a:cxn>
                <a:cxn ang="0">
                  <a:pos x="58" y="204"/>
                </a:cxn>
                <a:cxn ang="0">
                  <a:pos x="46" y="208"/>
                </a:cxn>
                <a:cxn ang="0">
                  <a:pos x="12" y="212"/>
                </a:cxn>
                <a:cxn ang="0">
                  <a:pos x="12" y="210"/>
                </a:cxn>
                <a:cxn ang="0">
                  <a:pos x="10" y="204"/>
                </a:cxn>
                <a:cxn ang="0">
                  <a:pos x="6" y="200"/>
                </a:cxn>
                <a:cxn ang="0">
                  <a:pos x="2" y="194"/>
                </a:cxn>
                <a:cxn ang="0">
                  <a:pos x="2" y="184"/>
                </a:cxn>
                <a:cxn ang="0">
                  <a:pos x="6" y="186"/>
                </a:cxn>
                <a:cxn ang="0">
                  <a:pos x="12" y="184"/>
                </a:cxn>
                <a:cxn ang="0">
                  <a:pos x="18" y="180"/>
                </a:cxn>
                <a:cxn ang="0">
                  <a:pos x="18" y="174"/>
                </a:cxn>
                <a:cxn ang="0">
                  <a:pos x="16" y="168"/>
                </a:cxn>
                <a:cxn ang="0">
                  <a:pos x="12" y="156"/>
                </a:cxn>
                <a:cxn ang="0">
                  <a:pos x="12" y="150"/>
                </a:cxn>
                <a:cxn ang="0">
                  <a:pos x="14" y="144"/>
                </a:cxn>
                <a:cxn ang="0">
                  <a:pos x="12" y="136"/>
                </a:cxn>
                <a:cxn ang="0">
                  <a:pos x="10" y="132"/>
                </a:cxn>
                <a:cxn ang="0">
                  <a:pos x="8" y="130"/>
                </a:cxn>
                <a:cxn ang="0">
                  <a:pos x="4" y="126"/>
                </a:cxn>
                <a:cxn ang="0">
                  <a:pos x="0" y="126"/>
                </a:cxn>
                <a:cxn ang="0">
                  <a:pos x="2" y="120"/>
                </a:cxn>
                <a:cxn ang="0">
                  <a:pos x="6" y="104"/>
                </a:cxn>
                <a:cxn ang="0">
                  <a:pos x="4" y="102"/>
                </a:cxn>
                <a:cxn ang="0">
                  <a:pos x="6" y="96"/>
                </a:cxn>
                <a:cxn ang="0">
                  <a:pos x="12" y="88"/>
                </a:cxn>
                <a:cxn ang="0">
                  <a:pos x="18" y="78"/>
                </a:cxn>
                <a:cxn ang="0">
                  <a:pos x="18" y="50"/>
                </a:cxn>
                <a:cxn ang="0">
                  <a:pos x="26" y="30"/>
                </a:cxn>
                <a:cxn ang="0">
                  <a:pos x="24" y="26"/>
                </a:cxn>
                <a:cxn ang="0">
                  <a:pos x="20" y="16"/>
                </a:cxn>
                <a:cxn ang="0">
                  <a:pos x="18" y="6"/>
                </a:cxn>
              </a:cxnLst>
              <a:rect l="txL" t="txT" r="txR" b="txB"/>
              <a:pathLst>
                <a:path w="126" h="212">
                  <a:moveTo>
                    <a:pt x="18" y="0"/>
                  </a:moveTo>
                  <a:lnTo>
                    <a:pt x="126" y="46"/>
                  </a:lnTo>
                  <a:lnTo>
                    <a:pt x="124" y="90"/>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4"/>
                  </a:lnTo>
                  <a:lnTo>
                    <a:pt x="98" y="124"/>
                  </a:lnTo>
                  <a:lnTo>
                    <a:pt x="98" y="122"/>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8" y="176"/>
                  </a:lnTo>
                  <a:lnTo>
                    <a:pt x="104" y="178"/>
                  </a:lnTo>
                  <a:lnTo>
                    <a:pt x="100" y="178"/>
                  </a:lnTo>
                  <a:lnTo>
                    <a:pt x="96" y="180"/>
                  </a:lnTo>
                  <a:lnTo>
                    <a:pt x="92" y="182"/>
                  </a:lnTo>
                  <a:lnTo>
                    <a:pt x="88" y="186"/>
                  </a:lnTo>
                  <a:lnTo>
                    <a:pt x="86" y="190"/>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22" name="Freeform 282"/>
            <p:cNvSpPr/>
            <p:nvPr/>
          </p:nvSpPr>
          <p:spPr>
            <a:xfrm>
              <a:off x="502" y="1446"/>
              <a:ext cx="218" cy="250"/>
            </a:xfrm>
            <a:custGeom>
              <a:avLst/>
              <a:gdLst>
                <a:gd name="txL" fmla="*/ 0 w 218"/>
                <a:gd name="txT" fmla="*/ 0 h 250"/>
                <a:gd name="txR" fmla="*/ 218 w 218"/>
                <a:gd name="txB" fmla="*/ 250 h 250"/>
              </a:gdLst>
              <a:ahLst/>
              <a:cxnLst>
                <a:cxn ang="0">
                  <a:pos x="186" y="4"/>
                </a:cxn>
                <a:cxn ang="0">
                  <a:pos x="174" y="16"/>
                </a:cxn>
                <a:cxn ang="0">
                  <a:pos x="28" y="22"/>
                </a:cxn>
                <a:cxn ang="0">
                  <a:pos x="24" y="82"/>
                </a:cxn>
                <a:cxn ang="0">
                  <a:pos x="14" y="84"/>
                </a:cxn>
                <a:cxn ang="0">
                  <a:pos x="10" y="90"/>
                </a:cxn>
                <a:cxn ang="0">
                  <a:pos x="6" y="100"/>
                </a:cxn>
                <a:cxn ang="0">
                  <a:pos x="2" y="106"/>
                </a:cxn>
                <a:cxn ang="0">
                  <a:pos x="0" y="110"/>
                </a:cxn>
                <a:cxn ang="0">
                  <a:pos x="4" y="122"/>
                </a:cxn>
                <a:cxn ang="0">
                  <a:pos x="6" y="128"/>
                </a:cxn>
                <a:cxn ang="0">
                  <a:pos x="6" y="136"/>
                </a:cxn>
                <a:cxn ang="0">
                  <a:pos x="6" y="152"/>
                </a:cxn>
                <a:cxn ang="0">
                  <a:pos x="14" y="174"/>
                </a:cxn>
                <a:cxn ang="0">
                  <a:pos x="24" y="186"/>
                </a:cxn>
                <a:cxn ang="0">
                  <a:pos x="32" y="196"/>
                </a:cxn>
                <a:cxn ang="0">
                  <a:pos x="50" y="222"/>
                </a:cxn>
                <a:cxn ang="0">
                  <a:pos x="56" y="230"/>
                </a:cxn>
                <a:cxn ang="0">
                  <a:pos x="66" y="238"/>
                </a:cxn>
                <a:cxn ang="0">
                  <a:pos x="78" y="240"/>
                </a:cxn>
                <a:cxn ang="0">
                  <a:pos x="88" y="250"/>
                </a:cxn>
                <a:cxn ang="0">
                  <a:pos x="114" y="250"/>
                </a:cxn>
                <a:cxn ang="0">
                  <a:pos x="138" y="250"/>
                </a:cxn>
                <a:cxn ang="0">
                  <a:pos x="180" y="244"/>
                </a:cxn>
                <a:cxn ang="0">
                  <a:pos x="180" y="222"/>
                </a:cxn>
                <a:cxn ang="0">
                  <a:pos x="172" y="210"/>
                </a:cxn>
                <a:cxn ang="0">
                  <a:pos x="160" y="196"/>
                </a:cxn>
                <a:cxn ang="0">
                  <a:pos x="154" y="192"/>
                </a:cxn>
                <a:cxn ang="0">
                  <a:pos x="152" y="184"/>
                </a:cxn>
                <a:cxn ang="0">
                  <a:pos x="156" y="176"/>
                </a:cxn>
                <a:cxn ang="0">
                  <a:pos x="156" y="158"/>
                </a:cxn>
                <a:cxn ang="0">
                  <a:pos x="160" y="150"/>
                </a:cxn>
                <a:cxn ang="0">
                  <a:pos x="176" y="130"/>
                </a:cxn>
                <a:cxn ang="0">
                  <a:pos x="188" y="108"/>
                </a:cxn>
                <a:cxn ang="0">
                  <a:pos x="192" y="94"/>
                </a:cxn>
                <a:cxn ang="0">
                  <a:pos x="200" y="82"/>
                </a:cxn>
                <a:cxn ang="0">
                  <a:pos x="208" y="78"/>
                </a:cxn>
                <a:cxn ang="0">
                  <a:pos x="216" y="70"/>
                </a:cxn>
                <a:cxn ang="0">
                  <a:pos x="218" y="66"/>
                </a:cxn>
                <a:cxn ang="0">
                  <a:pos x="212" y="54"/>
                </a:cxn>
                <a:cxn ang="0">
                  <a:pos x="204" y="40"/>
                </a:cxn>
                <a:cxn ang="0">
                  <a:pos x="200" y="32"/>
                </a:cxn>
                <a:cxn ang="0">
                  <a:pos x="200" y="22"/>
                </a:cxn>
                <a:cxn ang="0">
                  <a:pos x="192" y="8"/>
                </a:cxn>
              </a:cxnLst>
              <a:rect l="txL" t="txT" r="txR" b="txB"/>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10" y="90"/>
                  </a:lnTo>
                  <a:lnTo>
                    <a:pt x="8" y="94"/>
                  </a:lnTo>
                  <a:lnTo>
                    <a:pt x="8" y="98"/>
                  </a:lnTo>
                  <a:lnTo>
                    <a:pt x="6" y="100"/>
                  </a:lnTo>
                  <a:lnTo>
                    <a:pt x="6" y="102"/>
                  </a:lnTo>
                  <a:lnTo>
                    <a:pt x="4" y="104"/>
                  </a:lnTo>
                  <a:lnTo>
                    <a:pt x="2" y="106"/>
                  </a:lnTo>
                  <a:lnTo>
                    <a:pt x="0" y="108"/>
                  </a:lnTo>
                  <a:lnTo>
                    <a:pt x="0" y="110"/>
                  </a:lnTo>
                  <a:lnTo>
                    <a:pt x="0" y="110"/>
                  </a:lnTo>
                  <a:lnTo>
                    <a:pt x="0" y="114"/>
                  </a:lnTo>
                  <a:lnTo>
                    <a:pt x="2" y="118"/>
                  </a:lnTo>
                  <a:lnTo>
                    <a:pt x="4" y="122"/>
                  </a:lnTo>
                  <a:lnTo>
                    <a:pt x="4" y="122"/>
                  </a:lnTo>
                  <a:lnTo>
                    <a:pt x="6" y="124"/>
                  </a:lnTo>
                  <a:lnTo>
                    <a:pt x="6" y="128"/>
                  </a:lnTo>
                  <a:lnTo>
                    <a:pt x="6" y="132"/>
                  </a:lnTo>
                  <a:lnTo>
                    <a:pt x="6" y="132"/>
                  </a:lnTo>
                  <a:lnTo>
                    <a:pt x="6" y="136"/>
                  </a:lnTo>
                  <a:lnTo>
                    <a:pt x="4" y="140"/>
                  </a:lnTo>
                  <a:lnTo>
                    <a:pt x="4" y="146"/>
                  </a:lnTo>
                  <a:lnTo>
                    <a:pt x="6" y="152"/>
                  </a:lnTo>
                  <a:lnTo>
                    <a:pt x="12" y="170"/>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200" y="22"/>
                  </a:lnTo>
                  <a:lnTo>
                    <a:pt x="198" y="18"/>
                  </a:lnTo>
                  <a:lnTo>
                    <a:pt x="196" y="12"/>
                  </a:lnTo>
                  <a:lnTo>
                    <a:pt x="192" y="8"/>
                  </a:lnTo>
                  <a:lnTo>
                    <a:pt x="188"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23" name="Freeform 283"/>
            <p:cNvSpPr/>
            <p:nvPr/>
          </p:nvSpPr>
          <p:spPr>
            <a:xfrm>
              <a:off x="406" y="1616"/>
              <a:ext cx="148" cy="84"/>
            </a:xfrm>
            <a:custGeom>
              <a:avLst/>
              <a:gdLst>
                <a:gd name="txL" fmla="*/ 0 w 148"/>
                <a:gd name="txT" fmla="*/ 0 h 84"/>
                <a:gd name="txR" fmla="*/ 148 w 148"/>
                <a:gd name="txB" fmla="*/ 84 h 84"/>
              </a:gdLst>
              <a:ahLst/>
              <a:cxnLst>
                <a:cxn ang="0">
                  <a:pos x="106" y="0"/>
                </a:cxn>
                <a:cxn ang="0">
                  <a:pos x="98" y="2"/>
                </a:cxn>
                <a:cxn ang="0">
                  <a:pos x="90" y="6"/>
                </a:cxn>
                <a:cxn ang="0">
                  <a:pos x="84" y="12"/>
                </a:cxn>
                <a:cxn ang="0">
                  <a:pos x="82" y="22"/>
                </a:cxn>
                <a:cxn ang="0">
                  <a:pos x="76" y="28"/>
                </a:cxn>
                <a:cxn ang="0">
                  <a:pos x="70" y="28"/>
                </a:cxn>
                <a:cxn ang="0">
                  <a:pos x="64" y="26"/>
                </a:cxn>
                <a:cxn ang="0">
                  <a:pos x="60" y="26"/>
                </a:cxn>
                <a:cxn ang="0">
                  <a:pos x="58" y="26"/>
                </a:cxn>
                <a:cxn ang="0">
                  <a:pos x="54" y="28"/>
                </a:cxn>
                <a:cxn ang="0">
                  <a:pos x="48" y="30"/>
                </a:cxn>
                <a:cxn ang="0">
                  <a:pos x="36" y="34"/>
                </a:cxn>
                <a:cxn ang="0">
                  <a:pos x="26" y="36"/>
                </a:cxn>
                <a:cxn ang="0">
                  <a:pos x="10" y="38"/>
                </a:cxn>
                <a:cxn ang="0">
                  <a:pos x="6" y="46"/>
                </a:cxn>
                <a:cxn ang="0">
                  <a:pos x="4" y="50"/>
                </a:cxn>
                <a:cxn ang="0">
                  <a:pos x="0" y="50"/>
                </a:cxn>
                <a:cxn ang="0">
                  <a:pos x="2" y="52"/>
                </a:cxn>
                <a:cxn ang="0">
                  <a:pos x="4" y="54"/>
                </a:cxn>
                <a:cxn ang="0">
                  <a:pos x="6" y="60"/>
                </a:cxn>
                <a:cxn ang="0">
                  <a:pos x="10" y="70"/>
                </a:cxn>
                <a:cxn ang="0">
                  <a:pos x="26" y="84"/>
                </a:cxn>
                <a:cxn ang="0">
                  <a:pos x="38" y="74"/>
                </a:cxn>
                <a:cxn ang="0">
                  <a:pos x="42" y="68"/>
                </a:cxn>
                <a:cxn ang="0">
                  <a:pos x="48" y="62"/>
                </a:cxn>
                <a:cxn ang="0">
                  <a:pos x="58" y="60"/>
                </a:cxn>
                <a:cxn ang="0">
                  <a:pos x="60" y="62"/>
                </a:cxn>
                <a:cxn ang="0">
                  <a:pos x="62" y="68"/>
                </a:cxn>
                <a:cxn ang="0">
                  <a:pos x="64" y="70"/>
                </a:cxn>
                <a:cxn ang="0">
                  <a:pos x="74" y="68"/>
                </a:cxn>
                <a:cxn ang="0">
                  <a:pos x="86" y="68"/>
                </a:cxn>
                <a:cxn ang="0">
                  <a:pos x="118" y="62"/>
                </a:cxn>
                <a:cxn ang="0">
                  <a:pos x="146" y="52"/>
                </a:cxn>
                <a:cxn ang="0">
                  <a:pos x="132" y="34"/>
                </a:cxn>
                <a:cxn ang="0">
                  <a:pos x="122" y="22"/>
                </a:cxn>
                <a:cxn ang="0">
                  <a:pos x="118" y="16"/>
                </a:cxn>
                <a:cxn ang="0">
                  <a:pos x="112" y="8"/>
                </a:cxn>
                <a:cxn ang="0">
                  <a:pos x="106" y="0"/>
                </a:cxn>
              </a:cxnLst>
              <a:rect l="txL" t="txT" r="txR" b="txB"/>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4" y="50"/>
                  </a:lnTo>
                  <a:lnTo>
                    <a:pt x="2" y="50"/>
                  </a:lnTo>
                  <a:lnTo>
                    <a:pt x="0" y="50"/>
                  </a:lnTo>
                  <a:lnTo>
                    <a:pt x="2" y="52"/>
                  </a:lnTo>
                  <a:lnTo>
                    <a:pt x="2" y="52"/>
                  </a:lnTo>
                  <a:lnTo>
                    <a:pt x="4" y="52"/>
                  </a:lnTo>
                  <a:lnTo>
                    <a:pt x="4" y="54"/>
                  </a:lnTo>
                  <a:lnTo>
                    <a:pt x="4" y="56"/>
                  </a:lnTo>
                  <a:lnTo>
                    <a:pt x="6" y="60"/>
                  </a:lnTo>
                  <a:lnTo>
                    <a:pt x="6" y="66"/>
                  </a:lnTo>
                  <a:lnTo>
                    <a:pt x="10" y="70"/>
                  </a:lnTo>
                  <a:lnTo>
                    <a:pt x="14" y="74"/>
                  </a:lnTo>
                  <a:lnTo>
                    <a:pt x="26" y="84"/>
                  </a:lnTo>
                  <a:lnTo>
                    <a:pt x="38" y="74"/>
                  </a:lnTo>
                  <a:lnTo>
                    <a:pt x="38" y="74"/>
                  </a:lnTo>
                  <a:lnTo>
                    <a:pt x="40" y="72"/>
                  </a:lnTo>
                  <a:lnTo>
                    <a:pt x="42" y="68"/>
                  </a:lnTo>
                  <a:lnTo>
                    <a:pt x="44" y="66"/>
                  </a:lnTo>
                  <a:lnTo>
                    <a:pt x="48" y="62"/>
                  </a:lnTo>
                  <a:lnTo>
                    <a:pt x="52" y="60"/>
                  </a:lnTo>
                  <a:lnTo>
                    <a:pt x="58" y="60"/>
                  </a:lnTo>
                  <a:lnTo>
                    <a:pt x="58" y="60"/>
                  </a:lnTo>
                  <a:lnTo>
                    <a:pt x="60" y="62"/>
                  </a:lnTo>
                  <a:lnTo>
                    <a:pt x="60" y="66"/>
                  </a:lnTo>
                  <a:lnTo>
                    <a:pt x="62" y="68"/>
                  </a:lnTo>
                  <a:lnTo>
                    <a:pt x="64" y="70"/>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24" name="Freeform 284"/>
            <p:cNvSpPr/>
            <p:nvPr/>
          </p:nvSpPr>
          <p:spPr>
            <a:xfrm>
              <a:off x="336" y="1712"/>
              <a:ext cx="74" cy="82"/>
            </a:xfrm>
            <a:custGeom>
              <a:avLst/>
              <a:gdLst>
                <a:gd name="txL" fmla="*/ 0 w 74"/>
                <a:gd name="txT" fmla="*/ 0 h 82"/>
                <a:gd name="txR" fmla="*/ 74 w 74"/>
                <a:gd name="txB" fmla="*/ 82 h 82"/>
              </a:gdLst>
              <a:ahLst/>
              <a:cxnLst>
                <a:cxn ang="0">
                  <a:pos x="52" y="0"/>
                </a:cxn>
                <a:cxn ang="0">
                  <a:pos x="52" y="6"/>
                </a:cxn>
                <a:cxn ang="0">
                  <a:pos x="54" y="12"/>
                </a:cxn>
                <a:cxn ang="0">
                  <a:pos x="60" y="12"/>
                </a:cxn>
                <a:cxn ang="0">
                  <a:pos x="68" y="12"/>
                </a:cxn>
                <a:cxn ang="0">
                  <a:pos x="72" y="12"/>
                </a:cxn>
                <a:cxn ang="0">
                  <a:pos x="72" y="14"/>
                </a:cxn>
                <a:cxn ang="0">
                  <a:pos x="74" y="22"/>
                </a:cxn>
                <a:cxn ang="0">
                  <a:pos x="72" y="26"/>
                </a:cxn>
                <a:cxn ang="0">
                  <a:pos x="68" y="26"/>
                </a:cxn>
                <a:cxn ang="0">
                  <a:pos x="68" y="30"/>
                </a:cxn>
                <a:cxn ang="0">
                  <a:pos x="68" y="36"/>
                </a:cxn>
                <a:cxn ang="0">
                  <a:pos x="74" y="38"/>
                </a:cxn>
                <a:cxn ang="0">
                  <a:pos x="74" y="42"/>
                </a:cxn>
                <a:cxn ang="0">
                  <a:pos x="74" y="52"/>
                </a:cxn>
                <a:cxn ang="0">
                  <a:pos x="70" y="60"/>
                </a:cxn>
                <a:cxn ang="0">
                  <a:pos x="62" y="64"/>
                </a:cxn>
                <a:cxn ang="0">
                  <a:pos x="52" y="66"/>
                </a:cxn>
                <a:cxn ang="0">
                  <a:pos x="46" y="68"/>
                </a:cxn>
                <a:cxn ang="0">
                  <a:pos x="42" y="68"/>
                </a:cxn>
                <a:cxn ang="0">
                  <a:pos x="32" y="72"/>
                </a:cxn>
                <a:cxn ang="0">
                  <a:pos x="28" y="78"/>
                </a:cxn>
                <a:cxn ang="0">
                  <a:pos x="24" y="82"/>
                </a:cxn>
                <a:cxn ang="0">
                  <a:pos x="22" y="74"/>
                </a:cxn>
                <a:cxn ang="0">
                  <a:pos x="20" y="72"/>
                </a:cxn>
                <a:cxn ang="0">
                  <a:pos x="16" y="68"/>
                </a:cxn>
                <a:cxn ang="0">
                  <a:pos x="14" y="66"/>
                </a:cxn>
                <a:cxn ang="0">
                  <a:pos x="6" y="58"/>
                </a:cxn>
                <a:cxn ang="0">
                  <a:pos x="0" y="46"/>
                </a:cxn>
                <a:cxn ang="0">
                  <a:pos x="0" y="46"/>
                </a:cxn>
                <a:cxn ang="0">
                  <a:pos x="6" y="18"/>
                </a:cxn>
                <a:cxn ang="0">
                  <a:pos x="26" y="18"/>
                </a:cxn>
                <a:cxn ang="0">
                  <a:pos x="30" y="18"/>
                </a:cxn>
                <a:cxn ang="0">
                  <a:pos x="32" y="2"/>
                </a:cxn>
              </a:cxnLst>
              <a:rect l="txL" t="txT" r="txR" b="txB"/>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2"/>
                  </a:lnTo>
                  <a:lnTo>
                    <a:pt x="72" y="12"/>
                  </a:lnTo>
                  <a:lnTo>
                    <a:pt x="72" y="14"/>
                  </a:lnTo>
                  <a:lnTo>
                    <a:pt x="74" y="18"/>
                  </a:lnTo>
                  <a:lnTo>
                    <a:pt x="74" y="22"/>
                  </a:lnTo>
                  <a:lnTo>
                    <a:pt x="72" y="26"/>
                  </a:lnTo>
                  <a:lnTo>
                    <a:pt x="72" y="26"/>
                  </a:lnTo>
                  <a:lnTo>
                    <a:pt x="70" y="26"/>
                  </a:lnTo>
                  <a:lnTo>
                    <a:pt x="68" y="26"/>
                  </a:lnTo>
                  <a:lnTo>
                    <a:pt x="68" y="28"/>
                  </a:lnTo>
                  <a:lnTo>
                    <a:pt x="68" y="30"/>
                  </a:lnTo>
                  <a:lnTo>
                    <a:pt x="68" y="34"/>
                  </a:lnTo>
                  <a:lnTo>
                    <a:pt x="68" y="36"/>
                  </a:lnTo>
                  <a:lnTo>
                    <a:pt x="68" y="36"/>
                  </a:lnTo>
                  <a:lnTo>
                    <a:pt x="74" y="38"/>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2" y="72"/>
                  </a:lnTo>
                  <a:lnTo>
                    <a:pt x="30" y="74"/>
                  </a:lnTo>
                  <a:lnTo>
                    <a:pt x="28" y="78"/>
                  </a:lnTo>
                  <a:lnTo>
                    <a:pt x="26" y="80"/>
                  </a:lnTo>
                  <a:lnTo>
                    <a:pt x="24" y="82"/>
                  </a:lnTo>
                  <a:lnTo>
                    <a:pt x="24" y="82"/>
                  </a:lnTo>
                  <a:lnTo>
                    <a:pt x="22" y="74"/>
                  </a:lnTo>
                  <a:lnTo>
                    <a:pt x="22" y="74"/>
                  </a:lnTo>
                  <a:lnTo>
                    <a:pt x="20" y="72"/>
                  </a:lnTo>
                  <a:lnTo>
                    <a:pt x="20" y="68"/>
                  </a:lnTo>
                  <a:lnTo>
                    <a:pt x="16" y="68"/>
                  </a:lnTo>
                  <a:lnTo>
                    <a:pt x="16" y="66"/>
                  </a:lnTo>
                  <a:lnTo>
                    <a:pt x="14" y="66"/>
                  </a:lnTo>
                  <a:lnTo>
                    <a:pt x="10" y="62"/>
                  </a:lnTo>
                  <a:lnTo>
                    <a:pt x="6" y="58"/>
                  </a:lnTo>
                  <a:lnTo>
                    <a:pt x="2" y="54"/>
                  </a:lnTo>
                  <a:lnTo>
                    <a:pt x="0" y="46"/>
                  </a:lnTo>
                  <a:lnTo>
                    <a:pt x="0" y="46"/>
                  </a:lnTo>
                  <a:lnTo>
                    <a:pt x="0" y="46"/>
                  </a:lnTo>
                  <a:lnTo>
                    <a:pt x="0" y="44"/>
                  </a:lnTo>
                  <a:lnTo>
                    <a:pt x="6" y="18"/>
                  </a:lnTo>
                  <a:lnTo>
                    <a:pt x="26" y="18"/>
                  </a:lnTo>
                  <a:lnTo>
                    <a:pt x="26" y="18"/>
                  </a:lnTo>
                  <a:lnTo>
                    <a:pt x="28" y="18"/>
                  </a:lnTo>
                  <a:lnTo>
                    <a:pt x="30" y="18"/>
                  </a:lnTo>
                  <a:lnTo>
                    <a:pt x="30" y="14"/>
                  </a:lnTo>
                  <a:lnTo>
                    <a:pt x="32"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25" name="Freeform 285"/>
            <p:cNvSpPr/>
            <p:nvPr/>
          </p:nvSpPr>
          <p:spPr>
            <a:xfrm>
              <a:off x="342" y="1714"/>
              <a:ext cx="26" cy="16"/>
            </a:xfrm>
            <a:custGeom>
              <a:avLst/>
              <a:gdLst>
                <a:gd name="txL" fmla="*/ 0 w 26"/>
                <a:gd name="txT" fmla="*/ 0 h 16"/>
                <a:gd name="txR" fmla="*/ 26 w 26"/>
                <a:gd name="txB" fmla="*/ 16 h 16"/>
              </a:gdLst>
              <a:ahLst/>
              <a:cxnLst>
                <a:cxn ang="0">
                  <a:pos x="20" y="0"/>
                </a:cxn>
                <a:cxn ang="0">
                  <a:pos x="20" y="0"/>
                </a:cxn>
                <a:cxn ang="0">
                  <a:pos x="18" y="0"/>
                </a:cxn>
                <a:cxn ang="0">
                  <a:pos x="14" y="0"/>
                </a:cxn>
                <a:cxn ang="0">
                  <a:pos x="10" y="2"/>
                </a:cxn>
                <a:cxn ang="0">
                  <a:pos x="6" y="4"/>
                </a:cxn>
                <a:cxn ang="0">
                  <a:pos x="4" y="8"/>
                </a:cxn>
                <a:cxn ang="0">
                  <a:pos x="0" y="16"/>
                </a:cxn>
                <a:cxn ang="0">
                  <a:pos x="22" y="16"/>
                </a:cxn>
                <a:cxn ang="0">
                  <a:pos x="22" y="16"/>
                </a:cxn>
                <a:cxn ang="0">
                  <a:pos x="24" y="14"/>
                </a:cxn>
                <a:cxn ang="0">
                  <a:pos x="24" y="12"/>
                </a:cxn>
                <a:cxn ang="0">
                  <a:pos x="24" y="10"/>
                </a:cxn>
                <a:cxn ang="0">
                  <a:pos x="26" y="6"/>
                </a:cxn>
                <a:cxn ang="0">
                  <a:pos x="26" y="2"/>
                </a:cxn>
                <a:cxn ang="0">
                  <a:pos x="26" y="0"/>
                </a:cxn>
                <a:cxn ang="0">
                  <a:pos x="20" y="0"/>
                </a:cxn>
              </a:cxnLst>
              <a:rect l="txL" t="txT" r="txR" b="txB"/>
              <a:pathLst>
                <a:path w="26" h="16">
                  <a:moveTo>
                    <a:pt x="20" y="0"/>
                  </a:moveTo>
                  <a:lnTo>
                    <a:pt x="20" y="0"/>
                  </a:lnTo>
                  <a:lnTo>
                    <a:pt x="18" y="0"/>
                  </a:lnTo>
                  <a:lnTo>
                    <a:pt x="14" y="0"/>
                  </a:lnTo>
                  <a:lnTo>
                    <a:pt x="10" y="2"/>
                  </a:lnTo>
                  <a:lnTo>
                    <a:pt x="6" y="4"/>
                  </a:lnTo>
                  <a:lnTo>
                    <a:pt x="4" y="8"/>
                  </a:lnTo>
                  <a:lnTo>
                    <a:pt x="0" y="16"/>
                  </a:lnTo>
                  <a:lnTo>
                    <a:pt x="22" y="16"/>
                  </a:lnTo>
                  <a:lnTo>
                    <a:pt x="22" y="16"/>
                  </a:lnTo>
                  <a:lnTo>
                    <a:pt x="24" y="14"/>
                  </a:lnTo>
                  <a:lnTo>
                    <a:pt x="24" y="12"/>
                  </a:lnTo>
                  <a:lnTo>
                    <a:pt x="24" y="10"/>
                  </a:lnTo>
                  <a:lnTo>
                    <a:pt x="26" y="6"/>
                  </a:lnTo>
                  <a:lnTo>
                    <a:pt x="26" y="2"/>
                  </a:lnTo>
                  <a:lnTo>
                    <a:pt x="26" y="0"/>
                  </a:lnTo>
                  <a:lnTo>
                    <a:pt x="2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26" name="Freeform 286"/>
            <p:cNvSpPr/>
            <p:nvPr/>
          </p:nvSpPr>
          <p:spPr>
            <a:xfrm>
              <a:off x="360" y="1690"/>
              <a:ext cx="88" cy="122"/>
            </a:xfrm>
            <a:custGeom>
              <a:avLst/>
              <a:gdLst>
                <a:gd name="txL" fmla="*/ 0 w 88"/>
                <a:gd name="txT" fmla="*/ 0 h 122"/>
                <a:gd name="txR" fmla="*/ 88 w 88"/>
                <a:gd name="txB" fmla="*/ 122 h 122"/>
              </a:gdLst>
              <a:ahLst/>
              <a:cxnLst>
                <a:cxn ang="0">
                  <a:pos x="10" y="120"/>
                </a:cxn>
                <a:cxn ang="0">
                  <a:pos x="12" y="122"/>
                </a:cxn>
                <a:cxn ang="0">
                  <a:pos x="10" y="120"/>
                </a:cxn>
                <a:cxn ang="0">
                  <a:pos x="0" y="104"/>
                </a:cxn>
                <a:cxn ang="0">
                  <a:pos x="2" y="102"/>
                </a:cxn>
                <a:cxn ang="0">
                  <a:pos x="6" y="98"/>
                </a:cxn>
                <a:cxn ang="0">
                  <a:pos x="8" y="96"/>
                </a:cxn>
                <a:cxn ang="0">
                  <a:pos x="14" y="92"/>
                </a:cxn>
                <a:cxn ang="0">
                  <a:pos x="20" y="84"/>
                </a:cxn>
                <a:cxn ang="0">
                  <a:pos x="24" y="90"/>
                </a:cxn>
                <a:cxn ang="0">
                  <a:pos x="32" y="88"/>
                </a:cxn>
                <a:cxn ang="0">
                  <a:pos x="44" y="84"/>
                </a:cxn>
                <a:cxn ang="0">
                  <a:pos x="48" y="82"/>
                </a:cxn>
                <a:cxn ang="0">
                  <a:pos x="48" y="78"/>
                </a:cxn>
                <a:cxn ang="0">
                  <a:pos x="50" y="66"/>
                </a:cxn>
                <a:cxn ang="0">
                  <a:pos x="44" y="58"/>
                </a:cxn>
                <a:cxn ang="0">
                  <a:pos x="44" y="56"/>
                </a:cxn>
                <a:cxn ang="0">
                  <a:pos x="44" y="50"/>
                </a:cxn>
                <a:cxn ang="0">
                  <a:pos x="46" y="48"/>
                </a:cxn>
                <a:cxn ang="0">
                  <a:pos x="48" y="46"/>
                </a:cxn>
                <a:cxn ang="0">
                  <a:pos x="50" y="40"/>
                </a:cxn>
                <a:cxn ang="0">
                  <a:pos x="48" y="34"/>
                </a:cxn>
                <a:cxn ang="0">
                  <a:pos x="30" y="32"/>
                </a:cxn>
                <a:cxn ang="0">
                  <a:pos x="28" y="24"/>
                </a:cxn>
                <a:cxn ang="0">
                  <a:pos x="32" y="22"/>
                </a:cxn>
                <a:cxn ang="0">
                  <a:pos x="56" y="20"/>
                </a:cxn>
                <a:cxn ang="0">
                  <a:pos x="72" y="22"/>
                </a:cxn>
                <a:cxn ang="0">
                  <a:pos x="72" y="18"/>
                </a:cxn>
                <a:cxn ang="0">
                  <a:pos x="72" y="12"/>
                </a:cxn>
                <a:cxn ang="0">
                  <a:pos x="78" y="6"/>
                </a:cxn>
                <a:cxn ang="0">
                  <a:pos x="82" y="4"/>
                </a:cxn>
                <a:cxn ang="0">
                  <a:pos x="86" y="0"/>
                </a:cxn>
                <a:cxn ang="0">
                  <a:pos x="88" y="0"/>
                </a:cxn>
                <a:cxn ang="0">
                  <a:pos x="88" y="10"/>
                </a:cxn>
                <a:cxn ang="0">
                  <a:pos x="88" y="14"/>
                </a:cxn>
                <a:cxn ang="0">
                  <a:pos x="86" y="24"/>
                </a:cxn>
                <a:cxn ang="0">
                  <a:pos x="86" y="34"/>
                </a:cxn>
                <a:cxn ang="0">
                  <a:pos x="86" y="40"/>
                </a:cxn>
                <a:cxn ang="0">
                  <a:pos x="86" y="48"/>
                </a:cxn>
                <a:cxn ang="0">
                  <a:pos x="84" y="60"/>
                </a:cxn>
                <a:cxn ang="0">
                  <a:pos x="80" y="68"/>
                </a:cxn>
                <a:cxn ang="0">
                  <a:pos x="78" y="72"/>
                </a:cxn>
                <a:cxn ang="0">
                  <a:pos x="74" y="82"/>
                </a:cxn>
                <a:cxn ang="0">
                  <a:pos x="70" y="92"/>
                </a:cxn>
                <a:cxn ang="0">
                  <a:pos x="66" y="98"/>
                </a:cxn>
                <a:cxn ang="0">
                  <a:pos x="64" y="102"/>
                </a:cxn>
                <a:cxn ang="0">
                  <a:pos x="60" y="110"/>
                </a:cxn>
                <a:cxn ang="0">
                  <a:pos x="56" y="112"/>
                </a:cxn>
                <a:cxn ang="0">
                  <a:pos x="50" y="112"/>
                </a:cxn>
                <a:cxn ang="0">
                  <a:pos x="44" y="112"/>
                </a:cxn>
                <a:cxn ang="0">
                  <a:pos x="38" y="116"/>
                </a:cxn>
                <a:cxn ang="0">
                  <a:pos x="34" y="114"/>
                </a:cxn>
                <a:cxn ang="0">
                  <a:pos x="32" y="112"/>
                </a:cxn>
                <a:cxn ang="0">
                  <a:pos x="28" y="112"/>
                </a:cxn>
                <a:cxn ang="0">
                  <a:pos x="18" y="116"/>
                </a:cxn>
              </a:cxnLst>
              <a:rect l="txL" t="txT" r="txR" b="txB"/>
              <a:pathLst>
                <a:path w="88" h="122">
                  <a:moveTo>
                    <a:pt x="10" y="120"/>
                  </a:moveTo>
                  <a:lnTo>
                    <a:pt x="10" y="120"/>
                  </a:lnTo>
                  <a:lnTo>
                    <a:pt x="12" y="122"/>
                  </a:lnTo>
                  <a:lnTo>
                    <a:pt x="12" y="122"/>
                  </a:lnTo>
                  <a:lnTo>
                    <a:pt x="12" y="122"/>
                  </a:lnTo>
                  <a:lnTo>
                    <a:pt x="10" y="120"/>
                  </a:lnTo>
                  <a:lnTo>
                    <a:pt x="0" y="108"/>
                  </a:lnTo>
                  <a:lnTo>
                    <a:pt x="0" y="104"/>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6" y="0"/>
                  </a:lnTo>
                  <a:lnTo>
                    <a:pt x="88" y="0"/>
                  </a:lnTo>
                  <a:lnTo>
                    <a:pt x="88" y="4"/>
                  </a:lnTo>
                  <a:lnTo>
                    <a:pt x="88" y="10"/>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6" y="112"/>
                  </a:lnTo>
                  <a:lnTo>
                    <a:pt x="54" y="112"/>
                  </a:lnTo>
                  <a:lnTo>
                    <a:pt x="50" y="112"/>
                  </a:lnTo>
                  <a:lnTo>
                    <a:pt x="46" y="110"/>
                  </a:lnTo>
                  <a:lnTo>
                    <a:pt x="44" y="112"/>
                  </a:lnTo>
                  <a:lnTo>
                    <a:pt x="42" y="112"/>
                  </a:lnTo>
                  <a:lnTo>
                    <a:pt x="38" y="116"/>
                  </a:lnTo>
                  <a:lnTo>
                    <a:pt x="34" y="114"/>
                  </a:lnTo>
                  <a:lnTo>
                    <a:pt x="34" y="114"/>
                  </a:lnTo>
                  <a:lnTo>
                    <a:pt x="34" y="112"/>
                  </a:lnTo>
                  <a:lnTo>
                    <a:pt x="32" y="112"/>
                  </a:lnTo>
                  <a:lnTo>
                    <a:pt x="30" y="112"/>
                  </a:lnTo>
                  <a:lnTo>
                    <a:pt x="28" y="112"/>
                  </a:lnTo>
                  <a:lnTo>
                    <a:pt x="24" y="114"/>
                  </a:lnTo>
                  <a:lnTo>
                    <a:pt x="18" y="116"/>
                  </a:lnTo>
                  <a:lnTo>
                    <a:pt x="10" y="12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27" name="Freeform 287"/>
            <p:cNvSpPr/>
            <p:nvPr/>
          </p:nvSpPr>
          <p:spPr>
            <a:xfrm>
              <a:off x="370" y="1830"/>
              <a:ext cx="130" cy="156"/>
            </a:xfrm>
            <a:custGeom>
              <a:avLst/>
              <a:gdLst>
                <a:gd name="txL" fmla="*/ 0 w 130"/>
                <a:gd name="txT" fmla="*/ 0 h 156"/>
                <a:gd name="txR" fmla="*/ 130 w 130"/>
                <a:gd name="txB" fmla="*/ 156 h 156"/>
              </a:gdLst>
              <a:ahLst/>
              <a:cxnLst>
                <a:cxn ang="0">
                  <a:pos x="24" y="2"/>
                </a:cxn>
                <a:cxn ang="0">
                  <a:pos x="42" y="0"/>
                </a:cxn>
                <a:cxn ang="0">
                  <a:pos x="56" y="0"/>
                </a:cxn>
                <a:cxn ang="0">
                  <a:pos x="86" y="26"/>
                </a:cxn>
                <a:cxn ang="0">
                  <a:pos x="86" y="18"/>
                </a:cxn>
                <a:cxn ang="0">
                  <a:pos x="88" y="14"/>
                </a:cxn>
                <a:cxn ang="0">
                  <a:pos x="102" y="18"/>
                </a:cxn>
                <a:cxn ang="0">
                  <a:pos x="112" y="24"/>
                </a:cxn>
                <a:cxn ang="0">
                  <a:pos x="112" y="34"/>
                </a:cxn>
                <a:cxn ang="0">
                  <a:pos x="114" y="38"/>
                </a:cxn>
                <a:cxn ang="0">
                  <a:pos x="116" y="48"/>
                </a:cxn>
                <a:cxn ang="0">
                  <a:pos x="114" y="56"/>
                </a:cxn>
                <a:cxn ang="0">
                  <a:pos x="114" y="60"/>
                </a:cxn>
                <a:cxn ang="0">
                  <a:pos x="128" y="62"/>
                </a:cxn>
                <a:cxn ang="0">
                  <a:pos x="128" y="70"/>
                </a:cxn>
                <a:cxn ang="0">
                  <a:pos x="128" y="82"/>
                </a:cxn>
                <a:cxn ang="0">
                  <a:pos x="128" y="88"/>
                </a:cxn>
                <a:cxn ang="0">
                  <a:pos x="112" y="136"/>
                </a:cxn>
                <a:cxn ang="0">
                  <a:pos x="114" y="138"/>
                </a:cxn>
                <a:cxn ang="0">
                  <a:pos x="118" y="144"/>
                </a:cxn>
                <a:cxn ang="0">
                  <a:pos x="130" y="152"/>
                </a:cxn>
                <a:cxn ang="0">
                  <a:pos x="126" y="152"/>
                </a:cxn>
                <a:cxn ang="0">
                  <a:pos x="116" y="154"/>
                </a:cxn>
                <a:cxn ang="0">
                  <a:pos x="106" y="156"/>
                </a:cxn>
                <a:cxn ang="0">
                  <a:pos x="100" y="156"/>
                </a:cxn>
                <a:cxn ang="0">
                  <a:pos x="92" y="156"/>
                </a:cxn>
                <a:cxn ang="0">
                  <a:pos x="82" y="154"/>
                </a:cxn>
                <a:cxn ang="0">
                  <a:pos x="76" y="150"/>
                </a:cxn>
                <a:cxn ang="0">
                  <a:pos x="30" y="150"/>
                </a:cxn>
                <a:cxn ang="0">
                  <a:pos x="24" y="150"/>
                </a:cxn>
                <a:cxn ang="0">
                  <a:pos x="20" y="144"/>
                </a:cxn>
                <a:cxn ang="0">
                  <a:pos x="16" y="142"/>
                </a:cxn>
                <a:cxn ang="0">
                  <a:pos x="6" y="142"/>
                </a:cxn>
                <a:cxn ang="0">
                  <a:pos x="2" y="140"/>
                </a:cxn>
                <a:cxn ang="0">
                  <a:pos x="6" y="118"/>
                </a:cxn>
                <a:cxn ang="0">
                  <a:pos x="10" y="100"/>
                </a:cxn>
                <a:cxn ang="0">
                  <a:pos x="12" y="94"/>
                </a:cxn>
                <a:cxn ang="0">
                  <a:pos x="16" y="82"/>
                </a:cxn>
                <a:cxn ang="0">
                  <a:pos x="24" y="68"/>
                </a:cxn>
                <a:cxn ang="0">
                  <a:pos x="26" y="68"/>
                </a:cxn>
                <a:cxn ang="0">
                  <a:pos x="28" y="66"/>
                </a:cxn>
                <a:cxn ang="0">
                  <a:pos x="28" y="58"/>
                </a:cxn>
                <a:cxn ang="0">
                  <a:pos x="26" y="46"/>
                </a:cxn>
                <a:cxn ang="0">
                  <a:pos x="14" y="16"/>
                </a:cxn>
                <a:cxn ang="0">
                  <a:pos x="6" y="4"/>
                </a:cxn>
              </a:cxnLst>
              <a:rect l="txL" t="txT" r="txR" b="txB"/>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88" y="14"/>
                  </a:lnTo>
                  <a:lnTo>
                    <a:pt x="102" y="12"/>
                  </a:lnTo>
                  <a:lnTo>
                    <a:pt x="102" y="18"/>
                  </a:lnTo>
                  <a:lnTo>
                    <a:pt x="112" y="18"/>
                  </a:lnTo>
                  <a:lnTo>
                    <a:pt x="112" y="24"/>
                  </a:lnTo>
                  <a:lnTo>
                    <a:pt x="112" y="28"/>
                  </a:lnTo>
                  <a:lnTo>
                    <a:pt x="112" y="34"/>
                  </a:lnTo>
                  <a:lnTo>
                    <a:pt x="114" y="38"/>
                  </a:lnTo>
                  <a:lnTo>
                    <a:pt x="114" y="38"/>
                  </a:lnTo>
                  <a:lnTo>
                    <a:pt x="116" y="42"/>
                  </a:lnTo>
                  <a:lnTo>
                    <a:pt x="116" y="48"/>
                  </a:lnTo>
                  <a:lnTo>
                    <a:pt x="116" y="52"/>
                  </a:lnTo>
                  <a:lnTo>
                    <a:pt x="114" y="56"/>
                  </a:lnTo>
                  <a:lnTo>
                    <a:pt x="114" y="60"/>
                  </a:lnTo>
                  <a:lnTo>
                    <a:pt x="114" y="60"/>
                  </a:lnTo>
                  <a:lnTo>
                    <a:pt x="128" y="62"/>
                  </a:lnTo>
                  <a:lnTo>
                    <a:pt x="128" y="62"/>
                  </a:lnTo>
                  <a:lnTo>
                    <a:pt x="128" y="66"/>
                  </a:lnTo>
                  <a:lnTo>
                    <a:pt x="128" y="70"/>
                  </a:lnTo>
                  <a:lnTo>
                    <a:pt x="128" y="76"/>
                  </a:lnTo>
                  <a:lnTo>
                    <a:pt x="128" y="82"/>
                  </a:lnTo>
                  <a:lnTo>
                    <a:pt x="128" y="86"/>
                  </a:lnTo>
                  <a:lnTo>
                    <a:pt x="128" y="88"/>
                  </a:lnTo>
                  <a:lnTo>
                    <a:pt x="112" y="90"/>
                  </a:lnTo>
                  <a:lnTo>
                    <a:pt x="112" y="136"/>
                  </a:lnTo>
                  <a:lnTo>
                    <a:pt x="112" y="136"/>
                  </a:lnTo>
                  <a:lnTo>
                    <a:pt x="114" y="138"/>
                  </a:lnTo>
                  <a:lnTo>
                    <a:pt x="116" y="140"/>
                  </a:lnTo>
                  <a:lnTo>
                    <a:pt x="118" y="144"/>
                  </a:lnTo>
                  <a:lnTo>
                    <a:pt x="124" y="148"/>
                  </a:lnTo>
                  <a:lnTo>
                    <a:pt x="130" y="152"/>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6" y="68"/>
                  </a:lnTo>
                  <a:lnTo>
                    <a:pt x="26" y="68"/>
                  </a:lnTo>
                  <a:lnTo>
                    <a:pt x="28" y="66"/>
                  </a:lnTo>
                  <a:lnTo>
                    <a:pt x="28" y="62"/>
                  </a:lnTo>
                  <a:lnTo>
                    <a:pt x="28" y="58"/>
                  </a:lnTo>
                  <a:lnTo>
                    <a:pt x="28" y="54"/>
                  </a:lnTo>
                  <a:lnTo>
                    <a:pt x="26" y="46"/>
                  </a:lnTo>
                  <a:lnTo>
                    <a:pt x="24" y="38"/>
                  </a:lnTo>
                  <a:lnTo>
                    <a:pt x="14" y="16"/>
                  </a:lnTo>
                  <a:lnTo>
                    <a:pt x="6" y="10"/>
                  </a:lnTo>
                  <a:lnTo>
                    <a:pt x="6" y="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28" name="Freeform 288"/>
            <p:cNvSpPr/>
            <p:nvPr/>
          </p:nvSpPr>
          <p:spPr>
            <a:xfrm>
              <a:off x="374" y="1672"/>
              <a:ext cx="254" cy="258"/>
            </a:xfrm>
            <a:custGeom>
              <a:avLst/>
              <a:gdLst>
                <a:gd name="txL" fmla="*/ 0 w 254"/>
                <a:gd name="txT" fmla="*/ 0 h 258"/>
                <a:gd name="txR" fmla="*/ 254 w 254"/>
                <a:gd name="txB" fmla="*/ 258 h 258"/>
              </a:gdLst>
              <a:ahLst/>
              <a:cxnLst>
                <a:cxn ang="0">
                  <a:pos x="24" y="132"/>
                </a:cxn>
                <a:cxn ang="0">
                  <a:pos x="32" y="128"/>
                </a:cxn>
                <a:cxn ang="0">
                  <a:pos x="40" y="130"/>
                </a:cxn>
                <a:cxn ang="0">
                  <a:pos x="46" y="128"/>
                </a:cxn>
                <a:cxn ang="0">
                  <a:pos x="50" y="120"/>
                </a:cxn>
                <a:cxn ang="0">
                  <a:pos x="66" y="86"/>
                </a:cxn>
                <a:cxn ang="0">
                  <a:pos x="68" y="80"/>
                </a:cxn>
                <a:cxn ang="0">
                  <a:pos x="72" y="70"/>
                </a:cxn>
                <a:cxn ang="0">
                  <a:pos x="72" y="52"/>
                </a:cxn>
                <a:cxn ang="0">
                  <a:pos x="72" y="40"/>
                </a:cxn>
                <a:cxn ang="0">
                  <a:pos x="76" y="30"/>
                </a:cxn>
                <a:cxn ang="0">
                  <a:pos x="72" y="18"/>
                </a:cxn>
                <a:cxn ang="0">
                  <a:pos x="74" y="12"/>
                </a:cxn>
                <a:cxn ang="0">
                  <a:pos x="84" y="6"/>
                </a:cxn>
                <a:cxn ang="0">
                  <a:pos x="92" y="8"/>
                </a:cxn>
                <a:cxn ang="0">
                  <a:pos x="96" y="16"/>
                </a:cxn>
                <a:cxn ang="0">
                  <a:pos x="104" y="14"/>
                </a:cxn>
                <a:cxn ang="0">
                  <a:pos x="122" y="12"/>
                </a:cxn>
                <a:cxn ang="0">
                  <a:pos x="130" y="12"/>
                </a:cxn>
                <a:cxn ang="0">
                  <a:pos x="180" y="2"/>
                </a:cxn>
                <a:cxn ang="0">
                  <a:pos x="188" y="10"/>
                </a:cxn>
                <a:cxn ang="0">
                  <a:pos x="202" y="14"/>
                </a:cxn>
                <a:cxn ang="0">
                  <a:pos x="212" y="18"/>
                </a:cxn>
                <a:cxn ang="0">
                  <a:pos x="222" y="24"/>
                </a:cxn>
                <a:cxn ang="0">
                  <a:pos x="244" y="26"/>
                </a:cxn>
                <a:cxn ang="0">
                  <a:pos x="242" y="32"/>
                </a:cxn>
                <a:cxn ang="0">
                  <a:pos x="240" y="40"/>
                </a:cxn>
                <a:cxn ang="0">
                  <a:pos x="238" y="50"/>
                </a:cxn>
                <a:cxn ang="0">
                  <a:pos x="236" y="60"/>
                </a:cxn>
                <a:cxn ang="0">
                  <a:pos x="230" y="74"/>
                </a:cxn>
                <a:cxn ang="0">
                  <a:pos x="234" y="118"/>
                </a:cxn>
                <a:cxn ang="0">
                  <a:pos x="244" y="170"/>
                </a:cxn>
                <a:cxn ang="0">
                  <a:pos x="250" y="194"/>
                </a:cxn>
                <a:cxn ang="0">
                  <a:pos x="242" y="194"/>
                </a:cxn>
                <a:cxn ang="0">
                  <a:pos x="232" y="196"/>
                </a:cxn>
                <a:cxn ang="0">
                  <a:pos x="226" y="204"/>
                </a:cxn>
                <a:cxn ang="0">
                  <a:pos x="228" y="214"/>
                </a:cxn>
                <a:cxn ang="0">
                  <a:pos x="234" y="228"/>
                </a:cxn>
                <a:cxn ang="0">
                  <a:pos x="240" y="240"/>
                </a:cxn>
                <a:cxn ang="0">
                  <a:pos x="250" y="258"/>
                </a:cxn>
                <a:cxn ang="0">
                  <a:pos x="214" y="230"/>
                </a:cxn>
                <a:cxn ang="0">
                  <a:pos x="210" y="230"/>
                </a:cxn>
                <a:cxn ang="0">
                  <a:pos x="206" y="224"/>
                </a:cxn>
                <a:cxn ang="0">
                  <a:pos x="204" y="230"/>
                </a:cxn>
                <a:cxn ang="0">
                  <a:pos x="192" y="230"/>
                </a:cxn>
                <a:cxn ang="0">
                  <a:pos x="164" y="224"/>
                </a:cxn>
                <a:cxn ang="0">
                  <a:pos x="158" y="222"/>
                </a:cxn>
                <a:cxn ang="0">
                  <a:pos x="156" y="220"/>
                </a:cxn>
                <a:cxn ang="0">
                  <a:pos x="146" y="218"/>
                </a:cxn>
                <a:cxn ang="0">
                  <a:pos x="136" y="218"/>
                </a:cxn>
                <a:cxn ang="0">
                  <a:pos x="110" y="218"/>
                </a:cxn>
                <a:cxn ang="0">
                  <a:pos x="112" y="210"/>
                </a:cxn>
                <a:cxn ang="0">
                  <a:pos x="110" y="196"/>
                </a:cxn>
                <a:cxn ang="0">
                  <a:pos x="108" y="186"/>
                </a:cxn>
                <a:cxn ang="0">
                  <a:pos x="98" y="176"/>
                </a:cxn>
                <a:cxn ang="0">
                  <a:pos x="84" y="172"/>
                </a:cxn>
                <a:cxn ang="0">
                  <a:pos x="82" y="184"/>
                </a:cxn>
                <a:cxn ang="0">
                  <a:pos x="48" y="158"/>
                </a:cxn>
                <a:cxn ang="0">
                  <a:pos x="20" y="160"/>
                </a:cxn>
              </a:cxnLst>
              <a:rect l="txL" t="txT" r="txR" b="txB"/>
              <a:pathLst>
                <a:path w="254" h="258">
                  <a:moveTo>
                    <a:pt x="0" y="152"/>
                  </a:moveTo>
                  <a:lnTo>
                    <a:pt x="24" y="134"/>
                  </a:lnTo>
                  <a:lnTo>
                    <a:pt x="24" y="132"/>
                  </a:lnTo>
                  <a:lnTo>
                    <a:pt x="26" y="132"/>
                  </a:lnTo>
                  <a:lnTo>
                    <a:pt x="28" y="130"/>
                  </a:lnTo>
                  <a:lnTo>
                    <a:pt x="32" y="128"/>
                  </a:lnTo>
                  <a:lnTo>
                    <a:pt x="38" y="130"/>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6" y="86"/>
                  </a:lnTo>
                  <a:lnTo>
                    <a:pt x="68" y="84"/>
                  </a:lnTo>
                  <a:lnTo>
                    <a:pt x="68" y="80"/>
                  </a:lnTo>
                  <a:lnTo>
                    <a:pt x="70" y="74"/>
                  </a:lnTo>
                  <a:lnTo>
                    <a:pt x="70" y="72"/>
                  </a:lnTo>
                  <a:lnTo>
                    <a:pt x="72" y="70"/>
                  </a:lnTo>
                  <a:lnTo>
                    <a:pt x="72" y="64"/>
                  </a:lnTo>
                  <a:lnTo>
                    <a:pt x="72" y="58"/>
                  </a:lnTo>
                  <a:lnTo>
                    <a:pt x="72" y="52"/>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8"/>
                  </a:lnTo>
                  <a:lnTo>
                    <a:pt x="110" y="214"/>
                  </a:lnTo>
                  <a:lnTo>
                    <a:pt x="112" y="210"/>
                  </a:lnTo>
                  <a:lnTo>
                    <a:pt x="112" y="206"/>
                  </a:lnTo>
                  <a:lnTo>
                    <a:pt x="112" y="200"/>
                  </a:lnTo>
                  <a:lnTo>
                    <a:pt x="110" y="196"/>
                  </a:lnTo>
                  <a:lnTo>
                    <a:pt x="110" y="196"/>
                  </a:lnTo>
                  <a:lnTo>
                    <a:pt x="108" y="192"/>
                  </a:lnTo>
                  <a:lnTo>
                    <a:pt x="108" y="186"/>
                  </a:lnTo>
                  <a:lnTo>
                    <a:pt x="108" y="182"/>
                  </a:lnTo>
                  <a:lnTo>
                    <a:pt x="108" y="176"/>
                  </a:lnTo>
                  <a:lnTo>
                    <a:pt x="98" y="176"/>
                  </a:lnTo>
                  <a:lnTo>
                    <a:pt x="98" y="170"/>
                  </a:lnTo>
                  <a:lnTo>
                    <a:pt x="84" y="172"/>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29" name="Freeform 289"/>
            <p:cNvSpPr/>
            <p:nvPr/>
          </p:nvSpPr>
          <p:spPr>
            <a:xfrm>
              <a:off x="482" y="1864"/>
              <a:ext cx="194" cy="120"/>
            </a:xfrm>
            <a:custGeom>
              <a:avLst/>
              <a:gdLst>
                <a:gd name="txL" fmla="*/ 0 w 194"/>
                <a:gd name="txT" fmla="*/ 0 h 120"/>
                <a:gd name="txR" fmla="*/ 194 w 194"/>
                <a:gd name="txB" fmla="*/ 120 h 120"/>
              </a:gdLst>
              <a:ahLst/>
              <a:cxnLst>
                <a:cxn ang="0">
                  <a:pos x="142" y="2"/>
                </a:cxn>
                <a:cxn ang="0">
                  <a:pos x="138" y="2"/>
                </a:cxn>
                <a:cxn ang="0">
                  <a:pos x="132" y="2"/>
                </a:cxn>
                <a:cxn ang="0">
                  <a:pos x="124" y="4"/>
                </a:cxn>
                <a:cxn ang="0">
                  <a:pos x="120" y="8"/>
                </a:cxn>
                <a:cxn ang="0">
                  <a:pos x="118" y="18"/>
                </a:cxn>
                <a:cxn ang="0">
                  <a:pos x="120" y="22"/>
                </a:cxn>
                <a:cxn ang="0">
                  <a:pos x="124" y="32"/>
                </a:cxn>
                <a:cxn ang="0">
                  <a:pos x="128" y="42"/>
                </a:cxn>
                <a:cxn ang="0">
                  <a:pos x="132" y="48"/>
                </a:cxn>
                <a:cxn ang="0">
                  <a:pos x="146" y="64"/>
                </a:cxn>
                <a:cxn ang="0">
                  <a:pos x="130" y="62"/>
                </a:cxn>
                <a:cxn ang="0">
                  <a:pos x="106" y="38"/>
                </a:cxn>
                <a:cxn ang="0">
                  <a:pos x="104" y="40"/>
                </a:cxn>
                <a:cxn ang="0">
                  <a:pos x="100" y="38"/>
                </a:cxn>
                <a:cxn ang="0">
                  <a:pos x="98" y="32"/>
                </a:cxn>
                <a:cxn ang="0">
                  <a:pos x="96" y="36"/>
                </a:cxn>
                <a:cxn ang="0">
                  <a:pos x="92" y="38"/>
                </a:cxn>
                <a:cxn ang="0">
                  <a:pos x="84" y="38"/>
                </a:cxn>
                <a:cxn ang="0">
                  <a:pos x="62" y="34"/>
                </a:cxn>
                <a:cxn ang="0">
                  <a:pos x="54" y="32"/>
                </a:cxn>
                <a:cxn ang="0">
                  <a:pos x="50" y="30"/>
                </a:cxn>
                <a:cxn ang="0">
                  <a:pos x="48" y="28"/>
                </a:cxn>
                <a:cxn ang="0">
                  <a:pos x="46" y="26"/>
                </a:cxn>
                <a:cxn ang="0">
                  <a:pos x="38" y="26"/>
                </a:cxn>
                <a:cxn ang="0">
                  <a:pos x="32" y="26"/>
                </a:cxn>
                <a:cxn ang="0">
                  <a:pos x="22" y="26"/>
                </a:cxn>
                <a:cxn ang="0">
                  <a:pos x="16" y="28"/>
                </a:cxn>
                <a:cxn ang="0">
                  <a:pos x="16" y="38"/>
                </a:cxn>
                <a:cxn ang="0">
                  <a:pos x="14" y="48"/>
                </a:cxn>
                <a:cxn ang="0">
                  <a:pos x="16" y="54"/>
                </a:cxn>
                <a:cxn ang="0">
                  <a:pos x="0" y="102"/>
                </a:cxn>
                <a:cxn ang="0">
                  <a:pos x="2" y="104"/>
                </a:cxn>
                <a:cxn ang="0">
                  <a:pos x="8" y="112"/>
                </a:cxn>
                <a:cxn ang="0">
                  <a:pos x="18" y="118"/>
                </a:cxn>
                <a:cxn ang="0">
                  <a:pos x="24" y="116"/>
                </a:cxn>
                <a:cxn ang="0">
                  <a:pos x="36" y="116"/>
                </a:cxn>
                <a:cxn ang="0">
                  <a:pos x="48" y="116"/>
                </a:cxn>
                <a:cxn ang="0">
                  <a:pos x="60" y="118"/>
                </a:cxn>
                <a:cxn ang="0">
                  <a:pos x="72" y="120"/>
                </a:cxn>
                <a:cxn ang="0">
                  <a:pos x="82" y="120"/>
                </a:cxn>
                <a:cxn ang="0">
                  <a:pos x="102" y="118"/>
                </a:cxn>
                <a:cxn ang="0">
                  <a:pos x="114" y="104"/>
                </a:cxn>
                <a:cxn ang="0">
                  <a:pos x="192" y="64"/>
                </a:cxn>
                <a:cxn ang="0">
                  <a:pos x="194" y="50"/>
                </a:cxn>
                <a:cxn ang="0">
                  <a:pos x="190" y="34"/>
                </a:cxn>
                <a:cxn ang="0">
                  <a:pos x="174" y="10"/>
                </a:cxn>
                <a:cxn ang="0">
                  <a:pos x="142" y="0"/>
                </a:cxn>
              </a:cxnLst>
              <a:rect l="txL" t="txT" r="txR" b="txB"/>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8" y="28"/>
                  </a:lnTo>
                  <a:lnTo>
                    <a:pt x="46" y="26"/>
                  </a:lnTo>
                  <a:lnTo>
                    <a:pt x="42" y="26"/>
                  </a:lnTo>
                  <a:lnTo>
                    <a:pt x="38" y="26"/>
                  </a:lnTo>
                  <a:lnTo>
                    <a:pt x="36" y="26"/>
                  </a:lnTo>
                  <a:lnTo>
                    <a:pt x="32" y="26"/>
                  </a:lnTo>
                  <a:lnTo>
                    <a:pt x="28" y="26"/>
                  </a:lnTo>
                  <a:lnTo>
                    <a:pt x="22" y="26"/>
                  </a:lnTo>
                  <a:lnTo>
                    <a:pt x="16" y="28"/>
                  </a:lnTo>
                  <a:lnTo>
                    <a:pt x="16" y="28"/>
                  </a:lnTo>
                  <a:lnTo>
                    <a:pt x="16" y="32"/>
                  </a:lnTo>
                  <a:lnTo>
                    <a:pt x="16" y="38"/>
                  </a:lnTo>
                  <a:lnTo>
                    <a:pt x="14" y="42"/>
                  </a:lnTo>
                  <a:lnTo>
                    <a:pt x="14" y="48"/>
                  </a:lnTo>
                  <a:lnTo>
                    <a:pt x="16" y="52"/>
                  </a:lnTo>
                  <a:lnTo>
                    <a:pt x="16" y="54"/>
                  </a:lnTo>
                  <a:lnTo>
                    <a:pt x="0" y="56"/>
                  </a:lnTo>
                  <a:lnTo>
                    <a:pt x="0" y="102"/>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30" name="Freeform 290"/>
            <p:cNvSpPr/>
            <p:nvPr/>
          </p:nvSpPr>
          <p:spPr>
            <a:xfrm>
              <a:off x="368" y="1972"/>
              <a:ext cx="192" cy="166"/>
            </a:xfrm>
            <a:custGeom>
              <a:avLst/>
              <a:gdLst>
                <a:gd name="txL" fmla="*/ 0 w 192"/>
                <a:gd name="txT" fmla="*/ 0 h 166"/>
                <a:gd name="txR" fmla="*/ 192 w 192"/>
                <a:gd name="txB" fmla="*/ 166 h 166"/>
              </a:gdLst>
              <a:ahLst/>
              <a:cxnLst>
                <a:cxn ang="0">
                  <a:pos x="130" y="10"/>
                </a:cxn>
                <a:cxn ang="0">
                  <a:pos x="122" y="10"/>
                </a:cxn>
                <a:cxn ang="0">
                  <a:pos x="112" y="12"/>
                </a:cxn>
                <a:cxn ang="0">
                  <a:pos x="104" y="14"/>
                </a:cxn>
                <a:cxn ang="0">
                  <a:pos x="98" y="14"/>
                </a:cxn>
                <a:cxn ang="0">
                  <a:pos x="88" y="12"/>
                </a:cxn>
                <a:cxn ang="0">
                  <a:pos x="80" y="10"/>
                </a:cxn>
                <a:cxn ang="0">
                  <a:pos x="34" y="8"/>
                </a:cxn>
                <a:cxn ang="0">
                  <a:pos x="30" y="8"/>
                </a:cxn>
                <a:cxn ang="0">
                  <a:pos x="24" y="6"/>
                </a:cxn>
                <a:cxn ang="0">
                  <a:pos x="20" y="2"/>
                </a:cxn>
                <a:cxn ang="0">
                  <a:pos x="14" y="0"/>
                </a:cxn>
                <a:cxn ang="0">
                  <a:pos x="2" y="2"/>
                </a:cxn>
                <a:cxn ang="0">
                  <a:pos x="2" y="12"/>
                </a:cxn>
                <a:cxn ang="0">
                  <a:pos x="12" y="32"/>
                </a:cxn>
                <a:cxn ang="0">
                  <a:pos x="18" y="54"/>
                </a:cxn>
                <a:cxn ang="0">
                  <a:pos x="24" y="72"/>
                </a:cxn>
                <a:cxn ang="0">
                  <a:pos x="34" y="110"/>
                </a:cxn>
                <a:cxn ang="0">
                  <a:pos x="46" y="136"/>
                </a:cxn>
                <a:cxn ang="0">
                  <a:pos x="48" y="140"/>
                </a:cxn>
                <a:cxn ang="0">
                  <a:pos x="52" y="148"/>
                </a:cxn>
                <a:cxn ang="0">
                  <a:pos x="58" y="158"/>
                </a:cxn>
                <a:cxn ang="0">
                  <a:pos x="60" y="164"/>
                </a:cxn>
                <a:cxn ang="0">
                  <a:pos x="72" y="160"/>
                </a:cxn>
                <a:cxn ang="0">
                  <a:pos x="74" y="156"/>
                </a:cxn>
                <a:cxn ang="0">
                  <a:pos x="76" y="152"/>
                </a:cxn>
                <a:cxn ang="0">
                  <a:pos x="78" y="150"/>
                </a:cxn>
                <a:cxn ang="0">
                  <a:pos x="82" y="152"/>
                </a:cxn>
                <a:cxn ang="0">
                  <a:pos x="82" y="156"/>
                </a:cxn>
                <a:cxn ang="0">
                  <a:pos x="82" y="162"/>
                </a:cxn>
                <a:cxn ang="0">
                  <a:pos x="86" y="164"/>
                </a:cxn>
                <a:cxn ang="0">
                  <a:pos x="94" y="164"/>
                </a:cxn>
                <a:cxn ang="0">
                  <a:pos x="104" y="166"/>
                </a:cxn>
                <a:cxn ang="0">
                  <a:pos x="112" y="162"/>
                </a:cxn>
                <a:cxn ang="0">
                  <a:pos x="114" y="60"/>
                </a:cxn>
                <a:cxn ang="0">
                  <a:pos x="128" y="16"/>
                </a:cxn>
                <a:cxn ang="0">
                  <a:pos x="144" y="16"/>
                </a:cxn>
                <a:cxn ang="0">
                  <a:pos x="164" y="16"/>
                </a:cxn>
                <a:cxn ang="0">
                  <a:pos x="168" y="18"/>
                </a:cxn>
                <a:cxn ang="0">
                  <a:pos x="170" y="22"/>
                </a:cxn>
                <a:cxn ang="0">
                  <a:pos x="172" y="20"/>
                </a:cxn>
                <a:cxn ang="0">
                  <a:pos x="182" y="16"/>
                </a:cxn>
                <a:cxn ang="0">
                  <a:pos x="190" y="12"/>
                </a:cxn>
                <a:cxn ang="0">
                  <a:pos x="188" y="12"/>
                </a:cxn>
                <a:cxn ang="0">
                  <a:pos x="166" y="8"/>
                </a:cxn>
                <a:cxn ang="0">
                  <a:pos x="132" y="10"/>
                </a:cxn>
              </a:cxnLst>
              <a:rect l="txL" t="txT" r="txR" b="txB"/>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2" y="160"/>
                  </a:lnTo>
                  <a:lnTo>
                    <a:pt x="74" y="158"/>
                  </a:lnTo>
                  <a:lnTo>
                    <a:pt x="74" y="156"/>
                  </a:lnTo>
                  <a:lnTo>
                    <a:pt x="76" y="154"/>
                  </a:lnTo>
                  <a:lnTo>
                    <a:pt x="76" y="152"/>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4" y="16"/>
                  </a:lnTo>
                  <a:lnTo>
                    <a:pt x="168" y="18"/>
                  </a:lnTo>
                  <a:lnTo>
                    <a:pt x="168" y="20"/>
                  </a:lnTo>
                  <a:lnTo>
                    <a:pt x="170" y="22"/>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31" name="Freeform 291"/>
            <p:cNvSpPr/>
            <p:nvPr/>
          </p:nvSpPr>
          <p:spPr>
            <a:xfrm>
              <a:off x="482" y="1986"/>
              <a:ext cx="120" cy="138"/>
            </a:xfrm>
            <a:custGeom>
              <a:avLst/>
              <a:gdLst>
                <a:gd name="txL" fmla="*/ 0 w 120"/>
                <a:gd name="txT" fmla="*/ 0 h 138"/>
                <a:gd name="txR" fmla="*/ 120 w 120"/>
                <a:gd name="txB" fmla="*/ 138 h 138"/>
              </a:gdLst>
              <a:ahLst/>
              <a:cxnLst>
                <a:cxn ang="0">
                  <a:pos x="98" y="48"/>
                </a:cxn>
                <a:cxn ang="0">
                  <a:pos x="98" y="44"/>
                </a:cxn>
                <a:cxn ang="0">
                  <a:pos x="96" y="38"/>
                </a:cxn>
                <a:cxn ang="0">
                  <a:pos x="90" y="32"/>
                </a:cxn>
                <a:cxn ang="0">
                  <a:pos x="88" y="28"/>
                </a:cxn>
                <a:cxn ang="0">
                  <a:pos x="84" y="22"/>
                </a:cxn>
                <a:cxn ang="0">
                  <a:pos x="80" y="10"/>
                </a:cxn>
                <a:cxn ang="0">
                  <a:pos x="78" y="0"/>
                </a:cxn>
                <a:cxn ang="0">
                  <a:pos x="76" y="0"/>
                </a:cxn>
                <a:cxn ang="0">
                  <a:pos x="68" y="2"/>
                </a:cxn>
                <a:cxn ang="0">
                  <a:pos x="60" y="6"/>
                </a:cxn>
                <a:cxn ang="0">
                  <a:pos x="56" y="10"/>
                </a:cxn>
                <a:cxn ang="0">
                  <a:pos x="46" y="2"/>
                </a:cxn>
                <a:cxn ang="0">
                  <a:pos x="26" y="2"/>
                </a:cxn>
                <a:cxn ang="0">
                  <a:pos x="14" y="4"/>
                </a:cxn>
                <a:cxn ang="0">
                  <a:pos x="0" y="48"/>
                </a:cxn>
                <a:cxn ang="0">
                  <a:pos x="2" y="102"/>
                </a:cxn>
                <a:cxn ang="0">
                  <a:pos x="6" y="104"/>
                </a:cxn>
                <a:cxn ang="0">
                  <a:pos x="12" y="112"/>
                </a:cxn>
                <a:cxn ang="0">
                  <a:pos x="12" y="126"/>
                </a:cxn>
                <a:cxn ang="0">
                  <a:pos x="10" y="128"/>
                </a:cxn>
                <a:cxn ang="0">
                  <a:pos x="8" y="134"/>
                </a:cxn>
                <a:cxn ang="0">
                  <a:pos x="12" y="138"/>
                </a:cxn>
                <a:cxn ang="0">
                  <a:pos x="20" y="136"/>
                </a:cxn>
                <a:cxn ang="0">
                  <a:pos x="32" y="130"/>
                </a:cxn>
                <a:cxn ang="0">
                  <a:pos x="40" y="124"/>
                </a:cxn>
                <a:cxn ang="0">
                  <a:pos x="42" y="118"/>
                </a:cxn>
                <a:cxn ang="0">
                  <a:pos x="44" y="112"/>
                </a:cxn>
                <a:cxn ang="0">
                  <a:pos x="46" y="110"/>
                </a:cxn>
                <a:cxn ang="0">
                  <a:pos x="52" y="108"/>
                </a:cxn>
                <a:cxn ang="0">
                  <a:pos x="60" y="110"/>
                </a:cxn>
                <a:cxn ang="0">
                  <a:pos x="64" y="114"/>
                </a:cxn>
                <a:cxn ang="0">
                  <a:pos x="70" y="116"/>
                </a:cxn>
                <a:cxn ang="0">
                  <a:pos x="74" y="114"/>
                </a:cxn>
                <a:cxn ang="0">
                  <a:pos x="76" y="106"/>
                </a:cxn>
                <a:cxn ang="0">
                  <a:pos x="82" y="98"/>
                </a:cxn>
                <a:cxn ang="0">
                  <a:pos x="90" y="90"/>
                </a:cxn>
                <a:cxn ang="0">
                  <a:pos x="94" y="88"/>
                </a:cxn>
                <a:cxn ang="0">
                  <a:pos x="104" y="84"/>
                </a:cxn>
                <a:cxn ang="0">
                  <a:pos x="108" y="80"/>
                </a:cxn>
                <a:cxn ang="0">
                  <a:pos x="112" y="78"/>
                </a:cxn>
                <a:cxn ang="0">
                  <a:pos x="118" y="72"/>
                </a:cxn>
                <a:cxn ang="0">
                  <a:pos x="120" y="68"/>
                </a:cxn>
                <a:cxn ang="0">
                  <a:pos x="116" y="62"/>
                </a:cxn>
                <a:cxn ang="0">
                  <a:pos x="112" y="60"/>
                </a:cxn>
                <a:cxn ang="0">
                  <a:pos x="110" y="60"/>
                </a:cxn>
                <a:cxn ang="0">
                  <a:pos x="106" y="56"/>
                </a:cxn>
                <a:cxn ang="0">
                  <a:pos x="102" y="48"/>
                </a:cxn>
              </a:cxnLst>
              <a:rect l="txL" t="txT" r="txR" b="txB"/>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4" y="112"/>
                  </a:lnTo>
                  <a:lnTo>
                    <a:pt x="46" y="110"/>
                  </a:lnTo>
                  <a:lnTo>
                    <a:pt x="50" y="110"/>
                  </a:lnTo>
                  <a:lnTo>
                    <a:pt x="52" y="108"/>
                  </a:lnTo>
                  <a:lnTo>
                    <a:pt x="56" y="108"/>
                  </a:lnTo>
                  <a:lnTo>
                    <a:pt x="60" y="110"/>
                  </a:lnTo>
                  <a:lnTo>
                    <a:pt x="64" y="114"/>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2" y="60"/>
                  </a:lnTo>
                  <a:lnTo>
                    <a:pt x="110" y="60"/>
                  </a:lnTo>
                  <a:lnTo>
                    <a:pt x="110" y="60"/>
                  </a:lnTo>
                  <a:lnTo>
                    <a:pt x="108" y="58"/>
                  </a:lnTo>
                  <a:lnTo>
                    <a:pt x="106" y="56"/>
                  </a:lnTo>
                  <a:lnTo>
                    <a:pt x="104" y="54"/>
                  </a:lnTo>
                  <a:lnTo>
                    <a:pt x="102" y="4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32" name="Freeform 292"/>
            <p:cNvSpPr/>
            <p:nvPr/>
          </p:nvSpPr>
          <p:spPr>
            <a:xfrm>
              <a:off x="760" y="1590"/>
              <a:ext cx="116" cy="164"/>
            </a:xfrm>
            <a:custGeom>
              <a:avLst/>
              <a:gdLst>
                <a:gd name="txL" fmla="*/ 0 w 116"/>
                <a:gd name="txT" fmla="*/ 0 h 164"/>
                <a:gd name="txR" fmla="*/ 116 w 116"/>
                <a:gd name="txB" fmla="*/ 164 h 164"/>
              </a:gdLst>
              <a:ahLst/>
              <a:cxnLst>
                <a:cxn ang="0">
                  <a:pos x="4" y="164"/>
                </a:cxn>
                <a:cxn ang="0">
                  <a:pos x="28" y="148"/>
                </a:cxn>
                <a:cxn ang="0">
                  <a:pos x="32" y="144"/>
                </a:cxn>
                <a:cxn ang="0">
                  <a:pos x="38" y="136"/>
                </a:cxn>
                <a:cxn ang="0">
                  <a:pos x="50" y="126"/>
                </a:cxn>
                <a:cxn ang="0">
                  <a:pos x="62" y="112"/>
                </a:cxn>
                <a:cxn ang="0">
                  <a:pos x="72" y="98"/>
                </a:cxn>
                <a:cxn ang="0">
                  <a:pos x="82" y="84"/>
                </a:cxn>
                <a:cxn ang="0">
                  <a:pos x="92" y="66"/>
                </a:cxn>
                <a:cxn ang="0">
                  <a:pos x="100" y="50"/>
                </a:cxn>
                <a:cxn ang="0">
                  <a:pos x="106" y="36"/>
                </a:cxn>
                <a:cxn ang="0">
                  <a:pos x="108" y="32"/>
                </a:cxn>
                <a:cxn ang="0">
                  <a:pos x="116" y="18"/>
                </a:cxn>
                <a:cxn ang="0">
                  <a:pos x="116" y="0"/>
                </a:cxn>
                <a:cxn ang="0">
                  <a:pos x="108" y="0"/>
                </a:cxn>
                <a:cxn ang="0">
                  <a:pos x="108" y="0"/>
                </a:cxn>
                <a:cxn ang="0">
                  <a:pos x="106" y="2"/>
                </a:cxn>
                <a:cxn ang="0">
                  <a:pos x="102" y="2"/>
                </a:cxn>
                <a:cxn ang="0">
                  <a:pos x="98" y="4"/>
                </a:cxn>
                <a:cxn ang="0">
                  <a:pos x="92" y="4"/>
                </a:cxn>
                <a:cxn ang="0">
                  <a:pos x="80" y="6"/>
                </a:cxn>
                <a:cxn ang="0">
                  <a:pos x="66" y="8"/>
                </a:cxn>
                <a:cxn ang="0">
                  <a:pos x="54" y="10"/>
                </a:cxn>
                <a:cxn ang="0">
                  <a:pos x="50" y="10"/>
                </a:cxn>
                <a:cxn ang="0">
                  <a:pos x="28" y="14"/>
                </a:cxn>
                <a:cxn ang="0">
                  <a:pos x="28" y="14"/>
                </a:cxn>
                <a:cxn ang="0">
                  <a:pos x="26" y="12"/>
                </a:cxn>
                <a:cxn ang="0">
                  <a:pos x="24" y="12"/>
                </a:cxn>
                <a:cxn ang="0">
                  <a:pos x="20" y="10"/>
                </a:cxn>
                <a:cxn ang="0">
                  <a:pos x="14" y="20"/>
                </a:cxn>
                <a:cxn ang="0">
                  <a:pos x="16" y="22"/>
                </a:cxn>
                <a:cxn ang="0">
                  <a:pos x="14" y="28"/>
                </a:cxn>
                <a:cxn ang="0">
                  <a:pos x="24" y="34"/>
                </a:cxn>
                <a:cxn ang="0">
                  <a:pos x="56" y="52"/>
                </a:cxn>
                <a:cxn ang="0">
                  <a:pos x="70" y="54"/>
                </a:cxn>
                <a:cxn ang="0">
                  <a:pos x="40" y="96"/>
                </a:cxn>
                <a:cxn ang="0">
                  <a:pos x="24" y="102"/>
                </a:cxn>
                <a:cxn ang="0">
                  <a:pos x="22" y="108"/>
                </a:cxn>
                <a:cxn ang="0">
                  <a:pos x="6" y="108"/>
                </a:cxn>
                <a:cxn ang="0">
                  <a:pos x="0" y="122"/>
                </a:cxn>
                <a:cxn ang="0">
                  <a:pos x="0" y="156"/>
                </a:cxn>
                <a:cxn ang="0">
                  <a:pos x="4" y="164"/>
                </a:cxn>
              </a:cxnLst>
              <a:rect l="txL" t="txT" r="txR" b="txB"/>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8" y="0"/>
                  </a:lnTo>
                  <a:lnTo>
                    <a:pt x="106" y="2"/>
                  </a:lnTo>
                  <a:lnTo>
                    <a:pt x="102" y="2"/>
                  </a:lnTo>
                  <a:lnTo>
                    <a:pt x="98" y="4"/>
                  </a:lnTo>
                  <a:lnTo>
                    <a:pt x="92" y="4"/>
                  </a:lnTo>
                  <a:lnTo>
                    <a:pt x="80" y="6"/>
                  </a:lnTo>
                  <a:lnTo>
                    <a:pt x="66" y="8"/>
                  </a:lnTo>
                  <a:lnTo>
                    <a:pt x="54" y="10"/>
                  </a:lnTo>
                  <a:lnTo>
                    <a:pt x="50" y="10"/>
                  </a:lnTo>
                  <a:lnTo>
                    <a:pt x="28" y="14"/>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33" name="Freeform 293"/>
            <p:cNvSpPr/>
            <p:nvPr/>
          </p:nvSpPr>
          <p:spPr>
            <a:xfrm>
              <a:off x="660" y="1686"/>
              <a:ext cx="106" cy="124"/>
            </a:xfrm>
            <a:custGeom>
              <a:avLst/>
              <a:gdLst>
                <a:gd name="txL" fmla="*/ 0 w 106"/>
                <a:gd name="txT" fmla="*/ 0 h 124"/>
                <a:gd name="txR" fmla="*/ 106 w 106"/>
                <a:gd name="txB" fmla="*/ 124 h 124"/>
              </a:gdLst>
              <a:ahLst/>
              <a:cxnLst>
                <a:cxn ang="0">
                  <a:pos x="66" y="116"/>
                </a:cxn>
                <a:cxn ang="0">
                  <a:pos x="82" y="100"/>
                </a:cxn>
                <a:cxn ang="0">
                  <a:pos x="102" y="68"/>
                </a:cxn>
                <a:cxn ang="0">
                  <a:pos x="104" y="68"/>
                </a:cxn>
                <a:cxn ang="0">
                  <a:pos x="100" y="60"/>
                </a:cxn>
                <a:cxn ang="0">
                  <a:pos x="100" y="26"/>
                </a:cxn>
                <a:cxn ang="0">
                  <a:pos x="106" y="12"/>
                </a:cxn>
                <a:cxn ang="0">
                  <a:pos x="104" y="6"/>
                </a:cxn>
                <a:cxn ang="0">
                  <a:pos x="84" y="10"/>
                </a:cxn>
                <a:cxn ang="0">
                  <a:pos x="76" y="18"/>
                </a:cxn>
                <a:cxn ang="0">
                  <a:pos x="58" y="16"/>
                </a:cxn>
                <a:cxn ang="0">
                  <a:pos x="40" y="0"/>
                </a:cxn>
                <a:cxn ang="0">
                  <a:pos x="26" y="0"/>
                </a:cxn>
                <a:cxn ang="0">
                  <a:pos x="26" y="0"/>
                </a:cxn>
                <a:cxn ang="0">
                  <a:pos x="26" y="0"/>
                </a:cxn>
                <a:cxn ang="0">
                  <a:pos x="24" y="2"/>
                </a:cxn>
                <a:cxn ang="0">
                  <a:pos x="22" y="4"/>
                </a:cxn>
                <a:cxn ang="0">
                  <a:pos x="16" y="4"/>
                </a:cxn>
                <a:cxn ang="0">
                  <a:pos x="8" y="6"/>
                </a:cxn>
                <a:cxn ang="0">
                  <a:pos x="10" y="12"/>
                </a:cxn>
                <a:cxn ang="0">
                  <a:pos x="14" y="40"/>
                </a:cxn>
                <a:cxn ang="0">
                  <a:pos x="0" y="56"/>
                </a:cxn>
                <a:cxn ang="0">
                  <a:pos x="0" y="56"/>
                </a:cxn>
                <a:cxn ang="0">
                  <a:pos x="2" y="58"/>
                </a:cxn>
                <a:cxn ang="0">
                  <a:pos x="4" y="62"/>
                </a:cxn>
                <a:cxn ang="0">
                  <a:pos x="4" y="66"/>
                </a:cxn>
                <a:cxn ang="0">
                  <a:pos x="6" y="70"/>
                </a:cxn>
                <a:cxn ang="0">
                  <a:pos x="4" y="74"/>
                </a:cxn>
                <a:cxn ang="0">
                  <a:pos x="2" y="78"/>
                </a:cxn>
                <a:cxn ang="0">
                  <a:pos x="46" y="110"/>
                </a:cxn>
                <a:cxn ang="0">
                  <a:pos x="46" y="110"/>
                </a:cxn>
                <a:cxn ang="0">
                  <a:pos x="48" y="112"/>
                </a:cxn>
                <a:cxn ang="0">
                  <a:pos x="48" y="114"/>
                </a:cxn>
                <a:cxn ang="0">
                  <a:pos x="50" y="116"/>
                </a:cxn>
                <a:cxn ang="0">
                  <a:pos x="62" y="124"/>
                </a:cxn>
              </a:cxnLst>
              <a:rect l="txL" t="txT" r="txR" b="txB"/>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6" y="0"/>
                  </a:lnTo>
                  <a:lnTo>
                    <a:pt x="26" y="0"/>
                  </a:lnTo>
                  <a:lnTo>
                    <a:pt x="24" y="2"/>
                  </a:lnTo>
                  <a:lnTo>
                    <a:pt x="22" y="4"/>
                  </a:lnTo>
                  <a:lnTo>
                    <a:pt x="16" y="4"/>
                  </a:lnTo>
                  <a:lnTo>
                    <a:pt x="8" y="6"/>
                  </a:lnTo>
                  <a:lnTo>
                    <a:pt x="10" y="12"/>
                  </a:lnTo>
                  <a:lnTo>
                    <a:pt x="14" y="40"/>
                  </a:lnTo>
                  <a:lnTo>
                    <a:pt x="0" y="56"/>
                  </a:lnTo>
                  <a:lnTo>
                    <a:pt x="0" y="56"/>
                  </a:lnTo>
                  <a:lnTo>
                    <a:pt x="2" y="58"/>
                  </a:lnTo>
                  <a:lnTo>
                    <a:pt x="4" y="62"/>
                  </a:lnTo>
                  <a:lnTo>
                    <a:pt x="4" y="66"/>
                  </a:lnTo>
                  <a:lnTo>
                    <a:pt x="6" y="70"/>
                  </a:lnTo>
                  <a:lnTo>
                    <a:pt x="4" y="74"/>
                  </a:lnTo>
                  <a:lnTo>
                    <a:pt x="2" y="78"/>
                  </a:lnTo>
                  <a:lnTo>
                    <a:pt x="46" y="110"/>
                  </a:lnTo>
                  <a:lnTo>
                    <a:pt x="46" y="110"/>
                  </a:lnTo>
                  <a:lnTo>
                    <a:pt x="48" y="112"/>
                  </a:lnTo>
                  <a:lnTo>
                    <a:pt x="48" y="114"/>
                  </a:lnTo>
                  <a:lnTo>
                    <a:pt x="50" y="116"/>
                  </a:lnTo>
                  <a:lnTo>
                    <a:pt x="62" y="12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34" name="Freeform 294"/>
            <p:cNvSpPr/>
            <p:nvPr/>
          </p:nvSpPr>
          <p:spPr>
            <a:xfrm>
              <a:off x="602" y="1692"/>
              <a:ext cx="72" cy="76"/>
            </a:xfrm>
            <a:custGeom>
              <a:avLst/>
              <a:gdLst>
                <a:gd name="txL" fmla="*/ 0 w 72"/>
                <a:gd name="txT" fmla="*/ 0 h 76"/>
                <a:gd name="txR" fmla="*/ 72 w 72"/>
                <a:gd name="txB" fmla="*/ 76 h 76"/>
              </a:gdLst>
              <a:ahLst/>
              <a:cxnLst>
                <a:cxn ang="0">
                  <a:pos x="16" y="6"/>
                </a:cxn>
                <a:cxn ang="0">
                  <a:pos x="16" y="6"/>
                </a:cxn>
                <a:cxn ang="0">
                  <a:pos x="14" y="8"/>
                </a:cxn>
                <a:cxn ang="0">
                  <a:pos x="14" y="12"/>
                </a:cxn>
                <a:cxn ang="0">
                  <a:pos x="14" y="16"/>
                </a:cxn>
                <a:cxn ang="0">
                  <a:pos x="14" y="18"/>
                </a:cxn>
                <a:cxn ang="0">
                  <a:pos x="12" y="20"/>
                </a:cxn>
                <a:cxn ang="0">
                  <a:pos x="10" y="22"/>
                </a:cxn>
                <a:cxn ang="0">
                  <a:pos x="10" y="26"/>
                </a:cxn>
                <a:cxn ang="0">
                  <a:pos x="10" y="30"/>
                </a:cxn>
                <a:cxn ang="0">
                  <a:pos x="10" y="32"/>
                </a:cxn>
                <a:cxn ang="0">
                  <a:pos x="8" y="34"/>
                </a:cxn>
                <a:cxn ang="0">
                  <a:pos x="8" y="38"/>
                </a:cxn>
                <a:cxn ang="0">
                  <a:pos x="6" y="44"/>
                </a:cxn>
                <a:cxn ang="0">
                  <a:pos x="4" y="48"/>
                </a:cxn>
                <a:cxn ang="0">
                  <a:pos x="2" y="52"/>
                </a:cxn>
                <a:cxn ang="0">
                  <a:pos x="2" y="54"/>
                </a:cxn>
                <a:cxn ang="0">
                  <a:pos x="0" y="58"/>
                </a:cxn>
                <a:cxn ang="0">
                  <a:pos x="0" y="62"/>
                </a:cxn>
                <a:cxn ang="0">
                  <a:pos x="0" y="68"/>
                </a:cxn>
                <a:cxn ang="0">
                  <a:pos x="2" y="72"/>
                </a:cxn>
                <a:cxn ang="0">
                  <a:pos x="2" y="76"/>
                </a:cxn>
                <a:cxn ang="0">
                  <a:pos x="4" y="76"/>
                </a:cxn>
                <a:cxn ang="0">
                  <a:pos x="8" y="74"/>
                </a:cxn>
                <a:cxn ang="0">
                  <a:pos x="12" y="74"/>
                </a:cxn>
                <a:cxn ang="0">
                  <a:pos x="18" y="72"/>
                </a:cxn>
                <a:cxn ang="0">
                  <a:pos x="24" y="70"/>
                </a:cxn>
                <a:cxn ang="0">
                  <a:pos x="28" y="68"/>
                </a:cxn>
                <a:cxn ang="0">
                  <a:pos x="44" y="56"/>
                </a:cxn>
                <a:cxn ang="0">
                  <a:pos x="44" y="54"/>
                </a:cxn>
                <a:cxn ang="0">
                  <a:pos x="44" y="54"/>
                </a:cxn>
                <a:cxn ang="0">
                  <a:pos x="44" y="52"/>
                </a:cxn>
                <a:cxn ang="0">
                  <a:pos x="46" y="50"/>
                </a:cxn>
                <a:cxn ang="0">
                  <a:pos x="50" y="50"/>
                </a:cxn>
                <a:cxn ang="0">
                  <a:pos x="56" y="50"/>
                </a:cxn>
                <a:cxn ang="0">
                  <a:pos x="72" y="34"/>
                </a:cxn>
                <a:cxn ang="0">
                  <a:pos x="68" y="10"/>
                </a:cxn>
                <a:cxn ang="0">
                  <a:pos x="68" y="8"/>
                </a:cxn>
                <a:cxn ang="0">
                  <a:pos x="68" y="6"/>
                </a:cxn>
                <a:cxn ang="0">
                  <a:pos x="68" y="4"/>
                </a:cxn>
                <a:cxn ang="0">
                  <a:pos x="66" y="2"/>
                </a:cxn>
                <a:cxn ang="0">
                  <a:pos x="64" y="0"/>
                </a:cxn>
                <a:cxn ang="0">
                  <a:pos x="64" y="0"/>
                </a:cxn>
                <a:cxn ang="0">
                  <a:pos x="60" y="2"/>
                </a:cxn>
                <a:cxn ang="0">
                  <a:pos x="54" y="2"/>
                </a:cxn>
                <a:cxn ang="0">
                  <a:pos x="48" y="2"/>
                </a:cxn>
                <a:cxn ang="0">
                  <a:pos x="44" y="4"/>
                </a:cxn>
                <a:cxn ang="0">
                  <a:pos x="42" y="4"/>
                </a:cxn>
                <a:cxn ang="0">
                  <a:pos x="22" y="4"/>
                </a:cxn>
                <a:cxn ang="0">
                  <a:pos x="16" y="6"/>
                </a:cxn>
              </a:cxnLst>
              <a:rect l="txL" t="txT" r="txR" b="txB"/>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4" y="0"/>
                  </a:lnTo>
                  <a:lnTo>
                    <a:pt x="60" y="2"/>
                  </a:lnTo>
                  <a:lnTo>
                    <a:pt x="54" y="2"/>
                  </a:lnTo>
                  <a:lnTo>
                    <a:pt x="48" y="2"/>
                  </a:lnTo>
                  <a:lnTo>
                    <a:pt x="44" y="4"/>
                  </a:lnTo>
                  <a:lnTo>
                    <a:pt x="42" y="4"/>
                  </a:lnTo>
                  <a:lnTo>
                    <a:pt x="22" y="4"/>
                  </a:lnTo>
                  <a:lnTo>
                    <a:pt x="16" y="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35" name="Freeform 295"/>
            <p:cNvSpPr/>
            <p:nvPr/>
          </p:nvSpPr>
          <p:spPr>
            <a:xfrm>
              <a:off x="654" y="1514"/>
              <a:ext cx="178" cy="190"/>
            </a:xfrm>
            <a:custGeom>
              <a:avLst/>
              <a:gdLst>
                <a:gd name="txL" fmla="*/ 0 w 178"/>
                <a:gd name="txT" fmla="*/ 0 h 190"/>
                <a:gd name="txR" fmla="*/ 178 w 178"/>
                <a:gd name="txB" fmla="*/ 190 h 190"/>
              </a:gdLst>
              <a:ahLst/>
              <a:cxnLst>
                <a:cxn ang="0">
                  <a:pos x="66" y="0"/>
                </a:cxn>
                <a:cxn ang="0">
                  <a:pos x="62" y="4"/>
                </a:cxn>
                <a:cxn ang="0">
                  <a:pos x="56" y="10"/>
                </a:cxn>
                <a:cxn ang="0">
                  <a:pos x="52" y="12"/>
                </a:cxn>
                <a:cxn ang="0">
                  <a:pos x="46" y="18"/>
                </a:cxn>
                <a:cxn ang="0">
                  <a:pos x="40" y="26"/>
                </a:cxn>
                <a:cxn ang="0">
                  <a:pos x="36" y="30"/>
                </a:cxn>
                <a:cxn ang="0">
                  <a:pos x="30" y="50"/>
                </a:cxn>
                <a:cxn ang="0">
                  <a:pos x="24" y="62"/>
                </a:cxn>
                <a:cxn ang="0">
                  <a:pos x="12" y="76"/>
                </a:cxn>
                <a:cxn ang="0">
                  <a:pos x="6" y="86"/>
                </a:cxn>
                <a:cxn ang="0">
                  <a:pos x="4" y="90"/>
                </a:cxn>
                <a:cxn ang="0">
                  <a:pos x="4" y="104"/>
                </a:cxn>
                <a:cxn ang="0">
                  <a:pos x="4" y="112"/>
                </a:cxn>
                <a:cxn ang="0">
                  <a:pos x="0" y="116"/>
                </a:cxn>
                <a:cxn ang="0">
                  <a:pos x="0" y="122"/>
                </a:cxn>
                <a:cxn ang="0">
                  <a:pos x="4" y="126"/>
                </a:cxn>
                <a:cxn ang="0">
                  <a:pos x="8" y="128"/>
                </a:cxn>
                <a:cxn ang="0">
                  <a:pos x="14" y="134"/>
                </a:cxn>
                <a:cxn ang="0">
                  <a:pos x="22" y="144"/>
                </a:cxn>
                <a:cxn ang="0">
                  <a:pos x="28" y="152"/>
                </a:cxn>
                <a:cxn ang="0">
                  <a:pos x="30" y="154"/>
                </a:cxn>
                <a:cxn ang="0">
                  <a:pos x="46" y="172"/>
                </a:cxn>
                <a:cxn ang="0">
                  <a:pos x="82" y="190"/>
                </a:cxn>
                <a:cxn ang="0">
                  <a:pos x="110" y="178"/>
                </a:cxn>
                <a:cxn ang="0">
                  <a:pos x="128" y="184"/>
                </a:cxn>
                <a:cxn ang="0">
                  <a:pos x="146" y="172"/>
                </a:cxn>
                <a:cxn ang="0">
                  <a:pos x="162" y="128"/>
                </a:cxn>
                <a:cxn ang="0">
                  <a:pos x="120" y="104"/>
                </a:cxn>
                <a:cxn ang="0">
                  <a:pos x="120" y="96"/>
                </a:cxn>
                <a:cxn ang="0">
                  <a:pos x="104" y="80"/>
                </a:cxn>
                <a:cxn ang="0">
                  <a:pos x="114" y="74"/>
                </a:cxn>
                <a:cxn ang="0">
                  <a:pos x="118" y="68"/>
                </a:cxn>
                <a:cxn ang="0">
                  <a:pos x="118" y="66"/>
                </a:cxn>
                <a:cxn ang="0">
                  <a:pos x="114" y="60"/>
                </a:cxn>
                <a:cxn ang="0">
                  <a:pos x="104" y="50"/>
                </a:cxn>
                <a:cxn ang="0">
                  <a:pos x="96" y="42"/>
                </a:cxn>
                <a:cxn ang="0">
                  <a:pos x="90" y="38"/>
                </a:cxn>
                <a:cxn ang="0">
                  <a:pos x="82" y="30"/>
                </a:cxn>
                <a:cxn ang="0">
                  <a:pos x="76" y="20"/>
                </a:cxn>
                <a:cxn ang="0">
                  <a:pos x="72" y="14"/>
                </a:cxn>
                <a:cxn ang="0">
                  <a:pos x="70" y="10"/>
                </a:cxn>
                <a:cxn ang="0">
                  <a:pos x="66" y="0"/>
                </a:cxn>
              </a:cxnLst>
              <a:rect l="txL" t="txT" r="txR" b="txB"/>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36" name="Freeform 296"/>
            <p:cNvSpPr/>
            <p:nvPr/>
          </p:nvSpPr>
          <p:spPr>
            <a:xfrm>
              <a:off x="604" y="1762"/>
              <a:ext cx="22" cy="26"/>
            </a:xfrm>
            <a:custGeom>
              <a:avLst/>
              <a:gdLst>
                <a:gd name="txL" fmla="*/ 0 w 22"/>
                <a:gd name="txT" fmla="*/ 0 h 26"/>
                <a:gd name="txR" fmla="*/ 22 w 22"/>
                <a:gd name="txB" fmla="*/ 26 h 26"/>
              </a:gdLst>
              <a:ahLst/>
              <a:cxnLst>
                <a:cxn ang="0">
                  <a:pos x="0" y="6"/>
                </a:cxn>
                <a:cxn ang="0">
                  <a:pos x="18" y="0"/>
                </a:cxn>
                <a:cxn ang="0">
                  <a:pos x="20" y="0"/>
                </a:cxn>
                <a:cxn ang="0">
                  <a:pos x="20" y="2"/>
                </a:cxn>
                <a:cxn ang="0">
                  <a:pos x="22" y="4"/>
                </a:cxn>
                <a:cxn ang="0">
                  <a:pos x="22" y="6"/>
                </a:cxn>
                <a:cxn ang="0">
                  <a:pos x="22" y="6"/>
                </a:cxn>
                <a:cxn ang="0">
                  <a:pos x="22" y="8"/>
                </a:cxn>
                <a:cxn ang="0">
                  <a:pos x="22" y="12"/>
                </a:cxn>
                <a:cxn ang="0">
                  <a:pos x="22" y="16"/>
                </a:cxn>
                <a:cxn ang="0">
                  <a:pos x="22" y="20"/>
                </a:cxn>
                <a:cxn ang="0">
                  <a:pos x="18" y="22"/>
                </a:cxn>
                <a:cxn ang="0">
                  <a:pos x="18" y="22"/>
                </a:cxn>
                <a:cxn ang="0">
                  <a:pos x="16" y="22"/>
                </a:cxn>
                <a:cxn ang="0">
                  <a:pos x="12" y="24"/>
                </a:cxn>
                <a:cxn ang="0">
                  <a:pos x="12" y="26"/>
                </a:cxn>
                <a:cxn ang="0">
                  <a:pos x="12" y="26"/>
                </a:cxn>
                <a:cxn ang="0">
                  <a:pos x="10" y="26"/>
                </a:cxn>
                <a:cxn ang="0">
                  <a:pos x="8" y="26"/>
                </a:cxn>
                <a:cxn ang="0">
                  <a:pos x="2" y="24"/>
                </a:cxn>
                <a:cxn ang="0">
                  <a:pos x="2" y="24"/>
                </a:cxn>
                <a:cxn ang="0">
                  <a:pos x="2" y="22"/>
                </a:cxn>
                <a:cxn ang="0">
                  <a:pos x="0" y="18"/>
                </a:cxn>
                <a:cxn ang="0">
                  <a:pos x="0" y="14"/>
                </a:cxn>
                <a:cxn ang="0">
                  <a:pos x="0" y="10"/>
                </a:cxn>
                <a:cxn ang="0">
                  <a:pos x="0" y="6"/>
                </a:cxn>
              </a:cxnLst>
              <a:rect l="txL" t="txT" r="txR" b="txB"/>
              <a:pathLst>
                <a:path w="22" h="26">
                  <a:moveTo>
                    <a:pt x="0" y="6"/>
                  </a:moveTo>
                  <a:lnTo>
                    <a:pt x="18" y="0"/>
                  </a:lnTo>
                  <a:lnTo>
                    <a:pt x="20" y="0"/>
                  </a:lnTo>
                  <a:lnTo>
                    <a:pt x="20" y="2"/>
                  </a:lnTo>
                  <a:lnTo>
                    <a:pt x="22" y="4"/>
                  </a:lnTo>
                  <a:lnTo>
                    <a:pt x="22" y="6"/>
                  </a:lnTo>
                  <a:lnTo>
                    <a:pt x="22" y="6"/>
                  </a:lnTo>
                  <a:lnTo>
                    <a:pt x="22" y="8"/>
                  </a:lnTo>
                  <a:lnTo>
                    <a:pt x="22" y="12"/>
                  </a:lnTo>
                  <a:lnTo>
                    <a:pt x="22" y="16"/>
                  </a:lnTo>
                  <a:lnTo>
                    <a:pt x="22" y="20"/>
                  </a:lnTo>
                  <a:lnTo>
                    <a:pt x="18" y="22"/>
                  </a:lnTo>
                  <a:lnTo>
                    <a:pt x="18" y="22"/>
                  </a:lnTo>
                  <a:lnTo>
                    <a:pt x="16" y="22"/>
                  </a:lnTo>
                  <a:lnTo>
                    <a:pt x="12" y="24"/>
                  </a:lnTo>
                  <a:lnTo>
                    <a:pt x="12" y="26"/>
                  </a:lnTo>
                  <a:lnTo>
                    <a:pt x="12" y="26"/>
                  </a:lnTo>
                  <a:lnTo>
                    <a:pt x="10" y="26"/>
                  </a:lnTo>
                  <a:lnTo>
                    <a:pt x="8" y="26"/>
                  </a:lnTo>
                  <a:lnTo>
                    <a:pt x="2" y="24"/>
                  </a:lnTo>
                  <a:lnTo>
                    <a:pt x="2" y="24"/>
                  </a:lnTo>
                  <a:lnTo>
                    <a:pt x="2" y="22"/>
                  </a:lnTo>
                  <a:lnTo>
                    <a:pt x="0" y="18"/>
                  </a:lnTo>
                  <a:lnTo>
                    <a:pt x="0" y="14"/>
                  </a:lnTo>
                  <a:lnTo>
                    <a:pt x="0" y="10"/>
                  </a:lnTo>
                  <a:lnTo>
                    <a:pt x="0" y="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37" name="Freeform 297"/>
            <p:cNvSpPr/>
            <p:nvPr/>
          </p:nvSpPr>
          <p:spPr>
            <a:xfrm>
              <a:off x="606" y="1780"/>
              <a:ext cx="24" cy="32"/>
            </a:xfrm>
            <a:custGeom>
              <a:avLst/>
              <a:gdLst>
                <a:gd name="txL" fmla="*/ 0 w 24"/>
                <a:gd name="txT" fmla="*/ 0 h 32"/>
                <a:gd name="txR" fmla="*/ 24 w 24"/>
                <a:gd name="txB" fmla="*/ 32 h 32"/>
              </a:gdLst>
              <a:ahLst/>
              <a:cxnLst>
                <a:cxn ang="0">
                  <a:pos x="18" y="0"/>
                </a:cxn>
                <a:cxn ang="0">
                  <a:pos x="18" y="2"/>
                </a:cxn>
                <a:cxn ang="0">
                  <a:pos x="16" y="2"/>
                </a:cxn>
                <a:cxn ang="0">
                  <a:pos x="12" y="6"/>
                </a:cxn>
                <a:cxn ang="0">
                  <a:pos x="12" y="6"/>
                </a:cxn>
                <a:cxn ang="0">
                  <a:pos x="12" y="6"/>
                </a:cxn>
                <a:cxn ang="0">
                  <a:pos x="10" y="6"/>
                </a:cxn>
                <a:cxn ang="0">
                  <a:pos x="10" y="8"/>
                </a:cxn>
                <a:cxn ang="0">
                  <a:pos x="8" y="8"/>
                </a:cxn>
                <a:cxn ang="0">
                  <a:pos x="6" y="8"/>
                </a:cxn>
                <a:cxn ang="0">
                  <a:pos x="2" y="6"/>
                </a:cxn>
                <a:cxn ang="0">
                  <a:pos x="0" y="6"/>
                </a:cxn>
                <a:cxn ang="0">
                  <a:pos x="8" y="32"/>
                </a:cxn>
                <a:cxn ang="0">
                  <a:pos x="8" y="32"/>
                </a:cxn>
                <a:cxn ang="0">
                  <a:pos x="10" y="30"/>
                </a:cxn>
                <a:cxn ang="0">
                  <a:pos x="14" y="28"/>
                </a:cxn>
                <a:cxn ang="0">
                  <a:pos x="16" y="24"/>
                </a:cxn>
                <a:cxn ang="0">
                  <a:pos x="20" y="20"/>
                </a:cxn>
                <a:cxn ang="0">
                  <a:pos x="22" y="16"/>
                </a:cxn>
                <a:cxn ang="0">
                  <a:pos x="24" y="12"/>
                </a:cxn>
                <a:cxn ang="0">
                  <a:pos x="24" y="10"/>
                </a:cxn>
                <a:cxn ang="0">
                  <a:pos x="22" y="8"/>
                </a:cxn>
                <a:cxn ang="0">
                  <a:pos x="20" y="6"/>
                </a:cxn>
                <a:cxn ang="0">
                  <a:pos x="20" y="4"/>
                </a:cxn>
                <a:cxn ang="0">
                  <a:pos x="18" y="0"/>
                </a:cxn>
              </a:cxnLst>
              <a:rect l="txL" t="txT" r="txR" b="txB"/>
              <a:pathLst>
                <a:path w="24" h="32">
                  <a:moveTo>
                    <a:pt x="18" y="0"/>
                  </a:moveTo>
                  <a:lnTo>
                    <a:pt x="18" y="2"/>
                  </a:lnTo>
                  <a:lnTo>
                    <a:pt x="16" y="2"/>
                  </a:lnTo>
                  <a:lnTo>
                    <a:pt x="12" y="6"/>
                  </a:lnTo>
                  <a:lnTo>
                    <a:pt x="12" y="6"/>
                  </a:lnTo>
                  <a:lnTo>
                    <a:pt x="12" y="6"/>
                  </a:lnTo>
                  <a:lnTo>
                    <a:pt x="10" y="6"/>
                  </a:lnTo>
                  <a:lnTo>
                    <a:pt x="10" y="8"/>
                  </a:lnTo>
                  <a:lnTo>
                    <a:pt x="8" y="8"/>
                  </a:lnTo>
                  <a:lnTo>
                    <a:pt x="6" y="8"/>
                  </a:lnTo>
                  <a:lnTo>
                    <a:pt x="2" y="6"/>
                  </a:lnTo>
                  <a:lnTo>
                    <a:pt x="0" y="6"/>
                  </a:lnTo>
                  <a:lnTo>
                    <a:pt x="8" y="32"/>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38" name="Freeform 298"/>
            <p:cNvSpPr/>
            <p:nvPr/>
          </p:nvSpPr>
          <p:spPr>
            <a:xfrm>
              <a:off x="614" y="1760"/>
              <a:ext cx="126" cy="142"/>
            </a:xfrm>
            <a:custGeom>
              <a:avLst/>
              <a:gdLst>
                <a:gd name="txL" fmla="*/ 0 w 126"/>
                <a:gd name="txT" fmla="*/ 0 h 142"/>
                <a:gd name="txR" fmla="*/ 126 w 126"/>
                <a:gd name="txB" fmla="*/ 142 h 142"/>
              </a:gdLst>
              <a:ahLst/>
              <a:cxnLst>
                <a:cxn ang="0">
                  <a:pos x="40" y="4"/>
                </a:cxn>
                <a:cxn ang="0">
                  <a:pos x="40" y="6"/>
                </a:cxn>
                <a:cxn ang="0">
                  <a:pos x="38" y="12"/>
                </a:cxn>
                <a:cxn ang="0">
                  <a:pos x="32" y="18"/>
                </a:cxn>
                <a:cxn ang="0">
                  <a:pos x="28" y="18"/>
                </a:cxn>
                <a:cxn ang="0">
                  <a:pos x="22" y="12"/>
                </a:cxn>
                <a:cxn ang="0">
                  <a:pos x="18" y="6"/>
                </a:cxn>
                <a:cxn ang="0">
                  <a:pos x="10" y="2"/>
                </a:cxn>
                <a:cxn ang="0">
                  <a:pos x="10" y="6"/>
                </a:cxn>
                <a:cxn ang="0">
                  <a:pos x="12" y="14"/>
                </a:cxn>
                <a:cxn ang="0">
                  <a:pos x="14" y="16"/>
                </a:cxn>
                <a:cxn ang="0">
                  <a:pos x="12" y="22"/>
                </a:cxn>
                <a:cxn ang="0">
                  <a:pos x="12" y="26"/>
                </a:cxn>
                <a:cxn ang="0">
                  <a:pos x="16" y="32"/>
                </a:cxn>
                <a:cxn ang="0">
                  <a:pos x="16" y="34"/>
                </a:cxn>
                <a:cxn ang="0">
                  <a:pos x="14" y="38"/>
                </a:cxn>
                <a:cxn ang="0">
                  <a:pos x="6" y="48"/>
                </a:cxn>
                <a:cxn ang="0">
                  <a:pos x="10" y="104"/>
                </a:cxn>
                <a:cxn ang="0">
                  <a:pos x="14" y="104"/>
                </a:cxn>
                <a:cxn ang="0">
                  <a:pos x="22" y="106"/>
                </a:cxn>
                <a:cxn ang="0">
                  <a:pos x="30" y="108"/>
                </a:cxn>
                <a:cxn ang="0">
                  <a:pos x="34" y="108"/>
                </a:cxn>
                <a:cxn ang="0">
                  <a:pos x="40" y="108"/>
                </a:cxn>
                <a:cxn ang="0">
                  <a:pos x="48" y="108"/>
                </a:cxn>
                <a:cxn ang="0">
                  <a:pos x="56" y="116"/>
                </a:cxn>
                <a:cxn ang="0">
                  <a:pos x="60" y="126"/>
                </a:cxn>
                <a:cxn ang="0">
                  <a:pos x="62" y="132"/>
                </a:cxn>
                <a:cxn ang="0">
                  <a:pos x="68" y="142"/>
                </a:cxn>
                <a:cxn ang="0">
                  <a:pos x="84" y="140"/>
                </a:cxn>
                <a:cxn ang="0">
                  <a:pos x="106" y="142"/>
                </a:cxn>
                <a:cxn ang="0">
                  <a:pos x="110" y="108"/>
                </a:cxn>
                <a:cxn ang="0">
                  <a:pos x="106" y="90"/>
                </a:cxn>
                <a:cxn ang="0">
                  <a:pos x="102" y="84"/>
                </a:cxn>
                <a:cxn ang="0">
                  <a:pos x="100" y="76"/>
                </a:cxn>
                <a:cxn ang="0">
                  <a:pos x="110" y="50"/>
                </a:cxn>
                <a:cxn ang="0">
                  <a:pos x="96" y="42"/>
                </a:cxn>
                <a:cxn ang="0">
                  <a:pos x="94" y="38"/>
                </a:cxn>
                <a:cxn ang="0">
                  <a:pos x="48" y="4"/>
                </a:cxn>
              </a:cxnLst>
              <a:rect l="txL" t="txT" r="txR" b="txB"/>
              <a:pathLst>
                <a:path w="126" h="142">
                  <a:moveTo>
                    <a:pt x="48" y="4"/>
                  </a:moveTo>
                  <a:lnTo>
                    <a:pt x="40" y="4"/>
                  </a:lnTo>
                  <a:lnTo>
                    <a:pt x="40" y="4"/>
                  </a:lnTo>
                  <a:lnTo>
                    <a:pt x="40" y="6"/>
                  </a:lnTo>
                  <a:lnTo>
                    <a:pt x="38" y="10"/>
                  </a:lnTo>
                  <a:lnTo>
                    <a:pt x="38" y="12"/>
                  </a:lnTo>
                  <a:lnTo>
                    <a:pt x="36" y="16"/>
                  </a:lnTo>
                  <a:lnTo>
                    <a:pt x="32" y="18"/>
                  </a:lnTo>
                  <a:lnTo>
                    <a:pt x="28"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2" y="14"/>
                  </a:lnTo>
                  <a:lnTo>
                    <a:pt x="14" y="16"/>
                  </a:lnTo>
                  <a:lnTo>
                    <a:pt x="12" y="18"/>
                  </a:lnTo>
                  <a:lnTo>
                    <a:pt x="12" y="22"/>
                  </a:lnTo>
                  <a:lnTo>
                    <a:pt x="12" y="22"/>
                  </a:lnTo>
                  <a:lnTo>
                    <a:pt x="12" y="26"/>
                  </a:lnTo>
                  <a:lnTo>
                    <a:pt x="14" y="28"/>
                  </a:lnTo>
                  <a:lnTo>
                    <a:pt x="16" y="32"/>
                  </a:lnTo>
                  <a:lnTo>
                    <a:pt x="16" y="32"/>
                  </a:lnTo>
                  <a:lnTo>
                    <a:pt x="16" y="34"/>
                  </a:lnTo>
                  <a:lnTo>
                    <a:pt x="16" y="36"/>
                  </a:lnTo>
                  <a:lnTo>
                    <a:pt x="14" y="38"/>
                  </a:lnTo>
                  <a:lnTo>
                    <a:pt x="10" y="42"/>
                  </a:lnTo>
                  <a:lnTo>
                    <a:pt x="6" y="48"/>
                  </a:lnTo>
                  <a:lnTo>
                    <a:pt x="0" y="54"/>
                  </a:lnTo>
                  <a:lnTo>
                    <a:pt x="10" y="104"/>
                  </a:lnTo>
                  <a:lnTo>
                    <a:pt x="10" y="104"/>
                  </a:lnTo>
                  <a:lnTo>
                    <a:pt x="14" y="104"/>
                  </a:lnTo>
                  <a:lnTo>
                    <a:pt x="16" y="106"/>
                  </a:lnTo>
                  <a:lnTo>
                    <a:pt x="22" y="106"/>
                  </a:lnTo>
                  <a:lnTo>
                    <a:pt x="26" y="108"/>
                  </a:lnTo>
                  <a:lnTo>
                    <a:pt x="30" y="108"/>
                  </a:lnTo>
                  <a:lnTo>
                    <a:pt x="34"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39" name="Freeform 299"/>
            <p:cNvSpPr/>
            <p:nvPr/>
          </p:nvSpPr>
          <p:spPr>
            <a:xfrm>
              <a:off x="630" y="1894"/>
              <a:ext cx="112" cy="212"/>
            </a:xfrm>
            <a:custGeom>
              <a:avLst/>
              <a:gdLst>
                <a:gd name="txL" fmla="*/ 0 w 112"/>
                <a:gd name="txT" fmla="*/ 0 h 212"/>
                <a:gd name="txR" fmla="*/ 112 w 112"/>
                <a:gd name="txB" fmla="*/ 212 h 212"/>
              </a:gdLst>
              <a:ahLst/>
              <a:cxnLst>
                <a:cxn ang="0">
                  <a:pos x="8" y="148"/>
                </a:cxn>
                <a:cxn ang="0">
                  <a:pos x="28" y="128"/>
                </a:cxn>
                <a:cxn ang="0">
                  <a:pos x="28" y="96"/>
                </a:cxn>
                <a:cxn ang="0">
                  <a:pos x="18" y="76"/>
                </a:cxn>
                <a:cxn ang="0">
                  <a:pos x="8" y="66"/>
                </a:cxn>
                <a:cxn ang="0">
                  <a:pos x="44" y="34"/>
                </a:cxn>
                <a:cxn ang="0">
                  <a:pos x="46" y="20"/>
                </a:cxn>
                <a:cxn ang="0">
                  <a:pos x="54" y="28"/>
                </a:cxn>
                <a:cxn ang="0">
                  <a:pos x="58" y="36"/>
                </a:cxn>
                <a:cxn ang="0">
                  <a:pos x="62" y="40"/>
                </a:cxn>
                <a:cxn ang="0">
                  <a:pos x="64" y="40"/>
                </a:cxn>
                <a:cxn ang="0">
                  <a:pos x="62" y="26"/>
                </a:cxn>
                <a:cxn ang="0">
                  <a:pos x="58" y="24"/>
                </a:cxn>
                <a:cxn ang="0">
                  <a:pos x="56" y="20"/>
                </a:cxn>
                <a:cxn ang="0">
                  <a:pos x="64" y="8"/>
                </a:cxn>
                <a:cxn ang="0">
                  <a:pos x="70" y="8"/>
                </a:cxn>
                <a:cxn ang="0">
                  <a:pos x="110" y="0"/>
                </a:cxn>
                <a:cxn ang="0">
                  <a:pos x="110" y="10"/>
                </a:cxn>
                <a:cxn ang="0">
                  <a:pos x="110" y="24"/>
                </a:cxn>
                <a:cxn ang="0">
                  <a:pos x="110" y="36"/>
                </a:cxn>
                <a:cxn ang="0">
                  <a:pos x="112" y="42"/>
                </a:cxn>
                <a:cxn ang="0">
                  <a:pos x="108" y="70"/>
                </a:cxn>
                <a:cxn ang="0">
                  <a:pos x="96" y="80"/>
                </a:cxn>
                <a:cxn ang="0">
                  <a:pos x="88" y="82"/>
                </a:cxn>
                <a:cxn ang="0">
                  <a:pos x="78" y="88"/>
                </a:cxn>
                <a:cxn ang="0">
                  <a:pos x="72" y="94"/>
                </a:cxn>
                <a:cxn ang="0">
                  <a:pos x="68" y="100"/>
                </a:cxn>
                <a:cxn ang="0">
                  <a:pos x="60" y="108"/>
                </a:cxn>
                <a:cxn ang="0">
                  <a:pos x="56" y="110"/>
                </a:cxn>
                <a:cxn ang="0">
                  <a:pos x="48" y="118"/>
                </a:cxn>
                <a:cxn ang="0">
                  <a:pos x="44" y="126"/>
                </a:cxn>
                <a:cxn ang="0">
                  <a:pos x="44" y="142"/>
                </a:cxn>
                <a:cxn ang="0">
                  <a:pos x="46" y="168"/>
                </a:cxn>
                <a:cxn ang="0">
                  <a:pos x="46" y="176"/>
                </a:cxn>
                <a:cxn ang="0">
                  <a:pos x="46" y="184"/>
                </a:cxn>
                <a:cxn ang="0">
                  <a:pos x="42" y="188"/>
                </a:cxn>
                <a:cxn ang="0">
                  <a:pos x="34" y="192"/>
                </a:cxn>
                <a:cxn ang="0">
                  <a:pos x="30" y="194"/>
                </a:cxn>
                <a:cxn ang="0">
                  <a:pos x="22" y="198"/>
                </a:cxn>
                <a:cxn ang="0">
                  <a:pos x="20" y="202"/>
                </a:cxn>
                <a:cxn ang="0">
                  <a:pos x="20" y="206"/>
                </a:cxn>
                <a:cxn ang="0">
                  <a:pos x="22" y="208"/>
                </a:cxn>
                <a:cxn ang="0">
                  <a:pos x="20" y="212"/>
                </a:cxn>
                <a:cxn ang="0">
                  <a:pos x="18" y="212"/>
                </a:cxn>
                <a:cxn ang="0">
                  <a:pos x="12" y="204"/>
                </a:cxn>
                <a:cxn ang="0">
                  <a:pos x="10" y="194"/>
                </a:cxn>
                <a:cxn ang="0">
                  <a:pos x="8" y="192"/>
                </a:cxn>
                <a:cxn ang="0">
                  <a:pos x="6" y="192"/>
                </a:cxn>
                <a:cxn ang="0">
                  <a:pos x="6" y="174"/>
                </a:cxn>
                <a:cxn ang="0">
                  <a:pos x="2" y="164"/>
                </a:cxn>
                <a:cxn ang="0">
                  <a:pos x="0" y="160"/>
                </a:cxn>
              </a:cxnLst>
              <a:rect l="txL" t="txT" r="txR" b="txB"/>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72" y="94"/>
                  </a:lnTo>
                  <a:lnTo>
                    <a:pt x="68" y="100"/>
                  </a:lnTo>
                  <a:lnTo>
                    <a:pt x="62" y="106"/>
                  </a:lnTo>
                  <a:lnTo>
                    <a:pt x="60" y="108"/>
                  </a:lnTo>
                  <a:lnTo>
                    <a:pt x="56" y="110"/>
                  </a:lnTo>
                  <a:lnTo>
                    <a:pt x="56" y="110"/>
                  </a:lnTo>
                  <a:lnTo>
                    <a:pt x="50" y="114"/>
                  </a:lnTo>
                  <a:lnTo>
                    <a:pt x="48" y="118"/>
                  </a:lnTo>
                  <a:lnTo>
                    <a:pt x="46" y="122"/>
                  </a:lnTo>
                  <a:lnTo>
                    <a:pt x="44" y="126"/>
                  </a:lnTo>
                  <a:lnTo>
                    <a:pt x="44" y="126"/>
                  </a:lnTo>
                  <a:lnTo>
                    <a:pt x="44" y="142"/>
                  </a:lnTo>
                  <a:lnTo>
                    <a:pt x="44" y="158"/>
                  </a:lnTo>
                  <a:lnTo>
                    <a:pt x="46" y="168"/>
                  </a:lnTo>
                  <a:lnTo>
                    <a:pt x="46" y="172"/>
                  </a:lnTo>
                  <a:lnTo>
                    <a:pt x="46" y="176"/>
                  </a:lnTo>
                  <a:lnTo>
                    <a:pt x="46" y="180"/>
                  </a:lnTo>
                  <a:lnTo>
                    <a:pt x="46" y="184"/>
                  </a:lnTo>
                  <a:lnTo>
                    <a:pt x="46" y="184"/>
                  </a:lnTo>
                  <a:lnTo>
                    <a:pt x="42" y="188"/>
                  </a:lnTo>
                  <a:lnTo>
                    <a:pt x="38" y="190"/>
                  </a:lnTo>
                  <a:lnTo>
                    <a:pt x="34" y="192"/>
                  </a:lnTo>
                  <a:lnTo>
                    <a:pt x="30" y="194"/>
                  </a:lnTo>
                  <a:lnTo>
                    <a:pt x="30" y="194"/>
                  </a:lnTo>
                  <a:lnTo>
                    <a:pt x="24" y="196"/>
                  </a:lnTo>
                  <a:lnTo>
                    <a:pt x="22" y="198"/>
                  </a:lnTo>
                  <a:lnTo>
                    <a:pt x="20" y="200"/>
                  </a:lnTo>
                  <a:lnTo>
                    <a:pt x="20" y="202"/>
                  </a:lnTo>
                  <a:lnTo>
                    <a:pt x="20" y="202"/>
                  </a:lnTo>
                  <a:lnTo>
                    <a:pt x="20" y="206"/>
                  </a:lnTo>
                  <a:lnTo>
                    <a:pt x="22" y="208"/>
                  </a:lnTo>
                  <a:lnTo>
                    <a:pt x="22" y="208"/>
                  </a:lnTo>
                  <a:lnTo>
                    <a:pt x="22" y="210"/>
                  </a:lnTo>
                  <a:lnTo>
                    <a:pt x="20" y="212"/>
                  </a:lnTo>
                  <a:lnTo>
                    <a:pt x="20" y="212"/>
                  </a:lnTo>
                  <a:lnTo>
                    <a:pt x="18" y="212"/>
                  </a:lnTo>
                  <a:lnTo>
                    <a:pt x="14" y="212"/>
                  </a:lnTo>
                  <a:lnTo>
                    <a:pt x="12" y="204"/>
                  </a:lnTo>
                  <a:lnTo>
                    <a:pt x="10" y="198"/>
                  </a:lnTo>
                  <a:lnTo>
                    <a:pt x="10" y="194"/>
                  </a:lnTo>
                  <a:lnTo>
                    <a:pt x="8" y="192"/>
                  </a:lnTo>
                  <a:lnTo>
                    <a:pt x="8" y="192"/>
                  </a:lnTo>
                  <a:lnTo>
                    <a:pt x="6" y="192"/>
                  </a:lnTo>
                  <a:lnTo>
                    <a:pt x="6" y="192"/>
                  </a:lnTo>
                  <a:lnTo>
                    <a:pt x="8" y="182"/>
                  </a:lnTo>
                  <a:lnTo>
                    <a:pt x="6" y="174"/>
                  </a:lnTo>
                  <a:lnTo>
                    <a:pt x="4" y="168"/>
                  </a:lnTo>
                  <a:lnTo>
                    <a:pt x="2" y="164"/>
                  </a:lnTo>
                  <a:lnTo>
                    <a:pt x="0" y="162"/>
                  </a:lnTo>
                  <a:lnTo>
                    <a:pt x="0" y="160"/>
                  </a:lnTo>
                  <a:lnTo>
                    <a:pt x="2" y="15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40" name="Freeform 300"/>
            <p:cNvSpPr/>
            <p:nvPr/>
          </p:nvSpPr>
          <p:spPr>
            <a:xfrm>
              <a:off x="428" y="2054"/>
              <a:ext cx="224" cy="176"/>
            </a:xfrm>
            <a:custGeom>
              <a:avLst/>
              <a:gdLst>
                <a:gd name="txL" fmla="*/ 0 w 224"/>
                <a:gd name="txT" fmla="*/ 0 h 176"/>
                <a:gd name="txR" fmla="*/ 224 w 224"/>
                <a:gd name="txB" fmla="*/ 176 h 176"/>
              </a:gdLst>
              <a:ahLst/>
              <a:cxnLst>
                <a:cxn ang="0">
                  <a:pos x="170" y="6"/>
                </a:cxn>
                <a:cxn ang="0">
                  <a:pos x="162" y="10"/>
                </a:cxn>
                <a:cxn ang="0">
                  <a:pos x="152" y="18"/>
                </a:cxn>
                <a:cxn ang="0">
                  <a:pos x="144" y="22"/>
                </a:cxn>
                <a:cxn ang="0">
                  <a:pos x="134" y="34"/>
                </a:cxn>
                <a:cxn ang="0">
                  <a:pos x="128" y="46"/>
                </a:cxn>
                <a:cxn ang="0">
                  <a:pos x="122" y="46"/>
                </a:cxn>
                <a:cxn ang="0">
                  <a:pos x="114" y="40"/>
                </a:cxn>
                <a:cxn ang="0">
                  <a:pos x="102" y="42"/>
                </a:cxn>
                <a:cxn ang="0">
                  <a:pos x="98" y="46"/>
                </a:cxn>
                <a:cxn ang="0">
                  <a:pos x="94" y="54"/>
                </a:cxn>
                <a:cxn ang="0">
                  <a:pos x="80" y="66"/>
                </a:cxn>
                <a:cxn ang="0">
                  <a:pos x="66" y="68"/>
                </a:cxn>
                <a:cxn ang="0">
                  <a:pos x="64" y="62"/>
                </a:cxn>
                <a:cxn ang="0">
                  <a:pos x="68" y="56"/>
                </a:cxn>
                <a:cxn ang="0">
                  <a:pos x="64" y="38"/>
                </a:cxn>
                <a:cxn ang="0">
                  <a:pos x="56" y="32"/>
                </a:cxn>
                <a:cxn ang="0">
                  <a:pos x="54" y="78"/>
                </a:cxn>
                <a:cxn ang="0">
                  <a:pos x="50" y="82"/>
                </a:cxn>
                <a:cxn ang="0">
                  <a:pos x="28" y="82"/>
                </a:cxn>
                <a:cxn ang="0">
                  <a:pos x="24" y="80"/>
                </a:cxn>
                <a:cxn ang="0">
                  <a:pos x="22" y="70"/>
                </a:cxn>
                <a:cxn ang="0">
                  <a:pos x="18" y="68"/>
                </a:cxn>
                <a:cxn ang="0">
                  <a:pos x="0" y="82"/>
                </a:cxn>
                <a:cxn ang="0">
                  <a:pos x="20" y="160"/>
                </a:cxn>
                <a:cxn ang="0">
                  <a:pos x="38" y="172"/>
                </a:cxn>
                <a:cxn ang="0">
                  <a:pos x="70" y="172"/>
                </a:cxn>
                <a:cxn ang="0">
                  <a:pos x="100" y="164"/>
                </a:cxn>
                <a:cxn ang="0">
                  <a:pos x="128" y="160"/>
                </a:cxn>
                <a:cxn ang="0">
                  <a:pos x="146" y="150"/>
                </a:cxn>
                <a:cxn ang="0">
                  <a:pos x="154" y="142"/>
                </a:cxn>
                <a:cxn ang="0">
                  <a:pos x="166" y="126"/>
                </a:cxn>
                <a:cxn ang="0">
                  <a:pos x="186" y="104"/>
                </a:cxn>
                <a:cxn ang="0">
                  <a:pos x="190" y="96"/>
                </a:cxn>
                <a:cxn ang="0">
                  <a:pos x="198" y="88"/>
                </a:cxn>
                <a:cxn ang="0">
                  <a:pos x="202" y="84"/>
                </a:cxn>
                <a:cxn ang="0">
                  <a:pos x="212" y="76"/>
                </a:cxn>
                <a:cxn ang="0">
                  <a:pos x="216" y="70"/>
                </a:cxn>
                <a:cxn ang="0">
                  <a:pos x="222" y="58"/>
                </a:cxn>
                <a:cxn ang="0">
                  <a:pos x="216" y="52"/>
                </a:cxn>
                <a:cxn ang="0">
                  <a:pos x="214" y="44"/>
                </a:cxn>
                <a:cxn ang="0">
                  <a:pos x="210" y="32"/>
                </a:cxn>
                <a:cxn ang="0">
                  <a:pos x="210" y="26"/>
                </a:cxn>
                <a:cxn ang="0">
                  <a:pos x="208" y="8"/>
                </a:cxn>
                <a:cxn ang="0">
                  <a:pos x="176" y="0"/>
                </a:cxn>
              </a:cxnLst>
              <a:rect l="txL" t="txT" r="txR" b="txB"/>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6" y="58"/>
                  </a:lnTo>
                  <a:lnTo>
                    <a:pt x="68" y="56"/>
                  </a:lnTo>
                  <a:lnTo>
                    <a:pt x="68" y="50"/>
                  </a:lnTo>
                  <a:lnTo>
                    <a:pt x="66" y="44"/>
                  </a:lnTo>
                  <a:lnTo>
                    <a:pt x="64" y="38"/>
                  </a:lnTo>
                  <a:lnTo>
                    <a:pt x="60" y="36"/>
                  </a:lnTo>
                  <a:lnTo>
                    <a:pt x="58" y="34"/>
                  </a:lnTo>
                  <a:lnTo>
                    <a:pt x="56" y="32"/>
                  </a:lnTo>
                  <a:lnTo>
                    <a:pt x="54" y="32"/>
                  </a:lnTo>
                  <a:lnTo>
                    <a:pt x="54" y="78"/>
                  </a:lnTo>
                  <a:lnTo>
                    <a:pt x="54" y="78"/>
                  </a:lnTo>
                  <a:lnTo>
                    <a:pt x="54" y="80"/>
                  </a:lnTo>
                  <a:lnTo>
                    <a:pt x="52" y="80"/>
                  </a:lnTo>
                  <a:lnTo>
                    <a:pt x="50" y="82"/>
                  </a:lnTo>
                  <a:lnTo>
                    <a:pt x="46" y="82"/>
                  </a:lnTo>
                  <a:lnTo>
                    <a:pt x="38" y="82"/>
                  </a:lnTo>
                  <a:lnTo>
                    <a:pt x="28" y="82"/>
                  </a:lnTo>
                  <a:lnTo>
                    <a:pt x="26" y="82"/>
                  </a:lnTo>
                  <a:lnTo>
                    <a:pt x="26" y="82"/>
                  </a:lnTo>
                  <a:lnTo>
                    <a:pt x="24" y="80"/>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08" y="30"/>
                  </a:lnTo>
                  <a:lnTo>
                    <a:pt x="210" y="26"/>
                  </a:lnTo>
                  <a:lnTo>
                    <a:pt x="210" y="20"/>
                  </a:lnTo>
                  <a:lnTo>
                    <a:pt x="208" y="14"/>
                  </a:lnTo>
                  <a:lnTo>
                    <a:pt x="208" y="8"/>
                  </a:lnTo>
                  <a:lnTo>
                    <a:pt x="204" y="4"/>
                  </a:lnTo>
                  <a:lnTo>
                    <a:pt x="202" y="0"/>
                  </a:lnTo>
                  <a:lnTo>
                    <a:pt x="17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41" name="Freeform 301"/>
            <p:cNvSpPr/>
            <p:nvPr/>
          </p:nvSpPr>
          <p:spPr>
            <a:xfrm>
              <a:off x="630" y="2084"/>
              <a:ext cx="14" cy="28"/>
            </a:xfrm>
            <a:custGeom>
              <a:avLst/>
              <a:gdLst>
                <a:gd name="txL" fmla="*/ 0 w 14"/>
                <a:gd name="txT" fmla="*/ 0 h 28"/>
                <a:gd name="txR" fmla="*/ 14 w 14"/>
                <a:gd name="txB" fmla="*/ 28 h 28"/>
              </a:gdLst>
              <a:ahLst/>
              <a:cxnLst>
                <a:cxn ang="0">
                  <a:pos x="4" y="2"/>
                </a:cxn>
                <a:cxn ang="0">
                  <a:pos x="4" y="2"/>
                </a:cxn>
                <a:cxn ang="0">
                  <a:pos x="6" y="2"/>
                </a:cxn>
                <a:cxn ang="0">
                  <a:pos x="6" y="0"/>
                </a:cxn>
                <a:cxn ang="0">
                  <a:pos x="6" y="2"/>
                </a:cxn>
                <a:cxn ang="0">
                  <a:pos x="8" y="2"/>
                </a:cxn>
                <a:cxn ang="0">
                  <a:pos x="8" y="4"/>
                </a:cxn>
                <a:cxn ang="0">
                  <a:pos x="10" y="6"/>
                </a:cxn>
                <a:cxn ang="0">
                  <a:pos x="12" y="10"/>
                </a:cxn>
                <a:cxn ang="0">
                  <a:pos x="12" y="14"/>
                </a:cxn>
                <a:cxn ang="0">
                  <a:pos x="14" y="22"/>
                </a:cxn>
                <a:cxn ang="0">
                  <a:pos x="12" y="24"/>
                </a:cxn>
                <a:cxn ang="0">
                  <a:pos x="12" y="24"/>
                </a:cxn>
                <a:cxn ang="0">
                  <a:pos x="10" y="26"/>
                </a:cxn>
                <a:cxn ang="0">
                  <a:pos x="6" y="28"/>
                </a:cxn>
                <a:cxn ang="0">
                  <a:pos x="4" y="26"/>
                </a:cxn>
                <a:cxn ang="0">
                  <a:pos x="2" y="24"/>
                </a:cxn>
                <a:cxn ang="0">
                  <a:pos x="2" y="22"/>
                </a:cxn>
                <a:cxn ang="0">
                  <a:pos x="0" y="18"/>
                </a:cxn>
                <a:cxn ang="0">
                  <a:pos x="0" y="14"/>
                </a:cxn>
                <a:cxn ang="0">
                  <a:pos x="0" y="8"/>
                </a:cxn>
                <a:cxn ang="0">
                  <a:pos x="4" y="2"/>
                </a:cxn>
              </a:cxnLst>
              <a:rect l="txL" t="txT" r="txR" b="txB"/>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2" y="24"/>
                  </a:lnTo>
                  <a:lnTo>
                    <a:pt x="10" y="26"/>
                  </a:lnTo>
                  <a:lnTo>
                    <a:pt x="6" y="28"/>
                  </a:lnTo>
                  <a:lnTo>
                    <a:pt x="4" y="26"/>
                  </a:lnTo>
                  <a:lnTo>
                    <a:pt x="2" y="24"/>
                  </a:lnTo>
                  <a:lnTo>
                    <a:pt x="2" y="22"/>
                  </a:lnTo>
                  <a:lnTo>
                    <a:pt x="0" y="18"/>
                  </a:lnTo>
                  <a:lnTo>
                    <a:pt x="0" y="14"/>
                  </a:lnTo>
                  <a:lnTo>
                    <a:pt x="0" y="8"/>
                  </a:lnTo>
                  <a:lnTo>
                    <a:pt x="4"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42" name="Freeform 302"/>
            <p:cNvSpPr/>
            <p:nvPr/>
          </p:nvSpPr>
          <p:spPr>
            <a:xfrm>
              <a:off x="572" y="2130"/>
              <a:ext cx="22" cy="26"/>
            </a:xfrm>
            <a:custGeom>
              <a:avLst/>
              <a:gdLst>
                <a:gd name="txL" fmla="*/ 0 w 22"/>
                <a:gd name="txT" fmla="*/ 0 h 26"/>
                <a:gd name="txR" fmla="*/ 22 w 22"/>
                <a:gd name="txB" fmla="*/ 26 h 26"/>
              </a:gdLst>
              <a:ahLst/>
              <a:cxnLst>
                <a:cxn ang="0">
                  <a:pos x="0" y="12"/>
                </a:cxn>
                <a:cxn ang="0">
                  <a:pos x="4" y="6"/>
                </a:cxn>
                <a:cxn ang="0">
                  <a:pos x="4" y="6"/>
                </a:cxn>
                <a:cxn ang="0">
                  <a:pos x="4" y="6"/>
                </a:cxn>
                <a:cxn ang="0">
                  <a:pos x="4" y="4"/>
                </a:cxn>
                <a:cxn ang="0">
                  <a:pos x="6" y="2"/>
                </a:cxn>
                <a:cxn ang="0">
                  <a:pos x="8" y="2"/>
                </a:cxn>
                <a:cxn ang="0">
                  <a:pos x="12" y="0"/>
                </a:cxn>
                <a:cxn ang="0">
                  <a:pos x="22" y="8"/>
                </a:cxn>
                <a:cxn ang="0">
                  <a:pos x="16" y="18"/>
                </a:cxn>
                <a:cxn ang="0">
                  <a:pos x="14" y="20"/>
                </a:cxn>
                <a:cxn ang="0">
                  <a:pos x="14" y="22"/>
                </a:cxn>
                <a:cxn ang="0">
                  <a:pos x="12" y="24"/>
                </a:cxn>
                <a:cxn ang="0">
                  <a:pos x="12" y="26"/>
                </a:cxn>
                <a:cxn ang="0">
                  <a:pos x="8" y="26"/>
                </a:cxn>
                <a:cxn ang="0">
                  <a:pos x="0" y="12"/>
                </a:cxn>
              </a:cxnLst>
              <a:rect l="txL" t="txT" r="txR" b="txB"/>
              <a:pathLst>
                <a:path w="22" h="26">
                  <a:moveTo>
                    <a:pt x="0" y="12"/>
                  </a:moveTo>
                  <a:lnTo>
                    <a:pt x="4" y="6"/>
                  </a:lnTo>
                  <a:lnTo>
                    <a:pt x="4" y="6"/>
                  </a:ln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43" name="Freeform 303"/>
            <p:cNvSpPr/>
            <p:nvPr/>
          </p:nvSpPr>
          <p:spPr>
            <a:xfrm>
              <a:off x="560" y="1958"/>
              <a:ext cx="100" cy="96"/>
            </a:xfrm>
            <a:custGeom>
              <a:avLst/>
              <a:gdLst>
                <a:gd name="txL" fmla="*/ 0 w 100"/>
                <a:gd name="txT" fmla="*/ 0 h 96"/>
                <a:gd name="txR" fmla="*/ 100 w 100"/>
                <a:gd name="txB" fmla="*/ 96 h 96"/>
              </a:gdLst>
              <a:ahLst/>
              <a:cxnLst>
                <a:cxn ang="0">
                  <a:pos x="18" y="26"/>
                </a:cxn>
                <a:cxn ang="0">
                  <a:pos x="34" y="16"/>
                </a:cxn>
                <a:cxn ang="0">
                  <a:pos x="36" y="10"/>
                </a:cxn>
                <a:cxn ang="0">
                  <a:pos x="78" y="8"/>
                </a:cxn>
                <a:cxn ang="0">
                  <a:pos x="100" y="18"/>
                </a:cxn>
                <a:cxn ang="0">
                  <a:pos x="100" y="48"/>
                </a:cxn>
                <a:cxn ang="0">
                  <a:pos x="90" y="76"/>
                </a:cxn>
                <a:cxn ang="0">
                  <a:pos x="72" y="92"/>
                </a:cxn>
                <a:cxn ang="0">
                  <a:pos x="42" y="96"/>
                </a:cxn>
                <a:cxn ang="0">
                  <a:pos x="40" y="94"/>
                </a:cxn>
                <a:cxn ang="0">
                  <a:pos x="34" y="88"/>
                </a:cxn>
                <a:cxn ang="0">
                  <a:pos x="32" y="88"/>
                </a:cxn>
                <a:cxn ang="0">
                  <a:pos x="28" y="86"/>
                </a:cxn>
                <a:cxn ang="0">
                  <a:pos x="26" y="80"/>
                </a:cxn>
                <a:cxn ang="0">
                  <a:pos x="20" y="74"/>
                </a:cxn>
                <a:cxn ang="0">
                  <a:pos x="20" y="74"/>
                </a:cxn>
                <a:cxn ang="0">
                  <a:pos x="18" y="68"/>
                </a:cxn>
                <a:cxn ang="0">
                  <a:pos x="12" y="58"/>
                </a:cxn>
                <a:cxn ang="0">
                  <a:pos x="4" y="46"/>
                </a:cxn>
                <a:cxn ang="0">
                  <a:pos x="0" y="28"/>
                </a:cxn>
                <a:cxn ang="0">
                  <a:pos x="2" y="38"/>
                </a:cxn>
                <a:cxn ang="0">
                  <a:pos x="6" y="50"/>
                </a:cxn>
                <a:cxn ang="0">
                  <a:pos x="10" y="56"/>
                </a:cxn>
                <a:cxn ang="0">
                  <a:pos x="12" y="58"/>
                </a:cxn>
                <a:cxn ang="0">
                  <a:pos x="16" y="64"/>
                </a:cxn>
                <a:cxn ang="0">
                  <a:pos x="20" y="72"/>
                </a:cxn>
                <a:cxn ang="0">
                  <a:pos x="20" y="74"/>
                </a:cxn>
                <a:cxn ang="0">
                  <a:pos x="26" y="80"/>
                </a:cxn>
                <a:cxn ang="0">
                  <a:pos x="28" y="86"/>
                </a:cxn>
                <a:cxn ang="0">
                  <a:pos x="32" y="88"/>
                </a:cxn>
                <a:cxn ang="0">
                  <a:pos x="34" y="88"/>
                </a:cxn>
                <a:cxn ang="0">
                  <a:pos x="40" y="94"/>
                </a:cxn>
                <a:cxn ang="0">
                  <a:pos x="42" y="96"/>
                </a:cxn>
              </a:cxnLst>
              <a:rect l="txL" t="txT" r="txR" b="txB"/>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2" y="96"/>
                  </a:lnTo>
                  <a:lnTo>
                    <a:pt x="40" y="94"/>
                  </a:lnTo>
                  <a:lnTo>
                    <a:pt x="38" y="90"/>
                  </a:lnTo>
                  <a:lnTo>
                    <a:pt x="34" y="88"/>
                  </a:lnTo>
                  <a:lnTo>
                    <a:pt x="34" y="88"/>
                  </a:lnTo>
                  <a:lnTo>
                    <a:pt x="32" y="88"/>
                  </a:lnTo>
                  <a:lnTo>
                    <a:pt x="30" y="88"/>
                  </a:lnTo>
                  <a:lnTo>
                    <a:pt x="28" y="86"/>
                  </a:lnTo>
                  <a:lnTo>
                    <a:pt x="26" y="84"/>
                  </a:lnTo>
                  <a:lnTo>
                    <a:pt x="26" y="80"/>
                  </a:lnTo>
                  <a:lnTo>
                    <a:pt x="24" y="76"/>
                  </a:lnTo>
                  <a:lnTo>
                    <a:pt x="20" y="74"/>
                  </a:lnTo>
                  <a:lnTo>
                    <a:pt x="20" y="74"/>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0" y="56"/>
                  </a:lnTo>
                  <a:lnTo>
                    <a:pt x="12" y="58"/>
                  </a:lnTo>
                  <a:lnTo>
                    <a:pt x="14" y="62"/>
                  </a:lnTo>
                  <a:lnTo>
                    <a:pt x="16" y="64"/>
                  </a:lnTo>
                  <a:lnTo>
                    <a:pt x="18" y="68"/>
                  </a:lnTo>
                  <a:lnTo>
                    <a:pt x="20" y="72"/>
                  </a:lnTo>
                  <a:lnTo>
                    <a:pt x="20" y="74"/>
                  </a:lnTo>
                  <a:lnTo>
                    <a:pt x="20" y="74"/>
                  </a:lnTo>
                  <a:lnTo>
                    <a:pt x="24" y="76"/>
                  </a:lnTo>
                  <a:lnTo>
                    <a:pt x="26" y="80"/>
                  </a:lnTo>
                  <a:lnTo>
                    <a:pt x="28" y="84"/>
                  </a:lnTo>
                  <a:lnTo>
                    <a:pt x="28" y="86"/>
                  </a:lnTo>
                  <a:lnTo>
                    <a:pt x="30" y="88"/>
                  </a:lnTo>
                  <a:lnTo>
                    <a:pt x="32" y="88"/>
                  </a:lnTo>
                  <a:lnTo>
                    <a:pt x="34" y="88"/>
                  </a:lnTo>
                  <a:lnTo>
                    <a:pt x="34" y="88"/>
                  </a:lnTo>
                  <a:lnTo>
                    <a:pt x="38" y="90"/>
                  </a:lnTo>
                  <a:lnTo>
                    <a:pt x="40" y="94"/>
                  </a:lnTo>
                  <a:lnTo>
                    <a:pt x="42" y="96"/>
                  </a:lnTo>
                  <a:lnTo>
                    <a:pt x="42" y="9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44" name="Freeform 304"/>
            <p:cNvSpPr/>
            <p:nvPr/>
          </p:nvSpPr>
          <p:spPr>
            <a:xfrm>
              <a:off x="64" y="1398"/>
              <a:ext cx="210" cy="200"/>
            </a:xfrm>
            <a:custGeom>
              <a:avLst/>
              <a:gdLst>
                <a:gd name="txL" fmla="*/ 0 w 210"/>
                <a:gd name="txT" fmla="*/ 0 h 200"/>
                <a:gd name="txR" fmla="*/ 210 w 210"/>
                <a:gd name="txB" fmla="*/ 200 h 200"/>
              </a:gdLst>
              <a:ahLst/>
              <a:cxnLst>
                <a:cxn ang="0">
                  <a:pos x="74" y="0"/>
                </a:cxn>
                <a:cxn ang="0">
                  <a:pos x="74" y="0"/>
                </a:cxn>
                <a:cxn ang="0">
                  <a:pos x="72" y="2"/>
                </a:cxn>
                <a:cxn ang="0">
                  <a:pos x="78" y="114"/>
                </a:cxn>
                <a:cxn ang="0">
                  <a:pos x="80" y="120"/>
                </a:cxn>
                <a:cxn ang="0">
                  <a:pos x="82" y="128"/>
                </a:cxn>
                <a:cxn ang="0">
                  <a:pos x="24" y="130"/>
                </a:cxn>
                <a:cxn ang="0">
                  <a:pos x="22" y="132"/>
                </a:cxn>
                <a:cxn ang="0">
                  <a:pos x="18" y="134"/>
                </a:cxn>
                <a:cxn ang="0">
                  <a:pos x="16" y="132"/>
                </a:cxn>
                <a:cxn ang="0">
                  <a:pos x="14" y="132"/>
                </a:cxn>
                <a:cxn ang="0">
                  <a:pos x="12" y="136"/>
                </a:cxn>
                <a:cxn ang="0">
                  <a:pos x="12" y="140"/>
                </a:cxn>
                <a:cxn ang="0">
                  <a:pos x="10" y="144"/>
                </a:cxn>
                <a:cxn ang="0">
                  <a:pos x="8" y="146"/>
                </a:cxn>
                <a:cxn ang="0">
                  <a:pos x="6" y="150"/>
                </a:cxn>
                <a:cxn ang="0">
                  <a:pos x="2" y="154"/>
                </a:cxn>
                <a:cxn ang="0">
                  <a:pos x="0" y="156"/>
                </a:cxn>
                <a:cxn ang="0">
                  <a:pos x="0" y="164"/>
                </a:cxn>
                <a:cxn ang="0">
                  <a:pos x="2" y="172"/>
                </a:cxn>
                <a:cxn ang="0">
                  <a:pos x="2" y="174"/>
                </a:cxn>
                <a:cxn ang="0">
                  <a:pos x="4" y="176"/>
                </a:cxn>
                <a:cxn ang="0">
                  <a:pos x="10" y="178"/>
                </a:cxn>
                <a:cxn ang="0">
                  <a:pos x="14" y="180"/>
                </a:cxn>
                <a:cxn ang="0">
                  <a:pos x="22" y="182"/>
                </a:cxn>
                <a:cxn ang="0">
                  <a:pos x="24" y="182"/>
                </a:cxn>
                <a:cxn ang="0">
                  <a:pos x="30" y="182"/>
                </a:cxn>
                <a:cxn ang="0">
                  <a:pos x="30" y="176"/>
                </a:cxn>
                <a:cxn ang="0">
                  <a:pos x="32" y="176"/>
                </a:cxn>
                <a:cxn ang="0">
                  <a:pos x="38" y="174"/>
                </a:cxn>
                <a:cxn ang="0">
                  <a:pos x="44" y="178"/>
                </a:cxn>
                <a:cxn ang="0">
                  <a:pos x="44" y="182"/>
                </a:cxn>
                <a:cxn ang="0">
                  <a:pos x="48" y="190"/>
                </a:cxn>
                <a:cxn ang="0">
                  <a:pos x="56" y="198"/>
                </a:cxn>
                <a:cxn ang="0">
                  <a:pos x="60" y="200"/>
                </a:cxn>
                <a:cxn ang="0">
                  <a:pos x="70" y="198"/>
                </a:cxn>
                <a:cxn ang="0">
                  <a:pos x="74" y="196"/>
                </a:cxn>
                <a:cxn ang="0">
                  <a:pos x="78" y="192"/>
                </a:cxn>
                <a:cxn ang="0">
                  <a:pos x="84" y="196"/>
                </a:cxn>
                <a:cxn ang="0">
                  <a:pos x="86" y="196"/>
                </a:cxn>
                <a:cxn ang="0">
                  <a:pos x="90" y="196"/>
                </a:cxn>
                <a:cxn ang="0">
                  <a:pos x="92" y="194"/>
                </a:cxn>
                <a:cxn ang="0">
                  <a:pos x="94" y="186"/>
                </a:cxn>
                <a:cxn ang="0">
                  <a:pos x="98" y="176"/>
                </a:cxn>
                <a:cxn ang="0">
                  <a:pos x="102" y="170"/>
                </a:cxn>
                <a:cxn ang="0">
                  <a:pos x="106" y="166"/>
                </a:cxn>
                <a:cxn ang="0">
                  <a:pos x="114" y="164"/>
                </a:cxn>
                <a:cxn ang="0">
                  <a:pos x="130" y="162"/>
                </a:cxn>
                <a:cxn ang="0">
                  <a:pos x="148" y="156"/>
                </a:cxn>
                <a:cxn ang="0">
                  <a:pos x="154" y="150"/>
                </a:cxn>
                <a:cxn ang="0">
                  <a:pos x="162" y="150"/>
                </a:cxn>
                <a:cxn ang="0">
                  <a:pos x="176" y="148"/>
                </a:cxn>
                <a:cxn ang="0">
                  <a:pos x="180" y="148"/>
                </a:cxn>
                <a:cxn ang="0">
                  <a:pos x="186" y="142"/>
                </a:cxn>
                <a:cxn ang="0">
                  <a:pos x="196" y="132"/>
                </a:cxn>
                <a:cxn ang="0">
                  <a:pos x="202" y="120"/>
                </a:cxn>
                <a:cxn ang="0">
                  <a:pos x="208" y="92"/>
                </a:cxn>
                <a:cxn ang="0">
                  <a:pos x="202" y="74"/>
                </a:cxn>
                <a:cxn ang="0">
                  <a:pos x="170" y="58"/>
                </a:cxn>
              </a:cxnLst>
              <a:rect l="txL" t="txT" r="txR" b="txB"/>
              <a:pathLst>
                <a:path w="210" h="200">
                  <a:moveTo>
                    <a:pt x="94" y="0"/>
                  </a:moveTo>
                  <a:lnTo>
                    <a:pt x="74" y="0"/>
                  </a:lnTo>
                  <a:lnTo>
                    <a:pt x="74" y="0"/>
                  </a:lnTo>
                  <a:lnTo>
                    <a:pt x="74" y="0"/>
                  </a:lnTo>
                  <a:lnTo>
                    <a:pt x="72" y="0"/>
                  </a:lnTo>
                  <a:lnTo>
                    <a:pt x="72" y="2"/>
                  </a:lnTo>
                  <a:lnTo>
                    <a:pt x="78" y="114"/>
                  </a:lnTo>
                  <a:lnTo>
                    <a:pt x="78" y="114"/>
                  </a:lnTo>
                  <a:lnTo>
                    <a:pt x="80" y="118"/>
                  </a:lnTo>
                  <a:lnTo>
                    <a:pt x="80" y="120"/>
                  </a:lnTo>
                  <a:lnTo>
                    <a:pt x="82" y="124"/>
                  </a:lnTo>
                  <a:lnTo>
                    <a:pt x="82" y="128"/>
                  </a:lnTo>
                  <a:lnTo>
                    <a:pt x="76" y="136"/>
                  </a:lnTo>
                  <a:lnTo>
                    <a:pt x="24" y="130"/>
                  </a:lnTo>
                  <a:lnTo>
                    <a:pt x="24" y="130"/>
                  </a:lnTo>
                  <a:lnTo>
                    <a:pt x="22" y="132"/>
                  </a:lnTo>
                  <a:lnTo>
                    <a:pt x="20" y="134"/>
                  </a:lnTo>
                  <a:lnTo>
                    <a:pt x="18" y="134"/>
                  </a:lnTo>
                  <a:lnTo>
                    <a:pt x="16" y="132"/>
                  </a:lnTo>
                  <a:lnTo>
                    <a:pt x="16" y="132"/>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4"/>
                  </a:lnTo>
                  <a:lnTo>
                    <a:pt x="2" y="176"/>
                  </a:lnTo>
                  <a:lnTo>
                    <a:pt x="4" y="176"/>
                  </a:lnTo>
                  <a:lnTo>
                    <a:pt x="6" y="178"/>
                  </a:lnTo>
                  <a:lnTo>
                    <a:pt x="10" y="178"/>
                  </a:lnTo>
                  <a:lnTo>
                    <a:pt x="10" y="178"/>
                  </a:lnTo>
                  <a:lnTo>
                    <a:pt x="14" y="180"/>
                  </a:lnTo>
                  <a:lnTo>
                    <a:pt x="18" y="182"/>
                  </a:lnTo>
                  <a:lnTo>
                    <a:pt x="22" y="182"/>
                  </a:lnTo>
                  <a:lnTo>
                    <a:pt x="22" y="182"/>
                  </a:lnTo>
                  <a:lnTo>
                    <a:pt x="24" y="182"/>
                  </a:lnTo>
                  <a:lnTo>
                    <a:pt x="28" y="182"/>
                  </a:lnTo>
                  <a:lnTo>
                    <a:pt x="30" y="182"/>
                  </a:lnTo>
                  <a:lnTo>
                    <a:pt x="30" y="180"/>
                  </a:lnTo>
                  <a:lnTo>
                    <a:pt x="30" y="176"/>
                  </a:lnTo>
                  <a:lnTo>
                    <a:pt x="32"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56" y="198"/>
                  </a:lnTo>
                  <a:lnTo>
                    <a:pt x="60" y="200"/>
                  </a:lnTo>
                  <a:lnTo>
                    <a:pt x="64" y="200"/>
                  </a:lnTo>
                  <a:lnTo>
                    <a:pt x="70" y="198"/>
                  </a:lnTo>
                  <a:lnTo>
                    <a:pt x="74" y="196"/>
                  </a:lnTo>
                  <a:lnTo>
                    <a:pt x="74" y="196"/>
                  </a:lnTo>
                  <a:lnTo>
                    <a:pt x="76" y="194"/>
                  </a:lnTo>
                  <a:lnTo>
                    <a:pt x="78" y="192"/>
                  </a:lnTo>
                  <a:lnTo>
                    <a:pt x="82" y="192"/>
                  </a:lnTo>
                  <a:lnTo>
                    <a:pt x="84" y="196"/>
                  </a:lnTo>
                  <a:lnTo>
                    <a:pt x="86" y="196"/>
                  </a:lnTo>
                  <a:lnTo>
                    <a:pt x="86" y="196"/>
                  </a:lnTo>
                  <a:lnTo>
                    <a:pt x="88" y="198"/>
                  </a:lnTo>
                  <a:lnTo>
                    <a:pt x="90" y="196"/>
                  </a:lnTo>
                  <a:lnTo>
                    <a:pt x="92" y="194"/>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45" name="Freeform 305"/>
            <p:cNvSpPr/>
            <p:nvPr/>
          </p:nvSpPr>
          <p:spPr>
            <a:xfrm>
              <a:off x="552" y="1318"/>
              <a:ext cx="138" cy="150"/>
            </a:xfrm>
            <a:custGeom>
              <a:avLst/>
              <a:gdLst>
                <a:gd name="txL" fmla="*/ 0 w 138"/>
                <a:gd name="txT" fmla="*/ 0 h 150"/>
                <a:gd name="txR" fmla="*/ 138 w 138"/>
                <a:gd name="txB" fmla="*/ 150 h 150"/>
              </a:gdLst>
              <a:ahLst/>
              <a:cxnLst>
                <a:cxn ang="0">
                  <a:pos x="0" y="150"/>
                </a:cxn>
                <a:cxn ang="0">
                  <a:pos x="0" y="0"/>
                </a:cxn>
                <a:cxn ang="0">
                  <a:pos x="2" y="0"/>
                </a:cxn>
                <a:cxn ang="0">
                  <a:pos x="6" y="2"/>
                </a:cxn>
                <a:cxn ang="0">
                  <a:pos x="12" y="2"/>
                </a:cxn>
                <a:cxn ang="0">
                  <a:pos x="18" y="2"/>
                </a:cxn>
                <a:cxn ang="0">
                  <a:pos x="22" y="2"/>
                </a:cxn>
                <a:cxn ang="0">
                  <a:pos x="26" y="4"/>
                </a:cxn>
                <a:cxn ang="0">
                  <a:pos x="28" y="4"/>
                </a:cxn>
                <a:cxn ang="0">
                  <a:pos x="30" y="6"/>
                </a:cxn>
                <a:cxn ang="0">
                  <a:pos x="34" y="8"/>
                </a:cxn>
                <a:cxn ang="0">
                  <a:pos x="38" y="10"/>
                </a:cxn>
                <a:cxn ang="0">
                  <a:pos x="44" y="10"/>
                </a:cxn>
                <a:cxn ang="0">
                  <a:pos x="68" y="4"/>
                </a:cxn>
                <a:cxn ang="0">
                  <a:pos x="68" y="4"/>
                </a:cxn>
                <a:cxn ang="0">
                  <a:pos x="70" y="4"/>
                </a:cxn>
                <a:cxn ang="0">
                  <a:pos x="72" y="2"/>
                </a:cxn>
                <a:cxn ang="0">
                  <a:pos x="76" y="2"/>
                </a:cxn>
                <a:cxn ang="0">
                  <a:pos x="80" y="4"/>
                </a:cxn>
                <a:cxn ang="0">
                  <a:pos x="86" y="6"/>
                </a:cxn>
                <a:cxn ang="0">
                  <a:pos x="86" y="6"/>
                </a:cxn>
                <a:cxn ang="0">
                  <a:pos x="86" y="10"/>
                </a:cxn>
                <a:cxn ang="0">
                  <a:pos x="86" y="14"/>
                </a:cxn>
                <a:cxn ang="0">
                  <a:pos x="88" y="20"/>
                </a:cxn>
                <a:cxn ang="0">
                  <a:pos x="92" y="26"/>
                </a:cxn>
                <a:cxn ang="0">
                  <a:pos x="92" y="30"/>
                </a:cxn>
                <a:cxn ang="0">
                  <a:pos x="98" y="40"/>
                </a:cxn>
                <a:cxn ang="0">
                  <a:pos x="106" y="56"/>
                </a:cxn>
                <a:cxn ang="0">
                  <a:pos x="114" y="74"/>
                </a:cxn>
                <a:cxn ang="0">
                  <a:pos x="122" y="92"/>
                </a:cxn>
                <a:cxn ang="0">
                  <a:pos x="130" y="108"/>
                </a:cxn>
                <a:cxn ang="0">
                  <a:pos x="136" y="122"/>
                </a:cxn>
                <a:cxn ang="0">
                  <a:pos x="138" y="128"/>
                </a:cxn>
                <a:cxn ang="0">
                  <a:pos x="138" y="130"/>
                </a:cxn>
                <a:cxn ang="0">
                  <a:pos x="136" y="132"/>
                </a:cxn>
                <a:cxn ang="0">
                  <a:pos x="132" y="138"/>
                </a:cxn>
                <a:cxn ang="0">
                  <a:pos x="126" y="142"/>
                </a:cxn>
                <a:cxn ang="0">
                  <a:pos x="120" y="146"/>
                </a:cxn>
                <a:cxn ang="0">
                  <a:pos x="110" y="150"/>
                </a:cxn>
                <a:cxn ang="0">
                  <a:pos x="0" y="150"/>
                </a:cxn>
              </a:cxnLst>
              <a:rect l="txL" t="txT" r="txR" b="txB"/>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68" y="4"/>
                  </a:lnTo>
                  <a:lnTo>
                    <a:pt x="70" y="4"/>
                  </a:lnTo>
                  <a:lnTo>
                    <a:pt x="72" y="2"/>
                  </a:lnTo>
                  <a:lnTo>
                    <a:pt x="76" y="2"/>
                  </a:lnTo>
                  <a:lnTo>
                    <a:pt x="80" y="4"/>
                  </a:lnTo>
                  <a:lnTo>
                    <a:pt x="86" y="6"/>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46" name="Freeform 306"/>
            <p:cNvSpPr/>
            <p:nvPr/>
          </p:nvSpPr>
          <p:spPr>
            <a:xfrm>
              <a:off x="638" y="1322"/>
              <a:ext cx="40" cy="50"/>
            </a:xfrm>
            <a:custGeom>
              <a:avLst/>
              <a:gdLst>
                <a:gd name="txL" fmla="*/ 0 w 40"/>
                <a:gd name="txT" fmla="*/ 0 h 50"/>
                <a:gd name="txR" fmla="*/ 40 w 40"/>
                <a:gd name="txB" fmla="*/ 50 h 50"/>
              </a:gdLst>
              <a:ahLst/>
              <a:cxnLst>
                <a:cxn ang="0">
                  <a:pos x="0" y="0"/>
                </a:cxn>
                <a:cxn ang="0">
                  <a:pos x="0" y="8"/>
                </a:cxn>
                <a:cxn ang="0">
                  <a:pos x="0" y="10"/>
                </a:cxn>
                <a:cxn ang="0">
                  <a:pos x="2" y="12"/>
                </a:cxn>
                <a:cxn ang="0">
                  <a:pos x="2" y="16"/>
                </a:cxn>
                <a:cxn ang="0">
                  <a:pos x="4" y="20"/>
                </a:cxn>
                <a:cxn ang="0">
                  <a:pos x="6" y="24"/>
                </a:cxn>
                <a:cxn ang="0">
                  <a:pos x="8" y="28"/>
                </a:cxn>
                <a:cxn ang="0">
                  <a:pos x="10" y="30"/>
                </a:cxn>
                <a:cxn ang="0">
                  <a:pos x="14" y="34"/>
                </a:cxn>
                <a:cxn ang="0">
                  <a:pos x="16" y="38"/>
                </a:cxn>
                <a:cxn ang="0">
                  <a:pos x="22" y="42"/>
                </a:cxn>
                <a:cxn ang="0">
                  <a:pos x="26" y="44"/>
                </a:cxn>
                <a:cxn ang="0">
                  <a:pos x="30" y="48"/>
                </a:cxn>
                <a:cxn ang="0">
                  <a:pos x="32" y="50"/>
                </a:cxn>
                <a:cxn ang="0">
                  <a:pos x="32" y="50"/>
                </a:cxn>
                <a:cxn ang="0">
                  <a:pos x="34" y="50"/>
                </a:cxn>
                <a:cxn ang="0">
                  <a:pos x="36" y="48"/>
                </a:cxn>
                <a:cxn ang="0">
                  <a:pos x="38" y="44"/>
                </a:cxn>
                <a:cxn ang="0">
                  <a:pos x="40" y="32"/>
                </a:cxn>
                <a:cxn ang="0">
                  <a:pos x="38" y="28"/>
                </a:cxn>
                <a:cxn ang="0">
                  <a:pos x="32" y="18"/>
                </a:cxn>
                <a:cxn ang="0">
                  <a:pos x="26" y="8"/>
                </a:cxn>
                <a:cxn ang="0">
                  <a:pos x="22" y="0"/>
                </a:cxn>
                <a:cxn ang="0">
                  <a:pos x="22" y="0"/>
                </a:cxn>
                <a:cxn ang="0">
                  <a:pos x="18" y="0"/>
                </a:cxn>
                <a:cxn ang="0">
                  <a:pos x="12" y="0"/>
                </a:cxn>
                <a:cxn ang="0">
                  <a:pos x="8" y="0"/>
                </a:cxn>
                <a:cxn ang="0">
                  <a:pos x="2" y="0"/>
                </a:cxn>
                <a:cxn ang="0">
                  <a:pos x="0" y="0"/>
                </a:cxn>
              </a:cxnLst>
              <a:rect l="txL" t="txT" r="txR" b="txB"/>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2" y="50"/>
                  </a:lnTo>
                  <a:lnTo>
                    <a:pt x="34" y="50"/>
                  </a:lnTo>
                  <a:lnTo>
                    <a:pt x="36" y="48"/>
                  </a:lnTo>
                  <a:lnTo>
                    <a:pt x="38" y="44"/>
                  </a:lnTo>
                  <a:lnTo>
                    <a:pt x="40" y="32"/>
                  </a:lnTo>
                  <a:lnTo>
                    <a:pt x="38" y="28"/>
                  </a:lnTo>
                  <a:lnTo>
                    <a:pt x="32" y="18"/>
                  </a:lnTo>
                  <a:lnTo>
                    <a:pt x="26" y="8"/>
                  </a:lnTo>
                  <a:lnTo>
                    <a:pt x="22" y="0"/>
                  </a:lnTo>
                  <a:lnTo>
                    <a:pt x="22" y="0"/>
                  </a:lnTo>
                  <a:lnTo>
                    <a:pt x="18" y="0"/>
                  </a:lnTo>
                  <a:lnTo>
                    <a:pt x="12" y="0"/>
                  </a:lnTo>
                  <a:lnTo>
                    <a:pt x="8" y="0"/>
                  </a:lnTo>
                  <a:lnTo>
                    <a:pt x="2" y="0"/>
                  </a:lnTo>
                  <a:lnTo>
                    <a:pt x="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47" name="Freeform 307"/>
            <p:cNvSpPr/>
            <p:nvPr/>
          </p:nvSpPr>
          <p:spPr>
            <a:xfrm>
              <a:off x="776" y="1896"/>
              <a:ext cx="86" cy="182"/>
            </a:xfrm>
            <a:custGeom>
              <a:avLst/>
              <a:gdLst>
                <a:gd name="txL" fmla="*/ 0 w 86"/>
                <a:gd name="txT" fmla="*/ 0 h 182"/>
                <a:gd name="txR" fmla="*/ 86 w 86"/>
                <a:gd name="txB" fmla="*/ 182 h 182"/>
              </a:gdLst>
              <a:ahLst/>
              <a:cxnLst>
                <a:cxn ang="0">
                  <a:pos x="78" y="0"/>
                </a:cxn>
                <a:cxn ang="0">
                  <a:pos x="72" y="4"/>
                </a:cxn>
                <a:cxn ang="0">
                  <a:pos x="64" y="12"/>
                </a:cxn>
                <a:cxn ang="0">
                  <a:pos x="60" y="20"/>
                </a:cxn>
                <a:cxn ang="0">
                  <a:pos x="56" y="24"/>
                </a:cxn>
                <a:cxn ang="0">
                  <a:pos x="48" y="32"/>
                </a:cxn>
                <a:cxn ang="0">
                  <a:pos x="40" y="42"/>
                </a:cxn>
                <a:cxn ang="0">
                  <a:pos x="34" y="50"/>
                </a:cxn>
                <a:cxn ang="0">
                  <a:pos x="28" y="54"/>
                </a:cxn>
                <a:cxn ang="0">
                  <a:pos x="24" y="54"/>
                </a:cxn>
                <a:cxn ang="0">
                  <a:pos x="22" y="54"/>
                </a:cxn>
                <a:cxn ang="0">
                  <a:pos x="16" y="54"/>
                </a:cxn>
                <a:cxn ang="0">
                  <a:pos x="10" y="60"/>
                </a:cxn>
                <a:cxn ang="0">
                  <a:pos x="6" y="68"/>
                </a:cxn>
                <a:cxn ang="0">
                  <a:pos x="6" y="82"/>
                </a:cxn>
                <a:cxn ang="0">
                  <a:pos x="4" y="90"/>
                </a:cxn>
                <a:cxn ang="0">
                  <a:pos x="6" y="92"/>
                </a:cxn>
                <a:cxn ang="0">
                  <a:pos x="8" y="92"/>
                </a:cxn>
                <a:cxn ang="0">
                  <a:pos x="14" y="100"/>
                </a:cxn>
                <a:cxn ang="0">
                  <a:pos x="14" y="106"/>
                </a:cxn>
                <a:cxn ang="0">
                  <a:pos x="10" y="110"/>
                </a:cxn>
                <a:cxn ang="0">
                  <a:pos x="6" y="116"/>
                </a:cxn>
                <a:cxn ang="0">
                  <a:pos x="0" y="138"/>
                </a:cxn>
                <a:cxn ang="0">
                  <a:pos x="6" y="172"/>
                </a:cxn>
                <a:cxn ang="0">
                  <a:pos x="8" y="172"/>
                </a:cxn>
                <a:cxn ang="0">
                  <a:pos x="16" y="172"/>
                </a:cxn>
                <a:cxn ang="0">
                  <a:pos x="22" y="172"/>
                </a:cxn>
                <a:cxn ang="0">
                  <a:pos x="20" y="174"/>
                </a:cxn>
                <a:cxn ang="0">
                  <a:pos x="24" y="178"/>
                </a:cxn>
                <a:cxn ang="0">
                  <a:pos x="28" y="182"/>
                </a:cxn>
                <a:cxn ang="0">
                  <a:pos x="36" y="182"/>
                </a:cxn>
                <a:cxn ang="0">
                  <a:pos x="44" y="178"/>
                </a:cxn>
                <a:cxn ang="0">
                  <a:pos x="50" y="164"/>
                </a:cxn>
                <a:cxn ang="0">
                  <a:pos x="58" y="134"/>
                </a:cxn>
                <a:cxn ang="0">
                  <a:pos x="58" y="126"/>
                </a:cxn>
                <a:cxn ang="0">
                  <a:pos x="60" y="120"/>
                </a:cxn>
                <a:cxn ang="0">
                  <a:pos x="66" y="108"/>
                </a:cxn>
                <a:cxn ang="0">
                  <a:pos x="72" y="82"/>
                </a:cxn>
                <a:cxn ang="0">
                  <a:pos x="78" y="54"/>
                </a:cxn>
                <a:cxn ang="0">
                  <a:pos x="78" y="50"/>
                </a:cxn>
                <a:cxn ang="0">
                  <a:pos x="82" y="40"/>
                </a:cxn>
                <a:cxn ang="0">
                  <a:pos x="84" y="28"/>
                </a:cxn>
                <a:cxn ang="0">
                  <a:pos x="84" y="20"/>
                </a:cxn>
                <a:cxn ang="0">
                  <a:pos x="86" y="12"/>
                </a:cxn>
                <a:cxn ang="0">
                  <a:pos x="86" y="4"/>
                </a:cxn>
                <a:cxn ang="0">
                  <a:pos x="78" y="0"/>
                </a:cxn>
              </a:cxnLst>
              <a:rect l="txL" t="txT" r="txR" b="txB"/>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8" y="172"/>
                  </a:lnTo>
                  <a:lnTo>
                    <a:pt x="12" y="172"/>
                  </a:lnTo>
                  <a:lnTo>
                    <a:pt x="16" y="172"/>
                  </a:lnTo>
                  <a:lnTo>
                    <a:pt x="20" y="172"/>
                  </a:lnTo>
                  <a:lnTo>
                    <a:pt x="22"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48" name="Freeform 308"/>
            <p:cNvSpPr/>
            <p:nvPr/>
          </p:nvSpPr>
          <p:spPr>
            <a:xfrm>
              <a:off x="2060" y="2356"/>
              <a:ext cx="58" cy="56"/>
            </a:xfrm>
            <a:custGeom>
              <a:avLst/>
              <a:gdLst>
                <a:gd name="txL" fmla="*/ 0 w 58"/>
                <a:gd name="txT" fmla="*/ 0 h 56"/>
                <a:gd name="txR" fmla="*/ 58 w 58"/>
                <a:gd name="txB" fmla="*/ 56 h 56"/>
              </a:gdLst>
              <a:ahLst/>
              <a:cxnLst>
                <a:cxn ang="0">
                  <a:pos x="10" y="2"/>
                </a:cxn>
                <a:cxn ang="0">
                  <a:pos x="10" y="2"/>
                </a:cxn>
                <a:cxn ang="0">
                  <a:pos x="8" y="2"/>
                </a:cxn>
                <a:cxn ang="0">
                  <a:pos x="6" y="2"/>
                </a:cxn>
                <a:cxn ang="0">
                  <a:pos x="4" y="4"/>
                </a:cxn>
                <a:cxn ang="0">
                  <a:pos x="2" y="6"/>
                </a:cxn>
                <a:cxn ang="0">
                  <a:pos x="0" y="8"/>
                </a:cxn>
                <a:cxn ang="0">
                  <a:pos x="0" y="14"/>
                </a:cxn>
                <a:cxn ang="0">
                  <a:pos x="6" y="30"/>
                </a:cxn>
                <a:cxn ang="0">
                  <a:pos x="6" y="30"/>
                </a:cxn>
                <a:cxn ang="0">
                  <a:pos x="8" y="32"/>
                </a:cxn>
                <a:cxn ang="0">
                  <a:pos x="10" y="36"/>
                </a:cxn>
                <a:cxn ang="0">
                  <a:pos x="14" y="40"/>
                </a:cxn>
                <a:cxn ang="0">
                  <a:pos x="14" y="44"/>
                </a:cxn>
                <a:cxn ang="0">
                  <a:pos x="18" y="46"/>
                </a:cxn>
                <a:cxn ang="0">
                  <a:pos x="22" y="50"/>
                </a:cxn>
                <a:cxn ang="0">
                  <a:pos x="26" y="52"/>
                </a:cxn>
                <a:cxn ang="0">
                  <a:pos x="32" y="54"/>
                </a:cxn>
                <a:cxn ang="0">
                  <a:pos x="36" y="56"/>
                </a:cxn>
                <a:cxn ang="0">
                  <a:pos x="40" y="54"/>
                </a:cxn>
                <a:cxn ang="0">
                  <a:pos x="42" y="52"/>
                </a:cxn>
                <a:cxn ang="0">
                  <a:pos x="46" y="50"/>
                </a:cxn>
                <a:cxn ang="0">
                  <a:pos x="50" y="44"/>
                </a:cxn>
                <a:cxn ang="0">
                  <a:pos x="54" y="40"/>
                </a:cxn>
                <a:cxn ang="0">
                  <a:pos x="56" y="34"/>
                </a:cxn>
                <a:cxn ang="0">
                  <a:pos x="58" y="30"/>
                </a:cxn>
                <a:cxn ang="0">
                  <a:pos x="56" y="24"/>
                </a:cxn>
                <a:cxn ang="0">
                  <a:pos x="56" y="18"/>
                </a:cxn>
                <a:cxn ang="0">
                  <a:pos x="56" y="12"/>
                </a:cxn>
                <a:cxn ang="0">
                  <a:pos x="56" y="8"/>
                </a:cxn>
                <a:cxn ang="0">
                  <a:pos x="56" y="6"/>
                </a:cxn>
                <a:cxn ang="0">
                  <a:pos x="54" y="6"/>
                </a:cxn>
                <a:cxn ang="0">
                  <a:pos x="52" y="4"/>
                </a:cxn>
                <a:cxn ang="0">
                  <a:pos x="50" y="2"/>
                </a:cxn>
                <a:cxn ang="0">
                  <a:pos x="46" y="0"/>
                </a:cxn>
                <a:cxn ang="0">
                  <a:pos x="42" y="0"/>
                </a:cxn>
                <a:cxn ang="0">
                  <a:pos x="40" y="0"/>
                </a:cxn>
                <a:cxn ang="0">
                  <a:pos x="38" y="2"/>
                </a:cxn>
                <a:cxn ang="0">
                  <a:pos x="36" y="4"/>
                </a:cxn>
                <a:cxn ang="0">
                  <a:pos x="34" y="8"/>
                </a:cxn>
                <a:cxn ang="0">
                  <a:pos x="32" y="10"/>
                </a:cxn>
                <a:cxn ang="0">
                  <a:pos x="32" y="10"/>
                </a:cxn>
                <a:cxn ang="0">
                  <a:pos x="16" y="2"/>
                </a:cxn>
                <a:cxn ang="0">
                  <a:pos x="10" y="2"/>
                </a:cxn>
              </a:cxnLst>
              <a:rect l="txL" t="txT" r="txR" b="txB"/>
              <a:pathLst>
                <a:path w="58" h="56">
                  <a:moveTo>
                    <a:pt x="10" y="2"/>
                  </a:moveTo>
                  <a:lnTo>
                    <a:pt x="10" y="2"/>
                  </a:lnTo>
                  <a:lnTo>
                    <a:pt x="8" y="2"/>
                  </a:lnTo>
                  <a:lnTo>
                    <a:pt x="6" y="2"/>
                  </a:lnTo>
                  <a:lnTo>
                    <a:pt x="4" y="4"/>
                  </a:lnTo>
                  <a:lnTo>
                    <a:pt x="2" y="6"/>
                  </a:lnTo>
                  <a:lnTo>
                    <a:pt x="0" y="8"/>
                  </a:lnTo>
                  <a:lnTo>
                    <a:pt x="0" y="14"/>
                  </a:lnTo>
                  <a:lnTo>
                    <a:pt x="6" y="30"/>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32" y="10"/>
                  </a:lnTo>
                  <a:lnTo>
                    <a:pt x="16" y="2"/>
                  </a:lnTo>
                  <a:lnTo>
                    <a:pt x="10"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49" name="Freeform 309"/>
            <p:cNvSpPr/>
            <p:nvPr/>
          </p:nvSpPr>
          <p:spPr>
            <a:xfrm>
              <a:off x="2114" y="1768"/>
              <a:ext cx="70" cy="54"/>
            </a:xfrm>
            <a:custGeom>
              <a:avLst/>
              <a:gdLst>
                <a:gd name="txL" fmla="*/ 0 w 70"/>
                <a:gd name="txT" fmla="*/ 0 h 54"/>
                <a:gd name="txR" fmla="*/ 70 w 70"/>
                <a:gd name="txB" fmla="*/ 54 h 54"/>
              </a:gdLst>
              <a:ahLst/>
              <a:cxnLst>
                <a:cxn ang="0">
                  <a:pos x="2" y="44"/>
                </a:cxn>
                <a:cxn ang="0">
                  <a:pos x="34" y="28"/>
                </a:cxn>
                <a:cxn ang="0">
                  <a:pos x="34" y="28"/>
                </a:cxn>
                <a:cxn ang="0">
                  <a:pos x="38" y="26"/>
                </a:cxn>
                <a:cxn ang="0">
                  <a:pos x="40" y="22"/>
                </a:cxn>
                <a:cxn ang="0">
                  <a:pos x="44" y="18"/>
                </a:cxn>
                <a:cxn ang="0">
                  <a:pos x="48" y="14"/>
                </a:cxn>
                <a:cxn ang="0">
                  <a:pos x="52" y="10"/>
                </a:cxn>
                <a:cxn ang="0">
                  <a:pos x="54" y="4"/>
                </a:cxn>
                <a:cxn ang="0">
                  <a:pos x="54" y="0"/>
                </a:cxn>
                <a:cxn ang="0">
                  <a:pos x="64" y="0"/>
                </a:cxn>
                <a:cxn ang="0">
                  <a:pos x="70" y="8"/>
                </a:cxn>
                <a:cxn ang="0">
                  <a:pos x="68" y="12"/>
                </a:cxn>
                <a:cxn ang="0">
                  <a:pos x="64" y="22"/>
                </a:cxn>
                <a:cxn ang="0">
                  <a:pos x="56" y="32"/>
                </a:cxn>
                <a:cxn ang="0">
                  <a:pos x="46" y="42"/>
                </a:cxn>
                <a:cxn ang="0">
                  <a:pos x="28" y="50"/>
                </a:cxn>
                <a:cxn ang="0">
                  <a:pos x="16" y="54"/>
                </a:cxn>
                <a:cxn ang="0">
                  <a:pos x="10" y="54"/>
                </a:cxn>
                <a:cxn ang="0">
                  <a:pos x="10" y="54"/>
                </a:cxn>
                <a:cxn ang="0">
                  <a:pos x="8" y="54"/>
                </a:cxn>
                <a:cxn ang="0">
                  <a:pos x="6" y="54"/>
                </a:cxn>
                <a:cxn ang="0">
                  <a:pos x="4" y="52"/>
                </a:cxn>
                <a:cxn ang="0">
                  <a:pos x="2" y="52"/>
                </a:cxn>
                <a:cxn ang="0">
                  <a:pos x="0" y="50"/>
                </a:cxn>
                <a:cxn ang="0">
                  <a:pos x="0" y="48"/>
                </a:cxn>
                <a:cxn ang="0">
                  <a:pos x="2" y="44"/>
                </a:cxn>
              </a:cxnLst>
              <a:rect l="txL" t="txT" r="txR" b="txB"/>
              <a:pathLst>
                <a:path w="70" h="54">
                  <a:moveTo>
                    <a:pt x="2" y="44"/>
                  </a:moveTo>
                  <a:lnTo>
                    <a:pt x="34" y="28"/>
                  </a:ln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10" y="54"/>
                  </a:lnTo>
                  <a:lnTo>
                    <a:pt x="8" y="54"/>
                  </a:lnTo>
                  <a:lnTo>
                    <a:pt x="6" y="54"/>
                  </a:lnTo>
                  <a:lnTo>
                    <a:pt x="4" y="52"/>
                  </a:lnTo>
                  <a:lnTo>
                    <a:pt x="2" y="52"/>
                  </a:lnTo>
                  <a:lnTo>
                    <a:pt x="0" y="50"/>
                  </a:lnTo>
                  <a:lnTo>
                    <a:pt x="0" y="48"/>
                  </a:lnTo>
                  <a:lnTo>
                    <a:pt x="2" y="4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50" name="Freeform 310"/>
            <p:cNvSpPr/>
            <p:nvPr/>
          </p:nvSpPr>
          <p:spPr>
            <a:xfrm>
              <a:off x="2340" y="2336"/>
              <a:ext cx="74" cy="110"/>
            </a:xfrm>
            <a:custGeom>
              <a:avLst/>
              <a:gdLst>
                <a:gd name="txL" fmla="*/ 0 w 74"/>
                <a:gd name="txT" fmla="*/ 0 h 110"/>
                <a:gd name="txR" fmla="*/ 74 w 74"/>
                <a:gd name="txB" fmla="*/ 110 h 110"/>
              </a:gdLst>
              <a:ahLst/>
              <a:cxnLst>
                <a:cxn ang="0">
                  <a:pos x="8" y="0"/>
                </a:cxn>
                <a:cxn ang="0">
                  <a:pos x="4" y="2"/>
                </a:cxn>
                <a:cxn ang="0">
                  <a:pos x="2" y="4"/>
                </a:cxn>
                <a:cxn ang="0">
                  <a:pos x="2" y="12"/>
                </a:cxn>
                <a:cxn ang="0">
                  <a:pos x="8" y="20"/>
                </a:cxn>
                <a:cxn ang="0">
                  <a:pos x="14" y="30"/>
                </a:cxn>
                <a:cxn ang="0">
                  <a:pos x="20" y="38"/>
                </a:cxn>
                <a:cxn ang="0">
                  <a:pos x="22" y="40"/>
                </a:cxn>
                <a:cxn ang="0">
                  <a:pos x="22" y="54"/>
                </a:cxn>
                <a:cxn ang="0">
                  <a:pos x="18" y="74"/>
                </a:cxn>
                <a:cxn ang="0">
                  <a:pos x="18" y="78"/>
                </a:cxn>
                <a:cxn ang="0">
                  <a:pos x="22" y="84"/>
                </a:cxn>
                <a:cxn ang="0">
                  <a:pos x="28" y="92"/>
                </a:cxn>
                <a:cxn ang="0">
                  <a:pos x="32" y="102"/>
                </a:cxn>
                <a:cxn ang="0">
                  <a:pos x="36" y="110"/>
                </a:cxn>
                <a:cxn ang="0">
                  <a:pos x="38" y="110"/>
                </a:cxn>
                <a:cxn ang="0">
                  <a:pos x="40" y="102"/>
                </a:cxn>
                <a:cxn ang="0">
                  <a:pos x="46" y="90"/>
                </a:cxn>
                <a:cxn ang="0">
                  <a:pos x="54" y="82"/>
                </a:cxn>
                <a:cxn ang="0">
                  <a:pos x="60" y="78"/>
                </a:cxn>
                <a:cxn ang="0">
                  <a:pos x="66" y="68"/>
                </a:cxn>
                <a:cxn ang="0">
                  <a:pos x="70" y="58"/>
                </a:cxn>
                <a:cxn ang="0">
                  <a:pos x="72" y="50"/>
                </a:cxn>
                <a:cxn ang="0">
                  <a:pos x="72" y="50"/>
                </a:cxn>
                <a:cxn ang="0">
                  <a:pos x="64" y="52"/>
                </a:cxn>
                <a:cxn ang="0">
                  <a:pos x="54" y="52"/>
                </a:cxn>
                <a:cxn ang="0">
                  <a:pos x="46" y="48"/>
                </a:cxn>
                <a:cxn ang="0">
                  <a:pos x="38" y="40"/>
                </a:cxn>
                <a:cxn ang="0">
                  <a:pos x="34" y="32"/>
                </a:cxn>
                <a:cxn ang="0">
                  <a:pos x="32" y="28"/>
                </a:cxn>
                <a:cxn ang="0">
                  <a:pos x="18" y="10"/>
                </a:cxn>
                <a:cxn ang="0">
                  <a:pos x="18" y="6"/>
                </a:cxn>
                <a:cxn ang="0">
                  <a:pos x="12" y="2"/>
                </a:cxn>
              </a:cxnLst>
              <a:rect l="txL" t="txT" r="txR" b="txB"/>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0"/>
                  </a:lnTo>
                  <a:lnTo>
                    <a:pt x="22" y="44"/>
                  </a:lnTo>
                  <a:lnTo>
                    <a:pt x="22" y="54"/>
                  </a:lnTo>
                  <a:lnTo>
                    <a:pt x="20" y="64"/>
                  </a:lnTo>
                  <a:lnTo>
                    <a:pt x="18" y="74"/>
                  </a:lnTo>
                  <a:lnTo>
                    <a:pt x="18" y="74"/>
                  </a:lnTo>
                  <a:lnTo>
                    <a:pt x="18" y="78"/>
                  </a:lnTo>
                  <a:lnTo>
                    <a:pt x="18" y="80"/>
                  </a:lnTo>
                  <a:lnTo>
                    <a:pt x="22" y="84"/>
                  </a:lnTo>
                  <a:lnTo>
                    <a:pt x="24" y="88"/>
                  </a:lnTo>
                  <a:lnTo>
                    <a:pt x="28" y="92"/>
                  </a:lnTo>
                  <a:lnTo>
                    <a:pt x="30" y="96"/>
                  </a:lnTo>
                  <a:lnTo>
                    <a:pt x="32" y="102"/>
                  </a:lnTo>
                  <a:lnTo>
                    <a:pt x="34" y="106"/>
                  </a:lnTo>
                  <a:lnTo>
                    <a:pt x="36" y="110"/>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10"/>
                  </a:lnTo>
                  <a:lnTo>
                    <a:pt x="18" y="8"/>
                  </a:lnTo>
                  <a:lnTo>
                    <a:pt x="18" y="6"/>
                  </a:lnTo>
                  <a:lnTo>
                    <a:pt x="16" y="2"/>
                  </a:lnTo>
                  <a:lnTo>
                    <a:pt x="12" y="2"/>
                  </a:lnTo>
                  <a:lnTo>
                    <a:pt x="1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51" name="Freeform 311"/>
            <p:cNvSpPr/>
            <p:nvPr/>
          </p:nvSpPr>
          <p:spPr>
            <a:xfrm>
              <a:off x="2270" y="2440"/>
              <a:ext cx="92" cy="104"/>
            </a:xfrm>
            <a:custGeom>
              <a:avLst/>
              <a:gdLst>
                <a:gd name="txL" fmla="*/ 0 w 92"/>
                <a:gd name="txT" fmla="*/ 0 h 104"/>
                <a:gd name="txR" fmla="*/ 92 w 92"/>
                <a:gd name="txB" fmla="*/ 104 h 104"/>
              </a:gdLst>
              <a:ahLst/>
              <a:cxnLst>
                <a:cxn ang="0">
                  <a:pos x="4" y="80"/>
                </a:cxn>
                <a:cxn ang="0">
                  <a:pos x="4" y="80"/>
                </a:cxn>
                <a:cxn ang="0">
                  <a:pos x="2" y="82"/>
                </a:cxn>
                <a:cxn ang="0">
                  <a:pos x="0" y="84"/>
                </a:cxn>
                <a:cxn ang="0">
                  <a:pos x="0" y="88"/>
                </a:cxn>
                <a:cxn ang="0">
                  <a:pos x="0" y="90"/>
                </a:cxn>
                <a:cxn ang="0">
                  <a:pos x="0" y="94"/>
                </a:cxn>
                <a:cxn ang="0">
                  <a:pos x="4" y="96"/>
                </a:cxn>
                <a:cxn ang="0">
                  <a:pos x="10" y="98"/>
                </a:cxn>
                <a:cxn ang="0">
                  <a:pos x="16" y="100"/>
                </a:cxn>
                <a:cxn ang="0">
                  <a:pos x="22" y="102"/>
                </a:cxn>
                <a:cxn ang="0">
                  <a:pos x="28" y="104"/>
                </a:cxn>
                <a:cxn ang="0">
                  <a:pos x="34" y="104"/>
                </a:cxn>
                <a:cxn ang="0">
                  <a:pos x="36" y="104"/>
                </a:cxn>
                <a:cxn ang="0">
                  <a:pos x="40" y="102"/>
                </a:cxn>
                <a:cxn ang="0">
                  <a:pos x="44" y="98"/>
                </a:cxn>
                <a:cxn ang="0">
                  <a:pos x="48" y="94"/>
                </a:cxn>
                <a:cxn ang="0">
                  <a:pos x="50" y="90"/>
                </a:cxn>
                <a:cxn ang="0">
                  <a:pos x="52" y="86"/>
                </a:cxn>
                <a:cxn ang="0">
                  <a:pos x="52" y="82"/>
                </a:cxn>
                <a:cxn ang="0">
                  <a:pos x="52" y="78"/>
                </a:cxn>
                <a:cxn ang="0">
                  <a:pos x="50" y="74"/>
                </a:cxn>
                <a:cxn ang="0">
                  <a:pos x="52" y="70"/>
                </a:cxn>
                <a:cxn ang="0">
                  <a:pos x="54" y="66"/>
                </a:cxn>
                <a:cxn ang="0">
                  <a:pos x="58" y="64"/>
                </a:cxn>
                <a:cxn ang="0">
                  <a:pos x="62" y="60"/>
                </a:cxn>
                <a:cxn ang="0">
                  <a:pos x="66" y="54"/>
                </a:cxn>
                <a:cxn ang="0">
                  <a:pos x="70" y="50"/>
                </a:cxn>
                <a:cxn ang="0">
                  <a:pos x="72" y="46"/>
                </a:cxn>
                <a:cxn ang="0">
                  <a:pos x="74" y="44"/>
                </a:cxn>
                <a:cxn ang="0">
                  <a:pos x="74" y="42"/>
                </a:cxn>
                <a:cxn ang="0">
                  <a:pos x="80" y="30"/>
                </a:cxn>
                <a:cxn ang="0">
                  <a:pos x="82" y="28"/>
                </a:cxn>
                <a:cxn ang="0">
                  <a:pos x="84" y="26"/>
                </a:cxn>
                <a:cxn ang="0">
                  <a:pos x="86" y="24"/>
                </a:cxn>
                <a:cxn ang="0">
                  <a:pos x="88" y="20"/>
                </a:cxn>
                <a:cxn ang="0">
                  <a:pos x="90" y="16"/>
                </a:cxn>
                <a:cxn ang="0">
                  <a:pos x="92" y="12"/>
                </a:cxn>
                <a:cxn ang="0">
                  <a:pos x="92" y="8"/>
                </a:cxn>
                <a:cxn ang="0">
                  <a:pos x="90" y="6"/>
                </a:cxn>
                <a:cxn ang="0">
                  <a:pos x="86" y="4"/>
                </a:cxn>
                <a:cxn ang="0">
                  <a:pos x="82" y="2"/>
                </a:cxn>
                <a:cxn ang="0">
                  <a:pos x="78" y="0"/>
                </a:cxn>
                <a:cxn ang="0">
                  <a:pos x="74" y="0"/>
                </a:cxn>
                <a:cxn ang="0">
                  <a:pos x="70" y="0"/>
                </a:cxn>
                <a:cxn ang="0">
                  <a:pos x="68" y="2"/>
                </a:cxn>
                <a:cxn ang="0">
                  <a:pos x="66" y="4"/>
                </a:cxn>
                <a:cxn ang="0">
                  <a:pos x="64" y="8"/>
                </a:cxn>
                <a:cxn ang="0">
                  <a:pos x="62" y="10"/>
                </a:cxn>
                <a:cxn ang="0">
                  <a:pos x="60" y="12"/>
                </a:cxn>
                <a:cxn ang="0">
                  <a:pos x="60" y="12"/>
                </a:cxn>
                <a:cxn ang="0">
                  <a:pos x="58" y="26"/>
                </a:cxn>
                <a:cxn ang="0">
                  <a:pos x="42" y="36"/>
                </a:cxn>
                <a:cxn ang="0">
                  <a:pos x="32" y="44"/>
                </a:cxn>
                <a:cxn ang="0">
                  <a:pos x="20" y="62"/>
                </a:cxn>
                <a:cxn ang="0">
                  <a:pos x="14" y="72"/>
                </a:cxn>
                <a:cxn ang="0">
                  <a:pos x="14" y="72"/>
                </a:cxn>
                <a:cxn ang="0">
                  <a:pos x="12" y="72"/>
                </a:cxn>
                <a:cxn ang="0">
                  <a:pos x="8" y="72"/>
                </a:cxn>
                <a:cxn ang="0">
                  <a:pos x="6" y="76"/>
                </a:cxn>
                <a:cxn ang="0">
                  <a:pos x="4" y="80"/>
                </a:cxn>
              </a:cxnLst>
              <a:rect l="txL" t="txT" r="txR" b="txB"/>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60" y="12"/>
                  </a:lnTo>
                  <a:lnTo>
                    <a:pt x="58" y="26"/>
                  </a:lnTo>
                  <a:lnTo>
                    <a:pt x="42" y="36"/>
                  </a:lnTo>
                  <a:lnTo>
                    <a:pt x="32" y="44"/>
                  </a:lnTo>
                  <a:lnTo>
                    <a:pt x="20" y="62"/>
                  </a:lnTo>
                  <a:lnTo>
                    <a:pt x="14" y="72"/>
                  </a:lnTo>
                  <a:lnTo>
                    <a:pt x="14" y="72"/>
                  </a:lnTo>
                  <a:lnTo>
                    <a:pt x="12" y="72"/>
                  </a:lnTo>
                  <a:lnTo>
                    <a:pt x="8" y="72"/>
                  </a:lnTo>
                  <a:lnTo>
                    <a:pt x="6" y="76"/>
                  </a:lnTo>
                  <a:lnTo>
                    <a:pt x="4" y="8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52" name="Freeform 312"/>
            <p:cNvSpPr/>
            <p:nvPr/>
          </p:nvSpPr>
          <p:spPr>
            <a:xfrm>
              <a:off x="1746" y="1498"/>
              <a:ext cx="36" cy="96"/>
            </a:xfrm>
            <a:custGeom>
              <a:avLst/>
              <a:gdLst>
                <a:gd name="txL" fmla="*/ 0 w 36"/>
                <a:gd name="txT" fmla="*/ 0 h 96"/>
                <a:gd name="txR" fmla="*/ 36 w 36"/>
                <a:gd name="txB" fmla="*/ 96 h 96"/>
              </a:gdLst>
              <a:ahLst/>
              <a:cxnLst>
                <a:cxn ang="0">
                  <a:pos x="20" y="0"/>
                </a:cxn>
                <a:cxn ang="0">
                  <a:pos x="20" y="0"/>
                </a:cxn>
                <a:cxn ang="0">
                  <a:pos x="16" y="0"/>
                </a:cxn>
                <a:cxn ang="0">
                  <a:pos x="12" y="0"/>
                </a:cxn>
                <a:cxn ang="0">
                  <a:pos x="8" y="2"/>
                </a:cxn>
                <a:cxn ang="0">
                  <a:pos x="4" y="4"/>
                </a:cxn>
                <a:cxn ang="0">
                  <a:pos x="2" y="8"/>
                </a:cxn>
                <a:cxn ang="0">
                  <a:pos x="2" y="12"/>
                </a:cxn>
                <a:cxn ang="0">
                  <a:pos x="0" y="26"/>
                </a:cxn>
                <a:cxn ang="0">
                  <a:pos x="0" y="40"/>
                </a:cxn>
                <a:cxn ang="0">
                  <a:pos x="2" y="48"/>
                </a:cxn>
                <a:cxn ang="0">
                  <a:pos x="2" y="52"/>
                </a:cxn>
                <a:cxn ang="0">
                  <a:pos x="4" y="54"/>
                </a:cxn>
                <a:cxn ang="0">
                  <a:pos x="4" y="54"/>
                </a:cxn>
                <a:cxn ang="0">
                  <a:pos x="4" y="54"/>
                </a:cxn>
                <a:cxn ang="0">
                  <a:pos x="4" y="56"/>
                </a:cxn>
                <a:cxn ang="0">
                  <a:pos x="2" y="58"/>
                </a:cxn>
                <a:cxn ang="0">
                  <a:pos x="2" y="60"/>
                </a:cxn>
                <a:cxn ang="0">
                  <a:pos x="0" y="64"/>
                </a:cxn>
                <a:cxn ang="0">
                  <a:pos x="0" y="66"/>
                </a:cxn>
                <a:cxn ang="0">
                  <a:pos x="2" y="70"/>
                </a:cxn>
                <a:cxn ang="0">
                  <a:pos x="4" y="76"/>
                </a:cxn>
                <a:cxn ang="0">
                  <a:pos x="6" y="82"/>
                </a:cxn>
                <a:cxn ang="0">
                  <a:pos x="10" y="88"/>
                </a:cxn>
                <a:cxn ang="0">
                  <a:pos x="12" y="92"/>
                </a:cxn>
                <a:cxn ang="0">
                  <a:pos x="14" y="94"/>
                </a:cxn>
                <a:cxn ang="0">
                  <a:pos x="16" y="96"/>
                </a:cxn>
                <a:cxn ang="0">
                  <a:pos x="18" y="94"/>
                </a:cxn>
                <a:cxn ang="0">
                  <a:pos x="22" y="90"/>
                </a:cxn>
                <a:cxn ang="0">
                  <a:pos x="24" y="88"/>
                </a:cxn>
                <a:cxn ang="0">
                  <a:pos x="24" y="84"/>
                </a:cxn>
                <a:cxn ang="0">
                  <a:pos x="24" y="78"/>
                </a:cxn>
                <a:cxn ang="0">
                  <a:pos x="24" y="72"/>
                </a:cxn>
                <a:cxn ang="0">
                  <a:pos x="24" y="66"/>
                </a:cxn>
                <a:cxn ang="0">
                  <a:pos x="24" y="60"/>
                </a:cxn>
                <a:cxn ang="0">
                  <a:pos x="24" y="56"/>
                </a:cxn>
                <a:cxn ang="0">
                  <a:pos x="24" y="56"/>
                </a:cxn>
                <a:cxn ang="0">
                  <a:pos x="30" y="42"/>
                </a:cxn>
                <a:cxn ang="0">
                  <a:pos x="30" y="40"/>
                </a:cxn>
                <a:cxn ang="0">
                  <a:pos x="30" y="36"/>
                </a:cxn>
                <a:cxn ang="0">
                  <a:pos x="30" y="32"/>
                </a:cxn>
                <a:cxn ang="0">
                  <a:pos x="30" y="28"/>
                </a:cxn>
                <a:cxn ang="0">
                  <a:pos x="32" y="24"/>
                </a:cxn>
                <a:cxn ang="0">
                  <a:pos x="32" y="24"/>
                </a:cxn>
                <a:cxn ang="0">
                  <a:pos x="34" y="22"/>
                </a:cxn>
                <a:cxn ang="0">
                  <a:pos x="34" y="20"/>
                </a:cxn>
                <a:cxn ang="0">
                  <a:pos x="34" y="16"/>
                </a:cxn>
                <a:cxn ang="0">
                  <a:pos x="34" y="10"/>
                </a:cxn>
                <a:cxn ang="0">
                  <a:pos x="34" y="6"/>
                </a:cxn>
                <a:cxn ang="0">
                  <a:pos x="34" y="2"/>
                </a:cxn>
                <a:cxn ang="0">
                  <a:pos x="36" y="0"/>
                </a:cxn>
                <a:cxn ang="0">
                  <a:pos x="34" y="0"/>
                </a:cxn>
                <a:cxn ang="0">
                  <a:pos x="32" y="0"/>
                </a:cxn>
                <a:cxn ang="0">
                  <a:pos x="28" y="2"/>
                </a:cxn>
                <a:cxn ang="0">
                  <a:pos x="24" y="2"/>
                </a:cxn>
                <a:cxn ang="0">
                  <a:pos x="20" y="0"/>
                </a:cxn>
              </a:cxnLst>
              <a:rect l="txL" t="txT" r="txR" b="txB"/>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4"/>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24" y="56"/>
                  </a:lnTo>
                  <a:lnTo>
                    <a:pt x="30" y="42"/>
                  </a:lnTo>
                  <a:lnTo>
                    <a:pt x="30" y="40"/>
                  </a:lnTo>
                  <a:lnTo>
                    <a:pt x="30" y="36"/>
                  </a:lnTo>
                  <a:lnTo>
                    <a:pt x="30" y="32"/>
                  </a:lnTo>
                  <a:lnTo>
                    <a:pt x="30" y="28"/>
                  </a:lnTo>
                  <a:lnTo>
                    <a:pt x="32" y="24"/>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53" name="Freeform 313"/>
            <p:cNvSpPr/>
            <p:nvPr/>
          </p:nvSpPr>
          <p:spPr>
            <a:xfrm>
              <a:off x="1714" y="1598"/>
              <a:ext cx="32" cy="34"/>
            </a:xfrm>
            <a:custGeom>
              <a:avLst/>
              <a:gdLst>
                <a:gd name="txL" fmla="*/ 0 w 32"/>
                <a:gd name="txT" fmla="*/ 0 h 34"/>
                <a:gd name="txR" fmla="*/ 32 w 32"/>
                <a:gd name="txB" fmla="*/ 34 h 34"/>
              </a:gdLst>
              <a:ahLst/>
              <a:cxnLst>
                <a:cxn ang="0">
                  <a:pos x="2" y="28"/>
                </a:cxn>
                <a:cxn ang="0">
                  <a:pos x="2" y="28"/>
                </a:cxn>
                <a:cxn ang="0">
                  <a:pos x="0" y="30"/>
                </a:cxn>
                <a:cxn ang="0">
                  <a:pos x="0" y="30"/>
                </a:cxn>
                <a:cxn ang="0">
                  <a:pos x="2" y="32"/>
                </a:cxn>
                <a:cxn ang="0">
                  <a:pos x="4" y="34"/>
                </a:cxn>
                <a:cxn ang="0">
                  <a:pos x="6" y="32"/>
                </a:cxn>
                <a:cxn ang="0">
                  <a:pos x="10" y="32"/>
                </a:cxn>
                <a:cxn ang="0">
                  <a:pos x="12" y="30"/>
                </a:cxn>
                <a:cxn ang="0">
                  <a:pos x="16" y="26"/>
                </a:cxn>
                <a:cxn ang="0">
                  <a:pos x="20" y="24"/>
                </a:cxn>
                <a:cxn ang="0">
                  <a:pos x="22" y="22"/>
                </a:cxn>
                <a:cxn ang="0">
                  <a:pos x="22" y="22"/>
                </a:cxn>
                <a:cxn ang="0">
                  <a:pos x="22" y="22"/>
                </a:cxn>
                <a:cxn ang="0">
                  <a:pos x="24" y="20"/>
                </a:cxn>
                <a:cxn ang="0">
                  <a:pos x="26" y="16"/>
                </a:cxn>
                <a:cxn ang="0">
                  <a:pos x="28" y="12"/>
                </a:cxn>
                <a:cxn ang="0">
                  <a:pos x="30" y="10"/>
                </a:cxn>
                <a:cxn ang="0">
                  <a:pos x="32" y="6"/>
                </a:cxn>
                <a:cxn ang="0">
                  <a:pos x="32" y="4"/>
                </a:cxn>
                <a:cxn ang="0">
                  <a:pos x="32" y="4"/>
                </a:cxn>
                <a:cxn ang="0">
                  <a:pos x="32" y="2"/>
                </a:cxn>
                <a:cxn ang="0">
                  <a:pos x="30" y="0"/>
                </a:cxn>
                <a:cxn ang="0">
                  <a:pos x="28" y="0"/>
                </a:cxn>
                <a:cxn ang="0">
                  <a:pos x="26" y="0"/>
                </a:cxn>
                <a:cxn ang="0">
                  <a:pos x="22" y="2"/>
                </a:cxn>
                <a:cxn ang="0">
                  <a:pos x="20" y="6"/>
                </a:cxn>
                <a:cxn ang="0">
                  <a:pos x="16" y="10"/>
                </a:cxn>
                <a:cxn ang="0">
                  <a:pos x="12" y="14"/>
                </a:cxn>
                <a:cxn ang="0">
                  <a:pos x="8" y="20"/>
                </a:cxn>
                <a:cxn ang="0">
                  <a:pos x="4" y="24"/>
                </a:cxn>
                <a:cxn ang="0">
                  <a:pos x="2" y="26"/>
                </a:cxn>
                <a:cxn ang="0">
                  <a:pos x="2" y="28"/>
                </a:cxn>
              </a:cxnLst>
              <a:rect l="txL" t="txT" r="txR" b="txB"/>
              <a:pathLst>
                <a:path w="32" h="34">
                  <a:moveTo>
                    <a:pt x="2" y="28"/>
                  </a:moveTo>
                  <a:lnTo>
                    <a:pt x="2" y="28"/>
                  </a:lnTo>
                  <a:lnTo>
                    <a:pt x="0" y="30"/>
                  </a:lnTo>
                  <a:lnTo>
                    <a:pt x="0" y="30"/>
                  </a:lnTo>
                  <a:lnTo>
                    <a:pt x="2" y="32"/>
                  </a:lnTo>
                  <a:lnTo>
                    <a:pt x="4" y="34"/>
                  </a:lnTo>
                  <a:lnTo>
                    <a:pt x="6" y="32"/>
                  </a:lnTo>
                  <a:lnTo>
                    <a:pt x="10" y="32"/>
                  </a:lnTo>
                  <a:lnTo>
                    <a:pt x="12" y="30"/>
                  </a:lnTo>
                  <a:lnTo>
                    <a:pt x="16" y="26"/>
                  </a:lnTo>
                  <a:lnTo>
                    <a:pt x="20" y="24"/>
                  </a:lnTo>
                  <a:lnTo>
                    <a:pt x="22" y="22"/>
                  </a:lnTo>
                  <a:lnTo>
                    <a:pt x="22" y="22"/>
                  </a:lnTo>
                  <a:lnTo>
                    <a:pt x="22" y="22"/>
                  </a:lnTo>
                  <a:lnTo>
                    <a:pt x="24" y="20"/>
                  </a:lnTo>
                  <a:lnTo>
                    <a:pt x="26" y="16"/>
                  </a:lnTo>
                  <a:lnTo>
                    <a:pt x="28" y="12"/>
                  </a:lnTo>
                  <a:lnTo>
                    <a:pt x="30" y="10"/>
                  </a:lnTo>
                  <a:lnTo>
                    <a:pt x="32" y="6"/>
                  </a:lnTo>
                  <a:lnTo>
                    <a:pt x="32" y="4"/>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54" name="Freeform 314"/>
            <p:cNvSpPr/>
            <p:nvPr/>
          </p:nvSpPr>
          <p:spPr>
            <a:xfrm>
              <a:off x="1774" y="1622"/>
              <a:ext cx="60" cy="46"/>
            </a:xfrm>
            <a:custGeom>
              <a:avLst/>
              <a:gdLst>
                <a:gd name="txL" fmla="*/ 0 w 60"/>
                <a:gd name="txT" fmla="*/ 0 h 46"/>
                <a:gd name="txR" fmla="*/ 60 w 60"/>
                <a:gd name="txB" fmla="*/ 46 h 46"/>
              </a:gdLst>
              <a:ahLst/>
              <a:cxnLst>
                <a:cxn ang="0">
                  <a:pos x="42" y="2"/>
                </a:cxn>
                <a:cxn ang="0">
                  <a:pos x="30" y="8"/>
                </a:cxn>
                <a:cxn ang="0">
                  <a:pos x="20" y="10"/>
                </a:cxn>
                <a:cxn ang="0">
                  <a:pos x="6" y="16"/>
                </a:cxn>
                <a:cxn ang="0">
                  <a:pos x="6" y="18"/>
                </a:cxn>
                <a:cxn ang="0">
                  <a:pos x="4" y="20"/>
                </a:cxn>
                <a:cxn ang="0">
                  <a:pos x="2" y="22"/>
                </a:cxn>
                <a:cxn ang="0">
                  <a:pos x="2" y="26"/>
                </a:cxn>
                <a:cxn ang="0">
                  <a:pos x="0" y="30"/>
                </a:cxn>
                <a:cxn ang="0">
                  <a:pos x="0" y="32"/>
                </a:cxn>
                <a:cxn ang="0">
                  <a:pos x="0" y="34"/>
                </a:cxn>
                <a:cxn ang="0">
                  <a:pos x="2" y="36"/>
                </a:cxn>
                <a:cxn ang="0">
                  <a:pos x="8" y="34"/>
                </a:cxn>
                <a:cxn ang="0">
                  <a:pos x="12" y="34"/>
                </a:cxn>
                <a:cxn ang="0">
                  <a:pos x="16" y="32"/>
                </a:cxn>
                <a:cxn ang="0">
                  <a:pos x="20" y="32"/>
                </a:cxn>
                <a:cxn ang="0">
                  <a:pos x="20" y="32"/>
                </a:cxn>
                <a:cxn ang="0">
                  <a:pos x="20" y="32"/>
                </a:cxn>
                <a:cxn ang="0">
                  <a:pos x="20" y="34"/>
                </a:cxn>
                <a:cxn ang="0">
                  <a:pos x="20" y="38"/>
                </a:cxn>
                <a:cxn ang="0">
                  <a:pos x="22" y="40"/>
                </a:cxn>
                <a:cxn ang="0">
                  <a:pos x="24" y="42"/>
                </a:cxn>
                <a:cxn ang="0">
                  <a:pos x="26" y="44"/>
                </a:cxn>
                <a:cxn ang="0">
                  <a:pos x="30" y="44"/>
                </a:cxn>
                <a:cxn ang="0">
                  <a:pos x="32" y="46"/>
                </a:cxn>
                <a:cxn ang="0">
                  <a:pos x="36" y="46"/>
                </a:cxn>
                <a:cxn ang="0">
                  <a:pos x="40" y="46"/>
                </a:cxn>
                <a:cxn ang="0">
                  <a:pos x="42" y="46"/>
                </a:cxn>
                <a:cxn ang="0">
                  <a:pos x="44" y="42"/>
                </a:cxn>
                <a:cxn ang="0">
                  <a:pos x="44" y="38"/>
                </a:cxn>
                <a:cxn ang="0">
                  <a:pos x="44" y="34"/>
                </a:cxn>
                <a:cxn ang="0">
                  <a:pos x="42" y="32"/>
                </a:cxn>
                <a:cxn ang="0">
                  <a:pos x="42" y="30"/>
                </a:cxn>
                <a:cxn ang="0">
                  <a:pos x="44" y="28"/>
                </a:cxn>
                <a:cxn ang="0">
                  <a:pos x="46" y="28"/>
                </a:cxn>
                <a:cxn ang="0">
                  <a:pos x="48" y="30"/>
                </a:cxn>
                <a:cxn ang="0">
                  <a:pos x="50" y="32"/>
                </a:cxn>
                <a:cxn ang="0">
                  <a:pos x="52" y="34"/>
                </a:cxn>
                <a:cxn ang="0">
                  <a:pos x="54" y="36"/>
                </a:cxn>
                <a:cxn ang="0">
                  <a:pos x="56" y="34"/>
                </a:cxn>
                <a:cxn ang="0">
                  <a:pos x="58" y="30"/>
                </a:cxn>
                <a:cxn ang="0">
                  <a:pos x="60" y="24"/>
                </a:cxn>
                <a:cxn ang="0">
                  <a:pos x="60" y="20"/>
                </a:cxn>
                <a:cxn ang="0">
                  <a:pos x="60" y="16"/>
                </a:cxn>
                <a:cxn ang="0">
                  <a:pos x="58" y="12"/>
                </a:cxn>
                <a:cxn ang="0">
                  <a:pos x="56" y="8"/>
                </a:cxn>
                <a:cxn ang="0">
                  <a:pos x="52" y="4"/>
                </a:cxn>
                <a:cxn ang="0">
                  <a:pos x="48" y="2"/>
                </a:cxn>
                <a:cxn ang="0">
                  <a:pos x="46" y="0"/>
                </a:cxn>
                <a:cxn ang="0">
                  <a:pos x="42" y="2"/>
                </a:cxn>
              </a:cxnLst>
              <a:rect l="txL" t="txT" r="txR" b="txB"/>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55" name="Freeform 315"/>
            <p:cNvSpPr/>
            <p:nvPr/>
          </p:nvSpPr>
          <p:spPr>
            <a:xfrm>
              <a:off x="1632" y="1650"/>
              <a:ext cx="108" cy="96"/>
            </a:xfrm>
            <a:custGeom>
              <a:avLst/>
              <a:gdLst>
                <a:gd name="txL" fmla="*/ 0 w 108"/>
                <a:gd name="txT" fmla="*/ 0 h 96"/>
                <a:gd name="txR" fmla="*/ 108 w 108"/>
                <a:gd name="txB" fmla="*/ 96 h 96"/>
              </a:gdLst>
              <a:ahLst/>
              <a:cxnLst>
                <a:cxn ang="0">
                  <a:pos x="70" y="46"/>
                </a:cxn>
                <a:cxn ang="0">
                  <a:pos x="90" y="46"/>
                </a:cxn>
                <a:cxn ang="0">
                  <a:pos x="100" y="44"/>
                </a:cxn>
                <a:cxn ang="0">
                  <a:pos x="86" y="38"/>
                </a:cxn>
                <a:cxn ang="0">
                  <a:pos x="108" y="30"/>
                </a:cxn>
                <a:cxn ang="0">
                  <a:pos x="108" y="26"/>
                </a:cxn>
                <a:cxn ang="0">
                  <a:pos x="104" y="22"/>
                </a:cxn>
                <a:cxn ang="0">
                  <a:pos x="98" y="16"/>
                </a:cxn>
                <a:cxn ang="0">
                  <a:pos x="92" y="10"/>
                </a:cxn>
                <a:cxn ang="0">
                  <a:pos x="90" y="6"/>
                </a:cxn>
                <a:cxn ang="0">
                  <a:pos x="88" y="4"/>
                </a:cxn>
                <a:cxn ang="0">
                  <a:pos x="84" y="0"/>
                </a:cxn>
                <a:cxn ang="0">
                  <a:pos x="78" y="2"/>
                </a:cxn>
                <a:cxn ang="0">
                  <a:pos x="72" y="4"/>
                </a:cxn>
                <a:cxn ang="0">
                  <a:pos x="66" y="10"/>
                </a:cxn>
                <a:cxn ang="0">
                  <a:pos x="58" y="14"/>
                </a:cxn>
                <a:cxn ang="0">
                  <a:pos x="48" y="38"/>
                </a:cxn>
                <a:cxn ang="0">
                  <a:pos x="42" y="40"/>
                </a:cxn>
                <a:cxn ang="0">
                  <a:pos x="36" y="46"/>
                </a:cxn>
                <a:cxn ang="0">
                  <a:pos x="30" y="48"/>
                </a:cxn>
                <a:cxn ang="0">
                  <a:pos x="24" y="54"/>
                </a:cxn>
                <a:cxn ang="0">
                  <a:pos x="18" y="60"/>
                </a:cxn>
                <a:cxn ang="0">
                  <a:pos x="16" y="64"/>
                </a:cxn>
                <a:cxn ang="0">
                  <a:pos x="0" y="88"/>
                </a:cxn>
                <a:cxn ang="0">
                  <a:pos x="2" y="90"/>
                </a:cxn>
                <a:cxn ang="0">
                  <a:pos x="10" y="94"/>
                </a:cxn>
                <a:cxn ang="0">
                  <a:pos x="16" y="96"/>
                </a:cxn>
                <a:cxn ang="0">
                  <a:pos x="22" y="90"/>
                </a:cxn>
                <a:cxn ang="0">
                  <a:pos x="24" y="86"/>
                </a:cxn>
                <a:cxn ang="0">
                  <a:pos x="28" y="82"/>
                </a:cxn>
                <a:cxn ang="0">
                  <a:pos x="32" y="80"/>
                </a:cxn>
                <a:cxn ang="0">
                  <a:pos x="46" y="74"/>
                </a:cxn>
                <a:cxn ang="0">
                  <a:pos x="62" y="56"/>
                </a:cxn>
              </a:cxnLst>
              <a:rect l="txL" t="txT" r="txR" b="txB"/>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0" y="88"/>
                  </a:lnTo>
                  <a:lnTo>
                    <a:pt x="2" y="90"/>
                  </a:lnTo>
                  <a:lnTo>
                    <a:pt x="6" y="92"/>
                  </a:lnTo>
                  <a:lnTo>
                    <a:pt x="10" y="94"/>
                  </a:lnTo>
                  <a:lnTo>
                    <a:pt x="14" y="96"/>
                  </a:lnTo>
                  <a:lnTo>
                    <a:pt x="16" y="96"/>
                  </a:lnTo>
                  <a:lnTo>
                    <a:pt x="18" y="94"/>
                  </a:lnTo>
                  <a:lnTo>
                    <a:pt x="22" y="90"/>
                  </a:lnTo>
                  <a:lnTo>
                    <a:pt x="24" y="86"/>
                  </a:lnTo>
                  <a:lnTo>
                    <a:pt x="24" y="86"/>
                  </a:lnTo>
                  <a:lnTo>
                    <a:pt x="26" y="84"/>
                  </a:lnTo>
                  <a:lnTo>
                    <a:pt x="28" y="82"/>
                  </a:lnTo>
                  <a:lnTo>
                    <a:pt x="28" y="82"/>
                  </a:lnTo>
                  <a:lnTo>
                    <a:pt x="32" y="80"/>
                  </a:lnTo>
                  <a:lnTo>
                    <a:pt x="38" y="78"/>
                  </a:lnTo>
                  <a:lnTo>
                    <a:pt x="46" y="74"/>
                  </a:lnTo>
                  <a:lnTo>
                    <a:pt x="54" y="70"/>
                  </a:lnTo>
                  <a:lnTo>
                    <a:pt x="62" y="5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56" name="Freeform 316"/>
            <p:cNvSpPr/>
            <p:nvPr/>
          </p:nvSpPr>
          <p:spPr>
            <a:xfrm>
              <a:off x="1612" y="1692"/>
              <a:ext cx="120" cy="110"/>
            </a:xfrm>
            <a:custGeom>
              <a:avLst/>
              <a:gdLst>
                <a:gd name="txL" fmla="*/ 0 w 120"/>
                <a:gd name="txT" fmla="*/ 0 h 110"/>
                <a:gd name="txR" fmla="*/ 120 w 120"/>
                <a:gd name="txB" fmla="*/ 110 h 110"/>
              </a:gdLst>
              <a:ahLst/>
              <a:cxnLst>
                <a:cxn ang="0">
                  <a:pos x="102" y="32"/>
                </a:cxn>
                <a:cxn ang="0">
                  <a:pos x="104" y="34"/>
                </a:cxn>
                <a:cxn ang="0">
                  <a:pos x="112" y="36"/>
                </a:cxn>
                <a:cxn ang="0">
                  <a:pos x="120" y="42"/>
                </a:cxn>
                <a:cxn ang="0">
                  <a:pos x="116" y="46"/>
                </a:cxn>
                <a:cxn ang="0">
                  <a:pos x="114" y="48"/>
                </a:cxn>
                <a:cxn ang="0">
                  <a:pos x="106" y="50"/>
                </a:cxn>
                <a:cxn ang="0">
                  <a:pos x="102" y="54"/>
                </a:cxn>
                <a:cxn ang="0">
                  <a:pos x="100" y="56"/>
                </a:cxn>
                <a:cxn ang="0">
                  <a:pos x="94" y="70"/>
                </a:cxn>
                <a:cxn ang="0">
                  <a:pos x="88" y="76"/>
                </a:cxn>
                <a:cxn ang="0">
                  <a:pos x="86" y="80"/>
                </a:cxn>
                <a:cxn ang="0">
                  <a:pos x="84" y="84"/>
                </a:cxn>
                <a:cxn ang="0">
                  <a:pos x="82" y="94"/>
                </a:cxn>
                <a:cxn ang="0">
                  <a:pos x="78" y="102"/>
                </a:cxn>
                <a:cxn ang="0">
                  <a:pos x="74" y="106"/>
                </a:cxn>
                <a:cxn ang="0">
                  <a:pos x="66" y="108"/>
                </a:cxn>
                <a:cxn ang="0">
                  <a:pos x="60" y="100"/>
                </a:cxn>
                <a:cxn ang="0">
                  <a:pos x="50" y="98"/>
                </a:cxn>
                <a:cxn ang="0">
                  <a:pos x="46" y="96"/>
                </a:cxn>
                <a:cxn ang="0">
                  <a:pos x="40" y="96"/>
                </a:cxn>
                <a:cxn ang="0">
                  <a:pos x="34" y="96"/>
                </a:cxn>
                <a:cxn ang="0">
                  <a:pos x="26" y="94"/>
                </a:cxn>
                <a:cxn ang="0">
                  <a:pos x="22" y="90"/>
                </a:cxn>
                <a:cxn ang="0">
                  <a:pos x="16" y="86"/>
                </a:cxn>
                <a:cxn ang="0">
                  <a:pos x="6" y="82"/>
                </a:cxn>
                <a:cxn ang="0">
                  <a:pos x="0" y="78"/>
                </a:cxn>
                <a:cxn ang="0">
                  <a:pos x="0" y="74"/>
                </a:cxn>
                <a:cxn ang="0">
                  <a:pos x="4" y="72"/>
                </a:cxn>
                <a:cxn ang="0">
                  <a:pos x="2" y="60"/>
                </a:cxn>
                <a:cxn ang="0">
                  <a:pos x="2" y="52"/>
                </a:cxn>
                <a:cxn ang="0">
                  <a:pos x="6" y="44"/>
                </a:cxn>
                <a:cxn ang="0">
                  <a:pos x="8" y="42"/>
                </a:cxn>
                <a:cxn ang="0">
                  <a:pos x="20" y="46"/>
                </a:cxn>
                <a:cxn ang="0">
                  <a:pos x="22" y="48"/>
                </a:cxn>
                <a:cxn ang="0">
                  <a:pos x="28" y="52"/>
                </a:cxn>
                <a:cxn ang="0">
                  <a:pos x="36" y="52"/>
                </a:cxn>
                <a:cxn ang="0">
                  <a:pos x="44" y="44"/>
                </a:cxn>
                <a:cxn ang="0">
                  <a:pos x="48" y="42"/>
                </a:cxn>
                <a:cxn ang="0">
                  <a:pos x="56" y="38"/>
                </a:cxn>
                <a:cxn ang="0">
                  <a:pos x="62" y="34"/>
                </a:cxn>
                <a:cxn ang="0">
                  <a:pos x="70" y="30"/>
                </a:cxn>
                <a:cxn ang="0">
                  <a:pos x="74" y="28"/>
                </a:cxn>
                <a:cxn ang="0">
                  <a:pos x="90" y="4"/>
                </a:cxn>
                <a:cxn ang="0">
                  <a:pos x="94" y="4"/>
                </a:cxn>
                <a:cxn ang="0">
                  <a:pos x="106" y="4"/>
                </a:cxn>
                <a:cxn ang="0">
                  <a:pos x="116" y="2"/>
                </a:cxn>
                <a:cxn ang="0">
                  <a:pos x="120" y="2"/>
                </a:cxn>
                <a:cxn ang="0">
                  <a:pos x="116" y="6"/>
                </a:cxn>
                <a:cxn ang="0">
                  <a:pos x="108" y="12"/>
                </a:cxn>
                <a:cxn ang="0">
                  <a:pos x="102" y="28"/>
                </a:cxn>
              </a:cxnLst>
              <a:rect l="txL" t="txT" r="txR" b="txB"/>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14" y="48"/>
                  </a:lnTo>
                  <a:lnTo>
                    <a:pt x="108" y="48"/>
                  </a:lnTo>
                  <a:lnTo>
                    <a:pt x="106" y="50"/>
                  </a:lnTo>
                  <a:lnTo>
                    <a:pt x="102" y="52"/>
                  </a:lnTo>
                  <a:lnTo>
                    <a:pt x="102" y="54"/>
                  </a:lnTo>
                  <a:lnTo>
                    <a:pt x="100" y="56"/>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4" y="72"/>
                  </a:lnTo>
                  <a:lnTo>
                    <a:pt x="2" y="60"/>
                  </a:lnTo>
                  <a:lnTo>
                    <a:pt x="2" y="56"/>
                  </a:lnTo>
                  <a:lnTo>
                    <a:pt x="2" y="52"/>
                  </a:lnTo>
                  <a:lnTo>
                    <a:pt x="4" y="48"/>
                  </a:lnTo>
                  <a:lnTo>
                    <a:pt x="6" y="44"/>
                  </a:lnTo>
                  <a:lnTo>
                    <a:pt x="8" y="42"/>
                  </a:lnTo>
                  <a:lnTo>
                    <a:pt x="8" y="42"/>
                  </a:lnTo>
                  <a:lnTo>
                    <a:pt x="28" y="42"/>
                  </a:lnTo>
                  <a:lnTo>
                    <a:pt x="20" y="46"/>
                  </a:lnTo>
                  <a:lnTo>
                    <a:pt x="20" y="46"/>
                  </a:lnTo>
                  <a:lnTo>
                    <a:pt x="22" y="48"/>
                  </a:lnTo>
                  <a:lnTo>
                    <a:pt x="26" y="50"/>
                  </a:lnTo>
                  <a:lnTo>
                    <a:pt x="28" y="52"/>
                  </a:lnTo>
                  <a:lnTo>
                    <a:pt x="32" y="54"/>
                  </a:lnTo>
                  <a:lnTo>
                    <a:pt x="36" y="52"/>
                  </a:lnTo>
                  <a:lnTo>
                    <a:pt x="40" y="50"/>
                  </a:lnTo>
                  <a:lnTo>
                    <a:pt x="44" y="44"/>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57" name="Freeform 317"/>
            <p:cNvSpPr/>
            <p:nvPr/>
          </p:nvSpPr>
          <p:spPr>
            <a:xfrm>
              <a:off x="2016" y="1776"/>
              <a:ext cx="128" cy="108"/>
            </a:xfrm>
            <a:custGeom>
              <a:avLst/>
              <a:gdLst>
                <a:gd name="txL" fmla="*/ 0 w 128"/>
                <a:gd name="txT" fmla="*/ 0 h 108"/>
                <a:gd name="txR" fmla="*/ 128 w 128"/>
                <a:gd name="txB" fmla="*/ 108 h 108"/>
              </a:gdLst>
              <a:ahLst/>
              <a:cxnLst>
                <a:cxn ang="0">
                  <a:pos x="78" y="40"/>
                </a:cxn>
                <a:cxn ang="0">
                  <a:pos x="78" y="38"/>
                </a:cxn>
                <a:cxn ang="0">
                  <a:pos x="76" y="36"/>
                </a:cxn>
                <a:cxn ang="0">
                  <a:pos x="72" y="36"/>
                </a:cxn>
                <a:cxn ang="0">
                  <a:pos x="70" y="34"/>
                </a:cxn>
                <a:cxn ang="0">
                  <a:pos x="68" y="32"/>
                </a:cxn>
                <a:cxn ang="0">
                  <a:pos x="62" y="28"/>
                </a:cxn>
                <a:cxn ang="0">
                  <a:pos x="58" y="24"/>
                </a:cxn>
                <a:cxn ang="0">
                  <a:pos x="52" y="20"/>
                </a:cxn>
                <a:cxn ang="0">
                  <a:pos x="46" y="16"/>
                </a:cxn>
                <a:cxn ang="0">
                  <a:pos x="42" y="12"/>
                </a:cxn>
                <a:cxn ang="0">
                  <a:pos x="40" y="10"/>
                </a:cxn>
                <a:cxn ang="0">
                  <a:pos x="38" y="10"/>
                </a:cxn>
                <a:cxn ang="0">
                  <a:pos x="34" y="10"/>
                </a:cxn>
                <a:cxn ang="0">
                  <a:pos x="26" y="8"/>
                </a:cxn>
                <a:cxn ang="0">
                  <a:pos x="14" y="4"/>
                </a:cxn>
                <a:cxn ang="0">
                  <a:pos x="4" y="0"/>
                </a:cxn>
                <a:cxn ang="0">
                  <a:pos x="0" y="80"/>
                </a:cxn>
                <a:cxn ang="0">
                  <a:pos x="12" y="86"/>
                </a:cxn>
                <a:cxn ang="0">
                  <a:pos x="28" y="80"/>
                </a:cxn>
                <a:cxn ang="0">
                  <a:pos x="28" y="78"/>
                </a:cxn>
                <a:cxn ang="0">
                  <a:pos x="28" y="76"/>
                </a:cxn>
                <a:cxn ang="0">
                  <a:pos x="30" y="74"/>
                </a:cxn>
                <a:cxn ang="0">
                  <a:pos x="34" y="72"/>
                </a:cxn>
                <a:cxn ang="0">
                  <a:pos x="38" y="68"/>
                </a:cxn>
                <a:cxn ang="0">
                  <a:pos x="42" y="68"/>
                </a:cxn>
                <a:cxn ang="0">
                  <a:pos x="46" y="66"/>
                </a:cxn>
                <a:cxn ang="0">
                  <a:pos x="52" y="68"/>
                </a:cxn>
                <a:cxn ang="0">
                  <a:pos x="76" y="82"/>
                </a:cxn>
                <a:cxn ang="0">
                  <a:pos x="86" y="94"/>
                </a:cxn>
                <a:cxn ang="0">
                  <a:pos x="104" y="102"/>
                </a:cxn>
                <a:cxn ang="0">
                  <a:pos x="126" y="108"/>
                </a:cxn>
                <a:cxn ang="0">
                  <a:pos x="128" y="108"/>
                </a:cxn>
                <a:cxn ang="0">
                  <a:pos x="128" y="106"/>
                </a:cxn>
                <a:cxn ang="0">
                  <a:pos x="128" y="104"/>
                </a:cxn>
                <a:cxn ang="0">
                  <a:pos x="128" y="100"/>
                </a:cxn>
                <a:cxn ang="0">
                  <a:pos x="126" y="98"/>
                </a:cxn>
                <a:cxn ang="0">
                  <a:pos x="124" y="94"/>
                </a:cxn>
                <a:cxn ang="0">
                  <a:pos x="120" y="92"/>
                </a:cxn>
                <a:cxn ang="0">
                  <a:pos x="116" y="88"/>
                </a:cxn>
                <a:cxn ang="0">
                  <a:pos x="110" y="84"/>
                </a:cxn>
                <a:cxn ang="0">
                  <a:pos x="106" y="80"/>
                </a:cxn>
                <a:cxn ang="0">
                  <a:pos x="102" y="76"/>
                </a:cxn>
                <a:cxn ang="0">
                  <a:pos x="98" y="72"/>
                </a:cxn>
                <a:cxn ang="0">
                  <a:pos x="96" y="70"/>
                </a:cxn>
                <a:cxn ang="0">
                  <a:pos x="96" y="70"/>
                </a:cxn>
                <a:cxn ang="0">
                  <a:pos x="80" y="60"/>
                </a:cxn>
                <a:cxn ang="0">
                  <a:pos x="96" y="54"/>
                </a:cxn>
                <a:cxn ang="0">
                  <a:pos x="92" y="46"/>
                </a:cxn>
                <a:cxn ang="0">
                  <a:pos x="90" y="46"/>
                </a:cxn>
                <a:cxn ang="0">
                  <a:pos x="88" y="44"/>
                </a:cxn>
                <a:cxn ang="0">
                  <a:pos x="84" y="44"/>
                </a:cxn>
                <a:cxn ang="0">
                  <a:pos x="80" y="42"/>
                </a:cxn>
                <a:cxn ang="0">
                  <a:pos x="78" y="42"/>
                </a:cxn>
                <a:cxn ang="0">
                  <a:pos x="78" y="40"/>
                </a:cxn>
              </a:cxnLst>
              <a:rect l="txL" t="txT" r="txR" b="txB"/>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96" y="70"/>
                  </a:lnTo>
                  <a:lnTo>
                    <a:pt x="80" y="60"/>
                  </a:lnTo>
                  <a:lnTo>
                    <a:pt x="96" y="54"/>
                  </a:lnTo>
                  <a:lnTo>
                    <a:pt x="92" y="46"/>
                  </a:lnTo>
                  <a:lnTo>
                    <a:pt x="90" y="46"/>
                  </a:lnTo>
                  <a:lnTo>
                    <a:pt x="88" y="44"/>
                  </a:lnTo>
                  <a:lnTo>
                    <a:pt x="84" y="44"/>
                  </a:lnTo>
                  <a:lnTo>
                    <a:pt x="80" y="42"/>
                  </a:lnTo>
                  <a:lnTo>
                    <a:pt x="78" y="42"/>
                  </a:lnTo>
                  <a:lnTo>
                    <a:pt x="78" y="4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58" name="Freeform 318"/>
            <p:cNvSpPr/>
            <p:nvPr/>
          </p:nvSpPr>
          <p:spPr>
            <a:xfrm>
              <a:off x="1896" y="1748"/>
              <a:ext cx="122" cy="108"/>
            </a:xfrm>
            <a:custGeom>
              <a:avLst/>
              <a:gdLst>
                <a:gd name="txL" fmla="*/ 0 w 122"/>
                <a:gd name="txT" fmla="*/ 0 h 108"/>
                <a:gd name="txR" fmla="*/ 122 w 122"/>
                <a:gd name="txB" fmla="*/ 108 h 108"/>
              </a:gdLst>
              <a:ahLst/>
              <a:cxnLst>
                <a:cxn ang="0">
                  <a:pos x="122" y="28"/>
                </a:cxn>
                <a:cxn ang="0">
                  <a:pos x="114" y="24"/>
                </a:cxn>
                <a:cxn ang="0">
                  <a:pos x="102" y="18"/>
                </a:cxn>
                <a:cxn ang="0">
                  <a:pos x="92" y="14"/>
                </a:cxn>
                <a:cxn ang="0">
                  <a:pos x="80" y="14"/>
                </a:cxn>
                <a:cxn ang="0">
                  <a:pos x="72" y="20"/>
                </a:cxn>
                <a:cxn ang="0">
                  <a:pos x="72" y="20"/>
                </a:cxn>
                <a:cxn ang="0">
                  <a:pos x="72" y="24"/>
                </a:cxn>
                <a:cxn ang="0">
                  <a:pos x="72" y="28"/>
                </a:cxn>
                <a:cxn ang="0">
                  <a:pos x="70" y="32"/>
                </a:cxn>
                <a:cxn ang="0">
                  <a:pos x="70" y="36"/>
                </a:cxn>
                <a:cxn ang="0">
                  <a:pos x="66" y="40"/>
                </a:cxn>
                <a:cxn ang="0">
                  <a:pos x="64" y="42"/>
                </a:cxn>
                <a:cxn ang="0">
                  <a:pos x="58" y="42"/>
                </a:cxn>
                <a:cxn ang="0">
                  <a:pos x="52" y="42"/>
                </a:cxn>
                <a:cxn ang="0">
                  <a:pos x="48" y="40"/>
                </a:cxn>
                <a:cxn ang="0">
                  <a:pos x="42" y="38"/>
                </a:cxn>
                <a:cxn ang="0">
                  <a:pos x="40" y="32"/>
                </a:cxn>
                <a:cxn ang="0">
                  <a:pos x="38" y="28"/>
                </a:cxn>
                <a:cxn ang="0">
                  <a:pos x="34" y="22"/>
                </a:cxn>
                <a:cxn ang="0">
                  <a:pos x="34" y="18"/>
                </a:cxn>
                <a:cxn ang="0">
                  <a:pos x="32" y="14"/>
                </a:cxn>
                <a:cxn ang="0">
                  <a:pos x="32" y="12"/>
                </a:cxn>
                <a:cxn ang="0">
                  <a:pos x="30" y="12"/>
                </a:cxn>
                <a:cxn ang="0">
                  <a:pos x="28" y="10"/>
                </a:cxn>
                <a:cxn ang="0">
                  <a:pos x="26" y="6"/>
                </a:cxn>
                <a:cxn ang="0">
                  <a:pos x="22" y="4"/>
                </a:cxn>
                <a:cxn ang="0">
                  <a:pos x="18" y="2"/>
                </a:cxn>
                <a:cxn ang="0">
                  <a:pos x="12" y="0"/>
                </a:cxn>
                <a:cxn ang="0">
                  <a:pos x="8" y="2"/>
                </a:cxn>
                <a:cxn ang="0">
                  <a:pos x="2" y="4"/>
                </a:cxn>
                <a:cxn ang="0">
                  <a:pos x="2" y="6"/>
                </a:cxn>
                <a:cxn ang="0">
                  <a:pos x="0" y="8"/>
                </a:cxn>
                <a:cxn ang="0">
                  <a:pos x="0" y="10"/>
                </a:cxn>
                <a:cxn ang="0">
                  <a:pos x="2" y="14"/>
                </a:cxn>
                <a:cxn ang="0">
                  <a:pos x="6" y="18"/>
                </a:cxn>
                <a:cxn ang="0">
                  <a:pos x="10" y="26"/>
                </a:cxn>
                <a:cxn ang="0">
                  <a:pos x="12" y="32"/>
                </a:cxn>
                <a:cxn ang="0">
                  <a:pos x="14" y="38"/>
                </a:cxn>
                <a:cxn ang="0">
                  <a:pos x="14" y="42"/>
                </a:cxn>
                <a:cxn ang="0">
                  <a:pos x="16" y="46"/>
                </a:cxn>
                <a:cxn ang="0">
                  <a:pos x="18" y="48"/>
                </a:cxn>
                <a:cxn ang="0">
                  <a:pos x="20" y="50"/>
                </a:cxn>
                <a:cxn ang="0">
                  <a:pos x="24" y="50"/>
                </a:cxn>
                <a:cxn ang="0">
                  <a:pos x="28" y="48"/>
                </a:cxn>
                <a:cxn ang="0">
                  <a:pos x="34" y="48"/>
                </a:cxn>
                <a:cxn ang="0">
                  <a:pos x="38" y="50"/>
                </a:cxn>
                <a:cxn ang="0">
                  <a:pos x="42" y="52"/>
                </a:cxn>
                <a:cxn ang="0">
                  <a:pos x="46" y="54"/>
                </a:cxn>
                <a:cxn ang="0">
                  <a:pos x="50" y="54"/>
                </a:cxn>
                <a:cxn ang="0">
                  <a:pos x="56" y="56"/>
                </a:cxn>
                <a:cxn ang="0">
                  <a:pos x="62" y="56"/>
                </a:cxn>
                <a:cxn ang="0">
                  <a:pos x="68" y="58"/>
                </a:cxn>
                <a:cxn ang="0">
                  <a:pos x="70" y="58"/>
                </a:cxn>
                <a:cxn ang="0">
                  <a:pos x="72" y="58"/>
                </a:cxn>
                <a:cxn ang="0">
                  <a:pos x="88" y="72"/>
                </a:cxn>
                <a:cxn ang="0">
                  <a:pos x="98" y="90"/>
                </a:cxn>
                <a:cxn ang="0">
                  <a:pos x="114" y="104"/>
                </a:cxn>
                <a:cxn ang="0">
                  <a:pos x="118" y="108"/>
                </a:cxn>
                <a:cxn ang="0">
                  <a:pos x="122" y="28"/>
                </a:cxn>
              </a:cxnLst>
              <a:rect l="txL" t="txT" r="txR" b="txB"/>
              <a:pathLst>
                <a:path w="122" h="108">
                  <a:moveTo>
                    <a:pt x="122" y="28"/>
                  </a:moveTo>
                  <a:lnTo>
                    <a:pt x="114" y="24"/>
                  </a:lnTo>
                  <a:lnTo>
                    <a:pt x="102" y="18"/>
                  </a:lnTo>
                  <a:lnTo>
                    <a:pt x="92" y="14"/>
                  </a:lnTo>
                  <a:lnTo>
                    <a:pt x="80" y="14"/>
                  </a:lnTo>
                  <a:lnTo>
                    <a:pt x="72" y="20"/>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59" name="Freeform 319"/>
            <p:cNvSpPr/>
            <p:nvPr/>
          </p:nvSpPr>
          <p:spPr>
            <a:xfrm>
              <a:off x="1668" y="1926"/>
              <a:ext cx="508" cy="408"/>
            </a:xfrm>
            <a:custGeom>
              <a:avLst/>
              <a:gdLst>
                <a:gd name="txL" fmla="*/ 0 w 508"/>
                <a:gd name="txT" fmla="*/ 0 h 408"/>
                <a:gd name="txR" fmla="*/ 508 w 508"/>
                <a:gd name="txB" fmla="*/ 408 h 408"/>
              </a:gdLst>
              <a:ahLst/>
              <a:cxnLst>
                <a:cxn ang="0">
                  <a:pos x="98" y="124"/>
                </a:cxn>
                <a:cxn ang="0">
                  <a:pos x="110" y="100"/>
                </a:cxn>
                <a:cxn ang="0">
                  <a:pos x="128" y="86"/>
                </a:cxn>
                <a:cxn ang="0">
                  <a:pos x="134" y="70"/>
                </a:cxn>
                <a:cxn ang="0">
                  <a:pos x="170" y="48"/>
                </a:cxn>
                <a:cxn ang="0">
                  <a:pos x="190" y="60"/>
                </a:cxn>
                <a:cxn ang="0">
                  <a:pos x="202" y="56"/>
                </a:cxn>
                <a:cxn ang="0">
                  <a:pos x="196" y="44"/>
                </a:cxn>
                <a:cxn ang="0">
                  <a:pos x="204" y="28"/>
                </a:cxn>
                <a:cxn ang="0">
                  <a:pos x="230" y="18"/>
                </a:cxn>
                <a:cxn ang="0">
                  <a:pos x="222" y="8"/>
                </a:cxn>
                <a:cxn ang="0">
                  <a:pos x="238" y="0"/>
                </a:cxn>
                <a:cxn ang="0">
                  <a:pos x="246" y="8"/>
                </a:cxn>
                <a:cxn ang="0">
                  <a:pos x="252" y="12"/>
                </a:cxn>
                <a:cxn ang="0">
                  <a:pos x="256" y="4"/>
                </a:cxn>
                <a:cxn ang="0">
                  <a:pos x="268" y="20"/>
                </a:cxn>
                <a:cxn ang="0">
                  <a:pos x="298" y="18"/>
                </a:cxn>
                <a:cxn ang="0">
                  <a:pos x="300" y="32"/>
                </a:cxn>
                <a:cxn ang="0">
                  <a:pos x="286" y="52"/>
                </a:cxn>
                <a:cxn ang="0">
                  <a:pos x="326" y="82"/>
                </a:cxn>
                <a:cxn ang="0">
                  <a:pos x="344" y="78"/>
                </a:cxn>
                <a:cxn ang="0">
                  <a:pos x="358" y="10"/>
                </a:cxn>
                <a:cxn ang="0">
                  <a:pos x="364" y="0"/>
                </a:cxn>
                <a:cxn ang="0">
                  <a:pos x="378" y="20"/>
                </a:cxn>
                <a:cxn ang="0">
                  <a:pos x="376" y="36"/>
                </a:cxn>
                <a:cxn ang="0">
                  <a:pos x="390" y="42"/>
                </a:cxn>
                <a:cxn ang="0">
                  <a:pos x="404" y="66"/>
                </a:cxn>
                <a:cxn ang="0">
                  <a:pos x="412" y="80"/>
                </a:cxn>
                <a:cxn ang="0">
                  <a:pos x="424" y="100"/>
                </a:cxn>
                <a:cxn ang="0">
                  <a:pos x="454" y="136"/>
                </a:cxn>
                <a:cxn ang="0">
                  <a:pos x="506" y="210"/>
                </a:cxn>
                <a:cxn ang="0">
                  <a:pos x="508" y="272"/>
                </a:cxn>
                <a:cxn ang="0">
                  <a:pos x="488" y="294"/>
                </a:cxn>
                <a:cxn ang="0">
                  <a:pos x="472" y="332"/>
                </a:cxn>
                <a:cxn ang="0">
                  <a:pos x="460" y="352"/>
                </a:cxn>
                <a:cxn ang="0">
                  <a:pos x="460" y="384"/>
                </a:cxn>
                <a:cxn ang="0">
                  <a:pos x="414" y="408"/>
                </a:cxn>
                <a:cxn ang="0">
                  <a:pos x="394" y="392"/>
                </a:cxn>
                <a:cxn ang="0">
                  <a:pos x="376" y="396"/>
                </a:cxn>
                <a:cxn ang="0">
                  <a:pos x="344" y="388"/>
                </a:cxn>
                <a:cxn ang="0">
                  <a:pos x="274" y="318"/>
                </a:cxn>
                <a:cxn ang="0">
                  <a:pos x="214" y="294"/>
                </a:cxn>
                <a:cxn ang="0">
                  <a:pos x="134" y="326"/>
                </a:cxn>
                <a:cxn ang="0">
                  <a:pos x="120" y="340"/>
                </a:cxn>
                <a:cxn ang="0">
                  <a:pos x="80" y="338"/>
                </a:cxn>
                <a:cxn ang="0">
                  <a:pos x="64" y="352"/>
                </a:cxn>
                <a:cxn ang="0">
                  <a:pos x="36" y="350"/>
                </a:cxn>
                <a:cxn ang="0">
                  <a:pos x="30" y="340"/>
                </a:cxn>
                <a:cxn ang="0">
                  <a:pos x="20" y="342"/>
                </a:cxn>
                <a:cxn ang="0">
                  <a:pos x="26" y="326"/>
                </a:cxn>
                <a:cxn ang="0">
                  <a:pos x="24" y="284"/>
                </a:cxn>
                <a:cxn ang="0">
                  <a:pos x="4" y="228"/>
                </a:cxn>
                <a:cxn ang="0">
                  <a:pos x="4" y="194"/>
                </a:cxn>
                <a:cxn ang="0">
                  <a:pos x="12" y="154"/>
                </a:cxn>
                <a:cxn ang="0">
                  <a:pos x="30" y="138"/>
                </a:cxn>
              </a:cxnLst>
              <a:rect l="txL" t="txT" r="txR" b="txB"/>
              <a:pathLst>
                <a:path w="508" h="408">
                  <a:moveTo>
                    <a:pt x="30" y="138"/>
                  </a:moveTo>
                  <a:lnTo>
                    <a:pt x="60" y="136"/>
                  </a:lnTo>
                  <a:lnTo>
                    <a:pt x="92" y="130"/>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4" y="10"/>
                  </a:lnTo>
                  <a:lnTo>
                    <a:pt x="246" y="10"/>
                  </a:lnTo>
                  <a:lnTo>
                    <a:pt x="248" y="12"/>
                  </a:lnTo>
                  <a:lnTo>
                    <a:pt x="252"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2"/>
                  </a:lnTo>
                  <a:lnTo>
                    <a:pt x="508" y="276"/>
                  </a:lnTo>
                  <a:lnTo>
                    <a:pt x="504" y="280"/>
                  </a:lnTo>
                  <a:lnTo>
                    <a:pt x="502" y="284"/>
                  </a:lnTo>
                  <a:lnTo>
                    <a:pt x="498" y="288"/>
                  </a:lnTo>
                  <a:lnTo>
                    <a:pt x="494" y="292"/>
                  </a:lnTo>
                  <a:lnTo>
                    <a:pt x="488" y="294"/>
                  </a:lnTo>
                  <a:lnTo>
                    <a:pt x="480" y="312"/>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lnTo>
                    <a:pt x="30" y="13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60" name="Freeform 320"/>
            <p:cNvSpPr/>
            <p:nvPr/>
          </p:nvSpPr>
          <p:spPr>
            <a:xfrm>
              <a:off x="1736" y="1714"/>
              <a:ext cx="82" cy="96"/>
            </a:xfrm>
            <a:custGeom>
              <a:avLst/>
              <a:gdLst>
                <a:gd name="txL" fmla="*/ 0 w 82"/>
                <a:gd name="txT" fmla="*/ 0 h 96"/>
                <a:gd name="txR" fmla="*/ 82 w 82"/>
                <a:gd name="txB" fmla="*/ 96 h 96"/>
              </a:gdLst>
              <a:ahLst/>
              <a:cxnLst>
                <a:cxn ang="0">
                  <a:pos x="10" y="92"/>
                </a:cxn>
                <a:cxn ang="0">
                  <a:pos x="8" y="86"/>
                </a:cxn>
                <a:cxn ang="0">
                  <a:pos x="8" y="78"/>
                </a:cxn>
                <a:cxn ang="0">
                  <a:pos x="10" y="68"/>
                </a:cxn>
                <a:cxn ang="0">
                  <a:pos x="12" y="62"/>
                </a:cxn>
                <a:cxn ang="0">
                  <a:pos x="10" y="56"/>
                </a:cxn>
                <a:cxn ang="0">
                  <a:pos x="6" y="52"/>
                </a:cxn>
                <a:cxn ang="0">
                  <a:pos x="2" y="52"/>
                </a:cxn>
                <a:cxn ang="0">
                  <a:pos x="0" y="46"/>
                </a:cxn>
                <a:cxn ang="0">
                  <a:pos x="4" y="38"/>
                </a:cxn>
                <a:cxn ang="0">
                  <a:pos x="8" y="32"/>
                </a:cxn>
                <a:cxn ang="0">
                  <a:pos x="8" y="30"/>
                </a:cxn>
                <a:cxn ang="0">
                  <a:pos x="8" y="24"/>
                </a:cxn>
                <a:cxn ang="0">
                  <a:pos x="10" y="18"/>
                </a:cxn>
                <a:cxn ang="0">
                  <a:pos x="14" y="18"/>
                </a:cxn>
                <a:cxn ang="0">
                  <a:pos x="18" y="16"/>
                </a:cxn>
                <a:cxn ang="0">
                  <a:pos x="20" y="12"/>
                </a:cxn>
                <a:cxn ang="0">
                  <a:pos x="24" y="8"/>
                </a:cxn>
                <a:cxn ang="0">
                  <a:pos x="34" y="2"/>
                </a:cxn>
                <a:cxn ang="0">
                  <a:pos x="44" y="0"/>
                </a:cxn>
                <a:cxn ang="0">
                  <a:pos x="52" y="0"/>
                </a:cxn>
                <a:cxn ang="0">
                  <a:pos x="62" y="2"/>
                </a:cxn>
                <a:cxn ang="0">
                  <a:pos x="68" y="4"/>
                </a:cxn>
                <a:cxn ang="0">
                  <a:pos x="72" y="6"/>
                </a:cxn>
                <a:cxn ang="0">
                  <a:pos x="76" y="6"/>
                </a:cxn>
                <a:cxn ang="0">
                  <a:pos x="78" y="4"/>
                </a:cxn>
                <a:cxn ang="0">
                  <a:pos x="82" y="10"/>
                </a:cxn>
                <a:cxn ang="0">
                  <a:pos x="82" y="18"/>
                </a:cxn>
                <a:cxn ang="0">
                  <a:pos x="74" y="22"/>
                </a:cxn>
                <a:cxn ang="0">
                  <a:pos x="68" y="22"/>
                </a:cxn>
                <a:cxn ang="0">
                  <a:pos x="64" y="16"/>
                </a:cxn>
                <a:cxn ang="0">
                  <a:pos x="60" y="12"/>
                </a:cxn>
                <a:cxn ang="0">
                  <a:pos x="54" y="8"/>
                </a:cxn>
                <a:cxn ang="0">
                  <a:pos x="46" y="6"/>
                </a:cxn>
                <a:cxn ang="0">
                  <a:pos x="36" y="10"/>
                </a:cxn>
                <a:cxn ang="0">
                  <a:pos x="26" y="16"/>
                </a:cxn>
                <a:cxn ang="0">
                  <a:pos x="22" y="22"/>
                </a:cxn>
                <a:cxn ang="0">
                  <a:pos x="22" y="28"/>
                </a:cxn>
                <a:cxn ang="0">
                  <a:pos x="20" y="34"/>
                </a:cxn>
                <a:cxn ang="0">
                  <a:pos x="20" y="38"/>
                </a:cxn>
                <a:cxn ang="0">
                  <a:pos x="24" y="38"/>
                </a:cxn>
                <a:cxn ang="0">
                  <a:pos x="34" y="36"/>
                </a:cxn>
                <a:cxn ang="0">
                  <a:pos x="42" y="34"/>
                </a:cxn>
                <a:cxn ang="0">
                  <a:pos x="44" y="30"/>
                </a:cxn>
                <a:cxn ang="0">
                  <a:pos x="50" y="28"/>
                </a:cxn>
                <a:cxn ang="0">
                  <a:pos x="54" y="28"/>
                </a:cxn>
                <a:cxn ang="0">
                  <a:pos x="54" y="32"/>
                </a:cxn>
                <a:cxn ang="0">
                  <a:pos x="54" y="36"/>
                </a:cxn>
                <a:cxn ang="0">
                  <a:pos x="50" y="38"/>
                </a:cxn>
                <a:cxn ang="0">
                  <a:pos x="42" y="40"/>
                </a:cxn>
                <a:cxn ang="0">
                  <a:pos x="36" y="44"/>
                </a:cxn>
                <a:cxn ang="0">
                  <a:pos x="32" y="44"/>
                </a:cxn>
                <a:cxn ang="0">
                  <a:pos x="32" y="46"/>
                </a:cxn>
                <a:cxn ang="0">
                  <a:pos x="32" y="50"/>
                </a:cxn>
                <a:cxn ang="0">
                  <a:pos x="36" y="52"/>
                </a:cxn>
                <a:cxn ang="0">
                  <a:pos x="42" y="58"/>
                </a:cxn>
                <a:cxn ang="0">
                  <a:pos x="46" y="66"/>
                </a:cxn>
                <a:cxn ang="0">
                  <a:pos x="46" y="70"/>
                </a:cxn>
                <a:cxn ang="0">
                  <a:pos x="62" y="90"/>
                </a:cxn>
                <a:cxn ang="0">
                  <a:pos x="38" y="96"/>
                </a:cxn>
                <a:cxn ang="0">
                  <a:pos x="34" y="64"/>
                </a:cxn>
                <a:cxn ang="0">
                  <a:pos x="28" y="58"/>
                </a:cxn>
                <a:cxn ang="0">
                  <a:pos x="24" y="78"/>
                </a:cxn>
              </a:cxnLst>
              <a:rect l="txL" t="txT" r="txR" b="txB"/>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2" y="52"/>
                  </a:lnTo>
                  <a:lnTo>
                    <a:pt x="0" y="50"/>
                  </a:lnTo>
                  <a:lnTo>
                    <a:pt x="0" y="46"/>
                  </a:lnTo>
                  <a:lnTo>
                    <a:pt x="2" y="42"/>
                  </a:lnTo>
                  <a:lnTo>
                    <a:pt x="4" y="38"/>
                  </a:lnTo>
                  <a:lnTo>
                    <a:pt x="6" y="34"/>
                  </a:lnTo>
                  <a:lnTo>
                    <a:pt x="8" y="32"/>
                  </a:lnTo>
                  <a:lnTo>
                    <a:pt x="8" y="30"/>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4"/>
                  </a:lnTo>
                  <a:lnTo>
                    <a:pt x="32" y="46"/>
                  </a:lnTo>
                  <a:lnTo>
                    <a:pt x="32" y="46"/>
                  </a:lnTo>
                  <a:lnTo>
                    <a:pt x="30" y="48"/>
                  </a:lnTo>
                  <a:lnTo>
                    <a:pt x="32" y="50"/>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61" name="Freeform 321"/>
            <p:cNvSpPr/>
            <p:nvPr/>
          </p:nvSpPr>
          <p:spPr>
            <a:xfrm>
              <a:off x="1430" y="1672"/>
              <a:ext cx="136" cy="148"/>
            </a:xfrm>
            <a:custGeom>
              <a:avLst/>
              <a:gdLst>
                <a:gd name="txL" fmla="*/ 0 w 136"/>
                <a:gd name="txT" fmla="*/ 0 h 148"/>
                <a:gd name="txR" fmla="*/ 136 w 136"/>
                <a:gd name="txB" fmla="*/ 148 h 148"/>
              </a:gdLst>
              <a:ahLst/>
              <a:cxnLst>
                <a:cxn ang="0">
                  <a:pos x="2" y="2"/>
                </a:cxn>
                <a:cxn ang="0">
                  <a:pos x="8" y="4"/>
                </a:cxn>
                <a:cxn ang="0">
                  <a:pos x="18" y="2"/>
                </a:cxn>
                <a:cxn ang="0">
                  <a:pos x="24" y="0"/>
                </a:cxn>
                <a:cxn ang="0">
                  <a:pos x="32" y="4"/>
                </a:cxn>
                <a:cxn ang="0">
                  <a:pos x="38" y="14"/>
                </a:cxn>
                <a:cxn ang="0">
                  <a:pos x="42" y="18"/>
                </a:cxn>
                <a:cxn ang="0">
                  <a:pos x="42" y="20"/>
                </a:cxn>
                <a:cxn ang="0">
                  <a:pos x="66" y="42"/>
                </a:cxn>
                <a:cxn ang="0">
                  <a:pos x="72" y="42"/>
                </a:cxn>
                <a:cxn ang="0">
                  <a:pos x="92" y="60"/>
                </a:cxn>
                <a:cxn ang="0">
                  <a:pos x="110" y="74"/>
                </a:cxn>
                <a:cxn ang="0">
                  <a:pos x="108" y="74"/>
                </a:cxn>
                <a:cxn ang="0">
                  <a:pos x="104" y="76"/>
                </a:cxn>
                <a:cxn ang="0">
                  <a:pos x="104" y="78"/>
                </a:cxn>
                <a:cxn ang="0">
                  <a:pos x="114" y="88"/>
                </a:cxn>
                <a:cxn ang="0">
                  <a:pos x="126" y="100"/>
                </a:cxn>
                <a:cxn ang="0">
                  <a:pos x="128" y="102"/>
                </a:cxn>
                <a:cxn ang="0">
                  <a:pos x="132" y="108"/>
                </a:cxn>
                <a:cxn ang="0">
                  <a:pos x="136" y="116"/>
                </a:cxn>
                <a:cxn ang="0">
                  <a:pos x="134" y="116"/>
                </a:cxn>
                <a:cxn ang="0">
                  <a:pos x="134" y="120"/>
                </a:cxn>
                <a:cxn ang="0">
                  <a:pos x="136" y="128"/>
                </a:cxn>
                <a:cxn ang="0">
                  <a:pos x="136" y="132"/>
                </a:cxn>
                <a:cxn ang="0">
                  <a:pos x="136" y="140"/>
                </a:cxn>
                <a:cxn ang="0">
                  <a:pos x="132" y="146"/>
                </a:cxn>
                <a:cxn ang="0">
                  <a:pos x="126" y="148"/>
                </a:cxn>
                <a:cxn ang="0">
                  <a:pos x="122" y="148"/>
                </a:cxn>
                <a:cxn ang="0">
                  <a:pos x="100" y="138"/>
                </a:cxn>
                <a:cxn ang="0">
                  <a:pos x="82" y="116"/>
                </a:cxn>
                <a:cxn ang="0">
                  <a:pos x="62" y="88"/>
                </a:cxn>
                <a:cxn ang="0">
                  <a:pos x="52" y="68"/>
                </a:cxn>
                <a:cxn ang="0">
                  <a:pos x="44" y="60"/>
                </a:cxn>
                <a:cxn ang="0">
                  <a:pos x="40" y="54"/>
                </a:cxn>
                <a:cxn ang="0">
                  <a:pos x="34" y="46"/>
                </a:cxn>
                <a:cxn ang="0">
                  <a:pos x="14" y="18"/>
                </a:cxn>
                <a:cxn ang="0">
                  <a:pos x="12" y="16"/>
                </a:cxn>
                <a:cxn ang="0">
                  <a:pos x="6" y="12"/>
                </a:cxn>
                <a:cxn ang="0">
                  <a:pos x="0" y="6"/>
                </a:cxn>
                <a:cxn ang="0">
                  <a:pos x="0" y="0"/>
                </a:cxn>
              </a:cxnLst>
              <a:rect l="txL" t="txT" r="txR" b="txB"/>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42" y="20"/>
                  </a:lnTo>
                  <a:lnTo>
                    <a:pt x="42" y="20"/>
                  </a:lnTo>
                  <a:lnTo>
                    <a:pt x="66" y="42"/>
                  </a:lnTo>
                  <a:lnTo>
                    <a:pt x="68" y="40"/>
                  </a:lnTo>
                  <a:lnTo>
                    <a:pt x="72" y="42"/>
                  </a:lnTo>
                  <a:lnTo>
                    <a:pt x="82" y="50"/>
                  </a:lnTo>
                  <a:lnTo>
                    <a:pt x="92" y="60"/>
                  </a:lnTo>
                  <a:lnTo>
                    <a:pt x="104" y="68"/>
                  </a:lnTo>
                  <a:lnTo>
                    <a:pt x="110" y="74"/>
                  </a:lnTo>
                  <a:lnTo>
                    <a:pt x="108" y="74"/>
                  </a:lnTo>
                  <a:lnTo>
                    <a:pt x="108" y="74"/>
                  </a:lnTo>
                  <a:lnTo>
                    <a:pt x="106" y="74"/>
                  </a:lnTo>
                  <a:lnTo>
                    <a:pt x="104" y="76"/>
                  </a:lnTo>
                  <a:lnTo>
                    <a:pt x="102" y="76"/>
                  </a:lnTo>
                  <a:lnTo>
                    <a:pt x="104" y="78"/>
                  </a:lnTo>
                  <a:lnTo>
                    <a:pt x="106" y="82"/>
                  </a:lnTo>
                  <a:lnTo>
                    <a:pt x="114" y="88"/>
                  </a:lnTo>
                  <a:lnTo>
                    <a:pt x="114" y="100"/>
                  </a:lnTo>
                  <a:lnTo>
                    <a:pt x="126" y="100"/>
                  </a:lnTo>
                  <a:lnTo>
                    <a:pt x="126" y="100"/>
                  </a:lnTo>
                  <a:lnTo>
                    <a:pt x="128" y="102"/>
                  </a:lnTo>
                  <a:lnTo>
                    <a:pt x="130" y="104"/>
                  </a:lnTo>
                  <a:lnTo>
                    <a:pt x="132" y="108"/>
                  </a:lnTo>
                  <a:lnTo>
                    <a:pt x="134" y="112"/>
                  </a:lnTo>
                  <a:lnTo>
                    <a:pt x="136" y="116"/>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4" y="18"/>
                  </a:lnTo>
                  <a:lnTo>
                    <a:pt x="12" y="16"/>
                  </a:lnTo>
                  <a:lnTo>
                    <a:pt x="8" y="14"/>
                  </a:lnTo>
                  <a:lnTo>
                    <a:pt x="6" y="12"/>
                  </a:lnTo>
                  <a:lnTo>
                    <a:pt x="2" y="8"/>
                  </a:lnTo>
                  <a:lnTo>
                    <a:pt x="0" y="6"/>
                  </a:lnTo>
                  <a:lnTo>
                    <a:pt x="0" y="2"/>
                  </a:lnTo>
                  <a:lnTo>
                    <a:pt x="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62" name="Freeform 322"/>
            <p:cNvSpPr/>
            <p:nvPr/>
          </p:nvSpPr>
          <p:spPr>
            <a:xfrm>
              <a:off x="1562" y="1824"/>
              <a:ext cx="116" cy="32"/>
            </a:xfrm>
            <a:custGeom>
              <a:avLst/>
              <a:gdLst>
                <a:gd name="txL" fmla="*/ 0 w 116"/>
                <a:gd name="txT" fmla="*/ 0 h 32"/>
                <a:gd name="txR" fmla="*/ 116 w 116"/>
                <a:gd name="txB" fmla="*/ 32 h 32"/>
              </a:gdLst>
              <a:ahLst/>
              <a:cxnLst>
                <a:cxn ang="0">
                  <a:pos x="50" y="22"/>
                </a:cxn>
                <a:cxn ang="0">
                  <a:pos x="22" y="22"/>
                </a:cxn>
                <a:cxn ang="0">
                  <a:pos x="0" y="10"/>
                </a:cxn>
                <a:cxn ang="0">
                  <a:pos x="2" y="4"/>
                </a:cxn>
                <a:cxn ang="0">
                  <a:pos x="2" y="4"/>
                </a:cxn>
                <a:cxn ang="0">
                  <a:pos x="6" y="2"/>
                </a:cxn>
                <a:cxn ang="0">
                  <a:pos x="10" y="0"/>
                </a:cxn>
                <a:cxn ang="0">
                  <a:pos x="14" y="0"/>
                </a:cxn>
                <a:cxn ang="0">
                  <a:pos x="20" y="0"/>
                </a:cxn>
                <a:cxn ang="0">
                  <a:pos x="26" y="0"/>
                </a:cxn>
                <a:cxn ang="0">
                  <a:pos x="56" y="8"/>
                </a:cxn>
                <a:cxn ang="0">
                  <a:pos x="58" y="8"/>
                </a:cxn>
                <a:cxn ang="0">
                  <a:pos x="62" y="6"/>
                </a:cxn>
                <a:cxn ang="0">
                  <a:pos x="66" y="6"/>
                </a:cxn>
                <a:cxn ang="0">
                  <a:pos x="72" y="6"/>
                </a:cxn>
                <a:cxn ang="0">
                  <a:pos x="80" y="6"/>
                </a:cxn>
                <a:cxn ang="0">
                  <a:pos x="84" y="8"/>
                </a:cxn>
                <a:cxn ang="0">
                  <a:pos x="90" y="12"/>
                </a:cxn>
                <a:cxn ang="0">
                  <a:pos x="96" y="14"/>
                </a:cxn>
                <a:cxn ang="0">
                  <a:pos x="102" y="16"/>
                </a:cxn>
                <a:cxn ang="0">
                  <a:pos x="108" y="18"/>
                </a:cxn>
                <a:cxn ang="0">
                  <a:pos x="110" y="20"/>
                </a:cxn>
                <a:cxn ang="0">
                  <a:pos x="112" y="20"/>
                </a:cxn>
                <a:cxn ang="0">
                  <a:pos x="112" y="20"/>
                </a:cxn>
                <a:cxn ang="0">
                  <a:pos x="114" y="22"/>
                </a:cxn>
                <a:cxn ang="0">
                  <a:pos x="114" y="24"/>
                </a:cxn>
                <a:cxn ang="0">
                  <a:pos x="116" y="28"/>
                </a:cxn>
                <a:cxn ang="0">
                  <a:pos x="114" y="30"/>
                </a:cxn>
                <a:cxn ang="0">
                  <a:pos x="114" y="32"/>
                </a:cxn>
                <a:cxn ang="0">
                  <a:pos x="110" y="32"/>
                </a:cxn>
                <a:cxn ang="0">
                  <a:pos x="100" y="32"/>
                </a:cxn>
                <a:cxn ang="0">
                  <a:pos x="88" y="30"/>
                </a:cxn>
                <a:cxn ang="0">
                  <a:pos x="76" y="30"/>
                </a:cxn>
                <a:cxn ang="0">
                  <a:pos x="72" y="28"/>
                </a:cxn>
                <a:cxn ang="0">
                  <a:pos x="50" y="22"/>
                </a:cxn>
              </a:cxnLst>
              <a:rect l="txL" t="txT" r="txR" b="txB"/>
              <a:pathLst>
                <a:path w="116" h="32">
                  <a:moveTo>
                    <a:pt x="50" y="22"/>
                  </a:moveTo>
                  <a:lnTo>
                    <a:pt x="22" y="22"/>
                  </a:lnTo>
                  <a:lnTo>
                    <a:pt x="0" y="10"/>
                  </a:lnTo>
                  <a:lnTo>
                    <a:pt x="2" y="4"/>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63" name="Freeform 323"/>
            <p:cNvSpPr/>
            <p:nvPr/>
          </p:nvSpPr>
          <p:spPr>
            <a:xfrm>
              <a:off x="3934" y="1888"/>
              <a:ext cx="176" cy="204"/>
            </a:xfrm>
            <a:custGeom>
              <a:avLst/>
              <a:gdLst>
                <a:gd name="txL" fmla="*/ 0 w 176"/>
                <a:gd name="txT" fmla="*/ 0 h 204"/>
                <a:gd name="txR" fmla="*/ 176 w 176"/>
                <a:gd name="txB" fmla="*/ 204 h 204"/>
              </a:gdLst>
              <a:ahLst/>
              <a:cxnLst>
                <a:cxn ang="0">
                  <a:pos x="2" y="94"/>
                </a:cxn>
                <a:cxn ang="0">
                  <a:pos x="8" y="90"/>
                </a:cxn>
                <a:cxn ang="0">
                  <a:pos x="22" y="84"/>
                </a:cxn>
                <a:cxn ang="0">
                  <a:pos x="28" y="80"/>
                </a:cxn>
                <a:cxn ang="0">
                  <a:pos x="26" y="70"/>
                </a:cxn>
                <a:cxn ang="0">
                  <a:pos x="24" y="66"/>
                </a:cxn>
                <a:cxn ang="0">
                  <a:pos x="24" y="52"/>
                </a:cxn>
                <a:cxn ang="0">
                  <a:pos x="28" y="44"/>
                </a:cxn>
                <a:cxn ang="0">
                  <a:pos x="26" y="36"/>
                </a:cxn>
                <a:cxn ang="0">
                  <a:pos x="34" y="18"/>
                </a:cxn>
                <a:cxn ang="0">
                  <a:pos x="42" y="16"/>
                </a:cxn>
                <a:cxn ang="0">
                  <a:pos x="48" y="8"/>
                </a:cxn>
                <a:cxn ang="0">
                  <a:pos x="58" y="4"/>
                </a:cxn>
                <a:cxn ang="0">
                  <a:pos x="64" y="6"/>
                </a:cxn>
                <a:cxn ang="0">
                  <a:pos x="68" y="0"/>
                </a:cxn>
                <a:cxn ang="0">
                  <a:pos x="74" y="2"/>
                </a:cxn>
                <a:cxn ang="0">
                  <a:pos x="72" y="20"/>
                </a:cxn>
                <a:cxn ang="0">
                  <a:pos x="98" y="46"/>
                </a:cxn>
                <a:cxn ang="0">
                  <a:pos x="110" y="48"/>
                </a:cxn>
                <a:cxn ang="0">
                  <a:pos x="118" y="60"/>
                </a:cxn>
                <a:cxn ang="0">
                  <a:pos x="128" y="66"/>
                </a:cxn>
                <a:cxn ang="0">
                  <a:pos x="140" y="78"/>
                </a:cxn>
                <a:cxn ang="0">
                  <a:pos x="166" y="90"/>
                </a:cxn>
                <a:cxn ang="0">
                  <a:pos x="166" y="98"/>
                </a:cxn>
                <a:cxn ang="0">
                  <a:pos x="168" y="104"/>
                </a:cxn>
                <a:cxn ang="0">
                  <a:pos x="174" y="108"/>
                </a:cxn>
                <a:cxn ang="0">
                  <a:pos x="176" y="120"/>
                </a:cxn>
                <a:cxn ang="0">
                  <a:pos x="174" y="156"/>
                </a:cxn>
                <a:cxn ang="0">
                  <a:pos x="162" y="152"/>
                </a:cxn>
                <a:cxn ang="0">
                  <a:pos x="132" y="150"/>
                </a:cxn>
                <a:cxn ang="0">
                  <a:pos x="112" y="180"/>
                </a:cxn>
                <a:cxn ang="0">
                  <a:pos x="106" y="190"/>
                </a:cxn>
                <a:cxn ang="0">
                  <a:pos x="98" y="186"/>
                </a:cxn>
                <a:cxn ang="0">
                  <a:pos x="84" y="200"/>
                </a:cxn>
                <a:cxn ang="0">
                  <a:pos x="82" y="194"/>
                </a:cxn>
                <a:cxn ang="0">
                  <a:pos x="76" y="188"/>
                </a:cxn>
                <a:cxn ang="0">
                  <a:pos x="56" y="188"/>
                </a:cxn>
                <a:cxn ang="0">
                  <a:pos x="50" y="198"/>
                </a:cxn>
                <a:cxn ang="0">
                  <a:pos x="46" y="202"/>
                </a:cxn>
                <a:cxn ang="0">
                  <a:pos x="40" y="204"/>
                </a:cxn>
                <a:cxn ang="0">
                  <a:pos x="30" y="160"/>
                </a:cxn>
                <a:cxn ang="0">
                  <a:pos x="30" y="150"/>
                </a:cxn>
                <a:cxn ang="0">
                  <a:pos x="24" y="138"/>
                </a:cxn>
                <a:cxn ang="0">
                  <a:pos x="10" y="118"/>
                </a:cxn>
                <a:cxn ang="0">
                  <a:pos x="2" y="102"/>
                </a:cxn>
              </a:cxnLst>
              <a:rect l="txL" t="txT" r="txR" b="txB"/>
              <a:pathLst>
                <a:path w="176" h="204">
                  <a:moveTo>
                    <a:pt x="0" y="96"/>
                  </a:moveTo>
                  <a:lnTo>
                    <a:pt x="2" y="94"/>
                  </a:ln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64" name="Freeform 324"/>
            <p:cNvSpPr/>
            <p:nvPr/>
          </p:nvSpPr>
          <p:spPr>
            <a:xfrm>
              <a:off x="3784" y="1748"/>
              <a:ext cx="178" cy="244"/>
            </a:xfrm>
            <a:custGeom>
              <a:avLst/>
              <a:gdLst>
                <a:gd name="txL" fmla="*/ 0 w 178"/>
                <a:gd name="txT" fmla="*/ 0 h 244"/>
                <a:gd name="txR" fmla="*/ 178 w 178"/>
                <a:gd name="txB" fmla="*/ 244 h 244"/>
              </a:gdLst>
              <a:ahLst/>
              <a:cxnLst>
                <a:cxn ang="0">
                  <a:pos x="72" y="216"/>
                </a:cxn>
                <a:cxn ang="0">
                  <a:pos x="68" y="200"/>
                </a:cxn>
                <a:cxn ang="0">
                  <a:pos x="58" y="176"/>
                </a:cxn>
                <a:cxn ang="0">
                  <a:pos x="46" y="148"/>
                </a:cxn>
                <a:cxn ang="0">
                  <a:pos x="18" y="108"/>
                </a:cxn>
                <a:cxn ang="0">
                  <a:pos x="4" y="90"/>
                </a:cxn>
                <a:cxn ang="0">
                  <a:pos x="6" y="84"/>
                </a:cxn>
                <a:cxn ang="0">
                  <a:pos x="4" y="78"/>
                </a:cxn>
                <a:cxn ang="0">
                  <a:pos x="0" y="74"/>
                </a:cxn>
                <a:cxn ang="0">
                  <a:pos x="6" y="64"/>
                </a:cxn>
                <a:cxn ang="0">
                  <a:pos x="14" y="64"/>
                </a:cxn>
                <a:cxn ang="0">
                  <a:pos x="28" y="68"/>
                </a:cxn>
                <a:cxn ang="0">
                  <a:pos x="36" y="66"/>
                </a:cxn>
                <a:cxn ang="0">
                  <a:pos x="38" y="62"/>
                </a:cxn>
                <a:cxn ang="0">
                  <a:pos x="42" y="54"/>
                </a:cxn>
                <a:cxn ang="0">
                  <a:pos x="46" y="48"/>
                </a:cxn>
                <a:cxn ang="0">
                  <a:pos x="60" y="44"/>
                </a:cxn>
                <a:cxn ang="0">
                  <a:pos x="82" y="18"/>
                </a:cxn>
                <a:cxn ang="0">
                  <a:pos x="82" y="8"/>
                </a:cxn>
                <a:cxn ang="0">
                  <a:pos x="88" y="4"/>
                </a:cxn>
                <a:cxn ang="0">
                  <a:pos x="100" y="8"/>
                </a:cxn>
                <a:cxn ang="0">
                  <a:pos x="116" y="14"/>
                </a:cxn>
                <a:cxn ang="0">
                  <a:pos x="124" y="22"/>
                </a:cxn>
                <a:cxn ang="0">
                  <a:pos x="126" y="28"/>
                </a:cxn>
                <a:cxn ang="0">
                  <a:pos x="134" y="36"/>
                </a:cxn>
                <a:cxn ang="0">
                  <a:pos x="146" y="36"/>
                </a:cxn>
                <a:cxn ang="0">
                  <a:pos x="158" y="38"/>
                </a:cxn>
                <a:cxn ang="0">
                  <a:pos x="162" y="42"/>
                </a:cxn>
                <a:cxn ang="0">
                  <a:pos x="162" y="60"/>
                </a:cxn>
                <a:cxn ang="0">
                  <a:pos x="156" y="66"/>
                </a:cxn>
                <a:cxn ang="0">
                  <a:pos x="148" y="64"/>
                </a:cxn>
                <a:cxn ang="0">
                  <a:pos x="142" y="66"/>
                </a:cxn>
                <a:cxn ang="0">
                  <a:pos x="128" y="72"/>
                </a:cxn>
                <a:cxn ang="0">
                  <a:pos x="122" y="82"/>
                </a:cxn>
                <a:cxn ang="0">
                  <a:pos x="118" y="92"/>
                </a:cxn>
                <a:cxn ang="0">
                  <a:pos x="114" y="98"/>
                </a:cxn>
                <a:cxn ang="0">
                  <a:pos x="110" y="116"/>
                </a:cxn>
                <a:cxn ang="0">
                  <a:pos x="114" y="126"/>
                </a:cxn>
                <a:cxn ang="0">
                  <a:pos x="116" y="134"/>
                </a:cxn>
                <a:cxn ang="0">
                  <a:pos x="118" y="134"/>
                </a:cxn>
                <a:cxn ang="0">
                  <a:pos x="126" y="134"/>
                </a:cxn>
                <a:cxn ang="0">
                  <a:pos x="126" y="136"/>
                </a:cxn>
                <a:cxn ang="0">
                  <a:pos x="138" y="140"/>
                </a:cxn>
                <a:cxn ang="0">
                  <a:pos x="142" y="140"/>
                </a:cxn>
                <a:cxn ang="0">
                  <a:pos x="150" y="134"/>
                </a:cxn>
                <a:cxn ang="0">
                  <a:pos x="152" y="156"/>
                </a:cxn>
                <a:cxn ang="0">
                  <a:pos x="156" y="158"/>
                </a:cxn>
                <a:cxn ang="0">
                  <a:pos x="164" y="160"/>
                </a:cxn>
                <a:cxn ang="0">
                  <a:pos x="176" y="176"/>
                </a:cxn>
                <a:cxn ang="0">
                  <a:pos x="178" y="184"/>
                </a:cxn>
                <a:cxn ang="0">
                  <a:pos x="174" y="192"/>
                </a:cxn>
                <a:cxn ang="0">
                  <a:pos x="174" y="206"/>
                </a:cxn>
                <a:cxn ang="0">
                  <a:pos x="176" y="210"/>
                </a:cxn>
                <a:cxn ang="0">
                  <a:pos x="178" y="220"/>
                </a:cxn>
                <a:cxn ang="0">
                  <a:pos x="170" y="224"/>
                </a:cxn>
                <a:cxn ang="0">
                  <a:pos x="156" y="230"/>
                </a:cxn>
                <a:cxn ang="0">
                  <a:pos x="148" y="238"/>
                </a:cxn>
                <a:cxn ang="0">
                  <a:pos x="132" y="244"/>
                </a:cxn>
                <a:cxn ang="0">
                  <a:pos x="120" y="244"/>
                </a:cxn>
                <a:cxn ang="0">
                  <a:pos x="112" y="240"/>
                </a:cxn>
                <a:cxn ang="0">
                  <a:pos x="98" y="234"/>
                </a:cxn>
                <a:cxn ang="0">
                  <a:pos x="82" y="226"/>
                </a:cxn>
              </a:cxnLst>
              <a:rect l="txL" t="txT" r="txR" b="txB"/>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6" y="64"/>
                  </a:lnTo>
                  <a:lnTo>
                    <a:pt x="38" y="62"/>
                  </a:lnTo>
                  <a:lnTo>
                    <a:pt x="40" y="60"/>
                  </a:lnTo>
                  <a:lnTo>
                    <a:pt x="40" y="56"/>
                  </a:lnTo>
                  <a:lnTo>
                    <a:pt x="42" y="54"/>
                  </a:lnTo>
                  <a:lnTo>
                    <a:pt x="42" y="54"/>
                  </a:lnTo>
                  <a:lnTo>
                    <a:pt x="44" y="50"/>
                  </a:lnTo>
                  <a:lnTo>
                    <a:pt x="46" y="48"/>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58" y="38"/>
                  </a:lnTo>
                  <a:lnTo>
                    <a:pt x="160" y="40"/>
                  </a:lnTo>
                  <a:lnTo>
                    <a:pt x="162" y="42"/>
                  </a:lnTo>
                  <a:lnTo>
                    <a:pt x="162" y="44"/>
                  </a:lnTo>
                  <a:lnTo>
                    <a:pt x="156" y="60"/>
                  </a:lnTo>
                  <a:lnTo>
                    <a:pt x="162" y="60"/>
                  </a:lnTo>
                  <a:lnTo>
                    <a:pt x="162" y="66"/>
                  </a:lnTo>
                  <a:lnTo>
                    <a:pt x="156" y="66"/>
                  </a:lnTo>
                  <a:lnTo>
                    <a:pt x="156" y="66"/>
                  </a:lnTo>
                  <a:lnTo>
                    <a:pt x="154" y="64"/>
                  </a:lnTo>
                  <a:lnTo>
                    <a:pt x="152" y="64"/>
                  </a:lnTo>
                  <a:lnTo>
                    <a:pt x="148" y="64"/>
                  </a:lnTo>
                  <a:lnTo>
                    <a:pt x="146" y="66"/>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6" y="134"/>
                  </a:lnTo>
                  <a:lnTo>
                    <a:pt x="116" y="134"/>
                  </a:lnTo>
                  <a:lnTo>
                    <a:pt x="118" y="134"/>
                  </a:lnTo>
                  <a:lnTo>
                    <a:pt x="120" y="132"/>
                  </a:lnTo>
                  <a:lnTo>
                    <a:pt x="122" y="132"/>
                  </a:lnTo>
                  <a:lnTo>
                    <a:pt x="126" y="134"/>
                  </a:lnTo>
                  <a:lnTo>
                    <a:pt x="126" y="136"/>
                  </a:lnTo>
                  <a:lnTo>
                    <a:pt x="126" y="136"/>
                  </a:lnTo>
                  <a:lnTo>
                    <a:pt x="126" y="136"/>
                  </a:lnTo>
                  <a:lnTo>
                    <a:pt x="128" y="138"/>
                  </a:lnTo>
                  <a:lnTo>
                    <a:pt x="132" y="138"/>
                  </a:lnTo>
                  <a:lnTo>
                    <a:pt x="138" y="140"/>
                  </a:lnTo>
                  <a:lnTo>
                    <a:pt x="140" y="140"/>
                  </a:lnTo>
                  <a:lnTo>
                    <a:pt x="142" y="140"/>
                  </a:lnTo>
                  <a:lnTo>
                    <a:pt x="142" y="140"/>
                  </a:lnTo>
                  <a:lnTo>
                    <a:pt x="144" y="138"/>
                  </a:lnTo>
                  <a:lnTo>
                    <a:pt x="148" y="136"/>
                  </a:lnTo>
                  <a:lnTo>
                    <a:pt x="150" y="134"/>
                  </a:lnTo>
                  <a:lnTo>
                    <a:pt x="152" y="132"/>
                  </a:lnTo>
                  <a:lnTo>
                    <a:pt x="154" y="130"/>
                  </a:lnTo>
                  <a:lnTo>
                    <a:pt x="152" y="156"/>
                  </a:lnTo>
                  <a:lnTo>
                    <a:pt x="152" y="156"/>
                  </a:lnTo>
                  <a:lnTo>
                    <a:pt x="154" y="158"/>
                  </a:lnTo>
                  <a:lnTo>
                    <a:pt x="156" y="158"/>
                  </a:lnTo>
                  <a:lnTo>
                    <a:pt x="160" y="160"/>
                  </a:lnTo>
                  <a:lnTo>
                    <a:pt x="160" y="160"/>
                  </a:lnTo>
                  <a:lnTo>
                    <a:pt x="164" y="160"/>
                  </a:lnTo>
                  <a:lnTo>
                    <a:pt x="166" y="160"/>
                  </a:lnTo>
                  <a:lnTo>
                    <a:pt x="176" y="176"/>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65" name="Freeform 325"/>
            <p:cNvSpPr/>
            <p:nvPr/>
          </p:nvSpPr>
          <p:spPr>
            <a:xfrm>
              <a:off x="3908" y="1568"/>
              <a:ext cx="176" cy="172"/>
            </a:xfrm>
            <a:custGeom>
              <a:avLst/>
              <a:gdLst>
                <a:gd name="txL" fmla="*/ 0 w 176"/>
                <a:gd name="txT" fmla="*/ 0 h 172"/>
                <a:gd name="txR" fmla="*/ 176 w 176"/>
                <a:gd name="txB" fmla="*/ 172 h 172"/>
              </a:gdLst>
              <a:ahLst/>
              <a:cxnLst>
                <a:cxn ang="0">
                  <a:pos x="166" y="50"/>
                </a:cxn>
                <a:cxn ang="0">
                  <a:pos x="162" y="46"/>
                </a:cxn>
                <a:cxn ang="0">
                  <a:pos x="152" y="38"/>
                </a:cxn>
                <a:cxn ang="0">
                  <a:pos x="142" y="34"/>
                </a:cxn>
                <a:cxn ang="0">
                  <a:pos x="134" y="26"/>
                </a:cxn>
                <a:cxn ang="0">
                  <a:pos x="126" y="22"/>
                </a:cxn>
                <a:cxn ang="0">
                  <a:pos x="110" y="26"/>
                </a:cxn>
                <a:cxn ang="0">
                  <a:pos x="100" y="30"/>
                </a:cxn>
                <a:cxn ang="0">
                  <a:pos x="84" y="32"/>
                </a:cxn>
                <a:cxn ang="0">
                  <a:pos x="72" y="30"/>
                </a:cxn>
                <a:cxn ang="0">
                  <a:pos x="62" y="22"/>
                </a:cxn>
                <a:cxn ang="0">
                  <a:pos x="54" y="14"/>
                </a:cxn>
                <a:cxn ang="0">
                  <a:pos x="48" y="6"/>
                </a:cxn>
                <a:cxn ang="0">
                  <a:pos x="42" y="4"/>
                </a:cxn>
                <a:cxn ang="0">
                  <a:pos x="42" y="0"/>
                </a:cxn>
                <a:cxn ang="0">
                  <a:pos x="40" y="2"/>
                </a:cxn>
                <a:cxn ang="0">
                  <a:pos x="40" y="6"/>
                </a:cxn>
                <a:cxn ang="0">
                  <a:pos x="38" y="8"/>
                </a:cxn>
                <a:cxn ang="0">
                  <a:pos x="36" y="12"/>
                </a:cxn>
                <a:cxn ang="0">
                  <a:pos x="36" y="16"/>
                </a:cxn>
                <a:cxn ang="0">
                  <a:pos x="36" y="20"/>
                </a:cxn>
                <a:cxn ang="0">
                  <a:pos x="32" y="18"/>
                </a:cxn>
                <a:cxn ang="0">
                  <a:pos x="32" y="14"/>
                </a:cxn>
                <a:cxn ang="0">
                  <a:pos x="34" y="10"/>
                </a:cxn>
                <a:cxn ang="0">
                  <a:pos x="32" y="6"/>
                </a:cxn>
                <a:cxn ang="0">
                  <a:pos x="24" y="10"/>
                </a:cxn>
                <a:cxn ang="0">
                  <a:pos x="18" y="16"/>
                </a:cxn>
                <a:cxn ang="0">
                  <a:pos x="10" y="20"/>
                </a:cxn>
                <a:cxn ang="0">
                  <a:pos x="0" y="30"/>
                </a:cxn>
                <a:cxn ang="0">
                  <a:pos x="0" y="36"/>
                </a:cxn>
                <a:cxn ang="0">
                  <a:pos x="2" y="48"/>
                </a:cxn>
                <a:cxn ang="0">
                  <a:pos x="4" y="54"/>
                </a:cxn>
                <a:cxn ang="0">
                  <a:pos x="2" y="62"/>
                </a:cxn>
                <a:cxn ang="0">
                  <a:pos x="0" y="72"/>
                </a:cxn>
                <a:cxn ang="0">
                  <a:pos x="6" y="84"/>
                </a:cxn>
                <a:cxn ang="0">
                  <a:pos x="48" y="98"/>
                </a:cxn>
                <a:cxn ang="0">
                  <a:pos x="56" y="98"/>
                </a:cxn>
                <a:cxn ang="0">
                  <a:pos x="62" y="96"/>
                </a:cxn>
                <a:cxn ang="0">
                  <a:pos x="66" y="96"/>
                </a:cxn>
                <a:cxn ang="0">
                  <a:pos x="66" y="102"/>
                </a:cxn>
                <a:cxn ang="0">
                  <a:pos x="60" y="108"/>
                </a:cxn>
                <a:cxn ang="0">
                  <a:pos x="60" y="122"/>
                </a:cxn>
                <a:cxn ang="0">
                  <a:pos x="60" y="140"/>
                </a:cxn>
                <a:cxn ang="0">
                  <a:pos x="64" y="148"/>
                </a:cxn>
                <a:cxn ang="0">
                  <a:pos x="68" y="164"/>
                </a:cxn>
                <a:cxn ang="0">
                  <a:pos x="116" y="152"/>
                </a:cxn>
                <a:cxn ang="0">
                  <a:pos x="122" y="140"/>
                </a:cxn>
                <a:cxn ang="0">
                  <a:pos x="116" y="140"/>
                </a:cxn>
                <a:cxn ang="0">
                  <a:pos x="112" y="136"/>
                </a:cxn>
                <a:cxn ang="0">
                  <a:pos x="108" y="126"/>
                </a:cxn>
                <a:cxn ang="0">
                  <a:pos x="104" y="124"/>
                </a:cxn>
                <a:cxn ang="0">
                  <a:pos x="106" y="118"/>
                </a:cxn>
                <a:cxn ang="0">
                  <a:pos x="126" y="124"/>
                </a:cxn>
                <a:cxn ang="0">
                  <a:pos x="144" y="124"/>
                </a:cxn>
                <a:cxn ang="0">
                  <a:pos x="156" y="122"/>
                </a:cxn>
                <a:cxn ang="0">
                  <a:pos x="162" y="120"/>
                </a:cxn>
                <a:cxn ang="0">
                  <a:pos x="156" y="100"/>
                </a:cxn>
                <a:cxn ang="0">
                  <a:pos x="154" y="90"/>
                </a:cxn>
                <a:cxn ang="0">
                  <a:pos x="166" y="76"/>
                </a:cxn>
                <a:cxn ang="0">
                  <a:pos x="168" y="62"/>
                </a:cxn>
                <a:cxn ang="0">
                  <a:pos x="176" y="58"/>
                </a:cxn>
              </a:cxnLst>
              <a:rect l="txL" t="txT" r="txR" b="txB"/>
              <a:pathLst>
                <a:path w="176" h="172">
                  <a:moveTo>
                    <a:pt x="176" y="58"/>
                  </a:moveTo>
                  <a:lnTo>
                    <a:pt x="170" y="54"/>
                  </a:lnTo>
                  <a:lnTo>
                    <a:pt x="166" y="50"/>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62" y="22"/>
                  </a:lnTo>
                  <a:lnTo>
                    <a:pt x="56" y="18"/>
                  </a:lnTo>
                  <a:lnTo>
                    <a:pt x="54" y="14"/>
                  </a:lnTo>
                  <a:lnTo>
                    <a:pt x="50" y="10"/>
                  </a:lnTo>
                  <a:lnTo>
                    <a:pt x="50" y="8"/>
                  </a:lnTo>
                  <a:lnTo>
                    <a:pt x="48" y="6"/>
                  </a:lnTo>
                  <a:lnTo>
                    <a:pt x="46" y="4"/>
                  </a:lnTo>
                  <a:lnTo>
                    <a:pt x="44" y="4"/>
                  </a:lnTo>
                  <a:lnTo>
                    <a:pt x="42" y="4"/>
                  </a:lnTo>
                  <a:lnTo>
                    <a:pt x="42" y="2"/>
                  </a:lnTo>
                  <a:lnTo>
                    <a:pt x="42" y="2"/>
                  </a:lnTo>
                  <a:lnTo>
                    <a:pt x="42" y="0"/>
                  </a:lnTo>
                  <a:lnTo>
                    <a:pt x="42" y="0"/>
                  </a:lnTo>
                  <a:lnTo>
                    <a:pt x="40" y="0"/>
                  </a:lnTo>
                  <a:lnTo>
                    <a:pt x="40" y="2"/>
                  </a:lnTo>
                  <a:lnTo>
                    <a:pt x="42" y="4"/>
                  </a:lnTo>
                  <a:lnTo>
                    <a:pt x="40" y="4"/>
                  </a:lnTo>
                  <a:lnTo>
                    <a:pt x="40" y="6"/>
                  </a:lnTo>
                  <a:lnTo>
                    <a:pt x="40" y="8"/>
                  </a:lnTo>
                  <a:lnTo>
                    <a:pt x="38" y="8"/>
                  </a:lnTo>
                  <a:lnTo>
                    <a:pt x="38" y="8"/>
                  </a:lnTo>
                  <a:lnTo>
                    <a:pt x="38" y="10"/>
                  </a:lnTo>
                  <a:lnTo>
                    <a:pt x="36" y="12"/>
                  </a:lnTo>
                  <a:lnTo>
                    <a:pt x="36" y="12"/>
                  </a:lnTo>
                  <a:lnTo>
                    <a:pt x="36" y="12"/>
                  </a:lnTo>
                  <a:lnTo>
                    <a:pt x="36" y="14"/>
                  </a:lnTo>
                  <a:lnTo>
                    <a:pt x="36" y="16"/>
                  </a:lnTo>
                  <a:lnTo>
                    <a:pt x="36" y="16"/>
                  </a:lnTo>
                  <a:lnTo>
                    <a:pt x="36" y="18"/>
                  </a:lnTo>
                  <a:lnTo>
                    <a:pt x="36" y="20"/>
                  </a:lnTo>
                  <a:lnTo>
                    <a:pt x="34" y="20"/>
                  </a:lnTo>
                  <a:lnTo>
                    <a:pt x="34" y="20"/>
                  </a:lnTo>
                  <a:lnTo>
                    <a:pt x="32" y="18"/>
                  </a:lnTo>
                  <a:lnTo>
                    <a:pt x="32" y="16"/>
                  </a:lnTo>
                  <a:lnTo>
                    <a:pt x="32" y="16"/>
                  </a:lnTo>
                  <a:lnTo>
                    <a:pt x="32" y="14"/>
                  </a:lnTo>
                  <a:lnTo>
                    <a:pt x="34" y="14"/>
                  </a:lnTo>
                  <a:lnTo>
                    <a:pt x="34" y="12"/>
                  </a:lnTo>
                  <a:lnTo>
                    <a:pt x="34" y="10"/>
                  </a:lnTo>
                  <a:lnTo>
                    <a:pt x="32" y="8"/>
                  </a:lnTo>
                  <a:lnTo>
                    <a:pt x="32" y="6"/>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0"/>
                  </a:lnTo>
                  <a:lnTo>
                    <a:pt x="0" y="32"/>
                  </a:lnTo>
                  <a:lnTo>
                    <a:pt x="0" y="36"/>
                  </a:lnTo>
                  <a:lnTo>
                    <a:pt x="0" y="42"/>
                  </a:lnTo>
                  <a:lnTo>
                    <a:pt x="0" y="46"/>
                  </a:lnTo>
                  <a:lnTo>
                    <a:pt x="2" y="48"/>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48" y="98"/>
                  </a:lnTo>
                  <a:lnTo>
                    <a:pt x="52" y="98"/>
                  </a:lnTo>
                  <a:lnTo>
                    <a:pt x="56" y="98"/>
                  </a:lnTo>
                  <a:lnTo>
                    <a:pt x="60" y="98"/>
                  </a:lnTo>
                  <a:lnTo>
                    <a:pt x="60" y="98"/>
                  </a:lnTo>
                  <a:lnTo>
                    <a:pt x="62" y="96"/>
                  </a:lnTo>
                  <a:lnTo>
                    <a:pt x="62" y="96"/>
                  </a:lnTo>
                  <a:lnTo>
                    <a:pt x="64" y="96"/>
                  </a:lnTo>
                  <a:lnTo>
                    <a:pt x="66" y="96"/>
                  </a:lnTo>
                  <a:lnTo>
                    <a:pt x="66" y="98"/>
                  </a:lnTo>
                  <a:lnTo>
                    <a:pt x="66" y="102"/>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4" y="64"/>
                  </a:lnTo>
                  <a:lnTo>
                    <a:pt x="168" y="62"/>
                  </a:lnTo>
                  <a:lnTo>
                    <a:pt x="170" y="62"/>
                  </a:lnTo>
                  <a:lnTo>
                    <a:pt x="174" y="60"/>
                  </a:lnTo>
                  <a:lnTo>
                    <a:pt x="176" y="58"/>
                  </a:lnTo>
                  <a:lnTo>
                    <a:pt x="176" y="5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66" name="Freeform 326"/>
            <p:cNvSpPr/>
            <p:nvPr/>
          </p:nvSpPr>
          <p:spPr>
            <a:xfrm>
              <a:off x="4062" y="1626"/>
              <a:ext cx="52" cy="86"/>
            </a:xfrm>
            <a:custGeom>
              <a:avLst/>
              <a:gdLst>
                <a:gd name="txL" fmla="*/ 0 w 52"/>
                <a:gd name="txT" fmla="*/ 0 h 86"/>
                <a:gd name="txR" fmla="*/ 52 w 52"/>
                <a:gd name="txB" fmla="*/ 86 h 86"/>
              </a:gdLst>
              <a:ahLst/>
              <a:cxnLst>
                <a:cxn ang="0">
                  <a:pos x="52" y="28"/>
                </a:cxn>
                <a:cxn ang="0">
                  <a:pos x="52" y="28"/>
                </a:cxn>
                <a:cxn ang="0">
                  <a:pos x="48" y="26"/>
                </a:cxn>
                <a:cxn ang="0">
                  <a:pos x="46" y="22"/>
                </a:cxn>
                <a:cxn ang="0">
                  <a:pos x="40" y="16"/>
                </a:cxn>
                <a:cxn ang="0">
                  <a:pos x="34" y="12"/>
                </a:cxn>
                <a:cxn ang="0">
                  <a:pos x="28" y="6"/>
                </a:cxn>
                <a:cxn ang="0">
                  <a:pos x="22" y="0"/>
                </a:cxn>
                <a:cxn ang="0">
                  <a:pos x="22" y="0"/>
                </a:cxn>
                <a:cxn ang="0">
                  <a:pos x="20" y="2"/>
                </a:cxn>
                <a:cxn ang="0">
                  <a:pos x="16" y="4"/>
                </a:cxn>
                <a:cxn ang="0">
                  <a:pos x="14" y="4"/>
                </a:cxn>
                <a:cxn ang="0">
                  <a:pos x="10" y="6"/>
                </a:cxn>
                <a:cxn ang="0">
                  <a:pos x="10" y="6"/>
                </a:cxn>
                <a:cxn ang="0">
                  <a:pos x="12" y="18"/>
                </a:cxn>
                <a:cxn ang="0">
                  <a:pos x="2" y="20"/>
                </a:cxn>
                <a:cxn ang="0">
                  <a:pos x="0" y="26"/>
                </a:cxn>
                <a:cxn ang="0">
                  <a:pos x="0" y="32"/>
                </a:cxn>
                <a:cxn ang="0">
                  <a:pos x="0" y="38"/>
                </a:cxn>
                <a:cxn ang="0">
                  <a:pos x="2" y="40"/>
                </a:cxn>
                <a:cxn ang="0">
                  <a:pos x="2" y="42"/>
                </a:cxn>
                <a:cxn ang="0">
                  <a:pos x="10" y="58"/>
                </a:cxn>
                <a:cxn ang="0">
                  <a:pos x="14" y="58"/>
                </a:cxn>
                <a:cxn ang="0">
                  <a:pos x="16" y="60"/>
                </a:cxn>
                <a:cxn ang="0">
                  <a:pos x="16" y="62"/>
                </a:cxn>
                <a:cxn ang="0">
                  <a:pos x="18" y="66"/>
                </a:cxn>
                <a:cxn ang="0">
                  <a:pos x="18" y="70"/>
                </a:cxn>
                <a:cxn ang="0">
                  <a:pos x="18" y="72"/>
                </a:cxn>
                <a:cxn ang="0">
                  <a:pos x="16" y="74"/>
                </a:cxn>
                <a:cxn ang="0">
                  <a:pos x="16" y="78"/>
                </a:cxn>
                <a:cxn ang="0">
                  <a:pos x="16" y="80"/>
                </a:cxn>
                <a:cxn ang="0">
                  <a:pos x="16" y="84"/>
                </a:cxn>
                <a:cxn ang="0">
                  <a:pos x="18" y="86"/>
                </a:cxn>
                <a:cxn ang="0">
                  <a:pos x="24" y="84"/>
                </a:cxn>
                <a:cxn ang="0">
                  <a:pos x="26" y="84"/>
                </a:cxn>
                <a:cxn ang="0">
                  <a:pos x="36" y="82"/>
                </a:cxn>
                <a:cxn ang="0">
                  <a:pos x="40" y="82"/>
                </a:cxn>
                <a:cxn ang="0">
                  <a:pos x="46" y="82"/>
                </a:cxn>
                <a:cxn ang="0">
                  <a:pos x="46" y="82"/>
                </a:cxn>
                <a:cxn ang="0">
                  <a:pos x="44" y="80"/>
                </a:cxn>
                <a:cxn ang="0">
                  <a:pos x="42" y="78"/>
                </a:cxn>
                <a:cxn ang="0">
                  <a:pos x="42" y="74"/>
                </a:cxn>
                <a:cxn ang="0">
                  <a:pos x="40" y="64"/>
                </a:cxn>
                <a:cxn ang="0">
                  <a:pos x="36" y="62"/>
                </a:cxn>
                <a:cxn ang="0">
                  <a:pos x="36" y="62"/>
                </a:cxn>
                <a:cxn ang="0">
                  <a:pos x="34" y="58"/>
                </a:cxn>
                <a:cxn ang="0">
                  <a:pos x="32" y="54"/>
                </a:cxn>
                <a:cxn ang="0">
                  <a:pos x="32" y="50"/>
                </a:cxn>
                <a:cxn ang="0">
                  <a:pos x="32" y="44"/>
                </a:cxn>
                <a:cxn ang="0">
                  <a:pos x="34" y="40"/>
                </a:cxn>
                <a:cxn ang="0">
                  <a:pos x="38" y="40"/>
                </a:cxn>
                <a:cxn ang="0">
                  <a:pos x="40" y="40"/>
                </a:cxn>
                <a:cxn ang="0">
                  <a:pos x="42" y="42"/>
                </a:cxn>
                <a:cxn ang="0">
                  <a:pos x="44" y="42"/>
                </a:cxn>
                <a:cxn ang="0">
                  <a:pos x="44" y="40"/>
                </a:cxn>
                <a:cxn ang="0">
                  <a:pos x="46" y="38"/>
                </a:cxn>
                <a:cxn ang="0">
                  <a:pos x="46" y="38"/>
                </a:cxn>
                <a:cxn ang="0">
                  <a:pos x="46" y="36"/>
                </a:cxn>
                <a:cxn ang="0">
                  <a:pos x="48" y="34"/>
                </a:cxn>
                <a:cxn ang="0">
                  <a:pos x="48" y="32"/>
                </a:cxn>
                <a:cxn ang="0">
                  <a:pos x="52" y="28"/>
                </a:cxn>
              </a:cxnLst>
              <a:rect l="txL" t="txT" r="txR" b="txB"/>
              <a:pathLst>
                <a:path w="52" h="86">
                  <a:moveTo>
                    <a:pt x="52" y="28"/>
                  </a:moveTo>
                  <a:lnTo>
                    <a:pt x="52" y="28"/>
                  </a:lnTo>
                  <a:lnTo>
                    <a:pt x="48" y="26"/>
                  </a:lnTo>
                  <a:lnTo>
                    <a:pt x="46" y="22"/>
                  </a:lnTo>
                  <a:lnTo>
                    <a:pt x="40" y="16"/>
                  </a:lnTo>
                  <a:lnTo>
                    <a:pt x="34" y="12"/>
                  </a:lnTo>
                  <a:lnTo>
                    <a:pt x="28" y="6"/>
                  </a:lnTo>
                  <a:lnTo>
                    <a:pt x="22" y="0"/>
                  </a:lnTo>
                  <a:lnTo>
                    <a:pt x="22" y="0"/>
                  </a:lnTo>
                  <a:lnTo>
                    <a:pt x="20" y="2"/>
                  </a:lnTo>
                  <a:lnTo>
                    <a:pt x="16" y="4"/>
                  </a:lnTo>
                  <a:lnTo>
                    <a:pt x="14" y="4"/>
                  </a:lnTo>
                  <a:lnTo>
                    <a:pt x="10" y="6"/>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6" y="82"/>
                  </a:lnTo>
                  <a:lnTo>
                    <a:pt x="44" y="80"/>
                  </a:lnTo>
                  <a:lnTo>
                    <a:pt x="42" y="78"/>
                  </a:lnTo>
                  <a:lnTo>
                    <a:pt x="42" y="74"/>
                  </a:lnTo>
                  <a:lnTo>
                    <a:pt x="40" y="64"/>
                  </a:lnTo>
                  <a:lnTo>
                    <a:pt x="36" y="62"/>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8"/>
                  </a:lnTo>
                  <a:lnTo>
                    <a:pt x="46" y="36"/>
                  </a:lnTo>
                  <a:lnTo>
                    <a:pt x="48" y="34"/>
                  </a:lnTo>
                  <a:lnTo>
                    <a:pt x="48" y="32"/>
                  </a:lnTo>
                  <a:lnTo>
                    <a:pt x="52" y="2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67" name="Freeform 327"/>
            <p:cNvSpPr/>
            <p:nvPr/>
          </p:nvSpPr>
          <p:spPr>
            <a:xfrm>
              <a:off x="4094" y="1654"/>
              <a:ext cx="46" cy="56"/>
            </a:xfrm>
            <a:custGeom>
              <a:avLst/>
              <a:gdLst>
                <a:gd name="txL" fmla="*/ 0 w 46"/>
                <a:gd name="txT" fmla="*/ 0 h 56"/>
                <a:gd name="txR" fmla="*/ 46 w 46"/>
                <a:gd name="txB" fmla="*/ 56 h 56"/>
              </a:gdLst>
              <a:ahLst/>
              <a:cxnLst>
                <a:cxn ang="0">
                  <a:pos x="20" y="0"/>
                </a:cxn>
                <a:cxn ang="0">
                  <a:pos x="28" y="4"/>
                </a:cxn>
                <a:cxn ang="0">
                  <a:pos x="36" y="8"/>
                </a:cxn>
                <a:cxn ang="0">
                  <a:pos x="46" y="10"/>
                </a:cxn>
                <a:cxn ang="0">
                  <a:pos x="44" y="16"/>
                </a:cxn>
                <a:cxn ang="0">
                  <a:pos x="44" y="16"/>
                </a:cxn>
                <a:cxn ang="0">
                  <a:pos x="42" y="18"/>
                </a:cxn>
                <a:cxn ang="0">
                  <a:pos x="40" y="20"/>
                </a:cxn>
                <a:cxn ang="0">
                  <a:pos x="38" y="22"/>
                </a:cxn>
                <a:cxn ang="0">
                  <a:pos x="38" y="24"/>
                </a:cxn>
                <a:cxn ang="0">
                  <a:pos x="36" y="26"/>
                </a:cxn>
                <a:cxn ang="0">
                  <a:pos x="36" y="28"/>
                </a:cxn>
                <a:cxn ang="0">
                  <a:pos x="38" y="30"/>
                </a:cxn>
                <a:cxn ang="0">
                  <a:pos x="38" y="30"/>
                </a:cxn>
                <a:cxn ang="0">
                  <a:pos x="40" y="32"/>
                </a:cxn>
                <a:cxn ang="0">
                  <a:pos x="42" y="36"/>
                </a:cxn>
                <a:cxn ang="0">
                  <a:pos x="42" y="38"/>
                </a:cxn>
                <a:cxn ang="0">
                  <a:pos x="42" y="38"/>
                </a:cxn>
                <a:cxn ang="0">
                  <a:pos x="40" y="42"/>
                </a:cxn>
                <a:cxn ang="0">
                  <a:pos x="40" y="44"/>
                </a:cxn>
                <a:cxn ang="0">
                  <a:pos x="40" y="46"/>
                </a:cxn>
                <a:cxn ang="0">
                  <a:pos x="40" y="48"/>
                </a:cxn>
                <a:cxn ang="0">
                  <a:pos x="40" y="50"/>
                </a:cxn>
                <a:cxn ang="0">
                  <a:pos x="38" y="52"/>
                </a:cxn>
                <a:cxn ang="0">
                  <a:pos x="36" y="52"/>
                </a:cxn>
                <a:cxn ang="0">
                  <a:pos x="34" y="52"/>
                </a:cxn>
                <a:cxn ang="0">
                  <a:pos x="34" y="52"/>
                </a:cxn>
                <a:cxn ang="0">
                  <a:pos x="32" y="50"/>
                </a:cxn>
                <a:cxn ang="0">
                  <a:pos x="28" y="50"/>
                </a:cxn>
                <a:cxn ang="0">
                  <a:pos x="26" y="52"/>
                </a:cxn>
                <a:cxn ang="0">
                  <a:pos x="24" y="52"/>
                </a:cxn>
                <a:cxn ang="0">
                  <a:pos x="20" y="50"/>
                </a:cxn>
                <a:cxn ang="0">
                  <a:pos x="20" y="50"/>
                </a:cxn>
                <a:cxn ang="0">
                  <a:pos x="18" y="54"/>
                </a:cxn>
                <a:cxn ang="0">
                  <a:pos x="20" y="56"/>
                </a:cxn>
                <a:cxn ang="0">
                  <a:pos x="14" y="54"/>
                </a:cxn>
                <a:cxn ang="0">
                  <a:pos x="14" y="54"/>
                </a:cxn>
                <a:cxn ang="0">
                  <a:pos x="12" y="52"/>
                </a:cxn>
                <a:cxn ang="0">
                  <a:pos x="10" y="50"/>
                </a:cxn>
                <a:cxn ang="0">
                  <a:pos x="10" y="46"/>
                </a:cxn>
                <a:cxn ang="0">
                  <a:pos x="8" y="36"/>
                </a:cxn>
                <a:cxn ang="0">
                  <a:pos x="4" y="34"/>
                </a:cxn>
                <a:cxn ang="0">
                  <a:pos x="4" y="34"/>
                </a:cxn>
                <a:cxn ang="0">
                  <a:pos x="2" y="30"/>
                </a:cxn>
                <a:cxn ang="0">
                  <a:pos x="0" y="26"/>
                </a:cxn>
                <a:cxn ang="0">
                  <a:pos x="0" y="22"/>
                </a:cxn>
                <a:cxn ang="0">
                  <a:pos x="0" y="16"/>
                </a:cxn>
                <a:cxn ang="0">
                  <a:pos x="2" y="12"/>
                </a:cxn>
                <a:cxn ang="0">
                  <a:pos x="6" y="12"/>
                </a:cxn>
                <a:cxn ang="0">
                  <a:pos x="8" y="12"/>
                </a:cxn>
                <a:cxn ang="0">
                  <a:pos x="10" y="14"/>
                </a:cxn>
                <a:cxn ang="0">
                  <a:pos x="12" y="14"/>
                </a:cxn>
                <a:cxn ang="0">
                  <a:pos x="12" y="12"/>
                </a:cxn>
                <a:cxn ang="0">
                  <a:pos x="14" y="10"/>
                </a:cxn>
                <a:cxn ang="0">
                  <a:pos x="14" y="10"/>
                </a:cxn>
                <a:cxn ang="0">
                  <a:pos x="14" y="8"/>
                </a:cxn>
                <a:cxn ang="0">
                  <a:pos x="16" y="6"/>
                </a:cxn>
                <a:cxn ang="0">
                  <a:pos x="16" y="4"/>
                </a:cxn>
                <a:cxn ang="0">
                  <a:pos x="20" y="0"/>
                </a:cxn>
              </a:cxnLst>
              <a:rect l="txL" t="txT" r="txR" b="txB"/>
              <a:pathLst>
                <a:path w="46" h="56">
                  <a:moveTo>
                    <a:pt x="20" y="0"/>
                  </a:moveTo>
                  <a:lnTo>
                    <a:pt x="28" y="4"/>
                  </a:lnTo>
                  <a:lnTo>
                    <a:pt x="36" y="8"/>
                  </a:lnTo>
                  <a:lnTo>
                    <a:pt x="46" y="10"/>
                  </a:lnTo>
                  <a:lnTo>
                    <a:pt x="44" y="16"/>
                  </a:lnTo>
                  <a:lnTo>
                    <a:pt x="44" y="16"/>
                  </a:lnTo>
                  <a:lnTo>
                    <a:pt x="42" y="18"/>
                  </a:lnTo>
                  <a:lnTo>
                    <a:pt x="40" y="20"/>
                  </a:lnTo>
                  <a:lnTo>
                    <a:pt x="38" y="22"/>
                  </a:lnTo>
                  <a:lnTo>
                    <a:pt x="38" y="24"/>
                  </a:lnTo>
                  <a:lnTo>
                    <a:pt x="36" y="26"/>
                  </a:lnTo>
                  <a:lnTo>
                    <a:pt x="36" y="28"/>
                  </a:lnTo>
                  <a:lnTo>
                    <a:pt x="38" y="30"/>
                  </a:lnTo>
                  <a:lnTo>
                    <a:pt x="38" y="30"/>
                  </a:lnTo>
                  <a:lnTo>
                    <a:pt x="40" y="32"/>
                  </a:lnTo>
                  <a:lnTo>
                    <a:pt x="42" y="36"/>
                  </a:lnTo>
                  <a:lnTo>
                    <a:pt x="42" y="38"/>
                  </a:lnTo>
                  <a:lnTo>
                    <a:pt x="42" y="38"/>
                  </a:lnTo>
                  <a:lnTo>
                    <a:pt x="40" y="42"/>
                  </a:lnTo>
                  <a:lnTo>
                    <a:pt x="40" y="44"/>
                  </a:lnTo>
                  <a:lnTo>
                    <a:pt x="40" y="46"/>
                  </a:lnTo>
                  <a:lnTo>
                    <a:pt x="40" y="48"/>
                  </a:lnTo>
                  <a:lnTo>
                    <a:pt x="40" y="50"/>
                  </a:lnTo>
                  <a:lnTo>
                    <a:pt x="38" y="52"/>
                  </a:lnTo>
                  <a:lnTo>
                    <a:pt x="36" y="52"/>
                  </a:lnTo>
                  <a:lnTo>
                    <a:pt x="34" y="52"/>
                  </a:lnTo>
                  <a:lnTo>
                    <a:pt x="34" y="52"/>
                  </a:lnTo>
                  <a:lnTo>
                    <a:pt x="32" y="50"/>
                  </a:lnTo>
                  <a:lnTo>
                    <a:pt x="28" y="50"/>
                  </a:lnTo>
                  <a:lnTo>
                    <a:pt x="26" y="52"/>
                  </a:lnTo>
                  <a:lnTo>
                    <a:pt x="24" y="52"/>
                  </a:lnTo>
                  <a:lnTo>
                    <a:pt x="20" y="50"/>
                  </a:lnTo>
                  <a:lnTo>
                    <a:pt x="20" y="50"/>
                  </a:lnTo>
                  <a:lnTo>
                    <a:pt x="18" y="54"/>
                  </a:lnTo>
                  <a:lnTo>
                    <a:pt x="20" y="56"/>
                  </a:lnTo>
                  <a:lnTo>
                    <a:pt x="14" y="54"/>
                  </a:lnTo>
                  <a:lnTo>
                    <a:pt x="14" y="54"/>
                  </a:lnTo>
                  <a:lnTo>
                    <a:pt x="12" y="52"/>
                  </a:lnTo>
                  <a:lnTo>
                    <a:pt x="10" y="50"/>
                  </a:lnTo>
                  <a:lnTo>
                    <a:pt x="10" y="46"/>
                  </a:lnTo>
                  <a:lnTo>
                    <a:pt x="8" y="36"/>
                  </a:lnTo>
                  <a:lnTo>
                    <a:pt x="4" y="34"/>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10"/>
                  </a:lnTo>
                  <a:lnTo>
                    <a:pt x="14" y="8"/>
                  </a:lnTo>
                  <a:lnTo>
                    <a:pt x="16" y="6"/>
                  </a:lnTo>
                  <a:lnTo>
                    <a:pt x="16" y="4"/>
                  </a:lnTo>
                  <a:lnTo>
                    <a:pt x="2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68" name="Freeform 328"/>
            <p:cNvSpPr/>
            <p:nvPr/>
          </p:nvSpPr>
          <p:spPr>
            <a:xfrm>
              <a:off x="4130" y="1664"/>
              <a:ext cx="46" cy="42"/>
            </a:xfrm>
            <a:custGeom>
              <a:avLst/>
              <a:gdLst>
                <a:gd name="txL" fmla="*/ 0 w 46"/>
                <a:gd name="txT" fmla="*/ 0 h 42"/>
                <a:gd name="txR" fmla="*/ 46 w 46"/>
                <a:gd name="txB" fmla="*/ 42 h 42"/>
              </a:gdLst>
              <a:ahLst/>
              <a:cxnLst>
                <a:cxn ang="0">
                  <a:pos x="46" y="18"/>
                </a:cxn>
                <a:cxn ang="0">
                  <a:pos x="38" y="12"/>
                </a:cxn>
                <a:cxn ang="0">
                  <a:pos x="32" y="8"/>
                </a:cxn>
                <a:cxn ang="0">
                  <a:pos x="20" y="4"/>
                </a:cxn>
                <a:cxn ang="0">
                  <a:pos x="10" y="0"/>
                </a:cxn>
                <a:cxn ang="0">
                  <a:pos x="8" y="2"/>
                </a:cxn>
                <a:cxn ang="0">
                  <a:pos x="8" y="6"/>
                </a:cxn>
                <a:cxn ang="0">
                  <a:pos x="8" y="6"/>
                </a:cxn>
                <a:cxn ang="0">
                  <a:pos x="6" y="8"/>
                </a:cxn>
                <a:cxn ang="0">
                  <a:pos x="4" y="10"/>
                </a:cxn>
                <a:cxn ang="0">
                  <a:pos x="2" y="12"/>
                </a:cxn>
                <a:cxn ang="0">
                  <a:pos x="2" y="14"/>
                </a:cxn>
                <a:cxn ang="0">
                  <a:pos x="0" y="16"/>
                </a:cxn>
                <a:cxn ang="0">
                  <a:pos x="0" y="18"/>
                </a:cxn>
                <a:cxn ang="0">
                  <a:pos x="2" y="20"/>
                </a:cxn>
                <a:cxn ang="0">
                  <a:pos x="2" y="20"/>
                </a:cxn>
                <a:cxn ang="0">
                  <a:pos x="4" y="22"/>
                </a:cxn>
                <a:cxn ang="0">
                  <a:pos x="6" y="26"/>
                </a:cxn>
                <a:cxn ang="0">
                  <a:pos x="6" y="28"/>
                </a:cxn>
                <a:cxn ang="0">
                  <a:pos x="6" y="28"/>
                </a:cxn>
                <a:cxn ang="0">
                  <a:pos x="4" y="32"/>
                </a:cxn>
                <a:cxn ang="0">
                  <a:pos x="4" y="34"/>
                </a:cxn>
                <a:cxn ang="0">
                  <a:pos x="4" y="36"/>
                </a:cxn>
                <a:cxn ang="0">
                  <a:pos x="4" y="38"/>
                </a:cxn>
                <a:cxn ang="0">
                  <a:pos x="4" y="40"/>
                </a:cxn>
                <a:cxn ang="0">
                  <a:pos x="2" y="40"/>
                </a:cxn>
                <a:cxn ang="0">
                  <a:pos x="2" y="42"/>
                </a:cxn>
                <a:cxn ang="0">
                  <a:pos x="4" y="42"/>
                </a:cxn>
                <a:cxn ang="0">
                  <a:pos x="8" y="42"/>
                </a:cxn>
                <a:cxn ang="0">
                  <a:pos x="8" y="42"/>
                </a:cxn>
                <a:cxn ang="0">
                  <a:pos x="10" y="40"/>
                </a:cxn>
                <a:cxn ang="0">
                  <a:pos x="10" y="40"/>
                </a:cxn>
                <a:cxn ang="0">
                  <a:pos x="12" y="40"/>
                </a:cxn>
                <a:cxn ang="0">
                  <a:pos x="14" y="40"/>
                </a:cxn>
                <a:cxn ang="0">
                  <a:pos x="16" y="40"/>
                </a:cxn>
                <a:cxn ang="0">
                  <a:pos x="16" y="40"/>
                </a:cxn>
                <a:cxn ang="0">
                  <a:pos x="18" y="40"/>
                </a:cxn>
                <a:cxn ang="0">
                  <a:pos x="20" y="40"/>
                </a:cxn>
                <a:cxn ang="0">
                  <a:pos x="22" y="42"/>
                </a:cxn>
                <a:cxn ang="0">
                  <a:pos x="24" y="42"/>
                </a:cxn>
                <a:cxn ang="0">
                  <a:pos x="26" y="42"/>
                </a:cxn>
                <a:cxn ang="0">
                  <a:pos x="26" y="42"/>
                </a:cxn>
                <a:cxn ang="0">
                  <a:pos x="28" y="42"/>
                </a:cxn>
                <a:cxn ang="0">
                  <a:pos x="28" y="40"/>
                </a:cxn>
                <a:cxn ang="0">
                  <a:pos x="30" y="38"/>
                </a:cxn>
                <a:cxn ang="0">
                  <a:pos x="30" y="36"/>
                </a:cxn>
                <a:cxn ang="0">
                  <a:pos x="32" y="32"/>
                </a:cxn>
                <a:cxn ang="0">
                  <a:pos x="34" y="28"/>
                </a:cxn>
                <a:cxn ang="0">
                  <a:pos x="36" y="26"/>
                </a:cxn>
                <a:cxn ang="0">
                  <a:pos x="40" y="26"/>
                </a:cxn>
                <a:cxn ang="0">
                  <a:pos x="42" y="22"/>
                </a:cxn>
                <a:cxn ang="0">
                  <a:pos x="46" y="18"/>
                </a:cxn>
              </a:cxnLst>
              <a:rect l="txL" t="txT" r="txR" b="txB"/>
              <a:pathLst>
                <a:path w="46" h="42">
                  <a:moveTo>
                    <a:pt x="46" y="18"/>
                  </a:moveTo>
                  <a:lnTo>
                    <a:pt x="38" y="12"/>
                  </a:lnTo>
                  <a:lnTo>
                    <a:pt x="32" y="8"/>
                  </a:lnTo>
                  <a:lnTo>
                    <a:pt x="20" y="4"/>
                  </a:lnTo>
                  <a:lnTo>
                    <a:pt x="10" y="0"/>
                  </a:lnTo>
                  <a:lnTo>
                    <a:pt x="8" y="2"/>
                  </a:lnTo>
                  <a:lnTo>
                    <a:pt x="8" y="6"/>
                  </a:lnTo>
                  <a:lnTo>
                    <a:pt x="8" y="6"/>
                  </a:lnTo>
                  <a:lnTo>
                    <a:pt x="6" y="8"/>
                  </a:lnTo>
                  <a:lnTo>
                    <a:pt x="4" y="10"/>
                  </a:lnTo>
                  <a:lnTo>
                    <a:pt x="2" y="12"/>
                  </a:lnTo>
                  <a:lnTo>
                    <a:pt x="2" y="14"/>
                  </a:lnTo>
                  <a:lnTo>
                    <a:pt x="0" y="16"/>
                  </a:lnTo>
                  <a:lnTo>
                    <a:pt x="0" y="18"/>
                  </a:lnTo>
                  <a:lnTo>
                    <a:pt x="2" y="20"/>
                  </a:lnTo>
                  <a:lnTo>
                    <a:pt x="2" y="20"/>
                  </a:lnTo>
                  <a:lnTo>
                    <a:pt x="4" y="22"/>
                  </a:lnTo>
                  <a:lnTo>
                    <a:pt x="6" y="26"/>
                  </a:lnTo>
                  <a:lnTo>
                    <a:pt x="6" y="28"/>
                  </a:lnTo>
                  <a:lnTo>
                    <a:pt x="6" y="28"/>
                  </a:lnTo>
                  <a:lnTo>
                    <a:pt x="4" y="32"/>
                  </a:lnTo>
                  <a:lnTo>
                    <a:pt x="4" y="34"/>
                  </a:lnTo>
                  <a:lnTo>
                    <a:pt x="4" y="36"/>
                  </a:lnTo>
                  <a:lnTo>
                    <a:pt x="4" y="38"/>
                  </a:lnTo>
                  <a:lnTo>
                    <a:pt x="4" y="40"/>
                  </a:lnTo>
                  <a:lnTo>
                    <a:pt x="2" y="40"/>
                  </a:lnTo>
                  <a:lnTo>
                    <a:pt x="2" y="42"/>
                  </a:lnTo>
                  <a:lnTo>
                    <a:pt x="4" y="42"/>
                  </a:lnTo>
                  <a:lnTo>
                    <a:pt x="8" y="42"/>
                  </a:lnTo>
                  <a:lnTo>
                    <a:pt x="8" y="42"/>
                  </a:lnTo>
                  <a:lnTo>
                    <a:pt x="10" y="40"/>
                  </a:lnTo>
                  <a:lnTo>
                    <a:pt x="10" y="40"/>
                  </a:lnTo>
                  <a:lnTo>
                    <a:pt x="12" y="40"/>
                  </a:lnTo>
                  <a:lnTo>
                    <a:pt x="14" y="40"/>
                  </a:lnTo>
                  <a:lnTo>
                    <a:pt x="16" y="40"/>
                  </a:lnTo>
                  <a:lnTo>
                    <a:pt x="16" y="40"/>
                  </a:lnTo>
                  <a:lnTo>
                    <a:pt x="18" y="40"/>
                  </a:lnTo>
                  <a:lnTo>
                    <a:pt x="20" y="40"/>
                  </a:lnTo>
                  <a:lnTo>
                    <a:pt x="22" y="42"/>
                  </a:lnTo>
                  <a:lnTo>
                    <a:pt x="24" y="42"/>
                  </a:lnTo>
                  <a:lnTo>
                    <a:pt x="26" y="42"/>
                  </a:lnTo>
                  <a:lnTo>
                    <a:pt x="26" y="42"/>
                  </a:lnTo>
                  <a:lnTo>
                    <a:pt x="28" y="42"/>
                  </a:lnTo>
                  <a:lnTo>
                    <a:pt x="28" y="40"/>
                  </a:lnTo>
                  <a:lnTo>
                    <a:pt x="30" y="38"/>
                  </a:lnTo>
                  <a:lnTo>
                    <a:pt x="30" y="36"/>
                  </a:lnTo>
                  <a:lnTo>
                    <a:pt x="32" y="32"/>
                  </a:lnTo>
                  <a:lnTo>
                    <a:pt x="34" y="28"/>
                  </a:lnTo>
                  <a:lnTo>
                    <a:pt x="36" y="26"/>
                  </a:lnTo>
                  <a:lnTo>
                    <a:pt x="40" y="26"/>
                  </a:lnTo>
                  <a:lnTo>
                    <a:pt x="42" y="22"/>
                  </a:lnTo>
                  <a:lnTo>
                    <a:pt x="46" y="1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69" name="Freeform 329"/>
            <p:cNvSpPr/>
            <p:nvPr/>
          </p:nvSpPr>
          <p:spPr>
            <a:xfrm>
              <a:off x="3828" y="1566"/>
              <a:ext cx="148" cy="242"/>
            </a:xfrm>
            <a:custGeom>
              <a:avLst/>
              <a:gdLst>
                <a:gd name="txL" fmla="*/ 0 w 148"/>
                <a:gd name="txT" fmla="*/ 0 h 242"/>
                <a:gd name="txR" fmla="*/ 148 w 148"/>
                <a:gd name="txB" fmla="*/ 242 h 242"/>
              </a:gdLst>
              <a:ahLst/>
              <a:cxnLst>
                <a:cxn ang="0">
                  <a:pos x="128" y="204"/>
                </a:cxn>
                <a:cxn ang="0">
                  <a:pos x="126" y="212"/>
                </a:cxn>
                <a:cxn ang="0">
                  <a:pos x="114" y="240"/>
                </a:cxn>
                <a:cxn ang="0">
                  <a:pos x="118" y="226"/>
                </a:cxn>
                <a:cxn ang="0">
                  <a:pos x="114" y="220"/>
                </a:cxn>
                <a:cxn ang="0">
                  <a:pos x="106" y="218"/>
                </a:cxn>
                <a:cxn ang="0">
                  <a:pos x="96" y="218"/>
                </a:cxn>
                <a:cxn ang="0">
                  <a:pos x="82" y="214"/>
                </a:cxn>
                <a:cxn ang="0">
                  <a:pos x="80" y="206"/>
                </a:cxn>
                <a:cxn ang="0">
                  <a:pos x="78" y="200"/>
                </a:cxn>
                <a:cxn ang="0">
                  <a:pos x="60" y="192"/>
                </a:cxn>
                <a:cxn ang="0">
                  <a:pos x="50" y="188"/>
                </a:cxn>
                <a:cxn ang="0">
                  <a:pos x="36" y="180"/>
                </a:cxn>
                <a:cxn ang="0">
                  <a:pos x="26" y="172"/>
                </a:cxn>
                <a:cxn ang="0">
                  <a:pos x="26" y="172"/>
                </a:cxn>
                <a:cxn ang="0">
                  <a:pos x="14" y="168"/>
                </a:cxn>
                <a:cxn ang="0">
                  <a:pos x="2" y="166"/>
                </a:cxn>
                <a:cxn ang="0">
                  <a:pos x="4" y="160"/>
                </a:cxn>
                <a:cxn ang="0">
                  <a:pos x="14" y="142"/>
                </a:cxn>
                <a:cxn ang="0">
                  <a:pos x="18" y="122"/>
                </a:cxn>
                <a:cxn ang="0">
                  <a:pos x="18" y="92"/>
                </a:cxn>
                <a:cxn ang="0">
                  <a:pos x="20" y="72"/>
                </a:cxn>
                <a:cxn ang="0">
                  <a:pos x="18" y="66"/>
                </a:cxn>
                <a:cxn ang="0">
                  <a:pos x="18" y="56"/>
                </a:cxn>
                <a:cxn ang="0">
                  <a:pos x="34" y="50"/>
                </a:cxn>
                <a:cxn ang="0">
                  <a:pos x="68" y="22"/>
                </a:cxn>
                <a:cxn ang="0">
                  <a:pos x="78" y="12"/>
                </a:cxn>
                <a:cxn ang="0">
                  <a:pos x="86" y="8"/>
                </a:cxn>
                <a:cxn ang="0">
                  <a:pos x="94" y="6"/>
                </a:cxn>
                <a:cxn ang="0">
                  <a:pos x="102" y="2"/>
                </a:cxn>
                <a:cxn ang="0">
                  <a:pos x="112" y="0"/>
                </a:cxn>
                <a:cxn ang="0">
                  <a:pos x="116" y="2"/>
                </a:cxn>
                <a:cxn ang="0">
                  <a:pos x="114" y="6"/>
                </a:cxn>
                <a:cxn ang="0">
                  <a:pos x="106" y="10"/>
                </a:cxn>
                <a:cxn ang="0">
                  <a:pos x="98" y="20"/>
                </a:cxn>
                <a:cxn ang="0">
                  <a:pos x="86" y="26"/>
                </a:cxn>
                <a:cxn ang="0">
                  <a:pos x="80" y="32"/>
                </a:cxn>
                <a:cxn ang="0">
                  <a:pos x="80" y="44"/>
                </a:cxn>
                <a:cxn ang="0">
                  <a:pos x="82" y="50"/>
                </a:cxn>
                <a:cxn ang="0">
                  <a:pos x="84" y="60"/>
                </a:cxn>
                <a:cxn ang="0">
                  <a:pos x="82" y="66"/>
                </a:cxn>
                <a:cxn ang="0">
                  <a:pos x="82" y="78"/>
                </a:cxn>
                <a:cxn ang="0">
                  <a:pos x="92" y="88"/>
                </a:cxn>
                <a:cxn ang="0">
                  <a:pos x="128" y="100"/>
                </a:cxn>
                <a:cxn ang="0">
                  <a:pos x="140" y="100"/>
                </a:cxn>
                <a:cxn ang="0">
                  <a:pos x="142" y="98"/>
                </a:cxn>
                <a:cxn ang="0">
                  <a:pos x="146" y="100"/>
                </a:cxn>
                <a:cxn ang="0">
                  <a:pos x="144" y="106"/>
                </a:cxn>
                <a:cxn ang="0">
                  <a:pos x="140" y="114"/>
                </a:cxn>
                <a:cxn ang="0">
                  <a:pos x="142" y="130"/>
                </a:cxn>
                <a:cxn ang="0">
                  <a:pos x="142" y="142"/>
                </a:cxn>
                <a:cxn ang="0">
                  <a:pos x="146" y="156"/>
                </a:cxn>
                <a:cxn ang="0">
                  <a:pos x="146" y="166"/>
                </a:cxn>
                <a:cxn ang="0">
                  <a:pos x="144" y="160"/>
                </a:cxn>
                <a:cxn ang="0">
                  <a:pos x="120" y="168"/>
                </a:cxn>
                <a:cxn ang="0">
                  <a:pos x="128" y="178"/>
                </a:cxn>
                <a:cxn ang="0">
                  <a:pos x="122" y="174"/>
                </a:cxn>
                <a:cxn ang="0">
                  <a:pos x="120" y="186"/>
                </a:cxn>
                <a:cxn ang="0">
                  <a:pos x="124" y="194"/>
                </a:cxn>
              </a:cxnLst>
              <a:rect l="txL" t="txT" r="txR" b="txB"/>
              <a:pathLst>
                <a:path w="148" h="242">
                  <a:moveTo>
                    <a:pt x="124" y="194"/>
                  </a:moveTo>
                  <a:lnTo>
                    <a:pt x="126" y="200"/>
                  </a:lnTo>
                  <a:lnTo>
                    <a:pt x="128" y="204"/>
                  </a:lnTo>
                  <a:lnTo>
                    <a:pt x="128" y="208"/>
                  </a:lnTo>
                  <a:lnTo>
                    <a:pt x="126" y="212"/>
                  </a:lnTo>
                  <a:lnTo>
                    <a:pt x="126" y="212"/>
                  </a:lnTo>
                  <a:lnTo>
                    <a:pt x="118" y="242"/>
                  </a:lnTo>
                  <a:lnTo>
                    <a:pt x="116" y="240"/>
                  </a:lnTo>
                  <a:lnTo>
                    <a:pt x="114" y="240"/>
                  </a:lnTo>
                  <a:lnTo>
                    <a:pt x="112" y="242"/>
                  </a:lnTo>
                  <a:lnTo>
                    <a:pt x="112" y="242"/>
                  </a:lnTo>
                  <a:lnTo>
                    <a:pt x="118" y="226"/>
                  </a:lnTo>
                  <a:lnTo>
                    <a:pt x="118" y="224"/>
                  </a:lnTo>
                  <a:lnTo>
                    <a:pt x="116" y="222"/>
                  </a:lnTo>
                  <a:lnTo>
                    <a:pt x="114" y="220"/>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6" y="172"/>
                  </a:lnTo>
                  <a:lnTo>
                    <a:pt x="26" y="172"/>
                  </a:lnTo>
                  <a:lnTo>
                    <a:pt x="26" y="172"/>
                  </a:lnTo>
                  <a:lnTo>
                    <a:pt x="26" y="172"/>
                  </a:lnTo>
                  <a:lnTo>
                    <a:pt x="20" y="170"/>
                  </a:lnTo>
                  <a:lnTo>
                    <a:pt x="14" y="168"/>
                  </a:lnTo>
                  <a:lnTo>
                    <a:pt x="10" y="168"/>
                  </a:lnTo>
                  <a:lnTo>
                    <a:pt x="4" y="166"/>
                  </a:lnTo>
                  <a:lnTo>
                    <a:pt x="2" y="166"/>
                  </a:lnTo>
                  <a:lnTo>
                    <a:pt x="0" y="166"/>
                  </a:lnTo>
                  <a:lnTo>
                    <a:pt x="2" y="162"/>
                  </a:lnTo>
                  <a:lnTo>
                    <a:pt x="4" y="160"/>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2"/>
                  </a:lnTo>
                  <a:lnTo>
                    <a:pt x="80" y="34"/>
                  </a:lnTo>
                  <a:lnTo>
                    <a:pt x="80" y="38"/>
                  </a:lnTo>
                  <a:lnTo>
                    <a:pt x="80" y="44"/>
                  </a:lnTo>
                  <a:lnTo>
                    <a:pt x="80" y="48"/>
                  </a:lnTo>
                  <a:lnTo>
                    <a:pt x="82" y="50"/>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28" y="100"/>
                  </a:lnTo>
                  <a:lnTo>
                    <a:pt x="132" y="100"/>
                  </a:lnTo>
                  <a:lnTo>
                    <a:pt x="136" y="100"/>
                  </a:lnTo>
                  <a:lnTo>
                    <a:pt x="140" y="100"/>
                  </a:lnTo>
                  <a:lnTo>
                    <a:pt x="140" y="100"/>
                  </a:lnTo>
                  <a:lnTo>
                    <a:pt x="142" y="98"/>
                  </a:lnTo>
                  <a:lnTo>
                    <a:pt x="142" y="98"/>
                  </a:lnTo>
                  <a:lnTo>
                    <a:pt x="144" y="98"/>
                  </a:lnTo>
                  <a:lnTo>
                    <a:pt x="146" y="98"/>
                  </a:lnTo>
                  <a:lnTo>
                    <a:pt x="146" y="100"/>
                  </a:lnTo>
                  <a:lnTo>
                    <a:pt x="146" y="104"/>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0" y="186"/>
                  </a:lnTo>
                  <a:lnTo>
                    <a:pt x="122" y="188"/>
                  </a:lnTo>
                  <a:lnTo>
                    <a:pt x="124" y="19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70" name="Freeform 330"/>
            <p:cNvSpPr/>
            <p:nvPr/>
          </p:nvSpPr>
          <p:spPr>
            <a:xfrm>
              <a:off x="3788" y="1732"/>
              <a:ext cx="80" cy="84"/>
            </a:xfrm>
            <a:custGeom>
              <a:avLst/>
              <a:gdLst>
                <a:gd name="txL" fmla="*/ 0 w 80"/>
                <a:gd name="txT" fmla="*/ 0 h 84"/>
                <a:gd name="txR" fmla="*/ 80 w 80"/>
                <a:gd name="txB" fmla="*/ 84 h 84"/>
              </a:gdLst>
              <a:ahLst/>
              <a:cxnLst>
                <a:cxn ang="0">
                  <a:pos x="10" y="80"/>
                </a:cxn>
                <a:cxn ang="0">
                  <a:pos x="10" y="74"/>
                </a:cxn>
                <a:cxn ang="0">
                  <a:pos x="6" y="74"/>
                </a:cxn>
                <a:cxn ang="0">
                  <a:pos x="4" y="72"/>
                </a:cxn>
                <a:cxn ang="0">
                  <a:pos x="2" y="70"/>
                </a:cxn>
                <a:cxn ang="0">
                  <a:pos x="0" y="68"/>
                </a:cxn>
                <a:cxn ang="0">
                  <a:pos x="0" y="66"/>
                </a:cxn>
                <a:cxn ang="0">
                  <a:pos x="6" y="54"/>
                </a:cxn>
                <a:cxn ang="0">
                  <a:pos x="14" y="44"/>
                </a:cxn>
                <a:cxn ang="0">
                  <a:pos x="24" y="36"/>
                </a:cxn>
                <a:cxn ang="0">
                  <a:pos x="28" y="34"/>
                </a:cxn>
                <a:cxn ang="0">
                  <a:pos x="30" y="22"/>
                </a:cxn>
                <a:cxn ang="0">
                  <a:pos x="32" y="20"/>
                </a:cxn>
                <a:cxn ang="0">
                  <a:pos x="34" y="18"/>
                </a:cxn>
                <a:cxn ang="0">
                  <a:pos x="36" y="18"/>
                </a:cxn>
                <a:cxn ang="0">
                  <a:pos x="38" y="16"/>
                </a:cxn>
                <a:cxn ang="0">
                  <a:pos x="38" y="12"/>
                </a:cxn>
                <a:cxn ang="0">
                  <a:pos x="38" y="8"/>
                </a:cxn>
                <a:cxn ang="0">
                  <a:pos x="38" y="6"/>
                </a:cxn>
                <a:cxn ang="0">
                  <a:pos x="40" y="2"/>
                </a:cxn>
                <a:cxn ang="0">
                  <a:pos x="40" y="0"/>
                </a:cxn>
                <a:cxn ang="0">
                  <a:pos x="42" y="0"/>
                </a:cxn>
                <a:cxn ang="0">
                  <a:pos x="44" y="0"/>
                </a:cxn>
                <a:cxn ang="0">
                  <a:pos x="50" y="2"/>
                </a:cxn>
                <a:cxn ang="0">
                  <a:pos x="54" y="2"/>
                </a:cxn>
                <a:cxn ang="0">
                  <a:pos x="60" y="4"/>
                </a:cxn>
                <a:cxn ang="0">
                  <a:pos x="66" y="6"/>
                </a:cxn>
                <a:cxn ang="0">
                  <a:pos x="66" y="6"/>
                </a:cxn>
                <a:cxn ang="0">
                  <a:pos x="66" y="6"/>
                </a:cxn>
                <a:cxn ang="0">
                  <a:pos x="66" y="6"/>
                </a:cxn>
                <a:cxn ang="0">
                  <a:pos x="68" y="6"/>
                </a:cxn>
                <a:cxn ang="0">
                  <a:pos x="70" y="10"/>
                </a:cxn>
                <a:cxn ang="0">
                  <a:pos x="74" y="12"/>
                </a:cxn>
                <a:cxn ang="0">
                  <a:pos x="78" y="16"/>
                </a:cxn>
                <a:cxn ang="0">
                  <a:pos x="78" y="18"/>
                </a:cxn>
                <a:cxn ang="0">
                  <a:pos x="78" y="20"/>
                </a:cxn>
                <a:cxn ang="0">
                  <a:pos x="78" y="24"/>
                </a:cxn>
                <a:cxn ang="0">
                  <a:pos x="80" y="26"/>
                </a:cxn>
                <a:cxn ang="0">
                  <a:pos x="80" y="30"/>
                </a:cxn>
                <a:cxn ang="0">
                  <a:pos x="78" y="34"/>
                </a:cxn>
                <a:cxn ang="0">
                  <a:pos x="74" y="44"/>
                </a:cxn>
                <a:cxn ang="0">
                  <a:pos x="66" y="52"/>
                </a:cxn>
                <a:cxn ang="0">
                  <a:pos x="56" y="60"/>
                </a:cxn>
                <a:cxn ang="0">
                  <a:pos x="44" y="64"/>
                </a:cxn>
                <a:cxn ang="0">
                  <a:pos x="42" y="64"/>
                </a:cxn>
                <a:cxn ang="0">
                  <a:pos x="42" y="64"/>
                </a:cxn>
                <a:cxn ang="0">
                  <a:pos x="40" y="66"/>
                </a:cxn>
                <a:cxn ang="0">
                  <a:pos x="38" y="70"/>
                </a:cxn>
                <a:cxn ang="0">
                  <a:pos x="38" y="70"/>
                </a:cxn>
                <a:cxn ang="0">
                  <a:pos x="36" y="72"/>
                </a:cxn>
                <a:cxn ang="0">
                  <a:pos x="36" y="76"/>
                </a:cxn>
                <a:cxn ang="0">
                  <a:pos x="34" y="78"/>
                </a:cxn>
                <a:cxn ang="0">
                  <a:pos x="32" y="80"/>
                </a:cxn>
                <a:cxn ang="0">
                  <a:pos x="32" y="80"/>
                </a:cxn>
                <a:cxn ang="0">
                  <a:pos x="32" y="82"/>
                </a:cxn>
                <a:cxn ang="0">
                  <a:pos x="30" y="84"/>
                </a:cxn>
                <a:cxn ang="0">
                  <a:pos x="26" y="84"/>
                </a:cxn>
                <a:cxn ang="0">
                  <a:pos x="24" y="84"/>
                </a:cxn>
                <a:cxn ang="0">
                  <a:pos x="22" y="82"/>
                </a:cxn>
                <a:cxn ang="0">
                  <a:pos x="12" y="82"/>
                </a:cxn>
                <a:cxn ang="0">
                  <a:pos x="10" y="80"/>
                </a:cxn>
              </a:cxnLst>
              <a:rect l="txL" t="txT" r="txR" b="txB"/>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6" y="6"/>
                  </a:lnTo>
                  <a:lnTo>
                    <a:pt x="66" y="6"/>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2" y="64"/>
                  </a:lnTo>
                  <a:lnTo>
                    <a:pt x="40" y="66"/>
                  </a:lnTo>
                  <a:lnTo>
                    <a:pt x="38" y="70"/>
                  </a:lnTo>
                  <a:lnTo>
                    <a:pt x="38" y="70"/>
                  </a:lnTo>
                  <a:lnTo>
                    <a:pt x="36" y="72"/>
                  </a:lnTo>
                  <a:lnTo>
                    <a:pt x="36" y="76"/>
                  </a:lnTo>
                  <a:lnTo>
                    <a:pt x="34" y="78"/>
                  </a:lnTo>
                  <a:lnTo>
                    <a:pt x="32" y="80"/>
                  </a:lnTo>
                  <a:lnTo>
                    <a:pt x="32" y="80"/>
                  </a:lnTo>
                  <a:lnTo>
                    <a:pt x="32" y="82"/>
                  </a:lnTo>
                  <a:lnTo>
                    <a:pt x="30" y="84"/>
                  </a:lnTo>
                  <a:lnTo>
                    <a:pt x="26" y="84"/>
                  </a:lnTo>
                  <a:lnTo>
                    <a:pt x="24" y="84"/>
                  </a:lnTo>
                  <a:lnTo>
                    <a:pt x="22" y="82"/>
                  </a:lnTo>
                  <a:lnTo>
                    <a:pt x="12" y="82"/>
                  </a:lnTo>
                  <a:lnTo>
                    <a:pt x="10" y="8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71" name="Freeform 331"/>
            <p:cNvSpPr/>
            <p:nvPr/>
          </p:nvSpPr>
          <p:spPr>
            <a:xfrm>
              <a:off x="3898" y="2072"/>
              <a:ext cx="268" cy="660"/>
            </a:xfrm>
            <a:custGeom>
              <a:avLst/>
              <a:gdLst>
                <a:gd name="txL" fmla="*/ 0 w 268"/>
                <a:gd name="txT" fmla="*/ 0 h 660"/>
                <a:gd name="txR" fmla="*/ 268 w 268"/>
                <a:gd name="txB" fmla="*/ 660 h 660"/>
              </a:gdLst>
              <a:ahLst/>
              <a:cxnLst>
                <a:cxn ang="0">
                  <a:pos x="82" y="28"/>
                </a:cxn>
                <a:cxn ang="0">
                  <a:pos x="78" y="38"/>
                </a:cxn>
                <a:cxn ang="0">
                  <a:pos x="68" y="58"/>
                </a:cxn>
                <a:cxn ang="0">
                  <a:pos x="52" y="90"/>
                </a:cxn>
                <a:cxn ang="0">
                  <a:pos x="46" y="126"/>
                </a:cxn>
                <a:cxn ang="0">
                  <a:pos x="44" y="238"/>
                </a:cxn>
                <a:cxn ang="0">
                  <a:pos x="32" y="256"/>
                </a:cxn>
                <a:cxn ang="0">
                  <a:pos x="22" y="282"/>
                </a:cxn>
                <a:cxn ang="0">
                  <a:pos x="24" y="310"/>
                </a:cxn>
                <a:cxn ang="0">
                  <a:pos x="20" y="332"/>
                </a:cxn>
                <a:cxn ang="0">
                  <a:pos x="20" y="370"/>
                </a:cxn>
                <a:cxn ang="0">
                  <a:pos x="18" y="382"/>
                </a:cxn>
                <a:cxn ang="0">
                  <a:pos x="22" y="390"/>
                </a:cxn>
                <a:cxn ang="0">
                  <a:pos x="20" y="428"/>
                </a:cxn>
                <a:cxn ang="0">
                  <a:pos x="10" y="438"/>
                </a:cxn>
                <a:cxn ang="0">
                  <a:pos x="2" y="466"/>
                </a:cxn>
                <a:cxn ang="0">
                  <a:pos x="2" y="530"/>
                </a:cxn>
                <a:cxn ang="0">
                  <a:pos x="2" y="554"/>
                </a:cxn>
                <a:cxn ang="0">
                  <a:pos x="54" y="570"/>
                </a:cxn>
                <a:cxn ang="0">
                  <a:pos x="56" y="588"/>
                </a:cxn>
                <a:cxn ang="0">
                  <a:pos x="114" y="660"/>
                </a:cxn>
                <a:cxn ang="0">
                  <a:pos x="106" y="624"/>
                </a:cxn>
                <a:cxn ang="0">
                  <a:pos x="82" y="616"/>
                </a:cxn>
                <a:cxn ang="0">
                  <a:pos x="56" y="568"/>
                </a:cxn>
                <a:cxn ang="0">
                  <a:pos x="54" y="534"/>
                </a:cxn>
                <a:cxn ang="0">
                  <a:pos x="78" y="506"/>
                </a:cxn>
                <a:cxn ang="0">
                  <a:pos x="92" y="492"/>
                </a:cxn>
                <a:cxn ang="0">
                  <a:pos x="96" y="482"/>
                </a:cxn>
                <a:cxn ang="0">
                  <a:pos x="96" y="466"/>
                </a:cxn>
                <a:cxn ang="0">
                  <a:pos x="82" y="456"/>
                </a:cxn>
                <a:cxn ang="0">
                  <a:pos x="74" y="436"/>
                </a:cxn>
                <a:cxn ang="0">
                  <a:pos x="82" y="424"/>
                </a:cxn>
                <a:cxn ang="0">
                  <a:pos x="88" y="424"/>
                </a:cxn>
                <a:cxn ang="0">
                  <a:pos x="124" y="368"/>
                </a:cxn>
                <a:cxn ang="0">
                  <a:pos x="112" y="346"/>
                </a:cxn>
                <a:cxn ang="0">
                  <a:pos x="112" y="334"/>
                </a:cxn>
                <a:cxn ang="0">
                  <a:pos x="142" y="314"/>
                </a:cxn>
                <a:cxn ang="0">
                  <a:pos x="148" y="300"/>
                </a:cxn>
                <a:cxn ang="0">
                  <a:pos x="164" y="294"/>
                </a:cxn>
                <a:cxn ang="0">
                  <a:pos x="210" y="282"/>
                </a:cxn>
                <a:cxn ang="0">
                  <a:pos x="218" y="250"/>
                </a:cxn>
                <a:cxn ang="0">
                  <a:pos x="206" y="216"/>
                </a:cxn>
                <a:cxn ang="0">
                  <a:pos x="200" y="202"/>
                </a:cxn>
                <a:cxn ang="0">
                  <a:pos x="200" y="180"/>
                </a:cxn>
                <a:cxn ang="0">
                  <a:pos x="214" y="134"/>
                </a:cxn>
                <a:cxn ang="0">
                  <a:pos x="220" y="120"/>
                </a:cxn>
                <a:cxn ang="0">
                  <a:pos x="230" y="110"/>
                </a:cxn>
                <a:cxn ang="0">
                  <a:pos x="262" y="84"/>
                </a:cxn>
                <a:cxn ang="0">
                  <a:pos x="268" y="68"/>
                </a:cxn>
                <a:cxn ang="0">
                  <a:pos x="262" y="62"/>
                </a:cxn>
                <a:cxn ang="0">
                  <a:pos x="258" y="58"/>
                </a:cxn>
                <a:cxn ang="0">
                  <a:pos x="252" y="58"/>
                </a:cxn>
                <a:cxn ang="0">
                  <a:pos x="250" y="72"/>
                </a:cxn>
                <a:cxn ang="0">
                  <a:pos x="246" y="86"/>
                </a:cxn>
                <a:cxn ang="0">
                  <a:pos x="176" y="34"/>
                </a:cxn>
                <a:cxn ang="0">
                  <a:pos x="146" y="18"/>
                </a:cxn>
                <a:cxn ang="0">
                  <a:pos x="144" y="6"/>
                </a:cxn>
                <a:cxn ang="0">
                  <a:pos x="138" y="2"/>
                </a:cxn>
                <a:cxn ang="0">
                  <a:pos x="120" y="16"/>
                </a:cxn>
                <a:cxn ang="0">
                  <a:pos x="118" y="8"/>
                </a:cxn>
                <a:cxn ang="0">
                  <a:pos x="94" y="0"/>
                </a:cxn>
                <a:cxn ang="0">
                  <a:pos x="86" y="14"/>
                </a:cxn>
              </a:cxnLst>
              <a:rect l="txL" t="txT" r="txR" b="txB"/>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88" y="424"/>
                  </a:lnTo>
                  <a:lnTo>
                    <a:pt x="104" y="402"/>
                  </a:lnTo>
                  <a:lnTo>
                    <a:pt x="112" y="382"/>
                  </a:lnTo>
                  <a:lnTo>
                    <a:pt x="112" y="370"/>
                  </a:lnTo>
                  <a:lnTo>
                    <a:pt x="124" y="368"/>
                  </a:lnTo>
                  <a:lnTo>
                    <a:pt x="124" y="354"/>
                  </a:lnTo>
                  <a:lnTo>
                    <a:pt x="112" y="348"/>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4" y="6"/>
                  </a:lnTo>
                  <a:lnTo>
                    <a:pt x="142" y="4"/>
                  </a:lnTo>
                  <a:lnTo>
                    <a:pt x="140" y="2"/>
                  </a:lnTo>
                  <a:lnTo>
                    <a:pt x="138" y="2"/>
                  </a:lnTo>
                  <a:lnTo>
                    <a:pt x="134" y="0"/>
                  </a:lnTo>
                  <a:lnTo>
                    <a:pt x="132" y="2"/>
                  </a:lnTo>
                  <a:lnTo>
                    <a:pt x="130" y="4"/>
                  </a:lnTo>
                  <a:lnTo>
                    <a:pt x="120" y="16"/>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72" name="Freeform 332"/>
            <p:cNvSpPr/>
            <p:nvPr/>
          </p:nvSpPr>
          <p:spPr>
            <a:xfrm>
              <a:off x="3894" y="1682"/>
              <a:ext cx="532" cy="572"/>
            </a:xfrm>
            <a:custGeom>
              <a:avLst/>
              <a:gdLst>
                <a:gd name="txL" fmla="*/ 0 w 532"/>
                <a:gd name="txT" fmla="*/ 0 h 572"/>
                <a:gd name="txR" fmla="*/ 532 w 532"/>
                <a:gd name="txB" fmla="*/ 572 h 572"/>
              </a:gdLst>
              <a:ahLst/>
              <a:cxnLst>
                <a:cxn ang="0">
                  <a:pos x="324" y="492"/>
                </a:cxn>
                <a:cxn ang="0">
                  <a:pos x="418" y="404"/>
                </a:cxn>
                <a:cxn ang="0">
                  <a:pos x="474" y="284"/>
                </a:cxn>
                <a:cxn ang="0">
                  <a:pos x="532" y="162"/>
                </a:cxn>
                <a:cxn ang="0">
                  <a:pos x="478" y="116"/>
                </a:cxn>
                <a:cxn ang="0">
                  <a:pos x="382" y="96"/>
                </a:cxn>
                <a:cxn ang="0">
                  <a:pos x="384" y="80"/>
                </a:cxn>
                <a:cxn ang="0">
                  <a:pos x="366" y="76"/>
                </a:cxn>
                <a:cxn ang="0">
                  <a:pos x="336" y="72"/>
                </a:cxn>
                <a:cxn ang="0">
                  <a:pos x="306" y="84"/>
                </a:cxn>
                <a:cxn ang="0">
                  <a:pos x="282" y="96"/>
                </a:cxn>
                <a:cxn ang="0">
                  <a:pos x="300" y="76"/>
                </a:cxn>
                <a:cxn ang="0">
                  <a:pos x="322" y="50"/>
                </a:cxn>
                <a:cxn ang="0">
                  <a:pos x="282" y="0"/>
                </a:cxn>
                <a:cxn ang="0">
                  <a:pos x="264" y="20"/>
                </a:cxn>
                <a:cxn ang="0">
                  <a:pos x="254" y="22"/>
                </a:cxn>
                <a:cxn ang="0">
                  <a:pos x="244" y="22"/>
                </a:cxn>
                <a:cxn ang="0">
                  <a:pos x="234" y="24"/>
                </a:cxn>
                <a:cxn ang="0">
                  <a:pos x="218" y="22"/>
                </a:cxn>
                <a:cxn ang="0">
                  <a:pos x="202" y="26"/>
                </a:cxn>
                <a:cxn ang="0">
                  <a:pos x="184" y="24"/>
                </a:cxn>
                <a:cxn ang="0">
                  <a:pos x="176" y="2"/>
                </a:cxn>
                <a:cxn ang="0">
                  <a:pos x="156" y="14"/>
                </a:cxn>
                <a:cxn ang="0">
                  <a:pos x="120" y="6"/>
                </a:cxn>
                <a:cxn ang="0">
                  <a:pos x="120" y="10"/>
                </a:cxn>
                <a:cxn ang="0">
                  <a:pos x="130" y="26"/>
                </a:cxn>
                <a:cxn ang="0">
                  <a:pos x="90" y="52"/>
                </a:cxn>
                <a:cxn ang="0">
                  <a:pos x="76" y="44"/>
                </a:cxn>
                <a:cxn ang="0">
                  <a:pos x="62" y="62"/>
                </a:cxn>
                <a:cxn ang="0">
                  <a:pos x="52" y="70"/>
                </a:cxn>
                <a:cxn ang="0">
                  <a:pos x="60" y="96"/>
                </a:cxn>
                <a:cxn ang="0">
                  <a:pos x="36" y="132"/>
                </a:cxn>
                <a:cxn ang="0">
                  <a:pos x="10" y="146"/>
                </a:cxn>
                <a:cxn ang="0">
                  <a:pos x="2" y="164"/>
                </a:cxn>
                <a:cxn ang="0">
                  <a:pos x="4" y="194"/>
                </a:cxn>
                <a:cxn ang="0">
                  <a:pos x="12" y="198"/>
                </a:cxn>
                <a:cxn ang="0">
                  <a:pos x="26" y="206"/>
                </a:cxn>
                <a:cxn ang="0">
                  <a:pos x="42" y="198"/>
                </a:cxn>
                <a:cxn ang="0">
                  <a:pos x="50" y="226"/>
                </a:cxn>
                <a:cxn ang="0">
                  <a:pos x="78" y="224"/>
                </a:cxn>
                <a:cxn ang="0">
                  <a:pos x="96" y="210"/>
                </a:cxn>
                <a:cxn ang="0">
                  <a:pos x="110" y="206"/>
                </a:cxn>
                <a:cxn ang="0">
                  <a:pos x="124" y="248"/>
                </a:cxn>
                <a:cxn ang="0">
                  <a:pos x="156" y="266"/>
                </a:cxn>
                <a:cxn ang="0">
                  <a:pos x="182" y="288"/>
                </a:cxn>
                <a:cxn ang="0">
                  <a:pos x="206" y="310"/>
                </a:cxn>
                <a:cxn ang="0">
                  <a:pos x="214" y="326"/>
                </a:cxn>
                <a:cxn ang="0">
                  <a:pos x="214" y="372"/>
                </a:cxn>
                <a:cxn ang="0">
                  <a:pos x="220" y="416"/>
                </a:cxn>
                <a:cxn ang="0">
                  <a:pos x="242" y="422"/>
                </a:cxn>
                <a:cxn ang="0">
                  <a:pos x="254" y="436"/>
                </a:cxn>
                <a:cxn ang="0">
                  <a:pos x="264" y="450"/>
                </a:cxn>
                <a:cxn ang="0">
                  <a:pos x="270" y="466"/>
                </a:cxn>
                <a:cxn ang="0">
                  <a:pos x="232" y="500"/>
                </a:cxn>
                <a:cxn ang="0">
                  <a:pos x="216" y="524"/>
                </a:cxn>
                <a:cxn ang="0">
                  <a:pos x="240" y="538"/>
                </a:cxn>
                <a:cxn ang="0">
                  <a:pos x="264" y="552"/>
                </a:cxn>
              </a:cxnLst>
              <a:rect l="txL" t="txT" r="txR" b="txB"/>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306" y="84"/>
                  </a:lnTo>
                  <a:lnTo>
                    <a:pt x="298" y="90"/>
                  </a:lnTo>
                  <a:lnTo>
                    <a:pt x="292" y="94"/>
                  </a:lnTo>
                  <a:lnTo>
                    <a:pt x="286" y="98"/>
                  </a:lnTo>
                  <a:lnTo>
                    <a:pt x="282" y="98"/>
                  </a:lnTo>
                  <a:lnTo>
                    <a:pt x="278" y="98"/>
                  </a:lnTo>
                  <a:lnTo>
                    <a:pt x="278" y="98"/>
                  </a:lnTo>
                  <a:lnTo>
                    <a:pt x="282" y="96"/>
                  </a:lnTo>
                  <a:lnTo>
                    <a:pt x="286" y="94"/>
                  </a:lnTo>
                  <a:lnTo>
                    <a:pt x="290" y="90"/>
                  </a:lnTo>
                  <a:lnTo>
                    <a:pt x="292" y="86"/>
                  </a:lnTo>
                  <a:lnTo>
                    <a:pt x="294" y="84"/>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22" y="46"/>
                  </a:lnTo>
                  <a:lnTo>
                    <a:pt x="312" y="26"/>
                  </a:lnTo>
                  <a:lnTo>
                    <a:pt x="296" y="8"/>
                  </a:lnTo>
                  <a:lnTo>
                    <a:pt x="290" y="4"/>
                  </a:lnTo>
                  <a:lnTo>
                    <a:pt x="282" y="0"/>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60" y="24"/>
                  </a:lnTo>
                  <a:lnTo>
                    <a:pt x="258" y="24"/>
                  </a:lnTo>
                  <a:lnTo>
                    <a:pt x="256" y="24"/>
                  </a:lnTo>
                  <a:lnTo>
                    <a:pt x="254" y="22"/>
                  </a:lnTo>
                  <a:lnTo>
                    <a:pt x="252" y="22"/>
                  </a:lnTo>
                  <a:lnTo>
                    <a:pt x="252" y="22"/>
                  </a:lnTo>
                  <a:lnTo>
                    <a:pt x="250" y="22"/>
                  </a:lnTo>
                  <a:lnTo>
                    <a:pt x="248" y="22"/>
                  </a:lnTo>
                  <a:lnTo>
                    <a:pt x="248" y="22"/>
                  </a:lnTo>
                  <a:lnTo>
                    <a:pt x="246" y="22"/>
                  </a:lnTo>
                  <a:lnTo>
                    <a:pt x="244" y="22"/>
                  </a:lnTo>
                  <a:lnTo>
                    <a:pt x="242" y="24"/>
                  </a:lnTo>
                  <a:lnTo>
                    <a:pt x="242" y="24"/>
                  </a:lnTo>
                  <a:lnTo>
                    <a:pt x="240" y="24"/>
                  </a:lnTo>
                  <a:lnTo>
                    <a:pt x="238" y="24"/>
                  </a:lnTo>
                  <a:lnTo>
                    <a:pt x="236" y="24"/>
                  </a:lnTo>
                  <a:lnTo>
                    <a:pt x="236" y="24"/>
                  </a:lnTo>
                  <a:lnTo>
                    <a:pt x="234" y="24"/>
                  </a:lnTo>
                  <a:lnTo>
                    <a:pt x="232" y="22"/>
                  </a:lnTo>
                  <a:lnTo>
                    <a:pt x="230" y="22"/>
                  </a:lnTo>
                  <a:lnTo>
                    <a:pt x="230" y="22"/>
                  </a:lnTo>
                  <a:lnTo>
                    <a:pt x="228" y="22"/>
                  </a:lnTo>
                  <a:lnTo>
                    <a:pt x="226" y="24"/>
                  </a:lnTo>
                  <a:lnTo>
                    <a:pt x="224" y="24"/>
                  </a:lnTo>
                  <a:lnTo>
                    <a:pt x="218" y="22"/>
                  </a:lnTo>
                  <a:lnTo>
                    <a:pt x="218" y="26"/>
                  </a:lnTo>
                  <a:lnTo>
                    <a:pt x="218" y="28"/>
                  </a:lnTo>
                  <a:lnTo>
                    <a:pt x="218" y="28"/>
                  </a:lnTo>
                  <a:lnTo>
                    <a:pt x="214" y="28"/>
                  </a:lnTo>
                  <a:lnTo>
                    <a:pt x="212" y="26"/>
                  </a:lnTo>
                  <a:lnTo>
                    <a:pt x="206" y="26"/>
                  </a:lnTo>
                  <a:lnTo>
                    <a:pt x="202" y="26"/>
                  </a:lnTo>
                  <a:lnTo>
                    <a:pt x="194" y="28"/>
                  </a:lnTo>
                  <a:lnTo>
                    <a:pt x="192" y="28"/>
                  </a:lnTo>
                  <a:lnTo>
                    <a:pt x="184" y="30"/>
                  </a:lnTo>
                  <a:lnTo>
                    <a:pt x="184" y="30"/>
                  </a:lnTo>
                  <a:lnTo>
                    <a:pt x="184" y="30"/>
                  </a:lnTo>
                  <a:lnTo>
                    <a:pt x="184" y="28"/>
                  </a:lnTo>
                  <a:lnTo>
                    <a:pt x="184" y="24"/>
                  </a:lnTo>
                  <a:lnTo>
                    <a:pt x="184" y="20"/>
                  </a:lnTo>
                  <a:lnTo>
                    <a:pt x="184" y="18"/>
                  </a:lnTo>
                  <a:lnTo>
                    <a:pt x="184" y="14"/>
                  </a:lnTo>
                  <a:lnTo>
                    <a:pt x="184" y="10"/>
                  </a:lnTo>
                  <a:lnTo>
                    <a:pt x="184" y="6"/>
                  </a:lnTo>
                  <a:lnTo>
                    <a:pt x="182" y="2"/>
                  </a:lnTo>
                  <a:lnTo>
                    <a:pt x="176"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50"/>
                  </a:lnTo>
                  <a:lnTo>
                    <a:pt x="78" y="46"/>
                  </a:lnTo>
                  <a:lnTo>
                    <a:pt x="76" y="44"/>
                  </a:lnTo>
                  <a:lnTo>
                    <a:pt x="76" y="42"/>
                  </a:lnTo>
                  <a:lnTo>
                    <a:pt x="76" y="42"/>
                  </a:lnTo>
                  <a:lnTo>
                    <a:pt x="74" y="40"/>
                  </a:lnTo>
                  <a:lnTo>
                    <a:pt x="52" y="44"/>
                  </a:lnTo>
                  <a:lnTo>
                    <a:pt x="52" y="52"/>
                  </a:lnTo>
                  <a:lnTo>
                    <a:pt x="60" y="52"/>
                  </a:lnTo>
                  <a:lnTo>
                    <a:pt x="62" y="6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4" y="200"/>
                  </a:lnTo>
                  <a:lnTo>
                    <a:pt x="6" y="200"/>
                  </a:lnTo>
                  <a:lnTo>
                    <a:pt x="10" y="198"/>
                  </a:lnTo>
                  <a:lnTo>
                    <a:pt x="12" y="198"/>
                  </a:lnTo>
                  <a:lnTo>
                    <a:pt x="14" y="200"/>
                  </a:lnTo>
                  <a:lnTo>
                    <a:pt x="16" y="202"/>
                  </a:lnTo>
                  <a:lnTo>
                    <a:pt x="16" y="202"/>
                  </a:lnTo>
                  <a:lnTo>
                    <a:pt x="16" y="202"/>
                  </a:lnTo>
                  <a:lnTo>
                    <a:pt x="18" y="204"/>
                  </a:lnTo>
                  <a:lnTo>
                    <a:pt x="22" y="204"/>
                  </a:lnTo>
                  <a:lnTo>
                    <a:pt x="26" y="206"/>
                  </a:lnTo>
                  <a:lnTo>
                    <a:pt x="30" y="206"/>
                  </a:lnTo>
                  <a:lnTo>
                    <a:pt x="30" y="206"/>
                  </a:lnTo>
                  <a:lnTo>
                    <a:pt x="30" y="206"/>
                  </a:lnTo>
                  <a:lnTo>
                    <a:pt x="34" y="204"/>
                  </a:lnTo>
                  <a:lnTo>
                    <a:pt x="36" y="202"/>
                  </a:lnTo>
                  <a:lnTo>
                    <a:pt x="38" y="200"/>
                  </a:lnTo>
                  <a:lnTo>
                    <a:pt x="42" y="198"/>
                  </a:lnTo>
                  <a:lnTo>
                    <a:pt x="42" y="196"/>
                  </a:lnTo>
                  <a:lnTo>
                    <a:pt x="42" y="222"/>
                  </a:lnTo>
                  <a:lnTo>
                    <a:pt x="42" y="222"/>
                  </a:lnTo>
                  <a:lnTo>
                    <a:pt x="42" y="224"/>
                  </a:lnTo>
                  <a:lnTo>
                    <a:pt x="44" y="224"/>
                  </a:lnTo>
                  <a:lnTo>
                    <a:pt x="48" y="226"/>
                  </a:lnTo>
                  <a:lnTo>
                    <a:pt x="50" y="226"/>
                  </a:lnTo>
                  <a:lnTo>
                    <a:pt x="54" y="226"/>
                  </a:lnTo>
                  <a:lnTo>
                    <a:pt x="58" y="226"/>
                  </a:lnTo>
                  <a:lnTo>
                    <a:pt x="64" y="226"/>
                  </a:lnTo>
                  <a:lnTo>
                    <a:pt x="70" y="226"/>
                  </a:lnTo>
                  <a:lnTo>
                    <a:pt x="74" y="224"/>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48" y="424"/>
                  </a:lnTo>
                  <a:lnTo>
                    <a:pt x="250" y="428"/>
                  </a:lnTo>
                  <a:lnTo>
                    <a:pt x="252" y="432"/>
                  </a:lnTo>
                  <a:lnTo>
                    <a:pt x="254" y="436"/>
                  </a:lnTo>
                  <a:lnTo>
                    <a:pt x="256" y="442"/>
                  </a:lnTo>
                  <a:lnTo>
                    <a:pt x="256" y="446"/>
                  </a:lnTo>
                  <a:lnTo>
                    <a:pt x="256" y="448"/>
                  </a:lnTo>
                  <a:lnTo>
                    <a:pt x="256" y="448"/>
                  </a:lnTo>
                  <a:lnTo>
                    <a:pt x="260" y="450"/>
                  </a:lnTo>
                  <a:lnTo>
                    <a:pt x="264" y="450"/>
                  </a:lnTo>
                  <a:lnTo>
                    <a:pt x="264" y="450"/>
                  </a:lnTo>
                  <a:lnTo>
                    <a:pt x="266" y="452"/>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73" name="Freeform 333"/>
            <p:cNvSpPr/>
            <p:nvPr/>
          </p:nvSpPr>
          <p:spPr>
            <a:xfrm>
              <a:off x="3862" y="1984"/>
              <a:ext cx="150" cy="756"/>
            </a:xfrm>
            <a:custGeom>
              <a:avLst/>
              <a:gdLst>
                <a:gd name="txL" fmla="*/ 0 w 150"/>
                <a:gd name="txT" fmla="*/ 0 h 756"/>
                <a:gd name="txR" fmla="*/ 150 w 150"/>
                <a:gd name="txB" fmla="*/ 756 h 756"/>
              </a:gdLst>
              <a:ahLst/>
              <a:cxnLst>
                <a:cxn ang="0">
                  <a:pos x="130" y="742"/>
                </a:cxn>
                <a:cxn ang="0">
                  <a:pos x="102" y="748"/>
                </a:cxn>
                <a:cxn ang="0">
                  <a:pos x="92" y="748"/>
                </a:cxn>
                <a:cxn ang="0">
                  <a:pos x="54" y="716"/>
                </a:cxn>
                <a:cxn ang="0">
                  <a:pos x="70" y="688"/>
                </a:cxn>
                <a:cxn ang="0">
                  <a:pos x="58" y="678"/>
                </a:cxn>
                <a:cxn ang="0">
                  <a:pos x="42" y="678"/>
                </a:cxn>
                <a:cxn ang="0">
                  <a:pos x="34" y="686"/>
                </a:cxn>
                <a:cxn ang="0">
                  <a:pos x="0" y="622"/>
                </a:cxn>
                <a:cxn ang="0">
                  <a:pos x="8" y="540"/>
                </a:cxn>
                <a:cxn ang="0">
                  <a:pos x="30" y="452"/>
                </a:cxn>
                <a:cxn ang="0">
                  <a:pos x="28" y="398"/>
                </a:cxn>
                <a:cxn ang="0">
                  <a:pos x="48" y="368"/>
                </a:cxn>
                <a:cxn ang="0">
                  <a:pos x="46" y="336"/>
                </a:cxn>
                <a:cxn ang="0">
                  <a:pos x="38" y="352"/>
                </a:cxn>
                <a:cxn ang="0">
                  <a:pos x="36" y="372"/>
                </a:cxn>
                <a:cxn ang="0">
                  <a:pos x="30" y="380"/>
                </a:cxn>
                <a:cxn ang="0">
                  <a:pos x="50" y="260"/>
                </a:cxn>
                <a:cxn ang="0">
                  <a:pos x="56" y="214"/>
                </a:cxn>
                <a:cxn ang="0">
                  <a:pos x="66" y="184"/>
                </a:cxn>
                <a:cxn ang="0">
                  <a:pos x="66" y="166"/>
                </a:cxn>
                <a:cxn ang="0">
                  <a:pos x="68" y="150"/>
                </a:cxn>
                <a:cxn ang="0">
                  <a:pos x="70" y="134"/>
                </a:cxn>
                <a:cxn ang="0">
                  <a:pos x="68" y="110"/>
                </a:cxn>
                <a:cxn ang="0">
                  <a:pos x="72" y="88"/>
                </a:cxn>
                <a:cxn ang="0">
                  <a:pos x="64" y="30"/>
                </a:cxn>
                <a:cxn ang="0">
                  <a:pos x="46" y="10"/>
                </a:cxn>
                <a:cxn ang="0">
                  <a:pos x="60" y="6"/>
                </a:cxn>
                <a:cxn ang="0">
                  <a:pos x="74" y="8"/>
                </a:cxn>
                <a:cxn ang="0">
                  <a:pos x="100" y="46"/>
                </a:cxn>
                <a:cxn ang="0">
                  <a:pos x="110" y="106"/>
                </a:cxn>
                <a:cxn ang="0">
                  <a:pos x="116" y="108"/>
                </a:cxn>
                <a:cxn ang="0">
                  <a:pos x="118" y="116"/>
                </a:cxn>
                <a:cxn ang="0">
                  <a:pos x="114" y="126"/>
                </a:cxn>
                <a:cxn ang="0">
                  <a:pos x="104" y="146"/>
                </a:cxn>
                <a:cxn ang="0">
                  <a:pos x="88" y="178"/>
                </a:cxn>
                <a:cxn ang="0">
                  <a:pos x="82" y="214"/>
                </a:cxn>
                <a:cxn ang="0">
                  <a:pos x="80" y="326"/>
                </a:cxn>
                <a:cxn ang="0">
                  <a:pos x="68" y="344"/>
                </a:cxn>
                <a:cxn ang="0">
                  <a:pos x="58" y="370"/>
                </a:cxn>
                <a:cxn ang="0">
                  <a:pos x="60" y="398"/>
                </a:cxn>
                <a:cxn ang="0">
                  <a:pos x="56" y="420"/>
                </a:cxn>
                <a:cxn ang="0">
                  <a:pos x="56" y="458"/>
                </a:cxn>
                <a:cxn ang="0">
                  <a:pos x="54" y="470"/>
                </a:cxn>
                <a:cxn ang="0">
                  <a:pos x="58" y="478"/>
                </a:cxn>
                <a:cxn ang="0">
                  <a:pos x="56" y="516"/>
                </a:cxn>
                <a:cxn ang="0">
                  <a:pos x="46" y="526"/>
                </a:cxn>
                <a:cxn ang="0">
                  <a:pos x="38" y="554"/>
                </a:cxn>
                <a:cxn ang="0">
                  <a:pos x="38" y="618"/>
                </a:cxn>
                <a:cxn ang="0">
                  <a:pos x="38" y="642"/>
                </a:cxn>
                <a:cxn ang="0">
                  <a:pos x="90" y="658"/>
                </a:cxn>
                <a:cxn ang="0">
                  <a:pos x="92" y="676"/>
                </a:cxn>
                <a:cxn ang="0">
                  <a:pos x="150" y="748"/>
                </a:cxn>
              </a:cxnLst>
              <a:rect l="txL" t="txT" r="txR" b="txB"/>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74" name="Freeform 334"/>
            <p:cNvSpPr/>
            <p:nvPr/>
          </p:nvSpPr>
          <p:spPr>
            <a:xfrm>
              <a:off x="4042" y="2034"/>
              <a:ext cx="110" cy="126"/>
            </a:xfrm>
            <a:custGeom>
              <a:avLst/>
              <a:gdLst>
                <a:gd name="txL" fmla="*/ 0 w 110"/>
                <a:gd name="txT" fmla="*/ 0 h 126"/>
                <a:gd name="txR" fmla="*/ 110 w 110"/>
                <a:gd name="txB" fmla="*/ 126 h 126"/>
              </a:gdLst>
              <a:ahLst/>
              <a:cxnLst>
                <a:cxn ang="0">
                  <a:pos x="110" y="94"/>
                </a:cxn>
                <a:cxn ang="0">
                  <a:pos x="108" y="84"/>
                </a:cxn>
                <a:cxn ang="0">
                  <a:pos x="104" y="76"/>
                </a:cxn>
                <a:cxn ang="0">
                  <a:pos x="102" y="72"/>
                </a:cxn>
                <a:cxn ang="0">
                  <a:pos x="98" y="70"/>
                </a:cxn>
                <a:cxn ang="0">
                  <a:pos x="92" y="70"/>
                </a:cxn>
                <a:cxn ang="0">
                  <a:pos x="90" y="72"/>
                </a:cxn>
                <a:cxn ang="0">
                  <a:pos x="76" y="68"/>
                </a:cxn>
                <a:cxn ang="0">
                  <a:pos x="72" y="64"/>
                </a:cxn>
                <a:cxn ang="0">
                  <a:pos x="72" y="54"/>
                </a:cxn>
                <a:cxn ang="0">
                  <a:pos x="68" y="32"/>
                </a:cxn>
                <a:cxn ang="0">
                  <a:pos x="68" y="24"/>
                </a:cxn>
                <a:cxn ang="0">
                  <a:pos x="68" y="18"/>
                </a:cxn>
                <a:cxn ang="0">
                  <a:pos x="68" y="18"/>
                </a:cxn>
                <a:cxn ang="0">
                  <a:pos x="64" y="16"/>
                </a:cxn>
                <a:cxn ang="0">
                  <a:pos x="56" y="8"/>
                </a:cxn>
                <a:cxn ang="0">
                  <a:pos x="46" y="2"/>
                </a:cxn>
                <a:cxn ang="0">
                  <a:pos x="36" y="0"/>
                </a:cxn>
                <a:cxn ang="0">
                  <a:pos x="30" y="4"/>
                </a:cxn>
                <a:cxn ang="0">
                  <a:pos x="18" y="10"/>
                </a:cxn>
                <a:cxn ang="0">
                  <a:pos x="8" y="24"/>
                </a:cxn>
                <a:cxn ang="0">
                  <a:pos x="6" y="28"/>
                </a:cxn>
                <a:cxn ang="0">
                  <a:pos x="2" y="38"/>
                </a:cxn>
                <a:cxn ang="0">
                  <a:pos x="0" y="52"/>
                </a:cxn>
                <a:cxn ang="0">
                  <a:pos x="2" y="56"/>
                </a:cxn>
                <a:cxn ang="0">
                  <a:pos x="10" y="60"/>
                </a:cxn>
                <a:cxn ang="0">
                  <a:pos x="32" y="72"/>
                </a:cxn>
                <a:cxn ang="0">
                  <a:pos x="50" y="126"/>
                </a:cxn>
                <a:cxn ang="0">
                  <a:pos x="102" y="124"/>
                </a:cxn>
                <a:cxn ang="0">
                  <a:pos x="104" y="116"/>
                </a:cxn>
                <a:cxn ang="0">
                  <a:pos x="106" y="110"/>
                </a:cxn>
                <a:cxn ang="0">
                  <a:pos x="106" y="104"/>
                </a:cxn>
                <a:cxn ang="0">
                  <a:pos x="108" y="96"/>
                </a:cxn>
              </a:cxnLst>
              <a:rect l="txL" t="txT" r="txR" b="txB"/>
              <a:pathLst>
                <a:path w="110" h="126">
                  <a:moveTo>
                    <a:pt x="108" y="96"/>
                  </a:moveTo>
                  <a:lnTo>
                    <a:pt x="110" y="94"/>
                  </a:lnTo>
                  <a:lnTo>
                    <a:pt x="108" y="90"/>
                  </a:lnTo>
                  <a:lnTo>
                    <a:pt x="108" y="84"/>
                  </a:lnTo>
                  <a:lnTo>
                    <a:pt x="106" y="80"/>
                  </a:lnTo>
                  <a:lnTo>
                    <a:pt x="104" y="76"/>
                  </a:lnTo>
                  <a:lnTo>
                    <a:pt x="102" y="72"/>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64"/>
                  </a:lnTo>
                  <a:lnTo>
                    <a:pt x="72" y="54"/>
                  </a:lnTo>
                  <a:lnTo>
                    <a:pt x="70" y="42"/>
                  </a:lnTo>
                  <a:lnTo>
                    <a:pt x="68" y="32"/>
                  </a:lnTo>
                  <a:lnTo>
                    <a:pt x="68" y="28"/>
                  </a:lnTo>
                  <a:lnTo>
                    <a:pt x="68" y="24"/>
                  </a:lnTo>
                  <a:lnTo>
                    <a:pt x="68" y="20"/>
                  </a:lnTo>
                  <a:lnTo>
                    <a:pt x="68" y="18"/>
                  </a:lnTo>
                  <a:lnTo>
                    <a:pt x="68" y="18"/>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75" name="Freeform 335"/>
            <p:cNvSpPr/>
            <p:nvPr/>
          </p:nvSpPr>
          <p:spPr>
            <a:xfrm>
              <a:off x="3718" y="1558"/>
              <a:ext cx="52" cy="70"/>
            </a:xfrm>
            <a:custGeom>
              <a:avLst/>
              <a:gdLst>
                <a:gd name="txL" fmla="*/ 0 w 52"/>
                <a:gd name="txT" fmla="*/ 0 h 70"/>
                <a:gd name="txR" fmla="*/ 52 w 52"/>
                <a:gd name="txB" fmla="*/ 70 h 70"/>
              </a:gdLst>
              <a:ahLst/>
              <a:cxnLst>
                <a:cxn ang="0">
                  <a:pos x="50" y="64"/>
                </a:cxn>
                <a:cxn ang="0">
                  <a:pos x="46" y="60"/>
                </a:cxn>
                <a:cxn ang="0">
                  <a:pos x="44" y="54"/>
                </a:cxn>
                <a:cxn ang="0">
                  <a:pos x="46" y="46"/>
                </a:cxn>
                <a:cxn ang="0">
                  <a:pos x="48" y="42"/>
                </a:cxn>
                <a:cxn ang="0">
                  <a:pos x="48" y="36"/>
                </a:cxn>
                <a:cxn ang="0">
                  <a:pos x="48" y="32"/>
                </a:cxn>
                <a:cxn ang="0">
                  <a:pos x="50" y="20"/>
                </a:cxn>
                <a:cxn ang="0">
                  <a:pos x="52" y="10"/>
                </a:cxn>
                <a:cxn ang="0">
                  <a:pos x="52" y="6"/>
                </a:cxn>
                <a:cxn ang="0">
                  <a:pos x="52" y="0"/>
                </a:cxn>
                <a:cxn ang="0">
                  <a:pos x="48" y="0"/>
                </a:cxn>
                <a:cxn ang="0">
                  <a:pos x="44" y="0"/>
                </a:cxn>
                <a:cxn ang="0">
                  <a:pos x="40" y="2"/>
                </a:cxn>
                <a:cxn ang="0">
                  <a:pos x="36" y="0"/>
                </a:cxn>
                <a:cxn ang="0">
                  <a:pos x="34" y="2"/>
                </a:cxn>
                <a:cxn ang="0">
                  <a:pos x="30" y="10"/>
                </a:cxn>
                <a:cxn ang="0">
                  <a:pos x="28" y="14"/>
                </a:cxn>
                <a:cxn ang="0">
                  <a:pos x="24" y="20"/>
                </a:cxn>
                <a:cxn ang="0">
                  <a:pos x="20" y="22"/>
                </a:cxn>
                <a:cxn ang="0">
                  <a:pos x="16" y="24"/>
                </a:cxn>
                <a:cxn ang="0">
                  <a:pos x="14" y="28"/>
                </a:cxn>
                <a:cxn ang="0">
                  <a:pos x="14" y="32"/>
                </a:cxn>
                <a:cxn ang="0">
                  <a:pos x="10" y="36"/>
                </a:cxn>
                <a:cxn ang="0">
                  <a:pos x="8" y="38"/>
                </a:cxn>
                <a:cxn ang="0">
                  <a:pos x="6" y="40"/>
                </a:cxn>
                <a:cxn ang="0">
                  <a:pos x="6" y="42"/>
                </a:cxn>
                <a:cxn ang="0">
                  <a:pos x="4" y="44"/>
                </a:cxn>
                <a:cxn ang="0">
                  <a:pos x="2" y="44"/>
                </a:cxn>
                <a:cxn ang="0">
                  <a:pos x="0" y="42"/>
                </a:cxn>
                <a:cxn ang="0">
                  <a:pos x="0" y="44"/>
                </a:cxn>
                <a:cxn ang="0">
                  <a:pos x="8" y="52"/>
                </a:cxn>
                <a:cxn ang="0">
                  <a:pos x="12" y="60"/>
                </a:cxn>
                <a:cxn ang="0">
                  <a:pos x="16" y="64"/>
                </a:cxn>
                <a:cxn ang="0">
                  <a:pos x="20" y="62"/>
                </a:cxn>
                <a:cxn ang="0">
                  <a:pos x="26" y="66"/>
                </a:cxn>
                <a:cxn ang="0">
                  <a:pos x="30" y="66"/>
                </a:cxn>
                <a:cxn ang="0">
                  <a:pos x="36" y="66"/>
                </a:cxn>
                <a:cxn ang="0">
                  <a:pos x="40" y="66"/>
                </a:cxn>
                <a:cxn ang="0">
                  <a:pos x="44" y="68"/>
                </a:cxn>
                <a:cxn ang="0">
                  <a:pos x="48" y="70"/>
                </a:cxn>
                <a:cxn ang="0">
                  <a:pos x="50" y="70"/>
                </a:cxn>
                <a:cxn ang="0">
                  <a:pos x="52" y="70"/>
                </a:cxn>
              </a:cxnLst>
              <a:rect l="txL" t="txT" r="txR" b="txB"/>
              <a:pathLst>
                <a:path w="52" h="70">
                  <a:moveTo>
                    <a:pt x="52" y="70"/>
                  </a:moveTo>
                  <a:lnTo>
                    <a:pt x="50" y="64"/>
                  </a:lnTo>
                  <a:lnTo>
                    <a:pt x="46" y="60"/>
                  </a:lnTo>
                  <a:lnTo>
                    <a:pt x="46" y="60"/>
                  </a:lnTo>
                  <a:lnTo>
                    <a:pt x="44" y="58"/>
                  </a:lnTo>
                  <a:lnTo>
                    <a:pt x="44" y="54"/>
                  </a:lnTo>
                  <a:lnTo>
                    <a:pt x="44" y="50"/>
                  </a:lnTo>
                  <a:lnTo>
                    <a:pt x="46" y="46"/>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6" y="0"/>
                  </a:lnTo>
                  <a:lnTo>
                    <a:pt x="34" y="2"/>
                  </a:lnTo>
                  <a:lnTo>
                    <a:pt x="32" y="4"/>
                  </a:lnTo>
                  <a:lnTo>
                    <a:pt x="30" y="10"/>
                  </a:lnTo>
                  <a:lnTo>
                    <a:pt x="30" y="10"/>
                  </a:lnTo>
                  <a:lnTo>
                    <a:pt x="28" y="14"/>
                  </a:lnTo>
                  <a:lnTo>
                    <a:pt x="26" y="16"/>
                  </a:lnTo>
                  <a:lnTo>
                    <a:pt x="24" y="20"/>
                  </a:lnTo>
                  <a:lnTo>
                    <a:pt x="20" y="22"/>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0"/>
                  </a:lnTo>
                  <a:lnTo>
                    <a:pt x="6" y="40"/>
                  </a:lnTo>
                  <a:lnTo>
                    <a:pt x="6" y="42"/>
                  </a:lnTo>
                  <a:lnTo>
                    <a:pt x="6" y="42"/>
                  </a:lnTo>
                  <a:lnTo>
                    <a:pt x="4" y="44"/>
                  </a:lnTo>
                  <a:lnTo>
                    <a:pt x="2" y="44"/>
                  </a:lnTo>
                  <a:lnTo>
                    <a:pt x="2" y="44"/>
                  </a:lnTo>
                  <a:lnTo>
                    <a:pt x="0" y="42"/>
                  </a:lnTo>
                  <a:lnTo>
                    <a:pt x="0" y="42"/>
                  </a:lnTo>
                  <a:lnTo>
                    <a:pt x="0" y="44"/>
                  </a:lnTo>
                  <a:lnTo>
                    <a:pt x="0" y="44"/>
                  </a:lnTo>
                  <a:lnTo>
                    <a:pt x="8" y="52"/>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0" y="66"/>
                  </a:lnTo>
                  <a:lnTo>
                    <a:pt x="42" y="66"/>
                  </a:lnTo>
                  <a:lnTo>
                    <a:pt x="44" y="68"/>
                  </a:lnTo>
                  <a:lnTo>
                    <a:pt x="48" y="68"/>
                  </a:lnTo>
                  <a:lnTo>
                    <a:pt x="48" y="70"/>
                  </a:lnTo>
                  <a:lnTo>
                    <a:pt x="50" y="70"/>
                  </a:lnTo>
                  <a:lnTo>
                    <a:pt x="50" y="70"/>
                  </a:lnTo>
                  <a:lnTo>
                    <a:pt x="52" y="70"/>
                  </a:lnTo>
                  <a:lnTo>
                    <a:pt x="52" y="7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76" name="Freeform 336"/>
            <p:cNvSpPr/>
            <p:nvPr/>
          </p:nvSpPr>
          <p:spPr>
            <a:xfrm>
              <a:off x="3658" y="1510"/>
              <a:ext cx="60" cy="74"/>
            </a:xfrm>
            <a:custGeom>
              <a:avLst/>
              <a:gdLst>
                <a:gd name="txL" fmla="*/ 0 w 60"/>
                <a:gd name="txT" fmla="*/ 0 h 74"/>
                <a:gd name="txR" fmla="*/ 60 w 60"/>
                <a:gd name="txB" fmla="*/ 74 h 74"/>
              </a:gdLst>
              <a:ahLst/>
              <a:cxnLst>
                <a:cxn ang="0">
                  <a:pos x="60" y="40"/>
                </a:cxn>
                <a:cxn ang="0">
                  <a:pos x="60" y="40"/>
                </a:cxn>
                <a:cxn ang="0">
                  <a:pos x="58" y="42"/>
                </a:cxn>
                <a:cxn ang="0">
                  <a:pos x="56" y="46"/>
                </a:cxn>
                <a:cxn ang="0">
                  <a:pos x="54" y="48"/>
                </a:cxn>
                <a:cxn ang="0">
                  <a:pos x="50" y="50"/>
                </a:cxn>
                <a:cxn ang="0">
                  <a:pos x="46" y="52"/>
                </a:cxn>
                <a:cxn ang="0">
                  <a:pos x="46" y="52"/>
                </a:cxn>
                <a:cxn ang="0">
                  <a:pos x="44" y="52"/>
                </a:cxn>
                <a:cxn ang="0">
                  <a:pos x="42" y="54"/>
                </a:cxn>
                <a:cxn ang="0">
                  <a:pos x="40" y="58"/>
                </a:cxn>
                <a:cxn ang="0">
                  <a:pos x="40" y="58"/>
                </a:cxn>
                <a:cxn ang="0">
                  <a:pos x="38" y="60"/>
                </a:cxn>
                <a:cxn ang="0">
                  <a:pos x="36" y="62"/>
                </a:cxn>
                <a:cxn ang="0">
                  <a:pos x="32" y="62"/>
                </a:cxn>
                <a:cxn ang="0">
                  <a:pos x="32" y="62"/>
                </a:cxn>
                <a:cxn ang="0">
                  <a:pos x="30" y="64"/>
                </a:cxn>
                <a:cxn ang="0">
                  <a:pos x="26" y="66"/>
                </a:cxn>
                <a:cxn ang="0">
                  <a:pos x="24" y="68"/>
                </a:cxn>
                <a:cxn ang="0">
                  <a:pos x="16" y="74"/>
                </a:cxn>
                <a:cxn ang="0">
                  <a:pos x="10" y="70"/>
                </a:cxn>
                <a:cxn ang="0">
                  <a:pos x="6" y="66"/>
                </a:cxn>
                <a:cxn ang="0">
                  <a:pos x="4" y="62"/>
                </a:cxn>
                <a:cxn ang="0">
                  <a:pos x="0" y="54"/>
                </a:cxn>
                <a:cxn ang="0">
                  <a:pos x="2" y="54"/>
                </a:cxn>
                <a:cxn ang="0">
                  <a:pos x="2" y="50"/>
                </a:cxn>
                <a:cxn ang="0">
                  <a:pos x="4" y="48"/>
                </a:cxn>
                <a:cxn ang="0">
                  <a:pos x="6" y="44"/>
                </a:cxn>
                <a:cxn ang="0">
                  <a:pos x="8" y="42"/>
                </a:cxn>
                <a:cxn ang="0">
                  <a:pos x="8" y="40"/>
                </a:cxn>
                <a:cxn ang="0">
                  <a:pos x="8" y="38"/>
                </a:cxn>
                <a:cxn ang="0">
                  <a:pos x="8" y="36"/>
                </a:cxn>
                <a:cxn ang="0">
                  <a:pos x="6" y="34"/>
                </a:cxn>
                <a:cxn ang="0">
                  <a:pos x="6" y="32"/>
                </a:cxn>
                <a:cxn ang="0">
                  <a:pos x="6" y="32"/>
                </a:cxn>
                <a:cxn ang="0">
                  <a:pos x="6" y="30"/>
                </a:cxn>
                <a:cxn ang="0">
                  <a:pos x="6" y="28"/>
                </a:cxn>
                <a:cxn ang="0">
                  <a:pos x="8" y="28"/>
                </a:cxn>
                <a:cxn ang="0">
                  <a:pos x="32" y="28"/>
                </a:cxn>
                <a:cxn ang="0">
                  <a:pos x="32" y="18"/>
                </a:cxn>
                <a:cxn ang="0">
                  <a:pos x="22" y="8"/>
                </a:cxn>
                <a:cxn ang="0">
                  <a:pos x="26" y="8"/>
                </a:cxn>
                <a:cxn ang="0">
                  <a:pos x="26" y="0"/>
                </a:cxn>
                <a:cxn ang="0">
                  <a:pos x="46" y="0"/>
                </a:cxn>
                <a:cxn ang="0">
                  <a:pos x="46" y="2"/>
                </a:cxn>
                <a:cxn ang="0">
                  <a:pos x="46" y="32"/>
                </a:cxn>
                <a:cxn ang="0">
                  <a:pos x="54" y="32"/>
                </a:cxn>
                <a:cxn ang="0">
                  <a:pos x="54" y="34"/>
                </a:cxn>
                <a:cxn ang="0">
                  <a:pos x="54" y="34"/>
                </a:cxn>
                <a:cxn ang="0">
                  <a:pos x="54" y="36"/>
                </a:cxn>
                <a:cxn ang="0">
                  <a:pos x="56" y="38"/>
                </a:cxn>
                <a:cxn ang="0">
                  <a:pos x="60" y="40"/>
                </a:cxn>
              </a:cxnLst>
              <a:rect l="txL" t="txT" r="txR" b="txB"/>
              <a:pathLst>
                <a:path w="60" h="74">
                  <a:moveTo>
                    <a:pt x="60" y="40"/>
                  </a:moveTo>
                  <a:lnTo>
                    <a:pt x="60" y="40"/>
                  </a:lnTo>
                  <a:lnTo>
                    <a:pt x="58" y="42"/>
                  </a:lnTo>
                  <a:lnTo>
                    <a:pt x="56" y="46"/>
                  </a:lnTo>
                  <a:lnTo>
                    <a:pt x="54" y="48"/>
                  </a:lnTo>
                  <a:lnTo>
                    <a:pt x="50" y="50"/>
                  </a:lnTo>
                  <a:lnTo>
                    <a:pt x="46" y="52"/>
                  </a:lnTo>
                  <a:lnTo>
                    <a:pt x="46" y="52"/>
                  </a:lnTo>
                  <a:lnTo>
                    <a:pt x="44" y="52"/>
                  </a:lnTo>
                  <a:lnTo>
                    <a:pt x="42" y="54"/>
                  </a:lnTo>
                  <a:lnTo>
                    <a:pt x="40" y="58"/>
                  </a:lnTo>
                  <a:lnTo>
                    <a:pt x="40" y="58"/>
                  </a:lnTo>
                  <a:lnTo>
                    <a:pt x="38" y="60"/>
                  </a:lnTo>
                  <a:lnTo>
                    <a:pt x="36" y="62"/>
                  </a:lnTo>
                  <a:lnTo>
                    <a:pt x="32"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4"/>
                  </a:lnTo>
                  <a:lnTo>
                    <a:pt x="54" y="36"/>
                  </a:lnTo>
                  <a:lnTo>
                    <a:pt x="56" y="38"/>
                  </a:lnTo>
                  <a:lnTo>
                    <a:pt x="60" y="4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77" name="Freeform 337"/>
            <p:cNvSpPr/>
            <p:nvPr/>
          </p:nvSpPr>
          <p:spPr>
            <a:xfrm>
              <a:off x="3704" y="1502"/>
              <a:ext cx="14" cy="40"/>
            </a:xfrm>
            <a:custGeom>
              <a:avLst/>
              <a:gdLst>
                <a:gd name="txL" fmla="*/ 0 w 14"/>
                <a:gd name="txT" fmla="*/ 0 h 40"/>
                <a:gd name="txR" fmla="*/ 14 w 14"/>
                <a:gd name="txB" fmla="*/ 40 h 40"/>
              </a:gdLst>
              <a:ahLst/>
              <a:cxnLst>
                <a:cxn ang="0">
                  <a:pos x="14" y="0"/>
                </a:cxn>
                <a:cxn ang="0">
                  <a:pos x="14" y="0"/>
                </a:cxn>
                <a:cxn ang="0">
                  <a:pos x="12" y="0"/>
                </a:cxn>
                <a:cxn ang="0">
                  <a:pos x="10" y="0"/>
                </a:cxn>
                <a:cxn ang="0">
                  <a:pos x="10" y="2"/>
                </a:cxn>
                <a:cxn ang="0">
                  <a:pos x="8" y="2"/>
                </a:cxn>
                <a:cxn ang="0">
                  <a:pos x="6" y="4"/>
                </a:cxn>
                <a:cxn ang="0">
                  <a:pos x="6" y="4"/>
                </a:cxn>
                <a:cxn ang="0">
                  <a:pos x="4" y="6"/>
                </a:cxn>
                <a:cxn ang="0">
                  <a:pos x="2" y="4"/>
                </a:cxn>
                <a:cxn ang="0">
                  <a:pos x="0" y="4"/>
                </a:cxn>
                <a:cxn ang="0">
                  <a:pos x="0" y="6"/>
                </a:cxn>
                <a:cxn ang="0">
                  <a:pos x="0" y="8"/>
                </a:cxn>
                <a:cxn ang="0">
                  <a:pos x="0" y="8"/>
                </a:cxn>
                <a:cxn ang="0">
                  <a:pos x="0" y="40"/>
                </a:cxn>
                <a:cxn ang="0">
                  <a:pos x="8" y="40"/>
                </a:cxn>
                <a:cxn ang="0">
                  <a:pos x="8" y="40"/>
                </a:cxn>
                <a:cxn ang="0">
                  <a:pos x="8" y="38"/>
                </a:cxn>
                <a:cxn ang="0">
                  <a:pos x="10" y="36"/>
                </a:cxn>
                <a:cxn ang="0">
                  <a:pos x="12" y="34"/>
                </a:cxn>
                <a:cxn ang="0">
                  <a:pos x="12" y="32"/>
                </a:cxn>
                <a:cxn ang="0">
                  <a:pos x="12" y="30"/>
                </a:cxn>
                <a:cxn ang="0">
                  <a:pos x="12" y="28"/>
                </a:cxn>
                <a:cxn ang="0">
                  <a:pos x="10" y="24"/>
                </a:cxn>
                <a:cxn ang="0">
                  <a:pos x="10" y="18"/>
                </a:cxn>
                <a:cxn ang="0">
                  <a:pos x="10" y="14"/>
                </a:cxn>
                <a:cxn ang="0">
                  <a:pos x="10" y="12"/>
                </a:cxn>
                <a:cxn ang="0">
                  <a:pos x="12" y="10"/>
                </a:cxn>
                <a:cxn ang="0">
                  <a:pos x="12" y="8"/>
                </a:cxn>
                <a:cxn ang="0">
                  <a:pos x="14" y="4"/>
                </a:cxn>
                <a:cxn ang="0">
                  <a:pos x="14" y="0"/>
                </a:cxn>
              </a:cxnLst>
              <a:rect l="txL" t="txT" r="txR" b="txB"/>
              <a:pathLst>
                <a:path w="14" h="40">
                  <a:moveTo>
                    <a:pt x="14" y="0"/>
                  </a:moveTo>
                  <a:lnTo>
                    <a:pt x="14" y="0"/>
                  </a:lnTo>
                  <a:lnTo>
                    <a:pt x="12" y="0"/>
                  </a:lnTo>
                  <a:lnTo>
                    <a:pt x="10" y="0"/>
                  </a:lnTo>
                  <a:lnTo>
                    <a:pt x="10" y="2"/>
                  </a:lnTo>
                  <a:lnTo>
                    <a:pt x="8" y="2"/>
                  </a:lnTo>
                  <a:lnTo>
                    <a:pt x="6" y="4"/>
                  </a:lnTo>
                  <a:lnTo>
                    <a:pt x="6" y="4"/>
                  </a:lnTo>
                  <a:lnTo>
                    <a:pt x="4" y="6"/>
                  </a:lnTo>
                  <a:lnTo>
                    <a:pt x="2" y="4"/>
                  </a:lnTo>
                  <a:lnTo>
                    <a:pt x="0" y="4"/>
                  </a:lnTo>
                  <a:lnTo>
                    <a:pt x="0" y="6"/>
                  </a:lnTo>
                  <a:lnTo>
                    <a:pt x="0" y="8"/>
                  </a:lnTo>
                  <a:lnTo>
                    <a:pt x="0" y="8"/>
                  </a:lnTo>
                  <a:lnTo>
                    <a:pt x="0" y="40"/>
                  </a:lnTo>
                  <a:lnTo>
                    <a:pt x="8"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78" name="Freeform 338"/>
            <p:cNvSpPr/>
            <p:nvPr/>
          </p:nvSpPr>
          <p:spPr>
            <a:xfrm>
              <a:off x="3732" y="1622"/>
              <a:ext cx="48" cy="40"/>
            </a:xfrm>
            <a:custGeom>
              <a:avLst/>
              <a:gdLst>
                <a:gd name="txL" fmla="*/ 0 w 48"/>
                <a:gd name="txT" fmla="*/ 0 h 40"/>
                <a:gd name="txR" fmla="*/ 48 w 48"/>
                <a:gd name="txB" fmla="*/ 40 h 40"/>
              </a:gdLst>
              <a:ahLst/>
              <a:cxnLst>
                <a:cxn ang="0">
                  <a:pos x="48" y="16"/>
                </a:cxn>
                <a:cxn ang="0">
                  <a:pos x="46" y="14"/>
                </a:cxn>
                <a:cxn ang="0">
                  <a:pos x="42" y="12"/>
                </a:cxn>
                <a:cxn ang="0">
                  <a:pos x="40" y="8"/>
                </a:cxn>
                <a:cxn ang="0">
                  <a:pos x="38" y="6"/>
                </a:cxn>
                <a:cxn ang="0">
                  <a:pos x="36" y="6"/>
                </a:cxn>
                <a:cxn ang="0">
                  <a:pos x="34" y="6"/>
                </a:cxn>
                <a:cxn ang="0">
                  <a:pos x="30" y="4"/>
                </a:cxn>
                <a:cxn ang="0">
                  <a:pos x="26" y="2"/>
                </a:cxn>
                <a:cxn ang="0">
                  <a:pos x="22" y="2"/>
                </a:cxn>
                <a:cxn ang="0">
                  <a:pos x="16" y="2"/>
                </a:cxn>
                <a:cxn ang="0">
                  <a:pos x="12" y="2"/>
                </a:cxn>
                <a:cxn ang="0">
                  <a:pos x="6" y="0"/>
                </a:cxn>
                <a:cxn ang="0">
                  <a:pos x="2" y="0"/>
                </a:cxn>
                <a:cxn ang="0">
                  <a:pos x="2" y="2"/>
                </a:cxn>
                <a:cxn ang="0">
                  <a:pos x="2" y="6"/>
                </a:cxn>
                <a:cxn ang="0">
                  <a:pos x="2" y="10"/>
                </a:cxn>
                <a:cxn ang="0">
                  <a:pos x="2" y="16"/>
                </a:cxn>
                <a:cxn ang="0">
                  <a:pos x="8" y="24"/>
                </a:cxn>
                <a:cxn ang="0">
                  <a:pos x="8" y="20"/>
                </a:cxn>
                <a:cxn ang="0">
                  <a:pos x="6" y="18"/>
                </a:cxn>
                <a:cxn ang="0">
                  <a:pos x="8" y="16"/>
                </a:cxn>
                <a:cxn ang="0">
                  <a:pos x="14" y="20"/>
                </a:cxn>
                <a:cxn ang="0">
                  <a:pos x="24" y="30"/>
                </a:cxn>
                <a:cxn ang="0">
                  <a:pos x="22" y="32"/>
                </a:cxn>
                <a:cxn ang="0">
                  <a:pos x="24" y="36"/>
                </a:cxn>
                <a:cxn ang="0">
                  <a:pos x="24" y="36"/>
                </a:cxn>
                <a:cxn ang="0">
                  <a:pos x="26" y="34"/>
                </a:cxn>
                <a:cxn ang="0">
                  <a:pos x="26" y="34"/>
                </a:cxn>
                <a:cxn ang="0">
                  <a:pos x="28" y="34"/>
                </a:cxn>
                <a:cxn ang="0">
                  <a:pos x="28" y="36"/>
                </a:cxn>
                <a:cxn ang="0">
                  <a:pos x="32" y="40"/>
                </a:cxn>
                <a:cxn ang="0">
                  <a:pos x="36" y="38"/>
                </a:cxn>
                <a:cxn ang="0">
                  <a:pos x="40" y="32"/>
                </a:cxn>
                <a:cxn ang="0">
                  <a:pos x="40" y="28"/>
                </a:cxn>
                <a:cxn ang="0">
                  <a:pos x="44" y="22"/>
                </a:cxn>
              </a:cxnLst>
              <a:rect l="txL" t="txT" r="txR" b="txB"/>
              <a:pathLst>
                <a:path w="48" h="40">
                  <a:moveTo>
                    <a:pt x="48" y="16"/>
                  </a:moveTo>
                  <a:lnTo>
                    <a:pt x="48" y="16"/>
                  </a:lnTo>
                  <a:lnTo>
                    <a:pt x="48" y="16"/>
                  </a:lnTo>
                  <a:lnTo>
                    <a:pt x="46" y="14"/>
                  </a:lnTo>
                  <a:lnTo>
                    <a:pt x="44" y="14"/>
                  </a:lnTo>
                  <a:lnTo>
                    <a:pt x="42" y="12"/>
                  </a:lnTo>
                  <a:lnTo>
                    <a:pt x="40" y="10"/>
                  </a:lnTo>
                  <a:lnTo>
                    <a:pt x="40" y="8"/>
                  </a:lnTo>
                  <a:lnTo>
                    <a:pt x="38" y="6"/>
                  </a:lnTo>
                  <a:lnTo>
                    <a:pt x="38" y="6"/>
                  </a:lnTo>
                  <a:lnTo>
                    <a:pt x="38" y="6"/>
                  </a:lnTo>
                  <a:lnTo>
                    <a:pt x="36" y="6"/>
                  </a:lnTo>
                  <a:lnTo>
                    <a:pt x="36" y="6"/>
                  </a:lnTo>
                  <a:lnTo>
                    <a:pt x="34" y="6"/>
                  </a:lnTo>
                  <a:lnTo>
                    <a:pt x="34" y="6"/>
                  </a:lnTo>
                  <a:lnTo>
                    <a:pt x="30" y="4"/>
                  </a:lnTo>
                  <a:lnTo>
                    <a:pt x="28" y="4"/>
                  </a:lnTo>
                  <a:lnTo>
                    <a:pt x="26" y="2"/>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8" y="16"/>
                  </a:lnTo>
                  <a:lnTo>
                    <a:pt x="10" y="18"/>
                  </a:lnTo>
                  <a:lnTo>
                    <a:pt x="14" y="20"/>
                  </a:lnTo>
                  <a:lnTo>
                    <a:pt x="18" y="24"/>
                  </a:lnTo>
                  <a:lnTo>
                    <a:pt x="24" y="30"/>
                  </a:lnTo>
                  <a:lnTo>
                    <a:pt x="22" y="30"/>
                  </a:lnTo>
                  <a:lnTo>
                    <a:pt x="22" y="32"/>
                  </a:lnTo>
                  <a:lnTo>
                    <a:pt x="22" y="34"/>
                  </a:lnTo>
                  <a:lnTo>
                    <a:pt x="24" y="36"/>
                  </a:lnTo>
                  <a:lnTo>
                    <a:pt x="24" y="36"/>
                  </a:lnTo>
                  <a:lnTo>
                    <a:pt x="24" y="36"/>
                  </a:lnTo>
                  <a:lnTo>
                    <a:pt x="26" y="36"/>
                  </a:lnTo>
                  <a:lnTo>
                    <a:pt x="26" y="34"/>
                  </a:lnTo>
                  <a:lnTo>
                    <a:pt x="26" y="34"/>
                  </a:lnTo>
                  <a:lnTo>
                    <a:pt x="26" y="34"/>
                  </a:lnTo>
                  <a:lnTo>
                    <a:pt x="28" y="34"/>
                  </a:lnTo>
                  <a:lnTo>
                    <a:pt x="28" y="34"/>
                  </a:lnTo>
                  <a:lnTo>
                    <a:pt x="28" y="36"/>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79" name="Freeform 339"/>
            <p:cNvSpPr/>
            <p:nvPr/>
          </p:nvSpPr>
          <p:spPr>
            <a:xfrm>
              <a:off x="3766" y="1640"/>
              <a:ext cx="82" cy="30"/>
            </a:xfrm>
            <a:custGeom>
              <a:avLst/>
              <a:gdLst>
                <a:gd name="txL" fmla="*/ 0 w 82"/>
                <a:gd name="txT" fmla="*/ 0 h 30"/>
                <a:gd name="txR" fmla="*/ 82 w 82"/>
                <a:gd name="txB" fmla="*/ 30 h 30"/>
              </a:gdLst>
              <a:ahLst/>
              <a:cxnLst>
                <a:cxn ang="0">
                  <a:pos x="12" y="6"/>
                </a:cxn>
                <a:cxn ang="0">
                  <a:pos x="8" y="10"/>
                </a:cxn>
                <a:cxn ang="0">
                  <a:pos x="6" y="14"/>
                </a:cxn>
                <a:cxn ang="0">
                  <a:pos x="2" y="20"/>
                </a:cxn>
                <a:cxn ang="0">
                  <a:pos x="0" y="20"/>
                </a:cxn>
                <a:cxn ang="0">
                  <a:pos x="6" y="22"/>
                </a:cxn>
                <a:cxn ang="0">
                  <a:pos x="10" y="20"/>
                </a:cxn>
                <a:cxn ang="0">
                  <a:pos x="16" y="20"/>
                </a:cxn>
                <a:cxn ang="0">
                  <a:pos x="28" y="18"/>
                </a:cxn>
                <a:cxn ang="0">
                  <a:pos x="32" y="18"/>
                </a:cxn>
                <a:cxn ang="0">
                  <a:pos x="40" y="20"/>
                </a:cxn>
                <a:cxn ang="0">
                  <a:pos x="42" y="22"/>
                </a:cxn>
                <a:cxn ang="0">
                  <a:pos x="46" y="26"/>
                </a:cxn>
                <a:cxn ang="0">
                  <a:pos x="50" y="28"/>
                </a:cxn>
                <a:cxn ang="0">
                  <a:pos x="56" y="28"/>
                </a:cxn>
                <a:cxn ang="0">
                  <a:pos x="56" y="26"/>
                </a:cxn>
                <a:cxn ang="0">
                  <a:pos x="56" y="26"/>
                </a:cxn>
                <a:cxn ang="0">
                  <a:pos x="54" y="24"/>
                </a:cxn>
                <a:cxn ang="0">
                  <a:pos x="52" y="22"/>
                </a:cxn>
                <a:cxn ang="0">
                  <a:pos x="54" y="20"/>
                </a:cxn>
                <a:cxn ang="0">
                  <a:pos x="60" y="18"/>
                </a:cxn>
                <a:cxn ang="0">
                  <a:pos x="62" y="14"/>
                </a:cxn>
                <a:cxn ang="0">
                  <a:pos x="64" y="12"/>
                </a:cxn>
                <a:cxn ang="0">
                  <a:pos x="68" y="12"/>
                </a:cxn>
                <a:cxn ang="0">
                  <a:pos x="72" y="12"/>
                </a:cxn>
                <a:cxn ang="0">
                  <a:pos x="76" y="14"/>
                </a:cxn>
                <a:cxn ang="0">
                  <a:pos x="80" y="18"/>
                </a:cxn>
                <a:cxn ang="0">
                  <a:pos x="82" y="14"/>
                </a:cxn>
                <a:cxn ang="0">
                  <a:pos x="80" y="10"/>
                </a:cxn>
                <a:cxn ang="0">
                  <a:pos x="78" y="6"/>
                </a:cxn>
                <a:cxn ang="0">
                  <a:pos x="70" y="4"/>
                </a:cxn>
                <a:cxn ang="0">
                  <a:pos x="66" y="4"/>
                </a:cxn>
                <a:cxn ang="0">
                  <a:pos x="62" y="4"/>
                </a:cxn>
                <a:cxn ang="0">
                  <a:pos x="50" y="8"/>
                </a:cxn>
                <a:cxn ang="0">
                  <a:pos x="44" y="10"/>
                </a:cxn>
                <a:cxn ang="0">
                  <a:pos x="40" y="10"/>
                </a:cxn>
                <a:cxn ang="0">
                  <a:pos x="34" y="8"/>
                </a:cxn>
                <a:cxn ang="0">
                  <a:pos x="32" y="8"/>
                </a:cxn>
                <a:cxn ang="0">
                  <a:pos x="30" y="6"/>
                </a:cxn>
                <a:cxn ang="0">
                  <a:pos x="16" y="0"/>
                </a:cxn>
              </a:cxnLst>
              <a:rect l="txL" t="txT" r="txR" b="txB"/>
              <a:pathLst>
                <a:path w="82" h="30">
                  <a:moveTo>
                    <a:pt x="16" y="0"/>
                  </a:moveTo>
                  <a:lnTo>
                    <a:pt x="12" y="6"/>
                  </a:lnTo>
                  <a:lnTo>
                    <a:pt x="10" y="8"/>
                  </a:lnTo>
                  <a:lnTo>
                    <a:pt x="8" y="10"/>
                  </a:lnTo>
                  <a:lnTo>
                    <a:pt x="6" y="14"/>
                  </a:lnTo>
                  <a:lnTo>
                    <a:pt x="6" y="14"/>
                  </a:lnTo>
                  <a:lnTo>
                    <a:pt x="4" y="18"/>
                  </a:lnTo>
                  <a:lnTo>
                    <a:pt x="2" y="20"/>
                  </a:lnTo>
                  <a:lnTo>
                    <a:pt x="0" y="20"/>
                  </a:lnTo>
                  <a:lnTo>
                    <a:pt x="0" y="20"/>
                  </a:lnTo>
                  <a:lnTo>
                    <a:pt x="6" y="22"/>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2" y="22"/>
                  </a:lnTo>
                  <a:lnTo>
                    <a:pt x="44" y="24"/>
                  </a:lnTo>
                  <a:lnTo>
                    <a:pt x="46" y="26"/>
                  </a:lnTo>
                  <a:lnTo>
                    <a:pt x="50" y="30"/>
                  </a:lnTo>
                  <a:lnTo>
                    <a:pt x="50" y="28"/>
                  </a:lnTo>
                  <a:lnTo>
                    <a:pt x="54" y="28"/>
                  </a:lnTo>
                  <a:lnTo>
                    <a:pt x="56" y="28"/>
                  </a:lnTo>
                  <a:lnTo>
                    <a:pt x="56" y="26"/>
                  </a:lnTo>
                  <a:lnTo>
                    <a:pt x="56" y="26"/>
                  </a:lnTo>
                  <a:lnTo>
                    <a:pt x="56" y="26"/>
                  </a:lnTo>
                  <a:lnTo>
                    <a:pt x="56" y="26"/>
                  </a:lnTo>
                  <a:lnTo>
                    <a:pt x="54" y="24"/>
                  </a:lnTo>
                  <a:lnTo>
                    <a:pt x="54" y="24"/>
                  </a:lnTo>
                  <a:lnTo>
                    <a:pt x="52" y="22"/>
                  </a:lnTo>
                  <a:lnTo>
                    <a:pt x="52" y="22"/>
                  </a:lnTo>
                  <a:lnTo>
                    <a:pt x="54" y="20"/>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6" y="14"/>
                  </a:lnTo>
                  <a:lnTo>
                    <a:pt x="78" y="16"/>
                  </a:lnTo>
                  <a:lnTo>
                    <a:pt x="80" y="18"/>
                  </a:lnTo>
                  <a:lnTo>
                    <a:pt x="82" y="14"/>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8"/>
                  </a:lnTo>
                  <a:lnTo>
                    <a:pt x="32" y="6"/>
                  </a:lnTo>
                  <a:lnTo>
                    <a:pt x="30" y="6"/>
                  </a:lnTo>
                  <a:lnTo>
                    <a:pt x="26" y="4"/>
                  </a:lnTo>
                  <a:lnTo>
                    <a:pt x="1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80" name="Freeform 340"/>
            <p:cNvSpPr/>
            <p:nvPr/>
          </p:nvSpPr>
          <p:spPr>
            <a:xfrm>
              <a:off x="3344" y="1316"/>
              <a:ext cx="386" cy="248"/>
            </a:xfrm>
            <a:custGeom>
              <a:avLst/>
              <a:gdLst>
                <a:gd name="txL" fmla="*/ 0 w 386"/>
                <a:gd name="txT" fmla="*/ 0 h 248"/>
                <a:gd name="txR" fmla="*/ 386 w 386"/>
                <a:gd name="txB" fmla="*/ 248 h 248"/>
              </a:gdLst>
              <a:ahLst/>
              <a:cxnLst>
                <a:cxn ang="0">
                  <a:pos x="380" y="178"/>
                </a:cxn>
                <a:cxn ang="0">
                  <a:pos x="384" y="170"/>
                </a:cxn>
                <a:cxn ang="0">
                  <a:pos x="386" y="164"/>
                </a:cxn>
                <a:cxn ang="0">
                  <a:pos x="374" y="162"/>
                </a:cxn>
                <a:cxn ang="0">
                  <a:pos x="356" y="162"/>
                </a:cxn>
                <a:cxn ang="0">
                  <a:pos x="346" y="166"/>
                </a:cxn>
                <a:cxn ang="0">
                  <a:pos x="340" y="164"/>
                </a:cxn>
                <a:cxn ang="0">
                  <a:pos x="334" y="170"/>
                </a:cxn>
                <a:cxn ang="0">
                  <a:pos x="332" y="184"/>
                </a:cxn>
                <a:cxn ang="0">
                  <a:pos x="326" y="192"/>
                </a:cxn>
                <a:cxn ang="0">
                  <a:pos x="314" y="196"/>
                </a:cxn>
                <a:cxn ang="0">
                  <a:pos x="302" y="198"/>
                </a:cxn>
                <a:cxn ang="0">
                  <a:pos x="268" y="190"/>
                </a:cxn>
                <a:cxn ang="0">
                  <a:pos x="258" y="184"/>
                </a:cxn>
                <a:cxn ang="0">
                  <a:pos x="254" y="162"/>
                </a:cxn>
                <a:cxn ang="0">
                  <a:pos x="244" y="136"/>
                </a:cxn>
                <a:cxn ang="0">
                  <a:pos x="244" y="116"/>
                </a:cxn>
                <a:cxn ang="0">
                  <a:pos x="232" y="90"/>
                </a:cxn>
                <a:cxn ang="0">
                  <a:pos x="208" y="62"/>
                </a:cxn>
                <a:cxn ang="0">
                  <a:pos x="194" y="50"/>
                </a:cxn>
                <a:cxn ang="0">
                  <a:pos x="184" y="54"/>
                </a:cxn>
                <a:cxn ang="0">
                  <a:pos x="164" y="48"/>
                </a:cxn>
                <a:cxn ang="0">
                  <a:pos x="142" y="12"/>
                </a:cxn>
                <a:cxn ang="0">
                  <a:pos x="126" y="10"/>
                </a:cxn>
                <a:cxn ang="0">
                  <a:pos x="100" y="20"/>
                </a:cxn>
                <a:cxn ang="0">
                  <a:pos x="54" y="14"/>
                </a:cxn>
                <a:cxn ang="0">
                  <a:pos x="26" y="0"/>
                </a:cxn>
                <a:cxn ang="0">
                  <a:pos x="6" y="22"/>
                </a:cxn>
                <a:cxn ang="0">
                  <a:pos x="22" y="58"/>
                </a:cxn>
                <a:cxn ang="0">
                  <a:pos x="30" y="80"/>
                </a:cxn>
                <a:cxn ang="0">
                  <a:pos x="44" y="88"/>
                </a:cxn>
                <a:cxn ang="0">
                  <a:pos x="58" y="108"/>
                </a:cxn>
                <a:cxn ang="0">
                  <a:pos x="82" y="142"/>
                </a:cxn>
                <a:cxn ang="0">
                  <a:pos x="94" y="148"/>
                </a:cxn>
                <a:cxn ang="0">
                  <a:pos x="94" y="140"/>
                </a:cxn>
                <a:cxn ang="0">
                  <a:pos x="80" y="116"/>
                </a:cxn>
                <a:cxn ang="0">
                  <a:pos x="52" y="72"/>
                </a:cxn>
                <a:cxn ang="0">
                  <a:pos x="30" y="24"/>
                </a:cxn>
                <a:cxn ang="0">
                  <a:pos x="30" y="16"/>
                </a:cxn>
                <a:cxn ang="0">
                  <a:pos x="42" y="18"/>
                </a:cxn>
                <a:cxn ang="0">
                  <a:pos x="68" y="66"/>
                </a:cxn>
                <a:cxn ang="0">
                  <a:pos x="84" y="80"/>
                </a:cxn>
                <a:cxn ang="0">
                  <a:pos x="96" y="90"/>
                </a:cxn>
                <a:cxn ang="0">
                  <a:pos x="116" y="116"/>
                </a:cxn>
                <a:cxn ang="0">
                  <a:pos x="142" y="148"/>
                </a:cxn>
                <a:cxn ang="0">
                  <a:pos x="150" y="198"/>
                </a:cxn>
                <a:cxn ang="0">
                  <a:pos x="174" y="204"/>
                </a:cxn>
                <a:cxn ang="0">
                  <a:pos x="226" y="224"/>
                </a:cxn>
                <a:cxn ang="0">
                  <a:pos x="272" y="240"/>
                </a:cxn>
                <a:cxn ang="0">
                  <a:pos x="304" y="240"/>
                </a:cxn>
                <a:cxn ang="0">
                  <a:pos x="314" y="244"/>
                </a:cxn>
                <a:cxn ang="0">
                  <a:pos x="318" y="242"/>
                </a:cxn>
                <a:cxn ang="0">
                  <a:pos x="322" y="232"/>
                </a:cxn>
                <a:cxn ang="0">
                  <a:pos x="320" y="226"/>
                </a:cxn>
                <a:cxn ang="0">
                  <a:pos x="346" y="222"/>
                </a:cxn>
                <a:cxn ang="0">
                  <a:pos x="340" y="194"/>
                </a:cxn>
                <a:cxn ang="0">
                  <a:pos x="360" y="190"/>
                </a:cxn>
                <a:cxn ang="0">
                  <a:pos x="366" y="190"/>
                </a:cxn>
                <a:cxn ang="0">
                  <a:pos x="374" y="186"/>
                </a:cxn>
              </a:cxnLst>
              <a:rect l="txL" t="txT" r="txR" b="txB"/>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2" y="164"/>
                  </a:lnTo>
                  <a:lnTo>
                    <a:pt x="340" y="164"/>
                  </a:lnTo>
                  <a:lnTo>
                    <a:pt x="340" y="164"/>
                  </a:lnTo>
                  <a:lnTo>
                    <a:pt x="338" y="164"/>
                  </a:lnTo>
                  <a:lnTo>
                    <a:pt x="336" y="166"/>
                  </a:lnTo>
                  <a:lnTo>
                    <a:pt x="334" y="170"/>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4"/>
                  </a:lnTo>
                  <a:lnTo>
                    <a:pt x="360" y="192"/>
                  </a:lnTo>
                  <a:lnTo>
                    <a:pt x="360" y="190"/>
                  </a:lnTo>
                  <a:lnTo>
                    <a:pt x="362" y="190"/>
                  </a:lnTo>
                  <a:lnTo>
                    <a:pt x="364" y="192"/>
                  </a:lnTo>
                  <a:lnTo>
                    <a:pt x="366" y="190"/>
                  </a:lnTo>
                  <a:lnTo>
                    <a:pt x="366" y="190"/>
                  </a:lnTo>
                  <a:lnTo>
                    <a:pt x="368" y="188"/>
                  </a:lnTo>
                  <a:lnTo>
                    <a:pt x="370" y="188"/>
                  </a:lnTo>
                  <a:lnTo>
                    <a:pt x="372" y="188"/>
                  </a:lnTo>
                  <a:lnTo>
                    <a:pt x="374" y="186"/>
                  </a:lnTo>
                  <a:lnTo>
                    <a:pt x="374" y="18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81" name="Freeform 341"/>
            <p:cNvSpPr/>
            <p:nvPr/>
          </p:nvSpPr>
          <p:spPr>
            <a:xfrm>
              <a:off x="3688" y="1550"/>
              <a:ext cx="82" cy="46"/>
            </a:xfrm>
            <a:custGeom>
              <a:avLst/>
              <a:gdLst>
                <a:gd name="txL" fmla="*/ 0 w 82"/>
                <a:gd name="txT" fmla="*/ 0 h 46"/>
                <a:gd name="txR" fmla="*/ 82 w 82"/>
                <a:gd name="txB" fmla="*/ 46 h 46"/>
              </a:gdLst>
              <a:ahLst/>
              <a:cxnLst>
                <a:cxn ang="0">
                  <a:pos x="80" y="8"/>
                </a:cxn>
                <a:cxn ang="0">
                  <a:pos x="76" y="8"/>
                </a:cxn>
                <a:cxn ang="0">
                  <a:pos x="72" y="8"/>
                </a:cxn>
                <a:cxn ang="0">
                  <a:pos x="68" y="8"/>
                </a:cxn>
                <a:cxn ang="0">
                  <a:pos x="66" y="8"/>
                </a:cxn>
                <a:cxn ang="0">
                  <a:pos x="62" y="12"/>
                </a:cxn>
                <a:cxn ang="0">
                  <a:pos x="60" y="18"/>
                </a:cxn>
                <a:cxn ang="0">
                  <a:pos x="56" y="24"/>
                </a:cxn>
                <a:cxn ang="0">
                  <a:pos x="50" y="30"/>
                </a:cxn>
                <a:cxn ang="0">
                  <a:pos x="48" y="30"/>
                </a:cxn>
                <a:cxn ang="0">
                  <a:pos x="44" y="34"/>
                </a:cxn>
                <a:cxn ang="0">
                  <a:pos x="44" y="38"/>
                </a:cxn>
                <a:cxn ang="0">
                  <a:pos x="42" y="42"/>
                </a:cxn>
                <a:cxn ang="0">
                  <a:pos x="38" y="44"/>
                </a:cxn>
                <a:cxn ang="0">
                  <a:pos x="36" y="46"/>
                </a:cxn>
                <a:cxn ang="0">
                  <a:pos x="34" y="42"/>
                </a:cxn>
                <a:cxn ang="0">
                  <a:pos x="32" y="42"/>
                </a:cxn>
                <a:cxn ang="0">
                  <a:pos x="30" y="44"/>
                </a:cxn>
                <a:cxn ang="0">
                  <a:pos x="30" y="42"/>
                </a:cxn>
                <a:cxn ang="0">
                  <a:pos x="30" y="36"/>
                </a:cxn>
                <a:cxn ang="0">
                  <a:pos x="30" y="34"/>
                </a:cxn>
                <a:cxn ang="0">
                  <a:pos x="26" y="32"/>
                </a:cxn>
                <a:cxn ang="0">
                  <a:pos x="22" y="30"/>
                </a:cxn>
                <a:cxn ang="0">
                  <a:pos x="18" y="30"/>
                </a:cxn>
                <a:cxn ang="0">
                  <a:pos x="16" y="32"/>
                </a:cxn>
                <a:cxn ang="0">
                  <a:pos x="12" y="30"/>
                </a:cxn>
                <a:cxn ang="0">
                  <a:pos x="10" y="28"/>
                </a:cxn>
                <a:cxn ang="0">
                  <a:pos x="2" y="24"/>
                </a:cxn>
                <a:cxn ang="0">
                  <a:pos x="2" y="22"/>
                </a:cxn>
                <a:cxn ang="0">
                  <a:pos x="2" y="22"/>
                </a:cxn>
                <a:cxn ang="0">
                  <a:pos x="6" y="22"/>
                </a:cxn>
                <a:cxn ang="0">
                  <a:pos x="10" y="18"/>
                </a:cxn>
                <a:cxn ang="0">
                  <a:pos x="12" y="14"/>
                </a:cxn>
                <a:cxn ang="0">
                  <a:pos x="16" y="12"/>
                </a:cxn>
                <a:cxn ang="0">
                  <a:pos x="20" y="10"/>
                </a:cxn>
                <a:cxn ang="0">
                  <a:pos x="26" y="4"/>
                </a:cxn>
                <a:cxn ang="0">
                  <a:pos x="28" y="2"/>
                </a:cxn>
                <a:cxn ang="0">
                  <a:pos x="32" y="0"/>
                </a:cxn>
                <a:cxn ang="0">
                  <a:pos x="34" y="0"/>
                </a:cxn>
                <a:cxn ang="0">
                  <a:pos x="40" y="0"/>
                </a:cxn>
                <a:cxn ang="0">
                  <a:pos x="42" y="0"/>
                </a:cxn>
                <a:cxn ang="0">
                  <a:pos x="48" y="0"/>
                </a:cxn>
                <a:cxn ang="0">
                  <a:pos x="58" y="0"/>
                </a:cxn>
                <a:cxn ang="0">
                  <a:pos x="70" y="2"/>
                </a:cxn>
                <a:cxn ang="0">
                  <a:pos x="80" y="2"/>
                </a:cxn>
                <a:cxn ang="0">
                  <a:pos x="82" y="4"/>
                </a:cxn>
                <a:cxn ang="0">
                  <a:pos x="82" y="6"/>
                </a:cxn>
              </a:cxnLst>
              <a:rect l="txL" t="txT" r="txR" b="txB"/>
              <a:pathLst>
                <a:path w="82" h="46">
                  <a:moveTo>
                    <a:pt x="82" y="8"/>
                  </a:moveTo>
                  <a:lnTo>
                    <a:pt x="80" y="8"/>
                  </a:lnTo>
                  <a:lnTo>
                    <a:pt x="78" y="8"/>
                  </a:lnTo>
                  <a:lnTo>
                    <a:pt x="76" y="8"/>
                  </a:lnTo>
                  <a:lnTo>
                    <a:pt x="74" y="8"/>
                  </a:lnTo>
                  <a:lnTo>
                    <a:pt x="72" y="8"/>
                  </a:lnTo>
                  <a:lnTo>
                    <a:pt x="70" y="10"/>
                  </a:lnTo>
                  <a:lnTo>
                    <a:pt x="68" y="8"/>
                  </a:lnTo>
                  <a:lnTo>
                    <a:pt x="66" y="8"/>
                  </a:lnTo>
                  <a:lnTo>
                    <a:pt x="66" y="8"/>
                  </a:lnTo>
                  <a:lnTo>
                    <a:pt x="64" y="10"/>
                  </a:lnTo>
                  <a:lnTo>
                    <a:pt x="62" y="12"/>
                  </a:lnTo>
                  <a:lnTo>
                    <a:pt x="60" y="18"/>
                  </a:lnTo>
                  <a:lnTo>
                    <a:pt x="60" y="18"/>
                  </a:lnTo>
                  <a:lnTo>
                    <a:pt x="58" y="22"/>
                  </a:lnTo>
                  <a:lnTo>
                    <a:pt x="56" y="24"/>
                  </a:lnTo>
                  <a:lnTo>
                    <a:pt x="54" y="28"/>
                  </a:lnTo>
                  <a:lnTo>
                    <a:pt x="50" y="30"/>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2"/>
                  </a:lnTo>
                  <a:lnTo>
                    <a:pt x="32" y="44"/>
                  </a:lnTo>
                  <a:lnTo>
                    <a:pt x="30" y="44"/>
                  </a:lnTo>
                  <a:lnTo>
                    <a:pt x="30" y="42"/>
                  </a:lnTo>
                  <a:lnTo>
                    <a:pt x="30" y="42"/>
                  </a:lnTo>
                  <a:lnTo>
                    <a:pt x="30" y="38"/>
                  </a:lnTo>
                  <a:lnTo>
                    <a:pt x="30" y="36"/>
                  </a:lnTo>
                  <a:lnTo>
                    <a:pt x="30" y="36"/>
                  </a:lnTo>
                  <a:lnTo>
                    <a:pt x="30" y="34"/>
                  </a:lnTo>
                  <a:lnTo>
                    <a:pt x="28" y="32"/>
                  </a:lnTo>
                  <a:lnTo>
                    <a:pt x="26" y="32"/>
                  </a:lnTo>
                  <a:lnTo>
                    <a:pt x="24" y="30"/>
                  </a:lnTo>
                  <a:lnTo>
                    <a:pt x="22" y="30"/>
                  </a:lnTo>
                  <a:lnTo>
                    <a:pt x="20" y="30"/>
                  </a:lnTo>
                  <a:lnTo>
                    <a:pt x="18" y="30"/>
                  </a:lnTo>
                  <a:lnTo>
                    <a:pt x="16" y="32"/>
                  </a:lnTo>
                  <a:lnTo>
                    <a:pt x="16" y="32"/>
                  </a:lnTo>
                  <a:lnTo>
                    <a:pt x="14" y="32"/>
                  </a:lnTo>
                  <a:lnTo>
                    <a:pt x="12" y="30"/>
                  </a:lnTo>
                  <a:lnTo>
                    <a:pt x="12" y="28"/>
                  </a:lnTo>
                  <a:lnTo>
                    <a:pt x="10" y="28"/>
                  </a:lnTo>
                  <a:lnTo>
                    <a:pt x="6" y="24"/>
                  </a:lnTo>
                  <a:lnTo>
                    <a:pt x="2" y="24"/>
                  </a:lnTo>
                  <a:lnTo>
                    <a:pt x="0" y="24"/>
                  </a:lnTo>
                  <a:lnTo>
                    <a:pt x="2" y="22"/>
                  </a:lnTo>
                  <a:lnTo>
                    <a:pt x="2" y="22"/>
                  </a:lnTo>
                  <a:lnTo>
                    <a:pt x="2" y="22"/>
                  </a:lnTo>
                  <a:lnTo>
                    <a:pt x="2" y="22"/>
                  </a:lnTo>
                  <a:lnTo>
                    <a:pt x="6" y="22"/>
                  </a:lnTo>
                  <a:lnTo>
                    <a:pt x="8" y="20"/>
                  </a:lnTo>
                  <a:lnTo>
                    <a:pt x="10" y="18"/>
                  </a:lnTo>
                  <a:lnTo>
                    <a:pt x="10" y="18"/>
                  </a:lnTo>
                  <a:lnTo>
                    <a:pt x="12" y="14"/>
                  </a:lnTo>
                  <a:lnTo>
                    <a:pt x="14" y="12"/>
                  </a:lnTo>
                  <a:lnTo>
                    <a:pt x="16" y="12"/>
                  </a:lnTo>
                  <a:lnTo>
                    <a:pt x="16" y="12"/>
                  </a:lnTo>
                  <a:lnTo>
                    <a:pt x="20" y="10"/>
                  </a:lnTo>
                  <a:lnTo>
                    <a:pt x="24" y="8"/>
                  </a:lnTo>
                  <a:lnTo>
                    <a:pt x="26" y="4"/>
                  </a:lnTo>
                  <a:lnTo>
                    <a:pt x="28" y="2"/>
                  </a:lnTo>
                  <a:lnTo>
                    <a:pt x="28" y="2"/>
                  </a:lnTo>
                  <a:lnTo>
                    <a:pt x="30" y="0"/>
                  </a:lnTo>
                  <a:lnTo>
                    <a:pt x="32" y="0"/>
                  </a:lnTo>
                  <a:lnTo>
                    <a:pt x="34" y="0"/>
                  </a:lnTo>
                  <a:lnTo>
                    <a:pt x="34" y="0"/>
                  </a:lnTo>
                  <a:lnTo>
                    <a:pt x="36" y="0"/>
                  </a:lnTo>
                  <a:lnTo>
                    <a:pt x="40" y="0"/>
                  </a:lnTo>
                  <a:lnTo>
                    <a:pt x="42"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6"/>
                  </a:lnTo>
                  <a:lnTo>
                    <a:pt x="82" y="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82" name="Freeform 342"/>
            <p:cNvSpPr/>
            <p:nvPr/>
          </p:nvSpPr>
          <p:spPr>
            <a:xfrm>
              <a:off x="3676" y="1574"/>
              <a:ext cx="44" cy="24"/>
            </a:xfrm>
            <a:custGeom>
              <a:avLst/>
              <a:gdLst>
                <a:gd name="txL" fmla="*/ 0 w 44"/>
                <a:gd name="txT" fmla="*/ 0 h 24"/>
                <a:gd name="txR" fmla="*/ 44 w 44"/>
                <a:gd name="txB" fmla="*/ 24 h 24"/>
              </a:gdLst>
              <a:ahLst/>
              <a:cxnLst>
                <a:cxn ang="0">
                  <a:pos x="44" y="20"/>
                </a:cxn>
                <a:cxn ang="0">
                  <a:pos x="42" y="22"/>
                </a:cxn>
                <a:cxn ang="0">
                  <a:pos x="40" y="22"/>
                </a:cxn>
                <a:cxn ang="0">
                  <a:pos x="40" y="24"/>
                </a:cxn>
                <a:cxn ang="0">
                  <a:pos x="32" y="22"/>
                </a:cxn>
                <a:cxn ang="0">
                  <a:pos x="26" y="22"/>
                </a:cxn>
                <a:cxn ang="0">
                  <a:pos x="20" y="20"/>
                </a:cxn>
                <a:cxn ang="0">
                  <a:pos x="16" y="18"/>
                </a:cxn>
                <a:cxn ang="0">
                  <a:pos x="12" y="18"/>
                </a:cxn>
                <a:cxn ang="0">
                  <a:pos x="12" y="16"/>
                </a:cxn>
                <a:cxn ang="0">
                  <a:pos x="6" y="14"/>
                </a:cxn>
                <a:cxn ang="0">
                  <a:pos x="2" y="12"/>
                </a:cxn>
                <a:cxn ang="0">
                  <a:pos x="0" y="10"/>
                </a:cxn>
                <a:cxn ang="0">
                  <a:pos x="8" y="4"/>
                </a:cxn>
                <a:cxn ang="0">
                  <a:pos x="10" y="2"/>
                </a:cxn>
                <a:cxn ang="0">
                  <a:pos x="12" y="0"/>
                </a:cxn>
                <a:cxn ang="0">
                  <a:pos x="14" y="0"/>
                </a:cxn>
                <a:cxn ang="0">
                  <a:pos x="16" y="0"/>
                </a:cxn>
                <a:cxn ang="0">
                  <a:pos x="20" y="2"/>
                </a:cxn>
                <a:cxn ang="0">
                  <a:pos x="24" y="4"/>
                </a:cxn>
                <a:cxn ang="0">
                  <a:pos x="24" y="6"/>
                </a:cxn>
                <a:cxn ang="0">
                  <a:pos x="26" y="6"/>
                </a:cxn>
                <a:cxn ang="0">
                  <a:pos x="26" y="8"/>
                </a:cxn>
                <a:cxn ang="0">
                  <a:pos x="30" y="8"/>
                </a:cxn>
                <a:cxn ang="0">
                  <a:pos x="30" y="8"/>
                </a:cxn>
                <a:cxn ang="0">
                  <a:pos x="32" y="6"/>
                </a:cxn>
                <a:cxn ang="0">
                  <a:pos x="34" y="6"/>
                </a:cxn>
                <a:cxn ang="0">
                  <a:pos x="38" y="6"/>
                </a:cxn>
                <a:cxn ang="0">
                  <a:pos x="38" y="6"/>
                </a:cxn>
                <a:cxn ang="0">
                  <a:pos x="40" y="8"/>
                </a:cxn>
                <a:cxn ang="0">
                  <a:pos x="42" y="10"/>
                </a:cxn>
                <a:cxn ang="0">
                  <a:pos x="44" y="12"/>
                </a:cxn>
                <a:cxn ang="0">
                  <a:pos x="44" y="14"/>
                </a:cxn>
                <a:cxn ang="0">
                  <a:pos x="44" y="16"/>
                </a:cxn>
                <a:cxn ang="0">
                  <a:pos x="44" y="18"/>
                </a:cxn>
                <a:cxn ang="0">
                  <a:pos x="44" y="20"/>
                </a:cxn>
              </a:cxnLst>
              <a:rect l="txL" t="txT" r="txR" b="txB"/>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0" y="8"/>
                  </a:lnTo>
                  <a:lnTo>
                    <a:pt x="32" y="6"/>
                  </a:lnTo>
                  <a:lnTo>
                    <a:pt x="34" y="6"/>
                  </a:lnTo>
                  <a:lnTo>
                    <a:pt x="38" y="6"/>
                  </a:lnTo>
                  <a:lnTo>
                    <a:pt x="38" y="6"/>
                  </a:lnTo>
                  <a:lnTo>
                    <a:pt x="40" y="8"/>
                  </a:lnTo>
                  <a:lnTo>
                    <a:pt x="42" y="10"/>
                  </a:lnTo>
                  <a:lnTo>
                    <a:pt x="44" y="12"/>
                  </a:lnTo>
                  <a:lnTo>
                    <a:pt x="44" y="14"/>
                  </a:lnTo>
                  <a:lnTo>
                    <a:pt x="44" y="16"/>
                  </a:lnTo>
                  <a:lnTo>
                    <a:pt x="44" y="18"/>
                  </a:lnTo>
                  <a:lnTo>
                    <a:pt x="44" y="2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83" name="Freeform 343"/>
            <p:cNvSpPr/>
            <p:nvPr/>
          </p:nvSpPr>
          <p:spPr>
            <a:xfrm>
              <a:off x="3926" y="1502"/>
              <a:ext cx="38" cy="28"/>
            </a:xfrm>
            <a:custGeom>
              <a:avLst/>
              <a:gdLst>
                <a:gd name="txL" fmla="*/ 0 w 38"/>
                <a:gd name="txT" fmla="*/ 0 h 28"/>
                <a:gd name="txR" fmla="*/ 38 w 38"/>
                <a:gd name="txB" fmla="*/ 28 h 28"/>
              </a:gdLst>
              <a:ahLst/>
              <a:cxnLst>
                <a:cxn ang="0">
                  <a:pos x="4" y="0"/>
                </a:cxn>
                <a:cxn ang="0">
                  <a:pos x="6" y="2"/>
                </a:cxn>
                <a:cxn ang="0">
                  <a:pos x="6" y="6"/>
                </a:cxn>
                <a:cxn ang="0">
                  <a:pos x="6" y="10"/>
                </a:cxn>
                <a:cxn ang="0">
                  <a:pos x="4" y="12"/>
                </a:cxn>
                <a:cxn ang="0">
                  <a:pos x="2" y="14"/>
                </a:cxn>
                <a:cxn ang="0">
                  <a:pos x="0" y="14"/>
                </a:cxn>
                <a:cxn ang="0">
                  <a:pos x="0" y="16"/>
                </a:cxn>
                <a:cxn ang="0">
                  <a:pos x="0" y="20"/>
                </a:cxn>
                <a:cxn ang="0">
                  <a:pos x="2" y="22"/>
                </a:cxn>
                <a:cxn ang="0">
                  <a:pos x="2" y="24"/>
                </a:cxn>
                <a:cxn ang="0">
                  <a:pos x="4" y="26"/>
                </a:cxn>
                <a:cxn ang="0">
                  <a:pos x="4" y="28"/>
                </a:cxn>
                <a:cxn ang="0">
                  <a:pos x="4" y="28"/>
                </a:cxn>
                <a:cxn ang="0">
                  <a:pos x="6" y="28"/>
                </a:cxn>
                <a:cxn ang="0">
                  <a:pos x="8" y="28"/>
                </a:cxn>
                <a:cxn ang="0">
                  <a:pos x="12" y="26"/>
                </a:cxn>
                <a:cxn ang="0">
                  <a:pos x="14" y="24"/>
                </a:cxn>
                <a:cxn ang="0">
                  <a:pos x="16" y="24"/>
                </a:cxn>
                <a:cxn ang="0">
                  <a:pos x="18" y="22"/>
                </a:cxn>
                <a:cxn ang="0">
                  <a:pos x="20" y="22"/>
                </a:cxn>
                <a:cxn ang="0">
                  <a:pos x="22" y="24"/>
                </a:cxn>
                <a:cxn ang="0">
                  <a:pos x="22" y="24"/>
                </a:cxn>
                <a:cxn ang="0">
                  <a:pos x="32" y="22"/>
                </a:cxn>
                <a:cxn ang="0">
                  <a:pos x="38" y="20"/>
                </a:cxn>
                <a:cxn ang="0">
                  <a:pos x="38" y="12"/>
                </a:cxn>
                <a:cxn ang="0">
                  <a:pos x="32" y="10"/>
                </a:cxn>
                <a:cxn ang="0">
                  <a:pos x="24" y="8"/>
                </a:cxn>
                <a:cxn ang="0">
                  <a:pos x="30" y="6"/>
                </a:cxn>
                <a:cxn ang="0">
                  <a:pos x="20" y="6"/>
                </a:cxn>
                <a:cxn ang="0">
                  <a:pos x="14" y="2"/>
                </a:cxn>
                <a:cxn ang="0">
                  <a:pos x="4" y="0"/>
                </a:cxn>
              </a:cxnLst>
              <a:rect l="txL" t="txT" r="txR" b="txB"/>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4" y="28"/>
                  </a:lnTo>
                  <a:lnTo>
                    <a:pt x="6" y="28"/>
                  </a:lnTo>
                  <a:lnTo>
                    <a:pt x="8" y="28"/>
                  </a:lnTo>
                  <a:lnTo>
                    <a:pt x="12" y="26"/>
                  </a:lnTo>
                  <a:lnTo>
                    <a:pt x="14" y="24"/>
                  </a:lnTo>
                  <a:lnTo>
                    <a:pt x="16" y="24"/>
                  </a:lnTo>
                  <a:lnTo>
                    <a:pt x="18" y="22"/>
                  </a:lnTo>
                  <a:lnTo>
                    <a:pt x="20" y="22"/>
                  </a:lnTo>
                  <a:lnTo>
                    <a:pt x="22" y="24"/>
                  </a:lnTo>
                  <a:lnTo>
                    <a:pt x="22" y="24"/>
                  </a:lnTo>
                  <a:lnTo>
                    <a:pt x="32" y="22"/>
                  </a:lnTo>
                  <a:lnTo>
                    <a:pt x="38" y="20"/>
                  </a:lnTo>
                  <a:lnTo>
                    <a:pt x="38" y="12"/>
                  </a:lnTo>
                  <a:lnTo>
                    <a:pt x="32" y="10"/>
                  </a:lnTo>
                  <a:lnTo>
                    <a:pt x="24" y="8"/>
                  </a:lnTo>
                  <a:lnTo>
                    <a:pt x="30" y="6"/>
                  </a:lnTo>
                  <a:lnTo>
                    <a:pt x="20" y="6"/>
                  </a:lnTo>
                  <a:lnTo>
                    <a:pt x="14" y="2"/>
                  </a:lnTo>
                  <a:lnTo>
                    <a:pt x="4"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84" name="Freeform 344"/>
            <p:cNvSpPr/>
            <p:nvPr/>
          </p:nvSpPr>
          <p:spPr>
            <a:xfrm>
              <a:off x="3888" y="1496"/>
              <a:ext cx="44" cy="36"/>
            </a:xfrm>
            <a:custGeom>
              <a:avLst/>
              <a:gdLst>
                <a:gd name="txL" fmla="*/ 0 w 44"/>
                <a:gd name="txT" fmla="*/ 0 h 36"/>
                <a:gd name="txR" fmla="*/ 44 w 44"/>
                <a:gd name="txB" fmla="*/ 36 h 36"/>
              </a:gdLst>
              <a:ahLst/>
              <a:cxnLst>
                <a:cxn ang="0">
                  <a:pos x="12" y="2"/>
                </a:cxn>
                <a:cxn ang="0">
                  <a:pos x="8" y="6"/>
                </a:cxn>
                <a:cxn ang="0">
                  <a:pos x="12" y="8"/>
                </a:cxn>
                <a:cxn ang="0">
                  <a:pos x="14" y="8"/>
                </a:cxn>
                <a:cxn ang="0">
                  <a:pos x="16" y="8"/>
                </a:cxn>
                <a:cxn ang="0">
                  <a:pos x="18" y="8"/>
                </a:cxn>
                <a:cxn ang="0">
                  <a:pos x="22" y="10"/>
                </a:cxn>
                <a:cxn ang="0">
                  <a:pos x="24" y="10"/>
                </a:cxn>
                <a:cxn ang="0">
                  <a:pos x="26" y="14"/>
                </a:cxn>
                <a:cxn ang="0">
                  <a:pos x="26" y="14"/>
                </a:cxn>
                <a:cxn ang="0">
                  <a:pos x="26" y="16"/>
                </a:cxn>
                <a:cxn ang="0">
                  <a:pos x="26" y="18"/>
                </a:cxn>
                <a:cxn ang="0">
                  <a:pos x="26" y="20"/>
                </a:cxn>
                <a:cxn ang="0">
                  <a:pos x="24" y="22"/>
                </a:cxn>
                <a:cxn ang="0">
                  <a:pos x="20" y="22"/>
                </a:cxn>
                <a:cxn ang="0">
                  <a:pos x="10" y="18"/>
                </a:cxn>
                <a:cxn ang="0">
                  <a:pos x="4" y="18"/>
                </a:cxn>
                <a:cxn ang="0">
                  <a:pos x="0" y="22"/>
                </a:cxn>
                <a:cxn ang="0">
                  <a:pos x="6" y="26"/>
                </a:cxn>
                <a:cxn ang="0">
                  <a:pos x="6" y="26"/>
                </a:cxn>
                <a:cxn ang="0">
                  <a:pos x="10" y="26"/>
                </a:cxn>
                <a:cxn ang="0">
                  <a:pos x="14" y="26"/>
                </a:cxn>
                <a:cxn ang="0">
                  <a:pos x="16" y="26"/>
                </a:cxn>
                <a:cxn ang="0">
                  <a:pos x="20" y="28"/>
                </a:cxn>
                <a:cxn ang="0">
                  <a:pos x="20" y="30"/>
                </a:cxn>
                <a:cxn ang="0">
                  <a:pos x="22" y="32"/>
                </a:cxn>
                <a:cxn ang="0">
                  <a:pos x="26" y="34"/>
                </a:cxn>
                <a:cxn ang="0">
                  <a:pos x="30" y="36"/>
                </a:cxn>
                <a:cxn ang="0">
                  <a:pos x="34" y="36"/>
                </a:cxn>
                <a:cxn ang="0">
                  <a:pos x="36" y="36"/>
                </a:cxn>
                <a:cxn ang="0">
                  <a:pos x="40" y="36"/>
                </a:cxn>
                <a:cxn ang="0">
                  <a:pos x="42" y="36"/>
                </a:cxn>
                <a:cxn ang="0">
                  <a:pos x="42" y="34"/>
                </a:cxn>
                <a:cxn ang="0">
                  <a:pos x="42" y="30"/>
                </a:cxn>
                <a:cxn ang="0">
                  <a:pos x="40" y="30"/>
                </a:cxn>
                <a:cxn ang="0">
                  <a:pos x="40" y="28"/>
                </a:cxn>
                <a:cxn ang="0">
                  <a:pos x="38" y="24"/>
                </a:cxn>
                <a:cxn ang="0">
                  <a:pos x="38" y="22"/>
                </a:cxn>
                <a:cxn ang="0">
                  <a:pos x="38" y="18"/>
                </a:cxn>
                <a:cxn ang="0">
                  <a:pos x="40" y="18"/>
                </a:cxn>
                <a:cxn ang="0">
                  <a:pos x="42" y="16"/>
                </a:cxn>
                <a:cxn ang="0">
                  <a:pos x="44" y="14"/>
                </a:cxn>
                <a:cxn ang="0">
                  <a:pos x="44" y="12"/>
                </a:cxn>
                <a:cxn ang="0">
                  <a:pos x="44" y="8"/>
                </a:cxn>
                <a:cxn ang="0">
                  <a:pos x="42" y="4"/>
                </a:cxn>
                <a:cxn ang="0">
                  <a:pos x="28" y="2"/>
                </a:cxn>
                <a:cxn ang="0">
                  <a:pos x="20" y="0"/>
                </a:cxn>
                <a:cxn ang="0">
                  <a:pos x="12" y="2"/>
                </a:cxn>
              </a:cxnLst>
              <a:rect l="txL" t="txT" r="txR" b="txB"/>
              <a:pathLst>
                <a:path w="44" h="36">
                  <a:moveTo>
                    <a:pt x="12" y="2"/>
                  </a:moveTo>
                  <a:lnTo>
                    <a:pt x="8" y="6"/>
                  </a:lnTo>
                  <a:lnTo>
                    <a:pt x="12" y="8"/>
                  </a:lnTo>
                  <a:lnTo>
                    <a:pt x="14" y="8"/>
                  </a:lnTo>
                  <a:lnTo>
                    <a:pt x="16" y="8"/>
                  </a:lnTo>
                  <a:lnTo>
                    <a:pt x="18" y="8"/>
                  </a:lnTo>
                  <a:lnTo>
                    <a:pt x="22" y="10"/>
                  </a:lnTo>
                  <a:lnTo>
                    <a:pt x="24" y="10"/>
                  </a:lnTo>
                  <a:lnTo>
                    <a:pt x="26" y="14"/>
                  </a:lnTo>
                  <a:lnTo>
                    <a:pt x="26" y="14"/>
                  </a:lnTo>
                  <a:lnTo>
                    <a:pt x="26" y="16"/>
                  </a:lnTo>
                  <a:lnTo>
                    <a:pt x="26" y="18"/>
                  </a:lnTo>
                  <a:lnTo>
                    <a:pt x="26" y="20"/>
                  </a:lnTo>
                  <a:lnTo>
                    <a:pt x="24" y="22"/>
                  </a:lnTo>
                  <a:lnTo>
                    <a:pt x="20" y="22"/>
                  </a:lnTo>
                  <a:lnTo>
                    <a:pt x="10" y="18"/>
                  </a:lnTo>
                  <a:lnTo>
                    <a:pt x="4" y="18"/>
                  </a:lnTo>
                  <a:lnTo>
                    <a:pt x="0" y="22"/>
                  </a:lnTo>
                  <a:lnTo>
                    <a:pt x="6" y="26"/>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85" name="Freeform 345"/>
            <p:cNvSpPr/>
            <p:nvPr/>
          </p:nvSpPr>
          <p:spPr>
            <a:xfrm>
              <a:off x="3752" y="1450"/>
              <a:ext cx="140" cy="54"/>
            </a:xfrm>
            <a:custGeom>
              <a:avLst/>
              <a:gdLst>
                <a:gd name="txL" fmla="*/ 0 w 140"/>
                <a:gd name="txT" fmla="*/ 0 h 54"/>
                <a:gd name="txR" fmla="*/ 140 w 140"/>
                <a:gd name="txB" fmla="*/ 54 h 54"/>
              </a:gdLst>
              <a:ahLst/>
              <a:cxnLst>
                <a:cxn ang="0">
                  <a:pos x="18" y="2"/>
                </a:cxn>
                <a:cxn ang="0">
                  <a:pos x="16" y="2"/>
                </a:cxn>
                <a:cxn ang="0">
                  <a:pos x="14" y="4"/>
                </a:cxn>
                <a:cxn ang="0">
                  <a:pos x="10" y="6"/>
                </a:cxn>
                <a:cxn ang="0">
                  <a:pos x="6" y="8"/>
                </a:cxn>
                <a:cxn ang="0">
                  <a:pos x="2" y="10"/>
                </a:cxn>
                <a:cxn ang="0">
                  <a:pos x="0" y="14"/>
                </a:cxn>
                <a:cxn ang="0">
                  <a:pos x="0" y="18"/>
                </a:cxn>
                <a:cxn ang="0">
                  <a:pos x="0" y="18"/>
                </a:cxn>
                <a:cxn ang="0">
                  <a:pos x="2" y="20"/>
                </a:cxn>
                <a:cxn ang="0">
                  <a:pos x="4" y="22"/>
                </a:cxn>
                <a:cxn ang="0">
                  <a:pos x="8" y="22"/>
                </a:cxn>
                <a:cxn ang="0">
                  <a:pos x="12" y="22"/>
                </a:cxn>
                <a:cxn ang="0">
                  <a:pos x="16" y="20"/>
                </a:cxn>
                <a:cxn ang="0">
                  <a:pos x="20" y="18"/>
                </a:cxn>
                <a:cxn ang="0">
                  <a:pos x="24" y="16"/>
                </a:cxn>
                <a:cxn ang="0">
                  <a:pos x="28" y="16"/>
                </a:cxn>
                <a:cxn ang="0">
                  <a:pos x="32" y="16"/>
                </a:cxn>
                <a:cxn ang="0">
                  <a:pos x="34" y="18"/>
                </a:cxn>
                <a:cxn ang="0">
                  <a:pos x="36" y="18"/>
                </a:cxn>
                <a:cxn ang="0">
                  <a:pos x="40" y="20"/>
                </a:cxn>
                <a:cxn ang="0">
                  <a:pos x="44" y="22"/>
                </a:cxn>
                <a:cxn ang="0">
                  <a:pos x="48" y="22"/>
                </a:cxn>
                <a:cxn ang="0">
                  <a:pos x="50" y="24"/>
                </a:cxn>
                <a:cxn ang="0">
                  <a:pos x="52" y="24"/>
                </a:cxn>
                <a:cxn ang="0">
                  <a:pos x="68" y="32"/>
                </a:cxn>
                <a:cxn ang="0">
                  <a:pos x="68" y="32"/>
                </a:cxn>
                <a:cxn ang="0">
                  <a:pos x="70" y="34"/>
                </a:cxn>
                <a:cxn ang="0">
                  <a:pos x="74" y="36"/>
                </a:cxn>
                <a:cxn ang="0">
                  <a:pos x="80" y="40"/>
                </a:cxn>
                <a:cxn ang="0">
                  <a:pos x="88" y="40"/>
                </a:cxn>
                <a:cxn ang="0">
                  <a:pos x="98" y="42"/>
                </a:cxn>
                <a:cxn ang="0">
                  <a:pos x="98" y="46"/>
                </a:cxn>
                <a:cxn ang="0">
                  <a:pos x="90" y="50"/>
                </a:cxn>
                <a:cxn ang="0">
                  <a:pos x="92" y="54"/>
                </a:cxn>
                <a:cxn ang="0">
                  <a:pos x="94" y="54"/>
                </a:cxn>
                <a:cxn ang="0">
                  <a:pos x="96" y="54"/>
                </a:cxn>
                <a:cxn ang="0">
                  <a:pos x="102" y="54"/>
                </a:cxn>
                <a:cxn ang="0">
                  <a:pos x="108" y="54"/>
                </a:cxn>
                <a:cxn ang="0">
                  <a:pos x="114" y="54"/>
                </a:cxn>
                <a:cxn ang="0">
                  <a:pos x="120" y="54"/>
                </a:cxn>
                <a:cxn ang="0">
                  <a:pos x="122" y="54"/>
                </a:cxn>
                <a:cxn ang="0">
                  <a:pos x="138" y="52"/>
                </a:cxn>
                <a:cxn ang="0">
                  <a:pos x="138" y="52"/>
                </a:cxn>
                <a:cxn ang="0">
                  <a:pos x="138" y="50"/>
                </a:cxn>
                <a:cxn ang="0">
                  <a:pos x="140" y="48"/>
                </a:cxn>
                <a:cxn ang="0">
                  <a:pos x="140" y="46"/>
                </a:cxn>
                <a:cxn ang="0">
                  <a:pos x="138" y="42"/>
                </a:cxn>
                <a:cxn ang="0">
                  <a:pos x="120" y="34"/>
                </a:cxn>
                <a:cxn ang="0">
                  <a:pos x="116" y="30"/>
                </a:cxn>
                <a:cxn ang="0">
                  <a:pos x="86" y="22"/>
                </a:cxn>
                <a:cxn ang="0">
                  <a:pos x="76" y="20"/>
                </a:cxn>
                <a:cxn ang="0">
                  <a:pos x="74" y="20"/>
                </a:cxn>
                <a:cxn ang="0">
                  <a:pos x="70" y="16"/>
                </a:cxn>
                <a:cxn ang="0">
                  <a:pos x="66" y="14"/>
                </a:cxn>
                <a:cxn ang="0">
                  <a:pos x="58" y="8"/>
                </a:cxn>
                <a:cxn ang="0">
                  <a:pos x="32" y="0"/>
                </a:cxn>
                <a:cxn ang="0">
                  <a:pos x="18" y="2"/>
                </a:cxn>
              </a:cxnLst>
              <a:rect l="txL" t="txT" r="txR" b="txB"/>
              <a:pathLst>
                <a:path w="140" h="54">
                  <a:moveTo>
                    <a:pt x="18" y="2"/>
                  </a:moveTo>
                  <a:lnTo>
                    <a:pt x="16" y="2"/>
                  </a:lnTo>
                  <a:lnTo>
                    <a:pt x="14" y="4"/>
                  </a:lnTo>
                  <a:lnTo>
                    <a:pt x="10" y="6"/>
                  </a:lnTo>
                  <a:lnTo>
                    <a:pt x="6" y="8"/>
                  </a:lnTo>
                  <a:lnTo>
                    <a:pt x="2" y="10"/>
                  </a:lnTo>
                  <a:lnTo>
                    <a:pt x="0" y="14"/>
                  </a:lnTo>
                  <a:lnTo>
                    <a:pt x="0" y="18"/>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86" name="Freeform 346"/>
            <p:cNvSpPr/>
            <p:nvPr/>
          </p:nvSpPr>
          <p:spPr>
            <a:xfrm>
              <a:off x="3988" y="92"/>
              <a:ext cx="440" cy="658"/>
            </a:xfrm>
            <a:custGeom>
              <a:avLst/>
              <a:gdLst>
                <a:gd name="txL" fmla="*/ 0 w 440"/>
                <a:gd name="txT" fmla="*/ 0 h 658"/>
                <a:gd name="txR" fmla="*/ 440 w 440"/>
                <a:gd name="txB" fmla="*/ 658 h 658"/>
              </a:gdLst>
              <a:ahLst/>
              <a:cxnLst>
                <a:cxn ang="0">
                  <a:pos x="96" y="110"/>
                </a:cxn>
                <a:cxn ang="0">
                  <a:pos x="70" y="128"/>
                </a:cxn>
                <a:cxn ang="0">
                  <a:pos x="50" y="154"/>
                </a:cxn>
                <a:cxn ang="0">
                  <a:pos x="66" y="176"/>
                </a:cxn>
                <a:cxn ang="0">
                  <a:pos x="54" y="202"/>
                </a:cxn>
                <a:cxn ang="0">
                  <a:pos x="22" y="214"/>
                </a:cxn>
                <a:cxn ang="0">
                  <a:pos x="2" y="226"/>
                </a:cxn>
                <a:cxn ang="0">
                  <a:pos x="26" y="256"/>
                </a:cxn>
                <a:cxn ang="0">
                  <a:pos x="52" y="258"/>
                </a:cxn>
                <a:cxn ang="0">
                  <a:pos x="38" y="272"/>
                </a:cxn>
                <a:cxn ang="0">
                  <a:pos x="20" y="274"/>
                </a:cxn>
                <a:cxn ang="0">
                  <a:pos x="24" y="296"/>
                </a:cxn>
                <a:cxn ang="0">
                  <a:pos x="46" y="318"/>
                </a:cxn>
                <a:cxn ang="0">
                  <a:pos x="94" y="304"/>
                </a:cxn>
                <a:cxn ang="0">
                  <a:pos x="120" y="314"/>
                </a:cxn>
                <a:cxn ang="0">
                  <a:pos x="142" y="378"/>
                </a:cxn>
                <a:cxn ang="0">
                  <a:pos x="144" y="410"/>
                </a:cxn>
                <a:cxn ang="0">
                  <a:pos x="142" y="428"/>
                </a:cxn>
                <a:cxn ang="0">
                  <a:pos x="148" y="434"/>
                </a:cxn>
                <a:cxn ang="0">
                  <a:pos x="166" y="448"/>
                </a:cxn>
                <a:cxn ang="0">
                  <a:pos x="162" y="456"/>
                </a:cxn>
                <a:cxn ang="0">
                  <a:pos x="166" y="470"/>
                </a:cxn>
                <a:cxn ang="0">
                  <a:pos x="160" y="502"/>
                </a:cxn>
                <a:cxn ang="0">
                  <a:pos x="150" y="532"/>
                </a:cxn>
                <a:cxn ang="0">
                  <a:pos x="166" y="598"/>
                </a:cxn>
                <a:cxn ang="0">
                  <a:pos x="194" y="646"/>
                </a:cxn>
                <a:cxn ang="0">
                  <a:pos x="214" y="648"/>
                </a:cxn>
                <a:cxn ang="0">
                  <a:pos x="234" y="652"/>
                </a:cxn>
                <a:cxn ang="0">
                  <a:pos x="242" y="610"/>
                </a:cxn>
                <a:cxn ang="0">
                  <a:pos x="258" y="564"/>
                </a:cxn>
                <a:cxn ang="0">
                  <a:pos x="282" y="556"/>
                </a:cxn>
                <a:cxn ang="0">
                  <a:pos x="328" y="510"/>
                </a:cxn>
                <a:cxn ang="0">
                  <a:pos x="348" y="500"/>
                </a:cxn>
                <a:cxn ang="0">
                  <a:pos x="372" y="486"/>
                </a:cxn>
                <a:cxn ang="0">
                  <a:pos x="378" y="464"/>
                </a:cxn>
                <a:cxn ang="0">
                  <a:pos x="340" y="474"/>
                </a:cxn>
                <a:cxn ang="0">
                  <a:pos x="344" y="468"/>
                </a:cxn>
                <a:cxn ang="0">
                  <a:pos x="360" y="438"/>
                </a:cxn>
                <a:cxn ang="0">
                  <a:pos x="370" y="436"/>
                </a:cxn>
                <a:cxn ang="0">
                  <a:pos x="390" y="426"/>
                </a:cxn>
                <a:cxn ang="0">
                  <a:pos x="384" y="392"/>
                </a:cxn>
                <a:cxn ang="0">
                  <a:pos x="402" y="374"/>
                </a:cxn>
                <a:cxn ang="0">
                  <a:pos x="414" y="322"/>
                </a:cxn>
                <a:cxn ang="0">
                  <a:pos x="382" y="310"/>
                </a:cxn>
                <a:cxn ang="0">
                  <a:pos x="380" y="270"/>
                </a:cxn>
                <a:cxn ang="0">
                  <a:pos x="380" y="210"/>
                </a:cxn>
                <a:cxn ang="0">
                  <a:pos x="396" y="174"/>
                </a:cxn>
                <a:cxn ang="0">
                  <a:pos x="414" y="140"/>
                </a:cxn>
                <a:cxn ang="0">
                  <a:pos x="410" y="130"/>
                </a:cxn>
                <a:cxn ang="0">
                  <a:pos x="436" y="86"/>
                </a:cxn>
                <a:cxn ang="0">
                  <a:pos x="408" y="74"/>
                </a:cxn>
                <a:cxn ang="0">
                  <a:pos x="398" y="108"/>
                </a:cxn>
                <a:cxn ang="0">
                  <a:pos x="398" y="66"/>
                </a:cxn>
                <a:cxn ang="0">
                  <a:pos x="368" y="78"/>
                </a:cxn>
                <a:cxn ang="0">
                  <a:pos x="364" y="60"/>
                </a:cxn>
                <a:cxn ang="0">
                  <a:pos x="332" y="62"/>
                </a:cxn>
                <a:cxn ang="0">
                  <a:pos x="368" y="44"/>
                </a:cxn>
                <a:cxn ang="0">
                  <a:pos x="338" y="18"/>
                </a:cxn>
                <a:cxn ang="0">
                  <a:pos x="288" y="38"/>
                </a:cxn>
                <a:cxn ang="0">
                  <a:pos x="318" y="4"/>
                </a:cxn>
                <a:cxn ang="0">
                  <a:pos x="224" y="42"/>
                </a:cxn>
                <a:cxn ang="0">
                  <a:pos x="164" y="66"/>
                </a:cxn>
              </a:cxnLst>
              <a:rect l="txL" t="txT" r="txR" b="txB"/>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2" y="142"/>
                  </a:lnTo>
                  <a:lnTo>
                    <a:pt x="50" y="144"/>
                  </a:lnTo>
                  <a:lnTo>
                    <a:pt x="48" y="146"/>
                  </a:lnTo>
                  <a:lnTo>
                    <a:pt x="48" y="150"/>
                  </a:lnTo>
                  <a:lnTo>
                    <a:pt x="50" y="154"/>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4" y="274"/>
                  </a:lnTo>
                  <a:lnTo>
                    <a:pt x="42" y="274"/>
                  </a:lnTo>
                  <a:lnTo>
                    <a:pt x="38" y="272"/>
                  </a:lnTo>
                  <a:lnTo>
                    <a:pt x="36" y="270"/>
                  </a:lnTo>
                  <a:lnTo>
                    <a:pt x="32" y="268"/>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08" y="302"/>
                  </a:lnTo>
                  <a:lnTo>
                    <a:pt x="110" y="302"/>
                  </a:lnTo>
                  <a:lnTo>
                    <a:pt x="112" y="304"/>
                  </a:lnTo>
                  <a:lnTo>
                    <a:pt x="114" y="306"/>
                  </a:lnTo>
                  <a:lnTo>
                    <a:pt x="116" y="310"/>
                  </a:lnTo>
                  <a:lnTo>
                    <a:pt x="118" y="314"/>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4" y="410"/>
                  </a:lnTo>
                  <a:lnTo>
                    <a:pt x="142" y="410"/>
                  </a:lnTo>
                  <a:lnTo>
                    <a:pt x="140"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8" y="464"/>
                  </a:lnTo>
                  <a:lnTo>
                    <a:pt x="174" y="464"/>
                  </a:lnTo>
                  <a:lnTo>
                    <a:pt x="170" y="462"/>
                  </a:lnTo>
                  <a:lnTo>
                    <a:pt x="166" y="458"/>
                  </a:lnTo>
                  <a:lnTo>
                    <a:pt x="162" y="456"/>
                  </a:lnTo>
                  <a:lnTo>
                    <a:pt x="156" y="454"/>
                  </a:lnTo>
                  <a:lnTo>
                    <a:pt x="152" y="454"/>
                  </a:lnTo>
                  <a:lnTo>
                    <a:pt x="148" y="454"/>
                  </a:lnTo>
                  <a:lnTo>
                    <a:pt x="148" y="456"/>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58"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2"/>
                  </a:lnTo>
                  <a:lnTo>
                    <a:pt x="334" y="472"/>
                  </a:lnTo>
                  <a:lnTo>
                    <a:pt x="334" y="470"/>
                  </a:lnTo>
                  <a:lnTo>
                    <a:pt x="334" y="468"/>
                  </a:lnTo>
                  <a:lnTo>
                    <a:pt x="334" y="466"/>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4"/>
                  </a:lnTo>
                  <a:lnTo>
                    <a:pt x="394" y="432"/>
                  </a:lnTo>
                  <a:lnTo>
                    <a:pt x="392" y="428"/>
                  </a:lnTo>
                  <a:lnTo>
                    <a:pt x="390" y="426"/>
                  </a:lnTo>
                  <a:lnTo>
                    <a:pt x="386" y="422"/>
                  </a:lnTo>
                  <a:lnTo>
                    <a:pt x="384" y="420"/>
                  </a:lnTo>
                  <a:lnTo>
                    <a:pt x="382" y="418"/>
                  </a:lnTo>
                  <a:lnTo>
                    <a:pt x="380" y="414"/>
                  </a:lnTo>
                  <a:lnTo>
                    <a:pt x="380" y="412"/>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6" y="382"/>
                  </a:lnTo>
                  <a:lnTo>
                    <a:pt x="398" y="380"/>
                  </a:lnTo>
                  <a:lnTo>
                    <a:pt x="400" y="378"/>
                  </a:lnTo>
                  <a:lnTo>
                    <a:pt x="402" y="376"/>
                  </a:lnTo>
                  <a:lnTo>
                    <a:pt x="402" y="374"/>
                  </a:lnTo>
                  <a:lnTo>
                    <a:pt x="402" y="370"/>
                  </a:lnTo>
                  <a:lnTo>
                    <a:pt x="410" y="364"/>
                  </a:lnTo>
                  <a:lnTo>
                    <a:pt x="420" y="350"/>
                  </a:lnTo>
                  <a:lnTo>
                    <a:pt x="426" y="34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08" y="84"/>
                  </a:lnTo>
                  <a:lnTo>
                    <a:pt x="410" y="86"/>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8" y="28"/>
                  </a:lnTo>
                  <a:lnTo>
                    <a:pt x="340" y="28"/>
                  </a:lnTo>
                  <a:lnTo>
                    <a:pt x="340" y="18"/>
                  </a:lnTo>
                  <a:lnTo>
                    <a:pt x="340" y="18"/>
                  </a:lnTo>
                  <a:lnTo>
                    <a:pt x="338" y="18"/>
                  </a:lnTo>
                  <a:lnTo>
                    <a:pt x="334" y="18"/>
                  </a:lnTo>
                  <a:lnTo>
                    <a:pt x="330" y="20"/>
                  </a:lnTo>
                  <a:lnTo>
                    <a:pt x="328" y="22"/>
                  </a:lnTo>
                  <a:lnTo>
                    <a:pt x="324" y="24"/>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87" name="Freeform 347"/>
            <p:cNvSpPr/>
            <p:nvPr/>
          </p:nvSpPr>
          <p:spPr>
            <a:xfrm>
              <a:off x="4382" y="340"/>
              <a:ext cx="38" cy="46"/>
            </a:xfrm>
            <a:custGeom>
              <a:avLst/>
              <a:gdLst>
                <a:gd name="txL" fmla="*/ 0 w 38"/>
                <a:gd name="txT" fmla="*/ 0 h 46"/>
                <a:gd name="txR" fmla="*/ 38 w 38"/>
                <a:gd name="txB" fmla="*/ 46 h 46"/>
              </a:gdLst>
              <a:ahLst/>
              <a:cxnLst>
                <a:cxn ang="0">
                  <a:pos x="10" y="0"/>
                </a:cxn>
                <a:cxn ang="0">
                  <a:pos x="8" y="0"/>
                </a:cxn>
                <a:cxn ang="0">
                  <a:pos x="8" y="0"/>
                </a:cxn>
                <a:cxn ang="0">
                  <a:pos x="6" y="2"/>
                </a:cxn>
                <a:cxn ang="0">
                  <a:pos x="6" y="2"/>
                </a:cxn>
                <a:cxn ang="0">
                  <a:pos x="4" y="6"/>
                </a:cxn>
                <a:cxn ang="0">
                  <a:pos x="4" y="10"/>
                </a:cxn>
                <a:cxn ang="0">
                  <a:pos x="2" y="18"/>
                </a:cxn>
                <a:cxn ang="0">
                  <a:pos x="2" y="22"/>
                </a:cxn>
                <a:cxn ang="0">
                  <a:pos x="2" y="24"/>
                </a:cxn>
                <a:cxn ang="0">
                  <a:pos x="4" y="26"/>
                </a:cxn>
                <a:cxn ang="0">
                  <a:pos x="6" y="26"/>
                </a:cxn>
                <a:cxn ang="0">
                  <a:pos x="8" y="28"/>
                </a:cxn>
                <a:cxn ang="0">
                  <a:pos x="6" y="30"/>
                </a:cxn>
                <a:cxn ang="0">
                  <a:pos x="4" y="30"/>
                </a:cxn>
                <a:cxn ang="0">
                  <a:pos x="2" y="32"/>
                </a:cxn>
                <a:cxn ang="0">
                  <a:pos x="0" y="36"/>
                </a:cxn>
                <a:cxn ang="0">
                  <a:pos x="0" y="38"/>
                </a:cxn>
                <a:cxn ang="0">
                  <a:pos x="2" y="40"/>
                </a:cxn>
                <a:cxn ang="0">
                  <a:pos x="2" y="42"/>
                </a:cxn>
                <a:cxn ang="0">
                  <a:pos x="2" y="42"/>
                </a:cxn>
                <a:cxn ang="0">
                  <a:pos x="4" y="42"/>
                </a:cxn>
                <a:cxn ang="0">
                  <a:pos x="6" y="44"/>
                </a:cxn>
                <a:cxn ang="0">
                  <a:pos x="8" y="44"/>
                </a:cxn>
                <a:cxn ang="0">
                  <a:pos x="10" y="44"/>
                </a:cxn>
                <a:cxn ang="0">
                  <a:pos x="12" y="44"/>
                </a:cxn>
                <a:cxn ang="0">
                  <a:pos x="12" y="40"/>
                </a:cxn>
                <a:cxn ang="0">
                  <a:pos x="14" y="38"/>
                </a:cxn>
                <a:cxn ang="0">
                  <a:pos x="16" y="38"/>
                </a:cxn>
                <a:cxn ang="0">
                  <a:pos x="18" y="36"/>
                </a:cxn>
                <a:cxn ang="0">
                  <a:pos x="20" y="38"/>
                </a:cxn>
                <a:cxn ang="0">
                  <a:pos x="22" y="40"/>
                </a:cxn>
                <a:cxn ang="0">
                  <a:pos x="26" y="42"/>
                </a:cxn>
                <a:cxn ang="0">
                  <a:pos x="30" y="44"/>
                </a:cxn>
                <a:cxn ang="0">
                  <a:pos x="34" y="46"/>
                </a:cxn>
                <a:cxn ang="0">
                  <a:pos x="36" y="46"/>
                </a:cxn>
                <a:cxn ang="0">
                  <a:pos x="38" y="46"/>
                </a:cxn>
                <a:cxn ang="0">
                  <a:pos x="38" y="44"/>
                </a:cxn>
                <a:cxn ang="0">
                  <a:pos x="38" y="38"/>
                </a:cxn>
                <a:cxn ang="0">
                  <a:pos x="36" y="34"/>
                </a:cxn>
                <a:cxn ang="0">
                  <a:pos x="34" y="32"/>
                </a:cxn>
                <a:cxn ang="0">
                  <a:pos x="34" y="30"/>
                </a:cxn>
                <a:cxn ang="0">
                  <a:pos x="32" y="28"/>
                </a:cxn>
                <a:cxn ang="0">
                  <a:pos x="32" y="28"/>
                </a:cxn>
                <a:cxn ang="0">
                  <a:pos x="32" y="26"/>
                </a:cxn>
                <a:cxn ang="0">
                  <a:pos x="30" y="24"/>
                </a:cxn>
                <a:cxn ang="0">
                  <a:pos x="28" y="24"/>
                </a:cxn>
                <a:cxn ang="0">
                  <a:pos x="26" y="24"/>
                </a:cxn>
                <a:cxn ang="0">
                  <a:pos x="24" y="24"/>
                </a:cxn>
                <a:cxn ang="0">
                  <a:pos x="20" y="22"/>
                </a:cxn>
                <a:cxn ang="0">
                  <a:pos x="18" y="20"/>
                </a:cxn>
                <a:cxn ang="0">
                  <a:pos x="16" y="18"/>
                </a:cxn>
                <a:cxn ang="0">
                  <a:pos x="14" y="16"/>
                </a:cxn>
                <a:cxn ang="0">
                  <a:pos x="14" y="16"/>
                </a:cxn>
                <a:cxn ang="0">
                  <a:pos x="16" y="14"/>
                </a:cxn>
                <a:cxn ang="0">
                  <a:pos x="28" y="14"/>
                </a:cxn>
                <a:cxn ang="0">
                  <a:pos x="28" y="4"/>
                </a:cxn>
                <a:cxn ang="0">
                  <a:pos x="26" y="6"/>
                </a:cxn>
                <a:cxn ang="0">
                  <a:pos x="24" y="6"/>
                </a:cxn>
                <a:cxn ang="0">
                  <a:pos x="20" y="6"/>
                </a:cxn>
                <a:cxn ang="0">
                  <a:pos x="16" y="4"/>
                </a:cxn>
                <a:cxn ang="0">
                  <a:pos x="12" y="4"/>
                </a:cxn>
                <a:cxn ang="0">
                  <a:pos x="10" y="0"/>
                </a:cxn>
              </a:cxnLst>
              <a:rect l="txL" t="txT" r="txR" b="txB"/>
              <a:pathLst>
                <a:path w="38" h="46">
                  <a:moveTo>
                    <a:pt x="10" y="0"/>
                  </a:moveTo>
                  <a:lnTo>
                    <a:pt x="8" y="0"/>
                  </a:lnTo>
                  <a:lnTo>
                    <a:pt x="8" y="0"/>
                  </a:lnTo>
                  <a:lnTo>
                    <a:pt x="6" y="2"/>
                  </a:lnTo>
                  <a:lnTo>
                    <a:pt x="6" y="2"/>
                  </a:lnTo>
                  <a:lnTo>
                    <a:pt x="4" y="6"/>
                  </a:lnTo>
                  <a:lnTo>
                    <a:pt x="4" y="10"/>
                  </a:lnTo>
                  <a:lnTo>
                    <a:pt x="2" y="18"/>
                  </a:lnTo>
                  <a:lnTo>
                    <a:pt x="2" y="22"/>
                  </a:lnTo>
                  <a:lnTo>
                    <a:pt x="2" y="24"/>
                  </a:lnTo>
                  <a:lnTo>
                    <a:pt x="4" y="26"/>
                  </a:lnTo>
                  <a:lnTo>
                    <a:pt x="6" y="26"/>
                  </a:lnTo>
                  <a:lnTo>
                    <a:pt x="8" y="28"/>
                  </a:lnTo>
                  <a:lnTo>
                    <a:pt x="6" y="30"/>
                  </a:lnTo>
                  <a:lnTo>
                    <a:pt x="4" y="30"/>
                  </a:lnTo>
                  <a:lnTo>
                    <a:pt x="2" y="32"/>
                  </a:lnTo>
                  <a:lnTo>
                    <a:pt x="0" y="36"/>
                  </a:lnTo>
                  <a:lnTo>
                    <a:pt x="0" y="38"/>
                  </a:lnTo>
                  <a:lnTo>
                    <a:pt x="2" y="40"/>
                  </a:lnTo>
                  <a:lnTo>
                    <a:pt x="2" y="42"/>
                  </a:lnTo>
                  <a:lnTo>
                    <a:pt x="2" y="42"/>
                  </a:lnTo>
                  <a:lnTo>
                    <a:pt x="4" y="42"/>
                  </a:lnTo>
                  <a:lnTo>
                    <a:pt x="6" y="44"/>
                  </a:lnTo>
                  <a:lnTo>
                    <a:pt x="8" y="44"/>
                  </a:lnTo>
                  <a:lnTo>
                    <a:pt x="10" y="44"/>
                  </a:lnTo>
                  <a:lnTo>
                    <a:pt x="12" y="44"/>
                  </a:lnTo>
                  <a:lnTo>
                    <a:pt x="12" y="40"/>
                  </a:lnTo>
                  <a:lnTo>
                    <a:pt x="14" y="38"/>
                  </a:lnTo>
                  <a:lnTo>
                    <a:pt x="16" y="38"/>
                  </a:lnTo>
                  <a:lnTo>
                    <a:pt x="18" y="36"/>
                  </a:lnTo>
                  <a:lnTo>
                    <a:pt x="20" y="38"/>
                  </a:lnTo>
                  <a:lnTo>
                    <a:pt x="22" y="40"/>
                  </a:lnTo>
                  <a:lnTo>
                    <a:pt x="26" y="42"/>
                  </a:lnTo>
                  <a:lnTo>
                    <a:pt x="30" y="44"/>
                  </a:lnTo>
                  <a:lnTo>
                    <a:pt x="34" y="46"/>
                  </a:lnTo>
                  <a:lnTo>
                    <a:pt x="36" y="46"/>
                  </a:lnTo>
                  <a:lnTo>
                    <a:pt x="38" y="46"/>
                  </a:lnTo>
                  <a:lnTo>
                    <a:pt x="38" y="44"/>
                  </a:lnTo>
                  <a:lnTo>
                    <a:pt x="38" y="38"/>
                  </a:lnTo>
                  <a:lnTo>
                    <a:pt x="36" y="34"/>
                  </a:lnTo>
                  <a:lnTo>
                    <a:pt x="34" y="32"/>
                  </a:lnTo>
                  <a:lnTo>
                    <a:pt x="34" y="30"/>
                  </a:lnTo>
                  <a:lnTo>
                    <a:pt x="32" y="28"/>
                  </a:lnTo>
                  <a:lnTo>
                    <a:pt x="32" y="28"/>
                  </a:lnTo>
                  <a:lnTo>
                    <a:pt x="32" y="26"/>
                  </a:lnTo>
                  <a:lnTo>
                    <a:pt x="30" y="24"/>
                  </a:lnTo>
                  <a:lnTo>
                    <a:pt x="28" y="24"/>
                  </a:lnTo>
                  <a:lnTo>
                    <a:pt x="26" y="24"/>
                  </a:lnTo>
                  <a:lnTo>
                    <a:pt x="24" y="24"/>
                  </a:lnTo>
                  <a:lnTo>
                    <a:pt x="20" y="22"/>
                  </a:lnTo>
                  <a:lnTo>
                    <a:pt x="18" y="20"/>
                  </a:lnTo>
                  <a:lnTo>
                    <a:pt x="16" y="18"/>
                  </a:lnTo>
                  <a:lnTo>
                    <a:pt x="14" y="16"/>
                  </a:lnTo>
                  <a:lnTo>
                    <a:pt x="14" y="16"/>
                  </a:lnTo>
                  <a:lnTo>
                    <a:pt x="16" y="14"/>
                  </a:lnTo>
                  <a:lnTo>
                    <a:pt x="28" y="14"/>
                  </a:lnTo>
                  <a:lnTo>
                    <a:pt x="28" y="4"/>
                  </a:lnTo>
                  <a:lnTo>
                    <a:pt x="26" y="6"/>
                  </a:lnTo>
                  <a:lnTo>
                    <a:pt x="24" y="6"/>
                  </a:lnTo>
                  <a:lnTo>
                    <a:pt x="20" y="6"/>
                  </a:lnTo>
                  <a:lnTo>
                    <a:pt x="16" y="4"/>
                  </a:lnTo>
                  <a:lnTo>
                    <a:pt x="12" y="4"/>
                  </a:lnTo>
                  <a:lnTo>
                    <a:pt x="1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88" name="Freeform 348"/>
            <p:cNvSpPr/>
            <p:nvPr/>
          </p:nvSpPr>
          <p:spPr>
            <a:xfrm>
              <a:off x="3798" y="384"/>
              <a:ext cx="278" cy="320"/>
            </a:xfrm>
            <a:custGeom>
              <a:avLst/>
              <a:gdLst>
                <a:gd name="txL" fmla="*/ 0 w 278"/>
                <a:gd name="txT" fmla="*/ 0 h 320"/>
                <a:gd name="txR" fmla="*/ 278 w 278"/>
                <a:gd name="txB" fmla="*/ 320 h 320"/>
              </a:gdLst>
              <a:ahLst/>
              <a:cxnLst>
                <a:cxn ang="0">
                  <a:pos x="94" y="122"/>
                </a:cxn>
                <a:cxn ang="0">
                  <a:pos x="110" y="128"/>
                </a:cxn>
                <a:cxn ang="0">
                  <a:pos x="138" y="144"/>
                </a:cxn>
                <a:cxn ang="0">
                  <a:pos x="146" y="148"/>
                </a:cxn>
                <a:cxn ang="0">
                  <a:pos x="156" y="182"/>
                </a:cxn>
                <a:cxn ang="0">
                  <a:pos x="148" y="224"/>
                </a:cxn>
                <a:cxn ang="0">
                  <a:pos x="132" y="238"/>
                </a:cxn>
                <a:cxn ang="0">
                  <a:pos x="118" y="238"/>
                </a:cxn>
                <a:cxn ang="0">
                  <a:pos x="110" y="254"/>
                </a:cxn>
                <a:cxn ang="0">
                  <a:pos x="134" y="266"/>
                </a:cxn>
                <a:cxn ang="0">
                  <a:pos x="146" y="258"/>
                </a:cxn>
                <a:cxn ang="0">
                  <a:pos x="174" y="282"/>
                </a:cxn>
                <a:cxn ang="0">
                  <a:pos x="192" y="300"/>
                </a:cxn>
                <a:cxn ang="0">
                  <a:pos x="208" y="312"/>
                </a:cxn>
                <a:cxn ang="0">
                  <a:pos x="222" y="318"/>
                </a:cxn>
                <a:cxn ang="0">
                  <a:pos x="216" y="298"/>
                </a:cxn>
                <a:cxn ang="0">
                  <a:pos x="204" y="286"/>
                </a:cxn>
                <a:cxn ang="0">
                  <a:pos x="218" y="288"/>
                </a:cxn>
                <a:cxn ang="0">
                  <a:pos x="238" y="304"/>
                </a:cxn>
                <a:cxn ang="0">
                  <a:pos x="246" y="302"/>
                </a:cxn>
                <a:cxn ang="0">
                  <a:pos x="246" y="278"/>
                </a:cxn>
                <a:cxn ang="0">
                  <a:pos x="230" y="262"/>
                </a:cxn>
                <a:cxn ang="0">
                  <a:pos x="218" y="252"/>
                </a:cxn>
                <a:cxn ang="0">
                  <a:pos x="210" y="242"/>
                </a:cxn>
                <a:cxn ang="0">
                  <a:pos x="206" y="220"/>
                </a:cxn>
                <a:cxn ang="0">
                  <a:pos x="214" y="208"/>
                </a:cxn>
                <a:cxn ang="0">
                  <a:pos x="224" y="228"/>
                </a:cxn>
                <a:cxn ang="0">
                  <a:pos x="232" y="246"/>
                </a:cxn>
                <a:cxn ang="0">
                  <a:pos x="242" y="248"/>
                </a:cxn>
                <a:cxn ang="0">
                  <a:pos x="260" y="236"/>
                </a:cxn>
                <a:cxn ang="0">
                  <a:pos x="274" y="232"/>
                </a:cxn>
                <a:cxn ang="0">
                  <a:pos x="272" y="220"/>
                </a:cxn>
                <a:cxn ang="0">
                  <a:pos x="276" y="212"/>
                </a:cxn>
                <a:cxn ang="0">
                  <a:pos x="270" y="202"/>
                </a:cxn>
                <a:cxn ang="0">
                  <a:pos x="260" y="200"/>
                </a:cxn>
                <a:cxn ang="0">
                  <a:pos x="254" y="196"/>
                </a:cxn>
                <a:cxn ang="0">
                  <a:pos x="216" y="166"/>
                </a:cxn>
                <a:cxn ang="0">
                  <a:pos x="206" y="168"/>
                </a:cxn>
                <a:cxn ang="0">
                  <a:pos x="210" y="152"/>
                </a:cxn>
                <a:cxn ang="0">
                  <a:pos x="222" y="140"/>
                </a:cxn>
                <a:cxn ang="0">
                  <a:pos x="218" y="126"/>
                </a:cxn>
                <a:cxn ang="0">
                  <a:pos x="208" y="116"/>
                </a:cxn>
                <a:cxn ang="0">
                  <a:pos x="196" y="96"/>
                </a:cxn>
                <a:cxn ang="0">
                  <a:pos x="186" y="94"/>
                </a:cxn>
                <a:cxn ang="0">
                  <a:pos x="176" y="94"/>
                </a:cxn>
                <a:cxn ang="0">
                  <a:pos x="180" y="82"/>
                </a:cxn>
                <a:cxn ang="0">
                  <a:pos x="168" y="78"/>
                </a:cxn>
                <a:cxn ang="0">
                  <a:pos x="150" y="58"/>
                </a:cxn>
                <a:cxn ang="0">
                  <a:pos x="108" y="48"/>
                </a:cxn>
                <a:cxn ang="0">
                  <a:pos x="78" y="44"/>
                </a:cxn>
                <a:cxn ang="0">
                  <a:pos x="84" y="24"/>
                </a:cxn>
                <a:cxn ang="0">
                  <a:pos x="80" y="4"/>
                </a:cxn>
                <a:cxn ang="0">
                  <a:pos x="60" y="16"/>
                </a:cxn>
                <a:cxn ang="0">
                  <a:pos x="72" y="78"/>
                </a:cxn>
                <a:cxn ang="0">
                  <a:pos x="72" y="92"/>
                </a:cxn>
                <a:cxn ang="0">
                  <a:pos x="44" y="38"/>
                </a:cxn>
                <a:cxn ang="0">
                  <a:pos x="40" y="0"/>
                </a:cxn>
                <a:cxn ang="0">
                  <a:pos x="2" y="56"/>
                </a:cxn>
                <a:cxn ang="0">
                  <a:pos x="4" y="68"/>
                </a:cxn>
                <a:cxn ang="0">
                  <a:pos x="22" y="108"/>
                </a:cxn>
                <a:cxn ang="0">
                  <a:pos x="36" y="110"/>
                </a:cxn>
              </a:cxnLst>
              <a:rect l="txL" t="txT" r="txR" b="txB"/>
              <a:pathLst>
                <a:path w="278" h="320">
                  <a:moveTo>
                    <a:pt x="80" y="124"/>
                  </a:moveTo>
                  <a:lnTo>
                    <a:pt x="92" y="126"/>
                  </a:lnTo>
                  <a:lnTo>
                    <a:pt x="92" y="124"/>
                  </a:lnTo>
                  <a:lnTo>
                    <a:pt x="92" y="124"/>
                  </a:lnTo>
                  <a:lnTo>
                    <a:pt x="92" y="122"/>
                  </a:lnTo>
                  <a:lnTo>
                    <a:pt x="94" y="122"/>
                  </a:lnTo>
                  <a:lnTo>
                    <a:pt x="94" y="122"/>
                  </a:lnTo>
                  <a:lnTo>
                    <a:pt x="98" y="124"/>
                  </a:lnTo>
                  <a:lnTo>
                    <a:pt x="98" y="124"/>
                  </a:lnTo>
                  <a:lnTo>
                    <a:pt x="102" y="126"/>
                  </a:lnTo>
                  <a:lnTo>
                    <a:pt x="106" y="128"/>
                  </a:lnTo>
                  <a:lnTo>
                    <a:pt x="110" y="128"/>
                  </a:lnTo>
                  <a:lnTo>
                    <a:pt x="116" y="130"/>
                  </a:lnTo>
                  <a:lnTo>
                    <a:pt x="134" y="138"/>
                  </a:lnTo>
                  <a:lnTo>
                    <a:pt x="136" y="140"/>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2" y="310"/>
                  </a:lnTo>
                  <a:lnTo>
                    <a:pt x="220" y="306"/>
                  </a:lnTo>
                  <a:lnTo>
                    <a:pt x="218" y="302"/>
                  </a:lnTo>
                  <a:lnTo>
                    <a:pt x="216" y="298"/>
                  </a:lnTo>
                  <a:lnTo>
                    <a:pt x="212" y="294"/>
                  </a:lnTo>
                  <a:lnTo>
                    <a:pt x="210" y="290"/>
                  </a:lnTo>
                  <a:lnTo>
                    <a:pt x="206" y="290"/>
                  </a:lnTo>
                  <a:lnTo>
                    <a:pt x="206" y="288"/>
                  </a:lnTo>
                  <a:lnTo>
                    <a:pt x="206" y="288"/>
                  </a:lnTo>
                  <a:lnTo>
                    <a:pt x="204" y="286"/>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4" y="258"/>
                  </a:lnTo>
                  <a:lnTo>
                    <a:pt x="222" y="258"/>
                  </a:lnTo>
                  <a:lnTo>
                    <a:pt x="220" y="256"/>
                  </a:lnTo>
                  <a:lnTo>
                    <a:pt x="218" y="252"/>
                  </a:lnTo>
                  <a:lnTo>
                    <a:pt x="218" y="250"/>
                  </a:lnTo>
                  <a:lnTo>
                    <a:pt x="218" y="250"/>
                  </a:lnTo>
                  <a:lnTo>
                    <a:pt x="216" y="250"/>
                  </a:lnTo>
                  <a:lnTo>
                    <a:pt x="214" y="248"/>
                  </a:lnTo>
                  <a:lnTo>
                    <a:pt x="212" y="246"/>
                  </a:lnTo>
                  <a:lnTo>
                    <a:pt x="210" y="242"/>
                  </a:lnTo>
                  <a:lnTo>
                    <a:pt x="208" y="238"/>
                  </a:lnTo>
                  <a:lnTo>
                    <a:pt x="208" y="230"/>
                  </a:lnTo>
                  <a:lnTo>
                    <a:pt x="208" y="230"/>
                  </a:lnTo>
                  <a:lnTo>
                    <a:pt x="206" y="226"/>
                  </a:lnTo>
                  <a:lnTo>
                    <a:pt x="206" y="224"/>
                  </a:lnTo>
                  <a:lnTo>
                    <a:pt x="206" y="220"/>
                  </a:lnTo>
                  <a:lnTo>
                    <a:pt x="206" y="216"/>
                  </a:lnTo>
                  <a:lnTo>
                    <a:pt x="208" y="212"/>
                  </a:lnTo>
                  <a:lnTo>
                    <a:pt x="210" y="208"/>
                  </a:lnTo>
                  <a:lnTo>
                    <a:pt x="212" y="208"/>
                  </a:lnTo>
                  <a:lnTo>
                    <a:pt x="214"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6"/>
                  </a:lnTo>
                  <a:lnTo>
                    <a:pt x="232" y="248"/>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4" y="220"/>
                  </a:lnTo>
                  <a:lnTo>
                    <a:pt x="272" y="220"/>
                  </a:lnTo>
                  <a:lnTo>
                    <a:pt x="270" y="220"/>
                  </a:lnTo>
                  <a:lnTo>
                    <a:pt x="268" y="218"/>
                  </a:lnTo>
                  <a:lnTo>
                    <a:pt x="266" y="218"/>
                  </a:lnTo>
                  <a:lnTo>
                    <a:pt x="266" y="214"/>
                  </a:lnTo>
                  <a:lnTo>
                    <a:pt x="276" y="212"/>
                  </a:lnTo>
                  <a:lnTo>
                    <a:pt x="276" y="212"/>
                  </a:lnTo>
                  <a:lnTo>
                    <a:pt x="276" y="210"/>
                  </a:lnTo>
                  <a:lnTo>
                    <a:pt x="276" y="208"/>
                  </a:lnTo>
                  <a:lnTo>
                    <a:pt x="274" y="206"/>
                  </a:lnTo>
                  <a:lnTo>
                    <a:pt x="272" y="204"/>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6" y="166"/>
                  </a:lnTo>
                  <a:lnTo>
                    <a:pt x="214" y="166"/>
                  </a:lnTo>
                  <a:lnTo>
                    <a:pt x="212" y="168"/>
                  </a:lnTo>
                  <a:lnTo>
                    <a:pt x="210" y="168"/>
                  </a:lnTo>
                  <a:lnTo>
                    <a:pt x="208" y="168"/>
                  </a:lnTo>
                  <a:lnTo>
                    <a:pt x="206" y="168"/>
                  </a:lnTo>
                  <a:lnTo>
                    <a:pt x="206" y="166"/>
                  </a:lnTo>
                  <a:lnTo>
                    <a:pt x="206" y="162"/>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6"/>
                  </a:lnTo>
                  <a:lnTo>
                    <a:pt x="218" y="132"/>
                  </a:lnTo>
                  <a:lnTo>
                    <a:pt x="216" y="130"/>
                  </a:lnTo>
                  <a:lnTo>
                    <a:pt x="218" y="126"/>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6" y="96"/>
                  </a:lnTo>
                  <a:lnTo>
                    <a:pt x="194" y="94"/>
                  </a:lnTo>
                  <a:lnTo>
                    <a:pt x="192" y="92"/>
                  </a:lnTo>
                  <a:lnTo>
                    <a:pt x="190" y="92"/>
                  </a:lnTo>
                  <a:lnTo>
                    <a:pt x="186" y="94"/>
                  </a:lnTo>
                  <a:lnTo>
                    <a:pt x="186" y="94"/>
                  </a:lnTo>
                  <a:lnTo>
                    <a:pt x="184" y="94"/>
                  </a:lnTo>
                  <a:lnTo>
                    <a:pt x="182" y="96"/>
                  </a:lnTo>
                  <a:lnTo>
                    <a:pt x="180" y="96"/>
                  </a:lnTo>
                  <a:lnTo>
                    <a:pt x="178" y="96"/>
                  </a:lnTo>
                  <a:lnTo>
                    <a:pt x="176" y="96"/>
                  </a:lnTo>
                  <a:lnTo>
                    <a:pt x="176" y="94"/>
                  </a:lnTo>
                  <a:lnTo>
                    <a:pt x="178" y="90"/>
                  </a:lnTo>
                  <a:lnTo>
                    <a:pt x="178" y="90"/>
                  </a:lnTo>
                  <a:lnTo>
                    <a:pt x="178" y="88"/>
                  </a:lnTo>
                  <a:lnTo>
                    <a:pt x="180" y="86"/>
                  </a:lnTo>
                  <a:lnTo>
                    <a:pt x="180" y="84"/>
                  </a:lnTo>
                  <a:lnTo>
                    <a:pt x="180" y="82"/>
                  </a:lnTo>
                  <a:lnTo>
                    <a:pt x="178" y="78"/>
                  </a:lnTo>
                  <a:lnTo>
                    <a:pt x="176" y="78"/>
                  </a:lnTo>
                  <a:lnTo>
                    <a:pt x="172" y="76"/>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6" y="112"/>
                  </a:lnTo>
                  <a:lnTo>
                    <a:pt x="28" y="110"/>
                  </a:lnTo>
                  <a:lnTo>
                    <a:pt x="30" y="108"/>
                  </a:lnTo>
                  <a:lnTo>
                    <a:pt x="32" y="108"/>
                  </a:lnTo>
                  <a:lnTo>
                    <a:pt x="36" y="110"/>
                  </a:lnTo>
                  <a:lnTo>
                    <a:pt x="40" y="112"/>
                  </a:lnTo>
                  <a:lnTo>
                    <a:pt x="48" y="118"/>
                  </a:lnTo>
                  <a:lnTo>
                    <a:pt x="62" y="122"/>
                  </a:lnTo>
                  <a:lnTo>
                    <a:pt x="80" y="12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89" name="Freeform 349"/>
            <p:cNvSpPr/>
            <p:nvPr/>
          </p:nvSpPr>
          <p:spPr>
            <a:xfrm>
              <a:off x="3734" y="622"/>
              <a:ext cx="80" cy="58"/>
            </a:xfrm>
            <a:custGeom>
              <a:avLst/>
              <a:gdLst>
                <a:gd name="txL" fmla="*/ 0 w 80"/>
                <a:gd name="txT" fmla="*/ 0 h 58"/>
                <a:gd name="txR" fmla="*/ 80 w 80"/>
                <a:gd name="txB" fmla="*/ 58 h 58"/>
              </a:gdLst>
              <a:ahLst/>
              <a:cxnLst>
                <a:cxn ang="0">
                  <a:pos x="6" y="36"/>
                </a:cxn>
                <a:cxn ang="0">
                  <a:pos x="0" y="46"/>
                </a:cxn>
                <a:cxn ang="0">
                  <a:pos x="2" y="46"/>
                </a:cxn>
                <a:cxn ang="0">
                  <a:pos x="4" y="44"/>
                </a:cxn>
                <a:cxn ang="0">
                  <a:pos x="6" y="44"/>
                </a:cxn>
                <a:cxn ang="0">
                  <a:pos x="10" y="44"/>
                </a:cxn>
                <a:cxn ang="0">
                  <a:pos x="12" y="44"/>
                </a:cxn>
                <a:cxn ang="0">
                  <a:pos x="14" y="46"/>
                </a:cxn>
                <a:cxn ang="0">
                  <a:pos x="16" y="48"/>
                </a:cxn>
                <a:cxn ang="0">
                  <a:pos x="16" y="50"/>
                </a:cxn>
                <a:cxn ang="0">
                  <a:pos x="16" y="52"/>
                </a:cxn>
                <a:cxn ang="0">
                  <a:pos x="18" y="54"/>
                </a:cxn>
                <a:cxn ang="0">
                  <a:pos x="20" y="56"/>
                </a:cxn>
                <a:cxn ang="0">
                  <a:pos x="22" y="58"/>
                </a:cxn>
                <a:cxn ang="0">
                  <a:pos x="26" y="58"/>
                </a:cxn>
                <a:cxn ang="0">
                  <a:pos x="30" y="58"/>
                </a:cxn>
                <a:cxn ang="0">
                  <a:pos x="34" y="56"/>
                </a:cxn>
                <a:cxn ang="0">
                  <a:pos x="54" y="44"/>
                </a:cxn>
                <a:cxn ang="0">
                  <a:pos x="72" y="48"/>
                </a:cxn>
                <a:cxn ang="0">
                  <a:pos x="80" y="42"/>
                </a:cxn>
                <a:cxn ang="0">
                  <a:pos x="80" y="40"/>
                </a:cxn>
                <a:cxn ang="0">
                  <a:pos x="78" y="38"/>
                </a:cxn>
                <a:cxn ang="0">
                  <a:pos x="74" y="34"/>
                </a:cxn>
                <a:cxn ang="0">
                  <a:pos x="70" y="30"/>
                </a:cxn>
                <a:cxn ang="0">
                  <a:pos x="66" y="26"/>
                </a:cxn>
                <a:cxn ang="0">
                  <a:pos x="60" y="24"/>
                </a:cxn>
                <a:cxn ang="0">
                  <a:pos x="60" y="24"/>
                </a:cxn>
                <a:cxn ang="0">
                  <a:pos x="58" y="22"/>
                </a:cxn>
                <a:cxn ang="0">
                  <a:pos x="54" y="20"/>
                </a:cxn>
                <a:cxn ang="0">
                  <a:pos x="50" y="16"/>
                </a:cxn>
                <a:cxn ang="0">
                  <a:pos x="46" y="14"/>
                </a:cxn>
                <a:cxn ang="0">
                  <a:pos x="42" y="12"/>
                </a:cxn>
                <a:cxn ang="0">
                  <a:pos x="38" y="10"/>
                </a:cxn>
                <a:cxn ang="0">
                  <a:pos x="34" y="10"/>
                </a:cxn>
                <a:cxn ang="0">
                  <a:pos x="32" y="0"/>
                </a:cxn>
                <a:cxn ang="0">
                  <a:pos x="22" y="14"/>
                </a:cxn>
                <a:cxn ang="0">
                  <a:pos x="20" y="14"/>
                </a:cxn>
                <a:cxn ang="0">
                  <a:pos x="18" y="14"/>
                </a:cxn>
                <a:cxn ang="0">
                  <a:pos x="16" y="16"/>
                </a:cxn>
                <a:cxn ang="0">
                  <a:pos x="12" y="18"/>
                </a:cxn>
                <a:cxn ang="0">
                  <a:pos x="10" y="20"/>
                </a:cxn>
                <a:cxn ang="0">
                  <a:pos x="6" y="24"/>
                </a:cxn>
                <a:cxn ang="0">
                  <a:pos x="6" y="30"/>
                </a:cxn>
                <a:cxn ang="0">
                  <a:pos x="6" y="36"/>
                </a:cxn>
              </a:cxnLst>
              <a:rect l="txL" t="txT" r="txR" b="txB"/>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90" name="Freeform 350"/>
            <p:cNvSpPr/>
            <p:nvPr/>
          </p:nvSpPr>
          <p:spPr>
            <a:xfrm>
              <a:off x="3532" y="298"/>
              <a:ext cx="84" cy="122"/>
            </a:xfrm>
            <a:custGeom>
              <a:avLst/>
              <a:gdLst>
                <a:gd name="txL" fmla="*/ 0 w 84"/>
                <a:gd name="txT" fmla="*/ 0 h 122"/>
                <a:gd name="txR" fmla="*/ 84 w 84"/>
                <a:gd name="txB" fmla="*/ 122 h 122"/>
              </a:gdLst>
              <a:ahLst/>
              <a:cxnLst>
                <a:cxn ang="0">
                  <a:pos x="14" y="48"/>
                </a:cxn>
                <a:cxn ang="0">
                  <a:pos x="10" y="46"/>
                </a:cxn>
                <a:cxn ang="0">
                  <a:pos x="6" y="46"/>
                </a:cxn>
                <a:cxn ang="0">
                  <a:pos x="2" y="48"/>
                </a:cxn>
                <a:cxn ang="0">
                  <a:pos x="0" y="56"/>
                </a:cxn>
                <a:cxn ang="0">
                  <a:pos x="2" y="64"/>
                </a:cxn>
                <a:cxn ang="0">
                  <a:pos x="4" y="70"/>
                </a:cxn>
                <a:cxn ang="0">
                  <a:pos x="10" y="80"/>
                </a:cxn>
                <a:cxn ang="0">
                  <a:pos x="20" y="86"/>
                </a:cxn>
                <a:cxn ang="0">
                  <a:pos x="24" y="90"/>
                </a:cxn>
                <a:cxn ang="0">
                  <a:pos x="32" y="102"/>
                </a:cxn>
                <a:cxn ang="0">
                  <a:pos x="32" y="106"/>
                </a:cxn>
                <a:cxn ang="0">
                  <a:pos x="34" y="112"/>
                </a:cxn>
                <a:cxn ang="0">
                  <a:pos x="40" y="118"/>
                </a:cxn>
                <a:cxn ang="0">
                  <a:pos x="50" y="122"/>
                </a:cxn>
                <a:cxn ang="0">
                  <a:pos x="64" y="120"/>
                </a:cxn>
                <a:cxn ang="0">
                  <a:pos x="68" y="118"/>
                </a:cxn>
                <a:cxn ang="0">
                  <a:pos x="76" y="114"/>
                </a:cxn>
                <a:cxn ang="0">
                  <a:pos x="84" y="104"/>
                </a:cxn>
                <a:cxn ang="0">
                  <a:pos x="84" y="88"/>
                </a:cxn>
                <a:cxn ang="0">
                  <a:pos x="80" y="68"/>
                </a:cxn>
                <a:cxn ang="0">
                  <a:pos x="78" y="54"/>
                </a:cxn>
                <a:cxn ang="0">
                  <a:pos x="74" y="56"/>
                </a:cxn>
                <a:cxn ang="0">
                  <a:pos x="66" y="56"/>
                </a:cxn>
                <a:cxn ang="0">
                  <a:pos x="60" y="54"/>
                </a:cxn>
                <a:cxn ang="0">
                  <a:pos x="60" y="48"/>
                </a:cxn>
                <a:cxn ang="0">
                  <a:pos x="64" y="42"/>
                </a:cxn>
                <a:cxn ang="0">
                  <a:pos x="72" y="36"/>
                </a:cxn>
                <a:cxn ang="0">
                  <a:pos x="76" y="36"/>
                </a:cxn>
                <a:cxn ang="0">
                  <a:pos x="78" y="30"/>
                </a:cxn>
                <a:cxn ang="0">
                  <a:pos x="80" y="20"/>
                </a:cxn>
                <a:cxn ang="0">
                  <a:pos x="76" y="12"/>
                </a:cxn>
                <a:cxn ang="0">
                  <a:pos x="68" y="0"/>
                </a:cxn>
                <a:cxn ang="0">
                  <a:pos x="64" y="0"/>
                </a:cxn>
                <a:cxn ang="0">
                  <a:pos x="54" y="4"/>
                </a:cxn>
                <a:cxn ang="0">
                  <a:pos x="46" y="4"/>
                </a:cxn>
                <a:cxn ang="0">
                  <a:pos x="40" y="4"/>
                </a:cxn>
                <a:cxn ang="0">
                  <a:pos x="32" y="2"/>
                </a:cxn>
                <a:cxn ang="0">
                  <a:pos x="24" y="6"/>
                </a:cxn>
                <a:cxn ang="0">
                  <a:pos x="20" y="14"/>
                </a:cxn>
                <a:cxn ang="0">
                  <a:pos x="20" y="16"/>
                </a:cxn>
                <a:cxn ang="0">
                  <a:pos x="20" y="24"/>
                </a:cxn>
                <a:cxn ang="0">
                  <a:pos x="24" y="34"/>
                </a:cxn>
                <a:cxn ang="0">
                  <a:pos x="28" y="38"/>
                </a:cxn>
                <a:cxn ang="0">
                  <a:pos x="32" y="42"/>
                </a:cxn>
                <a:cxn ang="0">
                  <a:pos x="34" y="48"/>
                </a:cxn>
                <a:cxn ang="0">
                  <a:pos x="32" y="56"/>
                </a:cxn>
                <a:cxn ang="0">
                  <a:pos x="26" y="58"/>
                </a:cxn>
                <a:cxn ang="0">
                  <a:pos x="20" y="54"/>
                </a:cxn>
              </a:cxnLst>
              <a:rect l="txL" t="txT" r="txR" b="txB"/>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6" y="36"/>
                  </a:lnTo>
                  <a:lnTo>
                    <a:pt x="78" y="32"/>
                  </a:lnTo>
                  <a:lnTo>
                    <a:pt x="78" y="30"/>
                  </a:lnTo>
                  <a:lnTo>
                    <a:pt x="80" y="24"/>
                  </a:lnTo>
                  <a:lnTo>
                    <a:pt x="80" y="20"/>
                  </a:lnTo>
                  <a:lnTo>
                    <a:pt x="78" y="16"/>
                  </a:lnTo>
                  <a:lnTo>
                    <a:pt x="76" y="12"/>
                  </a:lnTo>
                  <a:lnTo>
                    <a:pt x="72" y="10"/>
                  </a:lnTo>
                  <a:lnTo>
                    <a:pt x="68" y="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91" name="Freeform 351"/>
            <p:cNvSpPr/>
            <p:nvPr/>
          </p:nvSpPr>
          <p:spPr>
            <a:xfrm>
              <a:off x="3676" y="310"/>
              <a:ext cx="68" cy="106"/>
            </a:xfrm>
            <a:custGeom>
              <a:avLst/>
              <a:gdLst>
                <a:gd name="txL" fmla="*/ 0 w 68"/>
                <a:gd name="txT" fmla="*/ 0 h 106"/>
                <a:gd name="txR" fmla="*/ 68 w 68"/>
                <a:gd name="txB" fmla="*/ 106 h 106"/>
              </a:gdLst>
              <a:ahLst/>
              <a:cxnLst>
                <a:cxn ang="0">
                  <a:pos x="32" y="0"/>
                </a:cxn>
                <a:cxn ang="0">
                  <a:pos x="26" y="0"/>
                </a:cxn>
                <a:cxn ang="0">
                  <a:pos x="20" y="4"/>
                </a:cxn>
                <a:cxn ang="0">
                  <a:pos x="20" y="4"/>
                </a:cxn>
                <a:cxn ang="0">
                  <a:pos x="18" y="2"/>
                </a:cxn>
                <a:cxn ang="0">
                  <a:pos x="16" y="2"/>
                </a:cxn>
                <a:cxn ang="0">
                  <a:pos x="12" y="8"/>
                </a:cxn>
                <a:cxn ang="0">
                  <a:pos x="8" y="16"/>
                </a:cxn>
                <a:cxn ang="0">
                  <a:pos x="4" y="22"/>
                </a:cxn>
                <a:cxn ang="0">
                  <a:pos x="0" y="30"/>
                </a:cxn>
                <a:cxn ang="0">
                  <a:pos x="2" y="32"/>
                </a:cxn>
                <a:cxn ang="0">
                  <a:pos x="4" y="38"/>
                </a:cxn>
                <a:cxn ang="0">
                  <a:pos x="2" y="46"/>
                </a:cxn>
                <a:cxn ang="0">
                  <a:pos x="2" y="48"/>
                </a:cxn>
                <a:cxn ang="0">
                  <a:pos x="2" y="54"/>
                </a:cxn>
                <a:cxn ang="0">
                  <a:pos x="4" y="66"/>
                </a:cxn>
                <a:cxn ang="0">
                  <a:pos x="8" y="104"/>
                </a:cxn>
                <a:cxn ang="0">
                  <a:pos x="10" y="106"/>
                </a:cxn>
                <a:cxn ang="0">
                  <a:pos x="16" y="106"/>
                </a:cxn>
                <a:cxn ang="0">
                  <a:pos x="20" y="104"/>
                </a:cxn>
                <a:cxn ang="0">
                  <a:pos x="24" y="98"/>
                </a:cxn>
                <a:cxn ang="0">
                  <a:pos x="26" y="90"/>
                </a:cxn>
                <a:cxn ang="0">
                  <a:pos x="24" y="86"/>
                </a:cxn>
                <a:cxn ang="0">
                  <a:pos x="22" y="78"/>
                </a:cxn>
                <a:cxn ang="0">
                  <a:pos x="24" y="72"/>
                </a:cxn>
                <a:cxn ang="0">
                  <a:pos x="30" y="68"/>
                </a:cxn>
                <a:cxn ang="0">
                  <a:pos x="36" y="68"/>
                </a:cxn>
                <a:cxn ang="0">
                  <a:pos x="40" y="66"/>
                </a:cxn>
                <a:cxn ang="0">
                  <a:pos x="48" y="62"/>
                </a:cxn>
                <a:cxn ang="0">
                  <a:pos x="54" y="52"/>
                </a:cxn>
                <a:cxn ang="0">
                  <a:pos x="56" y="48"/>
                </a:cxn>
                <a:cxn ang="0">
                  <a:pos x="62" y="38"/>
                </a:cxn>
                <a:cxn ang="0">
                  <a:pos x="64" y="24"/>
                </a:cxn>
                <a:cxn ang="0">
                  <a:pos x="64" y="22"/>
                </a:cxn>
                <a:cxn ang="0">
                  <a:pos x="68" y="18"/>
                </a:cxn>
                <a:cxn ang="0">
                  <a:pos x="68" y="12"/>
                </a:cxn>
                <a:cxn ang="0">
                  <a:pos x="62" y="8"/>
                </a:cxn>
                <a:cxn ang="0">
                  <a:pos x="56" y="8"/>
                </a:cxn>
                <a:cxn ang="0">
                  <a:pos x="48" y="8"/>
                </a:cxn>
                <a:cxn ang="0">
                  <a:pos x="40" y="6"/>
                </a:cxn>
                <a:cxn ang="0">
                  <a:pos x="34" y="0"/>
                </a:cxn>
              </a:cxnLst>
              <a:rect l="txL" t="txT" r="txR" b="txB"/>
              <a:pathLst>
                <a:path w="68" h="106">
                  <a:moveTo>
                    <a:pt x="34" y="0"/>
                  </a:moveTo>
                  <a:lnTo>
                    <a:pt x="32" y="0"/>
                  </a:lnTo>
                  <a:lnTo>
                    <a:pt x="30" y="0"/>
                  </a:lnTo>
                  <a:lnTo>
                    <a:pt x="26" y="0"/>
                  </a:lnTo>
                  <a:lnTo>
                    <a:pt x="22" y="2"/>
                  </a:lnTo>
                  <a:lnTo>
                    <a:pt x="20" y="4"/>
                  </a:lnTo>
                  <a:lnTo>
                    <a:pt x="20" y="4"/>
                  </a:lnTo>
                  <a:lnTo>
                    <a:pt x="20" y="4"/>
                  </a:lnTo>
                  <a:lnTo>
                    <a:pt x="20" y="2"/>
                  </a:lnTo>
                  <a:lnTo>
                    <a:pt x="18" y="2"/>
                  </a:lnTo>
                  <a:lnTo>
                    <a:pt x="18" y="2"/>
                  </a:lnTo>
                  <a:lnTo>
                    <a:pt x="16" y="2"/>
                  </a:lnTo>
                  <a:lnTo>
                    <a:pt x="14" y="4"/>
                  </a:lnTo>
                  <a:lnTo>
                    <a:pt x="12" y="8"/>
                  </a:lnTo>
                  <a:lnTo>
                    <a:pt x="8" y="16"/>
                  </a:lnTo>
                  <a:lnTo>
                    <a:pt x="8" y="16"/>
                  </a:lnTo>
                  <a:lnTo>
                    <a:pt x="6" y="20"/>
                  </a:lnTo>
                  <a:lnTo>
                    <a:pt x="4" y="22"/>
                  </a:lnTo>
                  <a:lnTo>
                    <a:pt x="2" y="26"/>
                  </a:lnTo>
                  <a:lnTo>
                    <a:pt x="0" y="30"/>
                  </a:lnTo>
                  <a:lnTo>
                    <a:pt x="0" y="30"/>
                  </a:lnTo>
                  <a:lnTo>
                    <a:pt x="2" y="32"/>
                  </a:lnTo>
                  <a:lnTo>
                    <a:pt x="4" y="36"/>
                  </a:lnTo>
                  <a:lnTo>
                    <a:pt x="4" y="38"/>
                  </a:lnTo>
                  <a:lnTo>
                    <a:pt x="4" y="42"/>
                  </a:lnTo>
                  <a:lnTo>
                    <a:pt x="2" y="46"/>
                  </a:lnTo>
                  <a:lnTo>
                    <a:pt x="2" y="48"/>
                  </a:lnTo>
                  <a:lnTo>
                    <a:pt x="2" y="48"/>
                  </a:lnTo>
                  <a:lnTo>
                    <a:pt x="2" y="50"/>
                  </a:lnTo>
                  <a:lnTo>
                    <a:pt x="2" y="54"/>
                  </a:lnTo>
                  <a:lnTo>
                    <a:pt x="2" y="60"/>
                  </a:lnTo>
                  <a:lnTo>
                    <a:pt x="4" y="66"/>
                  </a:lnTo>
                  <a:lnTo>
                    <a:pt x="6" y="74"/>
                  </a:lnTo>
                  <a:lnTo>
                    <a:pt x="8" y="104"/>
                  </a:lnTo>
                  <a:lnTo>
                    <a:pt x="8" y="104"/>
                  </a:lnTo>
                  <a:lnTo>
                    <a:pt x="10" y="106"/>
                  </a:lnTo>
                  <a:lnTo>
                    <a:pt x="12" y="106"/>
                  </a:lnTo>
                  <a:lnTo>
                    <a:pt x="16" y="106"/>
                  </a:lnTo>
                  <a:lnTo>
                    <a:pt x="18" y="106"/>
                  </a:lnTo>
                  <a:lnTo>
                    <a:pt x="20" y="104"/>
                  </a:lnTo>
                  <a:lnTo>
                    <a:pt x="24" y="102"/>
                  </a:lnTo>
                  <a:lnTo>
                    <a:pt x="24" y="98"/>
                  </a:lnTo>
                  <a:lnTo>
                    <a:pt x="26" y="90"/>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4"/>
                  </a:lnTo>
                  <a:lnTo>
                    <a:pt x="64" y="22"/>
                  </a:lnTo>
                  <a:lnTo>
                    <a:pt x="66" y="20"/>
                  </a:lnTo>
                  <a:lnTo>
                    <a:pt x="68" y="18"/>
                  </a:lnTo>
                  <a:lnTo>
                    <a:pt x="68" y="14"/>
                  </a:lnTo>
                  <a:lnTo>
                    <a:pt x="68" y="12"/>
                  </a:lnTo>
                  <a:lnTo>
                    <a:pt x="66" y="10"/>
                  </a:lnTo>
                  <a:lnTo>
                    <a:pt x="62" y="8"/>
                  </a:lnTo>
                  <a:lnTo>
                    <a:pt x="56" y="8"/>
                  </a:lnTo>
                  <a:lnTo>
                    <a:pt x="56" y="8"/>
                  </a:lnTo>
                  <a:lnTo>
                    <a:pt x="52" y="8"/>
                  </a:lnTo>
                  <a:lnTo>
                    <a:pt x="48" y="8"/>
                  </a:lnTo>
                  <a:lnTo>
                    <a:pt x="44" y="8"/>
                  </a:lnTo>
                  <a:lnTo>
                    <a:pt x="40" y="6"/>
                  </a:lnTo>
                  <a:lnTo>
                    <a:pt x="36" y="4"/>
                  </a:lnTo>
                  <a:lnTo>
                    <a:pt x="34"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92" name="Freeform 352"/>
            <p:cNvSpPr/>
            <p:nvPr/>
          </p:nvSpPr>
          <p:spPr>
            <a:xfrm>
              <a:off x="3276" y="282"/>
              <a:ext cx="104" cy="116"/>
            </a:xfrm>
            <a:custGeom>
              <a:avLst/>
              <a:gdLst>
                <a:gd name="txL" fmla="*/ 0 w 104"/>
                <a:gd name="txT" fmla="*/ 0 h 116"/>
                <a:gd name="txR" fmla="*/ 104 w 104"/>
                <a:gd name="txB" fmla="*/ 116 h 116"/>
              </a:gdLst>
              <a:ahLst/>
              <a:cxnLst>
                <a:cxn ang="0">
                  <a:pos x="4" y="80"/>
                </a:cxn>
                <a:cxn ang="0">
                  <a:pos x="0" y="82"/>
                </a:cxn>
                <a:cxn ang="0">
                  <a:pos x="0" y="86"/>
                </a:cxn>
                <a:cxn ang="0">
                  <a:pos x="4" y="92"/>
                </a:cxn>
                <a:cxn ang="0">
                  <a:pos x="8" y="94"/>
                </a:cxn>
                <a:cxn ang="0">
                  <a:pos x="12" y="100"/>
                </a:cxn>
                <a:cxn ang="0">
                  <a:pos x="14" y="110"/>
                </a:cxn>
                <a:cxn ang="0">
                  <a:pos x="18" y="112"/>
                </a:cxn>
                <a:cxn ang="0">
                  <a:pos x="24" y="116"/>
                </a:cxn>
                <a:cxn ang="0">
                  <a:pos x="30" y="114"/>
                </a:cxn>
                <a:cxn ang="0">
                  <a:pos x="34" y="110"/>
                </a:cxn>
                <a:cxn ang="0">
                  <a:pos x="36" y="106"/>
                </a:cxn>
                <a:cxn ang="0">
                  <a:pos x="42" y="104"/>
                </a:cxn>
                <a:cxn ang="0">
                  <a:pos x="46" y="106"/>
                </a:cxn>
                <a:cxn ang="0">
                  <a:pos x="50" y="106"/>
                </a:cxn>
                <a:cxn ang="0">
                  <a:pos x="54" y="102"/>
                </a:cxn>
                <a:cxn ang="0">
                  <a:pos x="56" y="92"/>
                </a:cxn>
                <a:cxn ang="0">
                  <a:pos x="60" y="74"/>
                </a:cxn>
                <a:cxn ang="0">
                  <a:pos x="82" y="48"/>
                </a:cxn>
                <a:cxn ang="0">
                  <a:pos x="104" y="32"/>
                </a:cxn>
                <a:cxn ang="0">
                  <a:pos x="104" y="32"/>
                </a:cxn>
                <a:cxn ang="0">
                  <a:pos x="98" y="28"/>
                </a:cxn>
                <a:cxn ang="0">
                  <a:pos x="88" y="20"/>
                </a:cxn>
                <a:cxn ang="0">
                  <a:pos x="88" y="18"/>
                </a:cxn>
                <a:cxn ang="0">
                  <a:pos x="84" y="14"/>
                </a:cxn>
                <a:cxn ang="0">
                  <a:pos x="78" y="14"/>
                </a:cxn>
                <a:cxn ang="0">
                  <a:pos x="72" y="20"/>
                </a:cxn>
                <a:cxn ang="0">
                  <a:pos x="70" y="20"/>
                </a:cxn>
                <a:cxn ang="0">
                  <a:pos x="68" y="22"/>
                </a:cxn>
                <a:cxn ang="0">
                  <a:pos x="66" y="16"/>
                </a:cxn>
                <a:cxn ang="0">
                  <a:pos x="64" y="14"/>
                </a:cxn>
                <a:cxn ang="0">
                  <a:pos x="60" y="10"/>
                </a:cxn>
                <a:cxn ang="0">
                  <a:pos x="56" y="8"/>
                </a:cxn>
                <a:cxn ang="0">
                  <a:pos x="50" y="12"/>
                </a:cxn>
                <a:cxn ang="0">
                  <a:pos x="42" y="10"/>
                </a:cxn>
                <a:cxn ang="0">
                  <a:pos x="44" y="6"/>
                </a:cxn>
                <a:cxn ang="0">
                  <a:pos x="46" y="2"/>
                </a:cxn>
                <a:cxn ang="0">
                  <a:pos x="42" y="0"/>
                </a:cxn>
                <a:cxn ang="0">
                  <a:pos x="34" y="2"/>
                </a:cxn>
                <a:cxn ang="0">
                  <a:pos x="28" y="6"/>
                </a:cxn>
                <a:cxn ang="0">
                  <a:pos x="26" y="10"/>
                </a:cxn>
                <a:cxn ang="0">
                  <a:pos x="26" y="10"/>
                </a:cxn>
                <a:cxn ang="0">
                  <a:pos x="22" y="10"/>
                </a:cxn>
                <a:cxn ang="0">
                  <a:pos x="18" y="10"/>
                </a:cxn>
                <a:cxn ang="0">
                  <a:pos x="16" y="14"/>
                </a:cxn>
                <a:cxn ang="0">
                  <a:pos x="14" y="24"/>
                </a:cxn>
                <a:cxn ang="0">
                  <a:pos x="16" y="28"/>
                </a:cxn>
                <a:cxn ang="0">
                  <a:pos x="18" y="34"/>
                </a:cxn>
                <a:cxn ang="0">
                  <a:pos x="16" y="40"/>
                </a:cxn>
                <a:cxn ang="0">
                  <a:pos x="14" y="44"/>
                </a:cxn>
                <a:cxn ang="0">
                  <a:pos x="8" y="54"/>
                </a:cxn>
                <a:cxn ang="0">
                  <a:pos x="4" y="80"/>
                </a:cxn>
              </a:cxnLst>
              <a:rect l="txL" t="txT" r="txR" b="txB"/>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10"/>
                  </a:lnTo>
                  <a:lnTo>
                    <a:pt x="34" y="108"/>
                  </a:lnTo>
                  <a:lnTo>
                    <a:pt x="36" y="106"/>
                  </a:lnTo>
                  <a:lnTo>
                    <a:pt x="38" y="106"/>
                  </a:lnTo>
                  <a:lnTo>
                    <a:pt x="42" y="104"/>
                  </a:lnTo>
                  <a:lnTo>
                    <a:pt x="46" y="106"/>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4" y="32"/>
                  </a:lnTo>
                  <a:lnTo>
                    <a:pt x="104" y="32"/>
                  </a:lnTo>
                  <a:lnTo>
                    <a:pt x="102" y="30"/>
                  </a:lnTo>
                  <a:lnTo>
                    <a:pt x="98" y="28"/>
                  </a:lnTo>
                  <a:lnTo>
                    <a:pt x="94" y="26"/>
                  </a:lnTo>
                  <a:lnTo>
                    <a:pt x="88" y="20"/>
                  </a:lnTo>
                  <a:lnTo>
                    <a:pt x="88" y="20"/>
                  </a:lnTo>
                  <a:lnTo>
                    <a:pt x="88" y="18"/>
                  </a:lnTo>
                  <a:lnTo>
                    <a:pt x="86" y="16"/>
                  </a:lnTo>
                  <a:lnTo>
                    <a:pt x="84" y="14"/>
                  </a:lnTo>
                  <a:lnTo>
                    <a:pt x="82" y="14"/>
                  </a:lnTo>
                  <a:lnTo>
                    <a:pt x="78" y="14"/>
                  </a:lnTo>
                  <a:lnTo>
                    <a:pt x="76" y="16"/>
                  </a:lnTo>
                  <a:lnTo>
                    <a:pt x="72" y="20"/>
                  </a:lnTo>
                  <a:lnTo>
                    <a:pt x="72" y="20"/>
                  </a:lnTo>
                  <a:lnTo>
                    <a:pt x="70" y="20"/>
                  </a:lnTo>
                  <a:lnTo>
                    <a:pt x="70" y="22"/>
                  </a:lnTo>
                  <a:lnTo>
                    <a:pt x="68" y="22"/>
                  </a:lnTo>
                  <a:lnTo>
                    <a:pt x="66" y="20"/>
                  </a:lnTo>
                  <a:lnTo>
                    <a:pt x="66" y="16"/>
                  </a:lnTo>
                  <a:lnTo>
                    <a:pt x="66" y="16"/>
                  </a:lnTo>
                  <a:lnTo>
                    <a:pt x="64" y="14"/>
                  </a:lnTo>
                  <a:lnTo>
                    <a:pt x="62" y="12"/>
                  </a:lnTo>
                  <a:lnTo>
                    <a:pt x="60" y="10"/>
                  </a:lnTo>
                  <a:lnTo>
                    <a:pt x="58" y="8"/>
                  </a:lnTo>
                  <a:lnTo>
                    <a:pt x="56" y="8"/>
                  </a:lnTo>
                  <a:lnTo>
                    <a:pt x="52" y="8"/>
                  </a:lnTo>
                  <a:lnTo>
                    <a:pt x="50" y="12"/>
                  </a:lnTo>
                  <a:lnTo>
                    <a:pt x="42" y="10"/>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6" y="10"/>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6" y="40"/>
                  </a:lnTo>
                  <a:lnTo>
                    <a:pt x="14" y="44"/>
                  </a:lnTo>
                  <a:lnTo>
                    <a:pt x="12" y="48"/>
                  </a:lnTo>
                  <a:lnTo>
                    <a:pt x="8" y="54"/>
                  </a:lnTo>
                  <a:lnTo>
                    <a:pt x="6" y="64"/>
                  </a:lnTo>
                  <a:lnTo>
                    <a:pt x="4" y="8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93" name="Freeform 353"/>
            <p:cNvSpPr/>
            <p:nvPr/>
          </p:nvSpPr>
          <p:spPr>
            <a:xfrm>
              <a:off x="3332" y="338"/>
              <a:ext cx="232" cy="186"/>
            </a:xfrm>
            <a:custGeom>
              <a:avLst/>
              <a:gdLst>
                <a:gd name="txL" fmla="*/ 0 w 232"/>
                <a:gd name="txT" fmla="*/ 0 h 186"/>
                <a:gd name="txR" fmla="*/ 232 w 232"/>
                <a:gd name="txB" fmla="*/ 186 h 186"/>
              </a:gdLst>
              <a:ahLst/>
              <a:cxnLst>
                <a:cxn ang="0">
                  <a:pos x="32" y="76"/>
                </a:cxn>
                <a:cxn ang="0">
                  <a:pos x="44" y="74"/>
                </a:cxn>
                <a:cxn ang="0">
                  <a:pos x="46" y="78"/>
                </a:cxn>
                <a:cxn ang="0">
                  <a:pos x="36" y="86"/>
                </a:cxn>
                <a:cxn ang="0">
                  <a:pos x="24" y="86"/>
                </a:cxn>
                <a:cxn ang="0">
                  <a:pos x="10" y="88"/>
                </a:cxn>
                <a:cxn ang="0">
                  <a:pos x="8" y="100"/>
                </a:cxn>
                <a:cxn ang="0">
                  <a:pos x="20" y="104"/>
                </a:cxn>
                <a:cxn ang="0">
                  <a:pos x="54" y="104"/>
                </a:cxn>
                <a:cxn ang="0">
                  <a:pos x="86" y="114"/>
                </a:cxn>
                <a:cxn ang="0">
                  <a:pos x="86" y="124"/>
                </a:cxn>
                <a:cxn ang="0">
                  <a:pos x="76" y="132"/>
                </a:cxn>
                <a:cxn ang="0">
                  <a:pos x="64" y="128"/>
                </a:cxn>
                <a:cxn ang="0">
                  <a:pos x="42" y="132"/>
                </a:cxn>
                <a:cxn ang="0">
                  <a:pos x="32" y="130"/>
                </a:cxn>
                <a:cxn ang="0">
                  <a:pos x="22" y="138"/>
                </a:cxn>
                <a:cxn ang="0">
                  <a:pos x="24" y="148"/>
                </a:cxn>
                <a:cxn ang="0">
                  <a:pos x="48" y="160"/>
                </a:cxn>
                <a:cxn ang="0">
                  <a:pos x="62" y="168"/>
                </a:cxn>
                <a:cxn ang="0">
                  <a:pos x="76" y="184"/>
                </a:cxn>
                <a:cxn ang="0">
                  <a:pos x="146" y="162"/>
                </a:cxn>
                <a:cxn ang="0">
                  <a:pos x="160" y="162"/>
                </a:cxn>
                <a:cxn ang="0">
                  <a:pos x="176" y="170"/>
                </a:cxn>
                <a:cxn ang="0">
                  <a:pos x="184" y="170"/>
                </a:cxn>
                <a:cxn ang="0">
                  <a:pos x="190" y="170"/>
                </a:cxn>
                <a:cxn ang="0">
                  <a:pos x="202" y="168"/>
                </a:cxn>
                <a:cxn ang="0">
                  <a:pos x="210" y="160"/>
                </a:cxn>
                <a:cxn ang="0">
                  <a:pos x="208" y="154"/>
                </a:cxn>
                <a:cxn ang="0">
                  <a:pos x="196" y="152"/>
                </a:cxn>
                <a:cxn ang="0">
                  <a:pos x="196" y="146"/>
                </a:cxn>
                <a:cxn ang="0">
                  <a:pos x="208" y="142"/>
                </a:cxn>
                <a:cxn ang="0">
                  <a:pos x="226" y="142"/>
                </a:cxn>
                <a:cxn ang="0">
                  <a:pos x="232" y="138"/>
                </a:cxn>
                <a:cxn ang="0">
                  <a:pos x="226" y="126"/>
                </a:cxn>
                <a:cxn ang="0">
                  <a:pos x="202" y="116"/>
                </a:cxn>
                <a:cxn ang="0">
                  <a:pos x="174" y="78"/>
                </a:cxn>
                <a:cxn ang="0">
                  <a:pos x="166" y="28"/>
                </a:cxn>
                <a:cxn ang="0">
                  <a:pos x="148" y="20"/>
                </a:cxn>
                <a:cxn ang="0">
                  <a:pos x="140" y="36"/>
                </a:cxn>
                <a:cxn ang="0">
                  <a:pos x="124" y="22"/>
                </a:cxn>
                <a:cxn ang="0">
                  <a:pos x="116" y="18"/>
                </a:cxn>
                <a:cxn ang="0">
                  <a:pos x="106" y="30"/>
                </a:cxn>
                <a:cxn ang="0">
                  <a:pos x="96" y="20"/>
                </a:cxn>
                <a:cxn ang="0">
                  <a:pos x="86" y="6"/>
                </a:cxn>
                <a:cxn ang="0">
                  <a:pos x="80" y="16"/>
                </a:cxn>
                <a:cxn ang="0">
                  <a:pos x="78" y="32"/>
                </a:cxn>
                <a:cxn ang="0">
                  <a:pos x="66" y="32"/>
                </a:cxn>
                <a:cxn ang="0">
                  <a:pos x="62" y="14"/>
                </a:cxn>
                <a:cxn ang="0">
                  <a:pos x="64" y="4"/>
                </a:cxn>
                <a:cxn ang="0">
                  <a:pos x="54" y="0"/>
                </a:cxn>
                <a:cxn ang="0">
                  <a:pos x="14" y="24"/>
                </a:cxn>
                <a:cxn ang="0">
                  <a:pos x="8" y="44"/>
                </a:cxn>
                <a:cxn ang="0">
                  <a:pos x="2" y="56"/>
                </a:cxn>
                <a:cxn ang="0">
                  <a:pos x="0" y="64"/>
                </a:cxn>
                <a:cxn ang="0">
                  <a:pos x="10" y="74"/>
                </a:cxn>
              </a:cxnLst>
              <a:rect l="txL" t="txT" r="txR" b="txB"/>
              <a:pathLst>
                <a:path w="232" h="186">
                  <a:moveTo>
                    <a:pt x="24" y="74"/>
                  </a:moveTo>
                  <a:lnTo>
                    <a:pt x="24" y="76"/>
                  </a:lnTo>
                  <a:lnTo>
                    <a:pt x="28" y="76"/>
                  </a:lnTo>
                  <a:lnTo>
                    <a:pt x="32" y="76"/>
                  </a:lnTo>
                  <a:lnTo>
                    <a:pt x="36" y="76"/>
                  </a:lnTo>
                  <a:lnTo>
                    <a:pt x="40" y="76"/>
                  </a:lnTo>
                  <a:lnTo>
                    <a:pt x="42" y="74"/>
                  </a:lnTo>
                  <a:lnTo>
                    <a:pt x="44"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4"/>
                  </a:lnTo>
                  <a:lnTo>
                    <a:pt x="86" y="118"/>
                  </a:lnTo>
                  <a:lnTo>
                    <a:pt x="86" y="122"/>
                  </a:lnTo>
                  <a:lnTo>
                    <a:pt x="86" y="124"/>
                  </a:lnTo>
                  <a:lnTo>
                    <a:pt x="84" y="128"/>
                  </a:lnTo>
                  <a:lnTo>
                    <a:pt x="82" y="130"/>
                  </a:lnTo>
                  <a:lnTo>
                    <a:pt x="80" y="132"/>
                  </a:lnTo>
                  <a:lnTo>
                    <a:pt x="76" y="132"/>
                  </a:lnTo>
                  <a:lnTo>
                    <a:pt x="70" y="130"/>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88" y="168"/>
                  </a:lnTo>
                  <a:lnTo>
                    <a:pt x="190" y="170"/>
                  </a:lnTo>
                  <a:lnTo>
                    <a:pt x="192" y="172"/>
                  </a:lnTo>
                  <a:lnTo>
                    <a:pt x="194" y="172"/>
                  </a:lnTo>
                  <a:lnTo>
                    <a:pt x="198" y="170"/>
                  </a:lnTo>
                  <a:lnTo>
                    <a:pt x="202" y="168"/>
                  </a:lnTo>
                  <a:lnTo>
                    <a:pt x="208" y="164"/>
                  </a:lnTo>
                  <a:lnTo>
                    <a:pt x="208" y="164"/>
                  </a:lnTo>
                  <a:lnTo>
                    <a:pt x="210" y="162"/>
                  </a:lnTo>
                  <a:lnTo>
                    <a:pt x="210" y="160"/>
                  </a:lnTo>
                  <a:lnTo>
                    <a:pt x="210" y="158"/>
                  </a:lnTo>
                  <a:lnTo>
                    <a:pt x="210" y="158"/>
                  </a:lnTo>
                  <a:lnTo>
                    <a:pt x="210" y="156"/>
                  </a:lnTo>
                  <a:lnTo>
                    <a:pt x="208" y="154"/>
                  </a:lnTo>
                  <a:lnTo>
                    <a:pt x="204" y="154"/>
                  </a:lnTo>
                  <a:lnTo>
                    <a:pt x="198" y="154"/>
                  </a:lnTo>
                  <a:lnTo>
                    <a:pt x="198" y="152"/>
                  </a:lnTo>
                  <a:lnTo>
                    <a:pt x="196" y="152"/>
                  </a:lnTo>
                  <a:lnTo>
                    <a:pt x="194" y="150"/>
                  </a:lnTo>
                  <a:lnTo>
                    <a:pt x="194" y="148"/>
                  </a:lnTo>
                  <a:lnTo>
                    <a:pt x="194" y="148"/>
                  </a:lnTo>
                  <a:lnTo>
                    <a:pt x="196" y="146"/>
                  </a:lnTo>
                  <a:lnTo>
                    <a:pt x="200" y="144"/>
                  </a:lnTo>
                  <a:lnTo>
                    <a:pt x="200" y="144"/>
                  </a:lnTo>
                  <a:lnTo>
                    <a:pt x="204" y="144"/>
                  </a:lnTo>
                  <a:lnTo>
                    <a:pt x="208" y="142"/>
                  </a:lnTo>
                  <a:lnTo>
                    <a:pt x="212" y="142"/>
                  </a:lnTo>
                  <a:lnTo>
                    <a:pt x="218" y="140"/>
                  </a:lnTo>
                  <a:lnTo>
                    <a:pt x="222" y="142"/>
                  </a:lnTo>
                  <a:lnTo>
                    <a:pt x="226"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6"/>
                  </a:lnTo>
                  <a:lnTo>
                    <a:pt x="64" y="4"/>
                  </a:lnTo>
                  <a:lnTo>
                    <a:pt x="62" y="2"/>
                  </a:lnTo>
                  <a:lnTo>
                    <a:pt x="60" y="0"/>
                  </a:lnTo>
                  <a:lnTo>
                    <a:pt x="58" y="0"/>
                  </a:lnTo>
                  <a:lnTo>
                    <a:pt x="54" y="0"/>
                  </a:lnTo>
                  <a:lnTo>
                    <a:pt x="50" y="2"/>
                  </a:lnTo>
                  <a:lnTo>
                    <a:pt x="40" y="8"/>
                  </a:lnTo>
                  <a:lnTo>
                    <a:pt x="26" y="16"/>
                  </a:lnTo>
                  <a:lnTo>
                    <a:pt x="14" y="24"/>
                  </a:lnTo>
                  <a:lnTo>
                    <a:pt x="8" y="36"/>
                  </a:lnTo>
                  <a:lnTo>
                    <a:pt x="8" y="36"/>
                  </a:lnTo>
                  <a:lnTo>
                    <a:pt x="8" y="40"/>
                  </a:lnTo>
                  <a:lnTo>
                    <a:pt x="8" y="44"/>
                  </a:lnTo>
                  <a:lnTo>
                    <a:pt x="6" y="48"/>
                  </a:lnTo>
                  <a:lnTo>
                    <a:pt x="6" y="52"/>
                  </a:lnTo>
                  <a:lnTo>
                    <a:pt x="2" y="56"/>
                  </a:lnTo>
                  <a:lnTo>
                    <a:pt x="2" y="56"/>
                  </a:lnTo>
                  <a:lnTo>
                    <a:pt x="2" y="58"/>
                  </a:lnTo>
                  <a:lnTo>
                    <a:pt x="0" y="60"/>
                  </a:lnTo>
                  <a:lnTo>
                    <a:pt x="0" y="62"/>
                  </a:lnTo>
                  <a:lnTo>
                    <a:pt x="0" y="64"/>
                  </a:lnTo>
                  <a:lnTo>
                    <a:pt x="0" y="68"/>
                  </a:lnTo>
                  <a:lnTo>
                    <a:pt x="2" y="70"/>
                  </a:lnTo>
                  <a:lnTo>
                    <a:pt x="6" y="72"/>
                  </a:lnTo>
                  <a:lnTo>
                    <a:pt x="10" y="74"/>
                  </a:lnTo>
                  <a:lnTo>
                    <a:pt x="16" y="74"/>
                  </a:lnTo>
                  <a:lnTo>
                    <a:pt x="24" y="7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94" name="Freeform 354"/>
            <p:cNvSpPr/>
            <p:nvPr/>
          </p:nvSpPr>
          <p:spPr>
            <a:xfrm>
              <a:off x="3340" y="124"/>
              <a:ext cx="118" cy="90"/>
            </a:xfrm>
            <a:custGeom>
              <a:avLst/>
              <a:gdLst>
                <a:gd name="txL" fmla="*/ 0 w 118"/>
                <a:gd name="txT" fmla="*/ 0 h 90"/>
                <a:gd name="txR" fmla="*/ 118 w 118"/>
                <a:gd name="txB" fmla="*/ 90 h 90"/>
              </a:gdLst>
              <a:ahLst/>
              <a:cxnLst>
                <a:cxn ang="0">
                  <a:pos x="58" y="22"/>
                </a:cxn>
                <a:cxn ang="0">
                  <a:pos x="44" y="40"/>
                </a:cxn>
                <a:cxn ang="0">
                  <a:pos x="26" y="60"/>
                </a:cxn>
                <a:cxn ang="0">
                  <a:pos x="14" y="66"/>
                </a:cxn>
                <a:cxn ang="0">
                  <a:pos x="8" y="68"/>
                </a:cxn>
                <a:cxn ang="0">
                  <a:pos x="2" y="68"/>
                </a:cxn>
                <a:cxn ang="0">
                  <a:pos x="0" y="72"/>
                </a:cxn>
                <a:cxn ang="0">
                  <a:pos x="2" y="76"/>
                </a:cxn>
                <a:cxn ang="0">
                  <a:pos x="10" y="84"/>
                </a:cxn>
                <a:cxn ang="0">
                  <a:pos x="28" y="90"/>
                </a:cxn>
                <a:cxn ang="0">
                  <a:pos x="40" y="86"/>
                </a:cxn>
                <a:cxn ang="0">
                  <a:pos x="44" y="88"/>
                </a:cxn>
                <a:cxn ang="0">
                  <a:pos x="50" y="90"/>
                </a:cxn>
                <a:cxn ang="0">
                  <a:pos x="58" y="88"/>
                </a:cxn>
                <a:cxn ang="0">
                  <a:pos x="62" y="82"/>
                </a:cxn>
                <a:cxn ang="0">
                  <a:pos x="70" y="74"/>
                </a:cxn>
                <a:cxn ang="0">
                  <a:pos x="76" y="64"/>
                </a:cxn>
                <a:cxn ang="0">
                  <a:pos x="78" y="58"/>
                </a:cxn>
                <a:cxn ang="0">
                  <a:pos x="84" y="62"/>
                </a:cxn>
                <a:cxn ang="0">
                  <a:pos x="92" y="64"/>
                </a:cxn>
                <a:cxn ang="0">
                  <a:pos x="102" y="56"/>
                </a:cxn>
                <a:cxn ang="0">
                  <a:pos x="104" y="54"/>
                </a:cxn>
                <a:cxn ang="0">
                  <a:pos x="106" y="48"/>
                </a:cxn>
                <a:cxn ang="0">
                  <a:pos x="106" y="44"/>
                </a:cxn>
                <a:cxn ang="0">
                  <a:pos x="104" y="42"/>
                </a:cxn>
                <a:cxn ang="0">
                  <a:pos x="106" y="38"/>
                </a:cxn>
                <a:cxn ang="0">
                  <a:pos x="110" y="30"/>
                </a:cxn>
                <a:cxn ang="0">
                  <a:pos x="108" y="26"/>
                </a:cxn>
                <a:cxn ang="0">
                  <a:pos x="108" y="22"/>
                </a:cxn>
                <a:cxn ang="0">
                  <a:pos x="112" y="16"/>
                </a:cxn>
                <a:cxn ang="0">
                  <a:pos x="116" y="14"/>
                </a:cxn>
                <a:cxn ang="0">
                  <a:pos x="116" y="12"/>
                </a:cxn>
                <a:cxn ang="0">
                  <a:pos x="110" y="6"/>
                </a:cxn>
                <a:cxn ang="0">
                  <a:pos x="104" y="2"/>
                </a:cxn>
                <a:cxn ang="0">
                  <a:pos x="100" y="0"/>
                </a:cxn>
                <a:cxn ang="0">
                  <a:pos x="84" y="12"/>
                </a:cxn>
                <a:cxn ang="0">
                  <a:pos x="76" y="12"/>
                </a:cxn>
                <a:cxn ang="0">
                  <a:pos x="64" y="16"/>
                </a:cxn>
              </a:cxnLst>
              <a:rect l="txL" t="txT" r="txR" b="txB"/>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78" y="58"/>
                  </a:lnTo>
                  <a:lnTo>
                    <a:pt x="80" y="60"/>
                  </a:lnTo>
                  <a:lnTo>
                    <a:pt x="84" y="62"/>
                  </a:lnTo>
                  <a:lnTo>
                    <a:pt x="88" y="64"/>
                  </a:lnTo>
                  <a:lnTo>
                    <a:pt x="92" y="64"/>
                  </a:lnTo>
                  <a:lnTo>
                    <a:pt x="98" y="62"/>
                  </a:lnTo>
                  <a:lnTo>
                    <a:pt x="102" y="56"/>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95" name="Freeform 355"/>
            <p:cNvSpPr/>
            <p:nvPr/>
          </p:nvSpPr>
          <p:spPr>
            <a:xfrm>
              <a:off x="3452" y="84"/>
              <a:ext cx="22" cy="28"/>
            </a:xfrm>
            <a:custGeom>
              <a:avLst/>
              <a:gdLst>
                <a:gd name="txL" fmla="*/ 0 w 22"/>
                <a:gd name="txT" fmla="*/ 0 h 28"/>
                <a:gd name="txR" fmla="*/ 22 w 22"/>
                <a:gd name="txB" fmla="*/ 28 h 28"/>
              </a:gdLst>
              <a:ahLst/>
              <a:cxnLst>
                <a:cxn ang="0">
                  <a:pos x="16" y="2"/>
                </a:cxn>
                <a:cxn ang="0">
                  <a:pos x="14" y="2"/>
                </a:cxn>
                <a:cxn ang="0">
                  <a:pos x="14" y="2"/>
                </a:cxn>
                <a:cxn ang="0">
                  <a:pos x="12" y="0"/>
                </a:cxn>
                <a:cxn ang="0">
                  <a:pos x="10" y="0"/>
                </a:cxn>
                <a:cxn ang="0">
                  <a:pos x="6" y="0"/>
                </a:cxn>
                <a:cxn ang="0">
                  <a:pos x="4" y="2"/>
                </a:cxn>
                <a:cxn ang="0">
                  <a:pos x="2" y="4"/>
                </a:cxn>
                <a:cxn ang="0">
                  <a:pos x="2" y="8"/>
                </a:cxn>
                <a:cxn ang="0">
                  <a:pos x="0" y="12"/>
                </a:cxn>
                <a:cxn ang="0">
                  <a:pos x="2" y="20"/>
                </a:cxn>
                <a:cxn ang="0">
                  <a:pos x="2" y="20"/>
                </a:cxn>
                <a:cxn ang="0">
                  <a:pos x="4" y="22"/>
                </a:cxn>
                <a:cxn ang="0">
                  <a:pos x="6" y="24"/>
                </a:cxn>
                <a:cxn ang="0">
                  <a:pos x="10" y="26"/>
                </a:cxn>
                <a:cxn ang="0">
                  <a:pos x="14" y="26"/>
                </a:cxn>
                <a:cxn ang="0">
                  <a:pos x="16" y="28"/>
                </a:cxn>
                <a:cxn ang="0">
                  <a:pos x="20" y="26"/>
                </a:cxn>
                <a:cxn ang="0">
                  <a:pos x="22" y="24"/>
                </a:cxn>
                <a:cxn ang="0">
                  <a:pos x="22" y="20"/>
                </a:cxn>
                <a:cxn ang="0">
                  <a:pos x="22" y="14"/>
                </a:cxn>
                <a:cxn ang="0">
                  <a:pos x="22" y="10"/>
                </a:cxn>
                <a:cxn ang="0">
                  <a:pos x="20" y="6"/>
                </a:cxn>
                <a:cxn ang="0">
                  <a:pos x="18" y="4"/>
                </a:cxn>
                <a:cxn ang="0">
                  <a:pos x="16" y="2"/>
                </a:cxn>
                <a:cxn ang="0">
                  <a:pos x="16" y="2"/>
                </a:cxn>
                <a:cxn ang="0">
                  <a:pos x="16" y="2"/>
                </a:cxn>
              </a:cxnLst>
              <a:rect l="txL" t="txT" r="txR" b="txB"/>
              <a:pathLst>
                <a:path w="22" h="28">
                  <a:moveTo>
                    <a:pt x="16" y="2"/>
                  </a:moveTo>
                  <a:lnTo>
                    <a:pt x="14" y="2"/>
                  </a:lnTo>
                  <a:lnTo>
                    <a:pt x="14" y="2"/>
                  </a:lnTo>
                  <a:lnTo>
                    <a:pt x="12" y="0"/>
                  </a:lnTo>
                  <a:lnTo>
                    <a:pt x="10" y="0"/>
                  </a:lnTo>
                  <a:lnTo>
                    <a:pt x="6" y="0"/>
                  </a:lnTo>
                  <a:lnTo>
                    <a:pt x="4" y="2"/>
                  </a:lnTo>
                  <a:lnTo>
                    <a:pt x="2" y="4"/>
                  </a:lnTo>
                  <a:lnTo>
                    <a:pt x="2" y="8"/>
                  </a:lnTo>
                  <a:lnTo>
                    <a:pt x="0" y="12"/>
                  </a:lnTo>
                  <a:lnTo>
                    <a:pt x="2" y="20"/>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lnTo>
                    <a:pt x="16" y="2"/>
                  </a:lnTo>
                  <a:lnTo>
                    <a:pt x="16"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96" name="Freeform 356"/>
            <p:cNvSpPr/>
            <p:nvPr/>
          </p:nvSpPr>
          <p:spPr>
            <a:xfrm>
              <a:off x="3478" y="46"/>
              <a:ext cx="68" cy="42"/>
            </a:xfrm>
            <a:custGeom>
              <a:avLst/>
              <a:gdLst>
                <a:gd name="txL" fmla="*/ 0 w 68"/>
                <a:gd name="txT" fmla="*/ 0 h 42"/>
                <a:gd name="txR" fmla="*/ 68 w 68"/>
                <a:gd name="txB" fmla="*/ 42 h 42"/>
              </a:gdLst>
              <a:ahLst/>
              <a:cxnLst>
                <a:cxn ang="0">
                  <a:pos x="12" y="12"/>
                </a:cxn>
                <a:cxn ang="0">
                  <a:pos x="12" y="12"/>
                </a:cxn>
                <a:cxn ang="0">
                  <a:pos x="10" y="14"/>
                </a:cxn>
                <a:cxn ang="0">
                  <a:pos x="8" y="14"/>
                </a:cxn>
                <a:cxn ang="0">
                  <a:pos x="4" y="18"/>
                </a:cxn>
                <a:cxn ang="0">
                  <a:pos x="2" y="20"/>
                </a:cxn>
                <a:cxn ang="0">
                  <a:pos x="0" y="24"/>
                </a:cxn>
                <a:cxn ang="0">
                  <a:pos x="0" y="26"/>
                </a:cxn>
                <a:cxn ang="0">
                  <a:pos x="2" y="30"/>
                </a:cxn>
                <a:cxn ang="0">
                  <a:pos x="4" y="34"/>
                </a:cxn>
                <a:cxn ang="0">
                  <a:pos x="10" y="36"/>
                </a:cxn>
                <a:cxn ang="0">
                  <a:pos x="12" y="36"/>
                </a:cxn>
                <a:cxn ang="0">
                  <a:pos x="12" y="34"/>
                </a:cxn>
                <a:cxn ang="0">
                  <a:pos x="16" y="30"/>
                </a:cxn>
                <a:cxn ang="0">
                  <a:pos x="18" y="28"/>
                </a:cxn>
                <a:cxn ang="0">
                  <a:pos x="22" y="26"/>
                </a:cxn>
                <a:cxn ang="0">
                  <a:pos x="26" y="28"/>
                </a:cxn>
                <a:cxn ang="0">
                  <a:pos x="30" y="32"/>
                </a:cxn>
                <a:cxn ang="0">
                  <a:pos x="32" y="34"/>
                </a:cxn>
                <a:cxn ang="0">
                  <a:pos x="36" y="38"/>
                </a:cxn>
                <a:cxn ang="0">
                  <a:pos x="42" y="42"/>
                </a:cxn>
                <a:cxn ang="0">
                  <a:pos x="52" y="40"/>
                </a:cxn>
                <a:cxn ang="0">
                  <a:pos x="62" y="32"/>
                </a:cxn>
                <a:cxn ang="0">
                  <a:pos x="62" y="32"/>
                </a:cxn>
                <a:cxn ang="0">
                  <a:pos x="64" y="30"/>
                </a:cxn>
                <a:cxn ang="0">
                  <a:pos x="66" y="28"/>
                </a:cxn>
                <a:cxn ang="0">
                  <a:pos x="68" y="26"/>
                </a:cxn>
                <a:cxn ang="0">
                  <a:pos x="68" y="22"/>
                </a:cxn>
                <a:cxn ang="0">
                  <a:pos x="66" y="20"/>
                </a:cxn>
                <a:cxn ang="0">
                  <a:pos x="62" y="16"/>
                </a:cxn>
                <a:cxn ang="0">
                  <a:pos x="58" y="14"/>
                </a:cxn>
                <a:cxn ang="0">
                  <a:pos x="40" y="2"/>
                </a:cxn>
                <a:cxn ang="0">
                  <a:pos x="38" y="2"/>
                </a:cxn>
                <a:cxn ang="0">
                  <a:pos x="36" y="2"/>
                </a:cxn>
                <a:cxn ang="0">
                  <a:pos x="32" y="0"/>
                </a:cxn>
                <a:cxn ang="0">
                  <a:pos x="28" y="0"/>
                </a:cxn>
                <a:cxn ang="0">
                  <a:pos x="24" y="2"/>
                </a:cxn>
                <a:cxn ang="0">
                  <a:pos x="18" y="6"/>
                </a:cxn>
                <a:cxn ang="0">
                  <a:pos x="12" y="12"/>
                </a:cxn>
              </a:cxnLst>
              <a:rect l="txL" t="txT" r="txR" b="txB"/>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97" name="Freeform 357"/>
            <p:cNvSpPr/>
            <p:nvPr/>
          </p:nvSpPr>
          <p:spPr>
            <a:xfrm>
              <a:off x="3478" y="100"/>
              <a:ext cx="58" cy="34"/>
            </a:xfrm>
            <a:custGeom>
              <a:avLst/>
              <a:gdLst>
                <a:gd name="txL" fmla="*/ 0 w 58"/>
                <a:gd name="txT" fmla="*/ 0 h 34"/>
                <a:gd name="txR" fmla="*/ 58 w 58"/>
                <a:gd name="txB" fmla="*/ 34 h 34"/>
              </a:gdLst>
              <a:ahLst/>
              <a:cxnLst>
                <a:cxn ang="0">
                  <a:pos x="12" y="0"/>
                </a:cxn>
                <a:cxn ang="0">
                  <a:pos x="10" y="2"/>
                </a:cxn>
                <a:cxn ang="0">
                  <a:pos x="4" y="8"/>
                </a:cxn>
                <a:cxn ang="0">
                  <a:pos x="0" y="16"/>
                </a:cxn>
                <a:cxn ang="0">
                  <a:pos x="0" y="26"/>
                </a:cxn>
                <a:cxn ang="0">
                  <a:pos x="6" y="34"/>
                </a:cxn>
                <a:cxn ang="0">
                  <a:pos x="8" y="34"/>
                </a:cxn>
                <a:cxn ang="0">
                  <a:pos x="12" y="34"/>
                </a:cxn>
                <a:cxn ang="0">
                  <a:pos x="18" y="34"/>
                </a:cxn>
                <a:cxn ang="0">
                  <a:pos x="24" y="34"/>
                </a:cxn>
                <a:cxn ang="0">
                  <a:pos x="32" y="32"/>
                </a:cxn>
                <a:cxn ang="0">
                  <a:pos x="34" y="30"/>
                </a:cxn>
                <a:cxn ang="0">
                  <a:pos x="38" y="28"/>
                </a:cxn>
                <a:cxn ang="0">
                  <a:pos x="42" y="24"/>
                </a:cxn>
                <a:cxn ang="0">
                  <a:pos x="46" y="20"/>
                </a:cxn>
                <a:cxn ang="0">
                  <a:pos x="48" y="18"/>
                </a:cxn>
                <a:cxn ang="0">
                  <a:pos x="52" y="18"/>
                </a:cxn>
                <a:cxn ang="0">
                  <a:pos x="54" y="18"/>
                </a:cxn>
                <a:cxn ang="0">
                  <a:pos x="56" y="16"/>
                </a:cxn>
                <a:cxn ang="0">
                  <a:pos x="58" y="14"/>
                </a:cxn>
                <a:cxn ang="0">
                  <a:pos x="58" y="12"/>
                </a:cxn>
                <a:cxn ang="0">
                  <a:pos x="56" y="8"/>
                </a:cxn>
                <a:cxn ang="0">
                  <a:pos x="54" y="6"/>
                </a:cxn>
                <a:cxn ang="0">
                  <a:pos x="48" y="4"/>
                </a:cxn>
                <a:cxn ang="0">
                  <a:pos x="32" y="2"/>
                </a:cxn>
                <a:cxn ang="0">
                  <a:pos x="18" y="0"/>
                </a:cxn>
                <a:cxn ang="0">
                  <a:pos x="12" y="0"/>
                </a:cxn>
              </a:cxnLst>
              <a:rect l="txL" t="txT" r="txR" b="txB"/>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98" name="Freeform 358"/>
            <p:cNvSpPr/>
            <p:nvPr/>
          </p:nvSpPr>
          <p:spPr>
            <a:xfrm>
              <a:off x="3404" y="206"/>
              <a:ext cx="20" cy="28"/>
            </a:xfrm>
            <a:custGeom>
              <a:avLst/>
              <a:gdLst>
                <a:gd name="txL" fmla="*/ 0 w 20"/>
                <a:gd name="txT" fmla="*/ 0 h 28"/>
                <a:gd name="txR" fmla="*/ 20 w 20"/>
                <a:gd name="txB" fmla="*/ 28 h 28"/>
              </a:gdLst>
              <a:ahLst/>
              <a:cxnLst>
                <a:cxn ang="0">
                  <a:pos x="16" y="0"/>
                </a:cxn>
                <a:cxn ang="0">
                  <a:pos x="14" y="0"/>
                </a:cxn>
                <a:cxn ang="0">
                  <a:pos x="12" y="2"/>
                </a:cxn>
                <a:cxn ang="0">
                  <a:pos x="10" y="6"/>
                </a:cxn>
                <a:cxn ang="0">
                  <a:pos x="6" y="10"/>
                </a:cxn>
                <a:cxn ang="0">
                  <a:pos x="2" y="14"/>
                </a:cxn>
                <a:cxn ang="0">
                  <a:pos x="0" y="18"/>
                </a:cxn>
                <a:cxn ang="0">
                  <a:pos x="0" y="24"/>
                </a:cxn>
                <a:cxn ang="0">
                  <a:pos x="2" y="28"/>
                </a:cxn>
                <a:cxn ang="0">
                  <a:pos x="4" y="28"/>
                </a:cxn>
                <a:cxn ang="0">
                  <a:pos x="6" y="28"/>
                </a:cxn>
                <a:cxn ang="0">
                  <a:pos x="8" y="28"/>
                </a:cxn>
                <a:cxn ang="0">
                  <a:pos x="10" y="28"/>
                </a:cxn>
                <a:cxn ang="0">
                  <a:pos x="14" y="26"/>
                </a:cxn>
                <a:cxn ang="0">
                  <a:pos x="16" y="22"/>
                </a:cxn>
                <a:cxn ang="0">
                  <a:pos x="18" y="16"/>
                </a:cxn>
                <a:cxn ang="0">
                  <a:pos x="20" y="14"/>
                </a:cxn>
                <a:cxn ang="0">
                  <a:pos x="20" y="12"/>
                </a:cxn>
                <a:cxn ang="0">
                  <a:pos x="20" y="8"/>
                </a:cxn>
                <a:cxn ang="0">
                  <a:pos x="20" y="6"/>
                </a:cxn>
                <a:cxn ang="0">
                  <a:pos x="20" y="2"/>
                </a:cxn>
                <a:cxn ang="0">
                  <a:pos x="18" y="0"/>
                </a:cxn>
                <a:cxn ang="0">
                  <a:pos x="16" y="0"/>
                </a:cxn>
              </a:cxnLst>
              <a:rect l="txL" t="txT" r="txR" b="txB"/>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699" name="Freeform 359"/>
            <p:cNvSpPr/>
            <p:nvPr/>
          </p:nvSpPr>
          <p:spPr>
            <a:xfrm>
              <a:off x="3402" y="226"/>
              <a:ext cx="114" cy="90"/>
            </a:xfrm>
            <a:custGeom>
              <a:avLst/>
              <a:gdLst>
                <a:gd name="txL" fmla="*/ 0 w 114"/>
                <a:gd name="txT" fmla="*/ 0 h 90"/>
                <a:gd name="txR" fmla="*/ 114 w 114"/>
                <a:gd name="txB" fmla="*/ 90 h 90"/>
              </a:gdLst>
              <a:ahLst/>
              <a:cxnLst>
                <a:cxn ang="0">
                  <a:pos x="28" y="20"/>
                </a:cxn>
                <a:cxn ang="0">
                  <a:pos x="20" y="18"/>
                </a:cxn>
                <a:cxn ang="0">
                  <a:pos x="12" y="22"/>
                </a:cxn>
                <a:cxn ang="0">
                  <a:pos x="10" y="34"/>
                </a:cxn>
                <a:cxn ang="0">
                  <a:pos x="8" y="36"/>
                </a:cxn>
                <a:cxn ang="0">
                  <a:pos x="8" y="46"/>
                </a:cxn>
                <a:cxn ang="0">
                  <a:pos x="2" y="52"/>
                </a:cxn>
                <a:cxn ang="0">
                  <a:pos x="0" y="60"/>
                </a:cxn>
                <a:cxn ang="0">
                  <a:pos x="8" y="68"/>
                </a:cxn>
                <a:cxn ang="0">
                  <a:pos x="16" y="72"/>
                </a:cxn>
                <a:cxn ang="0">
                  <a:pos x="24" y="72"/>
                </a:cxn>
                <a:cxn ang="0">
                  <a:pos x="30" y="64"/>
                </a:cxn>
                <a:cxn ang="0">
                  <a:pos x="32" y="62"/>
                </a:cxn>
                <a:cxn ang="0">
                  <a:pos x="34" y="66"/>
                </a:cxn>
                <a:cxn ang="0">
                  <a:pos x="44" y="68"/>
                </a:cxn>
                <a:cxn ang="0">
                  <a:pos x="50" y="66"/>
                </a:cxn>
                <a:cxn ang="0">
                  <a:pos x="58" y="64"/>
                </a:cxn>
                <a:cxn ang="0">
                  <a:pos x="58" y="68"/>
                </a:cxn>
                <a:cxn ang="0">
                  <a:pos x="52" y="74"/>
                </a:cxn>
                <a:cxn ang="0">
                  <a:pos x="34" y="82"/>
                </a:cxn>
                <a:cxn ang="0">
                  <a:pos x="26" y="88"/>
                </a:cxn>
                <a:cxn ang="0">
                  <a:pos x="38" y="90"/>
                </a:cxn>
                <a:cxn ang="0">
                  <a:pos x="74" y="76"/>
                </a:cxn>
                <a:cxn ang="0">
                  <a:pos x="76" y="72"/>
                </a:cxn>
                <a:cxn ang="0">
                  <a:pos x="82" y="72"/>
                </a:cxn>
                <a:cxn ang="0">
                  <a:pos x="86" y="74"/>
                </a:cxn>
                <a:cxn ang="0">
                  <a:pos x="92" y="72"/>
                </a:cxn>
                <a:cxn ang="0">
                  <a:pos x="100" y="72"/>
                </a:cxn>
                <a:cxn ang="0">
                  <a:pos x="110" y="64"/>
                </a:cxn>
                <a:cxn ang="0">
                  <a:pos x="114" y="38"/>
                </a:cxn>
                <a:cxn ang="0">
                  <a:pos x="106" y="34"/>
                </a:cxn>
                <a:cxn ang="0">
                  <a:pos x="98" y="38"/>
                </a:cxn>
                <a:cxn ang="0">
                  <a:pos x="90" y="32"/>
                </a:cxn>
                <a:cxn ang="0">
                  <a:pos x="86" y="24"/>
                </a:cxn>
                <a:cxn ang="0">
                  <a:pos x="82" y="10"/>
                </a:cxn>
                <a:cxn ang="0">
                  <a:pos x="82" y="0"/>
                </a:cxn>
                <a:cxn ang="0">
                  <a:pos x="76" y="2"/>
                </a:cxn>
                <a:cxn ang="0">
                  <a:pos x="66" y="10"/>
                </a:cxn>
                <a:cxn ang="0">
                  <a:pos x="64" y="22"/>
                </a:cxn>
                <a:cxn ang="0">
                  <a:pos x="66" y="28"/>
                </a:cxn>
                <a:cxn ang="0">
                  <a:pos x="68" y="32"/>
                </a:cxn>
                <a:cxn ang="0">
                  <a:pos x="62" y="42"/>
                </a:cxn>
                <a:cxn ang="0">
                  <a:pos x="56" y="48"/>
                </a:cxn>
                <a:cxn ang="0">
                  <a:pos x="54" y="40"/>
                </a:cxn>
                <a:cxn ang="0">
                  <a:pos x="52" y="30"/>
                </a:cxn>
                <a:cxn ang="0">
                  <a:pos x="44" y="24"/>
                </a:cxn>
                <a:cxn ang="0">
                  <a:pos x="36" y="28"/>
                </a:cxn>
                <a:cxn ang="0">
                  <a:pos x="30" y="20"/>
                </a:cxn>
              </a:cxnLst>
              <a:rect l="txL" t="txT" r="txR" b="txB"/>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10" y="34"/>
                  </a:lnTo>
                  <a:lnTo>
                    <a:pt x="8" y="34"/>
                  </a:lnTo>
                  <a:lnTo>
                    <a:pt x="8" y="34"/>
                  </a:lnTo>
                  <a:lnTo>
                    <a:pt x="8" y="36"/>
                  </a:lnTo>
                  <a:lnTo>
                    <a:pt x="8" y="38"/>
                  </a:lnTo>
                  <a:lnTo>
                    <a:pt x="8" y="46"/>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2" y="72"/>
                  </a:lnTo>
                  <a:lnTo>
                    <a:pt x="24" y="72"/>
                  </a:lnTo>
                  <a:lnTo>
                    <a:pt x="26" y="70"/>
                  </a:lnTo>
                  <a:lnTo>
                    <a:pt x="30" y="68"/>
                  </a:lnTo>
                  <a:lnTo>
                    <a:pt x="30" y="64"/>
                  </a:lnTo>
                  <a:lnTo>
                    <a:pt x="32" y="60"/>
                  </a:lnTo>
                  <a:lnTo>
                    <a:pt x="32" y="60"/>
                  </a:lnTo>
                  <a:lnTo>
                    <a:pt x="32" y="62"/>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4" y="74"/>
                  </a:lnTo>
                  <a:lnTo>
                    <a:pt x="76" y="72"/>
                  </a:lnTo>
                  <a:lnTo>
                    <a:pt x="78" y="70"/>
                  </a:lnTo>
                  <a:lnTo>
                    <a:pt x="80" y="70"/>
                  </a:lnTo>
                  <a:lnTo>
                    <a:pt x="82" y="72"/>
                  </a:lnTo>
                  <a:lnTo>
                    <a:pt x="84" y="74"/>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2" y="0"/>
                  </a:lnTo>
                  <a:lnTo>
                    <a:pt x="80" y="0"/>
                  </a:lnTo>
                  <a:lnTo>
                    <a:pt x="76" y="2"/>
                  </a:lnTo>
                  <a:lnTo>
                    <a:pt x="72" y="4"/>
                  </a:lnTo>
                  <a:lnTo>
                    <a:pt x="68" y="6"/>
                  </a:lnTo>
                  <a:lnTo>
                    <a:pt x="66" y="10"/>
                  </a:lnTo>
                  <a:lnTo>
                    <a:pt x="64" y="14"/>
                  </a:lnTo>
                  <a:lnTo>
                    <a:pt x="66" y="20"/>
                  </a:lnTo>
                  <a:lnTo>
                    <a:pt x="64" y="22"/>
                  </a:lnTo>
                  <a:lnTo>
                    <a:pt x="64" y="22"/>
                  </a:lnTo>
                  <a:lnTo>
                    <a:pt x="64" y="24"/>
                  </a:lnTo>
                  <a:lnTo>
                    <a:pt x="66" y="28"/>
                  </a:lnTo>
                  <a:lnTo>
                    <a:pt x="70" y="30"/>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00" name="Freeform 360"/>
            <p:cNvSpPr/>
            <p:nvPr/>
          </p:nvSpPr>
          <p:spPr>
            <a:xfrm>
              <a:off x="3582" y="96"/>
              <a:ext cx="20" cy="48"/>
            </a:xfrm>
            <a:custGeom>
              <a:avLst/>
              <a:gdLst>
                <a:gd name="txL" fmla="*/ 0 w 20"/>
                <a:gd name="txT" fmla="*/ 0 h 48"/>
                <a:gd name="txR" fmla="*/ 20 w 20"/>
                <a:gd name="txB" fmla="*/ 48 h 48"/>
              </a:gdLst>
              <a:ahLst/>
              <a:cxnLst>
                <a:cxn ang="0">
                  <a:pos x="10" y="8"/>
                </a:cxn>
                <a:cxn ang="0">
                  <a:pos x="10" y="8"/>
                </a:cxn>
                <a:cxn ang="0">
                  <a:pos x="8" y="6"/>
                </a:cxn>
                <a:cxn ang="0">
                  <a:pos x="8" y="4"/>
                </a:cxn>
                <a:cxn ang="0">
                  <a:pos x="6" y="2"/>
                </a:cxn>
                <a:cxn ang="0">
                  <a:pos x="6" y="0"/>
                </a:cxn>
                <a:cxn ang="0">
                  <a:pos x="4" y="0"/>
                </a:cxn>
                <a:cxn ang="0">
                  <a:pos x="4" y="0"/>
                </a:cxn>
                <a:cxn ang="0">
                  <a:pos x="2" y="2"/>
                </a:cxn>
                <a:cxn ang="0">
                  <a:pos x="2" y="6"/>
                </a:cxn>
                <a:cxn ang="0">
                  <a:pos x="2" y="12"/>
                </a:cxn>
                <a:cxn ang="0">
                  <a:pos x="0" y="22"/>
                </a:cxn>
                <a:cxn ang="0">
                  <a:pos x="0" y="22"/>
                </a:cxn>
                <a:cxn ang="0">
                  <a:pos x="2" y="26"/>
                </a:cxn>
                <a:cxn ang="0">
                  <a:pos x="2" y="28"/>
                </a:cxn>
                <a:cxn ang="0">
                  <a:pos x="2" y="34"/>
                </a:cxn>
                <a:cxn ang="0">
                  <a:pos x="4" y="38"/>
                </a:cxn>
                <a:cxn ang="0">
                  <a:pos x="8" y="42"/>
                </a:cxn>
                <a:cxn ang="0">
                  <a:pos x="12" y="46"/>
                </a:cxn>
                <a:cxn ang="0">
                  <a:pos x="18" y="48"/>
                </a:cxn>
                <a:cxn ang="0">
                  <a:pos x="18" y="48"/>
                </a:cxn>
                <a:cxn ang="0">
                  <a:pos x="18" y="46"/>
                </a:cxn>
                <a:cxn ang="0">
                  <a:pos x="20" y="46"/>
                </a:cxn>
                <a:cxn ang="0">
                  <a:pos x="20" y="44"/>
                </a:cxn>
                <a:cxn ang="0">
                  <a:pos x="20" y="42"/>
                </a:cxn>
                <a:cxn ang="0">
                  <a:pos x="20" y="38"/>
                </a:cxn>
                <a:cxn ang="0">
                  <a:pos x="18" y="32"/>
                </a:cxn>
                <a:cxn ang="0">
                  <a:pos x="10" y="8"/>
                </a:cxn>
              </a:cxnLst>
              <a:rect l="txL" t="txT" r="txR" b="txB"/>
              <a:pathLst>
                <a:path w="20" h="48">
                  <a:moveTo>
                    <a:pt x="10" y="8"/>
                  </a:moveTo>
                  <a:lnTo>
                    <a:pt x="10" y="8"/>
                  </a:lnTo>
                  <a:lnTo>
                    <a:pt x="8" y="6"/>
                  </a:lnTo>
                  <a:lnTo>
                    <a:pt x="8" y="4"/>
                  </a:lnTo>
                  <a:lnTo>
                    <a:pt x="6" y="2"/>
                  </a:lnTo>
                  <a:lnTo>
                    <a:pt x="6" y="0"/>
                  </a:lnTo>
                  <a:lnTo>
                    <a:pt x="4" y="0"/>
                  </a:lnTo>
                  <a:lnTo>
                    <a:pt x="4" y="0"/>
                  </a:lnTo>
                  <a:lnTo>
                    <a:pt x="2" y="2"/>
                  </a:lnTo>
                  <a:lnTo>
                    <a:pt x="2" y="6"/>
                  </a:lnTo>
                  <a:lnTo>
                    <a:pt x="2" y="12"/>
                  </a:lnTo>
                  <a:lnTo>
                    <a:pt x="0" y="22"/>
                  </a:lnTo>
                  <a:lnTo>
                    <a:pt x="0" y="22"/>
                  </a:lnTo>
                  <a:lnTo>
                    <a:pt x="2" y="26"/>
                  </a:lnTo>
                  <a:lnTo>
                    <a:pt x="2" y="28"/>
                  </a:lnTo>
                  <a:lnTo>
                    <a:pt x="2" y="34"/>
                  </a:lnTo>
                  <a:lnTo>
                    <a:pt x="4" y="38"/>
                  </a:lnTo>
                  <a:lnTo>
                    <a:pt x="8" y="42"/>
                  </a:lnTo>
                  <a:lnTo>
                    <a:pt x="12" y="46"/>
                  </a:lnTo>
                  <a:lnTo>
                    <a:pt x="18" y="48"/>
                  </a:lnTo>
                  <a:lnTo>
                    <a:pt x="18" y="48"/>
                  </a:lnTo>
                  <a:lnTo>
                    <a:pt x="18" y="46"/>
                  </a:lnTo>
                  <a:lnTo>
                    <a:pt x="20" y="46"/>
                  </a:lnTo>
                  <a:lnTo>
                    <a:pt x="20" y="44"/>
                  </a:lnTo>
                  <a:lnTo>
                    <a:pt x="20" y="42"/>
                  </a:lnTo>
                  <a:lnTo>
                    <a:pt x="20" y="38"/>
                  </a:lnTo>
                  <a:lnTo>
                    <a:pt x="18" y="32"/>
                  </a:lnTo>
                  <a:lnTo>
                    <a:pt x="10" y="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01" name="Freeform 361"/>
            <p:cNvSpPr/>
            <p:nvPr/>
          </p:nvSpPr>
          <p:spPr>
            <a:xfrm>
              <a:off x="3532" y="164"/>
              <a:ext cx="74" cy="90"/>
            </a:xfrm>
            <a:custGeom>
              <a:avLst/>
              <a:gdLst>
                <a:gd name="txL" fmla="*/ 0 w 74"/>
                <a:gd name="txT" fmla="*/ 0 h 90"/>
                <a:gd name="txR" fmla="*/ 74 w 74"/>
                <a:gd name="txB" fmla="*/ 90 h 90"/>
              </a:gdLst>
              <a:ahLst/>
              <a:cxnLst>
                <a:cxn ang="0">
                  <a:pos x="16" y="10"/>
                </a:cxn>
                <a:cxn ang="0">
                  <a:pos x="12" y="8"/>
                </a:cxn>
                <a:cxn ang="0">
                  <a:pos x="8" y="6"/>
                </a:cxn>
                <a:cxn ang="0">
                  <a:pos x="2" y="6"/>
                </a:cxn>
                <a:cxn ang="0">
                  <a:pos x="0" y="10"/>
                </a:cxn>
                <a:cxn ang="0">
                  <a:pos x="2" y="22"/>
                </a:cxn>
                <a:cxn ang="0">
                  <a:pos x="4" y="24"/>
                </a:cxn>
                <a:cxn ang="0">
                  <a:pos x="8" y="34"/>
                </a:cxn>
                <a:cxn ang="0">
                  <a:pos x="14" y="44"/>
                </a:cxn>
                <a:cxn ang="0">
                  <a:pos x="16" y="50"/>
                </a:cxn>
                <a:cxn ang="0">
                  <a:pos x="22" y="50"/>
                </a:cxn>
                <a:cxn ang="0">
                  <a:pos x="32" y="52"/>
                </a:cxn>
                <a:cxn ang="0">
                  <a:pos x="36" y="58"/>
                </a:cxn>
                <a:cxn ang="0">
                  <a:pos x="38" y="70"/>
                </a:cxn>
                <a:cxn ang="0">
                  <a:pos x="42" y="82"/>
                </a:cxn>
                <a:cxn ang="0">
                  <a:pos x="52" y="88"/>
                </a:cxn>
                <a:cxn ang="0">
                  <a:pos x="64" y="90"/>
                </a:cxn>
                <a:cxn ang="0">
                  <a:pos x="72" y="84"/>
                </a:cxn>
                <a:cxn ang="0">
                  <a:pos x="74" y="82"/>
                </a:cxn>
                <a:cxn ang="0">
                  <a:pos x="72" y="84"/>
                </a:cxn>
                <a:cxn ang="0">
                  <a:pos x="68" y="86"/>
                </a:cxn>
                <a:cxn ang="0">
                  <a:pos x="64" y="86"/>
                </a:cxn>
                <a:cxn ang="0">
                  <a:pos x="64" y="82"/>
                </a:cxn>
                <a:cxn ang="0">
                  <a:pos x="62" y="58"/>
                </a:cxn>
                <a:cxn ang="0">
                  <a:pos x="58" y="42"/>
                </a:cxn>
                <a:cxn ang="0">
                  <a:pos x="66" y="26"/>
                </a:cxn>
                <a:cxn ang="0">
                  <a:pos x="66" y="8"/>
                </a:cxn>
                <a:cxn ang="0">
                  <a:pos x="60" y="4"/>
                </a:cxn>
                <a:cxn ang="0">
                  <a:pos x="54" y="2"/>
                </a:cxn>
                <a:cxn ang="0">
                  <a:pos x="44" y="0"/>
                </a:cxn>
                <a:cxn ang="0">
                  <a:pos x="38" y="0"/>
                </a:cxn>
                <a:cxn ang="0">
                  <a:pos x="36" y="6"/>
                </a:cxn>
                <a:cxn ang="0">
                  <a:pos x="40" y="24"/>
                </a:cxn>
                <a:cxn ang="0">
                  <a:pos x="44" y="38"/>
                </a:cxn>
                <a:cxn ang="0">
                  <a:pos x="32" y="32"/>
                </a:cxn>
                <a:cxn ang="0">
                  <a:pos x="20" y="24"/>
                </a:cxn>
                <a:cxn ang="0">
                  <a:pos x="16" y="10"/>
                </a:cxn>
              </a:cxnLst>
              <a:rect l="txL" t="txT" r="txR" b="txB"/>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2" y="22"/>
                  </a:lnTo>
                  <a:lnTo>
                    <a:pt x="4" y="24"/>
                  </a:lnTo>
                  <a:lnTo>
                    <a:pt x="6" y="28"/>
                  </a:lnTo>
                  <a:lnTo>
                    <a:pt x="8" y="34"/>
                  </a:lnTo>
                  <a:lnTo>
                    <a:pt x="12" y="38"/>
                  </a:lnTo>
                  <a:lnTo>
                    <a:pt x="14" y="44"/>
                  </a:lnTo>
                  <a:lnTo>
                    <a:pt x="16" y="50"/>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4" y="82"/>
                  </a:lnTo>
                  <a:lnTo>
                    <a:pt x="72" y="84"/>
                  </a:lnTo>
                  <a:lnTo>
                    <a:pt x="70" y="84"/>
                  </a:lnTo>
                  <a:lnTo>
                    <a:pt x="68" y="86"/>
                  </a:lnTo>
                  <a:lnTo>
                    <a:pt x="66" y="86"/>
                  </a:lnTo>
                  <a:lnTo>
                    <a:pt x="64"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02" name="Freeform 362"/>
            <p:cNvSpPr/>
            <p:nvPr/>
          </p:nvSpPr>
          <p:spPr>
            <a:xfrm>
              <a:off x="3608" y="222"/>
              <a:ext cx="44" cy="46"/>
            </a:xfrm>
            <a:custGeom>
              <a:avLst/>
              <a:gdLst>
                <a:gd name="txL" fmla="*/ 0 w 44"/>
                <a:gd name="txT" fmla="*/ 0 h 46"/>
                <a:gd name="txR" fmla="*/ 44 w 44"/>
                <a:gd name="txB" fmla="*/ 46 h 46"/>
              </a:gdLst>
              <a:ahLst/>
              <a:cxnLst>
                <a:cxn ang="0">
                  <a:pos x="10" y="2"/>
                </a:cxn>
                <a:cxn ang="0">
                  <a:pos x="10" y="2"/>
                </a:cxn>
                <a:cxn ang="0">
                  <a:pos x="10" y="2"/>
                </a:cxn>
                <a:cxn ang="0">
                  <a:pos x="8" y="0"/>
                </a:cxn>
                <a:cxn ang="0">
                  <a:pos x="6" y="0"/>
                </a:cxn>
                <a:cxn ang="0">
                  <a:pos x="4" y="0"/>
                </a:cxn>
                <a:cxn ang="0">
                  <a:pos x="4" y="0"/>
                </a:cxn>
                <a:cxn ang="0">
                  <a:pos x="2" y="2"/>
                </a:cxn>
                <a:cxn ang="0">
                  <a:pos x="2" y="4"/>
                </a:cxn>
                <a:cxn ang="0">
                  <a:pos x="4" y="8"/>
                </a:cxn>
                <a:cxn ang="0">
                  <a:pos x="6" y="12"/>
                </a:cxn>
                <a:cxn ang="0">
                  <a:pos x="6" y="14"/>
                </a:cxn>
                <a:cxn ang="0">
                  <a:pos x="4" y="18"/>
                </a:cxn>
                <a:cxn ang="0">
                  <a:pos x="4" y="22"/>
                </a:cxn>
                <a:cxn ang="0">
                  <a:pos x="4" y="28"/>
                </a:cxn>
                <a:cxn ang="0">
                  <a:pos x="2" y="34"/>
                </a:cxn>
                <a:cxn ang="0">
                  <a:pos x="0" y="38"/>
                </a:cxn>
                <a:cxn ang="0">
                  <a:pos x="16" y="34"/>
                </a:cxn>
                <a:cxn ang="0">
                  <a:pos x="24" y="46"/>
                </a:cxn>
                <a:cxn ang="0">
                  <a:pos x="24" y="44"/>
                </a:cxn>
                <a:cxn ang="0">
                  <a:pos x="28" y="44"/>
                </a:cxn>
                <a:cxn ang="0">
                  <a:pos x="32" y="42"/>
                </a:cxn>
                <a:cxn ang="0">
                  <a:pos x="36" y="40"/>
                </a:cxn>
                <a:cxn ang="0">
                  <a:pos x="40" y="36"/>
                </a:cxn>
                <a:cxn ang="0">
                  <a:pos x="40" y="36"/>
                </a:cxn>
                <a:cxn ang="0">
                  <a:pos x="42" y="32"/>
                </a:cxn>
                <a:cxn ang="0">
                  <a:pos x="42" y="28"/>
                </a:cxn>
                <a:cxn ang="0">
                  <a:pos x="44" y="24"/>
                </a:cxn>
                <a:cxn ang="0">
                  <a:pos x="42" y="18"/>
                </a:cxn>
                <a:cxn ang="0">
                  <a:pos x="40" y="12"/>
                </a:cxn>
                <a:cxn ang="0">
                  <a:pos x="38" y="12"/>
                </a:cxn>
                <a:cxn ang="0">
                  <a:pos x="36" y="10"/>
                </a:cxn>
                <a:cxn ang="0">
                  <a:pos x="34" y="6"/>
                </a:cxn>
                <a:cxn ang="0">
                  <a:pos x="30" y="4"/>
                </a:cxn>
                <a:cxn ang="0">
                  <a:pos x="26" y="0"/>
                </a:cxn>
                <a:cxn ang="0">
                  <a:pos x="22" y="0"/>
                </a:cxn>
                <a:cxn ang="0">
                  <a:pos x="16" y="0"/>
                </a:cxn>
                <a:cxn ang="0">
                  <a:pos x="10" y="2"/>
                </a:cxn>
              </a:cxnLst>
              <a:rect l="txL" t="txT" r="txR" b="txB"/>
              <a:pathLst>
                <a:path w="44" h="46">
                  <a:moveTo>
                    <a:pt x="10" y="2"/>
                  </a:moveTo>
                  <a:lnTo>
                    <a:pt x="10" y="2"/>
                  </a:lnTo>
                  <a:lnTo>
                    <a:pt x="10" y="2"/>
                  </a:lnTo>
                  <a:lnTo>
                    <a:pt x="8" y="0"/>
                  </a:lnTo>
                  <a:lnTo>
                    <a:pt x="6" y="0"/>
                  </a:lnTo>
                  <a:lnTo>
                    <a:pt x="4"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03" name="Freeform 363"/>
            <p:cNvSpPr/>
            <p:nvPr/>
          </p:nvSpPr>
          <p:spPr>
            <a:xfrm>
              <a:off x="3658" y="204"/>
              <a:ext cx="168" cy="98"/>
            </a:xfrm>
            <a:custGeom>
              <a:avLst/>
              <a:gdLst>
                <a:gd name="txL" fmla="*/ 0 w 168"/>
                <a:gd name="txT" fmla="*/ 0 h 98"/>
                <a:gd name="txR" fmla="*/ 168 w 168"/>
                <a:gd name="txB" fmla="*/ 98 h 98"/>
              </a:gdLst>
              <a:ahLst/>
              <a:cxnLst>
                <a:cxn ang="0">
                  <a:pos x="10" y="2"/>
                </a:cxn>
                <a:cxn ang="0">
                  <a:pos x="4" y="0"/>
                </a:cxn>
                <a:cxn ang="0">
                  <a:pos x="0" y="6"/>
                </a:cxn>
                <a:cxn ang="0">
                  <a:pos x="4" y="24"/>
                </a:cxn>
                <a:cxn ang="0">
                  <a:pos x="6" y="28"/>
                </a:cxn>
                <a:cxn ang="0">
                  <a:pos x="12" y="32"/>
                </a:cxn>
                <a:cxn ang="0">
                  <a:pos x="26" y="26"/>
                </a:cxn>
                <a:cxn ang="0">
                  <a:pos x="30" y="24"/>
                </a:cxn>
                <a:cxn ang="0">
                  <a:pos x="34" y="24"/>
                </a:cxn>
                <a:cxn ang="0">
                  <a:pos x="38" y="38"/>
                </a:cxn>
                <a:cxn ang="0">
                  <a:pos x="44" y="72"/>
                </a:cxn>
                <a:cxn ang="0">
                  <a:pos x="40" y="72"/>
                </a:cxn>
                <a:cxn ang="0">
                  <a:pos x="38" y="80"/>
                </a:cxn>
                <a:cxn ang="0">
                  <a:pos x="48" y="88"/>
                </a:cxn>
                <a:cxn ang="0">
                  <a:pos x="56" y="86"/>
                </a:cxn>
                <a:cxn ang="0">
                  <a:pos x="58" y="84"/>
                </a:cxn>
                <a:cxn ang="0">
                  <a:pos x="68" y="86"/>
                </a:cxn>
                <a:cxn ang="0">
                  <a:pos x="82" y="94"/>
                </a:cxn>
                <a:cxn ang="0">
                  <a:pos x="118" y="96"/>
                </a:cxn>
                <a:cxn ang="0">
                  <a:pos x="118" y="92"/>
                </a:cxn>
                <a:cxn ang="0">
                  <a:pos x="122" y="86"/>
                </a:cxn>
                <a:cxn ang="0">
                  <a:pos x="134" y="88"/>
                </a:cxn>
                <a:cxn ang="0">
                  <a:pos x="142" y="92"/>
                </a:cxn>
                <a:cxn ang="0">
                  <a:pos x="150" y="90"/>
                </a:cxn>
                <a:cxn ang="0">
                  <a:pos x="154" y="82"/>
                </a:cxn>
                <a:cxn ang="0">
                  <a:pos x="156" y="76"/>
                </a:cxn>
                <a:cxn ang="0">
                  <a:pos x="164" y="72"/>
                </a:cxn>
                <a:cxn ang="0">
                  <a:pos x="164" y="66"/>
                </a:cxn>
                <a:cxn ang="0">
                  <a:pos x="168" y="62"/>
                </a:cxn>
                <a:cxn ang="0">
                  <a:pos x="166" y="56"/>
                </a:cxn>
                <a:cxn ang="0">
                  <a:pos x="150" y="50"/>
                </a:cxn>
                <a:cxn ang="0">
                  <a:pos x="138" y="48"/>
                </a:cxn>
                <a:cxn ang="0">
                  <a:pos x="124" y="44"/>
                </a:cxn>
                <a:cxn ang="0">
                  <a:pos x="110" y="46"/>
                </a:cxn>
                <a:cxn ang="0">
                  <a:pos x="100" y="50"/>
                </a:cxn>
                <a:cxn ang="0">
                  <a:pos x="82" y="44"/>
                </a:cxn>
                <a:cxn ang="0">
                  <a:pos x="60" y="30"/>
                </a:cxn>
                <a:cxn ang="0">
                  <a:pos x="52" y="24"/>
                </a:cxn>
                <a:cxn ang="0">
                  <a:pos x="50" y="20"/>
                </a:cxn>
                <a:cxn ang="0">
                  <a:pos x="50" y="16"/>
                </a:cxn>
                <a:cxn ang="0">
                  <a:pos x="48" y="10"/>
                </a:cxn>
                <a:cxn ang="0">
                  <a:pos x="40" y="10"/>
                </a:cxn>
                <a:cxn ang="0">
                  <a:pos x="36" y="14"/>
                </a:cxn>
                <a:cxn ang="0">
                  <a:pos x="28" y="12"/>
                </a:cxn>
                <a:cxn ang="0">
                  <a:pos x="24" y="4"/>
                </a:cxn>
                <a:cxn ang="0">
                  <a:pos x="12" y="2"/>
                </a:cxn>
              </a:cxnLst>
              <a:rect l="txL" t="txT" r="txR" b="txB"/>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4" y="26"/>
                  </a:lnTo>
                  <a:lnTo>
                    <a:pt x="6" y="28"/>
                  </a:lnTo>
                  <a:lnTo>
                    <a:pt x="6" y="30"/>
                  </a:lnTo>
                  <a:lnTo>
                    <a:pt x="8" y="32"/>
                  </a:lnTo>
                  <a:lnTo>
                    <a:pt x="12" y="32"/>
                  </a:lnTo>
                  <a:lnTo>
                    <a:pt x="16" y="32"/>
                  </a:lnTo>
                  <a:lnTo>
                    <a:pt x="20" y="30"/>
                  </a:lnTo>
                  <a:lnTo>
                    <a:pt x="26" y="26"/>
                  </a:lnTo>
                  <a:lnTo>
                    <a:pt x="28" y="26"/>
                  </a:lnTo>
                  <a:lnTo>
                    <a:pt x="28" y="24"/>
                  </a:lnTo>
                  <a:lnTo>
                    <a:pt x="30" y="24"/>
                  </a:lnTo>
                  <a:lnTo>
                    <a:pt x="30" y="24"/>
                  </a:lnTo>
                  <a:lnTo>
                    <a:pt x="32" y="24"/>
                  </a:lnTo>
                  <a:lnTo>
                    <a:pt x="34" y="24"/>
                  </a:lnTo>
                  <a:lnTo>
                    <a:pt x="36" y="28"/>
                  </a:lnTo>
                  <a:lnTo>
                    <a:pt x="36" y="32"/>
                  </a:lnTo>
                  <a:lnTo>
                    <a:pt x="38" y="38"/>
                  </a:lnTo>
                  <a:lnTo>
                    <a:pt x="38" y="48"/>
                  </a:lnTo>
                  <a:lnTo>
                    <a:pt x="44" y="72"/>
                  </a:lnTo>
                  <a:lnTo>
                    <a:pt x="44" y="72"/>
                  </a:lnTo>
                  <a:lnTo>
                    <a:pt x="42" y="72"/>
                  </a:lnTo>
                  <a:lnTo>
                    <a:pt x="40" y="72"/>
                  </a:lnTo>
                  <a:lnTo>
                    <a:pt x="40" y="72"/>
                  </a:lnTo>
                  <a:lnTo>
                    <a:pt x="38" y="74"/>
                  </a:lnTo>
                  <a:lnTo>
                    <a:pt x="38" y="76"/>
                  </a:lnTo>
                  <a:lnTo>
                    <a:pt x="38" y="80"/>
                  </a:lnTo>
                  <a:lnTo>
                    <a:pt x="40" y="84"/>
                  </a:lnTo>
                  <a:lnTo>
                    <a:pt x="44" y="88"/>
                  </a:lnTo>
                  <a:lnTo>
                    <a:pt x="48" y="88"/>
                  </a:lnTo>
                  <a:lnTo>
                    <a:pt x="50" y="88"/>
                  </a:lnTo>
                  <a:lnTo>
                    <a:pt x="54" y="88"/>
                  </a:lnTo>
                  <a:lnTo>
                    <a:pt x="56" y="86"/>
                  </a:lnTo>
                  <a:lnTo>
                    <a:pt x="56" y="86"/>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4"/>
                  </a:lnTo>
                  <a:lnTo>
                    <a:pt x="118" y="92"/>
                  </a:lnTo>
                  <a:lnTo>
                    <a:pt x="120" y="90"/>
                  </a:lnTo>
                  <a:lnTo>
                    <a:pt x="120" y="88"/>
                  </a:lnTo>
                  <a:lnTo>
                    <a:pt x="122" y="86"/>
                  </a:lnTo>
                  <a:lnTo>
                    <a:pt x="124" y="86"/>
                  </a:lnTo>
                  <a:lnTo>
                    <a:pt x="128" y="86"/>
                  </a:lnTo>
                  <a:lnTo>
                    <a:pt x="134" y="88"/>
                  </a:lnTo>
                  <a:lnTo>
                    <a:pt x="140" y="92"/>
                  </a:lnTo>
                  <a:lnTo>
                    <a:pt x="140" y="92"/>
                  </a:lnTo>
                  <a:lnTo>
                    <a:pt x="142" y="92"/>
                  </a:lnTo>
                  <a:lnTo>
                    <a:pt x="144" y="92"/>
                  </a:lnTo>
                  <a:lnTo>
                    <a:pt x="148" y="92"/>
                  </a:lnTo>
                  <a:lnTo>
                    <a:pt x="150" y="90"/>
                  </a:lnTo>
                  <a:lnTo>
                    <a:pt x="152" y="88"/>
                  </a:lnTo>
                  <a:lnTo>
                    <a:pt x="154" y="86"/>
                  </a:lnTo>
                  <a:lnTo>
                    <a:pt x="154" y="82"/>
                  </a:lnTo>
                  <a:lnTo>
                    <a:pt x="154" y="76"/>
                  </a:lnTo>
                  <a:lnTo>
                    <a:pt x="154" y="76"/>
                  </a:lnTo>
                  <a:lnTo>
                    <a:pt x="156" y="76"/>
                  </a:lnTo>
                  <a:lnTo>
                    <a:pt x="158" y="74"/>
                  </a:lnTo>
                  <a:lnTo>
                    <a:pt x="162" y="74"/>
                  </a:lnTo>
                  <a:lnTo>
                    <a:pt x="164" y="72"/>
                  </a:lnTo>
                  <a:lnTo>
                    <a:pt x="164" y="70"/>
                  </a:lnTo>
                  <a:lnTo>
                    <a:pt x="164" y="66"/>
                  </a:lnTo>
                  <a:lnTo>
                    <a:pt x="164" y="66"/>
                  </a:lnTo>
                  <a:lnTo>
                    <a:pt x="166" y="64"/>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2" y="32"/>
                  </a:lnTo>
                  <a:lnTo>
                    <a:pt x="60" y="30"/>
                  </a:lnTo>
                  <a:lnTo>
                    <a:pt x="58" y="26"/>
                  </a:lnTo>
                  <a:lnTo>
                    <a:pt x="56" y="24"/>
                  </a:lnTo>
                  <a:lnTo>
                    <a:pt x="52" y="24"/>
                  </a:lnTo>
                  <a:lnTo>
                    <a:pt x="52" y="22"/>
                  </a:lnTo>
                  <a:lnTo>
                    <a:pt x="50" y="22"/>
                  </a:lnTo>
                  <a:lnTo>
                    <a:pt x="50" y="20"/>
                  </a:lnTo>
                  <a:lnTo>
                    <a:pt x="50" y="18"/>
                  </a:lnTo>
                  <a:lnTo>
                    <a:pt x="50" y="18"/>
                  </a:lnTo>
                  <a:lnTo>
                    <a:pt x="50" y="16"/>
                  </a:lnTo>
                  <a:lnTo>
                    <a:pt x="50" y="14"/>
                  </a:lnTo>
                  <a:lnTo>
                    <a:pt x="50" y="10"/>
                  </a:lnTo>
                  <a:lnTo>
                    <a:pt x="48" y="10"/>
                  </a:lnTo>
                  <a:lnTo>
                    <a:pt x="46" y="8"/>
                  </a:lnTo>
                  <a:lnTo>
                    <a:pt x="42" y="8"/>
                  </a:lnTo>
                  <a:lnTo>
                    <a:pt x="40" y="10"/>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04" name="Freeform 364"/>
            <p:cNvSpPr/>
            <p:nvPr/>
          </p:nvSpPr>
          <p:spPr>
            <a:xfrm>
              <a:off x="3568" y="0"/>
              <a:ext cx="88" cy="102"/>
            </a:xfrm>
            <a:custGeom>
              <a:avLst/>
              <a:gdLst>
                <a:gd name="txL" fmla="*/ 0 w 88"/>
                <a:gd name="txT" fmla="*/ 0 h 102"/>
                <a:gd name="txR" fmla="*/ 88 w 88"/>
                <a:gd name="txB" fmla="*/ 102 h 102"/>
              </a:gdLst>
              <a:ahLst/>
              <a:cxnLst>
                <a:cxn ang="0">
                  <a:pos x="30" y="44"/>
                </a:cxn>
                <a:cxn ang="0">
                  <a:pos x="26" y="38"/>
                </a:cxn>
                <a:cxn ang="0">
                  <a:pos x="20" y="32"/>
                </a:cxn>
                <a:cxn ang="0">
                  <a:pos x="14" y="28"/>
                </a:cxn>
                <a:cxn ang="0">
                  <a:pos x="8" y="24"/>
                </a:cxn>
                <a:cxn ang="0">
                  <a:pos x="2" y="16"/>
                </a:cxn>
                <a:cxn ang="0">
                  <a:pos x="0" y="8"/>
                </a:cxn>
                <a:cxn ang="0">
                  <a:pos x="8" y="0"/>
                </a:cxn>
                <a:cxn ang="0">
                  <a:pos x="12" y="0"/>
                </a:cxn>
                <a:cxn ang="0">
                  <a:pos x="20" y="2"/>
                </a:cxn>
                <a:cxn ang="0">
                  <a:pos x="28" y="6"/>
                </a:cxn>
                <a:cxn ang="0">
                  <a:pos x="32" y="16"/>
                </a:cxn>
                <a:cxn ang="0">
                  <a:pos x="32" y="20"/>
                </a:cxn>
                <a:cxn ang="0">
                  <a:pos x="36" y="24"/>
                </a:cxn>
                <a:cxn ang="0">
                  <a:pos x="44" y="26"/>
                </a:cxn>
                <a:cxn ang="0">
                  <a:pos x="44" y="24"/>
                </a:cxn>
                <a:cxn ang="0">
                  <a:pos x="44" y="18"/>
                </a:cxn>
                <a:cxn ang="0">
                  <a:pos x="46" y="12"/>
                </a:cxn>
                <a:cxn ang="0">
                  <a:pos x="50" y="10"/>
                </a:cxn>
                <a:cxn ang="0">
                  <a:pos x="60" y="14"/>
                </a:cxn>
                <a:cxn ang="0">
                  <a:pos x="58" y="20"/>
                </a:cxn>
                <a:cxn ang="0">
                  <a:pos x="58" y="30"/>
                </a:cxn>
                <a:cxn ang="0">
                  <a:pos x="60" y="40"/>
                </a:cxn>
                <a:cxn ang="0">
                  <a:pos x="66" y="46"/>
                </a:cxn>
                <a:cxn ang="0">
                  <a:pos x="70" y="44"/>
                </a:cxn>
                <a:cxn ang="0">
                  <a:pos x="76" y="34"/>
                </a:cxn>
                <a:cxn ang="0">
                  <a:pos x="76" y="32"/>
                </a:cxn>
                <a:cxn ang="0">
                  <a:pos x="80" y="28"/>
                </a:cxn>
                <a:cxn ang="0">
                  <a:pos x="82" y="26"/>
                </a:cxn>
                <a:cxn ang="0">
                  <a:pos x="86" y="28"/>
                </a:cxn>
                <a:cxn ang="0">
                  <a:pos x="88" y="38"/>
                </a:cxn>
                <a:cxn ang="0">
                  <a:pos x="86" y="48"/>
                </a:cxn>
                <a:cxn ang="0">
                  <a:pos x="82" y="68"/>
                </a:cxn>
                <a:cxn ang="0">
                  <a:pos x="88" y="90"/>
                </a:cxn>
                <a:cxn ang="0">
                  <a:pos x="88" y="92"/>
                </a:cxn>
                <a:cxn ang="0">
                  <a:pos x="84" y="98"/>
                </a:cxn>
                <a:cxn ang="0">
                  <a:pos x="82" y="102"/>
                </a:cxn>
                <a:cxn ang="0">
                  <a:pos x="78" y="100"/>
                </a:cxn>
                <a:cxn ang="0">
                  <a:pos x="78" y="96"/>
                </a:cxn>
                <a:cxn ang="0">
                  <a:pos x="76" y="90"/>
                </a:cxn>
                <a:cxn ang="0">
                  <a:pos x="76" y="80"/>
                </a:cxn>
                <a:cxn ang="0">
                  <a:pos x="72" y="76"/>
                </a:cxn>
                <a:cxn ang="0">
                  <a:pos x="66" y="78"/>
                </a:cxn>
                <a:cxn ang="0">
                  <a:pos x="60" y="74"/>
                </a:cxn>
                <a:cxn ang="0">
                  <a:pos x="52" y="70"/>
                </a:cxn>
                <a:cxn ang="0">
                  <a:pos x="44" y="60"/>
                </a:cxn>
              </a:cxnLst>
              <a:rect l="txL" t="txT" r="txR" b="txB"/>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4"/>
                  </a:lnTo>
                  <a:lnTo>
                    <a:pt x="76" y="32"/>
                  </a:lnTo>
                  <a:lnTo>
                    <a:pt x="78" y="30"/>
                  </a:lnTo>
                  <a:lnTo>
                    <a:pt x="80" y="28"/>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0"/>
                  </a:lnTo>
                  <a:lnTo>
                    <a:pt x="88" y="92"/>
                  </a:lnTo>
                  <a:lnTo>
                    <a:pt x="86" y="96"/>
                  </a:lnTo>
                  <a:lnTo>
                    <a:pt x="84" y="98"/>
                  </a:lnTo>
                  <a:lnTo>
                    <a:pt x="84" y="100"/>
                  </a:lnTo>
                  <a:lnTo>
                    <a:pt x="82" y="102"/>
                  </a:lnTo>
                  <a:lnTo>
                    <a:pt x="80" y="102"/>
                  </a:lnTo>
                  <a:lnTo>
                    <a:pt x="78" y="100"/>
                  </a:lnTo>
                  <a:lnTo>
                    <a:pt x="78" y="96"/>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05" name="Freeform 365"/>
            <p:cNvSpPr/>
            <p:nvPr/>
          </p:nvSpPr>
          <p:spPr>
            <a:xfrm>
              <a:off x="3674" y="44"/>
              <a:ext cx="38" cy="54"/>
            </a:xfrm>
            <a:custGeom>
              <a:avLst/>
              <a:gdLst>
                <a:gd name="txL" fmla="*/ 0 w 38"/>
                <a:gd name="txT" fmla="*/ 0 h 54"/>
                <a:gd name="txR" fmla="*/ 38 w 38"/>
                <a:gd name="txB" fmla="*/ 54 h 54"/>
              </a:gdLst>
              <a:ahLst/>
              <a:cxnLst>
                <a:cxn ang="0">
                  <a:pos x="16" y="0"/>
                </a:cxn>
                <a:cxn ang="0">
                  <a:pos x="14" y="0"/>
                </a:cxn>
                <a:cxn ang="0">
                  <a:pos x="14" y="0"/>
                </a:cxn>
                <a:cxn ang="0">
                  <a:pos x="12" y="0"/>
                </a:cxn>
                <a:cxn ang="0">
                  <a:pos x="8" y="2"/>
                </a:cxn>
                <a:cxn ang="0">
                  <a:pos x="6" y="6"/>
                </a:cxn>
                <a:cxn ang="0">
                  <a:pos x="4" y="10"/>
                </a:cxn>
                <a:cxn ang="0">
                  <a:pos x="2" y="16"/>
                </a:cxn>
                <a:cxn ang="0">
                  <a:pos x="2" y="24"/>
                </a:cxn>
                <a:cxn ang="0">
                  <a:pos x="0" y="48"/>
                </a:cxn>
                <a:cxn ang="0">
                  <a:pos x="2" y="48"/>
                </a:cxn>
                <a:cxn ang="0">
                  <a:pos x="10" y="52"/>
                </a:cxn>
                <a:cxn ang="0">
                  <a:pos x="18" y="54"/>
                </a:cxn>
                <a:cxn ang="0">
                  <a:pos x="28" y="54"/>
                </a:cxn>
                <a:cxn ang="0">
                  <a:pos x="36" y="50"/>
                </a:cxn>
                <a:cxn ang="0">
                  <a:pos x="38" y="40"/>
                </a:cxn>
                <a:cxn ang="0">
                  <a:pos x="16" y="0"/>
                </a:cxn>
              </a:cxnLst>
              <a:rect l="txL" t="txT" r="txR" b="txB"/>
              <a:pathLst>
                <a:path w="38" h="54">
                  <a:moveTo>
                    <a:pt x="16" y="0"/>
                  </a:moveTo>
                  <a:lnTo>
                    <a:pt x="14" y="0"/>
                  </a:ln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06" name="Freeform 366"/>
            <p:cNvSpPr/>
            <p:nvPr/>
          </p:nvSpPr>
          <p:spPr>
            <a:xfrm>
              <a:off x="3800" y="54"/>
              <a:ext cx="68" cy="146"/>
            </a:xfrm>
            <a:custGeom>
              <a:avLst/>
              <a:gdLst>
                <a:gd name="txL" fmla="*/ 0 w 68"/>
                <a:gd name="txT" fmla="*/ 0 h 146"/>
                <a:gd name="txR" fmla="*/ 68 w 68"/>
                <a:gd name="txB" fmla="*/ 146 h 146"/>
              </a:gdLst>
              <a:ahLst/>
              <a:cxnLst>
                <a:cxn ang="0">
                  <a:pos x="18" y="2"/>
                </a:cxn>
                <a:cxn ang="0">
                  <a:pos x="16" y="0"/>
                </a:cxn>
                <a:cxn ang="0">
                  <a:pos x="12" y="0"/>
                </a:cxn>
                <a:cxn ang="0">
                  <a:pos x="10" y="6"/>
                </a:cxn>
                <a:cxn ang="0">
                  <a:pos x="12" y="10"/>
                </a:cxn>
                <a:cxn ang="0">
                  <a:pos x="12" y="16"/>
                </a:cxn>
                <a:cxn ang="0">
                  <a:pos x="10" y="20"/>
                </a:cxn>
                <a:cxn ang="0">
                  <a:pos x="6" y="22"/>
                </a:cxn>
                <a:cxn ang="0">
                  <a:pos x="4" y="32"/>
                </a:cxn>
                <a:cxn ang="0">
                  <a:pos x="2" y="46"/>
                </a:cxn>
                <a:cxn ang="0">
                  <a:pos x="2" y="54"/>
                </a:cxn>
                <a:cxn ang="0">
                  <a:pos x="0" y="58"/>
                </a:cxn>
                <a:cxn ang="0">
                  <a:pos x="0" y="60"/>
                </a:cxn>
                <a:cxn ang="0">
                  <a:pos x="0" y="66"/>
                </a:cxn>
                <a:cxn ang="0">
                  <a:pos x="6" y="78"/>
                </a:cxn>
                <a:cxn ang="0">
                  <a:pos x="4" y="84"/>
                </a:cxn>
                <a:cxn ang="0">
                  <a:pos x="8" y="84"/>
                </a:cxn>
                <a:cxn ang="0">
                  <a:pos x="12" y="88"/>
                </a:cxn>
                <a:cxn ang="0">
                  <a:pos x="14" y="96"/>
                </a:cxn>
                <a:cxn ang="0">
                  <a:pos x="14" y="100"/>
                </a:cxn>
                <a:cxn ang="0">
                  <a:pos x="14" y="106"/>
                </a:cxn>
                <a:cxn ang="0">
                  <a:pos x="12" y="108"/>
                </a:cxn>
                <a:cxn ang="0">
                  <a:pos x="12" y="110"/>
                </a:cxn>
                <a:cxn ang="0">
                  <a:pos x="10" y="116"/>
                </a:cxn>
                <a:cxn ang="0">
                  <a:pos x="12" y="126"/>
                </a:cxn>
                <a:cxn ang="0">
                  <a:pos x="10" y="130"/>
                </a:cxn>
                <a:cxn ang="0">
                  <a:pos x="12" y="136"/>
                </a:cxn>
                <a:cxn ang="0">
                  <a:pos x="16" y="142"/>
                </a:cxn>
                <a:cxn ang="0">
                  <a:pos x="26" y="146"/>
                </a:cxn>
                <a:cxn ang="0">
                  <a:pos x="34" y="146"/>
                </a:cxn>
                <a:cxn ang="0">
                  <a:pos x="36" y="146"/>
                </a:cxn>
                <a:cxn ang="0">
                  <a:pos x="40" y="146"/>
                </a:cxn>
                <a:cxn ang="0">
                  <a:pos x="46" y="142"/>
                </a:cxn>
                <a:cxn ang="0">
                  <a:pos x="50" y="134"/>
                </a:cxn>
                <a:cxn ang="0">
                  <a:pos x="52" y="130"/>
                </a:cxn>
                <a:cxn ang="0">
                  <a:pos x="56" y="120"/>
                </a:cxn>
                <a:cxn ang="0">
                  <a:pos x="62" y="112"/>
                </a:cxn>
                <a:cxn ang="0">
                  <a:pos x="64" y="108"/>
                </a:cxn>
                <a:cxn ang="0">
                  <a:pos x="68" y="100"/>
                </a:cxn>
                <a:cxn ang="0">
                  <a:pos x="68" y="84"/>
                </a:cxn>
                <a:cxn ang="0">
                  <a:pos x="66" y="80"/>
                </a:cxn>
                <a:cxn ang="0">
                  <a:pos x="60" y="78"/>
                </a:cxn>
                <a:cxn ang="0">
                  <a:pos x="56" y="80"/>
                </a:cxn>
                <a:cxn ang="0">
                  <a:pos x="54" y="80"/>
                </a:cxn>
                <a:cxn ang="0">
                  <a:pos x="50" y="80"/>
                </a:cxn>
                <a:cxn ang="0">
                  <a:pos x="52" y="78"/>
                </a:cxn>
                <a:cxn ang="0">
                  <a:pos x="54" y="74"/>
                </a:cxn>
                <a:cxn ang="0">
                  <a:pos x="56" y="72"/>
                </a:cxn>
                <a:cxn ang="0">
                  <a:pos x="56" y="64"/>
                </a:cxn>
                <a:cxn ang="0">
                  <a:pos x="56" y="56"/>
                </a:cxn>
                <a:cxn ang="0">
                  <a:pos x="54" y="48"/>
                </a:cxn>
                <a:cxn ang="0">
                  <a:pos x="48" y="36"/>
                </a:cxn>
                <a:cxn ang="0">
                  <a:pos x="42" y="28"/>
                </a:cxn>
                <a:cxn ang="0">
                  <a:pos x="38" y="22"/>
                </a:cxn>
                <a:cxn ang="0">
                  <a:pos x="32" y="16"/>
                </a:cxn>
                <a:cxn ang="0">
                  <a:pos x="26" y="12"/>
                </a:cxn>
                <a:cxn ang="0">
                  <a:pos x="24" y="10"/>
                </a:cxn>
                <a:cxn ang="0">
                  <a:pos x="20" y="6"/>
                </a:cxn>
                <a:cxn ang="0">
                  <a:pos x="20" y="2"/>
                </a:cxn>
              </a:cxnLst>
              <a:rect l="txL" t="txT" r="txR" b="txB"/>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10" y="20"/>
                  </a:lnTo>
                  <a:lnTo>
                    <a:pt x="8" y="20"/>
                  </a:lnTo>
                  <a:lnTo>
                    <a:pt x="6" y="22"/>
                  </a:lnTo>
                  <a:lnTo>
                    <a:pt x="4" y="26"/>
                  </a:lnTo>
                  <a:lnTo>
                    <a:pt x="4" y="32"/>
                  </a:lnTo>
                  <a:lnTo>
                    <a:pt x="2" y="40"/>
                  </a:lnTo>
                  <a:lnTo>
                    <a:pt x="2" y="46"/>
                  </a:lnTo>
                  <a:lnTo>
                    <a:pt x="2" y="52"/>
                  </a:lnTo>
                  <a:lnTo>
                    <a:pt x="2" y="54"/>
                  </a:lnTo>
                  <a:lnTo>
                    <a:pt x="2" y="56"/>
                  </a:lnTo>
                  <a:lnTo>
                    <a:pt x="0" y="58"/>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6" y="146"/>
                  </a:lnTo>
                  <a:lnTo>
                    <a:pt x="38" y="146"/>
                  </a:lnTo>
                  <a:lnTo>
                    <a:pt x="40" y="146"/>
                  </a:lnTo>
                  <a:lnTo>
                    <a:pt x="44" y="144"/>
                  </a:lnTo>
                  <a:lnTo>
                    <a:pt x="46" y="142"/>
                  </a:lnTo>
                  <a:lnTo>
                    <a:pt x="48" y="140"/>
                  </a:lnTo>
                  <a:lnTo>
                    <a:pt x="50" y="134"/>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8" y="84"/>
                  </a:lnTo>
                  <a:lnTo>
                    <a:pt x="66" y="80"/>
                  </a:lnTo>
                  <a:lnTo>
                    <a:pt x="62" y="78"/>
                  </a:lnTo>
                  <a:lnTo>
                    <a:pt x="60" y="78"/>
                  </a:lnTo>
                  <a:lnTo>
                    <a:pt x="56" y="80"/>
                  </a:lnTo>
                  <a:lnTo>
                    <a:pt x="56" y="80"/>
                  </a:lnTo>
                  <a:lnTo>
                    <a:pt x="54" y="80"/>
                  </a:lnTo>
                  <a:lnTo>
                    <a:pt x="54" y="80"/>
                  </a:lnTo>
                  <a:lnTo>
                    <a:pt x="52" y="80"/>
                  </a:lnTo>
                  <a:lnTo>
                    <a:pt x="50" y="80"/>
                  </a:lnTo>
                  <a:lnTo>
                    <a:pt x="50" y="80"/>
                  </a:lnTo>
                  <a:lnTo>
                    <a:pt x="52" y="78"/>
                  </a:lnTo>
                  <a:lnTo>
                    <a:pt x="54" y="74"/>
                  </a:lnTo>
                  <a:lnTo>
                    <a:pt x="54" y="74"/>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6" y="12"/>
                  </a:lnTo>
                  <a:lnTo>
                    <a:pt x="24" y="10"/>
                  </a:lnTo>
                  <a:lnTo>
                    <a:pt x="22" y="8"/>
                  </a:lnTo>
                  <a:lnTo>
                    <a:pt x="20" y="6"/>
                  </a:lnTo>
                  <a:lnTo>
                    <a:pt x="18" y="4"/>
                  </a:lnTo>
                  <a:lnTo>
                    <a:pt x="20"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07" name="Freeform 367"/>
            <p:cNvSpPr/>
            <p:nvPr/>
          </p:nvSpPr>
          <p:spPr>
            <a:xfrm>
              <a:off x="3562" y="468"/>
              <a:ext cx="50" cy="46"/>
            </a:xfrm>
            <a:custGeom>
              <a:avLst/>
              <a:gdLst>
                <a:gd name="txL" fmla="*/ 0 w 50"/>
                <a:gd name="txT" fmla="*/ 0 h 46"/>
                <a:gd name="txR" fmla="*/ 50 w 50"/>
                <a:gd name="txB" fmla="*/ 46 h 46"/>
              </a:gdLst>
              <a:ahLst/>
              <a:cxnLst>
                <a:cxn ang="0">
                  <a:pos x="24" y="18"/>
                </a:cxn>
                <a:cxn ang="0">
                  <a:pos x="24" y="18"/>
                </a:cxn>
                <a:cxn ang="0">
                  <a:pos x="22" y="18"/>
                </a:cxn>
                <a:cxn ang="0">
                  <a:pos x="18" y="18"/>
                </a:cxn>
                <a:cxn ang="0">
                  <a:pos x="16" y="20"/>
                </a:cxn>
                <a:cxn ang="0">
                  <a:pos x="12" y="22"/>
                </a:cxn>
                <a:cxn ang="0">
                  <a:pos x="10" y="24"/>
                </a:cxn>
                <a:cxn ang="0">
                  <a:pos x="8" y="26"/>
                </a:cxn>
                <a:cxn ang="0">
                  <a:pos x="8" y="26"/>
                </a:cxn>
                <a:cxn ang="0">
                  <a:pos x="6" y="26"/>
                </a:cxn>
                <a:cxn ang="0">
                  <a:pos x="4" y="26"/>
                </a:cxn>
                <a:cxn ang="0">
                  <a:pos x="2" y="28"/>
                </a:cxn>
                <a:cxn ang="0">
                  <a:pos x="0" y="30"/>
                </a:cxn>
                <a:cxn ang="0">
                  <a:pos x="0" y="32"/>
                </a:cxn>
                <a:cxn ang="0">
                  <a:pos x="0" y="38"/>
                </a:cxn>
                <a:cxn ang="0">
                  <a:pos x="0" y="38"/>
                </a:cxn>
                <a:cxn ang="0">
                  <a:pos x="4" y="40"/>
                </a:cxn>
                <a:cxn ang="0">
                  <a:pos x="6" y="42"/>
                </a:cxn>
                <a:cxn ang="0">
                  <a:pos x="12" y="44"/>
                </a:cxn>
                <a:cxn ang="0">
                  <a:pos x="18" y="46"/>
                </a:cxn>
                <a:cxn ang="0">
                  <a:pos x="24" y="46"/>
                </a:cxn>
                <a:cxn ang="0">
                  <a:pos x="26" y="46"/>
                </a:cxn>
                <a:cxn ang="0">
                  <a:pos x="30" y="46"/>
                </a:cxn>
                <a:cxn ang="0">
                  <a:pos x="34" y="44"/>
                </a:cxn>
                <a:cxn ang="0">
                  <a:pos x="38" y="44"/>
                </a:cxn>
                <a:cxn ang="0">
                  <a:pos x="44" y="44"/>
                </a:cxn>
                <a:cxn ang="0">
                  <a:pos x="48" y="44"/>
                </a:cxn>
                <a:cxn ang="0">
                  <a:pos x="50" y="46"/>
                </a:cxn>
                <a:cxn ang="0">
                  <a:pos x="50" y="44"/>
                </a:cxn>
                <a:cxn ang="0">
                  <a:pos x="48" y="42"/>
                </a:cxn>
                <a:cxn ang="0">
                  <a:pos x="48" y="36"/>
                </a:cxn>
                <a:cxn ang="0">
                  <a:pos x="46" y="30"/>
                </a:cxn>
                <a:cxn ang="0">
                  <a:pos x="44" y="26"/>
                </a:cxn>
                <a:cxn ang="0">
                  <a:pos x="42" y="24"/>
                </a:cxn>
                <a:cxn ang="0">
                  <a:pos x="40" y="22"/>
                </a:cxn>
                <a:cxn ang="0">
                  <a:pos x="40" y="18"/>
                </a:cxn>
                <a:cxn ang="0">
                  <a:pos x="38" y="14"/>
                </a:cxn>
                <a:cxn ang="0">
                  <a:pos x="38" y="10"/>
                </a:cxn>
                <a:cxn ang="0">
                  <a:pos x="36" y="6"/>
                </a:cxn>
                <a:cxn ang="0">
                  <a:pos x="32" y="2"/>
                </a:cxn>
                <a:cxn ang="0">
                  <a:pos x="30" y="0"/>
                </a:cxn>
                <a:cxn ang="0">
                  <a:pos x="26" y="2"/>
                </a:cxn>
                <a:cxn ang="0">
                  <a:pos x="24" y="18"/>
                </a:cxn>
              </a:cxnLst>
              <a:rect l="txL" t="txT" r="txR" b="txB"/>
              <a:pathLst>
                <a:path w="50" h="46">
                  <a:moveTo>
                    <a:pt x="24" y="18"/>
                  </a:moveTo>
                  <a:lnTo>
                    <a:pt x="24" y="18"/>
                  </a:lnTo>
                  <a:lnTo>
                    <a:pt x="22" y="18"/>
                  </a:lnTo>
                  <a:lnTo>
                    <a:pt x="18" y="18"/>
                  </a:lnTo>
                  <a:lnTo>
                    <a:pt x="16" y="20"/>
                  </a:lnTo>
                  <a:lnTo>
                    <a:pt x="12" y="22"/>
                  </a:lnTo>
                  <a:lnTo>
                    <a:pt x="10" y="24"/>
                  </a:lnTo>
                  <a:lnTo>
                    <a:pt x="8" y="26"/>
                  </a:lnTo>
                  <a:lnTo>
                    <a:pt x="8" y="26"/>
                  </a:lnTo>
                  <a:lnTo>
                    <a:pt x="6" y="26"/>
                  </a:lnTo>
                  <a:lnTo>
                    <a:pt x="4" y="26"/>
                  </a:lnTo>
                  <a:lnTo>
                    <a:pt x="2" y="28"/>
                  </a:lnTo>
                  <a:lnTo>
                    <a:pt x="0" y="30"/>
                  </a:lnTo>
                  <a:lnTo>
                    <a:pt x="0" y="32"/>
                  </a:lnTo>
                  <a:lnTo>
                    <a:pt x="0" y="38"/>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08" name="Freeform 368"/>
            <p:cNvSpPr/>
            <p:nvPr/>
          </p:nvSpPr>
          <p:spPr>
            <a:xfrm>
              <a:off x="3814" y="306"/>
              <a:ext cx="60" cy="44"/>
            </a:xfrm>
            <a:custGeom>
              <a:avLst/>
              <a:gdLst>
                <a:gd name="txL" fmla="*/ 0 w 60"/>
                <a:gd name="txT" fmla="*/ 0 h 44"/>
                <a:gd name="txR" fmla="*/ 60 w 60"/>
                <a:gd name="txB" fmla="*/ 44 h 44"/>
              </a:gdLst>
              <a:ahLst/>
              <a:cxnLst>
                <a:cxn ang="0">
                  <a:pos x="14" y="2"/>
                </a:cxn>
                <a:cxn ang="0">
                  <a:pos x="14" y="2"/>
                </a:cxn>
                <a:cxn ang="0">
                  <a:pos x="12" y="2"/>
                </a:cxn>
                <a:cxn ang="0">
                  <a:pos x="10" y="2"/>
                </a:cxn>
                <a:cxn ang="0">
                  <a:pos x="8" y="2"/>
                </a:cxn>
                <a:cxn ang="0">
                  <a:pos x="4" y="2"/>
                </a:cxn>
                <a:cxn ang="0">
                  <a:pos x="2" y="4"/>
                </a:cxn>
                <a:cxn ang="0">
                  <a:pos x="0" y="8"/>
                </a:cxn>
                <a:cxn ang="0">
                  <a:pos x="0" y="12"/>
                </a:cxn>
                <a:cxn ang="0">
                  <a:pos x="0" y="14"/>
                </a:cxn>
                <a:cxn ang="0">
                  <a:pos x="0" y="16"/>
                </a:cxn>
                <a:cxn ang="0">
                  <a:pos x="0" y="20"/>
                </a:cxn>
                <a:cxn ang="0">
                  <a:pos x="0" y="24"/>
                </a:cxn>
                <a:cxn ang="0">
                  <a:pos x="0" y="28"/>
                </a:cxn>
                <a:cxn ang="0">
                  <a:pos x="2" y="32"/>
                </a:cxn>
                <a:cxn ang="0">
                  <a:pos x="4" y="36"/>
                </a:cxn>
                <a:cxn ang="0">
                  <a:pos x="6" y="38"/>
                </a:cxn>
                <a:cxn ang="0">
                  <a:pos x="12" y="40"/>
                </a:cxn>
                <a:cxn ang="0">
                  <a:pos x="12" y="40"/>
                </a:cxn>
                <a:cxn ang="0">
                  <a:pos x="14" y="42"/>
                </a:cxn>
                <a:cxn ang="0">
                  <a:pos x="18" y="44"/>
                </a:cxn>
                <a:cxn ang="0">
                  <a:pos x="22" y="44"/>
                </a:cxn>
                <a:cxn ang="0">
                  <a:pos x="26" y="42"/>
                </a:cxn>
                <a:cxn ang="0">
                  <a:pos x="58" y="42"/>
                </a:cxn>
                <a:cxn ang="0">
                  <a:pos x="60" y="36"/>
                </a:cxn>
                <a:cxn ang="0">
                  <a:pos x="58" y="34"/>
                </a:cxn>
                <a:cxn ang="0">
                  <a:pos x="58" y="32"/>
                </a:cxn>
                <a:cxn ang="0">
                  <a:pos x="58" y="28"/>
                </a:cxn>
                <a:cxn ang="0">
                  <a:pos x="56" y="22"/>
                </a:cxn>
                <a:cxn ang="0">
                  <a:pos x="56" y="16"/>
                </a:cxn>
                <a:cxn ang="0">
                  <a:pos x="54" y="12"/>
                </a:cxn>
                <a:cxn ang="0">
                  <a:pos x="54" y="8"/>
                </a:cxn>
                <a:cxn ang="0">
                  <a:pos x="54" y="6"/>
                </a:cxn>
                <a:cxn ang="0">
                  <a:pos x="52" y="4"/>
                </a:cxn>
                <a:cxn ang="0">
                  <a:pos x="48" y="0"/>
                </a:cxn>
                <a:cxn ang="0">
                  <a:pos x="44" y="0"/>
                </a:cxn>
                <a:cxn ang="0">
                  <a:pos x="38" y="0"/>
                </a:cxn>
                <a:cxn ang="0">
                  <a:pos x="30" y="2"/>
                </a:cxn>
                <a:cxn ang="0">
                  <a:pos x="14" y="2"/>
                </a:cxn>
              </a:cxnLst>
              <a:rect l="txL" t="txT" r="txR" b="txB"/>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09" name="Freeform 369"/>
            <p:cNvSpPr/>
            <p:nvPr/>
          </p:nvSpPr>
          <p:spPr>
            <a:xfrm>
              <a:off x="3856" y="512"/>
              <a:ext cx="24" cy="32"/>
            </a:xfrm>
            <a:custGeom>
              <a:avLst/>
              <a:gdLst>
                <a:gd name="txL" fmla="*/ 0 w 24"/>
                <a:gd name="txT" fmla="*/ 0 h 32"/>
                <a:gd name="txR" fmla="*/ 24 w 24"/>
                <a:gd name="txB" fmla="*/ 32 h 32"/>
              </a:gdLst>
              <a:ahLst/>
              <a:cxnLst>
                <a:cxn ang="0">
                  <a:pos x="10" y="0"/>
                </a:cxn>
                <a:cxn ang="0">
                  <a:pos x="10" y="0"/>
                </a:cxn>
                <a:cxn ang="0">
                  <a:pos x="8" y="0"/>
                </a:cxn>
                <a:cxn ang="0">
                  <a:pos x="6" y="0"/>
                </a:cxn>
                <a:cxn ang="0">
                  <a:pos x="4" y="2"/>
                </a:cxn>
                <a:cxn ang="0">
                  <a:pos x="2" y="4"/>
                </a:cxn>
                <a:cxn ang="0">
                  <a:pos x="0" y="8"/>
                </a:cxn>
                <a:cxn ang="0">
                  <a:pos x="0" y="14"/>
                </a:cxn>
                <a:cxn ang="0">
                  <a:pos x="0" y="16"/>
                </a:cxn>
                <a:cxn ang="0">
                  <a:pos x="0" y="18"/>
                </a:cxn>
                <a:cxn ang="0">
                  <a:pos x="0" y="22"/>
                </a:cxn>
                <a:cxn ang="0">
                  <a:pos x="0" y="26"/>
                </a:cxn>
                <a:cxn ang="0">
                  <a:pos x="2" y="30"/>
                </a:cxn>
                <a:cxn ang="0">
                  <a:pos x="6" y="32"/>
                </a:cxn>
                <a:cxn ang="0">
                  <a:pos x="8" y="32"/>
                </a:cxn>
                <a:cxn ang="0">
                  <a:pos x="10" y="32"/>
                </a:cxn>
                <a:cxn ang="0">
                  <a:pos x="12" y="32"/>
                </a:cxn>
                <a:cxn ang="0">
                  <a:pos x="16" y="32"/>
                </a:cxn>
                <a:cxn ang="0">
                  <a:pos x="18" y="32"/>
                </a:cxn>
                <a:cxn ang="0">
                  <a:pos x="22" y="30"/>
                </a:cxn>
                <a:cxn ang="0">
                  <a:pos x="24" y="28"/>
                </a:cxn>
                <a:cxn ang="0">
                  <a:pos x="24" y="26"/>
                </a:cxn>
                <a:cxn ang="0">
                  <a:pos x="24" y="24"/>
                </a:cxn>
                <a:cxn ang="0">
                  <a:pos x="24" y="22"/>
                </a:cxn>
                <a:cxn ang="0">
                  <a:pos x="24" y="20"/>
                </a:cxn>
                <a:cxn ang="0">
                  <a:pos x="24" y="16"/>
                </a:cxn>
                <a:cxn ang="0">
                  <a:pos x="24" y="12"/>
                </a:cxn>
                <a:cxn ang="0">
                  <a:pos x="24" y="8"/>
                </a:cxn>
                <a:cxn ang="0">
                  <a:pos x="22" y="4"/>
                </a:cxn>
                <a:cxn ang="0">
                  <a:pos x="20" y="2"/>
                </a:cxn>
                <a:cxn ang="0">
                  <a:pos x="16" y="0"/>
                </a:cxn>
                <a:cxn ang="0">
                  <a:pos x="10" y="0"/>
                </a:cxn>
              </a:cxnLst>
              <a:rect l="txL" t="txT" r="txR" b="txB"/>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10" name="Freeform 370"/>
            <p:cNvSpPr/>
            <p:nvPr/>
          </p:nvSpPr>
          <p:spPr>
            <a:xfrm>
              <a:off x="3846" y="30"/>
              <a:ext cx="228" cy="268"/>
            </a:xfrm>
            <a:custGeom>
              <a:avLst/>
              <a:gdLst>
                <a:gd name="txL" fmla="*/ 0 w 228"/>
                <a:gd name="txT" fmla="*/ 0 h 268"/>
                <a:gd name="txR" fmla="*/ 228 w 228"/>
                <a:gd name="txB" fmla="*/ 268 h 268"/>
              </a:gdLst>
              <a:ahLst/>
              <a:cxnLst>
                <a:cxn ang="0">
                  <a:pos x="206" y="82"/>
                </a:cxn>
                <a:cxn ang="0">
                  <a:pos x="198" y="84"/>
                </a:cxn>
                <a:cxn ang="0">
                  <a:pos x="198" y="92"/>
                </a:cxn>
                <a:cxn ang="0">
                  <a:pos x="204" y="96"/>
                </a:cxn>
                <a:cxn ang="0">
                  <a:pos x="200" y="104"/>
                </a:cxn>
                <a:cxn ang="0">
                  <a:pos x="214" y="112"/>
                </a:cxn>
                <a:cxn ang="0">
                  <a:pos x="188" y="122"/>
                </a:cxn>
                <a:cxn ang="0">
                  <a:pos x="164" y="138"/>
                </a:cxn>
                <a:cxn ang="0">
                  <a:pos x="152" y="154"/>
                </a:cxn>
                <a:cxn ang="0">
                  <a:pos x="140" y="160"/>
                </a:cxn>
                <a:cxn ang="0">
                  <a:pos x="120" y="174"/>
                </a:cxn>
                <a:cxn ang="0">
                  <a:pos x="106" y="182"/>
                </a:cxn>
                <a:cxn ang="0">
                  <a:pos x="116" y="188"/>
                </a:cxn>
                <a:cxn ang="0">
                  <a:pos x="112" y="198"/>
                </a:cxn>
                <a:cxn ang="0">
                  <a:pos x="100" y="214"/>
                </a:cxn>
                <a:cxn ang="0">
                  <a:pos x="82" y="224"/>
                </a:cxn>
                <a:cxn ang="0">
                  <a:pos x="76" y="238"/>
                </a:cxn>
                <a:cxn ang="0">
                  <a:pos x="74" y="260"/>
                </a:cxn>
                <a:cxn ang="0">
                  <a:pos x="54" y="268"/>
                </a:cxn>
                <a:cxn ang="0">
                  <a:pos x="46" y="258"/>
                </a:cxn>
                <a:cxn ang="0">
                  <a:pos x="24" y="256"/>
                </a:cxn>
                <a:cxn ang="0">
                  <a:pos x="2" y="240"/>
                </a:cxn>
                <a:cxn ang="0">
                  <a:pos x="12" y="222"/>
                </a:cxn>
                <a:cxn ang="0">
                  <a:pos x="20" y="214"/>
                </a:cxn>
                <a:cxn ang="0">
                  <a:pos x="26" y="206"/>
                </a:cxn>
                <a:cxn ang="0">
                  <a:pos x="40" y="218"/>
                </a:cxn>
                <a:cxn ang="0">
                  <a:pos x="40" y="208"/>
                </a:cxn>
                <a:cxn ang="0">
                  <a:pos x="38" y="198"/>
                </a:cxn>
                <a:cxn ang="0">
                  <a:pos x="28" y="198"/>
                </a:cxn>
                <a:cxn ang="0">
                  <a:pos x="30" y="186"/>
                </a:cxn>
                <a:cxn ang="0">
                  <a:pos x="42" y="176"/>
                </a:cxn>
                <a:cxn ang="0">
                  <a:pos x="62" y="168"/>
                </a:cxn>
                <a:cxn ang="0">
                  <a:pos x="64" y="162"/>
                </a:cxn>
                <a:cxn ang="0">
                  <a:pos x="54" y="144"/>
                </a:cxn>
                <a:cxn ang="0">
                  <a:pos x="54" y="126"/>
                </a:cxn>
                <a:cxn ang="0">
                  <a:pos x="60" y="108"/>
                </a:cxn>
                <a:cxn ang="0">
                  <a:pos x="72" y="120"/>
                </a:cxn>
                <a:cxn ang="0">
                  <a:pos x="80" y="138"/>
                </a:cxn>
                <a:cxn ang="0">
                  <a:pos x="82" y="114"/>
                </a:cxn>
                <a:cxn ang="0">
                  <a:pos x="104" y="94"/>
                </a:cxn>
                <a:cxn ang="0">
                  <a:pos x="122" y="88"/>
                </a:cxn>
                <a:cxn ang="0">
                  <a:pos x="132" y="80"/>
                </a:cxn>
                <a:cxn ang="0">
                  <a:pos x="86" y="74"/>
                </a:cxn>
                <a:cxn ang="0">
                  <a:pos x="68" y="72"/>
                </a:cxn>
                <a:cxn ang="0">
                  <a:pos x="56" y="74"/>
                </a:cxn>
                <a:cxn ang="0">
                  <a:pos x="44" y="54"/>
                </a:cxn>
                <a:cxn ang="0">
                  <a:pos x="44" y="40"/>
                </a:cxn>
                <a:cxn ang="0">
                  <a:pos x="66" y="42"/>
                </a:cxn>
                <a:cxn ang="0">
                  <a:pos x="78" y="26"/>
                </a:cxn>
                <a:cxn ang="0">
                  <a:pos x="100" y="18"/>
                </a:cxn>
                <a:cxn ang="0">
                  <a:pos x="122" y="4"/>
                </a:cxn>
                <a:cxn ang="0">
                  <a:pos x="160" y="2"/>
                </a:cxn>
                <a:cxn ang="0">
                  <a:pos x="188" y="6"/>
                </a:cxn>
                <a:cxn ang="0">
                  <a:pos x="212" y="26"/>
                </a:cxn>
                <a:cxn ang="0">
                  <a:pos x="216" y="30"/>
                </a:cxn>
                <a:cxn ang="0">
                  <a:pos x="218" y="64"/>
                </a:cxn>
              </a:cxnLst>
              <a:rect l="txL" t="txT" r="txR" b="txB"/>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0" y="88"/>
                  </a:lnTo>
                  <a:lnTo>
                    <a:pt x="202" y="90"/>
                  </a:lnTo>
                  <a:lnTo>
                    <a:pt x="202" y="90"/>
                  </a:lnTo>
                  <a:lnTo>
                    <a:pt x="200" y="92"/>
                  </a:lnTo>
                  <a:lnTo>
                    <a:pt x="198" y="92"/>
                  </a:lnTo>
                  <a:lnTo>
                    <a:pt x="196" y="92"/>
                  </a:lnTo>
                  <a:lnTo>
                    <a:pt x="196" y="92"/>
                  </a:lnTo>
                  <a:lnTo>
                    <a:pt x="194" y="92"/>
                  </a:lnTo>
                  <a:lnTo>
                    <a:pt x="192" y="94"/>
                  </a:lnTo>
                  <a:lnTo>
                    <a:pt x="192" y="96"/>
                  </a:lnTo>
                  <a:lnTo>
                    <a:pt x="192" y="96"/>
                  </a:lnTo>
                  <a:lnTo>
                    <a:pt x="204" y="96"/>
                  </a:lnTo>
                  <a:lnTo>
                    <a:pt x="208" y="98"/>
                  </a:lnTo>
                  <a:lnTo>
                    <a:pt x="208" y="98"/>
                  </a:lnTo>
                  <a:lnTo>
                    <a:pt x="206" y="100"/>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12" y="180"/>
                  </a:lnTo>
                  <a:lnTo>
                    <a:pt x="108" y="180"/>
                  </a:lnTo>
                  <a:lnTo>
                    <a:pt x="106" y="182"/>
                  </a:lnTo>
                  <a:lnTo>
                    <a:pt x="106" y="184"/>
                  </a:lnTo>
                  <a:lnTo>
                    <a:pt x="106" y="184"/>
                  </a:lnTo>
                  <a:lnTo>
                    <a:pt x="106" y="186"/>
                  </a:lnTo>
                  <a:lnTo>
                    <a:pt x="106" y="188"/>
                  </a:lnTo>
                  <a:lnTo>
                    <a:pt x="108" y="186"/>
                  </a:lnTo>
                  <a:lnTo>
                    <a:pt x="112" y="188"/>
                  </a:lnTo>
                  <a:lnTo>
                    <a:pt x="116" y="188"/>
                  </a:lnTo>
                  <a:lnTo>
                    <a:pt x="118" y="190"/>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2" y="208"/>
                  </a:lnTo>
                  <a:lnTo>
                    <a:pt x="100" y="214"/>
                  </a:lnTo>
                  <a:lnTo>
                    <a:pt x="98" y="218"/>
                  </a:lnTo>
                  <a:lnTo>
                    <a:pt x="96" y="222"/>
                  </a:lnTo>
                  <a:lnTo>
                    <a:pt x="92" y="224"/>
                  </a:lnTo>
                  <a:lnTo>
                    <a:pt x="88" y="224"/>
                  </a:lnTo>
                  <a:lnTo>
                    <a:pt x="86" y="226"/>
                  </a:lnTo>
                  <a:lnTo>
                    <a:pt x="86" y="226"/>
                  </a:lnTo>
                  <a:lnTo>
                    <a:pt x="82" y="224"/>
                  </a:lnTo>
                  <a:lnTo>
                    <a:pt x="80" y="224"/>
                  </a:lnTo>
                  <a:lnTo>
                    <a:pt x="78" y="228"/>
                  </a:lnTo>
                  <a:lnTo>
                    <a:pt x="78" y="230"/>
                  </a:lnTo>
                  <a:lnTo>
                    <a:pt x="76" y="234"/>
                  </a:lnTo>
                  <a:lnTo>
                    <a:pt x="76" y="236"/>
                  </a:lnTo>
                  <a:lnTo>
                    <a:pt x="76" y="236"/>
                  </a:lnTo>
                  <a:lnTo>
                    <a:pt x="76" y="238"/>
                  </a:lnTo>
                  <a:lnTo>
                    <a:pt x="78" y="242"/>
                  </a:lnTo>
                  <a:lnTo>
                    <a:pt x="78" y="246"/>
                  </a:lnTo>
                  <a:lnTo>
                    <a:pt x="78" y="250"/>
                  </a:lnTo>
                  <a:lnTo>
                    <a:pt x="78" y="250"/>
                  </a:lnTo>
                  <a:lnTo>
                    <a:pt x="78" y="256"/>
                  </a:lnTo>
                  <a:lnTo>
                    <a:pt x="76" y="258"/>
                  </a:lnTo>
                  <a:lnTo>
                    <a:pt x="74" y="260"/>
                  </a:lnTo>
                  <a:lnTo>
                    <a:pt x="72" y="262"/>
                  </a:lnTo>
                  <a:lnTo>
                    <a:pt x="70" y="262"/>
                  </a:lnTo>
                  <a:lnTo>
                    <a:pt x="68" y="262"/>
                  </a:lnTo>
                  <a:lnTo>
                    <a:pt x="68" y="262"/>
                  </a:lnTo>
                  <a:lnTo>
                    <a:pt x="62" y="266"/>
                  </a:lnTo>
                  <a:lnTo>
                    <a:pt x="58" y="266"/>
                  </a:lnTo>
                  <a:lnTo>
                    <a:pt x="54" y="268"/>
                  </a:lnTo>
                  <a:lnTo>
                    <a:pt x="52" y="266"/>
                  </a:lnTo>
                  <a:lnTo>
                    <a:pt x="50" y="266"/>
                  </a:lnTo>
                  <a:lnTo>
                    <a:pt x="48" y="264"/>
                  </a:lnTo>
                  <a:lnTo>
                    <a:pt x="48" y="262"/>
                  </a:lnTo>
                  <a:lnTo>
                    <a:pt x="48" y="262"/>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38" y="198"/>
                  </a:lnTo>
                  <a:lnTo>
                    <a:pt x="38" y="198"/>
                  </a:lnTo>
                  <a:lnTo>
                    <a:pt x="40" y="194"/>
                  </a:lnTo>
                  <a:lnTo>
                    <a:pt x="40" y="192"/>
                  </a:lnTo>
                  <a:lnTo>
                    <a:pt x="38" y="192"/>
                  </a:lnTo>
                  <a:lnTo>
                    <a:pt x="38" y="192"/>
                  </a:lnTo>
                  <a:lnTo>
                    <a:pt x="36" y="192"/>
                  </a:lnTo>
                  <a:lnTo>
                    <a:pt x="36" y="192"/>
                  </a:lnTo>
                  <a:lnTo>
                    <a:pt x="28" y="198"/>
                  </a:lnTo>
                  <a:lnTo>
                    <a:pt x="26" y="198"/>
                  </a:lnTo>
                  <a:lnTo>
                    <a:pt x="24" y="196"/>
                  </a:lnTo>
                  <a:lnTo>
                    <a:pt x="26" y="194"/>
                  </a:lnTo>
                  <a:lnTo>
                    <a:pt x="26" y="190"/>
                  </a:lnTo>
                  <a:lnTo>
                    <a:pt x="28" y="188"/>
                  </a:lnTo>
                  <a:lnTo>
                    <a:pt x="30" y="186"/>
                  </a:lnTo>
                  <a:lnTo>
                    <a:pt x="30" y="186"/>
                  </a:lnTo>
                  <a:lnTo>
                    <a:pt x="34" y="180"/>
                  </a:lnTo>
                  <a:lnTo>
                    <a:pt x="36" y="176"/>
                  </a:lnTo>
                  <a:lnTo>
                    <a:pt x="38" y="174"/>
                  </a:lnTo>
                  <a:lnTo>
                    <a:pt x="40" y="174"/>
                  </a:lnTo>
                  <a:lnTo>
                    <a:pt x="40" y="174"/>
                  </a:lnTo>
                  <a:lnTo>
                    <a:pt x="42" y="176"/>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8" y="164"/>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8" y="132"/>
                  </a:lnTo>
                  <a:lnTo>
                    <a:pt x="58" y="132"/>
                  </a:lnTo>
                  <a:lnTo>
                    <a:pt x="54" y="126"/>
                  </a:lnTo>
                  <a:lnTo>
                    <a:pt x="52" y="122"/>
                  </a:lnTo>
                  <a:lnTo>
                    <a:pt x="52" y="118"/>
                  </a:lnTo>
                  <a:lnTo>
                    <a:pt x="52" y="116"/>
                  </a:lnTo>
                  <a:lnTo>
                    <a:pt x="52" y="112"/>
                  </a:lnTo>
                  <a:lnTo>
                    <a:pt x="56" y="110"/>
                  </a:lnTo>
                  <a:lnTo>
                    <a:pt x="58" y="108"/>
                  </a:lnTo>
                  <a:lnTo>
                    <a:pt x="60" y="108"/>
                  </a:lnTo>
                  <a:lnTo>
                    <a:pt x="60" y="108"/>
                  </a:lnTo>
                  <a:lnTo>
                    <a:pt x="64" y="110"/>
                  </a:lnTo>
                  <a:lnTo>
                    <a:pt x="66" y="112"/>
                  </a:lnTo>
                  <a:lnTo>
                    <a:pt x="68" y="114"/>
                  </a:lnTo>
                  <a:lnTo>
                    <a:pt x="70" y="118"/>
                  </a:lnTo>
                  <a:lnTo>
                    <a:pt x="72" y="120"/>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18" y="94"/>
                  </a:lnTo>
                  <a:lnTo>
                    <a:pt x="120" y="90"/>
                  </a:lnTo>
                  <a:lnTo>
                    <a:pt x="122" y="88"/>
                  </a:lnTo>
                  <a:lnTo>
                    <a:pt x="126" y="86"/>
                  </a:lnTo>
                  <a:lnTo>
                    <a:pt x="128" y="86"/>
                  </a:lnTo>
                  <a:lnTo>
                    <a:pt x="130" y="86"/>
                  </a:lnTo>
                  <a:lnTo>
                    <a:pt x="128" y="84"/>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82" y="74"/>
                  </a:lnTo>
                  <a:lnTo>
                    <a:pt x="78" y="74"/>
                  </a:lnTo>
                  <a:lnTo>
                    <a:pt x="74" y="74"/>
                  </a:lnTo>
                  <a:lnTo>
                    <a:pt x="70" y="74"/>
                  </a:lnTo>
                  <a:lnTo>
                    <a:pt x="68" y="72"/>
                  </a:lnTo>
                  <a:lnTo>
                    <a:pt x="68" y="72"/>
                  </a:lnTo>
                  <a:lnTo>
                    <a:pt x="66" y="70"/>
                  </a:lnTo>
                  <a:lnTo>
                    <a:pt x="64" y="70"/>
                  </a:lnTo>
                  <a:lnTo>
                    <a:pt x="62" y="70"/>
                  </a:lnTo>
                  <a:lnTo>
                    <a:pt x="62" y="70"/>
                  </a:lnTo>
                  <a:lnTo>
                    <a:pt x="62" y="72"/>
                  </a:lnTo>
                  <a:lnTo>
                    <a:pt x="58" y="74"/>
                  </a:lnTo>
                  <a:lnTo>
                    <a:pt x="56" y="74"/>
                  </a:lnTo>
                  <a:lnTo>
                    <a:pt x="54" y="74"/>
                  </a:lnTo>
                  <a:lnTo>
                    <a:pt x="54" y="72"/>
                  </a:lnTo>
                  <a:lnTo>
                    <a:pt x="54" y="72"/>
                  </a:lnTo>
                  <a:lnTo>
                    <a:pt x="44" y="64"/>
                  </a:lnTo>
                  <a:lnTo>
                    <a:pt x="42" y="60"/>
                  </a:lnTo>
                  <a:lnTo>
                    <a:pt x="42" y="56"/>
                  </a:lnTo>
                  <a:lnTo>
                    <a:pt x="44" y="54"/>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4"/>
                  </a:lnTo>
                  <a:lnTo>
                    <a:pt x="70" y="32"/>
                  </a:lnTo>
                  <a:lnTo>
                    <a:pt x="72" y="30"/>
                  </a:lnTo>
                  <a:lnTo>
                    <a:pt x="74" y="28"/>
                  </a:lnTo>
                  <a:lnTo>
                    <a:pt x="78" y="26"/>
                  </a:lnTo>
                  <a:lnTo>
                    <a:pt x="82" y="26"/>
                  </a:lnTo>
                  <a:lnTo>
                    <a:pt x="86" y="26"/>
                  </a:lnTo>
                  <a:lnTo>
                    <a:pt x="90" y="24"/>
                  </a:lnTo>
                  <a:lnTo>
                    <a:pt x="92" y="22"/>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0" y="8"/>
                  </a:lnTo>
                  <a:lnTo>
                    <a:pt x="184" y="6"/>
                  </a:lnTo>
                  <a:lnTo>
                    <a:pt x="188" y="6"/>
                  </a:lnTo>
                  <a:lnTo>
                    <a:pt x="192" y="8"/>
                  </a:lnTo>
                  <a:lnTo>
                    <a:pt x="196" y="8"/>
                  </a:lnTo>
                  <a:lnTo>
                    <a:pt x="200" y="12"/>
                  </a:lnTo>
                  <a:lnTo>
                    <a:pt x="202" y="16"/>
                  </a:lnTo>
                  <a:lnTo>
                    <a:pt x="206" y="20"/>
                  </a:lnTo>
                  <a:lnTo>
                    <a:pt x="210" y="22"/>
                  </a:lnTo>
                  <a:lnTo>
                    <a:pt x="212" y="26"/>
                  </a:lnTo>
                  <a:lnTo>
                    <a:pt x="212" y="26"/>
                  </a:lnTo>
                  <a:lnTo>
                    <a:pt x="208" y="30"/>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lnTo>
                    <a:pt x="222" y="68"/>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11" name="Freeform 371"/>
            <p:cNvSpPr/>
            <p:nvPr/>
          </p:nvSpPr>
          <p:spPr>
            <a:xfrm>
              <a:off x="4098" y="2204"/>
              <a:ext cx="78" cy="90"/>
            </a:xfrm>
            <a:custGeom>
              <a:avLst/>
              <a:gdLst>
                <a:gd name="txL" fmla="*/ 0 w 78"/>
                <a:gd name="txT" fmla="*/ 0 h 90"/>
                <a:gd name="txR" fmla="*/ 78 w 78"/>
                <a:gd name="txB" fmla="*/ 90 h 90"/>
              </a:gdLst>
              <a:ahLst/>
              <a:cxnLst>
                <a:cxn ang="0">
                  <a:pos x="78" y="50"/>
                </a:cxn>
                <a:cxn ang="0">
                  <a:pos x="60" y="32"/>
                </a:cxn>
                <a:cxn ang="0">
                  <a:pos x="60" y="30"/>
                </a:cxn>
                <a:cxn ang="0">
                  <a:pos x="58" y="28"/>
                </a:cxn>
                <a:cxn ang="0">
                  <a:pos x="56" y="26"/>
                </a:cxn>
                <a:cxn ang="0">
                  <a:pos x="52" y="24"/>
                </a:cxn>
                <a:cxn ang="0">
                  <a:pos x="44" y="20"/>
                </a:cxn>
                <a:cxn ang="0">
                  <a:pos x="36" y="18"/>
                </a:cxn>
                <a:cxn ang="0">
                  <a:pos x="32" y="14"/>
                </a:cxn>
                <a:cxn ang="0">
                  <a:pos x="30" y="12"/>
                </a:cxn>
                <a:cxn ang="0">
                  <a:pos x="28" y="10"/>
                </a:cxn>
                <a:cxn ang="0">
                  <a:pos x="28" y="10"/>
                </a:cxn>
                <a:cxn ang="0">
                  <a:pos x="28" y="8"/>
                </a:cxn>
                <a:cxn ang="0">
                  <a:pos x="26" y="6"/>
                </a:cxn>
                <a:cxn ang="0">
                  <a:pos x="24" y="4"/>
                </a:cxn>
                <a:cxn ang="0">
                  <a:pos x="20" y="2"/>
                </a:cxn>
                <a:cxn ang="0">
                  <a:pos x="16" y="0"/>
                </a:cxn>
                <a:cxn ang="0">
                  <a:pos x="12" y="2"/>
                </a:cxn>
                <a:cxn ang="0">
                  <a:pos x="12" y="2"/>
                </a:cxn>
                <a:cxn ang="0">
                  <a:pos x="10" y="6"/>
                </a:cxn>
                <a:cxn ang="0">
                  <a:pos x="8" y="10"/>
                </a:cxn>
                <a:cxn ang="0">
                  <a:pos x="4" y="14"/>
                </a:cxn>
                <a:cxn ang="0">
                  <a:pos x="2" y="20"/>
                </a:cxn>
                <a:cxn ang="0">
                  <a:pos x="0" y="32"/>
                </a:cxn>
                <a:cxn ang="0">
                  <a:pos x="0" y="44"/>
                </a:cxn>
                <a:cxn ang="0">
                  <a:pos x="2" y="52"/>
                </a:cxn>
                <a:cxn ang="0">
                  <a:pos x="2" y="54"/>
                </a:cxn>
                <a:cxn ang="0">
                  <a:pos x="2" y="56"/>
                </a:cxn>
                <a:cxn ang="0">
                  <a:pos x="2" y="58"/>
                </a:cxn>
                <a:cxn ang="0">
                  <a:pos x="2" y="62"/>
                </a:cxn>
                <a:cxn ang="0">
                  <a:pos x="2" y="66"/>
                </a:cxn>
                <a:cxn ang="0">
                  <a:pos x="2" y="72"/>
                </a:cxn>
                <a:cxn ang="0">
                  <a:pos x="4" y="78"/>
                </a:cxn>
                <a:cxn ang="0">
                  <a:pos x="6" y="82"/>
                </a:cxn>
                <a:cxn ang="0">
                  <a:pos x="10" y="86"/>
                </a:cxn>
                <a:cxn ang="0">
                  <a:pos x="12" y="88"/>
                </a:cxn>
                <a:cxn ang="0">
                  <a:pos x="14" y="90"/>
                </a:cxn>
                <a:cxn ang="0">
                  <a:pos x="16" y="90"/>
                </a:cxn>
                <a:cxn ang="0">
                  <a:pos x="20" y="90"/>
                </a:cxn>
                <a:cxn ang="0">
                  <a:pos x="30" y="90"/>
                </a:cxn>
                <a:cxn ang="0">
                  <a:pos x="42" y="90"/>
                </a:cxn>
                <a:cxn ang="0">
                  <a:pos x="50" y="88"/>
                </a:cxn>
                <a:cxn ang="0">
                  <a:pos x="52" y="86"/>
                </a:cxn>
                <a:cxn ang="0">
                  <a:pos x="56" y="84"/>
                </a:cxn>
                <a:cxn ang="0">
                  <a:pos x="60" y="82"/>
                </a:cxn>
                <a:cxn ang="0">
                  <a:pos x="64" y="80"/>
                </a:cxn>
                <a:cxn ang="0">
                  <a:pos x="68" y="78"/>
                </a:cxn>
                <a:cxn ang="0">
                  <a:pos x="70" y="76"/>
                </a:cxn>
                <a:cxn ang="0">
                  <a:pos x="70" y="76"/>
                </a:cxn>
                <a:cxn ang="0">
                  <a:pos x="78" y="50"/>
                </a:cxn>
              </a:cxnLst>
              <a:rect l="txL" t="txT" r="txR" b="txB"/>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10"/>
                  </a:lnTo>
                  <a:lnTo>
                    <a:pt x="28" y="8"/>
                  </a:lnTo>
                  <a:lnTo>
                    <a:pt x="26" y="6"/>
                  </a:lnTo>
                  <a:lnTo>
                    <a:pt x="24" y="4"/>
                  </a:lnTo>
                  <a:lnTo>
                    <a:pt x="20" y="2"/>
                  </a:lnTo>
                  <a:lnTo>
                    <a:pt x="16" y="0"/>
                  </a:lnTo>
                  <a:lnTo>
                    <a:pt x="12" y="2"/>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0" y="76"/>
                  </a:lnTo>
                  <a:lnTo>
                    <a:pt x="78" y="5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12" name="Freeform 372"/>
            <p:cNvSpPr/>
            <p:nvPr/>
          </p:nvSpPr>
          <p:spPr>
            <a:xfrm>
              <a:off x="3034" y="404"/>
              <a:ext cx="1094" cy="746"/>
            </a:xfrm>
            <a:custGeom>
              <a:avLst/>
              <a:gdLst>
                <a:gd name="txL" fmla="*/ 0 w 1094"/>
                <a:gd name="txT" fmla="*/ 0 h 746"/>
                <a:gd name="txR" fmla="*/ 1094 w 1094"/>
                <a:gd name="txB" fmla="*/ 746 h 746"/>
              </a:gdLst>
              <a:ahLst/>
              <a:cxnLst>
                <a:cxn ang="0">
                  <a:pos x="944" y="658"/>
                </a:cxn>
                <a:cxn ang="0">
                  <a:pos x="978" y="698"/>
                </a:cxn>
                <a:cxn ang="0">
                  <a:pos x="1002" y="710"/>
                </a:cxn>
                <a:cxn ang="0">
                  <a:pos x="978" y="672"/>
                </a:cxn>
                <a:cxn ang="0">
                  <a:pos x="970" y="640"/>
                </a:cxn>
                <a:cxn ang="0">
                  <a:pos x="930" y="638"/>
                </a:cxn>
                <a:cxn ang="0">
                  <a:pos x="1022" y="600"/>
                </a:cxn>
                <a:cxn ang="0">
                  <a:pos x="1082" y="568"/>
                </a:cxn>
                <a:cxn ang="0">
                  <a:pos x="1070" y="500"/>
                </a:cxn>
                <a:cxn ang="0">
                  <a:pos x="1024" y="460"/>
                </a:cxn>
                <a:cxn ang="0">
                  <a:pos x="974" y="372"/>
                </a:cxn>
                <a:cxn ang="0">
                  <a:pos x="916" y="354"/>
                </a:cxn>
                <a:cxn ang="0">
                  <a:pos x="878" y="312"/>
                </a:cxn>
                <a:cxn ang="0">
                  <a:pos x="806" y="332"/>
                </a:cxn>
                <a:cxn ang="0">
                  <a:pos x="816" y="458"/>
                </a:cxn>
                <a:cxn ang="0">
                  <a:pos x="790" y="510"/>
                </a:cxn>
                <a:cxn ang="0">
                  <a:pos x="792" y="576"/>
                </a:cxn>
                <a:cxn ang="0">
                  <a:pos x="758" y="556"/>
                </a:cxn>
                <a:cxn ang="0">
                  <a:pos x="736" y="496"/>
                </a:cxn>
                <a:cxn ang="0">
                  <a:pos x="640" y="440"/>
                </a:cxn>
                <a:cxn ang="0">
                  <a:pos x="592" y="392"/>
                </a:cxn>
                <a:cxn ang="0">
                  <a:pos x="644" y="298"/>
                </a:cxn>
                <a:cxn ang="0">
                  <a:pos x="682" y="266"/>
                </a:cxn>
                <a:cxn ang="0">
                  <a:pos x="672" y="194"/>
                </a:cxn>
                <a:cxn ang="0">
                  <a:pos x="738" y="194"/>
                </a:cxn>
                <a:cxn ang="0">
                  <a:pos x="774" y="156"/>
                </a:cxn>
                <a:cxn ang="0">
                  <a:pos x="768" y="114"/>
                </a:cxn>
                <a:cxn ang="0">
                  <a:pos x="744" y="74"/>
                </a:cxn>
                <a:cxn ang="0">
                  <a:pos x="714" y="138"/>
                </a:cxn>
                <a:cxn ang="0">
                  <a:pos x="686" y="106"/>
                </a:cxn>
                <a:cxn ang="0">
                  <a:pos x="658" y="100"/>
                </a:cxn>
                <a:cxn ang="0">
                  <a:pos x="644" y="48"/>
                </a:cxn>
                <a:cxn ang="0">
                  <a:pos x="610" y="4"/>
                </a:cxn>
                <a:cxn ang="0">
                  <a:pos x="598" y="78"/>
                </a:cxn>
                <a:cxn ang="0">
                  <a:pos x="630" y="122"/>
                </a:cxn>
                <a:cxn ang="0">
                  <a:pos x="584" y="124"/>
                </a:cxn>
                <a:cxn ang="0">
                  <a:pos x="544" y="152"/>
                </a:cxn>
                <a:cxn ang="0">
                  <a:pos x="502" y="150"/>
                </a:cxn>
                <a:cxn ang="0">
                  <a:pos x="464" y="122"/>
                </a:cxn>
                <a:cxn ang="0">
                  <a:pos x="424" y="124"/>
                </a:cxn>
                <a:cxn ang="0">
                  <a:pos x="420" y="186"/>
                </a:cxn>
                <a:cxn ang="0">
                  <a:pos x="380" y="148"/>
                </a:cxn>
                <a:cxn ang="0">
                  <a:pos x="342" y="138"/>
                </a:cxn>
                <a:cxn ang="0">
                  <a:pos x="328" y="100"/>
                </a:cxn>
                <a:cxn ang="0">
                  <a:pos x="282" y="84"/>
                </a:cxn>
                <a:cxn ang="0">
                  <a:pos x="220" y="72"/>
                </a:cxn>
                <a:cxn ang="0">
                  <a:pos x="182" y="44"/>
                </a:cxn>
                <a:cxn ang="0">
                  <a:pos x="166" y="62"/>
                </a:cxn>
                <a:cxn ang="0">
                  <a:pos x="124" y="78"/>
                </a:cxn>
                <a:cxn ang="0">
                  <a:pos x="22" y="80"/>
                </a:cxn>
                <a:cxn ang="0">
                  <a:pos x="80" y="388"/>
                </a:cxn>
                <a:cxn ang="0">
                  <a:pos x="152" y="496"/>
                </a:cxn>
                <a:cxn ang="0">
                  <a:pos x="172" y="572"/>
                </a:cxn>
                <a:cxn ang="0">
                  <a:pos x="638" y="646"/>
                </a:cxn>
                <a:cxn ang="0">
                  <a:pos x="720" y="648"/>
                </a:cxn>
                <a:cxn ang="0">
                  <a:pos x="756" y="672"/>
                </a:cxn>
                <a:cxn ang="0">
                  <a:pos x="784" y="704"/>
                </a:cxn>
                <a:cxn ang="0">
                  <a:pos x="752" y="722"/>
                </a:cxn>
                <a:cxn ang="0">
                  <a:pos x="750" y="744"/>
                </a:cxn>
                <a:cxn ang="0">
                  <a:pos x="798" y="722"/>
                </a:cxn>
                <a:cxn ang="0">
                  <a:pos x="840" y="698"/>
                </a:cxn>
              </a:cxnLst>
              <a:rect l="txL" t="txT" r="txR" b="txB"/>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72" y="702"/>
                  </a:lnTo>
                  <a:lnTo>
                    <a:pt x="966" y="706"/>
                  </a:lnTo>
                  <a:lnTo>
                    <a:pt x="962" y="708"/>
                  </a:lnTo>
                  <a:lnTo>
                    <a:pt x="960" y="712"/>
                  </a:lnTo>
                  <a:lnTo>
                    <a:pt x="960" y="714"/>
                  </a:lnTo>
                  <a:lnTo>
                    <a:pt x="960" y="718"/>
                  </a:lnTo>
                  <a:lnTo>
                    <a:pt x="960" y="720"/>
                  </a:lnTo>
                  <a:lnTo>
                    <a:pt x="962" y="722"/>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0" y="580"/>
                  </a:lnTo>
                  <a:lnTo>
                    <a:pt x="1064" y="574"/>
                  </a:lnTo>
                  <a:lnTo>
                    <a:pt x="1068" y="570"/>
                  </a:lnTo>
                  <a:lnTo>
                    <a:pt x="1072" y="568"/>
                  </a:lnTo>
                  <a:lnTo>
                    <a:pt x="1076" y="566"/>
                  </a:lnTo>
                  <a:lnTo>
                    <a:pt x="1080" y="566"/>
                  </a:lnTo>
                  <a:lnTo>
                    <a:pt x="1082" y="568"/>
                  </a:lnTo>
                  <a:lnTo>
                    <a:pt x="1082" y="568"/>
                  </a:lnTo>
                  <a:lnTo>
                    <a:pt x="1090" y="562"/>
                  </a:lnTo>
                  <a:lnTo>
                    <a:pt x="1094" y="552"/>
                  </a:lnTo>
                  <a:lnTo>
                    <a:pt x="1094" y="540"/>
                  </a:lnTo>
                  <a:lnTo>
                    <a:pt x="1092" y="530"/>
                  </a:lnTo>
                  <a:lnTo>
                    <a:pt x="1088" y="524"/>
                  </a:lnTo>
                  <a:lnTo>
                    <a:pt x="1084" y="520"/>
                  </a:lnTo>
                  <a:lnTo>
                    <a:pt x="1082" y="518"/>
                  </a:lnTo>
                  <a:lnTo>
                    <a:pt x="1078" y="518"/>
                  </a:lnTo>
                  <a:lnTo>
                    <a:pt x="1078" y="518"/>
                  </a:lnTo>
                  <a:lnTo>
                    <a:pt x="1076" y="510"/>
                  </a:lnTo>
                  <a:lnTo>
                    <a:pt x="1074" y="504"/>
                  </a:lnTo>
                  <a:lnTo>
                    <a:pt x="1072" y="502"/>
                  </a:lnTo>
                  <a:lnTo>
                    <a:pt x="1072" y="500"/>
                  </a:lnTo>
                  <a:lnTo>
                    <a:pt x="1072" y="500"/>
                  </a:lnTo>
                  <a:lnTo>
                    <a:pt x="1070" y="500"/>
                  </a:lnTo>
                  <a:lnTo>
                    <a:pt x="1052" y="500"/>
                  </a:lnTo>
                  <a:lnTo>
                    <a:pt x="1048" y="502"/>
                  </a:lnTo>
                  <a:lnTo>
                    <a:pt x="1046" y="504"/>
                  </a:lnTo>
                  <a:lnTo>
                    <a:pt x="1044" y="502"/>
                  </a:lnTo>
                  <a:lnTo>
                    <a:pt x="1042" y="502"/>
                  </a:lnTo>
                  <a:lnTo>
                    <a:pt x="1040" y="500"/>
                  </a:lnTo>
                  <a:lnTo>
                    <a:pt x="1040" y="500"/>
                  </a:lnTo>
                  <a:lnTo>
                    <a:pt x="1034" y="484"/>
                  </a:lnTo>
                  <a:lnTo>
                    <a:pt x="1030" y="468"/>
                  </a:lnTo>
                  <a:lnTo>
                    <a:pt x="1026" y="456"/>
                  </a:lnTo>
                  <a:lnTo>
                    <a:pt x="1024" y="452"/>
                  </a:lnTo>
                  <a:lnTo>
                    <a:pt x="1024" y="452"/>
                  </a:lnTo>
                  <a:lnTo>
                    <a:pt x="1024" y="454"/>
                  </a:lnTo>
                  <a:lnTo>
                    <a:pt x="1024" y="458"/>
                  </a:lnTo>
                  <a:lnTo>
                    <a:pt x="1024" y="460"/>
                  </a:lnTo>
                  <a:lnTo>
                    <a:pt x="1024" y="460"/>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54"/>
                  </a:lnTo>
                  <a:lnTo>
                    <a:pt x="800" y="562"/>
                  </a:lnTo>
                  <a:lnTo>
                    <a:pt x="798" y="568"/>
                  </a:lnTo>
                  <a:lnTo>
                    <a:pt x="794" y="572"/>
                  </a:lnTo>
                  <a:lnTo>
                    <a:pt x="792" y="576"/>
                  </a:lnTo>
                  <a:lnTo>
                    <a:pt x="790" y="578"/>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4" y="428"/>
                  </a:lnTo>
                  <a:lnTo>
                    <a:pt x="622" y="420"/>
                  </a:lnTo>
                  <a:lnTo>
                    <a:pt x="620" y="416"/>
                  </a:lnTo>
                  <a:lnTo>
                    <a:pt x="618" y="412"/>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2" y="214"/>
                  </a:lnTo>
                  <a:lnTo>
                    <a:pt x="700"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6" y="190"/>
                  </a:lnTo>
                  <a:lnTo>
                    <a:pt x="758" y="186"/>
                  </a:lnTo>
                  <a:lnTo>
                    <a:pt x="760" y="182"/>
                  </a:lnTo>
                  <a:lnTo>
                    <a:pt x="762" y="178"/>
                  </a:lnTo>
                  <a:lnTo>
                    <a:pt x="764" y="174"/>
                  </a:lnTo>
                  <a:lnTo>
                    <a:pt x="766" y="170"/>
                  </a:lnTo>
                  <a:lnTo>
                    <a:pt x="770" y="168"/>
                  </a:lnTo>
                  <a:lnTo>
                    <a:pt x="770" y="168"/>
                  </a:lnTo>
                  <a:lnTo>
                    <a:pt x="772" y="166"/>
                  </a:lnTo>
                  <a:lnTo>
                    <a:pt x="772" y="162"/>
                  </a:lnTo>
                  <a:lnTo>
                    <a:pt x="774" y="156"/>
                  </a:lnTo>
                  <a:lnTo>
                    <a:pt x="774" y="152"/>
                  </a:lnTo>
                  <a:lnTo>
                    <a:pt x="772" y="146"/>
                  </a:lnTo>
                  <a:lnTo>
                    <a:pt x="770" y="140"/>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4" y="114"/>
                  </a:lnTo>
                  <a:lnTo>
                    <a:pt x="766" y="114"/>
                  </a:lnTo>
                  <a:lnTo>
                    <a:pt x="768" y="114"/>
                  </a:lnTo>
                  <a:lnTo>
                    <a:pt x="770" y="114"/>
                  </a:lnTo>
                  <a:lnTo>
                    <a:pt x="772" y="112"/>
                  </a:lnTo>
                  <a:lnTo>
                    <a:pt x="774" y="110"/>
                  </a:lnTo>
                  <a:lnTo>
                    <a:pt x="774" y="106"/>
                  </a:lnTo>
                  <a:lnTo>
                    <a:pt x="774" y="102"/>
                  </a:lnTo>
                  <a:lnTo>
                    <a:pt x="772" y="100"/>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4" y="100"/>
                  </a:lnTo>
                  <a:lnTo>
                    <a:pt x="732" y="102"/>
                  </a:lnTo>
                  <a:lnTo>
                    <a:pt x="728" y="106"/>
                  </a:lnTo>
                  <a:lnTo>
                    <a:pt x="726" y="112"/>
                  </a:lnTo>
                  <a:lnTo>
                    <a:pt x="722" y="120"/>
                  </a:lnTo>
                  <a:lnTo>
                    <a:pt x="718" y="132"/>
                  </a:lnTo>
                  <a:lnTo>
                    <a:pt x="718" y="132"/>
                  </a:lnTo>
                  <a:lnTo>
                    <a:pt x="718" y="134"/>
                  </a:lnTo>
                  <a:lnTo>
                    <a:pt x="716" y="136"/>
                  </a:lnTo>
                  <a:lnTo>
                    <a:pt x="714" y="138"/>
                  </a:lnTo>
                  <a:lnTo>
                    <a:pt x="714" y="138"/>
                  </a:lnTo>
                  <a:lnTo>
                    <a:pt x="710" y="140"/>
                  </a:lnTo>
                  <a:lnTo>
                    <a:pt x="708" y="138"/>
                  </a:lnTo>
                  <a:lnTo>
                    <a:pt x="704" y="136"/>
                  </a:lnTo>
                  <a:lnTo>
                    <a:pt x="700" y="132"/>
                  </a:lnTo>
                  <a:lnTo>
                    <a:pt x="696" y="98"/>
                  </a:lnTo>
                  <a:lnTo>
                    <a:pt x="696" y="98"/>
                  </a:lnTo>
                  <a:lnTo>
                    <a:pt x="694" y="96"/>
                  </a:lnTo>
                  <a:lnTo>
                    <a:pt x="694" y="94"/>
                  </a:lnTo>
                  <a:lnTo>
                    <a:pt x="694" y="94"/>
                  </a:lnTo>
                  <a:lnTo>
                    <a:pt x="692" y="92"/>
                  </a:lnTo>
                  <a:lnTo>
                    <a:pt x="692" y="94"/>
                  </a:lnTo>
                  <a:lnTo>
                    <a:pt x="690" y="96"/>
                  </a:lnTo>
                  <a:lnTo>
                    <a:pt x="688" y="102"/>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4" y="116"/>
                  </a:lnTo>
                  <a:lnTo>
                    <a:pt x="628" y="118"/>
                  </a:lnTo>
                  <a:lnTo>
                    <a:pt x="630" y="120"/>
                  </a:lnTo>
                  <a:lnTo>
                    <a:pt x="630" y="122"/>
                  </a:lnTo>
                  <a:lnTo>
                    <a:pt x="630" y="124"/>
                  </a:lnTo>
                  <a:lnTo>
                    <a:pt x="630" y="128"/>
                  </a:lnTo>
                  <a:lnTo>
                    <a:pt x="628" y="130"/>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2" y="148"/>
                  </a:lnTo>
                  <a:lnTo>
                    <a:pt x="582" y="148"/>
                  </a:lnTo>
                  <a:lnTo>
                    <a:pt x="584" y="124"/>
                  </a:lnTo>
                  <a:lnTo>
                    <a:pt x="568" y="124"/>
                  </a:lnTo>
                  <a:lnTo>
                    <a:pt x="562" y="124"/>
                  </a:lnTo>
                  <a:lnTo>
                    <a:pt x="558" y="124"/>
                  </a:lnTo>
                  <a:lnTo>
                    <a:pt x="556" y="124"/>
                  </a:lnTo>
                  <a:lnTo>
                    <a:pt x="554" y="126"/>
                  </a:lnTo>
                  <a:lnTo>
                    <a:pt x="554" y="126"/>
                  </a:lnTo>
                  <a:lnTo>
                    <a:pt x="552" y="128"/>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42" y="150"/>
                  </a:lnTo>
                  <a:lnTo>
                    <a:pt x="536" y="146"/>
                  </a:lnTo>
                  <a:lnTo>
                    <a:pt x="532" y="144"/>
                  </a:lnTo>
                  <a:lnTo>
                    <a:pt x="528" y="144"/>
                  </a:lnTo>
                  <a:lnTo>
                    <a:pt x="526" y="144"/>
                  </a:lnTo>
                  <a:lnTo>
                    <a:pt x="524" y="146"/>
                  </a:lnTo>
                  <a:lnTo>
                    <a:pt x="522" y="148"/>
                  </a:lnTo>
                  <a:lnTo>
                    <a:pt x="522" y="148"/>
                  </a:lnTo>
                  <a:lnTo>
                    <a:pt x="516" y="152"/>
                  </a:lnTo>
                  <a:lnTo>
                    <a:pt x="512" y="154"/>
                  </a:lnTo>
                  <a:lnTo>
                    <a:pt x="508" y="154"/>
                  </a:lnTo>
                  <a:lnTo>
                    <a:pt x="506" y="154"/>
                  </a:lnTo>
                  <a:lnTo>
                    <a:pt x="504" y="152"/>
                  </a:lnTo>
                  <a:lnTo>
                    <a:pt x="502" y="150"/>
                  </a:lnTo>
                  <a:lnTo>
                    <a:pt x="500" y="148"/>
                  </a:lnTo>
                  <a:lnTo>
                    <a:pt x="500" y="146"/>
                  </a:lnTo>
                  <a:lnTo>
                    <a:pt x="500" y="146"/>
                  </a:lnTo>
                  <a:lnTo>
                    <a:pt x="498" y="140"/>
                  </a:lnTo>
                  <a:lnTo>
                    <a:pt x="494" y="136"/>
                  </a:lnTo>
                  <a:lnTo>
                    <a:pt x="492" y="134"/>
                  </a:lnTo>
                  <a:lnTo>
                    <a:pt x="488" y="134"/>
                  </a:lnTo>
                  <a:lnTo>
                    <a:pt x="486" y="134"/>
                  </a:lnTo>
                  <a:lnTo>
                    <a:pt x="484" y="134"/>
                  </a:lnTo>
                  <a:lnTo>
                    <a:pt x="482" y="136"/>
                  </a:lnTo>
                  <a:lnTo>
                    <a:pt x="482" y="136"/>
                  </a:lnTo>
                  <a:lnTo>
                    <a:pt x="474" y="132"/>
                  </a:lnTo>
                  <a:lnTo>
                    <a:pt x="468" y="130"/>
                  </a:lnTo>
                  <a:lnTo>
                    <a:pt x="466" y="126"/>
                  </a:lnTo>
                  <a:lnTo>
                    <a:pt x="464" y="124"/>
                  </a:lnTo>
                  <a:lnTo>
                    <a:pt x="464" y="122"/>
                  </a:lnTo>
                  <a:lnTo>
                    <a:pt x="464" y="120"/>
                  </a:lnTo>
                  <a:lnTo>
                    <a:pt x="464" y="120"/>
                  </a:lnTo>
                  <a:lnTo>
                    <a:pt x="462" y="114"/>
                  </a:lnTo>
                  <a:lnTo>
                    <a:pt x="460" y="110"/>
                  </a:lnTo>
                  <a:lnTo>
                    <a:pt x="458" y="108"/>
                  </a:lnTo>
                  <a:lnTo>
                    <a:pt x="456" y="108"/>
                  </a:lnTo>
                  <a:lnTo>
                    <a:pt x="452" y="108"/>
                  </a:lnTo>
                  <a:lnTo>
                    <a:pt x="450" y="110"/>
                  </a:lnTo>
                  <a:lnTo>
                    <a:pt x="448"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20" y="186"/>
                  </a:lnTo>
                  <a:lnTo>
                    <a:pt x="420" y="186"/>
                  </a:lnTo>
                  <a:lnTo>
                    <a:pt x="420"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2" y="138"/>
                  </a:lnTo>
                  <a:lnTo>
                    <a:pt x="342" y="138"/>
                  </a:lnTo>
                  <a:lnTo>
                    <a:pt x="346" y="130"/>
                  </a:lnTo>
                  <a:lnTo>
                    <a:pt x="350" y="124"/>
                  </a:lnTo>
                  <a:lnTo>
                    <a:pt x="350" y="120"/>
                  </a:lnTo>
                  <a:lnTo>
                    <a:pt x="350" y="116"/>
                  </a:lnTo>
                  <a:lnTo>
                    <a:pt x="348" y="112"/>
                  </a:lnTo>
                  <a:lnTo>
                    <a:pt x="346" y="110"/>
                  </a:lnTo>
                  <a:lnTo>
                    <a:pt x="344" y="108"/>
                  </a:lnTo>
                  <a:lnTo>
                    <a:pt x="342" y="108"/>
                  </a:lnTo>
                  <a:lnTo>
                    <a:pt x="340" y="106"/>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32" y="66"/>
                  </a:lnTo>
                  <a:lnTo>
                    <a:pt x="228" y="62"/>
                  </a:lnTo>
                  <a:lnTo>
                    <a:pt x="224" y="62"/>
                  </a:lnTo>
                  <a:lnTo>
                    <a:pt x="222" y="62"/>
                  </a:lnTo>
                  <a:lnTo>
                    <a:pt x="222" y="64"/>
                  </a:lnTo>
                  <a:lnTo>
                    <a:pt x="220" y="66"/>
                  </a:lnTo>
                  <a:lnTo>
                    <a:pt x="220" y="68"/>
                  </a:lnTo>
                  <a:lnTo>
                    <a:pt x="220" y="72"/>
                  </a:lnTo>
                  <a:lnTo>
                    <a:pt x="222" y="74"/>
                  </a:lnTo>
                  <a:lnTo>
                    <a:pt x="222" y="76"/>
                  </a:lnTo>
                  <a:lnTo>
                    <a:pt x="222" y="76"/>
                  </a:lnTo>
                  <a:lnTo>
                    <a:pt x="220" y="80"/>
                  </a:lnTo>
                  <a:lnTo>
                    <a:pt x="218" y="82"/>
                  </a:lnTo>
                  <a:lnTo>
                    <a:pt x="216" y="84"/>
                  </a:lnTo>
                  <a:lnTo>
                    <a:pt x="214" y="82"/>
                  </a:lnTo>
                  <a:lnTo>
                    <a:pt x="212" y="82"/>
                  </a:lnTo>
                  <a:lnTo>
                    <a:pt x="212" y="80"/>
                  </a:lnTo>
                  <a:lnTo>
                    <a:pt x="212" y="80"/>
                  </a:lnTo>
                  <a:lnTo>
                    <a:pt x="208" y="72"/>
                  </a:lnTo>
                  <a:lnTo>
                    <a:pt x="200" y="60"/>
                  </a:lnTo>
                  <a:lnTo>
                    <a:pt x="194" y="52"/>
                  </a:lnTo>
                  <a:lnTo>
                    <a:pt x="190" y="48"/>
                  </a:lnTo>
                  <a:lnTo>
                    <a:pt x="186" y="44"/>
                  </a:lnTo>
                  <a:lnTo>
                    <a:pt x="182" y="44"/>
                  </a:lnTo>
                  <a:lnTo>
                    <a:pt x="180" y="44"/>
                  </a:lnTo>
                  <a:lnTo>
                    <a:pt x="180" y="44"/>
                  </a:lnTo>
                  <a:lnTo>
                    <a:pt x="178" y="46"/>
                  </a:lnTo>
                  <a:lnTo>
                    <a:pt x="180" y="48"/>
                  </a:lnTo>
                  <a:lnTo>
                    <a:pt x="180" y="50"/>
                  </a:lnTo>
                  <a:lnTo>
                    <a:pt x="180" y="52"/>
                  </a:lnTo>
                  <a:lnTo>
                    <a:pt x="182" y="54"/>
                  </a:lnTo>
                  <a:lnTo>
                    <a:pt x="182" y="56"/>
                  </a:lnTo>
                  <a:lnTo>
                    <a:pt x="182" y="56"/>
                  </a:lnTo>
                  <a:lnTo>
                    <a:pt x="180" y="62"/>
                  </a:lnTo>
                  <a:lnTo>
                    <a:pt x="178" y="66"/>
                  </a:lnTo>
                  <a:lnTo>
                    <a:pt x="176" y="68"/>
                  </a:lnTo>
                  <a:lnTo>
                    <a:pt x="174" y="68"/>
                  </a:lnTo>
                  <a:lnTo>
                    <a:pt x="170" y="66"/>
                  </a:lnTo>
                  <a:lnTo>
                    <a:pt x="168" y="64"/>
                  </a:lnTo>
                  <a:lnTo>
                    <a:pt x="166" y="62"/>
                  </a:lnTo>
                  <a:lnTo>
                    <a:pt x="166" y="62"/>
                  </a:lnTo>
                  <a:lnTo>
                    <a:pt x="166" y="60"/>
                  </a:lnTo>
                  <a:lnTo>
                    <a:pt x="162" y="58"/>
                  </a:lnTo>
                  <a:lnTo>
                    <a:pt x="158" y="58"/>
                  </a:lnTo>
                  <a:lnTo>
                    <a:pt x="156" y="58"/>
                  </a:lnTo>
                  <a:lnTo>
                    <a:pt x="152" y="60"/>
                  </a:lnTo>
                  <a:lnTo>
                    <a:pt x="150" y="62"/>
                  </a:lnTo>
                  <a:lnTo>
                    <a:pt x="150" y="64"/>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88" y="694"/>
                  </a:lnTo>
                  <a:lnTo>
                    <a:pt x="790" y="698"/>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4" y="730"/>
                  </a:lnTo>
                  <a:lnTo>
                    <a:pt x="756" y="732"/>
                  </a:lnTo>
                  <a:lnTo>
                    <a:pt x="758" y="736"/>
                  </a:lnTo>
                  <a:lnTo>
                    <a:pt x="756" y="738"/>
                  </a:lnTo>
                  <a:lnTo>
                    <a:pt x="756" y="740"/>
                  </a:lnTo>
                  <a:lnTo>
                    <a:pt x="754" y="740"/>
                  </a:lnTo>
                  <a:lnTo>
                    <a:pt x="752" y="742"/>
                  </a:lnTo>
                  <a:lnTo>
                    <a:pt x="752" y="742"/>
                  </a:lnTo>
                  <a:lnTo>
                    <a:pt x="750" y="744"/>
                  </a:lnTo>
                  <a:lnTo>
                    <a:pt x="748" y="746"/>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13" name="Freeform 373"/>
            <p:cNvSpPr/>
            <p:nvPr/>
          </p:nvSpPr>
          <p:spPr>
            <a:xfrm>
              <a:off x="2696" y="426"/>
              <a:ext cx="492" cy="498"/>
            </a:xfrm>
            <a:custGeom>
              <a:avLst/>
              <a:gdLst>
                <a:gd name="txL" fmla="*/ 0 w 492"/>
                <a:gd name="txT" fmla="*/ 0 h 498"/>
                <a:gd name="txR" fmla="*/ 492 w 492"/>
                <a:gd name="txB" fmla="*/ 498 h 498"/>
              </a:gdLst>
              <a:ahLst/>
              <a:cxnLst>
                <a:cxn ang="0">
                  <a:pos x="318" y="44"/>
                </a:cxn>
                <a:cxn ang="0">
                  <a:pos x="282" y="40"/>
                </a:cxn>
                <a:cxn ang="0">
                  <a:pos x="262" y="32"/>
                </a:cxn>
                <a:cxn ang="0">
                  <a:pos x="242" y="24"/>
                </a:cxn>
                <a:cxn ang="0">
                  <a:pos x="230" y="28"/>
                </a:cxn>
                <a:cxn ang="0">
                  <a:pos x="220" y="32"/>
                </a:cxn>
                <a:cxn ang="0">
                  <a:pos x="176" y="4"/>
                </a:cxn>
                <a:cxn ang="0">
                  <a:pos x="118" y="12"/>
                </a:cxn>
                <a:cxn ang="0">
                  <a:pos x="100" y="14"/>
                </a:cxn>
                <a:cxn ang="0">
                  <a:pos x="68" y="60"/>
                </a:cxn>
                <a:cxn ang="0">
                  <a:pos x="18" y="98"/>
                </a:cxn>
                <a:cxn ang="0">
                  <a:pos x="60" y="144"/>
                </a:cxn>
                <a:cxn ang="0">
                  <a:pos x="58" y="178"/>
                </a:cxn>
                <a:cxn ang="0">
                  <a:pos x="8" y="182"/>
                </a:cxn>
                <a:cxn ang="0">
                  <a:pos x="62" y="228"/>
                </a:cxn>
                <a:cxn ang="0">
                  <a:pos x="86" y="220"/>
                </a:cxn>
                <a:cxn ang="0">
                  <a:pos x="86" y="236"/>
                </a:cxn>
                <a:cxn ang="0">
                  <a:pos x="76" y="260"/>
                </a:cxn>
                <a:cxn ang="0">
                  <a:pos x="52" y="284"/>
                </a:cxn>
                <a:cxn ang="0">
                  <a:pos x="18" y="308"/>
                </a:cxn>
                <a:cxn ang="0">
                  <a:pos x="28" y="328"/>
                </a:cxn>
                <a:cxn ang="0">
                  <a:pos x="38" y="352"/>
                </a:cxn>
                <a:cxn ang="0">
                  <a:pos x="68" y="362"/>
                </a:cxn>
                <a:cxn ang="0">
                  <a:pos x="74" y="386"/>
                </a:cxn>
                <a:cxn ang="0">
                  <a:pos x="92" y="382"/>
                </a:cxn>
                <a:cxn ang="0">
                  <a:pos x="102" y="394"/>
                </a:cxn>
                <a:cxn ang="0">
                  <a:pos x="124" y="390"/>
                </a:cxn>
                <a:cxn ang="0">
                  <a:pos x="138" y="384"/>
                </a:cxn>
                <a:cxn ang="0">
                  <a:pos x="104" y="434"/>
                </a:cxn>
                <a:cxn ang="0">
                  <a:pos x="68" y="464"/>
                </a:cxn>
                <a:cxn ang="0">
                  <a:pos x="86" y="466"/>
                </a:cxn>
                <a:cxn ang="0">
                  <a:pos x="160" y="412"/>
                </a:cxn>
                <a:cxn ang="0">
                  <a:pos x="186" y="390"/>
                </a:cxn>
                <a:cxn ang="0">
                  <a:pos x="178" y="374"/>
                </a:cxn>
                <a:cxn ang="0">
                  <a:pos x="206" y="326"/>
                </a:cxn>
                <a:cxn ang="0">
                  <a:pos x="250" y="322"/>
                </a:cxn>
                <a:cxn ang="0">
                  <a:pos x="212" y="346"/>
                </a:cxn>
                <a:cxn ang="0">
                  <a:pos x="206" y="364"/>
                </a:cxn>
                <a:cxn ang="0">
                  <a:pos x="220" y="376"/>
                </a:cxn>
                <a:cxn ang="0">
                  <a:pos x="246" y="356"/>
                </a:cxn>
                <a:cxn ang="0">
                  <a:pos x="254" y="338"/>
                </a:cxn>
                <a:cxn ang="0">
                  <a:pos x="274" y="338"/>
                </a:cxn>
                <a:cxn ang="0">
                  <a:pos x="312" y="354"/>
                </a:cxn>
                <a:cxn ang="0">
                  <a:pos x="350" y="368"/>
                </a:cxn>
                <a:cxn ang="0">
                  <a:pos x="372" y="372"/>
                </a:cxn>
                <a:cxn ang="0">
                  <a:pos x="426" y="388"/>
                </a:cxn>
                <a:cxn ang="0">
                  <a:pos x="452" y="428"/>
                </a:cxn>
                <a:cxn ang="0">
                  <a:pos x="462" y="454"/>
                </a:cxn>
                <a:cxn ang="0">
                  <a:pos x="472" y="462"/>
                </a:cxn>
                <a:cxn ang="0">
                  <a:pos x="480" y="474"/>
                </a:cxn>
                <a:cxn ang="0">
                  <a:pos x="480" y="496"/>
                </a:cxn>
                <a:cxn ang="0">
                  <a:pos x="490" y="456"/>
                </a:cxn>
                <a:cxn ang="0">
                  <a:pos x="462" y="418"/>
                </a:cxn>
                <a:cxn ang="0">
                  <a:pos x="416" y="368"/>
                </a:cxn>
                <a:cxn ang="0">
                  <a:pos x="378" y="362"/>
                </a:cxn>
              </a:cxnLst>
              <a:rect l="txL" t="txT" r="txR" b="txB"/>
              <a:pathLst>
                <a:path w="492" h="498">
                  <a:moveTo>
                    <a:pt x="338" y="50"/>
                  </a:moveTo>
                  <a:lnTo>
                    <a:pt x="336" y="48"/>
                  </a:lnTo>
                  <a:lnTo>
                    <a:pt x="334" y="46"/>
                  </a:lnTo>
                  <a:lnTo>
                    <a:pt x="332" y="46"/>
                  </a:lnTo>
                  <a:lnTo>
                    <a:pt x="328" y="44"/>
                  </a:lnTo>
                  <a:lnTo>
                    <a:pt x="324" y="44"/>
                  </a:lnTo>
                  <a:lnTo>
                    <a:pt x="318" y="44"/>
                  </a:lnTo>
                  <a:lnTo>
                    <a:pt x="310" y="48"/>
                  </a:lnTo>
                  <a:lnTo>
                    <a:pt x="310" y="48"/>
                  </a:lnTo>
                  <a:lnTo>
                    <a:pt x="306" y="48"/>
                  </a:lnTo>
                  <a:lnTo>
                    <a:pt x="300" y="48"/>
                  </a:lnTo>
                  <a:lnTo>
                    <a:pt x="294" y="46"/>
                  </a:lnTo>
                  <a:lnTo>
                    <a:pt x="288" y="44"/>
                  </a:lnTo>
                  <a:lnTo>
                    <a:pt x="282" y="40"/>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30" y="22"/>
                  </a:lnTo>
                  <a:lnTo>
                    <a:pt x="228" y="26"/>
                  </a:lnTo>
                  <a:lnTo>
                    <a:pt x="230" y="28"/>
                  </a:lnTo>
                  <a:lnTo>
                    <a:pt x="230" y="30"/>
                  </a:lnTo>
                  <a:lnTo>
                    <a:pt x="230" y="34"/>
                  </a:lnTo>
                  <a:lnTo>
                    <a:pt x="230" y="36"/>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4"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4" y="386"/>
                  </a:lnTo>
                  <a:lnTo>
                    <a:pt x="76" y="388"/>
                  </a:lnTo>
                  <a:lnTo>
                    <a:pt x="80" y="388"/>
                  </a:lnTo>
                  <a:lnTo>
                    <a:pt x="82" y="388"/>
                  </a:lnTo>
                  <a:lnTo>
                    <a:pt x="86" y="386"/>
                  </a:lnTo>
                  <a:lnTo>
                    <a:pt x="90" y="382"/>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36"/>
                  </a:lnTo>
                  <a:lnTo>
                    <a:pt x="458" y="440"/>
                  </a:lnTo>
                  <a:lnTo>
                    <a:pt x="458" y="444"/>
                  </a:lnTo>
                  <a:lnTo>
                    <a:pt x="460" y="450"/>
                  </a:lnTo>
                  <a:lnTo>
                    <a:pt x="462" y="454"/>
                  </a:lnTo>
                  <a:lnTo>
                    <a:pt x="466" y="458"/>
                  </a:lnTo>
                  <a:lnTo>
                    <a:pt x="466" y="460"/>
                  </a:lnTo>
                  <a:lnTo>
                    <a:pt x="466" y="460"/>
                  </a:lnTo>
                  <a:lnTo>
                    <a:pt x="466" y="462"/>
                  </a:lnTo>
                  <a:lnTo>
                    <a:pt x="468" y="462"/>
                  </a:lnTo>
                  <a:lnTo>
                    <a:pt x="470" y="462"/>
                  </a:lnTo>
                  <a:lnTo>
                    <a:pt x="472" y="462"/>
                  </a:lnTo>
                  <a:lnTo>
                    <a:pt x="476" y="458"/>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14" name="Freeform 374"/>
            <p:cNvSpPr/>
            <p:nvPr/>
          </p:nvSpPr>
          <p:spPr>
            <a:xfrm>
              <a:off x="3246" y="1030"/>
              <a:ext cx="738" cy="404"/>
            </a:xfrm>
            <a:custGeom>
              <a:avLst/>
              <a:gdLst>
                <a:gd name="txL" fmla="*/ 0 w 738"/>
                <a:gd name="txT" fmla="*/ 0 h 404"/>
                <a:gd name="txR" fmla="*/ 738 w 738"/>
                <a:gd name="txB" fmla="*/ 404 h 404"/>
              </a:gdLst>
              <a:ahLst/>
              <a:cxnLst>
                <a:cxn ang="0">
                  <a:pos x="704" y="42"/>
                </a:cxn>
                <a:cxn ang="0">
                  <a:pos x="724" y="30"/>
                </a:cxn>
                <a:cxn ang="0">
                  <a:pos x="724" y="64"/>
                </a:cxn>
                <a:cxn ang="0">
                  <a:pos x="738" y="74"/>
                </a:cxn>
                <a:cxn ang="0">
                  <a:pos x="726" y="82"/>
                </a:cxn>
                <a:cxn ang="0">
                  <a:pos x="702" y="96"/>
                </a:cxn>
                <a:cxn ang="0">
                  <a:pos x="684" y="114"/>
                </a:cxn>
                <a:cxn ang="0">
                  <a:pos x="688" y="126"/>
                </a:cxn>
                <a:cxn ang="0">
                  <a:pos x="696" y="136"/>
                </a:cxn>
                <a:cxn ang="0">
                  <a:pos x="668" y="140"/>
                </a:cxn>
                <a:cxn ang="0">
                  <a:pos x="644" y="142"/>
                </a:cxn>
                <a:cxn ang="0">
                  <a:pos x="646" y="162"/>
                </a:cxn>
                <a:cxn ang="0">
                  <a:pos x="642" y="192"/>
                </a:cxn>
                <a:cxn ang="0">
                  <a:pos x="630" y="184"/>
                </a:cxn>
                <a:cxn ang="0">
                  <a:pos x="622" y="186"/>
                </a:cxn>
                <a:cxn ang="0">
                  <a:pos x="626" y="204"/>
                </a:cxn>
                <a:cxn ang="0">
                  <a:pos x="616" y="218"/>
                </a:cxn>
                <a:cxn ang="0">
                  <a:pos x="624" y="234"/>
                </a:cxn>
                <a:cxn ang="0">
                  <a:pos x="610" y="240"/>
                </a:cxn>
                <a:cxn ang="0">
                  <a:pos x="556" y="296"/>
                </a:cxn>
                <a:cxn ang="0">
                  <a:pos x="550" y="320"/>
                </a:cxn>
                <a:cxn ang="0">
                  <a:pos x="572" y="368"/>
                </a:cxn>
                <a:cxn ang="0">
                  <a:pos x="566" y="404"/>
                </a:cxn>
                <a:cxn ang="0">
                  <a:pos x="528" y="348"/>
                </a:cxn>
                <a:cxn ang="0">
                  <a:pos x="516" y="326"/>
                </a:cxn>
                <a:cxn ang="0">
                  <a:pos x="446" y="324"/>
                </a:cxn>
                <a:cxn ang="0">
                  <a:pos x="382" y="334"/>
                </a:cxn>
                <a:cxn ang="0">
                  <a:pos x="344" y="376"/>
                </a:cxn>
                <a:cxn ang="0">
                  <a:pos x="308" y="350"/>
                </a:cxn>
                <a:cxn ang="0">
                  <a:pos x="288" y="336"/>
                </a:cxn>
                <a:cxn ang="0">
                  <a:pos x="262" y="334"/>
                </a:cxn>
                <a:cxn ang="0">
                  <a:pos x="228" y="296"/>
                </a:cxn>
                <a:cxn ang="0">
                  <a:pos x="176" y="306"/>
                </a:cxn>
                <a:cxn ang="0">
                  <a:pos x="112" y="288"/>
                </a:cxn>
                <a:cxn ang="0">
                  <a:pos x="84" y="272"/>
                </a:cxn>
                <a:cxn ang="0">
                  <a:pos x="52" y="252"/>
                </a:cxn>
                <a:cxn ang="0">
                  <a:pos x="2" y="156"/>
                </a:cxn>
                <a:cxn ang="0">
                  <a:pos x="6" y="102"/>
                </a:cxn>
                <a:cxn ang="0">
                  <a:pos x="6" y="62"/>
                </a:cxn>
                <a:cxn ang="0">
                  <a:pos x="14" y="22"/>
                </a:cxn>
                <a:cxn ang="0">
                  <a:pos x="416" y="12"/>
                </a:cxn>
                <a:cxn ang="0">
                  <a:pos x="432" y="22"/>
                </a:cxn>
                <a:cxn ang="0">
                  <a:pos x="416" y="40"/>
                </a:cxn>
                <a:cxn ang="0">
                  <a:pos x="454" y="42"/>
                </a:cxn>
                <a:cxn ang="0">
                  <a:pos x="484" y="42"/>
                </a:cxn>
                <a:cxn ang="0">
                  <a:pos x="502" y="44"/>
                </a:cxn>
                <a:cxn ang="0">
                  <a:pos x="490" y="60"/>
                </a:cxn>
                <a:cxn ang="0">
                  <a:pos x="472" y="66"/>
                </a:cxn>
                <a:cxn ang="0">
                  <a:pos x="476" y="84"/>
                </a:cxn>
                <a:cxn ang="0">
                  <a:pos x="472" y="134"/>
                </a:cxn>
                <a:cxn ang="0">
                  <a:pos x="490" y="108"/>
                </a:cxn>
                <a:cxn ang="0">
                  <a:pos x="504" y="64"/>
                </a:cxn>
                <a:cxn ang="0">
                  <a:pos x="520" y="64"/>
                </a:cxn>
                <a:cxn ang="0">
                  <a:pos x="518" y="90"/>
                </a:cxn>
                <a:cxn ang="0">
                  <a:pos x="530" y="92"/>
                </a:cxn>
                <a:cxn ang="0">
                  <a:pos x="536" y="120"/>
                </a:cxn>
                <a:cxn ang="0">
                  <a:pos x="546" y="128"/>
                </a:cxn>
                <a:cxn ang="0">
                  <a:pos x="586" y="114"/>
                </a:cxn>
                <a:cxn ang="0">
                  <a:pos x="596" y="94"/>
                </a:cxn>
                <a:cxn ang="0">
                  <a:pos x="634" y="82"/>
                </a:cxn>
              </a:cxnLst>
              <a:rect l="txL" t="txT" r="txR" b="txB"/>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4" y="30"/>
                  </a:lnTo>
                  <a:lnTo>
                    <a:pt x="726" y="30"/>
                  </a:lnTo>
                  <a:lnTo>
                    <a:pt x="732" y="32"/>
                  </a:lnTo>
                  <a:lnTo>
                    <a:pt x="734" y="40"/>
                  </a:lnTo>
                  <a:lnTo>
                    <a:pt x="732" y="48"/>
                  </a:lnTo>
                  <a:lnTo>
                    <a:pt x="728" y="56"/>
                  </a:lnTo>
                  <a:lnTo>
                    <a:pt x="726" y="62"/>
                  </a:lnTo>
                  <a:lnTo>
                    <a:pt x="724" y="64"/>
                  </a:lnTo>
                  <a:lnTo>
                    <a:pt x="724" y="64"/>
                  </a:lnTo>
                  <a:lnTo>
                    <a:pt x="726" y="66"/>
                  </a:lnTo>
                  <a:lnTo>
                    <a:pt x="728" y="68"/>
                  </a:lnTo>
                  <a:lnTo>
                    <a:pt x="732" y="70"/>
                  </a:lnTo>
                  <a:lnTo>
                    <a:pt x="734" y="72"/>
                  </a:lnTo>
                  <a:lnTo>
                    <a:pt x="738" y="74"/>
                  </a:lnTo>
                  <a:lnTo>
                    <a:pt x="738" y="74"/>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6" y="138"/>
                  </a:lnTo>
                  <a:lnTo>
                    <a:pt x="672" y="138"/>
                  </a:lnTo>
                  <a:lnTo>
                    <a:pt x="668" y="140"/>
                  </a:lnTo>
                  <a:lnTo>
                    <a:pt x="662" y="142"/>
                  </a:lnTo>
                  <a:lnTo>
                    <a:pt x="656" y="142"/>
                  </a:lnTo>
                  <a:lnTo>
                    <a:pt x="650" y="142"/>
                  </a:lnTo>
                  <a:lnTo>
                    <a:pt x="646" y="140"/>
                  </a:lnTo>
                  <a:lnTo>
                    <a:pt x="646" y="142"/>
                  </a:lnTo>
                  <a:lnTo>
                    <a:pt x="644"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8" y="184"/>
                  </a:lnTo>
                  <a:lnTo>
                    <a:pt x="634" y="176"/>
                  </a:lnTo>
                  <a:lnTo>
                    <a:pt x="630" y="184"/>
                  </a:lnTo>
                  <a:lnTo>
                    <a:pt x="620" y="176"/>
                  </a:lnTo>
                  <a:lnTo>
                    <a:pt x="620" y="176"/>
                  </a:lnTo>
                  <a:lnTo>
                    <a:pt x="620" y="178"/>
                  </a:lnTo>
                  <a:lnTo>
                    <a:pt x="620" y="178"/>
                  </a:lnTo>
                  <a:lnTo>
                    <a:pt x="620" y="180"/>
                  </a:lnTo>
                  <a:lnTo>
                    <a:pt x="620" y="182"/>
                  </a:lnTo>
                  <a:lnTo>
                    <a:pt x="622" y="186"/>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18" y="226"/>
                  </a:lnTo>
                  <a:lnTo>
                    <a:pt x="620" y="228"/>
                  </a:lnTo>
                  <a:lnTo>
                    <a:pt x="622" y="228"/>
                  </a:lnTo>
                  <a:lnTo>
                    <a:pt x="624" y="230"/>
                  </a:lnTo>
                  <a:lnTo>
                    <a:pt x="624" y="232"/>
                  </a:lnTo>
                  <a:lnTo>
                    <a:pt x="624" y="234"/>
                  </a:lnTo>
                  <a:lnTo>
                    <a:pt x="622" y="234"/>
                  </a:lnTo>
                  <a:lnTo>
                    <a:pt x="618" y="236"/>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6" y="296"/>
                  </a:lnTo>
                  <a:lnTo>
                    <a:pt x="554" y="300"/>
                  </a:lnTo>
                  <a:lnTo>
                    <a:pt x="552" y="304"/>
                  </a:lnTo>
                  <a:lnTo>
                    <a:pt x="552" y="308"/>
                  </a:lnTo>
                  <a:lnTo>
                    <a:pt x="550" y="316"/>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4" y="38"/>
                  </a:lnTo>
                  <a:lnTo>
                    <a:pt x="466" y="40"/>
                  </a:lnTo>
                  <a:lnTo>
                    <a:pt x="468" y="40"/>
                  </a:lnTo>
                  <a:lnTo>
                    <a:pt x="470" y="42"/>
                  </a:lnTo>
                  <a:lnTo>
                    <a:pt x="476" y="42"/>
                  </a:lnTo>
                  <a:lnTo>
                    <a:pt x="484"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8"/>
                  </a:lnTo>
                  <a:lnTo>
                    <a:pt x="500" y="74"/>
                  </a:lnTo>
                  <a:lnTo>
                    <a:pt x="500" y="72"/>
                  </a:lnTo>
                  <a:lnTo>
                    <a:pt x="502" y="68"/>
                  </a:lnTo>
                  <a:lnTo>
                    <a:pt x="504" y="64"/>
                  </a:lnTo>
                  <a:lnTo>
                    <a:pt x="506" y="62"/>
                  </a:lnTo>
                  <a:lnTo>
                    <a:pt x="508" y="62"/>
                  </a:lnTo>
                  <a:lnTo>
                    <a:pt x="508" y="62"/>
                  </a:lnTo>
                  <a:lnTo>
                    <a:pt x="510" y="62"/>
                  </a:lnTo>
                  <a:lnTo>
                    <a:pt x="514" y="62"/>
                  </a:lnTo>
                  <a:lnTo>
                    <a:pt x="516" y="64"/>
                  </a:lnTo>
                  <a:lnTo>
                    <a:pt x="520" y="64"/>
                  </a:lnTo>
                  <a:lnTo>
                    <a:pt x="522" y="68"/>
                  </a:lnTo>
                  <a:lnTo>
                    <a:pt x="524" y="72"/>
                  </a:lnTo>
                  <a:lnTo>
                    <a:pt x="524" y="76"/>
                  </a:lnTo>
                  <a:lnTo>
                    <a:pt x="520" y="86"/>
                  </a:lnTo>
                  <a:lnTo>
                    <a:pt x="520" y="88"/>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sp>
          <p:nvSpPr>
            <p:cNvPr id="22715" name="Freeform 375"/>
            <p:cNvSpPr/>
            <p:nvPr/>
          </p:nvSpPr>
          <p:spPr>
            <a:xfrm>
              <a:off x="4395" y="646"/>
              <a:ext cx="136" cy="98"/>
            </a:xfrm>
            <a:custGeom>
              <a:avLst/>
              <a:gdLst>
                <a:gd name="txL" fmla="*/ 0 w 136"/>
                <a:gd name="txT" fmla="*/ 0 h 98"/>
                <a:gd name="txR" fmla="*/ 136 w 136"/>
                <a:gd name="txB" fmla="*/ 98 h 98"/>
              </a:gdLst>
              <a:ahLst/>
              <a:cxnLst>
                <a:cxn ang="0">
                  <a:pos x="0" y="32"/>
                </a:cxn>
                <a:cxn ang="0">
                  <a:pos x="22" y="48"/>
                </a:cxn>
                <a:cxn ang="0">
                  <a:pos x="6" y="54"/>
                </a:cxn>
                <a:cxn ang="0">
                  <a:pos x="2" y="54"/>
                </a:cxn>
                <a:cxn ang="0">
                  <a:pos x="0" y="58"/>
                </a:cxn>
                <a:cxn ang="0">
                  <a:pos x="2" y="64"/>
                </a:cxn>
                <a:cxn ang="0">
                  <a:pos x="20" y="68"/>
                </a:cxn>
                <a:cxn ang="0">
                  <a:pos x="56" y="98"/>
                </a:cxn>
                <a:cxn ang="0">
                  <a:pos x="60" y="96"/>
                </a:cxn>
                <a:cxn ang="0">
                  <a:pos x="70" y="92"/>
                </a:cxn>
                <a:cxn ang="0">
                  <a:pos x="76" y="88"/>
                </a:cxn>
                <a:cxn ang="0">
                  <a:pos x="86" y="86"/>
                </a:cxn>
                <a:cxn ang="0">
                  <a:pos x="94" y="88"/>
                </a:cxn>
                <a:cxn ang="0">
                  <a:pos x="100" y="86"/>
                </a:cxn>
                <a:cxn ang="0">
                  <a:pos x="122" y="72"/>
                </a:cxn>
                <a:cxn ang="0">
                  <a:pos x="136" y="44"/>
                </a:cxn>
                <a:cxn ang="0">
                  <a:pos x="134" y="40"/>
                </a:cxn>
                <a:cxn ang="0">
                  <a:pos x="130" y="32"/>
                </a:cxn>
                <a:cxn ang="0">
                  <a:pos x="124" y="24"/>
                </a:cxn>
                <a:cxn ang="0">
                  <a:pos x="118" y="22"/>
                </a:cxn>
                <a:cxn ang="0">
                  <a:pos x="118" y="20"/>
                </a:cxn>
                <a:cxn ang="0">
                  <a:pos x="118" y="16"/>
                </a:cxn>
                <a:cxn ang="0">
                  <a:pos x="114" y="10"/>
                </a:cxn>
                <a:cxn ang="0">
                  <a:pos x="106" y="8"/>
                </a:cxn>
                <a:cxn ang="0">
                  <a:pos x="102" y="10"/>
                </a:cxn>
                <a:cxn ang="0">
                  <a:pos x="94" y="14"/>
                </a:cxn>
                <a:cxn ang="0">
                  <a:pos x="86" y="18"/>
                </a:cxn>
                <a:cxn ang="0">
                  <a:pos x="82" y="22"/>
                </a:cxn>
                <a:cxn ang="0">
                  <a:pos x="76" y="20"/>
                </a:cxn>
                <a:cxn ang="0">
                  <a:pos x="70" y="16"/>
                </a:cxn>
                <a:cxn ang="0">
                  <a:pos x="68" y="12"/>
                </a:cxn>
                <a:cxn ang="0">
                  <a:pos x="60" y="6"/>
                </a:cxn>
                <a:cxn ang="0">
                  <a:pos x="50" y="8"/>
                </a:cxn>
                <a:cxn ang="0">
                  <a:pos x="44" y="16"/>
                </a:cxn>
                <a:cxn ang="0">
                  <a:pos x="44" y="24"/>
                </a:cxn>
                <a:cxn ang="0">
                  <a:pos x="44" y="28"/>
                </a:cxn>
                <a:cxn ang="0">
                  <a:pos x="40" y="28"/>
                </a:cxn>
                <a:cxn ang="0">
                  <a:pos x="34" y="22"/>
                </a:cxn>
                <a:cxn ang="0">
                  <a:pos x="32" y="16"/>
                </a:cxn>
                <a:cxn ang="0">
                  <a:pos x="26" y="8"/>
                </a:cxn>
                <a:cxn ang="0">
                  <a:pos x="18" y="0"/>
                </a:cxn>
                <a:cxn ang="0">
                  <a:pos x="14" y="0"/>
                </a:cxn>
              </a:cxnLst>
              <a:rect l="txL" t="txT" r="txR" b="txB"/>
              <a:pathLst>
                <a:path w="136" h="98">
                  <a:moveTo>
                    <a:pt x="12" y="4"/>
                  </a:moveTo>
                  <a:lnTo>
                    <a:pt x="0" y="32"/>
                  </a:lnTo>
                  <a:lnTo>
                    <a:pt x="16" y="36"/>
                  </a:lnTo>
                  <a:lnTo>
                    <a:pt x="22" y="48"/>
                  </a:lnTo>
                  <a:lnTo>
                    <a:pt x="6" y="54"/>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path>
              </a:pathLst>
            </a:custGeom>
            <a:solidFill>
              <a:srgbClr val="E0E0E0"/>
            </a:solidFill>
            <a:ln w="6350" cap="flat" cmpd="sng">
              <a:solidFill>
                <a:schemeClr val="bg1"/>
              </a:solidFill>
              <a:prstDash val="solid"/>
              <a:miter/>
              <a:headEnd type="none" w="med" len="med"/>
              <a:tailEnd type="none" w="med" len="med"/>
            </a:ln>
          </p:spPr>
          <p:txBody>
            <a:bodyPr/>
            <a:lstStyle/>
            <a:p>
              <a:endParaRPr dirty="0">
                <a:solidFill>
                  <a:srgbClr val="000000"/>
                </a:solidFill>
                <a:latin typeface="DotumChe" charset="-127"/>
                <a:ea typeface="微软雅黑" panose="020B0503020204020204" pitchFamily="34" charset="-122"/>
                <a:sym typeface="DotumChe" charset="-127"/>
              </a:endParaRPr>
            </a:p>
          </p:txBody>
        </p:sp>
      </p:grpSp>
      <p:sp>
        <p:nvSpPr>
          <p:cNvPr id="20" name="矩形: 圆角 225"/>
          <p:cNvSpPr/>
          <p:nvPr>
            <p:custDataLst>
              <p:tags r:id="rId1"/>
            </p:custDataLst>
          </p:nvPr>
        </p:nvSpPr>
        <p:spPr>
          <a:xfrm>
            <a:off x="8610600" y="2363816"/>
            <a:ext cx="2684780" cy="151638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403350" y="1140080"/>
            <a:ext cx="9305925" cy="549910"/>
            <a:chOff x="1933" y="2172"/>
            <a:chExt cx="14655" cy="866"/>
          </a:xfrm>
        </p:grpSpPr>
        <p:sp>
          <p:nvSpPr>
            <p:cNvPr id="28" name="圆角矩形 27"/>
            <p:cNvSpPr/>
            <p:nvPr/>
          </p:nvSpPr>
          <p:spPr>
            <a:xfrm>
              <a:off x="1933" y="2172"/>
              <a:ext cx="14655" cy="866"/>
            </a:xfrm>
            <a:prstGeom prst="roundRect">
              <a:avLst/>
            </a:prstGeom>
            <a:solidFill>
              <a:srgbClr val="E6F1EF">
                <a:alpha val="68000"/>
              </a:srgbClr>
            </a:solidFill>
            <a:ln>
              <a:solidFill>
                <a:srgbClr val="00877B"/>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3" name="文本框 32"/>
            <p:cNvSpPr txBox="1"/>
            <p:nvPr/>
          </p:nvSpPr>
          <p:spPr>
            <a:xfrm>
              <a:off x="5038" y="2212"/>
              <a:ext cx="10503" cy="659"/>
            </a:xfrm>
            <a:prstGeom prst="rect">
              <a:avLst/>
            </a:prstGeom>
            <a:noFill/>
          </p:spPr>
          <p:txBody>
            <a:bodyPr wrap="square" rtlCol="0" anchor="t">
              <a:spAutoFit/>
            </a:bodyPr>
            <a:lstStyle/>
            <a:p>
              <a:pPr lvl="0" indent="0" algn="l" fontAlgn="auto">
                <a:lnSpc>
                  <a:spcPct val="150000"/>
                </a:lnSpc>
                <a:spcBef>
                  <a:spcPts val="0"/>
                </a:spcBef>
                <a:buClrTx/>
                <a:buSzTx/>
                <a:buFont typeface="Arial" panose="020B0604020202020204" pitchFamily="34" charset="0"/>
                <a:buNone/>
              </a:pPr>
              <a:r>
                <a:rPr sz="1600" dirty="0">
                  <a:latin typeface="微软雅黑" panose="020B0503020204020204" pitchFamily="34" charset="-122"/>
                  <a:ea typeface="微软雅黑" panose="020B0503020204020204" pitchFamily="34" charset="-122"/>
                  <a:sym typeface="+mn-ea"/>
                </a:rPr>
                <a:t>接种</a:t>
              </a:r>
              <a:r>
                <a:rPr sz="1600" b="1" dirty="0">
                  <a:solidFill>
                    <a:srgbClr val="015560"/>
                  </a:solidFill>
                  <a:latin typeface="微软雅黑" panose="020B0503020204020204" pitchFamily="34" charset="-122"/>
                  <a:ea typeface="微软雅黑" panose="020B0503020204020204" pitchFamily="34" charset="-122"/>
                  <a:sym typeface="+mn-ea"/>
                </a:rPr>
                <a:t>九价HPV疫苗</a:t>
              </a:r>
              <a:r>
                <a:rPr lang="zh-CN" altLang="en-US" sz="1600" b="1" dirty="0">
                  <a:solidFill>
                    <a:srgbClr val="015560"/>
                  </a:solidFill>
                  <a:latin typeface="微软雅黑" panose="020B0503020204020204" pitchFamily="34" charset="-122"/>
                  <a:ea typeface="微软雅黑" panose="020B0503020204020204" pitchFamily="34" charset="-122"/>
                  <a:sym typeface="+mn-ea"/>
                </a:rPr>
                <a:t>助力</a:t>
              </a:r>
              <a:r>
                <a:rPr sz="1600" b="1" dirty="0">
                  <a:solidFill>
                    <a:srgbClr val="015560"/>
                  </a:solidFill>
                  <a:latin typeface="微软雅黑" panose="020B0503020204020204" pitchFamily="34" charset="-122"/>
                  <a:ea typeface="微软雅黑" panose="020B0503020204020204" pitchFamily="34" charset="-122"/>
                  <a:sym typeface="+mn-ea"/>
                </a:rPr>
                <a:t>加速子宫颈癌消除</a:t>
              </a:r>
              <a:r>
                <a:rPr sz="1600" dirty="0">
                  <a:solidFill>
                    <a:srgbClr val="015560"/>
                  </a:solidFill>
                  <a:latin typeface="微软雅黑" panose="020B0503020204020204" pitchFamily="34" charset="-122"/>
                  <a:ea typeface="微软雅黑" panose="020B0503020204020204" pitchFamily="34" charset="-122"/>
                  <a:sym typeface="+mn-ea"/>
                </a:rPr>
                <a:t>进程</a:t>
              </a:r>
              <a:r>
                <a:rPr sz="1600" dirty="0">
                  <a:latin typeface="微软雅黑" panose="020B0503020204020204" pitchFamily="34" charset="-122"/>
                  <a:ea typeface="微软雅黑" panose="020B0503020204020204" pitchFamily="34" charset="-122"/>
                  <a:sym typeface="+mn-ea"/>
                </a:rPr>
                <a:t>，更快达到WHO消除目标</a:t>
              </a:r>
            </a:p>
          </p:txBody>
        </p:sp>
        <p:sp>
          <p:nvSpPr>
            <p:cNvPr id="29" name="î$lîḋè"/>
            <p:cNvSpPr/>
            <p:nvPr/>
          </p:nvSpPr>
          <p:spPr>
            <a:xfrm>
              <a:off x="2379" y="2465"/>
              <a:ext cx="311" cy="313"/>
            </a:xfrm>
            <a:prstGeom prst="roundRect">
              <a:avLst>
                <a:gd name="adj" fmla="val 50000"/>
              </a:avLst>
            </a:prstGeom>
            <a:solidFill>
              <a:srgbClr val="015560"/>
            </a:solidFill>
            <a:ln w="31750" cap="flat">
              <a:solidFill>
                <a:schemeClr val="bg1"/>
              </a:solid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pPr>
              <a:endParaRPr sz="1600" dirty="0"/>
            </a:p>
          </p:txBody>
        </p:sp>
        <p:sp>
          <p:nvSpPr>
            <p:cNvPr id="32" name="ï$ḻïḋé"/>
            <p:cNvSpPr txBox="1"/>
            <p:nvPr/>
          </p:nvSpPr>
          <p:spPr bwMode="auto">
            <a:xfrm>
              <a:off x="2820" y="2281"/>
              <a:ext cx="1125"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b="1" dirty="0">
                  <a:solidFill>
                    <a:srgbClr val="015560"/>
                  </a:solidFill>
                  <a:latin typeface="微软雅黑" panose="020B0503020204020204" pitchFamily="34" charset="-122"/>
                  <a:ea typeface="微软雅黑" panose="020B0503020204020204" pitchFamily="34" charset="-122"/>
                </a:rPr>
                <a:t>全球模型</a:t>
              </a:r>
              <a:r>
                <a:rPr lang="en-US" altLang="zh-CN" b="1" baseline="30000" dirty="0">
                  <a:solidFill>
                    <a:srgbClr val="015560"/>
                  </a:solidFill>
                  <a:latin typeface="微软雅黑" panose="020B0503020204020204" pitchFamily="34" charset="-122"/>
                  <a:ea typeface="微软雅黑" panose="020B0503020204020204" pitchFamily="34" charset="-122"/>
                </a:rPr>
                <a:t>3</a:t>
              </a:r>
              <a:r>
                <a:rPr lang="zh-CN" altLang="en-US" b="1" dirty="0">
                  <a:solidFill>
                    <a:srgbClr val="015560"/>
                  </a:solidFill>
                  <a:latin typeface="微软雅黑" panose="020B0503020204020204" pitchFamily="34" charset="-122"/>
                  <a:ea typeface="微软雅黑" panose="020B0503020204020204" pitchFamily="34" charset="-122"/>
                </a:rPr>
                <a:t>：</a:t>
              </a:r>
            </a:p>
          </p:txBody>
        </p:sp>
      </p:grpSp>
      <p:sp>
        <p:nvSpPr>
          <p:cNvPr id="14" name="矩形: 圆角 225"/>
          <p:cNvSpPr/>
          <p:nvPr>
            <p:custDataLst>
              <p:tags r:id="rId2"/>
            </p:custDataLst>
          </p:nvPr>
        </p:nvSpPr>
        <p:spPr>
          <a:xfrm>
            <a:off x="5233670" y="2493539"/>
            <a:ext cx="2938414" cy="145460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î$lîḋè"/>
          <p:cNvSpPr/>
          <p:nvPr>
            <p:custDataLst>
              <p:tags r:id="rId3"/>
            </p:custDataLst>
          </p:nvPr>
        </p:nvSpPr>
        <p:spPr>
          <a:xfrm>
            <a:off x="8770620" y="3529041"/>
            <a:ext cx="197485" cy="198755"/>
          </a:xfrm>
          <a:prstGeom prst="roundRect">
            <a:avLst>
              <a:gd name="adj" fmla="val 50000"/>
            </a:avLst>
          </a:prstGeom>
          <a:solidFill>
            <a:srgbClr val="015560"/>
          </a:solidFill>
          <a:ln w="31750" cap="flat">
            <a:solidFill>
              <a:schemeClr val="bg1"/>
            </a:solid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pPr>
            <a:endParaRPr sz="1600" dirty="0"/>
          </a:p>
        </p:txBody>
      </p:sp>
      <p:sp>
        <p:nvSpPr>
          <p:cNvPr id="13" name="矩形: 圆角 225"/>
          <p:cNvSpPr/>
          <p:nvPr>
            <p:custDataLst>
              <p:tags r:id="rId4"/>
            </p:custDataLst>
          </p:nvPr>
        </p:nvSpPr>
        <p:spPr>
          <a:xfrm>
            <a:off x="629285" y="1879946"/>
            <a:ext cx="2921000" cy="164846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î$lîḋè"/>
          <p:cNvSpPr/>
          <p:nvPr>
            <p:custDataLst>
              <p:tags r:id="rId5"/>
            </p:custDataLst>
          </p:nvPr>
        </p:nvSpPr>
        <p:spPr>
          <a:xfrm>
            <a:off x="3162300" y="3133436"/>
            <a:ext cx="197485" cy="198755"/>
          </a:xfrm>
          <a:prstGeom prst="roundRect">
            <a:avLst>
              <a:gd name="adj" fmla="val 50000"/>
            </a:avLst>
          </a:prstGeom>
          <a:solidFill>
            <a:srgbClr val="015560"/>
          </a:solidFill>
          <a:ln w="31750" cap="flat">
            <a:solidFill>
              <a:schemeClr val="bg1"/>
            </a:solid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pPr>
            <a:endParaRPr sz="1600" dirty="0"/>
          </a:p>
        </p:txBody>
      </p:sp>
      <p:sp>
        <p:nvSpPr>
          <p:cNvPr id="19" name="矩形: 圆角 225"/>
          <p:cNvSpPr/>
          <p:nvPr>
            <p:custDataLst>
              <p:tags r:id="rId6"/>
            </p:custDataLst>
          </p:nvPr>
        </p:nvSpPr>
        <p:spPr>
          <a:xfrm>
            <a:off x="2837245" y="4187873"/>
            <a:ext cx="3776345" cy="156083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î$lîḋè"/>
          <p:cNvSpPr/>
          <p:nvPr/>
        </p:nvSpPr>
        <p:spPr>
          <a:xfrm>
            <a:off x="5345430" y="3630641"/>
            <a:ext cx="197485" cy="198755"/>
          </a:xfrm>
          <a:prstGeom prst="roundRect">
            <a:avLst>
              <a:gd name="adj" fmla="val 50000"/>
            </a:avLst>
          </a:prstGeom>
          <a:solidFill>
            <a:srgbClr val="C00000"/>
          </a:solidFill>
          <a:ln w="31750" cap="flat">
            <a:solidFill>
              <a:schemeClr val="bg1"/>
            </a:solid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pPr>
            <a:endParaRPr sz="1600" dirty="0"/>
          </a:p>
        </p:txBody>
      </p:sp>
      <p:sp>
        <p:nvSpPr>
          <p:cNvPr id="3" name="î$lîḋè"/>
          <p:cNvSpPr/>
          <p:nvPr/>
        </p:nvSpPr>
        <p:spPr>
          <a:xfrm>
            <a:off x="6291010" y="5312458"/>
            <a:ext cx="197485" cy="198755"/>
          </a:xfrm>
          <a:prstGeom prst="roundRect">
            <a:avLst>
              <a:gd name="adj" fmla="val 50000"/>
            </a:avLst>
          </a:prstGeom>
          <a:solidFill>
            <a:srgbClr val="015560"/>
          </a:solidFill>
          <a:ln w="31750" cap="flat">
            <a:solidFill>
              <a:schemeClr val="bg1"/>
            </a:solidFill>
            <a:miter lim="400000"/>
          </a:ln>
          <a:effectLst/>
        </p:spPr>
        <p:txBody>
          <a:bodyPr wrap="square" lIns="0" tIns="0" rIns="0" bIns="0" numCol="1"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defRPr sz="3200"/>
            </a:pPr>
            <a:endParaRPr sz="1600" dirty="0"/>
          </a:p>
        </p:txBody>
      </p:sp>
      <p:sp>
        <p:nvSpPr>
          <p:cNvPr id="24" name="ï$ḻïḋé"/>
          <p:cNvSpPr txBox="1"/>
          <p:nvPr>
            <p:custDataLst>
              <p:tags r:id="rId7"/>
            </p:custDataLst>
          </p:nvPr>
        </p:nvSpPr>
        <p:spPr bwMode="auto">
          <a:xfrm>
            <a:off x="5231830" y="5237528"/>
            <a:ext cx="103251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1600" b="1" dirty="0">
                <a:latin typeface="微软雅黑" panose="020B0503020204020204" pitchFamily="34" charset="-122"/>
                <a:ea typeface="微软雅黑" panose="020B0503020204020204" pitchFamily="34" charset="-122"/>
              </a:rPr>
              <a:t>澳大利亚</a:t>
            </a:r>
            <a:endParaRPr lang="en-US" altLang="zh-CN" sz="1600" b="1" dirty="0">
              <a:latin typeface="微软雅黑" panose="020B0503020204020204" pitchFamily="34" charset="-122"/>
              <a:ea typeface="微软雅黑" panose="020B0503020204020204" pitchFamily="34" charset="-122"/>
            </a:endParaRPr>
          </a:p>
        </p:txBody>
      </p:sp>
      <p:sp>
        <p:nvSpPr>
          <p:cNvPr id="25" name="文本框 24"/>
          <p:cNvSpPr txBox="1"/>
          <p:nvPr>
            <p:custDataLst>
              <p:tags r:id="rId8"/>
            </p:custDataLst>
          </p:nvPr>
        </p:nvSpPr>
        <p:spPr>
          <a:xfrm>
            <a:off x="2891441" y="4352527"/>
            <a:ext cx="3740853" cy="854465"/>
          </a:xfrm>
          <a:prstGeom prst="rect">
            <a:avLst/>
          </a:prstGeom>
          <a:noFill/>
        </p:spPr>
        <p:txBody>
          <a:bodyPr wrap="square" anchor="t">
            <a:spAutoFit/>
          </a:bodyPr>
          <a:lstStyle/>
          <a:p>
            <a:pPr algn="l"/>
            <a:r>
              <a:rPr lang="zh-CN" altLang="en-US" sz="1000" dirty="0">
                <a:latin typeface="微软雅黑" panose="020B0503020204020204" pitchFamily="34" charset="-122"/>
                <a:ea typeface="微软雅黑" panose="020B0503020204020204" pitchFamily="34" charset="-122"/>
                <a:sym typeface="+mn-ea"/>
              </a:rPr>
              <a:t>澳大利亚模型研究显示</a:t>
            </a:r>
            <a:r>
              <a:rPr lang="en-US" altLang="zh-CN" sz="1000" baseline="30000" dirty="0">
                <a:latin typeface="微软雅黑" panose="020B0503020204020204" pitchFamily="34" charset="-122"/>
                <a:ea typeface="微软雅黑" panose="020B0503020204020204" pitchFamily="34" charset="-122"/>
                <a:sym typeface="+mn-ea"/>
              </a:rPr>
              <a:t>7,c</a:t>
            </a:r>
            <a:r>
              <a:rPr lang="zh-CN" altLang="en-US" sz="1000" dirty="0">
                <a:latin typeface="微软雅黑" panose="020B0503020204020204" pitchFamily="34" charset="-122"/>
                <a:ea typeface="微软雅黑" panose="020B0503020204020204" pitchFamily="34" charset="-122"/>
                <a:sym typeface="+mn-ea"/>
              </a:rPr>
              <a:t>：</a:t>
            </a:r>
          </a:p>
          <a:p>
            <a:pPr algn="l">
              <a:lnSpc>
                <a:spcPct val="150000"/>
              </a:lnSpc>
              <a:buClrTx/>
              <a:buSzTx/>
              <a:buFontTx/>
            </a:pPr>
            <a:r>
              <a:rPr lang="zh-CN" altLang="en-US" sz="1400" dirty="0">
                <a:latin typeface="微软雅黑" panose="020B0503020204020204" pitchFamily="34" charset="-122"/>
                <a:ea typeface="微软雅黑" panose="020B0503020204020204" pitchFamily="34" charset="-122"/>
                <a:sym typeface="+mn-ea"/>
              </a:rPr>
              <a:t>得益于HPV疫苗的高覆盖率，预计于</a:t>
            </a:r>
            <a:r>
              <a:rPr lang="en-US" altLang="zh-CN" sz="1400" b="1" dirty="0">
                <a:solidFill>
                  <a:srgbClr val="015560"/>
                </a:solidFill>
                <a:latin typeface="微软雅黑" panose="020B0503020204020204" pitchFamily="34" charset="-122"/>
                <a:ea typeface="微软雅黑" panose="020B0503020204020204" pitchFamily="34" charset="-122"/>
                <a:sym typeface="+mn-ea"/>
              </a:rPr>
              <a:t>2028</a:t>
            </a:r>
            <a:r>
              <a:rPr lang="zh-CN" altLang="en-US" sz="1400" b="1" dirty="0">
                <a:solidFill>
                  <a:srgbClr val="015560"/>
                </a:solidFill>
                <a:latin typeface="微软雅黑" panose="020B0503020204020204" pitchFamily="34" charset="-122"/>
                <a:ea typeface="微软雅黑" panose="020B0503020204020204" pitchFamily="34" charset="-122"/>
                <a:sym typeface="+mn-ea"/>
              </a:rPr>
              <a:t>年</a:t>
            </a:r>
            <a:r>
              <a:rPr sz="1400" dirty="0">
                <a:latin typeface="微软雅黑" panose="020B0503020204020204" pitchFamily="34" charset="-122"/>
                <a:ea typeface="微软雅黑" panose="020B0503020204020204" pitchFamily="34" charset="-122"/>
                <a:sym typeface="+mn-ea"/>
              </a:rPr>
              <a:t>成为世界上首个</a:t>
            </a:r>
            <a:r>
              <a:rPr lang="zh-CN" altLang="en-US" sz="1400" dirty="0">
                <a:latin typeface="微软雅黑" panose="020B0503020204020204" pitchFamily="34" charset="-122"/>
                <a:ea typeface="微软雅黑" panose="020B0503020204020204" pitchFamily="34" charset="-122"/>
                <a:sym typeface="+mn-ea"/>
              </a:rPr>
              <a:t>消除</a:t>
            </a:r>
            <a:r>
              <a:rPr sz="1400" dirty="0">
                <a:latin typeface="微软雅黑" panose="020B0503020204020204" pitchFamily="34" charset="-122"/>
                <a:ea typeface="微软雅黑" panose="020B0503020204020204" pitchFamily="34" charset="-122"/>
                <a:sym typeface="+mn-ea"/>
              </a:rPr>
              <a:t>子宫颈癌的国家</a:t>
            </a:r>
            <a:endParaRPr lang="zh-CN" altLang="en-US" sz="1400" dirty="0" err="1">
              <a:latin typeface="微软雅黑" panose="020B0503020204020204" pitchFamily="34" charset="-122"/>
              <a:ea typeface="微软雅黑" panose="020B0503020204020204" pitchFamily="34" charset="-122"/>
              <a:sym typeface="+mn-ea"/>
            </a:endParaRPr>
          </a:p>
        </p:txBody>
      </p:sp>
      <p:sp>
        <p:nvSpPr>
          <p:cNvPr id="26" name="ï$ḻïḋé"/>
          <p:cNvSpPr txBox="1"/>
          <p:nvPr>
            <p:custDataLst>
              <p:tags r:id="rId9"/>
            </p:custDataLst>
          </p:nvPr>
        </p:nvSpPr>
        <p:spPr bwMode="auto">
          <a:xfrm>
            <a:off x="5556885" y="3562696"/>
            <a:ext cx="103251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1600" b="1" dirty="0">
                <a:latin typeface="微软雅黑" panose="020B0503020204020204" pitchFamily="34" charset="-122"/>
                <a:ea typeface="微软雅黑" panose="020B0503020204020204" pitchFamily="34" charset="-122"/>
              </a:rPr>
              <a:t>中国</a:t>
            </a:r>
          </a:p>
        </p:txBody>
      </p:sp>
      <p:sp>
        <p:nvSpPr>
          <p:cNvPr id="27" name="文本框 26"/>
          <p:cNvSpPr txBox="1"/>
          <p:nvPr>
            <p:custDataLst>
              <p:tags r:id="rId10"/>
            </p:custDataLst>
          </p:nvPr>
        </p:nvSpPr>
        <p:spPr>
          <a:xfrm>
            <a:off x="5332293" y="2539551"/>
            <a:ext cx="2774315" cy="931409"/>
          </a:xfrm>
          <a:prstGeom prst="rect">
            <a:avLst/>
          </a:prstGeom>
          <a:noFill/>
        </p:spPr>
        <p:txBody>
          <a:bodyPr wrap="square" anchor="t">
            <a:spAutoFit/>
          </a:bodyPr>
          <a:lstStyle/>
          <a:p>
            <a:pPr>
              <a:lnSpc>
                <a:spcPct val="150000"/>
              </a:lnSpc>
            </a:pPr>
            <a:r>
              <a:rPr lang="zh-CN" altLang="en-US" sz="1000" dirty="0">
                <a:latin typeface="微软雅黑" panose="020B0503020204020204" pitchFamily="34" charset="-122"/>
                <a:ea typeface="微软雅黑" panose="020B0503020204020204" pitchFamily="34" charset="-122"/>
                <a:sym typeface="+mn-ea"/>
              </a:rPr>
              <a:t>中国模型研究显示</a:t>
            </a:r>
            <a:r>
              <a:rPr lang="en-US" altLang="zh-CN" sz="1000" baseline="30000" dirty="0">
                <a:latin typeface="微软雅黑" panose="020B0503020204020204" pitchFamily="34" charset="-122"/>
                <a:ea typeface="微软雅黑" panose="020B0503020204020204" pitchFamily="34" charset="-122"/>
                <a:sym typeface="+mn-ea"/>
              </a:rPr>
              <a:t>6.b</a:t>
            </a:r>
            <a:r>
              <a:rPr lang="zh-CN" altLang="en-US" sz="1000" dirty="0">
                <a:latin typeface="微软雅黑" panose="020B0503020204020204" pitchFamily="34" charset="-122"/>
                <a:ea typeface="微软雅黑" panose="020B0503020204020204" pitchFamily="34" charset="-122"/>
                <a:sym typeface="+mn-ea"/>
              </a:rPr>
              <a:t>：</a:t>
            </a:r>
          </a:p>
          <a:p>
            <a:pPr algn="l" fontAlgn="auto">
              <a:lnSpc>
                <a:spcPct val="150000"/>
              </a:lnSpc>
            </a:pPr>
            <a:r>
              <a:rPr lang="zh-CN" altLang="en-US" sz="1400" dirty="0">
                <a:latin typeface="微软雅黑" panose="020B0503020204020204" pitchFamily="34" charset="-122"/>
                <a:ea typeface="微软雅黑" panose="020B0503020204020204" pitchFamily="34" charset="-122"/>
                <a:sym typeface="+mn-ea"/>
              </a:rPr>
              <a:t>2021年起采取优化策略，预计到</a:t>
            </a:r>
            <a:r>
              <a:rPr lang="zh-CN" altLang="en-US" sz="1400" b="1" dirty="0">
                <a:solidFill>
                  <a:srgbClr val="015560"/>
                </a:solidFill>
                <a:latin typeface="微软雅黑" panose="020B0503020204020204" pitchFamily="34" charset="-122"/>
                <a:ea typeface="微软雅黑" panose="020B0503020204020204" pitchFamily="34" charset="-122"/>
                <a:sym typeface="+mn-ea"/>
              </a:rPr>
              <a:t>2047年</a:t>
            </a:r>
            <a:r>
              <a:rPr lang="zh-CN" altLang="en-US" sz="1400" dirty="0">
                <a:latin typeface="微软雅黑" panose="020B0503020204020204" pitchFamily="34" charset="-122"/>
                <a:ea typeface="微软雅黑" panose="020B0503020204020204" pitchFamily="34" charset="-122"/>
                <a:sym typeface="+mn-ea"/>
              </a:rPr>
              <a:t>达成消除子宫颈癌目标</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0" name="ï$ḻïḋé"/>
          <p:cNvSpPr txBox="1"/>
          <p:nvPr>
            <p:custDataLst>
              <p:tags r:id="rId11"/>
            </p:custDataLst>
          </p:nvPr>
        </p:nvSpPr>
        <p:spPr bwMode="auto">
          <a:xfrm>
            <a:off x="9011920" y="3449666"/>
            <a:ext cx="103251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1600" b="1" dirty="0">
                <a:latin typeface="微软雅黑" panose="020B0503020204020204" pitchFamily="34" charset="-122"/>
                <a:ea typeface="微软雅黑" panose="020B0503020204020204" pitchFamily="34" charset="-122"/>
              </a:rPr>
              <a:t>美国</a:t>
            </a:r>
          </a:p>
        </p:txBody>
      </p:sp>
      <p:sp>
        <p:nvSpPr>
          <p:cNvPr id="31" name="文本框 30"/>
          <p:cNvSpPr txBox="1"/>
          <p:nvPr>
            <p:custDataLst>
              <p:tags r:id="rId12"/>
            </p:custDataLst>
          </p:nvPr>
        </p:nvSpPr>
        <p:spPr>
          <a:xfrm>
            <a:off x="8733155" y="2548601"/>
            <a:ext cx="2562225" cy="854465"/>
          </a:xfrm>
          <a:prstGeom prst="rect">
            <a:avLst/>
          </a:prstGeom>
          <a:noFill/>
        </p:spPr>
        <p:txBody>
          <a:bodyPr wrap="square" anchor="t">
            <a:spAutoFit/>
          </a:bodyPr>
          <a:lstStyle/>
          <a:p>
            <a:r>
              <a:rPr lang="zh-CN" altLang="en-US" sz="1000" dirty="0">
                <a:latin typeface="微软雅黑" panose="020B0503020204020204" pitchFamily="34" charset="-122"/>
                <a:ea typeface="微软雅黑" panose="020B0503020204020204" pitchFamily="34" charset="-122"/>
                <a:sym typeface="+mn-ea"/>
              </a:rPr>
              <a:t>美国模型研究显示</a:t>
            </a:r>
            <a:r>
              <a:rPr lang="en-US" altLang="zh-CN" sz="1000" baseline="30000" dirty="0">
                <a:latin typeface="微软雅黑" panose="020B0503020204020204" pitchFamily="34" charset="-122"/>
                <a:ea typeface="微软雅黑" panose="020B0503020204020204" pitchFamily="34" charset="-122"/>
                <a:sym typeface="+mn-ea"/>
              </a:rPr>
              <a:t>4,d</a:t>
            </a:r>
            <a:r>
              <a:rPr lang="zh-CN" altLang="en-US" sz="1000" dirty="0">
                <a:latin typeface="微软雅黑" panose="020B0503020204020204" pitchFamily="34" charset="-122"/>
                <a:ea typeface="微软雅黑" panose="020B0503020204020204" pitchFamily="34" charset="-122"/>
                <a:sym typeface="+mn-ea"/>
              </a:rPr>
              <a:t>：</a:t>
            </a:r>
          </a:p>
          <a:p>
            <a:pPr algn="l">
              <a:lnSpc>
                <a:spcPct val="150000"/>
              </a:lnSpc>
              <a:buClrTx/>
              <a:buSzTx/>
              <a:buFontTx/>
            </a:pPr>
            <a:r>
              <a:rPr lang="zh-CN" sz="1400" dirty="0">
                <a:latin typeface="微软雅黑" panose="020B0503020204020204" pitchFamily="34" charset="-122"/>
                <a:ea typeface="微软雅黑" panose="020B0503020204020204" pitchFamily="34" charset="-122"/>
                <a:sym typeface="+mn-ea"/>
              </a:rPr>
              <a:t>当前防控策略下，</a:t>
            </a:r>
            <a:r>
              <a:rPr lang="zh-CN" altLang="en-US" sz="1400" dirty="0">
                <a:latin typeface="微软雅黑" panose="020B0503020204020204" pitchFamily="34" charset="-122"/>
                <a:ea typeface="微软雅黑" panose="020B0503020204020204" pitchFamily="34" charset="-122"/>
                <a:sym typeface="+mn-ea"/>
              </a:rPr>
              <a:t>美国预计于</a:t>
            </a:r>
            <a:r>
              <a:rPr lang="zh-CN" altLang="en-US" sz="1400" b="1" dirty="0">
                <a:solidFill>
                  <a:srgbClr val="015560"/>
                </a:solidFill>
                <a:latin typeface="微软雅黑" panose="020B0503020204020204" pitchFamily="34" charset="-122"/>
                <a:ea typeface="微软雅黑" panose="020B0503020204020204" pitchFamily="34" charset="-122"/>
                <a:sym typeface="+mn-ea"/>
              </a:rPr>
              <a:t>2038年</a:t>
            </a:r>
            <a:r>
              <a:rPr lang="zh-CN" altLang="en-US" sz="1400" dirty="0">
                <a:latin typeface="微软雅黑" panose="020B0503020204020204" pitchFamily="34" charset="-122"/>
                <a:ea typeface="微软雅黑" panose="020B0503020204020204" pitchFamily="34" charset="-122"/>
                <a:sym typeface="+mn-ea"/>
              </a:rPr>
              <a:t>可实现宫颈癌消除</a:t>
            </a:r>
            <a:endParaRPr lang="zh-CN" altLang="en-US" sz="1400" b="1" dirty="0">
              <a:solidFill>
                <a:srgbClr val="2E9898"/>
              </a:solidFill>
              <a:latin typeface="微软雅黑" panose="020B0503020204020204" pitchFamily="34" charset="-122"/>
              <a:ea typeface="微软雅黑" panose="020B0503020204020204" pitchFamily="34" charset="-122"/>
              <a:sym typeface="+mn-ea"/>
            </a:endParaRPr>
          </a:p>
        </p:txBody>
      </p:sp>
      <p:sp>
        <p:nvSpPr>
          <p:cNvPr id="36" name="文本框 35"/>
          <p:cNvSpPr txBox="1"/>
          <p:nvPr/>
        </p:nvSpPr>
        <p:spPr>
          <a:xfrm>
            <a:off x="746760" y="1984086"/>
            <a:ext cx="2759075" cy="1291590"/>
          </a:xfrm>
          <a:prstGeom prst="rect">
            <a:avLst/>
          </a:prstGeom>
          <a:noFill/>
        </p:spPr>
        <p:txBody>
          <a:bodyPr wrap="square" rtlCol="0" anchor="t">
            <a:spAutoFit/>
          </a:bodyPr>
          <a:lstStyle/>
          <a:p>
            <a:pPr>
              <a:lnSpc>
                <a:spcPct val="150000"/>
              </a:lnSpc>
            </a:pPr>
            <a:r>
              <a:rPr lang="zh-CN" altLang="en-US" sz="1000" dirty="0">
                <a:latin typeface="微软雅黑" panose="020B0503020204020204" pitchFamily="34" charset="-122"/>
                <a:ea typeface="微软雅黑" panose="020B0503020204020204" pitchFamily="34" charset="-122"/>
                <a:sym typeface="+mn-ea"/>
              </a:rPr>
              <a:t>英国模型研究显示</a:t>
            </a:r>
            <a:r>
              <a:rPr lang="en-US" altLang="zh-CN" sz="1000" baseline="30000" dirty="0">
                <a:latin typeface="微软雅黑" panose="020B0503020204020204" pitchFamily="34" charset="-122"/>
                <a:ea typeface="微软雅黑" panose="020B0503020204020204" pitchFamily="34" charset="-122"/>
                <a:sym typeface="+mn-ea"/>
              </a:rPr>
              <a:t>5,a</a:t>
            </a:r>
            <a:r>
              <a:rPr lang="zh-CN" altLang="en-US" sz="1000" dirty="0">
                <a:latin typeface="微软雅黑" panose="020B0503020204020204" pitchFamily="34" charset="-122"/>
                <a:ea typeface="微软雅黑" panose="020B0503020204020204" pitchFamily="34" charset="-122"/>
                <a:sym typeface="+mn-ea"/>
              </a:rPr>
              <a:t>：</a:t>
            </a:r>
          </a:p>
          <a:p>
            <a:pPr algn="l">
              <a:lnSpc>
                <a:spcPct val="150000"/>
              </a:lnSpc>
              <a:buClrTx/>
              <a:buSzTx/>
              <a:buFontTx/>
            </a:pPr>
            <a:r>
              <a:rPr lang="zh-CN" altLang="en-US" sz="1400" dirty="0">
                <a:latin typeface="微软雅黑" panose="020B0503020204020204" pitchFamily="34" charset="-122"/>
                <a:ea typeface="微软雅黑" panose="020B0503020204020204" pitchFamily="34" charset="-122"/>
                <a:sym typeface="+mn-ea"/>
              </a:rPr>
              <a:t>与继续既往接种策略相比，引入</a:t>
            </a:r>
            <a:r>
              <a:rPr lang="zh-CN" altLang="en-US" sz="1400" b="1" dirty="0">
                <a:solidFill>
                  <a:srgbClr val="015560"/>
                </a:solidFill>
                <a:latin typeface="微软雅黑" panose="020B0503020204020204" pitchFamily="34" charset="-122"/>
                <a:ea typeface="微软雅黑" panose="020B0503020204020204" pitchFamily="34" charset="-122"/>
                <a:sym typeface="+mn-ea"/>
              </a:rPr>
              <a:t>九价</a:t>
            </a:r>
            <a:r>
              <a:rPr lang="en-US" altLang="zh-CN" sz="1400" b="1" dirty="0">
                <a:solidFill>
                  <a:srgbClr val="015560"/>
                </a:solidFill>
                <a:latin typeface="微软雅黑" panose="020B0503020204020204" pitchFamily="34" charset="-122"/>
                <a:ea typeface="微软雅黑" panose="020B0503020204020204" pitchFamily="34" charset="-122"/>
                <a:sym typeface="+mn-ea"/>
              </a:rPr>
              <a:t>HPV</a:t>
            </a:r>
            <a:r>
              <a:rPr lang="zh-CN" altLang="en-US" sz="1400" b="1" dirty="0">
                <a:solidFill>
                  <a:srgbClr val="015560"/>
                </a:solidFill>
                <a:latin typeface="微软雅黑" panose="020B0503020204020204" pitchFamily="34" charset="-122"/>
                <a:ea typeface="微软雅黑" panose="020B0503020204020204" pitchFamily="34" charset="-122"/>
                <a:sym typeface="+mn-ea"/>
              </a:rPr>
              <a:t>疫苗</a:t>
            </a:r>
            <a:r>
              <a:rPr lang="zh-CN" altLang="en-US" sz="1400" dirty="0">
                <a:latin typeface="微软雅黑" panose="020B0503020204020204" pitchFamily="34" charset="-122"/>
                <a:ea typeface="微软雅黑" panose="020B0503020204020204" pitchFamily="34" charset="-122"/>
                <a:sym typeface="+mn-ea"/>
              </a:rPr>
              <a:t>子宫颈癌发病率进一步降低</a:t>
            </a:r>
            <a:r>
              <a:rPr lang="en-US" altLang="zh-CN" sz="1400" dirty="0">
                <a:latin typeface="微软雅黑" panose="020B0503020204020204" pitchFamily="34" charset="-122"/>
                <a:ea typeface="微软雅黑" panose="020B0503020204020204" pitchFamily="34" charset="-122"/>
                <a:sym typeface="+mn-ea"/>
              </a:rPr>
              <a:t>36%</a:t>
            </a:r>
          </a:p>
        </p:txBody>
      </p:sp>
      <p:sp>
        <p:nvSpPr>
          <p:cNvPr id="37" name="ï$ḻïḋé"/>
          <p:cNvSpPr txBox="1"/>
          <p:nvPr>
            <p:custDataLst>
              <p:tags r:id="rId13"/>
            </p:custDataLst>
          </p:nvPr>
        </p:nvSpPr>
        <p:spPr bwMode="auto">
          <a:xfrm>
            <a:off x="2099310" y="3071206"/>
            <a:ext cx="103251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1600" b="1" dirty="0">
                <a:latin typeface="微软雅黑" panose="020B0503020204020204" pitchFamily="34" charset="-122"/>
                <a:ea typeface="微软雅黑" panose="020B0503020204020204" pitchFamily="34" charset="-122"/>
              </a:rPr>
              <a:t>英国</a:t>
            </a:r>
            <a:endParaRPr lang="en-US" altLang="zh-CN" sz="16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766" y="5650976"/>
            <a:ext cx="8472828" cy="707886"/>
          </a:xfrm>
          <a:prstGeom prst="rect">
            <a:avLst/>
          </a:prstGeom>
          <a:noFill/>
        </p:spPr>
        <p:txBody>
          <a:bodyPr wrap="square" rtlCol="0" anchor="t">
            <a:spAutoFit/>
          </a:bodyPr>
          <a:lstStyle/>
          <a:p>
            <a:r>
              <a:rPr lang="en-US" altLang="zh-CN" sz="500" kern="0" baseline="30000" dirty="0">
                <a:latin typeface="微软雅黑" panose="020B0503020204020204" pitchFamily="34" charset="-122"/>
                <a:ea typeface="微软雅黑" panose="020B0503020204020204" pitchFamily="34" charset="-122"/>
                <a:cs typeface="Arial" panose="020B0604020202020204" pitchFamily="34" charset="0"/>
              </a:rPr>
              <a:t>a</a:t>
            </a:r>
            <a:r>
              <a:rPr lang="zh-CN" altLang="en-US" sz="500" kern="0" dirty="0">
                <a:latin typeface="微软雅黑" panose="020B0503020204020204" pitchFamily="34" charset="-122"/>
                <a:ea typeface="微软雅黑" panose="020B0503020204020204" pitchFamily="34" charset="-122"/>
                <a:cs typeface="Arial" panose="020B0604020202020204" pitchFamily="34" charset="0"/>
              </a:rPr>
              <a:t>研究设计：一项英国数据建模研究，结合了发病率趋势的人口建模结果、使用广义线性模型的个体水平的可观察数据，以及不可观察的疾病状态的模拟模型。在没有筛查的情况下估计了特定年龄的宫颈癌绝对风险（来自个体水平数据），提供不同出生队列中未筛查女性患宫颈癌的绝对风险。使用来自未接种疫苗女性的基于人群的病例对照研究数据，以及针对接种疫苗女性的模拟模型，通过筛查史（从未筛查、定期筛查或失访）获得宫颈癌的相对风险 </a:t>
            </a:r>
            <a:r>
              <a:rPr lang="en-US" altLang="zh-CN" sz="500" kern="0" dirty="0">
                <a:latin typeface="微软雅黑" panose="020B0503020204020204" pitchFamily="34" charset="-122"/>
                <a:ea typeface="微软雅黑" panose="020B0503020204020204" pitchFamily="34" charset="-122"/>
                <a:cs typeface="Arial" panose="020B0604020202020204" pitchFamily="34" charset="0"/>
              </a:rPr>
              <a:t>(RR)</a:t>
            </a:r>
            <a:r>
              <a:rPr lang="zh-CN" altLang="en-US" sz="500" kern="0" dirty="0">
                <a:latin typeface="微软雅黑" panose="020B0503020204020204" pitchFamily="34" charset="-122"/>
                <a:ea typeface="微软雅黑" panose="020B0503020204020204" pitchFamily="34" charset="-122"/>
                <a:cs typeface="Arial" panose="020B0604020202020204" pitchFamily="34" charset="0"/>
              </a:rPr>
              <a:t>。旨在预测</a:t>
            </a:r>
            <a:r>
              <a:rPr lang="en-US" altLang="zh-CN" sz="500" kern="0" dirty="0">
                <a:latin typeface="微软雅黑" panose="020B0503020204020204" pitchFamily="34" charset="-122"/>
                <a:ea typeface="微软雅黑" panose="020B0503020204020204" pitchFamily="34" charset="-122"/>
                <a:cs typeface="Arial" panose="020B0604020202020204" pitchFamily="34" charset="0"/>
              </a:rPr>
              <a:t>2040</a:t>
            </a:r>
            <a:r>
              <a:rPr lang="zh-CN" altLang="en-US" sz="500" kern="0" dirty="0">
                <a:latin typeface="微软雅黑" panose="020B0503020204020204" pitchFamily="34" charset="-122"/>
                <a:ea typeface="微软雅黑" panose="020B0503020204020204" pitchFamily="34" charset="-122"/>
                <a:cs typeface="Arial" panose="020B0604020202020204" pitchFamily="34" charset="0"/>
              </a:rPr>
              <a:t>年前</a:t>
            </a:r>
            <a:r>
              <a:rPr lang="en-US" altLang="zh-CN" sz="500" kern="0" dirty="0">
                <a:latin typeface="微软雅黑" panose="020B0503020204020204" pitchFamily="34" charset="-122"/>
                <a:ea typeface="微软雅黑" panose="020B0503020204020204" pitchFamily="34" charset="-122"/>
                <a:cs typeface="Arial" panose="020B0604020202020204" pitchFamily="34" charset="0"/>
              </a:rPr>
              <a:t>HPV</a:t>
            </a:r>
            <a:r>
              <a:rPr lang="zh-CN" altLang="en-US" sz="500" kern="0" dirty="0">
                <a:latin typeface="微软雅黑" panose="020B0503020204020204" pitchFamily="34" charset="-122"/>
                <a:ea typeface="微软雅黑" panose="020B0503020204020204" pitchFamily="34" charset="-122"/>
                <a:cs typeface="Arial" panose="020B0604020202020204" pitchFamily="34" charset="0"/>
              </a:rPr>
              <a:t>疫苗接种、筛查变化和筛查覆盖率下降将如何影响英格兰的宫颈癌发病率。</a:t>
            </a:r>
          </a:p>
          <a:p>
            <a:r>
              <a:rPr lang="en-US" altLang="zh-CN" sz="500" baseline="30000" dirty="0">
                <a:solidFill>
                  <a:srgbClr val="000000"/>
                </a:solidFill>
                <a:latin typeface="微软雅黑" panose="020B0503020204020204" pitchFamily="34" charset="-122"/>
                <a:ea typeface="微软雅黑" panose="020B0503020204020204" pitchFamily="34" charset="-122"/>
                <a:sym typeface="+mn-ea"/>
              </a:rPr>
              <a:t>b</a:t>
            </a:r>
            <a:r>
              <a:rPr lang="zh-CN" altLang="en-US" sz="500" dirty="0">
                <a:latin typeface="微软雅黑" panose="020B0503020204020204" pitchFamily="34" charset="-122"/>
                <a:ea typeface="微软雅黑" panose="020B0503020204020204" pitchFamily="34" charset="-122"/>
                <a:sym typeface="+mn-ea"/>
              </a:rPr>
              <a:t>研究设计：一项经过验证的混合模型研究，研究考虑了</a:t>
            </a:r>
            <a:r>
              <a:rPr lang="en-US" altLang="zh-CN" sz="500" dirty="0">
                <a:latin typeface="微软雅黑" panose="020B0503020204020204" pitchFamily="34" charset="-122"/>
                <a:ea typeface="微软雅黑" panose="020B0503020204020204" pitchFamily="34" charset="-122"/>
                <a:sym typeface="+mn-ea"/>
              </a:rPr>
              <a:t>2015-2100</a:t>
            </a:r>
            <a:r>
              <a:rPr lang="zh-CN" altLang="en-US" sz="500" dirty="0">
                <a:latin typeface="微软雅黑" panose="020B0503020204020204" pitchFamily="34" charset="-122"/>
                <a:ea typeface="微软雅黑" panose="020B0503020204020204" pitchFamily="34" charset="-122"/>
                <a:sym typeface="+mn-ea"/>
              </a:rPr>
              <a:t>年间中国女性人口的老龄化、城市化和性行为趋势，由成本</a:t>
            </a:r>
            <a:r>
              <a:rPr lang="en-US" altLang="zh-CN" sz="500" dirty="0">
                <a:latin typeface="微软雅黑" panose="020B0503020204020204" pitchFamily="34" charset="-122"/>
                <a:ea typeface="微软雅黑" panose="020B0503020204020204" pitchFamily="34" charset="-122"/>
                <a:sym typeface="+mn-ea"/>
              </a:rPr>
              <a:t>-</a:t>
            </a:r>
            <a:r>
              <a:rPr lang="zh-CN" altLang="en-US" sz="500" dirty="0">
                <a:latin typeface="微软雅黑" panose="020B0503020204020204" pitchFamily="34" charset="-122"/>
                <a:ea typeface="微软雅黑" panose="020B0503020204020204" pitchFamily="34" charset="-122"/>
                <a:sym typeface="+mn-ea"/>
              </a:rPr>
              <a:t>效益边界决定最优防控策略，主要研究结果为可避免的子宫颈癌发病和死亡以及增量成本效益比</a:t>
            </a:r>
            <a:r>
              <a:rPr lang="en-US" altLang="zh-CN" sz="500" dirty="0">
                <a:latin typeface="微软雅黑" panose="020B0503020204020204" pitchFamily="34" charset="-122"/>
                <a:ea typeface="微软雅黑" panose="020B0503020204020204" pitchFamily="34" charset="-122"/>
                <a:sym typeface="+mn-ea"/>
              </a:rPr>
              <a:t>(ICER)</a:t>
            </a:r>
            <a:r>
              <a:rPr lang="zh-CN" altLang="en-US" sz="500" dirty="0">
                <a:latin typeface="微软雅黑" panose="020B0503020204020204" pitchFamily="34" charset="-122"/>
                <a:ea typeface="微软雅黑" panose="020B0503020204020204" pitchFamily="34" charset="-122"/>
                <a:sym typeface="+mn-ea"/>
              </a:rPr>
              <a:t>，采用单向和概率灵敏度分析评估模型的不确定性，以此来评估不同免疫接种史的女性通过</a:t>
            </a:r>
            <a:r>
              <a:rPr lang="en-US" altLang="zh-CN" sz="500" dirty="0">
                <a:latin typeface="微软雅黑" panose="020B0503020204020204" pitchFamily="34" charset="-122"/>
                <a:ea typeface="微软雅黑" panose="020B0503020204020204" pitchFamily="34" charset="-122"/>
                <a:sym typeface="+mn-ea"/>
              </a:rPr>
              <a:t>HPV</a:t>
            </a:r>
            <a:r>
              <a:rPr lang="zh-CN" altLang="en-US" sz="500" dirty="0">
                <a:latin typeface="微软雅黑" panose="020B0503020204020204" pitchFamily="34" charset="-122"/>
                <a:ea typeface="微软雅黑" panose="020B0503020204020204" pitchFamily="34" charset="-122"/>
                <a:sym typeface="+mn-ea"/>
              </a:rPr>
              <a:t>疫苗接种、子宫颈筛查和癌症治疗的不同策略的带来的成本和效益。</a:t>
            </a:r>
          </a:p>
          <a:p>
            <a:r>
              <a:rPr lang="en-US" altLang="zh-CN" sz="500" baseline="30000" dirty="0">
                <a:latin typeface="微软雅黑" panose="020B0503020204020204" pitchFamily="34" charset="-122"/>
                <a:ea typeface="微软雅黑" panose="020B0503020204020204" pitchFamily="34" charset="-122"/>
              </a:rPr>
              <a:t>c</a:t>
            </a:r>
            <a:r>
              <a:rPr lang="zh-CN" altLang="en-US" sz="500" dirty="0">
                <a:latin typeface="微软雅黑" panose="020B0503020204020204" pitchFamily="34" charset="-122"/>
                <a:ea typeface="微软雅黑" panose="020B0503020204020204" pitchFamily="34" charset="-122"/>
              </a:rPr>
              <a:t>研究设计：一项澳大利亚模型研究，使用</a:t>
            </a:r>
            <a:r>
              <a:rPr lang="en-US" altLang="zh-CN" sz="500" dirty="0">
                <a:latin typeface="微软雅黑" panose="020B0503020204020204" pitchFamily="34" charset="-122"/>
                <a:ea typeface="微软雅黑" panose="020B0503020204020204" pitchFamily="34" charset="-122"/>
              </a:rPr>
              <a:t>Policy1-Cervix——</a:t>
            </a:r>
            <a:r>
              <a:rPr lang="zh-CN" altLang="en-US" sz="500" dirty="0">
                <a:latin typeface="微软雅黑" panose="020B0503020204020204" pitchFamily="34" charset="-122"/>
                <a:ea typeface="微软雅黑" panose="020B0503020204020204" pitchFamily="34" charset="-122"/>
              </a:rPr>
              <a:t>一种广泛验证的</a:t>
            </a:r>
            <a:r>
              <a:rPr lang="en-US" altLang="zh-CN" sz="500" dirty="0">
                <a:latin typeface="微软雅黑" panose="020B0503020204020204" pitchFamily="34" charset="-122"/>
                <a:ea typeface="微软雅黑" panose="020B0503020204020204" pitchFamily="34" charset="-122"/>
              </a:rPr>
              <a:t>HPV</a:t>
            </a:r>
            <a:r>
              <a:rPr lang="zh-CN" altLang="en-US" sz="500" dirty="0">
                <a:latin typeface="微软雅黑" panose="020B0503020204020204" pitchFamily="34" charset="-122"/>
                <a:ea typeface="微软雅黑" panose="020B0503020204020204" pitchFamily="34" charset="-122"/>
              </a:rPr>
              <a:t>疫苗接种、自然史和宫颈筛查的动态模型。研究纳入了针对女孩的澳大利亚国家</a:t>
            </a:r>
            <a:r>
              <a:rPr lang="en-US" altLang="zh-CN" sz="500" dirty="0">
                <a:latin typeface="微软雅黑" panose="020B0503020204020204" pitchFamily="34" charset="-122"/>
                <a:ea typeface="微软雅黑" panose="020B0503020204020204" pitchFamily="34" charset="-122"/>
              </a:rPr>
              <a:t>HPV</a:t>
            </a:r>
            <a:r>
              <a:rPr lang="zh-CN" altLang="en-US" sz="500" dirty="0">
                <a:latin typeface="微软雅黑" panose="020B0503020204020204" pitchFamily="34" charset="-122"/>
                <a:ea typeface="微软雅黑" panose="020B0503020204020204" pitchFamily="34" charset="-122"/>
              </a:rPr>
              <a:t>疫苗接种计划（包括追赶计划）的年龄特异覆盖率，并纳入了从</a:t>
            </a:r>
            <a:r>
              <a:rPr lang="en-US" altLang="zh-CN" sz="500" dirty="0">
                <a:latin typeface="微软雅黑" panose="020B0503020204020204" pitchFamily="34" charset="-122"/>
                <a:ea typeface="微软雅黑" panose="020B0503020204020204" pitchFamily="34" charset="-122"/>
              </a:rPr>
              <a:t>2013</a:t>
            </a:r>
            <a:r>
              <a:rPr lang="zh-CN" altLang="en-US" sz="500" dirty="0">
                <a:latin typeface="微软雅黑" panose="020B0503020204020204" pitchFamily="34" charset="-122"/>
                <a:ea typeface="微软雅黑" panose="020B0503020204020204" pitchFamily="34" charset="-122"/>
              </a:rPr>
              <a:t>年开始将男孩纳入疫苗接种计划及从</a:t>
            </a:r>
            <a:r>
              <a:rPr lang="en-US" altLang="zh-CN" sz="500" dirty="0">
                <a:latin typeface="微软雅黑" panose="020B0503020204020204" pitchFamily="34" charset="-122"/>
                <a:ea typeface="微软雅黑" panose="020B0503020204020204" pitchFamily="34" charset="-122"/>
              </a:rPr>
              <a:t>2018</a:t>
            </a:r>
            <a:r>
              <a:rPr lang="zh-CN" altLang="en-US" sz="500" dirty="0">
                <a:latin typeface="微软雅黑" panose="020B0503020204020204" pitchFamily="34" charset="-122"/>
                <a:ea typeface="微软雅黑" panose="020B0503020204020204" pitchFamily="34" charset="-122"/>
              </a:rPr>
              <a:t>年开始将四价疫苗改为九价疫苗后的数据。同时还模拟了向初级</a:t>
            </a:r>
            <a:r>
              <a:rPr lang="en-US" altLang="zh-CN" sz="500" dirty="0">
                <a:latin typeface="微软雅黑" panose="020B0503020204020204" pitchFamily="34" charset="-122"/>
                <a:ea typeface="微软雅黑" panose="020B0503020204020204" pitchFamily="34" charset="-122"/>
              </a:rPr>
              <a:t>HPV</a:t>
            </a:r>
            <a:r>
              <a:rPr lang="zh-CN" altLang="en-US" sz="500" dirty="0">
                <a:latin typeface="微软雅黑" panose="020B0503020204020204" pitchFamily="34" charset="-122"/>
                <a:ea typeface="微软雅黑" panose="020B0503020204020204" pitchFamily="34" charset="-122"/>
              </a:rPr>
              <a:t>筛查过渡的效果。此外还针对将接种和已接种九价疫苗的人群考虑了两种未来筛查建议方案：或继续每</a:t>
            </a:r>
            <a:r>
              <a:rPr lang="en-US" altLang="zh-CN" sz="500" dirty="0">
                <a:latin typeface="微软雅黑" panose="020B0503020204020204" pitchFamily="34" charset="-122"/>
                <a:ea typeface="微软雅黑" panose="020B0503020204020204" pitchFamily="34" charset="-122"/>
              </a:rPr>
              <a:t>5</a:t>
            </a:r>
            <a:r>
              <a:rPr lang="zh-CN" altLang="en-US" sz="500" dirty="0">
                <a:latin typeface="微软雅黑" panose="020B0503020204020204" pitchFamily="34" charset="-122"/>
                <a:ea typeface="微软雅黑" panose="020B0503020204020204" pitchFamily="34" charset="-122"/>
              </a:rPr>
              <a:t>年进行一次</a:t>
            </a:r>
            <a:r>
              <a:rPr lang="en-US" altLang="zh-CN" sz="500" dirty="0">
                <a:latin typeface="微软雅黑" panose="020B0503020204020204" pitchFamily="34" charset="-122"/>
                <a:ea typeface="微软雅黑" panose="020B0503020204020204" pitchFamily="34" charset="-122"/>
              </a:rPr>
              <a:t>HPV</a:t>
            </a:r>
            <a:r>
              <a:rPr lang="zh-CN" altLang="en-US" sz="500" dirty="0">
                <a:latin typeface="微软雅黑" panose="020B0503020204020204" pitchFamily="34" charset="-122"/>
                <a:ea typeface="微软雅黑" panose="020B0503020204020204" pitchFamily="34" charset="-122"/>
              </a:rPr>
              <a:t>筛查，或不向这些女性提供筛查，旨在评估</a:t>
            </a:r>
            <a:r>
              <a:rPr lang="en-US" altLang="zh-CN" sz="500" dirty="0">
                <a:latin typeface="微软雅黑" panose="020B0503020204020204" pitchFamily="34" charset="-122"/>
                <a:ea typeface="微软雅黑" panose="020B0503020204020204" pitchFamily="34" charset="-122"/>
              </a:rPr>
              <a:t>2015</a:t>
            </a:r>
            <a:r>
              <a:rPr lang="zh-CN" altLang="en-US" sz="500" dirty="0">
                <a:latin typeface="微软雅黑" panose="020B0503020204020204" pitchFamily="34" charset="-122"/>
                <a:ea typeface="微软雅黑" panose="020B0503020204020204" pitchFamily="34" charset="-122"/>
              </a:rPr>
              <a:t>年至</a:t>
            </a:r>
            <a:r>
              <a:rPr lang="en-US" altLang="zh-CN" sz="500" dirty="0">
                <a:latin typeface="微软雅黑" panose="020B0503020204020204" pitchFamily="34" charset="-122"/>
                <a:ea typeface="微软雅黑" panose="020B0503020204020204" pitchFamily="34" charset="-122"/>
              </a:rPr>
              <a:t>2100</a:t>
            </a:r>
            <a:r>
              <a:rPr lang="zh-CN" altLang="en-US" sz="500" dirty="0">
                <a:latin typeface="微软雅黑" panose="020B0503020204020204" pitchFamily="34" charset="-122"/>
                <a:ea typeface="微软雅黑" panose="020B0503020204020204" pitchFamily="34" charset="-122"/>
              </a:rPr>
              <a:t>年澳大利亚宫颈癌年龄标准化发病率。</a:t>
            </a:r>
          </a:p>
          <a:p>
            <a:r>
              <a:rPr lang="en-US" altLang="zh-CN" sz="500" baseline="30000" dirty="0">
                <a:solidFill>
                  <a:srgbClr val="000000"/>
                </a:solidFill>
                <a:latin typeface="微软雅黑" panose="020B0503020204020204" pitchFamily="34" charset="-122"/>
                <a:ea typeface="微软雅黑" panose="020B0503020204020204" pitchFamily="34" charset="-122"/>
                <a:sym typeface="+mn-ea"/>
              </a:rPr>
              <a:t>d</a:t>
            </a:r>
            <a:r>
              <a:rPr lang="zh-CN" altLang="en-US" sz="500" dirty="0">
                <a:solidFill>
                  <a:srgbClr val="000000"/>
                </a:solidFill>
                <a:latin typeface="微软雅黑" panose="020B0503020204020204" pitchFamily="34" charset="-122"/>
                <a:ea typeface="微软雅黑" panose="020B0503020204020204" pitchFamily="34" charset="-122"/>
                <a:sym typeface="+mn-ea"/>
              </a:rPr>
              <a:t>研究设计：一项美国模型研究，使用两个自主研发的宫颈癌微观模拟模型</a:t>
            </a:r>
            <a:r>
              <a:rPr lang="en-US" altLang="zh-CN" sz="500" dirty="0">
                <a:solidFill>
                  <a:srgbClr val="000000"/>
                </a:solidFill>
                <a:latin typeface="微软雅黑" panose="020B0503020204020204" pitchFamily="34" charset="-122"/>
                <a:ea typeface="微软雅黑" panose="020B0503020204020204" pitchFamily="34" charset="-122"/>
                <a:sym typeface="+mn-ea"/>
              </a:rPr>
              <a:t>——Harvard</a:t>
            </a:r>
            <a:r>
              <a:rPr lang="zh-CN" altLang="en-US" sz="500" dirty="0">
                <a:solidFill>
                  <a:srgbClr val="000000"/>
                </a:solidFill>
                <a:latin typeface="微软雅黑" panose="020B0503020204020204" pitchFamily="34" charset="-122"/>
                <a:ea typeface="微软雅黑" panose="020B0503020204020204" pitchFamily="34" charset="-122"/>
                <a:sym typeface="+mn-ea"/>
              </a:rPr>
              <a:t>和</a:t>
            </a:r>
            <a:r>
              <a:rPr lang="en-US" altLang="zh-CN" sz="500" dirty="0">
                <a:solidFill>
                  <a:srgbClr val="000000"/>
                </a:solidFill>
                <a:latin typeface="微软雅黑" panose="020B0503020204020204" pitchFamily="34" charset="-122"/>
                <a:ea typeface="微软雅黑" panose="020B0503020204020204" pitchFamily="34" charset="-122"/>
                <a:sym typeface="+mn-ea"/>
              </a:rPr>
              <a:t>Policy1-Cervix</a:t>
            </a:r>
            <a:r>
              <a:rPr lang="zh-CN" altLang="en-US" sz="500" dirty="0">
                <a:solidFill>
                  <a:srgbClr val="000000"/>
                </a:solidFill>
                <a:latin typeface="微软雅黑" panose="020B0503020204020204" pitchFamily="34" charset="-122"/>
                <a:ea typeface="微软雅黑" panose="020B0503020204020204" pitchFamily="34" charset="-122"/>
                <a:sym typeface="+mn-ea"/>
              </a:rPr>
              <a:t>，以估计美国</a:t>
            </a:r>
            <a:r>
              <a:rPr lang="en-US" altLang="zh-CN" sz="500" dirty="0">
                <a:solidFill>
                  <a:srgbClr val="000000"/>
                </a:solidFill>
                <a:latin typeface="微软雅黑" panose="020B0503020204020204" pitchFamily="34" charset="-122"/>
                <a:ea typeface="微软雅黑" panose="020B0503020204020204" pitchFamily="34" charset="-122"/>
                <a:sym typeface="+mn-ea"/>
              </a:rPr>
              <a:t>HPV</a:t>
            </a:r>
            <a:r>
              <a:rPr lang="zh-CN" altLang="en-US" sz="500" dirty="0">
                <a:solidFill>
                  <a:srgbClr val="000000"/>
                </a:solidFill>
                <a:latin typeface="微软雅黑" panose="020B0503020204020204" pitchFamily="34" charset="-122"/>
                <a:ea typeface="微软雅黑" panose="020B0503020204020204" pitchFamily="34" charset="-122"/>
                <a:sym typeface="+mn-ea"/>
              </a:rPr>
              <a:t>诱发宫颈癌的发病率随时间的变化，包括疫苗接种的群体效应。比较了</a:t>
            </a:r>
            <a:r>
              <a:rPr lang="en-US" altLang="zh-CN" sz="500" dirty="0">
                <a:solidFill>
                  <a:srgbClr val="000000"/>
                </a:solidFill>
                <a:latin typeface="微软雅黑" panose="020B0503020204020204" pitchFamily="34" charset="-122"/>
                <a:ea typeface="微软雅黑" panose="020B0503020204020204" pitchFamily="34" charset="-122"/>
                <a:sym typeface="+mn-ea"/>
              </a:rPr>
              <a:t>9</a:t>
            </a:r>
            <a:r>
              <a:rPr lang="zh-CN" altLang="en-US" sz="500" dirty="0">
                <a:solidFill>
                  <a:srgbClr val="000000"/>
                </a:solidFill>
                <a:latin typeface="微软雅黑" panose="020B0503020204020204" pitchFamily="34" charset="-122"/>
                <a:ea typeface="微软雅黑" panose="020B0503020204020204" pitchFamily="34" charset="-122"/>
                <a:sym typeface="+mn-ea"/>
              </a:rPr>
              <a:t>种不同的方案，一种是预防性</a:t>
            </a:r>
            <a:r>
              <a:rPr lang="en-US" altLang="zh-CN" sz="500" dirty="0">
                <a:solidFill>
                  <a:srgbClr val="000000"/>
                </a:solidFill>
                <a:latin typeface="微软雅黑" panose="020B0503020204020204" pitchFamily="34" charset="-122"/>
                <a:ea typeface="微软雅黑" panose="020B0503020204020204" pitchFamily="34" charset="-122"/>
                <a:sym typeface="+mn-ea"/>
              </a:rPr>
              <a:t>HPV</a:t>
            </a:r>
            <a:r>
              <a:rPr lang="zh-CN" altLang="en-US" sz="500" dirty="0">
                <a:solidFill>
                  <a:srgbClr val="000000"/>
                </a:solidFill>
                <a:latin typeface="微软雅黑" panose="020B0503020204020204" pitchFamily="34" charset="-122"/>
                <a:ea typeface="微软雅黑" panose="020B0503020204020204" pitchFamily="34" charset="-122"/>
                <a:sym typeface="+mn-ea"/>
              </a:rPr>
              <a:t>疫苗接种和扩大宫颈癌筛查，另一种是不涉及额外干预的现状方案，这种方案的背景是每</a:t>
            </a:r>
            <a:r>
              <a:rPr lang="en-US" altLang="zh-CN" sz="500" dirty="0">
                <a:solidFill>
                  <a:srgbClr val="000000"/>
                </a:solidFill>
                <a:latin typeface="微软雅黑" panose="020B0503020204020204" pitchFamily="34" charset="-122"/>
                <a:ea typeface="微软雅黑" panose="020B0503020204020204" pitchFamily="34" charset="-122"/>
                <a:sym typeface="+mn-ea"/>
              </a:rPr>
              <a:t>10</a:t>
            </a:r>
            <a:r>
              <a:rPr lang="zh-CN" altLang="en-US" sz="500" dirty="0">
                <a:solidFill>
                  <a:srgbClr val="000000"/>
                </a:solidFill>
                <a:latin typeface="微软雅黑" panose="020B0503020204020204" pitchFamily="34" charset="-122"/>
                <a:ea typeface="微软雅黑" panose="020B0503020204020204" pitchFamily="34" charset="-122"/>
                <a:sym typeface="+mn-ea"/>
              </a:rPr>
              <a:t>万女性年宫颈癌根除的阈值为</a:t>
            </a:r>
            <a:r>
              <a:rPr lang="en-US" altLang="zh-CN" sz="500" dirty="0">
                <a:solidFill>
                  <a:srgbClr val="000000"/>
                </a:solidFill>
                <a:latin typeface="微软雅黑" panose="020B0503020204020204" pitchFamily="34" charset="-122"/>
                <a:ea typeface="微软雅黑" panose="020B0503020204020204" pitchFamily="34" charset="-122"/>
                <a:sym typeface="+mn-ea"/>
              </a:rPr>
              <a:t>4</a:t>
            </a:r>
            <a:r>
              <a:rPr lang="zh-CN" altLang="en-US" sz="500" dirty="0">
                <a:solidFill>
                  <a:srgbClr val="000000"/>
                </a:solidFill>
                <a:latin typeface="微软雅黑" panose="020B0503020204020204" pitchFamily="34" charset="-122"/>
                <a:ea typeface="微软雅黑" panose="020B0503020204020204" pitchFamily="34" charset="-122"/>
                <a:sym typeface="+mn-ea"/>
              </a:rPr>
              <a:t>例或更少。同时估计了通过实施宫颈癌筛查和疫苗接种覆盖目标以及其他可能战略，</a:t>
            </a:r>
            <a:r>
              <a:rPr lang="en-US" altLang="zh-CN" sz="500" dirty="0">
                <a:solidFill>
                  <a:srgbClr val="000000"/>
                </a:solidFill>
                <a:latin typeface="微软雅黑" panose="020B0503020204020204" pitchFamily="34" charset="-122"/>
                <a:ea typeface="微软雅黑" panose="020B0503020204020204" pitchFamily="34" charset="-122"/>
                <a:sym typeface="+mn-ea"/>
              </a:rPr>
              <a:t>2019</a:t>
            </a:r>
            <a:r>
              <a:rPr lang="zh-CN" altLang="en-US" sz="500" dirty="0">
                <a:solidFill>
                  <a:srgbClr val="000000"/>
                </a:solidFill>
                <a:latin typeface="微软雅黑" panose="020B0503020204020204" pitchFamily="34" charset="-122"/>
                <a:ea typeface="微软雅黑" panose="020B0503020204020204" pitchFamily="34" charset="-122"/>
                <a:sym typeface="+mn-ea"/>
              </a:rPr>
              <a:t>年至</a:t>
            </a:r>
            <a:r>
              <a:rPr lang="en-US" altLang="zh-CN" sz="500" dirty="0">
                <a:solidFill>
                  <a:srgbClr val="000000"/>
                </a:solidFill>
                <a:latin typeface="微软雅黑" panose="020B0503020204020204" pitchFamily="34" charset="-122"/>
                <a:ea typeface="微软雅黑" panose="020B0503020204020204" pitchFamily="34" charset="-122"/>
                <a:sym typeface="+mn-ea"/>
              </a:rPr>
              <a:t>2100</a:t>
            </a:r>
            <a:r>
              <a:rPr lang="zh-CN" altLang="en-US" sz="500" dirty="0">
                <a:solidFill>
                  <a:srgbClr val="000000"/>
                </a:solidFill>
                <a:latin typeface="微软雅黑" panose="020B0503020204020204" pitchFamily="34" charset="-122"/>
                <a:ea typeface="微软雅黑" panose="020B0503020204020204" pitchFamily="34" charset="-122"/>
                <a:sym typeface="+mn-ea"/>
              </a:rPr>
              <a:t>年期间可避免的宫颈癌病例数量。</a:t>
            </a:r>
            <a:endParaRPr lang="zh-CN" altLang="en-US" sz="5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4766" y="6309481"/>
            <a:ext cx="5664472" cy="553998"/>
          </a:xfrm>
          <a:prstGeom prst="rect">
            <a:avLst/>
          </a:prstGeom>
          <a:noFill/>
        </p:spPr>
        <p:txBody>
          <a:bodyPr wrap="square" rtlCol="0">
            <a:spAutoFit/>
          </a:bodyPr>
          <a:lstStyle/>
          <a:p>
            <a:pPr lvl="0" algn="l">
              <a:buClrTx/>
              <a:buSzTx/>
              <a:buFontTx/>
              <a:defRPr/>
            </a:pPr>
            <a:r>
              <a:rPr lang="en-US" altLang="zh-CN" sz="600" dirty="0">
                <a:latin typeface="微软雅黑" panose="020B0503020204020204" pitchFamily="34" charset="-122"/>
                <a:ea typeface="微软雅黑" panose="020B0503020204020204" pitchFamily="34" charset="-122"/>
                <a:sym typeface="+mn-ea"/>
              </a:rPr>
              <a:t>3.Simms KT, et al. Lancet Oncol. 2019;20(3):394-407.</a:t>
            </a:r>
          </a:p>
          <a:p>
            <a:pPr lvl="0" algn="l">
              <a:buClrTx/>
              <a:buSzTx/>
              <a:buFontTx/>
              <a:defRPr/>
            </a:pPr>
            <a:r>
              <a:rPr lang="en-US" altLang="zh-CN" sz="600" dirty="0">
                <a:latin typeface="微软雅黑" panose="020B0503020204020204" pitchFamily="34" charset="-122"/>
                <a:ea typeface="微软雅黑" panose="020B0503020204020204" pitchFamily="34" charset="-122"/>
                <a:sym typeface="+mn-ea"/>
              </a:rPr>
              <a:t>4.Burger EA, et al.. Lancet Public Health. 2020 Apr;5(4):e213-e222. </a:t>
            </a:r>
          </a:p>
          <a:p>
            <a:pPr lvl="0" algn="l">
              <a:buClrTx/>
              <a:buSzTx/>
              <a:buFontTx/>
              <a:defRPr/>
            </a:pPr>
            <a:r>
              <a:rPr lang="en-US" altLang="zh-CN" sz="600" dirty="0">
                <a:latin typeface="微软雅黑" panose="020B0503020204020204" pitchFamily="34" charset="-122"/>
                <a:ea typeface="微软雅黑" panose="020B0503020204020204" pitchFamily="34" charset="-122"/>
              </a:rPr>
              <a:t>5.</a:t>
            </a:r>
            <a:r>
              <a:rPr lang="en-US" altLang="zh-CN" sz="600" dirty="0">
                <a:latin typeface="微软雅黑" panose="020B0503020204020204" pitchFamily="34" charset="-122"/>
                <a:ea typeface="微软雅黑" panose="020B0503020204020204" pitchFamily="34" charset="-122"/>
                <a:sym typeface="+mn-ea"/>
              </a:rPr>
              <a:t>Castanon A, et al.. Lancet Public Health. 2018 Jan;3(1):e34-e43. </a:t>
            </a:r>
            <a:endParaRPr lang="en-US" altLang="zh-CN" sz="600" dirty="0">
              <a:latin typeface="微软雅黑" panose="020B0503020204020204" pitchFamily="34" charset="-122"/>
              <a:ea typeface="微软雅黑" panose="020B0503020204020204" pitchFamily="34" charset="-122"/>
            </a:endParaRPr>
          </a:p>
          <a:p>
            <a:pPr lvl="0" algn="l">
              <a:buClrTx/>
              <a:buSzTx/>
              <a:buFontTx/>
              <a:defRPr/>
            </a:pPr>
            <a:r>
              <a:rPr lang="en-US" altLang="zh-CN" sz="600" dirty="0">
                <a:latin typeface="微软雅黑" panose="020B0503020204020204" pitchFamily="34" charset="-122"/>
                <a:ea typeface="微软雅黑" panose="020B0503020204020204" pitchFamily="34" charset="-122"/>
                <a:sym typeface="+mn-ea"/>
              </a:rPr>
              <a:t>6.Xia C, et al.BMC Med. 2021 Mar 3;19(1):62.</a:t>
            </a:r>
          </a:p>
          <a:p>
            <a:pPr>
              <a:defRPr/>
            </a:pPr>
            <a:r>
              <a:rPr lang="en-US" altLang="zh-CN" sz="600" dirty="0">
                <a:latin typeface="微软雅黑" panose="020B0503020204020204" pitchFamily="34" charset="-122"/>
                <a:ea typeface="微软雅黑" panose="020B0503020204020204" pitchFamily="34" charset="-122"/>
                <a:sym typeface="+mn-ea"/>
              </a:rPr>
              <a:t>7.Hall MT,  et al. Lancet Public Health. 2019;4(1):e19-e27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custDataLst>
              <p:tags r:id="rId1"/>
            </p:custDataLst>
          </p:nvPr>
        </p:nvPicPr>
        <p:blipFill>
          <a:blip r:embed="rId10"/>
          <a:srcRect l="207" t="910" r="3004" b="232"/>
          <a:stretch>
            <a:fillRect/>
          </a:stretch>
        </p:blipFill>
        <p:spPr>
          <a:xfrm>
            <a:off x="1896042" y="2337259"/>
            <a:ext cx="8464923" cy="3398746"/>
          </a:xfrm>
          <a:prstGeom prst="rect">
            <a:avLst/>
          </a:prstGeom>
        </p:spPr>
      </p:pic>
      <p:sp>
        <p:nvSpPr>
          <p:cNvPr id="7" name="矩形 6"/>
          <p:cNvSpPr/>
          <p:nvPr>
            <p:custDataLst>
              <p:tags r:id="rId2"/>
            </p:custDataLst>
          </p:nvPr>
        </p:nvSpPr>
        <p:spPr>
          <a:xfrm>
            <a:off x="1085633" y="1966521"/>
            <a:ext cx="9705632" cy="382137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pic>
        <p:nvPicPr>
          <p:cNvPr id="26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57830" y="2236502"/>
            <a:ext cx="383959" cy="384588"/>
          </a:xfrm>
          <a:prstGeom prst="rect">
            <a:avLst/>
          </a:prstGeom>
        </p:spPr>
      </p:pic>
      <p:sp>
        <p:nvSpPr>
          <p:cNvPr id="269" name="文本框 268"/>
          <p:cNvSpPr txBox="1"/>
          <p:nvPr/>
        </p:nvSpPr>
        <p:spPr>
          <a:xfrm>
            <a:off x="2741789" y="2309987"/>
            <a:ext cx="723667" cy="338554"/>
          </a:xfrm>
          <a:prstGeom prst="rect">
            <a:avLst/>
          </a:prstGeom>
          <a:noFill/>
        </p:spPr>
        <p:txBody>
          <a:bodyPr wrap="square" rtlCol="0">
            <a:spAutoFit/>
          </a:bodyPr>
          <a:lstStyle/>
          <a:p>
            <a:pPr algn="l">
              <a:lnSpc>
                <a:spcPct val="100000"/>
              </a:lnSpc>
            </a:pPr>
            <a:r>
              <a:rPr lang="zh-CN" altLang="en-US" sz="1600" b="1" dirty="0">
                <a:solidFill>
                  <a:srgbClr val="015560"/>
                </a:solidFill>
                <a:latin typeface="微软雅黑" panose="020B0503020204020204" pitchFamily="34" charset="-122"/>
                <a:ea typeface="微软雅黑" panose="020B0503020204020204" pitchFamily="34" charset="-122"/>
              </a:rPr>
              <a:t>美国</a:t>
            </a:r>
          </a:p>
        </p:txBody>
      </p:sp>
      <p:sp>
        <p:nvSpPr>
          <p:cNvPr id="270" name="文本框 269"/>
          <p:cNvSpPr txBox="1"/>
          <p:nvPr/>
        </p:nvSpPr>
        <p:spPr>
          <a:xfrm>
            <a:off x="2351503" y="2612468"/>
            <a:ext cx="3255927" cy="1254574"/>
          </a:xfrm>
          <a:prstGeom prst="rect">
            <a:avLst/>
          </a:prstGeom>
          <a:solidFill>
            <a:schemeClr val="bg1">
              <a:lumMod val="95000"/>
            </a:schemeClr>
          </a:solidFill>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自</a:t>
            </a:r>
            <a:r>
              <a:rPr lang="en-US" altLang="zh-CN" sz="1200" dirty="0">
                <a:latin typeface="微软雅黑" panose="020B0503020204020204" pitchFamily="34" charset="-122"/>
                <a:ea typeface="微软雅黑" panose="020B0503020204020204" pitchFamily="34" charset="-122"/>
              </a:rPr>
              <a:t>2006</a:t>
            </a:r>
            <a:r>
              <a:rPr lang="zh-CN" altLang="en-US" sz="1200" dirty="0">
                <a:latin typeface="微软雅黑" panose="020B0503020204020204" pitchFamily="34" charset="-122"/>
                <a:ea typeface="微软雅黑" panose="020B0503020204020204" pitchFamily="34" charset="-122"/>
              </a:rPr>
              <a:t>年开展</a:t>
            </a:r>
            <a:r>
              <a:rPr lang="en-US" altLang="zh-CN" sz="1200" dirty="0">
                <a:latin typeface="微软雅黑" panose="020B0503020204020204" pitchFamily="34" charset="-122"/>
                <a:ea typeface="微软雅黑" panose="020B0503020204020204" pitchFamily="34" charset="-122"/>
              </a:rPr>
              <a:t>HPV</a:t>
            </a:r>
            <a:r>
              <a:rPr lang="zh-CN" altLang="en-US" sz="1200" dirty="0">
                <a:latin typeface="微软雅黑" panose="020B0503020204020204" pitchFamily="34" charset="-122"/>
                <a:ea typeface="微软雅黑" panose="020B0503020204020204" pitchFamily="34" charset="-122"/>
              </a:rPr>
              <a:t>疫苗接种项目</a:t>
            </a:r>
            <a:r>
              <a:rPr lang="en-US" altLang="zh-CN" sz="1200" baseline="30000" dirty="0">
                <a:latin typeface="微软雅黑" panose="020B0503020204020204" pitchFamily="34" charset="-122"/>
                <a:ea typeface="微软雅黑" panose="020B0503020204020204" pitchFamily="34" charset="-122"/>
              </a:rPr>
              <a:t>10-12</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2006</a:t>
            </a:r>
            <a:r>
              <a:rPr lang="zh-CN" altLang="en-US" sz="1200" dirty="0">
                <a:latin typeface="微软雅黑" panose="020B0503020204020204" pitchFamily="34" charset="-122"/>
                <a:ea typeface="微软雅黑" panose="020B0503020204020204" pitchFamily="34" charset="-122"/>
              </a:rPr>
              <a:t>年使用四价</a:t>
            </a:r>
            <a:r>
              <a:rPr lang="en-US" altLang="zh-CN" sz="1200" dirty="0">
                <a:latin typeface="微软雅黑" panose="020B0503020204020204" pitchFamily="34" charset="-122"/>
                <a:ea typeface="微软雅黑" panose="020B0503020204020204" pitchFamily="34" charset="-122"/>
              </a:rPr>
              <a:t>HPV</a:t>
            </a:r>
            <a:r>
              <a:rPr lang="zh-CN" altLang="en-US" sz="1200" dirty="0">
                <a:latin typeface="微软雅黑" panose="020B0503020204020204" pitchFamily="34" charset="-122"/>
                <a:ea typeface="微软雅黑" panose="020B0503020204020204" pitchFamily="34" charset="-122"/>
              </a:rPr>
              <a:t>疫苗</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2015</a:t>
            </a:r>
            <a:r>
              <a:rPr lang="zh-CN" altLang="en-US" sz="1200" dirty="0">
                <a:latin typeface="微软雅黑" panose="020B0503020204020204" pitchFamily="34" charset="-122"/>
                <a:ea typeface="微软雅黑" panose="020B0503020204020204" pitchFamily="34" charset="-122"/>
              </a:rPr>
              <a:t>年推荐</a:t>
            </a:r>
            <a:r>
              <a:rPr lang="zh-CN" altLang="en-US" sz="1400" b="1" dirty="0">
                <a:solidFill>
                  <a:srgbClr val="015560"/>
                </a:solidFill>
                <a:latin typeface="微软雅黑" panose="020B0503020204020204" pitchFamily="34" charset="-122"/>
                <a:ea typeface="微软雅黑" panose="020B0503020204020204" pitchFamily="34" charset="-122"/>
              </a:rPr>
              <a:t>九价</a:t>
            </a:r>
            <a:r>
              <a:rPr lang="en-US" altLang="zh-CN" sz="1400" b="1" dirty="0">
                <a:solidFill>
                  <a:srgbClr val="015560"/>
                </a:solidFill>
                <a:latin typeface="微软雅黑" panose="020B0503020204020204" pitchFamily="34" charset="-122"/>
                <a:ea typeface="微软雅黑" panose="020B0503020204020204" pitchFamily="34" charset="-122"/>
              </a:rPr>
              <a:t>HPV</a:t>
            </a:r>
            <a:r>
              <a:rPr lang="zh-CN" altLang="en-US" sz="1400" b="1" dirty="0">
                <a:solidFill>
                  <a:srgbClr val="015560"/>
                </a:solidFill>
                <a:latin typeface="微软雅黑" panose="020B0503020204020204" pitchFamily="34" charset="-122"/>
                <a:ea typeface="微软雅黑" panose="020B0503020204020204" pitchFamily="34" charset="-122"/>
              </a:rPr>
              <a:t>疫苗</a:t>
            </a:r>
          </a:p>
          <a:p>
            <a:pPr marL="171450" indent="-171450">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2016年</a:t>
            </a:r>
            <a:r>
              <a:rPr lang="zh-CN" altLang="en-US" sz="1400" b="1" dirty="0">
                <a:solidFill>
                  <a:srgbClr val="015560"/>
                </a:solidFill>
                <a:latin typeface="微软雅黑" panose="020B0503020204020204" pitchFamily="34" charset="-122"/>
                <a:ea typeface="微软雅黑" panose="020B0503020204020204" pitchFamily="34" charset="-122"/>
              </a:rPr>
              <a:t>唯一</a:t>
            </a:r>
            <a:r>
              <a:rPr lang="en-US" altLang="zh-CN" sz="1200" dirty="0">
                <a:latin typeface="微软雅黑" panose="020B0503020204020204" pitchFamily="34" charset="-122"/>
                <a:ea typeface="微软雅黑" panose="020B0503020204020204" pitchFamily="34" charset="-122"/>
              </a:rPr>
              <a:t>使用</a:t>
            </a:r>
            <a:r>
              <a:rPr lang="zh-CN" altLang="en-US" sz="1400" b="1" dirty="0">
                <a:solidFill>
                  <a:srgbClr val="015560"/>
                </a:solidFill>
                <a:latin typeface="微软雅黑" panose="020B0503020204020204" pitchFamily="34" charset="-122"/>
                <a:ea typeface="微软雅黑" panose="020B0503020204020204" pitchFamily="34" charset="-122"/>
              </a:rPr>
              <a:t>九价</a:t>
            </a:r>
            <a:r>
              <a:rPr lang="en-US" altLang="zh-CN" sz="1400" b="1" dirty="0">
                <a:solidFill>
                  <a:srgbClr val="015560"/>
                </a:solidFill>
                <a:latin typeface="微软雅黑" panose="020B0503020204020204" pitchFamily="34" charset="-122"/>
                <a:ea typeface="微软雅黑" panose="020B0503020204020204" pitchFamily="34" charset="-122"/>
                <a:sym typeface="+mn-ea"/>
              </a:rPr>
              <a:t>HPV</a:t>
            </a:r>
            <a:r>
              <a:rPr lang="zh-CN" altLang="en-US" sz="1400" b="1" dirty="0">
                <a:solidFill>
                  <a:srgbClr val="015560"/>
                </a:solidFill>
                <a:latin typeface="微软雅黑" panose="020B0503020204020204" pitchFamily="34" charset="-122"/>
                <a:ea typeface="微软雅黑" panose="020B0503020204020204" pitchFamily="34" charset="-122"/>
                <a:sym typeface="+mn-ea"/>
              </a:rPr>
              <a:t>疫苗</a:t>
            </a:r>
          </a:p>
        </p:txBody>
      </p:sp>
      <p:sp>
        <p:nvSpPr>
          <p:cNvPr id="272" name="文本框 271"/>
          <p:cNvSpPr txBox="1"/>
          <p:nvPr/>
        </p:nvSpPr>
        <p:spPr>
          <a:xfrm>
            <a:off x="6482084" y="2129615"/>
            <a:ext cx="772839" cy="338554"/>
          </a:xfrm>
          <a:prstGeom prst="rect">
            <a:avLst/>
          </a:prstGeom>
          <a:noFill/>
        </p:spPr>
        <p:txBody>
          <a:bodyPr wrap="square" rtlCol="0">
            <a:spAutoFit/>
          </a:bodyPr>
          <a:lstStyle/>
          <a:p>
            <a:pPr algn="r">
              <a:lnSpc>
                <a:spcPct val="100000"/>
              </a:lnSpc>
            </a:pPr>
            <a:r>
              <a:rPr lang="zh-CN" altLang="en-US" sz="1600" b="1" dirty="0">
                <a:solidFill>
                  <a:srgbClr val="015560"/>
                </a:solidFill>
                <a:latin typeface="微软雅黑" panose="020B0503020204020204" pitchFamily="34" charset="-122"/>
                <a:ea typeface="微软雅黑" panose="020B0503020204020204" pitchFamily="34" charset="-122"/>
              </a:rPr>
              <a:t>英国</a:t>
            </a:r>
          </a:p>
        </p:txBody>
      </p:sp>
      <p:sp>
        <p:nvSpPr>
          <p:cNvPr id="273" name="文本框 272"/>
          <p:cNvSpPr txBox="1"/>
          <p:nvPr/>
        </p:nvSpPr>
        <p:spPr>
          <a:xfrm>
            <a:off x="6332545" y="2453693"/>
            <a:ext cx="3147595" cy="931409"/>
          </a:xfrm>
          <a:prstGeom prst="rect">
            <a:avLst/>
          </a:prstGeom>
          <a:solidFill>
            <a:schemeClr val="bg1">
              <a:lumMod val="95000"/>
            </a:schemeClr>
          </a:solidFill>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自</a:t>
            </a:r>
            <a:r>
              <a:rPr lang="en-US" altLang="zh-CN" sz="1200" dirty="0">
                <a:latin typeface="微软雅黑" panose="020B0503020204020204" pitchFamily="34" charset="-122"/>
                <a:ea typeface="微软雅黑" panose="020B0503020204020204" pitchFamily="34" charset="-122"/>
              </a:rPr>
              <a:t>2008</a:t>
            </a:r>
            <a:r>
              <a:rPr lang="zh-CN" altLang="en-US" sz="1200" dirty="0">
                <a:latin typeface="微软雅黑" panose="020B0503020204020204" pitchFamily="34" charset="-122"/>
                <a:ea typeface="微软雅黑" panose="020B0503020204020204" pitchFamily="34" charset="-122"/>
              </a:rPr>
              <a:t>年开展</a:t>
            </a:r>
            <a:r>
              <a:rPr lang="en-US" altLang="zh-CN" sz="1200" dirty="0">
                <a:latin typeface="微软雅黑" panose="020B0503020204020204" pitchFamily="34" charset="-122"/>
                <a:ea typeface="微软雅黑" panose="020B0503020204020204" pitchFamily="34" charset="-122"/>
              </a:rPr>
              <a:t>HPV</a:t>
            </a:r>
            <a:r>
              <a:rPr lang="zh-CN" altLang="en-US" sz="1200" dirty="0">
                <a:latin typeface="微软雅黑" panose="020B0503020204020204" pitchFamily="34" charset="-122"/>
                <a:ea typeface="微软雅黑" panose="020B0503020204020204" pitchFamily="34" charset="-122"/>
              </a:rPr>
              <a:t>疫苗接种项目</a:t>
            </a:r>
            <a:r>
              <a:rPr lang="en-US" altLang="zh-CN" sz="1200" baseline="30000" dirty="0">
                <a:latin typeface="微软雅黑" panose="020B0503020204020204" pitchFamily="34" charset="-122"/>
                <a:ea typeface="微软雅黑" panose="020B0503020204020204" pitchFamily="34" charset="-122"/>
              </a:rPr>
              <a:t>13-15</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2012</a:t>
            </a:r>
            <a:r>
              <a:rPr lang="zh-CN" altLang="en-US" sz="1200" dirty="0">
                <a:latin typeface="微软雅黑" panose="020B0503020204020204" pitchFamily="34" charset="-122"/>
                <a:ea typeface="微软雅黑" panose="020B0503020204020204" pitchFamily="34" charset="-122"/>
              </a:rPr>
              <a:t>年</a:t>
            </a:r>
            <a:r>
              <a:rPr lang="zh-CN" sz="1200" dirty="0">
                <a:latin typeface="微软雅黑" panose="020B0503020204020204" pitchFamily="34" charset="-122"/>
                <a:ea typeface="微软雅黑" panose="020B0503020204020204" pitchFamily="34" charset="-122"/>
              </a:rPr>
              <a:t>使用</a:t>
            </a:r>
            <a:r>
              <a:rPr lang="zh-CN" altLang="en-US" sz="1200" dirty="0">
                <a:latin typeface="微软雅黑" panose="020B0503020204020204" pitchFamily="34" charset="-122"/>
                <a:ea typeface="微软雅黑" panose="020B0503020204020204" pitchFamily="34" charset="-122"/>
                <a:sym typeface="+mn-ea"/>
              </a:rPr>
              <a:t>四价</a:t>
            </a:r>
            <a:r>
              <a:rPr lang="en-US" altLang="zh-CN" sz="1200" dirty="0">
                <a:latin typeface="微软雅黑" panose="020B0503020204020204" pitchFamily="34" charset="-122"/>
                <a:ea typeface="微软雅黑" panose="020B0503020204020204" pitchFamily="34" charset="-122"/>
                <a:sym typeface="+mn-ea"/>
              </a:rPr>
              <a:t>HPV</a:t>
            </a:r>
            <a:r>
              <a:rPr lang="zh-CN" altLang="en-US" sz="1200" dirty="0">
                <a:latin typeface="微软雅黑" panose="020B0503020204020204" pitchFamily="34" charset="-122"/>
                <a:ea typeface="微软雅黑" panose="020B0503020204020204" pitchFamily="34" charset="-122"/>
                <a:sym typeface="+mn-ea"/>
              </a:rPr>
              <a:t>疫苗</a:t>
            </a:r>
            <a:endParaRPr lang="en-US" altLang="zh-CN" sz="1200" baseline="3000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2022</a:t>
            </a:r>
            <a:r>
              <a:rPr lang="zh-CN" altLang="en-US" sz="1200" dirty="0">
                <a:latin typeface="微软雅黑" panose="020B0503020204020204" pitchFamily="34" charset="-122"/>
                <a:ea typeface="微软雅黑" panose="020B0503020204020204" pitchFamily="34" charset="-122"/>
              </a:rPr>
              <a:t>年调整为</a:t>
            </a:r>
            <a:r>
              <a:rPr lang="zh-CN" altLang="en-US" sz="1400" b="1" dirty="0">
                <a:solidFill>
                  <a:srgbClr val="015560"/>
                </a:solidFill>
                <a:latin typeface="微软雅黑" panose="020B0503020204020204" pitchFamily="34" charset="-122"/>
                <a:ea typeface="微软雅黑" panose="020B0503020204020204" pitchFamily="34" charset="-122"/>
              </a:rPr>
              <a:t>九价</a:t>
            </a:r>
            <a:r>
              <a:rPr lang="en-US" altLang="zh-CN" sz="1400" b="1" dirty="0">
                <a:solidFill>
                  <a:srgbClr val="015560"/>
                </a:solidFill>
                <a:latin typeface="微软雅黑" panose="020B0503020204020204" pitchFamily="34" charset="-122"/>
                <a:ea typeface="微软雅黑" panose="020B0503020204020204" pitchFamily="34" charset="-122"/>
              </a:rPr>
              <a:t>HPV</a:t>
            </a:r>
            <a:r>
              <a:rPr lang="zh-CN" altLang="en-US" sz="1400" b="1" dirty="0">
                <a:solidFill>
                  <a:srgbClr val="015560"/>
                </a:solidFill>
                <a:latin typeface="微软雅黑" panose="020B0503020204020204" pitchFamily="34" charset="-122"/>
                <a:ea typeface="微软雅黑" panose="020B0503020204020204" pitchFamily="34" charset="-122"/>
              </a:rPr>
              <a:t>疫苗</a:t>
            </a:r>
          </a:p>
        </p:txBody>
      </p:sp>
      <p:pic>
        <p:nvPicPr>
          <p:cNvPr id="274"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90105" y="2134565"/>
            <a:ext cx="383959" cy="357746"/>
          </a:xfrm>
          <a:prstGeom prst="rect">
            <a:avLst/>
          </a:prstGeom>
        </p:spPr>
      </p:pic>
      <p:sp>
        <p:nvSpPr>
          <p:cNvPr id="276" name="文本框 275"/>
          <p:cNvSpPr txBox="1"/>
          <p:nvPr/>
        </p:nvSpPr>
        <p:spPr>
          <a:xfrm>
            <a:off x="6750434" y="4253114"/>
            <a:ext cx="1027733" cy="337185"/>
          </a:xfrm>
          <a:prstGeom prst="rect">
            <a:avLst/>
          </a:prstGeom>
          <a:noFill/>
        </p:spPr>
        <p:txBody>
          <a:bodyPr wrap="square" rtlCol="0">
            <a:spAutoFit/>
          </a:bodyPr>
          <a:lstStyle/>
          <a:p>
            <a:pPr algn="l">
              <a:lnSpc>
                <a:spcPct val="100000"/>
              </a:lnSpc>
            </a:pPr>
            <a:r>
              <a:rPr lang="zh-CN" altLang="en-US" sz="1600" b="1" dirty="0">
                <a:solidFill>
                  <a:srgbClr val="015560"/>
                </a:solidFill>
                <a:latin typeface="微软雅黑" panose="020B0503020204020204" pitchFamily="34" charset="-122"/>
                <a:ea typeface="微软雅黑" panose="020B0503020204020204" pitchFamily="34" charset="-122"/>
              </a:rPr>
              <a:t>澳大利亚</a:t>
            </a:r>
          </a:p>
        </p:txBody>
      </p:sp>
      <p:sp>
        <p:nvSpPr>
          <p:cNvPr id="277" name="文本框 276"/>
          <p:cNvSpPr txBox="1"/>
          <p:nvPr/>
        </p:nvSpPr>
        <p:spPr>
          <a:xfrm>
            <a:off x="6369449" y="4577857"/>
            <a:ext cx="2940428" cy="931409"/>
          </a:xfrm>
          <a:prstGeom prst="rect">
            <a:avLst/>
          </a:prstGeom>
          <a:solidFill>
            <a:schemeClr val="bg1">
              <a:lumMod val="95000"/>
            </a:schemeClr>
          </a:solidFill>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自</a:t>
            </a:r>
            <a:r>
              <a:rPr lang="en-US" altLang="zh-CN" sz="1200" dirty="0">
                <a:latin typeface="微软雅黑" panose="020B0503020204020204" pitchFamily="34" charset="-122"/>
                <a:ea typeface="微软雅黑" panose="020B0503020204020204" pitchFamily="34" charset="-122"/>
              </a:rPr>
              <a:t>2007</a:t>
            </a:r>
            <a:r>
              <a:rPr lang="zh-CN" altLang="en-US" sz="1200" dirty="0">
                <a:latin typeface="微软雅黑" panose="020B0503020204020204" pitchFamily="34" charset="-122"/>
                <a:ea typeface="微软雅黑" panose="020B0503020204020204" pitchFamily="34" charset="-122"/>
              </a:rPr>
              <a:t>年开展</a:t>
            </a:r>
            <a:r>
              <a:rPr lang="en-US" altLang="zh-CN" sz="1200" dirty="0">
                <a:latin typeface="微软雅黑" panose="020B0503020204020204" pitchFamily="34" charset="-122"/>
                <a:ea typeface="微软雅黑" panose="020B0503020204020204" pitchFamily="34" charset="-122"/>
              </a:rPr>
              <a:t>HPV</a:t>
            </a:r>
            <a:r>
              <a:rPr lang="zh-CN" altLang="en-US" sz="1200" dirty="0">
                <a:latin typeface="微软雅黑" panose="020B0503020204020204" pitchFamily="34" charset="-122"/>
                <a:ea typeface="微软雅黑" panose="020B0503020204020204" pitchFamily="34" charset="-122"/>
              </a:rPr>
              <a:t>疫苗接种项目</a:t>
            </a:r>
            <a:r>
              <a:rPr lang="en-US" altLang="zh-CN" sz="1200" baseline="300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gn="l">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2007</a:t>
            </a:r>
            <a:r>
              <a:rPr lang="zh-CN" altLang="en-US" sz="1200" dirty="0">
                <a:latin typeface="微软雅黑" panose="020B0503020204020204" pitchFamily="34" charset="-122"/>
                <a:ea typeface="微软雅黑" panose="020B0503020204020204" pitchFamily="34" charset="-122"/>
              </a:rPr>
              <a:t>年使用四价</a:t>
            </a:r>
            <a:r>
              <a:rPr lang="en-US" altLang="zh-CN" sz="1200" dirty="0">
                <a:latin typeface="微软雅黑" panose="020B0503020204020204" pitchFamily="34" charset="-122"/>
                <a:ea typeface="微软雅黑" panose="020B0503020204020204" pitchFamily="34" charset="-122"/>
              </a:rPr>
              <a:t>HPV</a:t>
            </a:r>
            <a:r>
              <a:rPr lang="zh-CN" altLang="en-US" sz="1200" dirty="0">
                <a:latin typeface="微软雅黑" panose="020B0503020204020204" pitchFamily="34" charset="-122"/>
                <a:ea typeface="微软雅黑" panose="020B0503020204020204" pitchFamily="34" charset="-122"/>
              </a:rPr>
              <a:t>疫苗</a:t>
            </a:r>
          </a:p>
          <a:p>
            <a:pPr marL="171450" indent="-171450" algn="l">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2018</a:t>
            </a:r>
            <a:r>
              <a:rPr lang="zh-CN" altLang="en-US" sz="1200" dirty="0">
                <a:latin typeface="微软雅黑" panose="020B0503020204020204" pitchFamily="34" charset="-122"/>
                <a:ea typeface="微软雅黑" panose="020B0503020204020204" pitchFamily="34" charset="-122"/>
              </a:rPr>
              <a:t>年调整为</a:t>
            </a:r>
            <a:r>
              <a:rPr lang="zh-CN" altLang="en-US" sz="1400" b="1" dirty="0">
                <a:solidFill>
                  <a:srgbClr val="015560"/>
                </a:solidFill>
                <a:latin typeface="微软雅黑" panose="020B0503020204020204" pitchFamily="34" charset="-122"/>
                <a:ea typeface="微软雅黑" panose="020B0503020204020204" pitchFamily="34" charset="-122"/>
              </a:rPr>
              <a:t>九价</a:t>
            </a:r>
            <a:r>
              <a:rPr lang="en-US" altLang="zh-CN" sz="1400" b="1" dirty="0">
                <a:solidFill>
                  <a:srgbClr val="015560"/>
                </a:solidFill>
                <a:latin typeface="微软雅黑" panose="020B0503020204020204" pitchFamily="34" charset="-122"/>
                <a:ea typeface="微软雅黑" panose="020B0503020204020204" pitchFamily="34" charset="-122"/>
              </a:rPr>
              <a:t>HPV</a:t>
            </a:r>
            <a:r>
              <a:rPr lang="zh-CN" altLang="en-US" sz="1400" b="1" dirty="0">
                <a:solidFill>
                  <a:srgbClr val="015560"/>
                </a:solidFill>
                <a:latin typeface="微软雅黑" panose="020B0503020204020204" pitchFamily="34" charset="-122"/>
                <a:ea typeface="微软雅黑" panose="020B0503020204020204" pitchFamily="34" charset="-122"/>
              </a:rPr>
              <a:t>疫苗</a:t>
            </a:r>
          </a:p>
        </p:txBody>
      </p:sp>
      <p:pic>
        <p:nvPicPr>
          <p:cNvPr id="278"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72408" y="4187042"/>
            <a:ext cx="446977" cy="445920"/>
          </a:xfrm>
          <a:prstGeom prst="rect">
            <a:avLst/>
          </a:prstGeom>
        </p:spPr>
      </p:pic>
      <p:sp>
        <p:nvSpPr>
          <p:cNvPr id="5" name="文本框 4"/>
          <p:cNvSpPr txBox="1"/>
          <p:nvPr>
            <p:custDataLst>
              <p:tags r:id="rId3"/>
            </p:custDataLst>
          </p:nvPr>
        </p:nvSpPr>
        <p:spPr>
          <a:xfrm>
            <a:off x="0" y="5842337"/>
            <a:ext cx="8365490" cy="1015663"/>
          </a:xfrm>
          <a:prstGeom prst="rect">
            <a:avLst/>
          </a:prstGeom>
          <a:noFill/>
        </p:spPr>
        <p:txBody>
          <a:bodyPr wrap="square">
            <a:spAutoFit/>
          </a:bodyPr>
          <a:lstStyle/>
          <a:p>
            <a:pPr marL="0" indent="0">
              <a:lnSpc>
                <a:spcPct val="100000"/>
              </a:lnSpc>
              <a:spcBef>
                <a:spcPts val="0"/>
              </a:spcBef>
              <a:buNone/>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7.Hall MT,  et al. Lancet Public Health. 2019;4(1):e19-e27 </a:t>
            </a:r>
          </a:p>
          <a:p>
            <a:pPr marL="0" indent="0">
              <a:lnSpc>
                <a:spcPct val="100000"/>
              </a:lnSpc>
              <a:spcBef>
                <a:spcPts val="0"/>
              </a:spcBef>
              <a:buNone/>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 HPV. Vaccine Introduction. Current Vaccine Intro Status. </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14"/>
              </a:rPr>
              <a:t>https://view-hub.org/vaccine/hpv</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00000"/>
              </a:lnSpc>
              <a:spcBef>
                <a:spcPts val="0"/>
              </a:spcBef>
              <a:buNone/>
            </a:pP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9. Data on File, MSD</a:t>
            </a:r>
          </a:p>
          <a:p>
            <a:pPr indent="0" defTabSz="457200">
              <a:buFontTx/>
              <a:buNone/>
              <a:defRPr/>
            </a:pPr>
            <a:r>
              <a:rPr lang="en-US" altLang="zh-CN" sz="600" dirty="0">
                <a:solidFill>
                  <a:srgbClr val="000000"/>
                </a:solidFill>
                <a:latin typeface="微软雅黑" panose="020B0503020204020204" pitchFamily="34" charset="-122"/>
                <a:ea typeface="微软雅黑" panose="020B0503020204020204" pitchFamily="34" charset="-122"/>
                <a:sym typeface="+mn-ea"/>
              </a:rPr>
              <a:t>7.Hall MT, Simms KT, Lew JB, et al. The projected timeframe until cervical cancer elimination in Australia: a modelling study. Lancet Public Health. 2019;4(1):e19-e27.</a:t>
            </a:r>
            <a:endParaRPr lang="en-US" altLang="zh-CN" sz="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defTabSz="457200">
              <a:buFontTx/>
              <a:buNone/>
              <a:defRPr/>
            </a:pPr>
            <a:r>
              <a:rPr lang="en-US" altLang="zh-CN" sz="600" dirty="0">
                <a:latin typeface="微软雅黑" panose="020B0503020204020204" pitchFamily="34" charset="-122"/>
                <a:ea typeface="微软雅黑" panose="020B0503020204020204" pitchFamily="34" charset="-122"/>
                <a:cs typeface="Times New Roman" panose="02020603050405020304" pitchFamily="18" charset="0"/>
                <a:sym typeface="+mn-ea"/>
              </a:rPr>
              <a:t>10</a:t>
            </a:r>
            <a:r>
              <a:rPr lang="en-US" altLang="zh-CN" sz="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600" dirty="0">
                <a:solidFill>
                  <a:schemeClr val="tx1"/>
                </a:solidFill>
                <a:latin typeface="微软雅黑" panose="020B0503020204020204" pitchFamily="34" charset="-122"/>
                <a:ea typeface="微软雅黑" panose="020B0503020204020204" pitchFamily="34" charset="-122"/>
                <a:sym typeface="+mn-ea"/>
              </a:rPr>
              <a:t>Mix JM, et al. Cancer Epidemiol Biomarkers Prev. 2021;30(1):30-37.</a:t>
            </a:r>
          </a:p>
          <a:p>
            <a:pPr indent="0" defTabSz="457200">
              <a:buFontTx/>
              <a:buNone/>
              <a:defRPr/>
            </a:pPr>
            <a:r>
              <a:rPr lang="en-US" altLang="zh-CN" sz="600" dirty="0">
                <a:latin typeface="微软雅黑" panose="020B0503020204020204" pitchFamily="34" charset="-122"/>
                <a:ea typeface="微软雅黑" panose="020B0503020204020204" pitchFamily="34" charset="-122"/>
                <a:cs typeface="Times New Roman" panose="02020603050405020304" pitchFamily="18" charset="0"/>
                <a:sym typeface="+mn-ea"/>
              </a:rPr>
              <a:t>11</a:t>
            </a:r>
            <a:r>
              <a:rPr lang="en-US" altLang="zh-CN" sz="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 Markowitz LE, et al.MMWR Recomm Rep. 2007 Mar 23;56(RR-2):1-24</a:t>
            </a:r>
          </a:p>
          <a:p>
            <a:pPr indent="0" defTabSz="457200">
              <a:buFontTx/>
              <a:buNone/>
              <a:defRPr/>
            </a:pPr>
            <a:r>
              <a:rPr lang="en-US" altLang="zh-CN" sz="600" dirty="0">
                <a:latin typeface="微软雅黑" panose="020B0503020204020204" pitchFamily="34" charset="-122"/>
                <a:ea typeface="微软雅黑" panose="020B0503020204020204" pitchFamily="34" charset="-122"/>
                <a:cs typeface="Times New Roman" panose="02020603050405020304" pitchFamily="18" charset="0"/>
                <a:sym typeface="+mn-ea"/>
              </a:rPr>
              <a:t>12</a:t>
            </a:r>
            <a:r>
              <a:rPr lang="en-US" altLang="zh-CN" sz="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.Petrosky E, et al.MMWR Morb Mortal Wkly Rep. 2015;64(11):300-4.</a:t>
            </a:r>
          </a:p>
          <a:p>
            <a:pPr indent="0" algn="l">
              <a:buNone/>
            </a:pPr>
            <a:r>
              <a:rPr lang="en-US" altLang="zh-CN" sz="600" dirty="0">
                <a:latin typeface="微软雅黑" panose="020B0503020204020204" pitchFamily="34" charset="-122"/>
                <a:ea typeface="微软雅黑" panose="020B0503020204020204" pitchFamily="34" charset="-122"/>
                <a:sym typeface="+mn-ea"/>
              </a:rPr>
              <a:t>13.Drug Safety Update November 2012, vol 6, issue 4: H2. </a:t>
            </a:r>
            <a:r>
              <a:rPr lang="en-US" altLang="zh-CN" sz="600" dirty="0">
                <a:latin typeface="微软雅黑" panose="020B0503020204020204" pitchFamily="34" charset="-122"/>
                <a:ea typeface="微软雅黑" panose="020B0503020204020204" pitchFamily="34" charset="-122"/>
                <a:sym typeface="+mn-ea"/>
                <a:hlinkClick r:id="rId15"/>
              </a:rPr>
              <a:t>https://www.gov.uk/drug-safety-update/human-papillomavirus-vaccine-cervarix-balance-of-risks-and-benefits-remains-clearly-positive</a:t>
            </a:r>
            <a:endParaRPr lang="en-US" altLang="zh-CN" sz="600" dirty="0">
              <a:solidFill>
                <a:schemeClr val="tx1"/>
              </a:solidFill>
              <a:latin typeface="微软雅黑" panose="020B0503020204020204" pitchFamily="34" charset="-122"/>
              <a:ea typeface="微软雅黑" panose="020B0503020204020204" pitchFamily="34" charset="-122"/>
            </a:endParaRPr>
          </a:p>
          <a:p>
            <a:pPr indent="0" algn="l">
              <a:buNone/>
            </a:pPr>
            <a:r>
              <a:rPr lang="en-US" altLang="zh-CN" sz="600" dirty="0">
                <a:latin typeface="微软雅黑" panose="020B0503020204020204" pitchFamily="34" charset="-122"/>
                <a:ea typeface="微软雅黑" panose="020B0503020204020204" pitchFamily="34" charset="-122"/>
                <a:sym typeface="+mn-ea"/>
              </a:rPr>
              <a:t>14.The HPV chapter of the Green Book.31 March 2022.</a:t>
            </a:r>
          </a:p>
          <a:p>
            <a:pPr indent="0" algn="l">
              <a:buNone/>
            </a:pPr>
            <a:r>
              <a:rPr lang="en-US" altLang="zh-CN" sz="600" dirty="0">
                <a:latin typeface="微软雅黑" panose="020B0503020204020204" pitchFamily="34" charset="-122"/>
                <a:ea typeface="微软雅黑" panose="020B0503020204020204" pitchFamily="34" charset="-122"/>
                <a:sym typeface="+mn-ea"/>
                <a:hlinkClick r:id="rId16"/>
              </a:rPr>
              <a:t>1</a:t>
            </a:r>
            <a:r>
              <a:rPr lang="en-US" altLang="zh-CN" sz="600" dirty="0">
                <a:latin typeface="微软雅黑" panose="020B0503020204020204" pitchFamily="34" charset="-122"/>
                <a:ea typeface="微软雅黑" panose="020B0503020204020204" pitchFamily="34" charset="-122"/>
                <a:sym typeface="+mn-ea"/>
              </a:rPr>
              <a:t>5.Human papillomavirus (HPV) adolescent programme.https://learn.nes.nhs.scot/14736/immunisation/human-papillomavirus</a:t>
            </a:r>
            <a:endParaRPr lang="en-US" altLang="zh-CN" sz="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9" name="iconfont-11695-5571212"/>
          <p:cNvSpPr/>
          <p:nvPr>
            <p:custDataLst>
              <p:tags r:id="rId4"/>
            </p:custDataLst>
          </p:nvPr>
        </p:nvSpPr>
        <p:spPr>
          <a:xfrm>
            <a:off x="1354840" y="1084879"/>
            <a:ext cx="635329" cy="647563"/>
          </a:xfrm>
          <a:custGeom>
            <a:avLst/>
            <a:gdLst>
              <a:gd name="connsiteX0" fmla="*/ 133350 w 533400"/>
              <a:gd name="connsiteY0" fmla="*/ 252365 h 533400"/>
              <a:gd name="connsiteX1" fmla="*/ 97107 w 533400"/>
              <a:gd name="connsiteY1" fmla="*/ 285178 h 533400"/>
              <a:gd name="connsiteX2" fmla="*/ 53483 w 533400"/>
              <a:gd name="connsiteY2" fmla="*/ 456248 h 533400"/>
              <a:gd name="connsiteX3" fmla="*/ 80010 w 533400"/>
              <a:gd name="connsiteY3" fmla="*/ 480108 h 533400"/>
              <a:gd name="connsiteX4" fmla="*/ 453390 w 533400"/>
              <a:gd name="connsiteY4" fmla="*/ 480108 h 533400"/>
              <a:gd name="connsiteX5" fmla="*/ 479870 w 533400"/>
              <a:gd name="connsiteY5" fmla="*/ 456248 h 533400"/>
              <a:gd name="connsiteX6" fmla="*/ 436436 w 533400"/>
              <a:gd name="connsiteY6" fmla="*/ 285560 h 533400"/>
              <a:gd name="connsiteX7" fmla="*/ 408908 w 533400"/>
              <a:gd name="connsiteY7" fmla="*/ 252365 h 533400"/>
              <a:gd name="connsiteX8" fmla="*/ 395573 w 533400"/>
              <a:gd name="connsiteY8" fmla="*/ 252365 h 533400"/>
              <a:gd name="connsiteX9" fmla="*/ 284702 w 533400"/>
              <a:gd name="connsiteY9" fmla="*/ 392620 h 533400"/>
              <a:gd name="connsiteX10" fmla="*/ 266700 w 533400"/>
              <a:gd name="connsiteY10" fmla="*/ 409051 h 533400"/>
              <a:gd name="connsiteX11" fmla="*/ 248746 w 533400"/>
              <a:gd name="connsiteY11" fmla="*/ 392668 h 533400"/>
              <a:gd name="connsiteX12" fmla="*/ 137588 w 533400"/>
              <a:gd name="connsiteY12" fmla="*/ 252365 h 533400"/>
              <a:gd name="connsiteX13" fmla="*/ 266726 w 533400"/>
              <a:gd name="connsiteY13" fmla="*/ 128586 h 533400"/>
              <a:gd name="connsiteX14" fmla="*/ 239953 w 533400"/>
              <a:gd name="connsiteY14" fmla="*/ 155349 h 533400"/>
              <a:gd name="connsiteX15" fmla="*/ 266726 w 533400"/>
              <a:gd name="connsiteY15" fmla="*/ 182065 h 533400"/>
              <a:gd name="connsiteX16" fmla="*/ 293548 w 533400"/>
              <a:gd name="connsiteY16" fmla="*/ 155349 h 533400"/>
              <a:gd name="connsiteX17" fmla="*/ 266726 w 533400"/>
              <a:gd name="connsiteY17" fmla="*/ 128586 h 533400"/>
              <a:gd name="connsiteX18" fmla="*/ 266726 w 533400"/>
              <a:gd name="connsiteY18" fmla="*/ 75392 h 533400"/>
              <a:gd name="connsiteX19" fmla="*/ 346904 w 533400"/>
              <a:gd name="connsiteY19" fmla="*/ 155397 h 533400"/>
              <a:gd name="connsiteX20" fmla="*/ 266726 w 533400"/>
              <a:gd name="connsiteY20" fmla="*/ 235402 h 533400"/>
              <a:gd name="connsiteX21" fmla="*/ 186596 w 533400"/>
              <a:gd name="connsiteY21" fmla="*/ 155349 h 533400"/>
              <a:gd name="connsiteX22" fmla="*/ 266726 w 533400"/>
              <a:gd name="connsiteY22" fmla="*/ 75392 h 533400"/>
              <a:gd name="connsiteX23" fmla="*/ 266700 w 533400"/>
              <a:gd name="connsiteY23" fmla="*/ 53292 h 533400"/>
              <a:gd name="connsiteX24" fmla="*/ 183594 w 533400"/>
              <a:gd name="connsiteY24" fmla="*/ 83963 h 533400"/>
              <a:gd name="connsiteX25" fmla="*/ 164258 w 533400"/>
              <a:gd name="connsiteY25" fmla="*/ 169593 h 533400"/>
              <a:gd name="connsiteX26" fmla="*/ 266653 w 533400"/>
              <a:gd name="connsiteY26" fmla="*/ 335518 h 533400"/>
              <a:gd name="connsiteX27" fmla="*/ 369142 w 533400"/>
              <a:gd name="connsiteY27" fmla="*/ 169545 h 533400"/>
              <a:gd name="connsiteX28" fmla="*/ 350187 w 533400"/>
              <a:gd name="connsiteY28" fmla="*/ 84201 h 533400"/>
              <a:gd name="connsiteX29" fmla="*/ 266700 w 533400"/>
              <a:gd name="connsiteY29" fmla="*/ 53292 h 533400"/>
              <a:gd name="connsiteX30" fmla="*/ 266700 w 533400"/>
              <a:gd name="connsiteY30" fmla="*/ 0 h 533400"/>
              <a:gd name="connsiteX31" fmla="*/ 390335 w 533400"/>
              <a:gd name="connsiteY31" fmla="*/ 49197 h 533400"/>
              <a:gd name="connsiteX32" fmla="*/ 421958 w 533400"/>
              <a:gd name="connsiteY32" fmla="*/ 176832 h 533400"/>
              <a:gd name="connsiteX33" fmla="*/ 417195 w 533400"/>
              <a:gd name="connsiteY33" fmla="*/ 199454 h 533400"/>
              <a:gd name="connsiteX34" fmla="*/ 488061 w 533400"/>
              <a:gd name="connsiteY34" fmla="*/ 272177 h 533400"/>
              <a:gd name="connsiteX35" fmla="*/ 533400 w 533400"/>
              <a:gd name="connsiteY35" fmla="*/ 450104 h 533400"/>
              <a:gd name="connsiteX36" fmla="*/ 533400 w 533400"/>
              <a:gd name="connsiteY36" fmla="*/ 453438 h 533400"/>
              <a:gd name="connsiteX37" fmla="*/ 453390 w 533400"/>
              <a:gd name="connsiteY37" fmla="*/ 533400 h 533400"/>
              <a:gd name="connsiteX38" fmla="*/ 80010 w 533400"/>
              <a:gd name="connsiteY38" fmla="*/ 533400 h 533400"/>
              <a:gd name="connsiteX39" fmla="*/ 0 w 533400"/>
              <a:gd name="connsiteY39" fmla="*/ 453438 h 533400"/>
              <a:gd name="connsiteX40" fmla="*/ 0 w 533400"/>
              <a:gd name="connsiteY40" fmla="*/ 450104 h 533400"/>
              <a:gd name="connsiteX41" fmla="*/ 45244 w 533400"/>
              <a:gd name="connsiteY41" fmla="*/ 272415 h 533400"/>
              <a:gd name="connsiteX42" fmla="*/ 116443 w 533400"/>
              <a:gd name="connsiteY42" fmla="*/ 200692 h 533400"/>
              <a:gd name="connsiteX43" fmla="*/ 111395 w 533400"/>
              <a:gd name="connsiteY43" fmla="*/ 176689 h 533400"/>
              <a:gd name="connsiteX44" fmla="*/ 143399 w 533400"/>
              <a:gd name="connsiteY44" fmla="*/ 48863 h 533400"/>
              <a:gd name="connsiteX45" fmla="*/ 266700 w 533400"/>
              <a:gd name="connsiteY4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33400" h="533400">
                <a:moveTo>
                  <a:pt x="133350" y="252365"/>
                </a:moveTo>
                <a:cubicBezTo>
                  <a:pt x="115252" y="252365"/>
                  <a:pt x="102060" y="264319"/>
                  <a:pt x="97107" y="285178"/>
                </a:cubicBezTo>
                <a:lnTo>
                  <a:pt x="53483" y="456248"/>
                </a:lnTo>
                <a:cubicBezTo>
                  <a:pt x="54864" y="469630"/>
                  <a:pt x="66246" y="480108"/>
                  <a:pt x="80010" y="480108"/>
                </a:cubicBezTo>
                <a:lnTo>
                  <a:pt x="453390" y="480108"/>
                </a:lnTo>
                <a:cubicBezTo>
                  <a:pt x="467154" y="480108"/>
                  <a:pt x="478536" y="469630"/>
                  <a:pt x="479870" y="456248"/>
                </a:cubicBezTo>
                <a:lnTo>
                  <a:pt x="436436" y="285560"/>
                </a:lnTo>
                <a:cubicBezTo>
                  <a:pt x="427673" y="252365"/>
                  <a:pt x="420577" y="252365"/>
                  <a:pt x="408908" y="252365"/>
                </a:cubicBezTo>
                <a:lnTo>
                  <a:pt x="395573" y="252365"/>
                </a:lnTo>
                <a:cubicBezTo>
                  <a:pt x="356235" y="326565"/>
                  <a:pt x="288512" y="389144"/>
                  <a:pt x="284702" y="392620"/>
                </a:cubicBezTo>
                <a:lnTo>
                  <a:pt x="266700" y="409051"/>
                </a:lnTo>
                <a:lnTo>
                  <a:pt x="248746" y="392668"/>
                </a:lnTo>
                <a:cubicBezTo>
                  <a:pt x="244936" y="389239"/>
                  <a:pt x="176927" y="326660"/>
                  <a:pt x="137588" y="252365"/>
                </a:cubicBezTo>
                <a:close/>
                <a:moveTo>
                  <a:pt x="266726" y="128586"/>
                </a:moveTo>
                <a:cubicBezTo>
                  <a:pt x="251958" y="128586"/>
                  <a:pt x="239953" y="140634"/>
                  <a:pt x="239953" y="155349"/>
                </a:cubicBezTo>
                <a:cubicBezTo>
                  <a:pt x="239953" y="170017"/>
                  <a:pt x="251958" y="182065"/>
                  <a:pt x="266726" y="182065"/>
                </a:cubicBezTo>
                <a:cubicBezTo>
                  <a:pt x="281495" y="182065"/>
                  <a:pt x="293548" y="170017"/>
                  <a:pt x="293548" y="155349"/>
                </a:cubicBezTo>
                <a:cubicBezTo>
                  <a:pt x="293548" y="140634"/>
                  <a:pt x="281495" y="128586"/>
                  <a:pt x="266726" y="128586"/>
                </a:cubicBezTo>
                <a:close/>
                <a:moveTo>
                  <a:pt x="266726" y="75392"/>
                </a:moveTo>
                <a:cubicBezTo>
                  <a:pt x="310936" y="75392"/>
                  <a:pt x="346904" y="111299"/>
                  <a:pt x="346904" y="155397"/>
                </a:cubicBezTo>
                <a:cubicBezTo>
                  <a:pt x="346904" y="199495"/>
                  <a:pt x="310936" y="235402"/>
                  <a:pt x="266726" y="235402"/>
                </a:cubicBezTo>
                <a:cubicBezTo>
                  <a:pt x="222564" y="235402"/>
                  <a:pt x="186596" y="199447"/>
                  <a:pt x="186596" y="155349"/>
                </a:cubicBezTo>
                <a:cubicBezTo>
                  <a:pt x="186596" y="111204"/>
                  <a:pt x="222564" y="75392"/>
                  <a:pt x="266726" y="75392"/>
                </a:cubicBezTo>
                <a:close/>
                <a:moveTo>
                  <a:pt x="266700" y="53292"/>
                </a:moveTo>
                <a:cubicBezTo>
                  <a:pt x="229934" y="53292"/>
                  <a:pt x="201168" y="63865"/>
                  <a:pt x="183594" y="83963"/>
                </a:cubicBezTo>
                <a:cubicBezTo>
                  <a:pt x="166116" y="103870"/>
                  <a:pt x="159401" y="133540"/>
                  <a:pt x="164258" y="169593"/>
                </a:cubicBezTo>
                <a:cubicBezTo>
                  <a:pt x="172545" y="231648"/>
                  <a:pt x="235172" y="303038"/>
                  <a:pt x="266653" y="335518"/>
                </a:cubicBezTo>
                <a:cubicBezTo>
                  <a:pt x="298133" y="303038"/>
                  <a:pt x="360569" y="231648"/>
                  <a:pt x="369142" y="169545"/>
                </a:cubicBezTo>
                <a:cubicBezTo>
                  <a:pt x="374142" y="133636"/>
                  <a:pt x="367570" y="104108"/>
                  <a:pt x="350187" y="84201"/>
                </a:cubicBezTo>
                <a:cubicBezTo>
                  <a:pt x="332566" y="63960"/>
                  <a:pt x="303657" y="53292"/>
                  <a:pt x="266700" y="53292"/>
                </a:cubicBezTo>
                <a:close/>
                <a:moveTo>
                  <a:pt x="266700" y="0"/>
                </a:moveTo>
                <a:cubicBezTo>
                  <a:pt x="319564" y="0"/>
                  <a:pt x="362331" y="16954"/>
                  <a:pt x="390335" y="49197"/>
                </a:cubicBezTo>
                <a:cubicBezTo>
                  <a:pt x="418148" y="81105"/>
                  <a:pt x="429101" y="125206"/>
                  <a:pt x="421958" y="176832"/>
                </a:cubicBezTo>
                <a:cubicBezTo>
                  <a:pt x="420958" y="184309"/>
                  <a:pt x="419291" y="191881"/>
                  <a:pt x="417195" y="199454"/>
                </a:cubicBezTo>
                <a:cubicBezTo>
                  <a:pt x="463391" y="203121"/>
                  <a:pt x="478965" y="238030"/>
                  <a:pt x="488061" y="272177"/>
                </a:cubicBezTo>
                <a:lnTo>
                  <a:pt x="533400" y="450104"/>
                </a:lnTo>
                <a:lnTo>
                  <a:pt x="533400" y="453438"/>
                </a:lnTo>
                <a:cubicBezTo>
                  <a:pt x="533400" y="497586"/>
                  <a:pt x="497491" y="533400"/>
                  <a:pt x="453390" y="533400"/>
                </a:cubicBezTo>
                <a:lnTo>
                  <a:pt x="80010" y="533400"/>
                </a:lnTo>
                <a:cubicBezTo>
                  <a:pt x="35909" y="533400"/>
                  <a:pt x="0" y="497491"/>
                  <a:pt x="0" y="453438"/>
                </a:cubicBezTo>
                <a:lnTo>
                  <a:pt x="0" y="450104"/>
                </a:lnTo>
                <a:lnTo>
                  <a:pt x="45244" y="272415"/>
                </a:lnTo>
                <a:cubicBezTo>
                  <a:pt x="54388" y="234029"/>
                  <a:pt x="81486" y="207216"/>
                  <a:pt x="116443" y="200692"/>
                </a:cubicBezTo>
                <a:cubicBezTo>
                  <a:pt x="114252" y="192643"/>
                  <a:pt x="112442" y="184642"/>
                  <a:pt x="111395" y="176689"/>
                </a:cubicBezTo>
                <a:cubicBezTo>
                  <a:pt x="104394" y="124920"/>
                  <a:pt x="115490" y="80724"/>
                  <a:pt x="143399" y="48863"/>
                </a:cubicBezTo>
                <a:cubicBezTo>
                  <a:pt x="171402" y="16907"/>
                  <a:pt x="214075" y="0"/>
                  <a:pt x="266700" y="0"/>
                </a:cubicBezTo>
                <a:close/>
              </a:path>
            </a:pathLst>
          </a:cu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文本框 9"/>
          <p:cNvSpPr txBox="1"/>
          <p:nvPr>
            <p:custDataLst>
              <p:tags r:id="rId5"/>
            </p:custDataLst>
          </p:nvPr>
        </p:nvSpPr>
        <p:spPr>
          <a:xfrm>
            <a:off x="2082881" y="1070106"/>
            <a:ext cx="3178253" cy="677108"/>
          </a:xfrm>
          <a:prstGeom prst="rect">
            <a:avLst/>
          </a:prstGeom>
          <a:noFill/>
          <a:extLst>
            <a:ext uri="{909E8E84-426E-40DD-AFC4-6F175D3DCCD1}">
              <a14:hiddenFill xmlns:a14="http://schemas.microsoft.com/office/drawing/2010/main">
                <a:solidFill>
                  <a:schemeClr val="bg1">
                    <a:alpha val="74000"/>
                  </a:schemeClr>
                </a:solidFill>
              </a14:hiddenFill>
            </a:ext>
          </a:extLst>
        </p:spPr>
        <p:txBody>
          <a:bodyPr wrap="square">
            <a:spAutoFit/>
          </a:bodyPr>
          <a:lstStyle/>
          <a:p>
            <a:pPr indent="0" algn="l" fontAlgn="auto">
              <a:lnSpc>
                <a:spcPct val="100000"/>
              </a:lnSpc>
            </a:pPr>
            <a:r>
              <a:rPr lang="en-US" altLang="zh-CN" sz="2400" b="1" dirty="0">
                <a:solidFill>
                  <a:srgbClr val="015560"/>
                </a:solidFill>
                <a:latin typeface="微软雅黑" panose="020B0503020204020204" pitchFamily="34" charset="-122"/>
                <a:ea typeface="微软雅黑" panose="020B0503020204020204" pitchFamily="34" charset="-122"/>
              </a:rPr>
              <a:t>131</a:t>
            </a:r>
            <a:r>
              <a:rPr lang="zh-CN" altLang="en-US" sz="2400" b="1" dirty="0">
                <a:solidFill>
                  <a:srgbClr val="015560"/>
                </a:solidFill>
                <a:latin typeface="微软雅黑" panose="020B0503020204020204" pitchFamily="34" charset="-122"/>
                <a:ea typeface="微软雅黑" panose="020B0503020204020204" pitchFamily="34" charset="-122"/>
              </a:rPr>
              <a:t>个</a:t>
            </a:r>
            <a:r>
              <a:rPr lang="en-US" altLang="zh-CN" sz="2400" b="1" dirty="0">
                <a:solidFill>
                  <a:srgbClr val="015560"/>
                </a:solidFill>
                <a:latin typeface="微软雅黑" panose="020B0503020204020204" pitchFamily="34" charset="-122"/>
                <a:ea typeface="微软雅黑" panose="020B0503020204020204" pitchFamily="34" charset="-122"/>
              </a:rPr>
              <a:t>*</a:t>
            </a:r>
            <a:endParaRPr lang="zh-CN" altLang="en-US" sz="2400" b="1" dirty="0">
              <a:solidFill>
                <a:srgbClr val="015560"/>
              </a:solidFill>
              <a:latin typeface="微软雅黑" panose="020B0503020204020204" pitchFamily="34" charset="-122"/>
              <a:ea typeface="微软雅黑" panose="020B0503020204020204" pitchFamily="34" charset="-122"/>
            </a:endParaRPr>
          </a:p>
          <a:p>
            <a:pPr indent="0" algn="l" fontAlgn="auto">
              <a:lnSpc>
                <a:spcPct val="100000"/>
              </a:lnSpc>
            </a:pPr>
            <a:r>
              <a:rPr lang="zh-CN" altLang="en-US" sz="1400" dirty="0">
                <a:solidFill>
                  <a:schemeClr val="tx1"/>
                </a:solidFill>
                <a:latin typeface="微软雅黑" panose="020B0503020204020204" pitchFamily="34" charset="-122"/>
                <a:ea typeface="微软雅黑" panose="020B0503020204020204" pitchFamily="34" charset="-122"/>
              </a:rPr>
              <a:t>国家和地区</a:t>
            </a:r>
            <a:r>
              <a:rPr lang="zh-CN" altLang="en-US" sz="1400" dirty="0">
                <a:solidFill>
                  <a:schemeClr val="tx1"/>
                </a:solidFill>
                <a:latin typeface="微软雅黑" panose="020B0503020204020204" pitchFamily="34" charset="-122"/>
                <a:ea typeface="微软雅黑" panose="020B0503020204020204" pitchFamily="34" charset="-122"/>
                <a:sym typeface="+mn-ea"/>
              </a:rPr>
              <a:t>开展</a:t>
            </a:r>
            <a:r>
              <a:rPr lang="zh-CN" altLang="en-US" sz="1400" dirty="0">
                <a:latin typeface="微软雅黑" panose="020B0503020204020204" pitchFamily="34" charset="-122"/>
                <a:ea typeface="微软雅黑" panose="020B0503020204020204" pitchFamily="34" charset="-122"/>
                <a:sym typeface="+mn-ea"/>
              </a:rPr>
              <a:t>HPV疫苗接种项目</a:t>
            </a:r>
            <a:r>
              <a:rPr lang="en-US" altLang="zh-CN" sz="1400" baseline="30000" dirty="0">
                <a:latin typeface="微软雅黑" panose="020B0503020204020204" pitchFamily="34" charset="-122"/>
                <a:ea typeface="微软雅黑" panose="020B0503020204020204" pitchFamily="34" charset="-122"/>
                <a:sym typeface="+mn-ea"/>
              </a:rPr>
              <a:t>8</a:t>
            </a:r>
            <a:endParaRPr lang="en-US" altLang="zh-CN" sz="1400" baseline="30000" dirty="0">
              <a:solidFill>
                <a:schemeClr val="tx1"/>
              </a:solidFill>
              <a:latin typeface="微软雅黑" panose="020B0503020204020204" pitchFamily="34" charset="-122"/>
              <a:ea typeface="微软雅黑" panose="020B0503020204020204" pitchFamily="34" charset="-122"/>
              <a:sym typeface="+mn-ea"/>
            </a:endParaRPr>
          </a:p>
        </p:txBody>
      </p:sp>
      <p:sp>
        <p:nvSpPr>
          <p:cNvPr id="11" name="椭圆 10"/>
          <p:cNvSpPr/>
          <p:nvPr>
            <p:custDataLst>
              <p:tags r:id="rId6"/>
            </p:custDataLst>
          </p:nvPr>
        </p:nvSpPr>
        <p:spPr>
          <a:xfrm>
            <a:off x="5905304" y="1064640"/>
            <a:ext cx="704850" cy="688041"/>
          </a:xfrm>
          <a:prstGeom prst="ellipse">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九</a:t>
            </a:r>
          </a:p>
        </p:txBody>
      </p:sp>
      <p:sp>
        <p:nvSpPr>
          <p:cNvPr id="12" name="文本框 11"/>
          <p:cNvSpPr txBox="1"/>
          <p:nvPr>
            <p:custDataLst>
              <p:tags r:id="rId7"/>
            </p:custDataLst>
          </p:nvPr>
        </p:nvSpPr>
        <p:spPr>
          <a:xfrm>
            <a:off x="6816529" y="1070106"/>
            <a:ext cx="3766303" cy="677108"/>
          </a:xfrm>
          <a:prstGeom prst="rect">
            <a:avLst/>
          </a:prstGeom>
          <a:noFill/>
        </p:spPr>
        <p:txBody>
          <a:bodyPr wrap="square">
            <a:spAutoFit/>
          </a:bodyPr>
          <a:lstStyle/>
          <a:p>
            <a:pPr algn="l" fontAlgn="auto">
              <a:lnSpc>
                <a:spcPct val="100000"/>
              </a:lnSpc>
              <a:buClrTx/>
              <a:buSzTx/>
              <a:buFontTx/>
            </a:pPr>
            <a:r>
              <a:rPr lang="en-US" altLang="zh-CN" sz="2400" b="1" dirty="0">
                <a:solidFill>
                  <a:srgbClr val="015560"/>
                </a:solidFill>
                <a:latin typeface="微软雅黑" panose="020B0503020204020204" pitchFamily="34" charset="-122"/>
                <a:ea typeface="微软雅黑" panose="020B0503020204020204" pitchFamily="34" charset="-122"/>
              </a:rPr>
              <a:t>53个</a:t>
            </a:r>
            <a:r>
              <a:rPr lang="zh-CN" altLang="en-US" sz="2400" b="1" dirty="0">
                <a:solidFill>
                  <a:srgbClr val="015560"/>
                </a:solidFill>
                <a:latin typeface="微软雅黑" panose="020B0503020204020204" pitchFamily="34" charset="-122"/>
                <a:ea typeface="微软雅黑" panose="020B0503020204020204" pitchFamily="34" charset="-122"/>
              </a:rPr>
              <a:t>**</a:t>
            </a:r>
            <a:endParaRPr lang="en-US" altLang="zh-CN" sz="2400" b="1" dirty="0">
              <a:solidFill>
                <a:srgbClr val="015560"/>
              </a:solidFill>
              <a:latin typeface="微软雅黑" panose="020B0503020204020204" pitchFamily="34" charset="-122"/>
              <a:ea typeface="微软雅黑" panose="020B0503020204020204" pitchFamily="34" charset="-122"/>
            </a:endParaRPr>
          </a:p>
          <a:p>
            <a:pPr algn="l" fontAlgn="auto">
              <a:lnSpc>
                <a:spcPct val="100000"/>
              </a:lnSpc>
              <a:buClrTx/>
              <a:buSzTx/>
              <a:buFontTx/>
            </a:pPr>
            <a:r>
              <a:rPr lang="zh-CN" altLang="en-US" sz="1400" dirty="0">
                <a:solidFill>
                  <a:schemeClr val="tx1"/>
                </a:solidFill>
                <a:latin typeface="微软雅黑" panose="020B0503020204020204" pitchFamily="34" charset="-122"/>
                <a:ea typeface="微软雅黑" panose="020B0503020204020204" pitchFamily="34" charset="-122"/>
              </a:rPr>
              <a:t>国家和地区</a:t>
            </a:r>
            <a:r>
              <a:rPr lang="zh-CN" altLang="en-US" sz="1400" dirty="0">
                <a:solidFill>
                  <a:schemeClr val="tx1"/>
                </a:solidFill>
                <a:latin typeface="微软雅黑" panose="020B0503020204020204" pitchFamily="34" charset="-122"/>
                <a:ea typeface="微软雅黑" panose="020B0503020204020204" pitchFamily="34" charset="-122"/>
                <a:sym typeface="+mn-ea"/>
              </a:rPr>
              <a:t>开展</a:t>
            </a:r>
            <a:r>
              <a:rPr lang="zh-CN" altLang="en-US" sz="1400" b="1" dirty="0">
                <a:solidFill>
                  <a:srgbClr val="015560"/>
                </a:solidFill>
                <a:latin typeface="微软雅黑" panose="020B0503020204020204" pitchFamily="34" charset="-122"/>
                <a:ea typeface="微软雅黑" panose="020B0503020204020204" pitchFamily="34" charset="-122"/>
                <a:sym typeface="+mn-ea"/>
              </a:rPr>
              <a:t>九价HPV疫苗</a:t>
            </a:r>
            <a:r>
              <a:rPr lang="zh-CN" altLang="en-US" sz="1400" dirty="0">
                <a:latin typeface="微软雅黑" panose="020B0503020204020204" pitchFamily="34" charset="-122"/>
                <a:ea typeface="微软雅黑" panose="020B0503020204020204" pitchFamily="34" charset="-122"/>
                <a:sym typeface="+mn-ea"/>
              </a:rPr>
              <a:t>接种项目</a:t>
            </a:r>
            <a:r>
              <a:rPr lang="en-US" altLang="zh-CN" sz="1400" baseline="30000" dirty="0">
                <a:latin typeface="微软雅黑" panose="020B0503020204020204" pitchFamily="34" charset="-122"/>
                <a:ea typeface="微软雅黑" panose="020B0503020204020204" pitchFamily="34" charset="-122"/>
                <a:sym typeface="+mn-ea"/>
              </a:rPr>
              <a:t>9</a:t>
            </a:r>
            <a:endParaRPr lang="en-US" altLang="zh-CN" sz="1400" kern="0" baseline="30000" dirty="0">
              <a:solidFill>
                <a:schemeClr val="tx1"/>
              </a:solidFill>
              <a:latin typeface="微软雅黑" panose="020B0503020204020204" pitchFamily="34" charset="-122"/>
              <a:ea typeface="微软雅黑" panose="020B0503020204020204" pitchFamily="34" charset="-122"/>
              <a:cs typeface="+mn-ea"/>
              <a:sym typeface="+mn-ea"/>
            </a:endParaRPr>
          </a:p>
        </p:txBody>
      </p:sp>
      <p:sp>
        <p:nvSpPr>
          <p:cNvPr id="13" name="文本占位符 27"/>
          <p:cNvSpPr txBox="1"/>
          <p:nvPr/>
        </p:nvSpPr>
        <p:spPr>
          <a:xfrm>
            <a:off x="0" y="5648415"/>
            <a:ext cx="8572165" cy="27699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*截至</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00000"/>
              </a:lnSpc>
              <a:spcBef>
                <a:spcPts val="0"/>
              </a:spcBef>
              <a:buNone/>
            </a:pP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**截至</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标题 1"/>
          <p:cNvSpPr txBox="1"/>
          <p:nvPr/>
        </p:nvSpPr>
        <p:spPr>
          <a:xfrm>
            <a:off x="670559" y="397740"/>
            <a:ext cx="10759440" cy="561632"/>
          </a:xfrm>
        </p:spPr>
        <p:txBody>
          <a:bodyPr vert="horz" rtlCol="0">
            <a:normAutofit/>
          </a:bodyPr>
          <a:lstStyle>
            <a:lvl1pPr algn="l" defTabSz="914400" rtl="0" eaLnBrk="1" latinLnBrk="0" hangingPunct="1">
              <a:lnSpc>
                <a:spcPct val="90000"/>
              </a:lnSpc>
              <a:spcBef>
                <a:spcPct val="0"/>
              </a:spcBef>
              <a:buNone/>
              <a:defRPr sz="2600" b="1" kern="1200">
                <a:solidFill>
                  <a:srgbClr val="2E9898"/>
                </a:solidFill>
                <a:latin typeface="微软雅黑" panose="020B0503020204020204" pitchFamily="34" charset="-122"/>
                <a:ea typeface="微软雅黑" panose="020B0503020204020204" pitchFamily="34" charset="-122"/>
                <a:cs typeface="+mj-cs"/>
              </a:defRPr>
            </a:lvl1pPr>
          </a:lstStyle>
          <a:p>
            <a:r>
              <a:rPr lang="zh-CN" altLang="en-US" dirty="0">
                <a:solidFill>
                  <a:srgbClr val="015560"/>
                </a:solidFill>
                <a:sym typeface="+mn-ea"/>
              </a:rPr>
              <a:t>多个国家和地区开展</a:t>
            </a:r>
            <a:r>
              <a:rPr lang="en-US" altLang="zh-CN" dirty="0">
                <a:solidFill>
                  <a:srgbClr val="015560"/>
                </a:solidFill>
                <a:sym typeface="+mn-ea"/>
              </a:rPr>
              <a:t>HPV</a:t>
            </a:r>
            <a:r>
              <a:rPr lang="zh-CN" altLang="en-US" dirty="0">
                <a:solidFill>
                  <a:srgbClr val="015560"/>
                </a:solidFill>
                <a:sym typeface="+mn-ea"/>
              </a:rPr>
              <a:t>疫苗接种项目，以九价</a:t>
            </a:r>
            <a:r>
              <a:rPr lang="en-US" altLang="zh-CN" dirty="0">
                <a:solidFill>
                  <a:srgbClr val="015560"/>
                </a:solidFill>
                <a:sym typeface="+mn-ea"/>
              </a:rPr>
              <a:t>HPV</a:t>
            </a:r>
            <a:r>
              <a:rPr lang="zh-CN" altLang="en-US" dirty="0">
                <a:solidFill>
                  <a:srgbClr val="015560"/>
                </a:solidFill>
                <a:sym typeface="+mn-ea"/>
              </a:rPr>
              <a:t>疫苗为主</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14"/>
          <p:cNvSpPr/>
          <p:nvPr/>
        </p:nvSpPr>
        <p:spPr>
          <a:xfrm>
            <a:off x="7753395" y="4422872"/>
            <a:ext cx="3931766" cy="814785"/>
          </a:xfrm>
          <a:prstGeom prst="roundRect">
            <a:avLst>
              <a:gd name="adj" fmla="val 10950"/>
            </a:avLst>
          </a:prstGeom>
          <a:solidFill>
            <a:srgbClr val="2EFFE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663633" y="525550"/>
            <a:ext cx="10759440" cy="561632"/>
          </a:xfrm>
        </p:spPr>
        <p:txBody>
          <a:bodyPr>
            <a:noAutofit/>
          </a:bodyPr>
          <a:lstStyle/>
          <a:p>
            <a:r>
              <a:rPr lang="zh-CN" altLang="en-US" dirty="0">
                <a:sym typeface="+mn-ea"/>
              </a:rPr>
              <a:t>全球模型研究表明，接种九价</a:t>
            </a:r>
            <a:r>
              <a:rPr lang="en-US" altLang="zh-CN" dirty="0">
                <a:sym typeface="+mn-ea"/>
              </a:rPr>
              <a:t>HPV</a:t>
            </a:r>
            <a:r>
              <a:rPr lang="zh-CN" altLang="en-US" dirty="0">
                <a:sym typeface="+mn-ea"/>
              </a:rPr>
              <a:t>疫苗助力加速子宫颈癌消除进程，</a:t>
            </a:r>
            <a:br>
              <a:rPr lang="zh-CN" altLang="en-US" dirty="0">
                <a:sym typeface="+mn-ea"/>
              </a:rPr>
            </a:br>
            <a:r>
              <a:rPr lang="zh-CN" altLang="en-US" dirty="0">
                <a:sym typeface="+mn-ea"/>
              </a:rPr>
              <a:t>更快达到</a:t>
            </a:r>
            <a:r>
              <a:rPr lang="en-US" altLang="zh-CN" dirty="0">
                <a:sym typeface="+mn-ea"/>
              </a:rPr>
              <a:t>WHO</a:t>
            </a:r>
            <a:r>
              <a:rPr lang="zh-CN" altLang="en-US" dirty="0">
                <a:sym typeface="+mn-ea"/>
              </a:rPr>
              <a:t>消除目标</a:t>
            </a:r>
          </a:p>
        </p:txBody>
      </p:sp>
      <p:sp>
        <p:nvSpPr>
          <p:cNvPr id="4" name="矩形 3"/>
          <p:cNvSpPr/>
          <p:nvPr/>
        </p:nvSpPr>
        <p:spPr>
          <a:xfrm>
            <a:off x="0" y="6671310"/>
            <a:ext cx="8490585" cy="186690"/>
          </a:xfrm>
          <a:prstGeom prst="rect">
            <a:avLst/>
          </a:prstGeom>
          <a:noFill/>
        </p:spPr>
        <p:txBody>
          <a:bodyPr wrap="square">
            <a:noAutofit/>
          </a:bodyPr>
          <a:lstStyle/>
          <a:p>
            <a:pPr lvl="0" algn="l">
              <a:buClrTx/>
              <a:buSzTx/>
              <a:buFontTx/>
              <a:defRPr/>
            </a:pPr>
            <a:r>
              <a:rPr lang="en-US" altLang="zh-CN" sz="600" dirty="0">
                <a:latin typeface="微软雅黑" panose="020B0503020204020204" pitchFamily="34" charset="-122"/>
                <a:ea typeface="微软雅黑" panose="020B0503020204020204" pitchFamily="34" charset="-122"/>
                <a:sym typeface="+mn-ea"/>
              </a:rPr>
              <a:t>3.Simms KT, et al. Lancet Oncol. 2019;20(3):394-407.</a:t>
            </a:r>
            <a:endParaRPr lang="en-US" altLang="zh-CN" sz="600" dirty="0">
              <a:solidFill>
                <a:prstClr val="black"/>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0" y="6264607"/>
            <a:ext cx="8423275" cy="461665"/>
          </a:xfrm>
          <a:prstGeom prst="rect">
            <a:avLst/>
          </a:prstGeom>
          <a:noFill/>
        </p:spPr>
        <p:txBody>
          <a:bodyPr wrap="square">
            <a:spAutoFit/>
          </a:bodyPr>
          <a:lstStyle/>
          <a:p>
            <a:pPr algn="just" defTabSz="457200"/>
            <a:r>
              <a:rPr lang="zh-CN" altLang="en-US" sz="6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九价</a:t>
            </a:r>
            <a:r>
              <a:rPr lang="en-US" altLang="zh-CN" sz="6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HPV</a:t>
            </a:r>
            <a:r>
              <a:rPr lang="zh-CN" altLang="en-US" sz="6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疫苗在中国境内获批适用人群为</a:t>
            </a:r>
            <a:r>
              <a:rPr lang="en-US" altLang="zh-CN" sz="6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9-45</a:t>
            </a:r>
            <a:r>
              <a:rPr lang="zh-CN" altLang="en-US" sz="6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岁女性。</a:t>
            </a:r>
            <a:endParaRPr lang="en-US" sz="6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algn="just" defTabSz="457200"/>
            <a:r>
              <a:rPr sz="600" kern="0" dirty="0" err="1">
                <a:solidFill>
                  <a:prstClr val="black"/>
                </a:solidFill>
                <a:latin typeface="微软雅黑" panose="020B0503020204020204" pitchFamily="34" charset="-122"/>
                <a:ea typeface="微软雅黑" panose="020B0503020204020204" pitchFamily="34" charset="-122"/>
                <a:cs typeface="Arial" panose="020B0604020202020204" pitchFamily="34" charset="0"/>
              </a:rPr>
              <a:t>HDI：人类发展指数</a:t>
            </a:r>
            <a:r>
              <a:rPr lang="zh-CN" altLang="en-US" sz="6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endParaRPr sz="6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a:p>
            <a:pPr algn="just" defTabSz="457200"/>
            <a:r>
              <a:rPr sz="600" kern="0" baseline="300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a:t>
            </a:r>
            <a:r>
              <a:rPr lang="en-US" sz="6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 </a:t>
            </a:r>
            <a:r>
              <a:rPr sz="600" kern="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研究设计：一项统计趋势分析和建模研究，使用国际癌症研究机构发表的《五大洲癌症发病率系列》中包含的高质量癌症登记数据，对全世界子宫颈癌的现有趋势进行了统计分析。使用一个全面和广泛验证的模拟平台Policy1-Cervix，对潜在扩大方案对预防子宫颈癌的影响进行动态多队列模型分析，以预测未来子宫颈癌的发病率和疾病负担。</a:t>
            </a:r>
          </a:p>
        </p:txBody>
      </p:sp>
      <p:grpSp>
        <p:nvGrpSpPr>
          <p:cNvPr id="6" name="组合 5"/>
          <p:cNvGrpSpPr/>
          <p:nvPr/>
        </p:nvGrpSpPr>
        <p:grpSpPr>
          <a:xfrm>
            <a:off x="455155" y="2425786"/>
            <a:ext cx="7209376" cy="3309978"/>
            <a:chOff x="2635" y="4520"/>
            <a:chExt cx="9687" cy="4447"/>
          </a:xfrm>
        </p:grpSpPr>
        <p:pic>
          <p:nvPicPr>
            <p:cNvPr id="7" name="图片 6"/>
            <p:cNvPicPr>
              <a:picLocks noChangeAspect="1"/>
            </p:cNvPicPr>
            <p:nvPr/>
          </p:nvPicPr>
          <p:blipFill>
            <a:blip r:embed="rId2" cstate="email"/>
            <a:stretch>
              <a:fillRect/>
            </a:stretch>
          </p:blipFill>
          <p:spPr>
            <a:xfrm>
              <a:off x="3116" y="4520"/>
              <a:ext cx="9206" cy="4446"/>
            </a:xfrm>
            <a:prstGeom prst="rect">
              <a:avLst/>
            </a:prstGeom>
          </p:spPr>
        </p:pic>
        <p:sp>
          <p:nvSpPr>
            <p:cNvPr id="8" name="文本框 7"/>
            <p:cNvSpPr txBox="1"/>
            <p:nvPr/>
          </p:nvSpPr>
          <p:spPr>
            <a:xfrm>
              <a:off x="2635" y="4531"/>
              <a:ext cx="572" cy="4436"/>
            </a:xfrm>
            <a:prstGeom prst="rect">
              <a:avLst/>
            </a:prstGeom>
            <a:noFill/>
          </p:spPr>
          <p:txBody>
            <a:bodyPr vert="vert270" wrap="square" rtlCol="0">
              <a:spAutoFit/>
            </a:bodyPr>
            <a:lstStyle/>
            <a:p>
              <a:pPr algn="ctr" defTabSz="457200"/>
              <a:r>
                <a:rPr lang="zh-CN" altLang="en-US" sz="1200" dirty="0">
                  <a:solidFill>
                    <a:prstClr val="black"/>
                  </a:solidFill>
                  <a:latin typeface="微软雅黑" panose="020B0503020204020204" pitchFamily="34" charset="-122"/>
                  <a:ea typeface="微软雅黑" panose="020B0503020204020204" pitchFamily="34" charset="-122"/>
                </a:rPr>
                <a:t>子宫颈癌年龄标准化发病率</a:t>
              </a:r>
              <a:r>
                <a:rPr lang="en-US" altLang="zh-CN" sz="1200" dirty="0">
                  <a:solidFill>
                    <a:prstClr val="black"/>
                  </a:solidFill>
                  <a:latin typeface="微软雅黑" panose="020B0503020204020204" pitchFamily="34" charset="-122"/>
                  <a:ea typeface="微软雅黑" panose="020B0503020204020204" pitchFamily="34" charset="-122"/>
                </a:rPr>
                <a:t>/10</a:t>
              </a:r>
              <a:r>
                <a:rPr lang="zh-CN" altLang="en-US" sz="1200" dirty="0">
                  <a:solidFill>
                    <a:prstClr val="black"/>
                  </a:solidFill>
                  <a:latin typeface="微软雅黑" panose="020B0503020204020204" pitchFamily="34" charset="-122"/>
                  <a:ea typeface="微软雅黑" panose="020B0503020204020204" pitchFamily="34" charset="-122"/>
                </a:rPr>
                <a:t>万女性</a:t>
              </a:r>
            </a:p>
          </p:txBody>
        </p:sp>
      </p:grpSp>
      <p:grpSp>
        <p:nvGrpSpPr>
          <p:cNvPr id="9" name="组合 8"/>
          <p:cNvGrpSpPr/>
          <p:nvPr/>
        </p:nvGrpSpPr>
        <p:grpSpPr>
          <a:xfrm>
            <a:off x="4331051" y="2067314"/>
            <a:ext cx="6394984" cy="947921"/>
            <a:chOff x="11541" y="5292"/>
            <a:chExt cx="10071" cy="1493"/>
          </a:xfrm>
        </p:grpSpPr>
        <p:grpSp>
          <p:nvGrpSpPr>
            <p:cNvPr id="10" name="组合 9"/>
            <p:cNvGrpSpPr/>
            <p:nvPr/>
          </p:nvGrpSpPr>
          <p:grpSpPr>
            <a:xfrm>
              <a:off x="11541" y="5328"/>
              <a:ext cx="7549" cy="1457"/>
              <a:chOff x="1853" y="2749"/>
              <a:chExt cx="7549" cy="1457"/>
            </a:xfrm>
          </p:grpSpPr>
          <p:sp>
            <p:nvSpPr>
              <p:cNvPr id="17" name="文本框 16"/>
              <p:cNvSpPr txBox="1"/>
              <p:nvPr/>
            </p:nvSpPr>
            <p:spPr>
              <a:xfrm>
                <a:off x="2239" y="2780"/>
                <a:ext cx="3101" cy="21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Gavi</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推荐的四价</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HPV</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疫苗接种目标</a:t>
                </a:r>
              </a:p>
            </p:txBody>
          </p:sp>
          <p:sp>
            <p:nvSpPr>
              <p:cNvPr id="18" name="文本框 17"/>
              <p:cNvSpPr txBox="1"/>
              <p:nvPr/>
            </p:nvSpPr>
            <p:spPr>
              <a:xfrm>
                <a:off x="2239" y="3020"/>
                <a:ext cx="3101" cy="21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80-100%</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四价</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HPV</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疫苗覆盖率</a:t>
                </a:r>
              </a:p>
            </p:txBody>
          </p:sp>
          <p:sp>
            <p:nvSpPr>
              <p:cNvPr id="19" name="文本框 18"/>
              <p:cNvSpPr txBox="1"/>
              <p:nvPr/>
            </p:nvSpPr>
            <p:spPr>
              <a:xfrm>
                <a:off x="2239" y="3482"/>
                <a:ext cx="3101" cy="21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80-100%</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九价</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HPV</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疫苗覆盖率</a:t>
                </a:r>
              </a:p>
            </p:txBody>
          </p:sp>
          <p:sp>
            <p:nvSpPr>
              <p:cNvPr id="20" name="文本框 19"/>
              <p:cNvSpPr txBox="1"/>
              <p:nvPr/>
            </p:nvSpPr>
            <p:spPr>
              <a:xfrm>
                <a:off x="2239" y="3711"/>
                <a:ext cx="4183" cy="21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80-100%</a:t>
                </a:r>
                <a:r>
                  <a:rPr kumimoji="0" lang="zh-CN" altLang="en-US" sz="9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九价</a:t>
                </a:r>
                <a:r>
                  <a:rPr kumimoji="0" lang="en-US" altLang="zh-CN" sz="9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HPV</a:t>
                </a:r>
                <a:r>
                  <a:rPr kumimoji="0" lang="zh-CN" altLang="en-US" sz="9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覆盖率</a:t>
                </a:r>
                <a:r>
                  <a:rPr kumimoji="0" lang="en-US" altLang="zh-CN" sz="9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a:t>
                </a:r>
                <a:r>
                  <a:rPr kumimoji="0" lang="zh-CN" altLang="en-US" sz="9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终生</a:t>
                </a:r>
                <a:r>
                  <a:rPr kumimoji="0" lang="en-US" altLang="zh-CN" sz="9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2</a:t>
                </a:r>
                <a:r>
                  <a:rPr kumimoji="0" lang="zh-CN" altLang="en-US" sz="9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次子宫颈癌筛查</a:t>
                </a:r>
              </a:p>
            </p:txBody>
          </p:sp>
          <p:pic>
            <p:nvPicPr>
              <p:cNvPr id="21" name="图片 20"/>
              <p:cNvPicPr>
                <a:picLocks noChangeAspect="1"/>
              </p:cNvPicPr>
              <p:nvPr/>
            </p:nvPicPr>
            <p:blipFill rotWithShape="1">
              <a:blip r:embed="rId3" cstate="print"/>
              <a:srcRect r="-7064"/>
              <a:stretch>
                <a:fillRect/>
              </a:stretch>
            </p:blipFill>
            <p:spPr>
              <a:xfrm>
                <a:off x="1853" y="2749"/>
                <a:ext cx="341" cy="1388"/>
              </a:xfrm>
              <a:prstGeom prst="rect">
                <a:avLst/>
              </a:prstGeom>
            </p:spPr>
          </p:pic>
          <p:sp>
            <p:nvSpPr>
              <p:cNvPr id="22" name="文本框 21"/>
              <p:cNvSpPr txBox="1"/>
              <p:nvPr/>
            </p:nvSpPr>
            <p:spPr>
              <a:xfrm>
                <a:off x="2239" y="3238"/>
                <a:ext cx="3101" cy="21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80-100%</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二价</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HPV</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疫苗覆盖率</a:t>
                </a:r>
              </a:p>
            </p:txBody>
          </p:sp>
          <p:sp>
            <p:nvSpPr>
              <p:cNvPr id="23" name="文本框 22"/>
              <p:cNvSpPr txBox="1"/>
              <p:nvPr/>
            </p:nvSpPr>
            <p:spPr>
              <a:xfrm>
                <a:off x="2216" y="3915"/>
                <a:ext cx="7186" cy="291"/>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5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80-100%</a:t>
                </a:r>
                <a:r>
                  <a:rPr kumimoji="0" lang="zh-CN" altLang="en-US" sz="105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九价</a:t>
                </a:r>
                <a:r>
                  <a:rPr kumimoji="0" lang="en-US" altLang="zh-CN" sz="105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HPV</a:t>
                </a:r>
                <a:r>
                  <a:rPr kumimoji="0" lang="zh-CN" altLang="en-US" sz="105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覆盖率</a:t>
                </a:r>
                <a:r>
                  <a:rPr kumimoji="0" lang="en-US" altLang="zh-CN" sz="105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a:t>
                </a:r>
                <a:r>
                  <a:rPr kumimoji="0" lang="en-US" altLang="zh-CN" sz="12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HPV-FASTER</a:t>
                </a:r>
                <a:r>
                  <a:rPr kumimoji="0" lang="zh-CN" altLang="en-US" sz="12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策略</a:t>
                </a:r>
                <a:r>
                  <a:rPr kumimoji="0" lang="en-US" altLang="zh-CN" sz="12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49</a:t>
                </a:r>
                <a:r>
                  <a:rPr kumimoji="0" lang="zh-CN" altLang="en-US" sz="12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岁以下接种</a:t>
                </a:r>
                <a:r>
                  <a:rPr kumimoji="0" lang="en-US" altLang="zh-CN" sz="12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HPV</a:t>
                </a:r>
                <a:r>
                  <a:rPr kumimoji="0" lang="zh-CN" altLang="en-US" sz="12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疫苗</a:t>
                </a:r>
              </a:p>
            </p:txBody>
          </p:sp>
        </p:grpSp>
        <p:grpSp>
          <p:nvGrpSpPr>
            <p:cNvPr id="11" name="组合 10"/>
            <p:cNvGrpSpPr/>
            <p:nvPr/>
          </p:nvGrpSpPr>
          <p:grpSpPr>
            <a:xfrm>
              <a:off x="17531" y="5292"/>
              <a:ext cx="4081" cy="1019"/>
              <a:chOff x="17531" y="5292"/>
              <a:chExt cx="4081" cy="1019"/>
            </a:xfrm>
          </p:grpSpPr>
          <p:sp>
            <p:nvSpPr>
              <p:cNvPr id="12" name="文本框 11"/>
              <p:cNvSpPr txBox="1"/>
              <p:nvPr/>
            </p:nvSpPr>
            <p:spPr>
              <a:xfrm>
                <a:off x="17913" y="5343"/>
                <a:ext cx="2638" cy="21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终生</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次子宫颈癌筛查</a:t>
                </a:r>
              </a:p>
            </p:txBody>
          </p:sp>
          <p:sp>
            <p:nvSpPr>
              <p:cNvPr id="13" name="文本框 12"/>
              <p:cNvSpPr txBox="1"/>
              <p:nvPr/>
            </p:nvSpPr>
            <p:spPr>
              <a:xfrm>
                <a:off x="17913" y="5593"/>
                <a:ext cx="3191" cy="21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当前的子宫颈癌筛查策略</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疫苗</a:t>
                </a:r>
              </a:p>
            </p:txBody>
          </p:sp>
          <p:sp>
            <p:nvSpPr>
              <p:cNvPr id="14" name="文本框 13"/>
              <p:cNvSpPr txBox="1"/>
              <p:nvPr/>
            </p:nvSpPr>
            <p:spPr>
              <a:xfrm>
                <a:off x="17913" y="5843"/>
                <a:ext cx="3699" cy="21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仅仅采用当前的子宫颈癌筛查策略</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无疫苗影响</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rotWithShape="1">
              <a:blip r:embed="rId4" cstate="email"/>
              <a:srcRect/>
              <a:stretch>
                <a:fillRect/>
              </a:stretch>
            </p:blipFill>
            <p:spPr>
              <a:xfrm>
                <a:off x="17531" y="5292"/>
                <a:ext cx="289" cy="992"/>
              </a:xfrm>
              <a:prstGeom prst="rect">
                <a:avLst/>
              </a:prstGeom>
            </p:spPr>
          </p:pic>
          <p:sp>
            <p:nvSpPr>
              <p:cNvPr id="16" name="文本框 15"/>
              <p:cNvSpPr txBox="1"/>
              <p:nvPr/>
            </p:nvSpPr>
            <p:spPr>
              <a:xfrm>
                <a:off x="17913" y="6093"/>
                <a:ext cx="3348" cy="218"/>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逐渐扩大应用场景</a:t>
                </a:r>
              </a:p>
            </p:txBody>
          </p:sp>
        </p:grpSp>
      </p:grpSp>
      <p:sp>
        <p:nvSpPr>
          <p:cNvPr id="39" name="文本框 38"/>
          <p:cNvSpPr txBox="1"/>
          <p:nvPr/>
        </p:nvSpPr>
        <p:spPr>
          <a:xfrm>
            <a:off x="7753395" y="4463604"/>
            <a:ext cx="3861800" cy="737235"/>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12-15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岁青少年实现</a:t>
            </a:r>
            <a:r>
              <a:rPr lang="en-US" altLang="zh-CN" sz="14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80-100%</a:t>
            </a:r>
            <a:r>
              <a:rPr lang="zh-CN" altLang="en-US" sz="14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九价</a:t>
            </a:r>
            <a:r>
              <a:rPr lang="en-US" altLang="zh-CN" sz="14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疫苗接种率</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16-49</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岁人群实现</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70%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HPV</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疫苗补种，助力</a:t>
            </a:r>
            <a:r>
              <a:rPr lang="zh-CN" altLang="en-US" sz="1400" b="1" dirty="0">
                <a:solidFill>
                  <a:srgbClr val="015560"/>
                </a:solidFill>
                <a:latin typeface="微软雅黑" panose="020B0503020204020204" pitchFamily="34" charset="-122"/>
                <a:ea typeface="微软雅黑" panose="020B0503020204020204" pitchFamily="34" charset="-122"/>
                <a:cs typeface="微软雅黑" panose="020B0503020204020204" pitchFamily="34" charset="-122"/>
              </a:rPr>
              <a:t>加速子宫颈癌消除进程</a:t>
            </a:r>
          </a:p>
        </p:txBody>
      </p:sp>
      <p:sp>
        <p:nvSpPr>
          <p:cNvPr id="24" name="文本框 23">
            <a:extLst>
              <a:ext uri="{FF2B5EF4-FFF2-40B4-BE49-F238E27FC236}">
                <a16:creationId xmlns:a16="http://schemas.microsoft.com/office/drawing/2014/main" id="{2D4E9E55-1E30-8528-1018-70D7418F4CA2}"/>
              </a:ext>
            </a:extLst>
          </p:cNvPr>
          <p:cNvSpPr txBox="1"/>
          <p:nvPr/>
        </p:nvSpPr>
        <p:spPr>
          <a:xfrm>
            <a:off x="695325" y="1246477"/>
            <a:ext cx="10940416" cy="741357"/>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一项全球</a:t>
            </a:r>
            <a:r>
              <a:rPr lang="en-US" altLang="zh-CN" sz="1400" dirty="0">
                <a:latin typeface="微软雅黑" panose="020B0503020204020204" pitchFamily="34" charset="-122"/>
                <a:ea typeface="微软雅黑" panose="020B0503020204020204" pitchFamily="34" charset="-122"/>
              </a:rPr>
              <a:t>HPV</a:t>
            </a:r>
            <a:r>
              <a:rPr lang="zh-CN" altLang="en-US" sz="1400" dirty="0">
                <a:latin typeface="微软雅黑" panose="020B0503020204020204" pitchFamily="34" charset="-122"/>
                <a:ea typeface="微软雅黑" panose="020B0503020204020204" pitchFamily="34" charset="-122"/>
              </a:rPr>
              <a:t>疫苗接种及筛查对子宫颈癌消除预测模型显示</a:t>
            </a:r>
            <a:r>
              <a:rPr lang="en-US" altLang="zh-CN" sz="1400" baseline="30000" dirty="0">
                <a:latin typeface="微软雅黑" panose="020B0503020204020204" pitchFamily="34" charset="-122"/>
                <a:ea typeface="微软雅黑" panose="020B0503020204020204" pitchFamily="34" charset="-122"/>
              </a:rPr>
              <a:t>3,a</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85750" indent="-285750" fontAlgn="auto">
              <a:spcBef>
                <a:spcPts val="600"/>
              </a:spcBef>
              <a:buFont typeface="Arial" panose="020B0604020202020204" pitchFamily="34" charset="0"/>
              <a:buChar char="•"/>
              <a:defRPr/>
            </a:pPr>
            <a:r>
              <a:rPr lang="zh-CN" altLang="en-US" sz="16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为</a:t>
            </a:r>
            <a:r>
              <a:rPr lang="zh-CN" altLang="en-US" sz="1600" b="1" kern="0" noProof="0" dirty="0">
                <a:ln>
                  <a:noFill/>
                </a:ln>
                <a:solidFill>
                  <a:srgbClr val="01556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青少年接种九价</a:t>
            </a:r>
            <a:r>
              <a:rPr lang="en-US" altLang="zh-CN" sz="1600" b="1" kern="0" noProof="0" dirty="0">
                <a:ln>
                  <a:noFill/>
                </a:ln>
                <a:solidFill>
                  <a:srgbClr val="01556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HPV</a:t>
            </a:r>
            <a:r>
              <a:rPr lang="zh-CN" altLang="en-US" sz="1600" b="1" kern="0" noProof="0" dirty="0">
                <a:ln>
                  <a:noFill/>
                </a:ln>
                <a:solidFill>
                  <a:srgbClr val="01556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疫苗</a:t>
            </a:r>
            <a:r>
              <a:rPr lang="zh-CN" altLang="en-US" sz="16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，成年女性补种</a:t>
            </a:r>
            <a:r>
              <a:rPr lang="en-US" altLang="zh-CN" sz="16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HPV</a:t>
            </a:r>
            <a:r>
              <a:rPr lang="zh-CN" altLang="en-US" sz="16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疫苗，</a:t>
            </a:r>
            <a:r>
              <a:rPr lang="zh-CN" altLang="en-US" sz="1600" b="1" kern="0" noProof="0" dirty="0">
                <a:ln>
                  <a:noFill/>
                </a:ln>
                <a:solidFill>
                  <a:srgbClr val="01556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帮助实现子宫颈癌加速消除</a:t>
            </a:r>
            <a:r>
              <a:rPr lang="zh-CN" altLang="en-US" sz="16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目标</a:t>
            </a:r>
          </a:p>
        </p:txBody>
      </p:sp>
      <p:sp>
        <p:nvSpPr>
          <p:cNvPr id="3" name="矩形 2">
            <a:extLst>
              <a:ext uri="{FF2B5EF4-FFF2-40B4-BE49-F238E27FC236}">
                <a16:creationId xmlns:a16="http://schemas.microsoft.com/office/drawing/2014/main" id="{448FCAF8-3F18-E14D-DDC1-762BEBD96F1D}"/>
              </a:ext>
            </a:extLst>
          </p:cNvPr>
          <p:cNvSpPr/>
          <p:nvPr/>
        </p:nvSpPr>
        <p:spPr>
          <a:xfrm>
            <a:off x="2967502" y="5708730"/>
            <a:ext cx="3035153" cy="213995"/>
          </a:xfrm>
          <a:prstGeom prst="rect">
            <a:avLst/>
          </a:prstGeom>
        </p:spPr>
        <p:txBody>
          <a:bodyPr wrap="square">
            <a:spAutoFit/>
          </a:bodyPr>
          <a:lstStyle/>
          <a:p>
            <a:pPr>
              <a:defRPr/>
            </a:pPr>
            <a:r>
              <a:rPr lang="zh-CN" altLang="en-US" sz="800" i="1" kern="0" dirty="0">
                <a:solidFill>
                  <a:prstClr val="black"/>
                </a:solidFill>
                <a:latin typeface="微软雅黑" panose="020B0503020204020204" pitchFamily="34" charset="-122"/>
                <a:ea typeface="微软雅黑" panose="020B0503020204020204" pitchFamily="34" charset="-122"/>
              </a:rPr>
              <a:t>图片摘自： </a:t>
            </a:r>
            <a:r>
              <a:rPr lang="en-US" altLang="zh-CN" sz="700" i="1" dirty="0">
                <a:solidFill>
                  <a:prstClr val="black"/>
                </a:solidFill>
                <a:latin typeface="微软雅黑" panose="020B0503020204020204" pitchFamily="34" charset="-122"/>
                <a:ea typeface="微软雅黑" panose="020B0503020204020204" pitchFamily="34" charset="-122"/>
                <a:sym typeface="+mn-ea"/>
              </a:rPr>
              <a:t>Simms </a:t>
            </a:r>
            <a:r>
              <a:rPr lang="en-US" altLang="zh-CN" sz="700" i="1" dirty="0" err="1">
                <a:solidFill>
                  <a:prstClr val="black"/>
                </a:solidFill>
                <a:latin typeface="微软雅黑" panose="020B0503020204020204" pitchFamily="34" charset="-122"/>
                <a:ea typeface="微软雅黑" panose="020B0503020204020204" pitchFamily="34" charset="-122"/>
                <a:sym typeface="+mn-ea"/>
              </a:rPr>
              <a:t>KTet</a:t>
            </a:r>
            <a:r>
              <a:rPr lang="en-US" altLang="zh-CN" sz="700" i="1" dirty="0">
                <a:solidFill>
                  <a:prstClr val="black"/>
                </a:solidFill>
                <a:latin typeface="微软雅黑" panose="020B0503020204020204" pitchFamily="34" charset="-122"/>
                <a:ea typeface="微软雅黑" panose="020B0503020204020204" pitchFamily="34" charset="-122"/>
                <a:sym typeface="+mn-ea"/>
              </a:rPr>
              <a:t> al. Lancet Oncol. 2019;20(3):394-407.</a:t>
            </a:r>
            <a:endParaRPr lang="zh-CN" altLang="en-US" sz="800" i="1" kern="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0" y="6177122"/>
            <a:ext cx="8581139" cy="553998"/>
          </a:xfrm>
          <a:prstGeom prst="rect">
            <a:avLst/>
          </a:prstGeom>
        </p:spPr>
        <p:txBody>
          <a:bodyPr wrap="square">
            <a:spAutoFit/>
          </a:bodyPr>
          <a:lstStyle/>
          <a:p>
            <a:r>
              <a:rPr lang="zh-CN" altLang="en-US" sz="600" b="0" i="0" dirty="0">
                <a:effectLst/>
                <a:latin typeface="微软雅黑" panose="020B0503020204020204" pitchFamily="34" charset="-122"/>
                <a:ea typeface="微软雅黑" panose="020B0503020204020204" pitchFamily="34" charset="-122"/>
              </a:rPr>
              <a:t>九价</a:t>
            </a:r>
            <a:r>
              <a:rPr lang="en-US" altLang="zh-CN" sz="600" b="0" i="0" dirty="0">
                <a:effectLst/>
                <a:latin typeface="微软雅黑" panose="020B0503020204020204" pitchFamily="34" charset="-122"/>
                <a:ea typeface="微软雅黑" panose="020B0503020204020204" pitchFamily="34" charset="-122"/>
              </a:rPr>
              <a:t>HPV</a:t>
            </a:r>
            <a:r>
              <a:rPr lang="zh-CN" altLang="en-US" sz="600" b="0" i="0" dirty="0">
                <a:effectLst/>
                <a:latin typeface="微软雅黑" panose="020B0503020204020204" pitchFamily="34" charset="-122"/>
                <a:ea typeface="微软雅黑" panose="020B0503020204020204" pitchFamily="34" charset="-122"/>
              </a:rPr>
              <a:t>疫苗在中国境内获批用于</a:t>
            </a:r>
            <a:r>
              <a:rPr lang="en-US" altLang="zh-CN" sz="600" b="0" i="0" dirty="0">
                <a:effectLst/>
                <a:latin typeface="微软雅黑" panose="020B0503020204020204" pitchFamily="34" charset="-122"/>
                <a:ea typeface="微软雅黑" panose="020B0503020204020204" pitchFamily="34" charset="-122"/>
              </a:rPr>
              <a:t>9-45</a:t>
            </a:r>
            <a:r>
              <a:rPr lang="zh-CN" altLang="en-US" sz="600" b="0" i="0" dirty="0">
                <a:effectLst/>
                <a:latin typeface="微软雅黑" panose="020B0503020204020204" pitchFamily="34" charset="-122"/>
                <a:ea typeface="微软雅黑" panose="020B0503020204020204" pitchFamily="34" charset="-122"/>
              </a:rPr>
              <a:t>岁女性。 </a:t>
            </a:r>
            <a:endParaRPr lang="en-US" altLang="zh-CN" sz="600" b="0" i="0" dirty="0">
              <a:effectLst/>
              <a:latin typeface="微软雅黑" panose="020B0503020204020204" pitchFamily="34" charset="-122"/>
              <a:ea typeface="微软雅黑" panose="020B0503020204020204" pitchFamily="34" charset="-122"/>
            </a:endParaRPr>
          </a:p>
          <a:p>
            <a:r>
              <a:rPr lang="zh-CN" altLang="en-US" sz="600" dirty="0">
                <a:latin typeface="微软雅黑" panose="020B0503020204020204" pitchFamily="34" charset="-122"/>
                <a:ea typeface="微软雅黑" panose="020B0503020204020204" pitchFamily="34" charset="-122"/>
              </a:rPr>
              <a:t>*每5年对25-69岁女性进行一次HPV筛查，70-74岁不进行筛查，对</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16和</a:t>
            </a:r>
            <a:r>
              <a:rPr lang="en-US" altLang="zh-CN" sz="600" dirty="0">
                <a:latin typeface="微软雅黑" panose="020B0503020204020204" pitchFamily="34" charset="-122"/>
                <a:ea typeface="微软雅黑" panose="020B0503020204020204" pitchFamily="34" charset="-122"/>
              </a:rPr>
              <a:t>HPV1</a:t>
            </a:r>
            <a:r>
              <a:rPr lang="zh-CN" altLang="en-US" sz="600" dirty="0">
                <a:latin typeface="微软雅黑" panose="020B0503020204020204" pitchFamily="34" charset="-122"/>
                <a:ea typeface="微软雅黑" panose="020B0503020204020204" pitchFamily="34" charset="-122"/>
              </a:rPr>
              <a:t>8型进行部分基因分型，对其他型</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进行液基细胞学分诊。</a:t>
            </a:r>
          </a:p>
          <a:p>
            <a:r>
              <a:rPr lang="en-US" altLang="zh-CN" sz="600" baseline="30000" dirty="0">
                <a:latin typeface="微软雅黑" panose="020B0503020204020204" pitchFamily="34" charset="-122"/>
                <a:ea typeface="微软雅黑" panose="020B0503020204020204" pitchFamily="34" charset="-122"/>
              </a:rPr>
              <a:t>a</a:t>
            </a:r>
            <a:r>
              <a:rPr lang="zh-CN" altLang="en-US" sz="600" dirty="0">
                <a:latin typeface="微软雅黑" panose="020B0503020204020204" pitchFamily="34" charset="-122"/>
                <a:ea typeface="微软雅黑" panose="020B0503020204020204" pitchFamily="34" charset="-122"/>
              </a:rPr>
              <a:t>研究设计：一项澳大利亚模型研究，使用</a:t>
            </a:r>
            <a:r>
              <a:rPr lang="en-US" altLang="zh-CN" sz="600" dirty="0">
                <a:latin typeface="微软雅黑" panose="020B0503020204020204" pitchFamily="34" charset="-122"/>
                <a:ea typeface="微软雅黑" panose="020B0503020204020204" pitchFamily="34" charset="-122"/>
              </a:rPr>
              <a:t>Policy1-Cervix——</a:t>
            </a:r>
            <a:r>
              <a:rPr lang="zh-CN" altLang="en-US" sz="600" dirty="0">
                <a:latin typeface="微软雅黑" panose="020B0503020204020204" pitchFamily="34" charset="-122"/>
                <a:ea typeface="微软雅黑" panose="020B0503020204020204" pitchFamily="34" charset="-122"/>
              </a:rPr>
              <a:t>一种广泛验证的</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疫苗接种、自然史和宫颈筛查的动态模型。研究纳入了针对女孩的澳大利亚国家</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疫苗接种计划（包括追赶计划）的年龄特异覆盖率，并纳入了从</a:t>
            </a:r>
            <a:r>
              <a:rPr lang="en-US" altLang="zh-CN" sz="600" dirty="0">
                <a:latin typeface="微软雅黑" panose="020B0503020204020204" pitchFamily="34" charset="-122"/>
                <a:ea typeface="微软雅黑" panose="020B0503020204020204" pitchFamily="34" charset="-122"/>
              </a:rPr>
              <a:t>2013</a:t>
            </a:r>
            <a:r>
              <a:rPr lang="zh-CN" altLang="en-US" sz="600" dirty="0">
                <a:latin typeface="微软雅黑" panose="020B0503020204020204" pitchFamily="34" charset="-122"/>
                <a:ea typeface="微软雅黑" panose="020B0503020204020204" pitchFamily="34" charset="-122"/>
              </a:rPr>
              <a:t>年开始将男孩纳入疫苗接种计划及从</a:t>
            </a:r>
            <a:r>
              <a:rPr lang="en-US" altLang="zh-CN" sz="600" dirty="0">
                <a:latin typeface="微软雅黑" panose="020B0503020204020204" pitchFamily="34" charset="-122"/>
                <a:ea typeface="微软雅黑" panose="020B0503020204020204" pitchFamily="34" charset="-122"/>
              </a:rPr>
              <a:t>2018</a:t>
            </a:r>
            <a:r>
              <a:rPr lang="zh-CN" altLang="en-US" sz="600" dirty="0">
                <a:latin typeface="微软雅黑" panose="020B0503020204020204" pitchFamily="34" charset="-122"/>
                <a:ea typeface="微软雅黑" panose="020B0503020204020204" pitchFamily="34" charset="-122"/>
              </a:rPr>
              <a:t>年开始将四价疫苗改为九价疫苗后的数据。同时还模拟了向初级</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筛查过渡的效果。此外还针对将接种和已接种九价疫苗的人群考虑了两种未来筛查建议方案：或继续每</a:t>
            </a:r>
            <a:r>
              <a:rPr lang="en-US" altLang="zh-CN" sz="600" dirty="0">
                <a:latin typeface="微软雅黑" panose="020B0503020204020204" pitchFamily="34" charset="-122"/>
                <a:ea typeface="微软雅黑" panose="020B0503020204020204" pitchFamily="34" charset="-122"/>
              </a:rPr>
              <a:t>5</a:t>
            </a:r>
            <a:r>
              <a:rPr lang="zh-CN" altLang="en-US" sz="600" dirty="0">
                <a:latin typeface="微软雅黑" panose="020B0503020204020204" pitchFamily="34" charset="-122"/>
                <a:ea typeface="微软雅黑" panose="020B0503020204020204" pitchFamily="34" charset="-122"/>
              </a:rPr>
              <a:t>年进行一次</a:t>
            </a:r>
            <a:r>
              <a:rPr lang="en-US" altLang="zh-CN" sz="600" dirty="0">
                <a:latin typeface="微软雅黑" panose="020B0503020204020204" pitchFamily="34" charset="-122"/>
                <a:ea typeface="微软雅黑" panose="020B0503020204020204" pitchFamily="34" charset="-122"/>
              </a:rPr>
              <a:t>HPV</a:t>
            </a:r>
            <a:r>
              <a:rPr lang="zh-CN" altLang="en-US" sz="600" dirty="0">
                <a:latin typeface="微软雅黑" panose="020B0503020204020204" pitchFamily="34" charset="-122"/>
                <a:ea typeface="微软雅黑" panose="020B0503020204020204" pitchFamily="34" charset="-122"/>
              </a:rPr>
              <a:t>筛查，或不向这些女性提供筛查，旨在评估</a:t>
            </a:r>
            <a:r>
              <a:rPr lang="en-US" altLang="zh-CN" sz="600" dirty="0">
                <a:latin typeface="微软雅黑" panose="020B0503020204020204" pitchFamily="34" charset="-122"/>
                <a:ea typeface="微软雅黑" panose="020B0503020204020204" pitchFamily="34" charset="-122"/>
              </a:rPr>
              <a:t>2015</a:t>
            </a:r>
            <a:r>
              <a:rPr lang="zh-CN" altLang="en-US" sz="600" dirty="0">
                <a:latin typeface="微软雅黑" panose="020B0503020204020204" pitchFamily="34" charset="-122"/>
                <a:ea typeface="微软雅黑" panose="020B0503020204020204" pitchFamily="34" charset="-122"/>
              </a:rPr>
              <a:t>年至</a:t>
            </a:r>
            <a:r>
              <a:rPr lang="en-US" altLang="zh-CN" sz="600" dirty="0">
                <a:latin typeface="微软雅黑" panose="020B0503020204020204" pitchFamily="34" charset="-122"/>
                <a:ea typeface="微软雅黑" panose="020B0503020204020204" pitchFamily="34" charset="-122"/>
              </a:rPr>
              <a:t>2100</a:t>
            </a:r>
            <a:r>
              <a:rPr lang="zh-CN" altLang="en-US" sz="600" dirty="0">
                <a:latin typeface="微软雅黑" panose="020B0503020204020204" pitchFamily="34" charset="-122"/>
                <a:ea typeface="微软雅黑" panose="020B0503020204020204" pitchFamily="34" charset="-122"/>
              </a:rPr>
              <a:t>年澳大利亚宫颈癌年龄标准化发病率。</a:t>
            </a:r>
          </a:p>
        </p:txBody>
      </p:sp>
      <p:sp>
        <p:nvSpPr>
          <p:cNvPr id="6" name="文本框 5"/>
          <p:cNvSpPr txBox="1"/>
          <p:nvPr/>
        </p:nvSpPr>
        <p:spPr>
          <a:xfrm>
            <a:off x="695325" y="1052513"/>
            <a:ext cx="10940416" cy="741357"/>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一项澳大利亚模型研究显示</a:t>
            </a:r>
            <a:r>
              <a:rPr lang="en-US" altLang="zh-CN" sz="1400" baseline="30000" dirty="0">
                <a:latin typeface="微软雅黑" panose="020B0503020204020204" pitchFamily="34" charset="-122"/>
                <a:ea typeface="微软雅黑" panose="020B0503020204020204" pitchFamily="34" charset="-122"/>
              </a:rPr>
              <a:t>7,a</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假设</a:t>
            </a:r>
            <a:r>
              <a:rPr lang="en-US" altLang="zh-CN" sz="1600" kern="0" dirty="0">
                <a:solidFill>
                  <a:srgbClr val="000000"/>
                </a:solidFill>
                <a:latin typeface="微软雅黑" panose="020B0503020204020204" pitchFamily="34" charset="-122"/>
                <a:ea typeface="微软雅黑" panose="020B0503020204020204" pitchFamily="34" charset="-122"/>
                <a:sym typeface="+mn-ea"/>
              </a:rPr>
              <a:t>2018</a:t>
            </a:r>
            <a:r>
              <a:rPr lang="zh-CN" altLang="en-US" sz="1600" kern="0" dirty="0">
                <a:solidFill>
                  <a:srgbClr val="000000"/>
                </a:solidFill>
                <a:latin typeface="微软雅黑" panose="020B0503020204020204" pitchFamily="34" charset="-122"/>
                <a:ea typeface="微软雅黑" panose="020B0503020204020204" pitchFamily="34" charset="-122"/>
                <a:sym typeface="+mn-ea"/>
              </a:rPr>
              <a:t>年起</a:t>
            </a:r>
            <a:r>
              <a:rPr lang="en-US" altLang="zh-CN" sz="1600" b="1" kern="0" dirty="0">
                <a:solidFill>
                  <a:srgbClr val="015560"/>
                </a:solidFill>
                <a:latin typeface="微软雅黑" panose="020B0503020204020204" pitchFamily="34" charset="-122"/>
                <a:ea typeface="微软雅黑" panose="020B0503020204020204" pitchFamily="34" charset="-122"/>
                <a:sym typeface="+mn-ea"/>
              </a:rPr>
              <a:t>12</a:t>
            </a:r>
            <a:r>
              <a:rPr lang="zh-CN" altLang="en-US" sz="1600" b="1" kern="0" dirty="0">
                <a:solidFill>
                  <a:srgbClr val="015560"/>
                </a:solidFill>
                <a:latin typeface="微软雅黑" panose="020B0503020204020204" pitchFamily="34" charset="-122"/>
                <a:ea typeface="微软雅黑" panose="020B0503020204020204" pitchFamily="34" charset="-122"/>
                <a:sym typeface="+mn-ea"/>
              </a:rPr>
              <a:t>岁女孩接种九价</a:t>
            </a:r>
            <a:r>
              <a:rPr lang="en-US" altLang="zh-CN" sz="1600" b="1" kern="0" dirty="0">
                <a:solidFill>
                  <a:srgbClr val="015560"/>
                </a:solidFill>
                <a:latin typeface="微软雅黑" panose="020B0503020204020204" pitchFamily="34" charset="-122"/>
                <a:ea typeface="微软雅黑" panose="020B0503020204020204" pitchFamily="34" charset="-122"/>
                <a:sym typeface="+mn-ea"/>
              </a:rPr>
              <a:t>HPV</a:t>
            </a:r>
            <a:r>
              <a:rPr lang="zh-CN" altLang="en-US" sz="1600" b="1" kern="0" dirty="0">
                <a:solidFill>
                  <a:srgbClr val="015560"/>
                </a:solidFill>
                <a:latin typeface="微软雅黑" panose="020B0503020204020204" pitchFamily="34" charset="-122"/>
                <a:ea typeface="微软雅黑" panose="020B0503020204020204" pitchFamily="34" charset="-122"/>
                <a:sym typeface="+mn-ea"/>
              </a:rPr>
              <a:t>疫苗，疫苗覆盖率达</a:t>
            </a:r>
            <a:r>
              <a:rPr lang="en-US" altLang="zh-CN" sz="1600" b="1" kern="0" dirty="0">
                <a:solidFill>
                  <a:srgbClr val="015560"/>
                </a:solidFill>
                <a:latin typeface="微软雅黑" panose="020B0503020204020204" pitchFamily="34" charset="-122"/>
                <a:ea typeface="微软雅黑" panose="020B0503020204020204" pitchFamily="34" charset="-122"/>
                <a:sym typeface="+mn-ea"/>
              </a:rPr>
              <a:t>82%</a:t>
            </a:r>
            <a:r>
              <a:rPr lang="zh-CN" altLang="en-US" sz="1600" b="1" kern="0" dirty="0">
                <a:solidFill>
                  <a:srgbClr val="015560"/>
                </a:solidFill>
                <a:latin typeface="微软雅黑" panose="020B0503020204020204" pitchFamily="34" charset="-122"/>
                <a:ea typeface="微软雅黑" panose="020B0503020204020204" pitchFamily="34" charset="-122"/>
                <a:sym typeface="+mn-ea"/>
              </a:rPr>
              <a:t>，</a:t>
            </a:r>
            <a:r>
              <a:rPr sz="1600" dirty="0">
                <a:latin typeface="微软雅黑" panose="020B0503020204020204" pitchFamily="34" charset="-122"/>
                <a:ea typeface="微软雅黑" panose="020B0503020204020204" pitchFamily="34" charset="-122"/>
              </a:rPr>
              <a:t>估计到</a:t>
            </a:r>
            <a:r>
              <a:rPr sz="1600" b="1" dirty="0">
                <a:solidFill>
                  <a:srgbClr val="015560"/>
                </a:solidFill>
                <a:latin typeface="微软雅黑" panose="020B0503020204020204" pitchFamily="34" charset="-122"/>
                <a:ea typeface="微软雅黑" panose="020B0503020204020204" pitchFamily="34" charset="-122"/>
              </a:rPr>
              <a:t>2028</a:t>
            </a:r>
            <a:r>
              <a:rPr sz="1600" dirty="0">
                <a:latin typeface="微软雅黑" panose="020B0503020204020204" pitchFamily="34" charset="-122"/>
                <a:ea typeface="微软雅黑" panose="020B0503020204020204" pitchFamily="34" charset="-122"/>
              </a:rPr>
              <a:t>年，</a:t>
            </a:r>
            <a:r>
              <a:rPr lang="zh-CN" altLang="en-US" sz="1600" dirty="0">
                <a:latin typeface="微软雅黑" panose="020B0503020204020204" pitchFamily="34" charset="-122"/>
                <a:ea typeface="微软雅黑" panose="020B0503020204020204" pitchFamily="34" charset="-122"/>
                <a:sym typeface="+mn-ea"/>
              </a:rPr>
              <a:t>澳大利亚将实现消除子宫颈癌目标</a:t>
            </a:r>
            <a:endParaRPr lang="en-US" altLang="zh-CN" sz="1600" dirty="0">
              <a:latin typeface="微软雅黑" panose="020B0503020204020204" pitchFamily="34" charset="-122"/>
              <a:ea typeface="微软雅黑" panose="020B0503020204020204" pitchFamily="34" charset="-122"/>
              <a:sym typeface="+mn-ea"/>
            </a:endParaRPr>
          </a:p>
        </p:txBody>
      </p:sp>
      <p:sp>
        <p:nvSpPr>
          <p:cNvPr id="3" name="矩形 2"/>
          <p:cNvSpPr/>
          <p:nvPr/>
        </p:nvSpPr>
        <p:spPr>
          <a:xfrm flipH="1">
            <a:off x="0" y="6673334"/>
            <a:ext cx="8492490" cy="184666"/>
          </a:xfrm>
          <a:prstGeom prst="rect">
            <a:avLst/>
          </a:prstGeom>
        </p:spPr>
        <p:txBody>
          <a:bodyPr wrap="square">
            <a:spAutoFit/>
          </a:bodyPr>
          <a:lstStyle/>
          <a:p>
            <a:r>
              <a:rPr lang="en-US" altLang="zh-CN" sz="600" dirty="0">
                <a:solidFill>
                  <a:srgbClr val="000000"/>
                </a:solidFill>
                <a:latin typeface="微软雅黑" panose="020B0503020204020204" pitchFamily="34" charset="-122"/>
                <a:ea typeface="微软雅黑" panose="020B0503020204020204" pitchFamily="34" charset="-122"/>
              </a:rPr>
              <a:t>7.Hall MT, Simms KT, Lew JB, et al. The projected timeframe until cervical cancer elimination in Australia: a modelling study. Lancet Public Health. 2019;4(1):e19-e27.</a:t>
            </a:r>
          </a:p>
        </p:txBody>
      </p:sp>
      <p:grpSp>
        <p:nvGrpSpPr>
          <p:cNvPr id="7" name="组合 6"/>
          <p:cNvGrpSpPr/>
          <p:nvPr/>
        </p:nvGrpSpPr>
        <p:grpSpPr>
          <a:xfrm>
            <a:off x="8153400" y="2098675"/>
            <a:ext cx="2461895" cy="3569970"/>
            <a:chOff x="13204" y="3669"/>
            <a:chExt cx="3877" cy="5622"/>
          </a:xfrm>
        </p:grpSpPr>
        <p:grpSp>
          <p:nvGrpSpPr>
            <p:cNvPr id="8" name="组合 7"/>
            <p:cNvGrpSpPr/>
            <p:nvPr/>
          </p:nvGrpSpPr>
          <p:grpSpPr>
            <a:xfrm>
              <a:off x="13313" y="4653"/>
              <a:ext cx="3667" cy="1361"/>
              <a:chOff x="1144" y="2322"/>
              <a:chExt cx="3667" cy="1361"/>
            </a:xfrm>
          </p:grpSpPr>
          <p:sp>
            <p:nvSpPr>
              <p:cNvPr id="9" name="矩形: 圆角 19"/>
              <p:cNvSpPr/>
              <p:nvPr/>
            </p:nvSpPr>
            <p:spPr>
              <a:xfrm>
                <a:off x="1144" y="2322"/>
                <a:ext cx="3667" cy="1361"/>
              </a:xfrm>
              <a:prstGeom prst="roundRect">
                <a:avLst>
                  <a:gd name="adj" fmla="val 7547"/>
                </a:avLst>
              </a:prstGeom>
              <a:solidFill>
                <a:schemeClr val="bg1">
                  <a:lumMod val="95000"/>
                </a:schemeClr>
              </a:solidFill>
              <a:ln w="12700" cap="flat" cmpd="sng" algn="ctr">
                <a:noFill/>
                <a:prstDash val="solid"/>
                <a:miter lim="800000"/>
              </a:ln>
              <a:effectLst/>
            </p:spPr>
            <p:txBody>
              <a:bodyPr rtlCol="0" anchor="ctr"/>
              <a:lstStyle/>
              <a:p>
                <a:pPr algn="ct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378" y="2358"/>
                <a:ext cx="1612" cy="531"/>
              </a:xfrm>
              <a:prstGeom prst="rect">
                <a:avLst/>
              </a:prstGeom>
              <a:noFill/>
            </p:spPr>
            <p:txBody>
              <a:bodyPr wrap="square" rtlCol="0">
                <a:spAutoFit/>
              </a:bodyPr>
              <a:lstStyle/>
              <a:p>
                <a:pPr algn="l">
                  <a:lnSpc>
                    <a:spcPct val="100000"/>
                  </a:lnSpc>
                </a:pPr>
                <a:r>
                  <a:rPr lang="en-US" altLang="zh-CN" sz="1600" b="1" dirty="0">
                    <a:solidFill>
                      <a:srgbClr val="015560"/>
                    </a:solidFill>
                    <a:latin typeface="微软雅黑" panose="020B0503020204020204" pitchFamily="34" charset="-122"/>
                    <a:ea typeface="微软雅黑" panose="020B0503020204020204" pitchFamily="34" charset="-122"/>
                  </a:rPr>
                  <a:t>2007</a:t>
                </a:r>
                <a:r>
                  <a:rPr lang="zh-CN" altLang="en-US" sz="1600" b="1" dirty="0">
                    <a:solidFill>
                      <a:srgbClr val="015560"/>
                    </a:solidFill>
                    <a:latin typeface="微软雅黑" panose="020B0503020204020204" pitchFamily="34" charset="-122"/>
                    <a:ea typeface="微软雅黑" panose="020B0503020204020204" pitchFamily="34" charset="-122"/>
                  </a:rPr>
                  <a:t>年</a:t>
                </a:r>
              </a:p>
            </p:txBody>
          </p:sp>
          <p:sp>
            <p:nvSpPr>
              <p:cNvPr id="11" name="文本框 10"/>
              <p:cNvSpPr txBox="1"/>
              <p:nvPr/>
            </p:nvSpPr>
            <p:spPr>
              <a:xfrm>
                <a:off x="1475" y="2807"/>
                <a:ext cx="3005" cy="822"/>
              </a:xfrm>
              <a:prstGeom prst="rect">
                <a:avLst/>
              </a:prstGeom>
              <a:noFill/>
            </p:spPr>
            <p:txBody>
              <a:bodyPr wrap="square" rtlCol="0">
                <a:spAutoFit/>
              </a:bodyPr>
              <a:lstStyle/>
              <a:p>
                <a:pPr algn="l"/>
                <a:r>
                  <a:rPr lang="en-US" altLang="zh-CN" sz="1400" dirty="0">
                    <a:solidFill>
                      <a:srgbClr val="000000"/>
                    </a:solidFill>
                    <a:latin typeface="微软雅黑" panose="020B0503020204020204" pitchFamily="34" charset="-122"/>
                    <a:ea typeface="微软雅黑" panose="020B0503020204020204" pitchFamily="34" charset="-122"/>
                  </a:rPr>
                  <a:t>12-13</a:t>
                </a:r>
                <a:r>
                  <a:rPr lang="zh-CN" altLang="en-US" sz="1400" dirty="0">
                    <a:solidFill>
                      <a:srgbClr val="000000"/>
                    </a:solidFill>
                    <a:latin typeface="微软雅黑" panose="020B0503020204020204" pitchFamily="34" charset="-122"/>
                    <a:ea typeface="微软雅黑" panose="020B0503020204020204" pitchFamily="34" charset="-122"/>
                  </a:rPr>
                  <a:t>岁女孩</a:t>
                </a:r>
              </a:p>
              <a:p>
                <a:pPr algn="l"/>
                <a:r>
                  <a:rPr lang="zh-CN" altLang="en-US" sz="1400" dirty="0">
                    <a:solidFill>
                      <a:srgbClr val="000000"/>
                    </a:solidFill>
                    <a:latin typeface="微软雅黑" panose="020B0503020204020204" pitchFamily="34" charset="-122"/>
                    <a:ea typeface="微软雅黑" panose="020B0503020204020204" pitchFamily="34" charset="-122"/>
                  </a:rPr>
                  <a:t>接种</a:t>
                </a:r>
                <a:r>
                  <a:rPr lang="zh-CN" altLang="en-US" sz="1400" b="1" dirty="0">
                    <a:solidFill>
                      <a:srgbClr val="015560"/>
                    </a:solidFill>
                    <a:latin typeface="微软雅黑" panose="020B0503020204020204" pitchFamily="34" charset="-122"/>
                    <a:ea typeface="微软雅黑" panose="020B0503020204020204" pitchFamily="34" charset="-122"/>
                  </a:rPr>
                  <a:t>四价</a:t>
                </a:r>
                <a:r>
                  <a:rPr lang="en-US" altLang="zh-CN" sz="1400" b="1" dirty="0">
                    <a:solidFill>
                      <a:srgbClr val="015560"/>
                    </a:solidFill>
                    <a:latin typeface="微软雅黑" panose="020B0503020204020204" pitchFamily="34" charset="-122"/>
                    <a:ea typeface="微软雅黑" panose="020B0503020204020204" pitchFamily="34" charset="-122"/>
                  </a:rPr>
                  <a:t>HPV</a:t>
                </a:r>
                <a:r>
                  <a:rPr lang="zh-CN" altLang="en-US" sz="1400" b="1" dirty="0">
                    <a:solidFill>
                      <a:srgbClr val="015560"/>
                    </a:solidFill>
                    <a:latin typeface="微软雅黑" panose="020B0503020204020204" pitchFamily="34" charset="-122"/>
                    <a:ea typeface="微软雅黑" panose="020B0503020204020204" pitchFamily="34" charset="-122"/>
                  </a:rPr>
                  <a:t>疫苗</a:t>
                </a:r>
              </a:p>
            </p:txBody>
          </p:sp>
        </p:grpSp>
        <p:grpSp>
          <p:nvGrpSpPr>
            <p:cNvPr id="12" name="组合 11"/>
            <p:cNvGrpSpPr/>
            <p:nvPr/>
          </p:nvGrpSpPr>
          <p:grpSpPr>
            <a:xfrm>
              <a:off x="13307" y="7829"/>
              <a:ext cx="3667" cy="1462"/>
              <a:chOff x="1144" y="7073"/>
              <a:chExt cx="3667" cy="1462"/>
            </a:xfrm>
          </p:grpSpPr>
          <p:sp>
            <p:nvSpPr>
              <p:cNvPr id="26" name="矩形: 圆角 19"/>
              <p:cNvSpPr/>
              <p:nvPr/>
            </p:nvSpPr>
            <p:spPr>
              <a:xfrm>
                <a:off x="1144" y="7073"/>
                <a:ext cx="3667" cy="1462"/>
              </a:xfrm>
              <a:prstGeom prst="roundRect">
                <a:avLst>
                  <a:gd name="adj" fmla="val 7547"/>
                </a:avLst>
              </a:prstGeom>
              <a:solidFill>
                <a:schemeClr val="bg1">
                  <a:lumMod val="95000"/>
                </a:schemeClr>
              </a:solidFill>
              <a:ln w="12700" cap="flat" cmpd="sng" algn="ctr">
                <a:noFill/>
                <a:prstDash val="solid"/>
                <a:miter lim="800000"/>
              </a:ln>
              <a:effectLst/>
            </p:spPr>
            <p:txBody>
              <a:bodyPr rtlCol="0" anchor="ctr"/>
              <a:lstStyle/>
              <a:p>
                <a:pPr algn="ct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378" y="7161"/>
                <a:ext cx="1612" cy="531"/>
              </a:xfrm>
              <a:prstGeom prst="rect">
                <a:avLst/>
              </a:prstGeom>
              <a:noFill/>
            </p:spPr>
            <p:txBody>
              <a:bodyPr wrap="square" rtlCol="0">
                <a:spAutoFit/>
              </a:bodyPr>
              <a:lstStyle/>
              <a:p>
                <a:pPr algn="l">
                  <a:lnSpc>
                    <a:spcPct val="100000"/>
                  </a:lnSpc>
                </a:pPr>
                <a:r>
                  <a:rPr lang="en-US" altLang="zh-CN" sz="1600" b="1" dirty="0">
                    <a:solidFill>
                      <a:srgbClr val="015560"/>
                    </a:solidFill>
                    <a:latin typeface="微软雅黑" panose="020B0503020204020204" pitchFamily="34" charset="-122"/>
                    <a:ea typeface="微软雅黑" panose="020B0503020204020204" pitchFamily="34" charset="-122"/>
                  </a:rPr>
                  <a:t>2018</a:t>
                </a:r>
                <a:r>
                  <a:rPr lang="zh-CN" altLang="en-US" sz="1600" b="1" dirty="0">
                    <a:solidFill>
                      <a:srgbClr val="015560"/>
                    </a:solidFill>
                    <a:latin typeface="微软雅黑" panose="020B0503020204020204" pitchFamily="34" charset="-122"/>
                    <a:ea typeface="微软雅黑" panose="020B0503020204020204" pitchFamily="34" charset="-122"/>
                  </a:rPr>
                  <a:t>年</a:t>
                </a:r>
              </a:p>
            </p:txBody>
          </p:sp>
          <p:sp>
            <p:nvSpPr>
              <p:cNvPr id="28" name="文本框 27"/>
              <p:cNvSpPr txBox="1"/>
              <p:nvPr/>
            </p:nvSpPr>
            <p:spPr>
              <a:xfrm>
                <a:off x="1475" y="7609"/>
                <a:ext cx="3005" cy="822"/>
              </a:xfrm>
              <a:prstGeom prst="rect">
                <a:avLst/>
              </a:prstGeom>
              <a:noFill/>
            </p:spPr>
            <p:txBody>
              <a:bodyPr wrap="square" rtlCol="0">
                <a:spAutoFit/>
              </a:bodyPr>
              <a:lstStyle/>
              <a:p>
                <a:pPr algn="l" fontAlgn="auto">
                  <a:lnSpc>
                    <a:spcPct val="100000"/>
                  </a:lnSpc>
                </a:pPr>
                <a:r>
                  <a:rPr lang="zh-CN" sz="1400" dirty="0">
                    <a:solidFill>
                      <a:srgbClr val="000000"/>
                    </a:solidFill>
                    <a:latin typeface="微软雅黑" panose="020B0503020204020204" pitchFamily="34" charset="-122"/>
                    <a:ea typeface="微软雅黑" panose="020B0503020204020204" pitchFamily="34" charset="-122"/>
                    <a:sym typeface="+mn-ea"/>
                  </a:rPr>
                  <a:t>调整为</a:t>
                </a:r>
              </a:p>
              <a:p>
                <a:pPr algn="l" fontAlgn="auto">
                  <a:lnSpc>
                    <a:spcPct val="100000"/>
                  </a:lnSpc>
                </a:pPr>
                <a:r>
                  <a:rPr sz="1400" dirty="0">
                    <a:solidFill>
                      <a:srgbClr val="000000"/>
                    </a:solidFill>
                    <a:latin typeface="微软雅黑" panose="020B0503020204020204" pitchFamily="34" charset="-122"/>
                    <a:ea typeface="微软雅黑" panose="020B0503020204020204" pitchFamily="34" charset="-122"/>
                    <a:sym typeface="+mn-ea"/>
                  </a:rPr>
                  <a:t>接种</a:t>
                </a:r>
                <a:r>
                  <a:rPr sz="1400" b="1" dirty="0">
                    <a:solidFill>
                      <a:srgbClr val="015560"/>
                    </a:solidFill>
                    <a:latin typeface="微软雅黑" panose="020B0503020204020204" pitchFamily="34" charset="-122"/>
                    <a:ea typeface="微软雅黑" panose="020B0503020204020204" pitchFamily="34" charset="-122"/>
                  </a:rPr>
                  <a:t>九价HPV疫苗</a:t>
                </a:r>
                <a:endParaRPr sz="1400" b="1" baseline="30000" dirty="0">
                  <a:solidFill>
                    <a:srgbClr val="01556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3313" y="6157"/>
              <a:ext cx="3667" cy="1451"/>
              <a:chOff x="1144" y="4818"/>
              <a:chExt cx="3667" cy="1451"/>
            </a:xfrm>
          </p:grpSpPr>
          <p:sp>
            <p:nvSpPr>
              <p:cNvPr id="32" name="矩形: 圆角 19"/>
              <p:cNvSpPr/>
              <p:nvPr/>
            </p:nvSpPr>
            <p:spPr>
              <a:xfrm>
                <a:off x="1144" y="4818"/>
                <a:ext cx="3667" cy="1451"/>
              </a:xfrm>
              <a:prstGeom prst="roundRect">
                <a:avLst>
                  <a:gd name="adj" fmla="val 7547"/>
                </a:avLst>
              </a:prstGeom>
              <a:solidFill>
                <a:schemeClr val="bg1">
                  <a:lumMod val="95000"/>
                </a:schemeClr>
              </a:solidFill>
              <a:ln w="12700" cap="flat" cmpd="sng" algn="ctr">
                <a:noFill/>
                <a:prstDash val="solid"/>
                <a:miter lim="800000"/>
              </a:ln>
              <a:effectLst/>
            </p:spPr>
            <p:txBody>
              <a:bodyPr rtlCol="0" anchor="ctr"/>
              <a:lstStyle/>
              <a:p>
                <a:pPr algn="ct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475" y="5401"/>
                <a:ext cx="3005" cy="822"/>
              </a:xfrm>
              <a:prstGeom prst="rect">
                <a:avLst/>
              </a:prstGeom>
              <a:noFill/>
            </p:spPr>
            <p:txBody>
              <a:bodyPr wrap="square" rtlCol="0">
                <a:spAutoFit/>
              </a:bodyPr>
              <a:lstStyle/>
              <a:p>
                <a:pPr algn="l"/>
                <a:r>
                  <a:rPr lang="en-US" sz="1400" dirty="0">
                    <a:solidFill>
                      <a:srgbClr val="000000"/>
                    </a:solidFill>
                    <a:latin typeface="微软雅黑" panose="020B0503020204020204" pitchFamily="34" charset="-122"/>
                    <a:ea typeface="微软雅黑" panose="020B0503020204020204" pitchFamily="34" charset="-122"/>
                  </a:rPr>
                  <a:t>14-</a:t>
                </a:r>
                <a:r>
                  <a:rPr sz="1400" dirty="0">
                    <a:solidFill>
                      <a:srgbClr val="000000"/>
                    </a:solidFill>
                    <a:latin typeface="微软雅黑" panose="020B0503020204020204" pitchFamily="34" charset="-122"/>
                    <a:ea typeface="微软雅黑" panose="020B0503020204020204" pitchFamily="34" charset="-122"/>
                  </a:rPr>
                  <a:t>26岁女性</a:t>
                </a:r>
              </a:p>
              <a:p>
                <a:pPr algn="l"/>
                <a:r>
                  <a:rPr lang="zh-CN" altLang="en-US" sz="1400" dirty="0">
                    <a:solidFill>
                      <a:srgbClr val="000000"/>
                    </a:solidFill>
                    <a:latin typeface="微软雅黑" panose="020B0503020204020204" pitchFamily="34" charset="-122"/>
                    <a:ea typeface="微软雅黑" panose="020B0503020204020204" pitchFamily="34" charset="-122"/>
                  </a:rPr>
                  <a:t>补</a:t>
                </a:r>
                <a:r>
                  <a:rPr sz="1400" dirty="0">
                    <a:solidFill>
                      <a:srgbClr val="015560"/>
                    </a:solidFill>
                    <a:latin typeface="微软雅黑" panose="020B0503020204020204" pitchFamily="34" charset="-122"/>
                    <a:ea typeface="微软雅黑" panose="020B0503020204020204" pitchFamily="34" charset="-122"/>
                  </a:rPr>
                  <a:t>种</a:t>
                </a:r>
                <a:r>
                  <a:rPr sz="1400" b="1" dirty="0">
                    <a:solidFill>
                      <a:srgbClr val="015560"/>
                    </a:solidFill>
                    <a:latin typeface="微软雅黑" panose="020B0503020204020204" pitchFamily="34" charset="-122"/>
                    <a:ea typeface="微软雅黑" panose="020B0503020204020204" pitchFamily="34" charset="-122"/>
                  </a:rPr>
                  <a:t>四价HPV疫苗</a:t>
                </a:r>
                <a:endParaRPr lang="en-US" sz="1400" b="1" dirty="0">
                  <a:solidFill>
                    <a:srgbClr val="015560"/>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378" y="4932"/>
                <a:ext cx="1864" cy="531"/>
              </a:xfrm>
              <a:prstGeom prst="rect">
                <a:avLst/>
              </a:prstGeom>
              <a:noFill/>
            </p:spPr>
            <p:txBody>
              <a:bodyPr wrap="square" rtlCol="0">
                <a:spAutoFit/>
              </a:bodyPr>
              <a:lstStyle/>
              <a:p>
                <a:pPr algn="l">
                  <a:lnSpc>
                    <a:spcPct val="100000"/>
                  </a:lnSpc>
                </a:pPr>
                <a:r>
                  <a:rPr lang="en-US" altLang="zh-CN" sz="1600" b="1" dirty="0">
                    <a:solidFill>
                      <a:srgbClr val="015560"/>
                    </a:solidFill>
                    <a:latin typeface="微软雅黑" panose="020B0503020204020204" pitchFamily="34" charset="-122"/>
                    <a:ea typeface="微软雅黑" panose="020B0503020204020204" pitchFamily="34" charset="-122"/>
                  </a:rPr>
                  <a:t>2009</a:t>
                </a:r>
                <a:r>
                  <a:rPr lang="zh-CN" altLang="en-US" sz="1600" b="1" dirty="0">
                    <a:solidFill>
                      <a:srgbClr val="015560"/>
                    </a:solidFill>
                    <a:latin typeface="微软雅黑" panose="020B0503020204020204" pitchFamily="34" charset="-122"/>
                    <a:ea typeface="微软雅黑" panose="020B0503020204020204" pitchFamily="34" charset="-122"/>
                  </a:rPr>
                  <a:t>年</a:t>
                </a:r>
              </a:p>
            </p:txBody>
          </p:sp>
        </p:grpSp>
        <p:sp>
          <p:nvSpPr>
            <p:cNvPr id="37" name="圆角矩形 14"/>
            <p:cNvSpPr/>
            <p:nvPr/>
          </p:nvSpPr>
          <p:spPr>
            <a:xfrm>
              <a:off x="13204" y="3669"/>
              <a:ext cx="3877" cy="873"/>
            </a:xfrm>
            <a:prstGeom prst="roundRect">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澳大利亚</a:t>
              </a:r>
            </a:p>
            <a:p>
              <a:pPr algn="ctr"/>
              <a:r>
                <a:rPr lang="en-US" altLang="zh-CN" sz="1600" b="1" dirty="0">
                  <a:solidFill>
                    <a:schemeClr val="bg1"/>
                  </a:solidFill>
                  <a:latin typeface="微软雅黑" panose="020B0503020204020204" pitchFamily="34" charset="-122"/>
                  <a:ea typeface="微软雅黑" panose="020B0503020204020204" pitchFamily="34" charset="-122"/>
                </a:rPr>
                <a:t>国家HPV疫苗接种计划</a:t>
              </a:r>
              <a:r>
                <a:rPr lang="en-US" altLang="zh-CN" sz="1600" b="1" baseline="30000" dirty="0">
                  <a:solidFill>
                    <a:schemeClr val="bg1"/>
                  </a:solidFill>
                  <a:latin typeface="微软雅黑" panose="020B0503020204020204" pitchFamily="34" charset="-122"/>
                  <a:ea typeface="微软雅黑" panose="020B0503020204020204" pitchFamily="34" charset="-122"/>
                </a:rPr>
                <a:t>3</a:t>
              </a:r>
            </a:p>
          </p:txBody>
        </p:sp>
      </p:grpSp>
      <p:grpSp>
        <p:nvGrpSpPr>
          <p:cNvPr id="38" name="组合 37"/>
          <p:cNvGrpSpPr/>
          <p:nvPr/>
        </p:nvGrpSpPr>
        <p:grpSpPr>
          <a:xfrm>
            <a:off x="1244600" y="2208530"/>
            <a:ext cx="6630035" cy="3387090"/>
            <a:chOff x="1843" y="4050"/>
            <a:chExt cx="10441" cy="5334"/>
          </a:xfrm>
        </p:grpSpPr>
        <p:pic>
          <p:nvPicPr>
            <p:cNvPr id="39" name="图片 38"/>
            <p:cNvPicPr>
              <a:picLocks noChangeAspect="1"/>
            </p:cNvPicPr>
            <p:nvPr/>
          </p:nvPicPr>
          <p:blipFill>
            <a:blip r:embed="rId4"/>
            <a:stretch>
              <a:fillRect/>
            </a:stretch>
          </p:blipFill>
          <p:spPr>
            <a:xfrm>
              <a:off x="1843" y="4050"/>
              <a:ext cx="10440" cy="4800"/>
            </a:xfrm>
            <a:prstGeom prst="rect">
              <a:avLst/>
            </a:prstGeom>
          </p:spPr>
        </p:pic>
        <p:sp>
          <p:nvSpPr>
            <p:cNvPr id="41" name="文本框 40"/>
            <p:cNvSpPr txBox="1"/>
            <p:nvPr/>
          </p:nvSpPr>
          <p:spPr>
            <a:xfrm>
              <a:off x="1881" y="4513"/>
              <a:ext cx="506" cy="4404"/>
            </a:xfrm>
            <a:prstGeom prst="rect">
              <a:avLst/>
            </a:prstGeom>
            <a:solidFill>
              <a:schemeClr val="bg1"/>
            </a:solidFill>
          </p:spPr>
          <p:txBody>
            <a:bodyPr vert="vert270" wrap="square" rtlCol="0" anchor="ctr" anchorCtr="0">
              <a:spAutoFit/>
            </a:bodyPr>
            <a:lstStyle/>
            <a:p>
              <a:pPr algn="ctr" defTabSz="457200"/>
              <a:r>
                <a:rPr lang="zh-CN" altLang="en-US" sz="900" b="1" dirty="0">
                  <a:solidFill>
                    <a:prstClr val="black"/>
                  </a:solidFill>
                  <a:latin typeface="微软雅黑" panose="020B0503020204020204" pitchFamily="34" charset="-122"/>
                  <a:ea typeface="微软雅黑" panose="020B0503020204020204" pitchFamily="34" charset="-122"/>
                </a:rPr>
                <a:t>子宫颈癌年龄标准化发病率（</a:t>
              </a:r>
              <a:r>
                <a:rPr lang="en-US" altLang="zh-CN" sz="900" b="1" dirty="0">
                  <a:solidFill>
                    <a:prstClr val="black"/>
                  </a:solidFill>
                  <a:latin typeface="微软雅黑" panose="020B0503020204020204" pitchFamily="34" charset="-122"/>
                  <a:ea typeface="微软雅黑" panose="020B0503020204020204" pitchFamily="34" charset="-122"/>
                </a:rPr>
                <a:t>/100,000</a:t>
              </a:r>
              <a:r>
                <a:rPr lang="zh-CN" altLang="en-US" sz="900" b="1" dirty="0">
                  <a:solidFill>
                    <a:prstClr val="black"/>
                  </a:solidFill>
                  <a:latin typeface="微软雅黑" panose="020B0503020204020204" pitchFamily="34" charset="-122"/>
                  <a:ea typeface="微软雅黑" panose="020B0503020204020204" pitchFamily="34" charset="-122"/>
                </a:rPr>
                <a:t>女性）</a:t>
              </a:r>
            </a:p>
          </p:txBody>
        </p:sp>
        <p:sp>
          <p:nvSpPr>
            <p:cNvPr id="42" name="文本框 41"/>
            <p:cNvSpPr txBox="1"/>
            <p:nvPr/>
          </p:nvSpPr>
          <p:spPr>
            <a:xfrm>
              <a:off x="3624" y="4307"/>
              <a:ext cx="8270" cy="725"/>
            </a:xfrm>
            <a:prstGeom prst="rect">
              <a:avLst/>
            </a:prstGeom>
            <a:solidFill>
              <a:schemeClr val="bg1"/>
            </a:solidFill>
          </p:spPr>
          <p:txBody>
            <a:bodyPr wrap="square" rtlCol="0">
              <a:spAutoFit/>
            </a:bodyPr>
            <a:lstStyle/>
            <a:p>
              <a:r>
                <a:rPr lang="zh-CN" altLang="en-US" sz="1200" dirty="0">
                  <a:solidFill>
                    <a:prstClr val="black"/>
                  </a:solidFill>
                  <a:latin typeface="微软雅黑" panose="020B0503020204020204" pitchFamily="34" charset="-122"/>
                  <a:ea typeface="微软雅黑" panose="020B0503020204020204" pitchFamily="34" charset="-122"/>
                </a:rPr>
                <a:t>从</a:t>
              </a:r>
              <a:r>
                <a:rPr lang="en-US" altLang="zh-CN" sz="1200" dirty="0">
                  <a:solidFill>
                    <a:prstClr val="black"/>
                  </a:solidFill>
                  <a:latin typeface="微软雅黑" panose="020B0503020204020204" pitchFamily="34" charset="-122"/>
                  <a:ea typeface="微软雅黑" panose="020B0503020204020204" pitchFamily="34" charset="-122"/>
                </a:rPr>
                <a:t>2018</a:t>
              </a:r>
              <a:r>
                <a:rPr lang="zh-CN" altLang="en-US" sz="1200" dirty="0">
                  <a:solidFill>
                    <a:prstClr val="black"/>
                  </a:solidFill>
                  <a:latin typeface="微软雅黑" panose="020B0503020204020204" pitchFamily="34" charset="-122"/>
                  <a:ea typeface="微软雅黑" panose="020B0503020204020204" pitchFamily="34" charset="-122"/>
                </a:rPr>
                <a:t>年起接种</a:t>
              </a:r>
              <a:r>
                <a:rPr lang="zh-CN" altLang="en-US" sz="1200" b="1" dirty="0">
                  <a:solidFill>
                    <a:srgbClr val="015560"/>
                  </a:solidFill>
                  <a:latin typeface="微软雅黑" panose="020B0503020204020204" pitchFamily="34" charset="-122"/>
                  <a:ea typeface="微软雅黑" panose="020B0503020204020204" pitchFamily="34" charset="-122"/>
                </a:rPr>
                <a:t>九价</a:t>
              </a:r>
              <a:r>
                <a:rPr lang="en-US" altLang="zh-CN" sz="1200" b="1" dirty="0">
                  <a:solidFill>
                    <a:srgbClr val="015560"/>
                  </a:solidFill>
                  <a:latin typeface="微软雅黑" panose="020B0503020204020204" pitchFamily="34" charset="-122"/>
                  <a:ea typeface="微软雅黑" panose="020B0503020204020204" pitchFamily="34" charset="-122"/>
                </a:rPr>
                <a:t>HPV</a:t>
              </a:r>
              <a:r>
                <a:rPr lang="zh-CN" altLang="en-US" sz="1200" b="1" dirty="0">
                  <a:solidFill>
                    <a:srgbClr val="015560"/>
                  </a:solidFill>
                  <a:latin typeface="微软雅黑" panose="020B0503020204020204" pitchFamily="34" charset="-122"/>
                  <a:ea typeface="微软雅黑" panose="020B0503020204020204" pitchFamily="34" charset="-122"/>
                </a:rPr>
                <a:t>疫苗</a:t>
              </a:r>
              <a:r>
                <a:rPr lang="zh-CN" altLang="en-US" sz="1200" dirty="0">
                  <a:solidFill>
                    <a:prstClr val="black"/>
                  </a:solidFill>
                  <a:latin typeface="微软雅黑" panose="020B0503020204020204" pitchFamily="34" charset="-122"/>
                  <a:ea typeface="微软雅黑" panose="020B0503020204020204" pitchFamily="34" charset="-122"/>
                </a:rPr>
                <a:t>，对接种九价</a:t>
              </a:r>
              <a:r>
                <a:rPr lang="en-US" altLang="zh-CN" sz="1200" dirty="0">
                  <a:solidFill>
                    <a:prstClr val="black"/>
                  </a:solidFill>
                  <a:latin typeface="微软雅黑" panose="020B0503020204020204" pitchFamily="34" charset="-122"/>
                  <a:ea typeface="微软雅黑" panose="020B0503020204020204" pitchFamily="34" charset="-122"/>
                </a:rPr>
                <a:t>HPV</a:t>
              </a:r>
              <a:r>
                <a:rPr lang="zh-CN" altLang="en-US" sz="1200" dirty="0">
                  <a:solidFill>
                    <a:prstClr val="black"/>
                  </a:solidFill>
                  <a:latin typeface="微软雅黑" panose="020B0503020204020204" pitchFamily="34" charset="-122"/>
                  <a:ea typeface="微软雅黑" panose="020B0503020204020204" pitchFamily="34" charset="-122"/>
                </a:rPr>
                <a:t>疫苗的人群不再进行子宫颈癌筛查</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624" y="4984"/>
              <a:ext cx="8127" cy="434"/>
            </a:xfrm>
            <a:prstGeom prst="rect">
              <a:avLst/>
            </a:prstGeom>
            <a:solidFill>
              <a:schemeClr val="bg1"/>
            </a:solidFill>
          </p:spPr>
          <p:txBody>
            <a:bodyPr wrap="square" rtlCol="0">
              <a:spAutoFit/>
            </a:bodyPr>
            <a:lstStyle/>
            <a:p>
              <a:r>
                <a:rPr lang="zh-CN" altLang="en-US" sz="1200" dirty="0">
                  <a:solidFill>
                    <a:prstClr val="black"/>
                  </a:solidFill>
                  <a:latin typeface="微软雅黑" panose="020B0503020204020204" pitchFamily="34" charset="-122"/>
                  <a:ea typeface="微软雅黑" panose="020B0503020204020204" pitchFamily="34" charset="-122"/>
                </a:rPr>
                <a:t>从</a:t>
              </a:r>
              <a:r>
                <a:rPr lang="en-US" altLang="zh-CN" sz="1200" dirty="0">
                  <a:solidFill>
                    <a:prstClr val="black"/>
                  </a:solidFill>
                  <a:latin typeface="微软雅黑" panose="020B0503020204020204" pitchFamily="34" charset="-122"/>
                  <a:ea typeface="微软雅黑" panose="020B0503020204020204" pitchFamily="34" charset="-122"/>
                </a:rPr>
                <a:t>2018</a:t>
              </a:r>
              <a:r>
                <a:rPr lang="zh-CN" altLang="en-US" sz="1200" dirty="0">
                  <a:solidFill>
                    <a:prstClr val="black"/>
                  </a:solidFill>
                  <a:latin typeface="微软雅黑" panose="020B0503020204020204" pitchFamily="34" charset="-122"/>
                  <a:ea typeface="微软雅黑" panose="020B0503020204020204" pitchFamily="34" charset="-122"/>
                </a:rPr>
                <a:t>年起接种</a:t>
              </a:r>
              <a:r>
                <a:rPr lang="zh-CN" altLang="en-US" sz="1200" b="1" dirty="0">
                  <a:solidFill>
                    <a:srgbClr val="015560"/>
                  </a:solidFill>
                  <a:latin typeface="微软雅黑" panose="020B0503020204020204" pitchFamily="34" charset="-122"/>
                  <a:ea typeface="微软雅黑" panose="020B0503020204020204" pitchFamily="34" charset="-122"/>
                </a:rPr>
                <a:t>九价</a:t>
              </a:r>
              <a:r>
                <a:rPr lang="en-US" altLang="zh-CN" sz="1200" b="1" dirty="0">
                  <a:solidFill>
                    <a:srgbClr val="015560"/>
                  </a:solidFill>
                  <a:latin typeface="微软雅黑" panose="020B0503020204020204" pitchFamily="34" charset="-122"/>
                  <a:ea typeface="微软雅黑" panose="020B0503020204020204" pitchFamily="34" charset="-122"/>
                </a:rPr>
                <a:t>HPV</a:t>
              </a:r>
              <a:r>
                <a:rPr lang="zh-CN" altLang="en-US" sz="1200" b="1" dirty="0">
                  <a:solidFill>
                    <a:srgbClr val="015560"/>
                  </a:solidFill>
                  <a:latin typeface="微软雅黑" panose="020B0503020204020204" pitchFamily="34" charset="-122"/>
                  <a:ea typeface="微软雅黑" panose="020B0503020204020204" pitchFamily="34" charset="-122"/>
                </a:rPr>
                <a:t>疫苗</a:t>
              </a:r>
              <a:r>
                <a:rPr lang="zh-CN" altLang="en-US" sz="1200" dirty="0">
                  <a:solidFill>
                    <a:prstClr val="black"/>
                  </a:solidFill>
                  <a:latin typeface="微软雅黑" panose="020B0503020204020204" pitchFamily="34" charset="-122"/>
                  <a:ea typeface="微软雅黑" panose="020B0503020204020204" pitchFamily="34" charset="-122"/>
                </a:rPr>
                <a:t>，并采用更新的国家</a:t>
              </a:r>
              <a:r>
                <a:rPr lang="zh-CN" altLang="en-US" sz="1200" b="1" dirty="0">
                  <a:solidFill>
                    <a:srgbClr val="015560"/>
                  </a:solidFill>
                  <a:latin typeface="微软雅黑" panose="020B0503020204020204" pitchFamily="34" charset="-122"/>
                  <a:ea typeface="微软雅黑" panose="020B0503020204020204" pitchFamily="34" charset="-122"/>
                </a:rPr>
                <a:t>子宫颈癌筛查</a:t>
              </a:r>
              <a:r>
                <a:rPr lang="zh-CN" altLang="en-US" sz="1200" dirty="0">
                  <a:solidFill>
                    <a:prstClr val="black"/>
                  </a:solidFill>
                  <a:latin typeface="微软雅黑" panose="020B0503020204020204" pitchFamily="34" charset="-122"/>
                  <a:ea typeface="微软雅黑" panose="020B0503020204020204" pitchFamily="34" charset="-122"/>
                </a:rPr>
                <a:t>计划*</a:t>
              </a:r>
            </a:p>
          </p:txBody>
        </p:sp>
        <p:sp>
          <p:nvSpPr>
            <p:cNvPr id="44" name="文本框 43"/>
            <p:cNvSpPr txBox="1"/>
            <p:nvPr/>
          </p:nvSpPr>
          <p:spPr>
            <a:xfrm>
              <a:off x="3935" y="5665"/>
              <a:ext cx="8137" cy="434"/>
            </a:xfrm>
            <a:prstGeom prst="rect">
              <a:avLst/>
            </a:prstGeom>
            <a:solidFill>
              <a:schemeClr val="bg1"/>
            </a:solidFill>
          </p:spPr>
          <p:txBody>
            <a:bodyPr wrap="square" rtlCol="0">
              <a:spAutoFit/>
            </a:bodyPr>
            <a:lstStyle/>
            <a:p>
              <a:pPr algn="r"/>
              <a:r>
                <a:rPr lang="zh-CN" altLang="en-US" sz="1200" b="1" dirty="0">
                  <a:solidFill>
                    <a:prstClr val="black"/>
                  </a:solidFill>
                  <a:latin typeface="微软雅黑" panose="020B0503020204020204" pitchFamily="34" charset="-122"/>
                  <a:ea typeface="微软雅黑" panose="020B0503020204020204" pitchFamily="34" charset="-122"/>
                </a:rPr>
                <a:t>澳大利亚和欧洲对罕见癌症的定义（</a:t>
              </a:r>
              <a:r>
                <a:rPr lang="en-US" altLang="zh-CN" sz="1200" b="1" dirty="0">
                  <a:solidFill>
                    <a:prstClr val="black"/>
                  </a:solidFill>
                  <a:latin typeface="微软雅黑" panose="020B0503020204020204" pitchFamily="34" charset="-122"/>
                  <a:ea typeface="微软雅黑" panose="020B0503020204020204" pitchFamily="34" charset="-122"/>
                </a:rPr>
                <a:t>6</a:t>
              </a:r>
              <a:r>
                <a:rPr lang="zh-CN" altLang="en-US" sz="1200" b="1" dirty="0">
                  <a:solidFill>
                    <a:prstClr val="black"/>
                  </a:solidFill>
                  <a:latin typeface="微软雅黑" panose="020B0503020204020204" pitchFamily="34" charset="-122"/>
                  <a:ea typeface="微软雅黑" panose="020B0503020204020204" pitchFamily="34" charset="-122"/>
                </a:rPr>
                <a:t>例</a:t>
              </a:r>
              <a:r>
                <a:rPr lang="en-US" altLang="zh-CN" sz="1200" b="1" dirty="0">
                  <a:solidFill>
                    <a:prstClr val="black"/>
                  </a:solidFill>
                  <a:latin typeface="微软雅黑" panose="020B0503020204020204" pitchFamily="34" charset="-122"/>
                  <a:ea typeface="微软雅黑" panose="020B0503020204020204" pitchFamily="34" charset="-122"/>
                </a:rPr>
                <a:t>/100,000</a:t>
              </a:r>
              <a:r>
                <a:rPr lang="zh-CN" altLang="en-US" sz="1200" b="1" dirty="0">
                  <a:solidFill>
                    <a:prstClr val="black"/>
                  </a:solidFill>
                  <a:latin typeface="微软雅黑" panose="020B0503020204020204" pitchFamily="34" charset="-122"/>
                  <a:ea typeface="微软雅黑" panose="020B0503020204020204" pitchFamily="34" charset="-122"/>
                </a:rPr>
                <a:t>女性）</a:t>
              </a:r>
            </a:p>
          </p:txBody>
        </p:sp>
        <p:sp>
          <p:nvSpPr>
            <p:cNvPr id="45" name="文本框 44"/>
            <p:cNvSpPr txBox="1"/>
            <p:nvPr/>
          </p:nvSpPr>
          <p:spPr>
            <a:xfrm>
              <a:off x="8121" y="6498"/>
              <a:ext cx="3825" cy="434"/>
            </a:xfrm>
            <a:prstGeom prst="rect">
              <a:avLst/>
            </a:prstGeom>
            <a:solidFill>
              <a:schemeClr val="bg1"/>
            </a:solidFill>
          </p:spPr>
          <p:txBody>
            <a:bodyPr wrap="square" rtlCol="0">
              <a:spAutoFit/>
            </a:bodyPr>
            <a:lstStyle/>
            <a:p>
              <a:pPr algn="r"/>
              <a:r>
                <a:rPr lang="en-US" altLang="zh-CN" sz="1200" b="1" dirty="0">
                  <a:solidFill>
                    <a:prstClr val="black"/>
                  </a:solidFill>
                  <a:latin typeface="微软雅黑" panose="020B0503020204020204" pitchFamily="34" charset="-122"/>
                  <a:ea typeface="微软雅黑" panose="020B0503020204020204" pitchFamily="34" charset="-122"/>
                </a:rPr>
                <a:t>4</a:t>
              </a:r>
              <a:r>
                <a:rPr lang="zh-CN" altLang="en-US" sz="1200" b="1" dirty="0">
                  <a:solidFill>
                    <a:prstClr val="black"/>
                  </a:solidFill>
                  <a:latin typeface="微软雅黑" panose="020B0503020204020204" pitchFamily="34" charset="-122"/>
                  <a:ea typeface="微软雅黑" panose="020B0503020204020204" pitchFamily="34" charset="-122"/>
                </a:rPr>
                <a:t>例</a:t>
              </a:r>
              <a:r>
                <a:rPr lang="en-US" altLang="zh-CN" sz="1200" b="1" dirty="0">
                  <a:solidFill>
                    <a:prstClr val="black"/>
                  </a:solidFill>
                  <a:latin typeface="微软雅黑" panose="020B0503020204020204" pitchFamily="34" charset="-122"/>
                  <a:ea typeface="微软雅黑" panose="020B0503020204020204" pitchFamily="34" charset="-122"/>
                </a:rPr>
                <a:t>/100,000</a:t>
              </a:r>
              <a:r>
                <a:rPr lang="zh-CN" altLang="en-US" sz="1200" b="1" dirty="0">
                  <a:solidFill>
                    <a:prstClr val="black"/>
                  </a:solidFill>
                  <a:latin typeface="微软雅黑" panose="020B0503020204020204" pitchFamily="34" charset="-122"/>
                  <a:ea typeface="微软雅黑" panose="020B0503020204020204" pitchFamily="34" charset="-122"/>
                </a:rPr>
                <a:t>女性</a:t>
              </a:r>
            </a:p>
          </p:txBody>
        </p:sp>
        <p:sp>
          <p:nvSpPr>
            <p:cNvPr id="46" name="矩形 45"/>
            <p:cNvSpPr/>
            <p:nvPr/>
          </p:nvSpPr>
          <p:spPr>
            <a:xfrm>
              <a:off x="2408" y="4162"/>
              <a:ext cx="655" cy="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5"/>
            <a:stretch>
              <a:fillRect/>
            </a:stretch>
          </p:blipFill>
          <p:spPr>
            <a:xfrm>
              <a:off x="2678" y="8813"/>
              <a:ext cx="9606" cy="288"/>
            </a:xfrm>
            <a:prstGeom prst="rect">
              <a:avLst/>
            </a:prstGeom>
          </p:spPr>
        </p:pic>
        <p:sp>
          <p:nvSpPr>
            <p:cNvPr id="48" name="文本框 47"/>
            <p:cNvSpPr txBox="1"/>
            <p:nvPr/>
          </p:nvSpPr>
          <p:spPr>
            <a:xfrm>
              <a:off x="5450" y="9048"/>
              <a:ext cx="4636" cy="337"/>
            </a:xfrm>
            <a:prstGeom prst="rect">
              <a:avLst/>
            </a:prstGeom>
            <a:noFill/>
          </p:spPr>
          <p:txBody>
            <a:bodyPr wrap="square">
              <a:spAutoFit/>
            </a:bodyPr>
            <a:lstStyle/>
            <a:p>
              <a:r>
                <a:rPr lang="zh-CN" altLang="en-US" sz="800" i="1" dirty="0">
                  <a:latin typeface="微软雅黑" panose="020B0503020204020204" pitchFamily="34" charset="-122"/>
                  <a:ea typeface="微软雅黑" panose="020B0503020204020204" pitchFamily="34" charset="-122"/>
                </a:rPr>
                <a:t>图片摘自：</a:t>
              </a:r>
              <a:r>
                <a:rPr lang="en-US" altLang="zh-CN" sz="800" i="1" dirty="0">
                  <a:latin typeface="微软雅黑" panose="020B0503020204020204" pitchFamily="34" charset="-122"/>
                  <a:ea typeface="微软雅黑" panose="020B0503020204020204" pitchFamily="34" charset="-122"/>
                </a:rPr>
                <a:t> Lancet Public Health. 2019;4(1):e19-e27.</a:t>
              </a:r>
              <a:endParaRPr lang="zh-CN" altLang="en-US" sz="800" i="1" dirty="0"/>
            </a:p>
          </p:txBody>
        </p:sp>
      </p:grpSp>
      <p:sp>
        <p:nvSpPr>
          <p:cNvPr id="15" name="标题 14">
            <a:extLst>
              <a:ext uri="{FF2B5EF4-FFF2-40B4-BE49-F238E27FC236}">
                <a16:creationId xmlns:a16="http://schemas.microsoft.com/office/drawing/2014/main" id="{A738B720-AB62-B931-8E30-7208C4D00038}"/>
              </a:ext>
            </a:extLst>
          </p:cNvPr>
          <p:cNvSpPr>
            <a:spLocks noGrp="1"/>
          </p:cNvSpPr>
          <p:nvPr>
            <p:ph type="title"/>
          </p:nvPr>
        </p:nvSpPr>
        <p:spPr>
          <a:xfrm>
            <a:off x="684411" y="518896"/>
            <a:ext cx="10759440" cy="561632"/>
          </a:xfrm>
        </p:spPr>
        <p:txBody>
          <a:bodyPr>
            <a:noAutofit/>
          </a:bodyPr>
          <a:lstStyle/>
          <a:p>
            <a:r>
              <a:rPr lang="zh-CN" altLang="en-US" dirty="0"/>
              <a:t>澳大利亚模型研究表明，得益于九价</a:t>
            </a:r>
            <a:r>
              <a:rPr lang="en-US" altLang="zh-CN" dirty="0"/>
              <a:t>HPV</a:t>
            </a:r>
            <a:r>
              <a:rPr lang="zh-CN" altLang="en-US" dirty="0"/>
              <a:t>疫苗应用及高覆盖率，澳大利亚预计于</a:t>
            </a:r>
            <a:r>
              <a:rPr lang="en-US" altLang="zh-CN" dirty="0"/>
              <a:t>2028</a:t>
            </a:r>
            <a:r>
              <a:rPr lang="zh-CN" altLang="en-US" dirty="0"/>
              <a:t>年消除子宫颈癌</a:t>
            </a:r>
          </a:p>
        </p:txBody>
      </p:sp>
    </p:spTree>
    <p:custDataLst>
      <p:tags r:id="rId1"/>
    </p:custData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4718" y="385500"/>
            <a:ext cx="10759440" cy="480382"/>
          </a:xfrm>
        </p:spPr>
        <p:txBody>
          <a:bodyPr vert="horz" rtlCol="0">
            <a:normAutofit/>
          </a:bodyPr>
          <a:lstStyle/>
          <a:p>
            <a:r>
              <a:rPr lang="zh-CN" altLang="en-US" dirty="0"/>
              <a:t>美国模型研究表明，在当前防控策略下，预计于</a:t>
            </a:r>
            <a:r>
              <a:rPr lang="en-US" altLang="zh-CN" dirty="0"/>
              <a:t>2038</a:t>
            </a:r>
            <a:r>
              <a:rPr lang="zh-CN" altLang="en-US" dirty="0"/>
              <a:t>年消除子宫颈癌</a:t>
            </a:r>
          </a:p>
        </p:txBody>
      </p:sp>
      <p:sp>
        <p:nvSpPr>
          <p:cNvPr id="6" name="文本框 5"/>
          <p:cNvSpPr txBox="1"/>
          <p:nvPr/>
        </p:nvSpPr>
        <p:spPr>
          <a:xfrm>
            <a:off x="695325" y="1052513"/>
            <a:ext cx="10940416" cy="741357"/>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一项美国模型研究显示</a:t>
            </a:r>
            <a:r>
              <a:rPr lang="en-US" altLang="zh-CN" sz="1400" baseline="30000" dirty="0">
                <a:latin typeface="微软雅黑" panose="020B0503020204020204" pitchFamily="34" charset="-122"/>
                <a:ea typeface="微软雅黑" panose="020B0503020204020204" pitchFamily="34" charset="-122"/>
              </a:rPr>
              <a:t>4,a</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在</a:t>
            </a:r>
            <a:r>
              <a:rPr lang="zh-CN" altLang="en-US" sz="1600" b="1" dirty="0">
                <a:solidFill>
                  <a:srgbClr val="015560"/>
                </a:solidFill>
                <a:latin typeface="微软雅黑" panose="020B0503020204020204" pitchFamily="34" charset="-122"/>
                <a:ea typeface="微软雅黑" panose="020B0503020204020204" pitchFamily="34" charset="-122"/>
              </a:rPr>
              <a:t>当前防控策略**</a:t>
            </a:r>
            <a:r>
              <a:rPr lang="zh-CN" altLang="en-US" sz="1600" dirty="0">
                <a:latin typeface="微软雅黑" panose="020B0503020204020204" pitchFamily="34" charset="-122"/>
                <a:ea typeface="微软雅黑" panose="020B0503020204020204" pitchFamily="34" charset="-122"/>
              </a:rPr>
              <a:t>下，美国预计</a:t>
            </a:r>
            <a:r>
              <a:rPr lang="en-US" altLang="zh-CN" sz="1600" b="1" dirty="0">
                <a:solidFill>
                  <a:srgbClr val="015560"/>
                </a:solidFill>
                <a:latin typeface="微软雅黑" panose="020B0503020204020204" pitchFamily="34" charset="-122"/>
                <a:ea typeface="微软雅黑" panose="020B0503020204020204" pitchFamily="34" charset="-122"/>
              </a:rPr>
              <a:t>2038</a:t>
            </a:r>
            <a:r>
              <a:rPr lang="zh-CN" altLang="en-US" sz="1600" b="1" dirty="0">
                <a:solidFill>
                  <a:srgbClr val="015560"/>
                </a:solidFill>
                <a:latin typeface="微软雅黑" panose="020B0503020204020204" pitchFamily="34" charset="-122"/>
                <a:ea typeface="微软雅黑" panose="020B0503020204020204" pitchFamily="34" charset="-122"/>
              </a:rPr>
              <a:t>年</a:t>
            </a:r>
            <a:r>
              <a:rPr lang="zh-CN" altLang="en-US" sz="1600" dirty="0">
                <a:latin typeface="微软雅黑" panose="020B0503020204020204" pitchFamily="34" charset="-122"/>
                <a:ea typeface="微软雅黑" panose="020B0503020204020204" pitchFamily="34" charset="-122"/>
              </a:rPr>
              <a:t>可实现宫颈癌消除</a:t>
            </a:r>
            <a:endParaRPr lang="zh-CN" altLang="en-US" sz="1600" dirty="0">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0" y="6095477"/>
            <a:ext cx="10193411" cy="461665"/>
          </a:xfrm>
          <a:prstGeom prst="rect">
            <a:avLst/>
          </a:prstGeom>
          <a:noFill/>
        </p:spPr>
        <p:txBody>
          <a:bodyPr wrap="square">
            <a:spAutoFit/>
          </a:bodyPr>
          <a:lstStyle/>
          <a:p>
            <a:pPr lvl="0" algn="just" defTabSz="457200"/>
            <a:r>
              <a:rPr lang="en-US" altLang="zh-CN" sz="600" dirty="0">
                <a:solidFill>
                  <a:srgbClr val="000000"/>
                </a:solidFill>
                <a:latin typeface="微软雅黑" panose="020B0503020204020204" pitchFamily="34" charset="-122"/>
                <a:ea typeface="微软雅黑" panose="020B0503020204020204" pitchFamily="34" charset="-122"/>
                <a:sym typeface="+mn-ea"/>
              </a:rPr>
              <a:t>*ACIP</a:t>
            </a:r>
            <a:r>
              <a:rPr lang="zh-CN" altLang="en-US" sz="600" dirty="0">
                <a:solidFill>
                  <a:srgbClr val="000000"/>
                </a:solidFill>
                <a:latin typeface="微软雅黑" panose="020B0503020204020204" pitchFamily="34" charset="-122"/>
                <a:ea typeface="微软雅黑" panose="020B0503020204020204" pitchFamily="34" charset="-122"/>
                <a:sym typeface="+mn-ea"/>
              </a:rPr>
              <a:t>：免疫实践咨询委员会</a:t>
            </a:r>
            <a:endParaRPr lang="en-US" altLang="zh-CN" sz="600" dirty="0">
              <a:solidFill>
                <a:srgbClr val="000000"/>
              </a:solidFill>
              <a:latin typeface="微软雅黑" panose="020B0503020204020204" pitchFamily="34" charset="-122"/>
              <a:ea typeface="微软雅黑" panose="020B0503020204020204" pitchFamily="34" charset="-122"/>
              <a:sym typeface="+mn-ea"/>
            </a:endParaRPr>
          </a:p>
          <a:p>
            <a:pPr lvl="0" algn="just" defTabSz="457200"/>
            <a:r>
              <a:rPr lang="en-US" altLang="zh-CN" sz="600" dirty="0">
                <a:solidFill>
                  <a:srgbClr val="000000"/>
                </a:solidFill>
                <a:latin typeface="微软雅黑" panose="020B0503020204020204" pitchFamily="34" charset="-122"/>
                <a:ea typeface="微软雅黑" panose="020B0503020204020204" pitchFamily="34" charset="-122"/>
                <a:sym typeface="+mn-ea"/>
              </a:rPr>
              <a:t>** </a:t>
            </a:r>
            <a:r>
              <a:rPr lang="en-US" altLang="zh-CN" sz="600" b="0" i="0" dirty="0">
                <a:solidFill>
                  <a:srgbClr val="000000"/>
                </a:solidFill>
                <a:effectLst/>
                <a:latin typeface="微软雅黑" panose="020B0503020204020204" pitchFamily="34" charset="-122"/>
                <a:ea typeface="微软雅黑" panose="020B0503020204020204" pitchFamily="34" charset="-122"/>
              </a:rPr>
              <a:t>21-65</a:t>
            </a:r>
            <a:r>
              <a:rPr lang="zh-CN" altLang="en-US" sz="600" b="0" i="0" dirty="0">
                <a:solidFill>
                  <a:srgbClr val="000000"/>
                </a:solidFill>
                <a:effectLst/>
                <a:latin typeface="微软雅黑" panose="020B0503020204020204" pitchFamily="34" charset="-122"/>
                <a:ea typeface="微软雅黑" panose="020B0503020204020204" pitchFamily="34" charset="-122"/>
              </a:rPr>
              <a:t>岁女性每</a:t>
            </a:r>
            <a:r>
              <a:rPr lang="en-US" altLang="zh-CN" sz="600" b="0" i="0" dirty="0">
                <a:solidFill>
                  <a:srgbClr val="000000"/>
                </a:solidFill>
                <a:effectLst/>
                <a:latin typeface="微软雅黑" panose="020B0503020204020204" pitchFamily="34" charset="-122"/>
                <a:ea typeface="微软雅黑" panose="020B0503020204020204" pitchFamily="34" charset="-122"/>
              </a:rPr>
              <a:t>3</a:t>
            </a:r>
            <a:r>
              <a:rPr lang="zh-CN" altLang="en-US" sz="600" b="0" i="0" dirty="0">
                <a:solidFill>
                  <a:srgbClr val="000000"/>
                </a:solidFill>
                <a:effectLst/>
                <a:latin typeface="微软雅黑" panose="020B0503020204020204" pitchFamily="34" charset="-122"/>
                <a:ea typeface="微软雅黑" panose="020B0503020204020204" pitchFamily="34" charset="-122"/>
              </a:rPr>
              <a:t>年一次细胞学筛查，并根据既定指南进行管理（</a:t>
            </a:r>
            <a:r>
              <a:rPr lang="en-US" altLang="zh-CN" sz="600" b="0" i="0" dirty="0">
                <a:solidFill>
                  <a:srgbClr val="000000"/>
                </a:solidFill>
                <a:effectLst/>
                <a:latin typeface="微软雅黑" panose="020B0503020204020204" pitchFamily="34" charset="-122"/>
                <a:ea typeface="微软雅黑" panose="020B0503020204020204" pitchFamily="34" charset="-122"/>
              </a:rPr>
              <a:t>2016</a:t>
            </a:r>
            <a:r>
              <a:rPr lang="zh-CN" altLang="en-US" sz="600" b="0" i="0" dirty="0">
                <a:solidFill>
                  <a:srgbClr val="000000"/>
                </a:solidFill>
                <a:effectLst/>
                <a:latin typeface="微软雅黑" panose="020B0503020204020204" pitchFamily="34" charset="-122"/>
                <a:ea typeface="微软雅黑" panose="020B0503020204020204" pitchFamily="34" charset="-122"/>
              </a:rPr>
              <a:t>年起九价</a:t>
            </a:r>
            <a:r>
              <a:rPr lang="en-US" altLang="zh-CN" sz="600" b="0" i="0" dirty="0">
                <a:solidFill>
                  <a:srgbClr val="000000"/>
                </a:solidFill>
                <a:effectLst/>
                <a:latin typeface="微软雅黑" panose="020B0503020204020204" pitchFamily="34" charset="-122"/>
                <a:ea typeface="微软雅黑" panose="020B0503020204020204" pitchFamily="34" charset="-122"/>
              </a:rPr>
              <a:t>HPV</a:t>
            </a:r>
            <a:r>
              <a:rPr lang="zh-CN" altLang="en-US" sz="600" b="0" i="0" dirty="0">
                <a:solidFill>
                  <a:srgbClr val="000000"/>
                </a:solidFill>
                <a:effectLst/>
                <a:latin typeface="微软雅黑" panose="020B0503020204020204" pitchFamily="34" charset="-122"/>
                <a:ea typeface="微软雅黑" panose="020B0503020204020204" pitchFamily="34" charset="-122"/>
              </a:rPr>
              <a:t>疫苗成为美国唯一分发</a:t>
            </a:r>
            <a:r>
              <a:rPr lang="en-US" altLang="zh-CN" sz="600" b="0" i="0" dirty="0">
                <a:solidFill>
                  <a:srgbClr val="000000"/>
                </a:solidFill>
                <a:effectLst/>
                <a:latin typeface="微软雅黑" panose="020B0503020204020204" pitchFamily="34" charset="-122"/>
                <a:ea typeface="微软雅黑" panose="020B0503020204020204" pitchFamily="34" charset="-122"/>
              </a:rPr>
              <a:t>HPV</a:t>
            </a:r>
            <a:r>
              <a:rPr lang="zh-CN" altLang="en-US" sz="600" b="0" i="0" dirty="0">
                <a:solidFill>
                  <a:srgbClr val="000000"/>
                </a:solidFill>
                <a:effectLst/>
                <a:latin typeface="微软雅黑" panose="020B0503020204020204" pitchFamily="34" charset="-122"/>
                <a:ea typeface="微软雅黑" panose="020B0503020204020204" pitchFamily="34" charset="-122"/>
              </a:rPr>
              <a:t>疫苗）</a:t>
            </a:r>
            <a:endParaRPr lang="en-US" altLang="zh-CN" sz="600" b="0" i="0" dirty="0">
              <a:solidFill>
                <a:srgbClr val="000000"/>
              </a:solidFill>
              <a:effectLst/>
              <a:latin typeface="微软雅黑" panose="020B0503020204020204" pitchFamily="34" charset="-122"/>
              <a:ea typeface="微软雅黑" panose="020B0503020204020204" pitchFamily="34" charset="-122"/>
            </a:endParaRPr>
          </a:p>
          <a:p>
            <a:pPr lvl="0" algn="just" defTabSz="457200"/>
            <a:r>
              <a:rPr lang="en-US" altLang="zh-CN" sz="600" baseline="30000" dirty="0">
                <a:solidFill>
                  <a:srgbClr val="000000"/>
                </a:solidFill>
                <a:latin typeface="微软雅黑" panose="020B0503020204020204" pitchFamily="34" charset="-122"/>
                <a:ea typeface="微软雅黑" panose="020B0503020204020204" pitchFamily="34" charset="-122"/>
                <a:sym typeface="+mn-ea"/>
              </a:rPr>
              <a:t>a </a:t>
            </a:r>
            <a:r>
              <a:rPr lang="zh-CN" altLang="en-US" sz="600" dirty="0">
                <a:solidFill>
                  <a:srgbClr val="000000"/>
                </a:solidFill>
                <a:latin typeface="微软雅黑" panose="020B0503020204020204" pitchFamily="34" charset="-122"/>
                <a:ea typeface="微软雅黑" panose="020B0503020204020204" pitchFamily="34" charset="-122"/>
                <a:sym typeface="+mn-ea"/>
              </a:rPr>
              <a:t>研究设计：一项美国模型研究，使用两个自主研发的宫颈癌微观模拟模型</a:t>
            </a:r>
            <a:r>
              <a:rPr lang="en-US" altLang="zh-CN" sz="600" dirty="0">
                <a:solidFill>
                  <a:srgbClr val="000000"/>
                </a:solidFill>
                <a:latin typeface="微软雅黑" panose="020B0503020204020204" pitchFamily="34" charset="-122"/>
                <a:ea typeface="微软雅黑" panose="020B0503020204020204" pitchFamily="34" charset="-122"/>
                <a:sym typeface="+mn-ea"/>
              </a:rPr>
              <a:t>——Harvard</a:t>
            </a:r>
            <a:r>
              <a:rPr lang="zh-CN" altLang="en-US" sz="600" dirty="0">
                <a:solidFill>
                  <a:srgbClr val="000000"/>
                </a:solidFill>
                <a:latin typeface="微软雅黑" panose="020B0503020204020204" pitchFamily="34" charset="-122"/>
                <a:ea typeface="微软雅黑" panose="020B0503020204020204" pitchFamily="34" charset="-122"/>
                <a:sym typeface="+mn-ea"/>
              </a:rPr>
              <a:t>和</a:t>
            </a:r>
            <a:r>
              <a:rPr lang="en-US" altLang="zh-CN" sz="600" dirty="0">
                <a:solidFill>
                  <a:srgbClr val="000000"/>
                </a:solidFill>
                <a:latin typeface="微软雅黑" panose="020B0503020204020204" pitchFamily="34" charset="-122"/>
                <a:ea typeface="微软雅黑" panose="020B0503020204020204" pitchFamily="34" charset="-122"/>
                <a:sym typeface="+mn-ea"/>
              </a:rPr>
              <a:t>Policy1-Cervix</a:t>
            </a:r>
            <a:r>
              <a:rPr lang="zh-CN" altLang="en-US" sz="600" dirty="0">
                <a:solidFill>
                  <a:srgbClr val="000000"/>
                </a:solidFill>
                <a:latin typeface="微软雅黑" panose="020B0503020204020204" pitchFamily="34" charset="-122"/>
                <a:ea typeface="微软雅黑" panose="020B0503020204020204" pitchFamily="34" charset="-122"/>
                <a:sym typeface="+mn-ea"/>
              </a:rPr>
              <a:t>，以估计美国</a:t>
            </a:r>
            <a:r>
              <a:rPr lang="en-US" altLang="zh-CN" sz="600" dirty="0">
                <a:solidFill>
                  <a:srgbClr val="000000"/>
                </a:solidFill>
                <a:latin typeface="微软雅黑" panose="020B0503020204020204" pitchFamily="34" charset="-122"/>
                <a:ea typeface="微软雅黑" panose="020B0503020204020204" pitchFamily="34" charset="-122"/>
                <a:sym typeface="+mn-ea"/>
              </a:rPr>
              <a:t>HPV</a:t>
            </a:r>
            <a:r>
              <a:rPr lang="zh-CN" altLang="en-US" sz="600" dirty="0">
                <a:solidFill>
                  <a:srgbClr val="000000"/>
                </a:solidFill>
                <a:latin typeface="微软雅黑" panose="020B0503020204020204" pitchFamily="34" charset="-122"/>
                <a:ea typeface="微软雅黑" panose="020B0503020204020204" pitchFamily="34" charset="-122"/>
                <a:sym typeface="+mn-ea"/>
              </a:rPr>
              <a:t>诱发宫颈癌的发病率随时间的变化，包括疫苗接种的群体效应。比较了</a:t>
            </a:r>
            <a:r>
              <a:rPr lang="en-US" altLang="zh-CN" sz="600" dirty="0">
                <a:solidFill>
                  <a:srgbClr val="000000"/>
                </a:solidFill>
                <a:latin typeface="微软雅黑" panose="020B0503020204020204" pitchFamily="34" charset="-122"/>
                <a:ea typeface="微软雅黑" panose="020B0503020204020204" pitchFamily="34" charset="-122"/>
                <a:sym typeface="+mn-ea"/>
              </a:rPr>
              <a:t>9</a:t>
            </a:r>
            <a:r>
              <a:rPr lang="zh-CN" altLang="en-US" sz="600" dirty="0">
                <a:solidFill>
                  <a:srgbClr val="000000"/>
                </a:solidFill>
                <a:latin typeface="微软雅黑" panose="020B0503020204020204" pitchFamily="34" charset="-122"/>
                <a:ea typeface="微软雅黑" panose="020B0503020204020204" pitchFamily="34" charset="-122"/>
                <a:sym typeface="+mn-ea"/>
              </a:rPr>
              <a:t>种不同的方案，一种是预防性</a:t>
            </a:r>
            <a:r>
              <a:rPr lang="en-US" altLang="zh-CN" sz="600" dirty="0">
                <a:solidFill>
                  <a:srgbClr val="000000"/>
                </a:solidFill>
                <a:latin typeface="微软雅黑" panose="020B0503020204020204" pitchFamily="34" charset="-122"/>
                <a:ea typeface="微软雅黑" panose="020B0503020204020204" pitchFamily="34" charset="-122"/>
                <a:sym typeface="+mn-ea"/>
              </a:rPr>
              <a:t>HPV</a:t>
            </a:r>
            <a:r>
              <a:rPr lang="zh-CN" altLang="en-US" sz="600" dirty="0">
                <a:solidFill>
                  <a:srgbClr val="000000"/>
                </a:solidFill>
                <a:latin typeface="微软雅黑" panose="020B0503020204020204" pitchFamily="34" charset="-122"/>
                <a:ea typeface="微软雅黑" panose="020B0503020204020204" pitchFamily="34" charset="-122"/>
                <a:sym typeface="+mn-ea"/>
              </a:rPr>
              <a:t>疫苗接种和扩大宫颈癌筛查，另一种是不涉及额外干预的现状方案，这种方案的背景是每</a:t>
            </a:r>
            <a:r>
              <a:rPr lang="en-US" altLang="zh-CN" sz="600" dirty="0">
                <a:solidFill>
                  <a:srgbClr val="000000"/>
                </a:solidFill>
                <a:latin typeface="微软雅黑" panose="020B0503020204020204" pitchFamily="34" charset="-122"/>
                <a:ea typeface="微软雅黑" panose="020B0503020204020204" pitchFamily="34" charset="-122"/>
                <a:sym typeface="+mn-ea"/>
              </a:rPr>
              <a:t>10</a:t>
            </a:r>
            <a:r>
              <a:rPr lang="zh-CN" altLang="en-US" sz="600" dirty="0">
                <a:solidFill>
                  <a:srgbClr val="000000"/>
                </a:solidFill>
                <a:latin typeface="微软雅黑" panose="020B0503020204020204" pitchFamily="34" charset="-122"/>
                <a:ea typeface="微软雅黑" panose="020B0503020204020204" pitchFamily="34" charset="-122"/>
                <a:sym typeface="+mn-ea"/>
              </a:rPr>
              <a:t>万女性年宫颈癌根除的阈值为</a:t>
            </a:r>
            <a:r>
              <a:rPr lang="en-US" altLang="zh-CN" sz="600" dirty="0">
                <a:solidFill>
                  <a:srgbClr val="000000"/>
                </a:solidFill>
                <a:latin typeface="微软雅黑" panose="020B0503020204020204" pitchFamily="34" charset="-122"/>
                <a:ea typeface="微软雅黑" panose="020B0503020204020204" pitchFamily="34" charset="-122"/>
                <a:sym typeface="+mn-ea"/>
              </a:rPr>
              <a:t>4</a:t>
            </a:r>
            <a:r>
              <a:rPr lang="zh-CN" altLang="en-US" sz="600" dirty="0">
                <a:solidFill>
                  <a:srgbClr val="000000"/>
                </a:solidFill>
                <a:latin typeface="微软雅黑" panose="020B0503020204020204" pitchFamily="34" charset="-122"/>
                <a:ea typeface="微软雅黑" panose="020B0503020204020204" pitchFamily="34" charset="-122"/>
                <a:sym typeface="+mn-ea"/>
              </a:rPr>
              <a:t>例或更少。同时估计了通过实施宫颈癌筛查和疫苗接种覆盖目标以及其他可能战略，</a:t>
            </a:r>
            <a:r>
              <a:rPr lang="en-US" altLang="zh-CN" sz="600" dirty="0">
                <a:solidFill>
                  <a:srgbClr val="000000"/>
                </a:solidFill>
                <a:latin typeface="微软雅黑" panose="020B0503020204020204" pitchFamily="34" charset="-122"/>
                <a:ea typeface="微软雅黑" panose="020B0503020204020204" pitchFamily="34" charset="-122"/>
                <a:sym typeface="+mn-ea"/>
              </a:rPr>
              <a:t>2019</a:t>
            </a:r>
            <a:r>
              <a:rPr lang="zh-CN" altLang="en-US" sz="600" dirty="0">
                <a:solidFill>
                  <a:srgbClr val="000000"/>
                </a:solidFill>
                <a:latin typeface="微软雅黑" panose="020B0503020204020204" pitchFamily="34" charset="-122"/>
                <a:ea typeface="微软雅黑" panose="020B0503020204020204" pitchFamily="34" charset="-122"/>
                <a:sym typeface="+mn-ea"/>
              </a:rPr>
              <a:t>年至</a:t>
            </a:r>
            <a:r>
              <a:rPr lang="en-US" altLang="zh-CN" sz="600" dirty="0">
                <a:solidFill>
                  <a:srgbClr val="000000"/>
                </a:solidFill>
                <a:latin typeface="微软雅黑" panose="020B0503020204020204" pitchFamily="34" charset="-122"/>
                <a:ea typeface="微软雅黑" panose="020B0503020204020204" pitchFamily="34" charset="-122"/>
                <a:sym typeface="+mn-ea"/>
              </a:rPr>
              <a:t>2100</a:t>
            </a:r>
            <a:r>
              <a:rPr lang="zh-CN" altLang="en-US" sz="600" dirty="0">
                <a:solidFill>
                  <a:srgbClr val="000000"/>
                </a:solidFill>
                <a:latin typeface="微软雅黑" panose="020B0503020204020204" pitchFamily="34" charset="-122"/>
                <a:ea typeface="微软雅黑" panose="020B0503020204020204" pitchFamily="34" charset="-122"/>
                <a:sym typeface="+mn-ea"/>
              </a:rPr>
              <a:t>年期间可避免的宫颈癌病例数量。</a:t>
            </a:r>
            <a:endParaRPr sz="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8"/>
          <p:cNvSpPr/>
          <p:nvPr/>
        </p:nvSpPr>
        <p:spPr>
          <a:xfrm>
            <a:off x="1554480" y="5260975"/>
            <a:ext cx="7206615" cy="213995"/>
          </a:xfrm>
          <a:prstGeom prst="rect">
            <a:avLst/>
          </a:prstGeom>
        </p:spPr>
        <p:txBody>
          <a:bodyPr wrap="square">
            <a:spAutoFit/>
          </a:bodyPr>
          <a:lstStyle/>
          <a:p>
            <a:pPr lvl="0" algn="ctr">
              <a:defRPr/>
            </a:pPr>
            <a:r>
              <a:rPr lang="zh-CN" altLang="en-US" sz="800" i="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摘自</a:t>
            </a:r>
            <a:r>
              <a:rPr lang="en-US" altLang="zh-CN" sz="800" i="1"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 </a:t>
            </a:r>
            <a:r>
              <a:rPr lang="en-US" altLang="zh-CN" sz="800" i="1" dirty="0">
                <a:solidFill>
                  <a:prstClr val="black"/>
                </a:solidFill>
                <a:latin typeface="微软雅黑" panose="020B0503020204020204" pitchFamily="34" charset="-122"/>
                <a:ea typeface="微软雅黑" panose="020B0503020204020204" pitchFamily="34" charset="-122"/>
                <a:sym typeface="+mn-ea"/>
              </a:rPr>
              <a:t>Burger EA, et al. Lancet Public Health. 2020 Apr;5(4):e213-e222. </a:t>
            </a:r>
            <a:endParaRPr kumimoji="0" lang="zh-CN" altLang="en-US" sz="800" b="0" i="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057910" y="2025650"/>
            <a:ext cx="7870825" cy="3254492"/>
            <a:chOff x="1309031" y="2317942"/>
            <a:chExt cx="9769787" cy="4142733"/>
          </a:xfrm>
        </p:grpSpPr>
        <p:grpSp>
          <p:nvGrpSpPr>
            <p:cNvPr id="28" name="组合 27"/>
            <p:cNvGrpSpPr/>
            <p:nvPr/>
          </p:nvGrpSpPr>
          <p:grpSpPr>
            <a:xfrm>
              <a:off x="1309031" y="2317942"/>
              <a:ext cx="9173438" cy="3861301"/>
              <a:chOff x="1150005" y="2317942"/>
              <a:chExt cx="9173438" cy="3861301"/>
            </a:xfrm>
          </p:grpSpPr>
          <p:pic>
            <p:nvPicPr>
              <p:cNvPr id="32" name="图片 31"/>
              <p:cNvPicPr>
                <a:picLocks noChangeAspect="1"/>
              </p:cNvPicPr>
              <p:nvPr/>
            </p:nvPicPr>
            <p:blipFill>
              <a:blip r:embed="rId2"/>
              <a:stretch>
                <a:fillRect/>
              </a:stretch>
            </p:blipFill>
            <p:spPr>
              <a:xfrm>
                <a:off x="1496254" y="2466340"/>
                <a:ext cx="8615156" cy="3712903"/>
              </a:xfrm>
              <a:prstGeom prst="rect">
                <a:avLst/>
              </a:prstGeom>
            </p:spPr>
          </p:pic>
          <p:sp>
            <p:nvSpPr>
              <p:cNvPr id="33" name="文本框 32"/>
              <p:cNvSpPr txBox="1"/>
              <p:nvPr/>
            </p:nvSpPr>
            <p:spPr>
              <a:xfrm>
                <a:off x="1150005" y="2753670"/>
                <a:ext cx="398831" cy="3210977"/>
              </a:xfrm>
              <a:prstGeom prst="rect">
                <a:avLst/>
              </a:prstGeom>
              <a:noFill/>
            </p:spPr>
            <p:txBody>
              <a:bodyPr vert="vert270"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子宫颈癌年龄标准化发病率（</a:t>
                </a: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/100,000</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女性</a:t>
                </a: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年）</a:t>
                </a:r>
              </a:p>
            </p:txBody>
          </p:sp>
          <p:sp>
            <p:nvSpPr>
              <p:cNvPr id="34" name="文本框 33"/>
              <p:cNvSpPr txBox="1"/>
              <p:nvPr/>
            </p:nvSpPr>
            <p:spPr>
              <a:xfrm>
                <a:off x="7137361" y="4846174"/>
                <a:ext cx="2974049" cy="331407"/>
              </a:xfrm>
              <a:prstGeom prst="rect">
                <a:avLst/>
              </a:prstGeom>
              <a:solidFill>
                <a:sysClr val="window" lastClr="FFFFFF"/>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4</a:t>
                </a:r>
                <a:r>
                  <a:rPr kumimoji="0" lang="zh-CN" altLang="en-US" sz="11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例</a:t>
                </a:r>
                <a:r>
                  <a:rPr kumimoji="0" lang="en-US" altLang="zh-CN" sz="11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/100,000</a:t>
                </a:r>
                <a:r>
                  <a:rPr kumimoji="0" lang="zh-CN" altLang="en-US" sz="11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女性</a:t>
                </a:r>
                <a:r>
                  <a:rPr kumimoji="0" lang="en-US" altLang="zh-CN" sz="11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11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年</a:t>
                </a:r>
              </a:p>
            </p:txBody>
          </p:sp>
          <p:sp>
            <p:nvSpPr>
              <p:cNvPr id="35" name="文本框 34"/>
              <p:cNvSpPr txBox="1"/>
              <p:nvPr/>
            </p:nvSpPr>
            <p:spPr>
              <a:xfrm>
                <a:off x="1770409" y="5526464"/>
                <a:ext cx="1812422" cy="292608"/>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a:t>
                </a:r>
                <a:r>
                  <a:rPr kumimoji="0" lang="zh-CN" altLang="en-US"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例</a:t>
                </a:r>
                <a:r>
                  <a:rPr kumimoji="0" lang="en-US" altLang="zh-CN"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/100,000</a:t>
                </a:r>
                <a:r>
                  <a:rPr kumimoji="0" lang="zh-CN" altLang="en-US"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女性</a:t>
                </a:r>
                <a:r>
                  <a:rPr kumimoji="0" lang="en-US" altLang="zh-CN"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年</a:t>
                </a:r>
              </a:p>
            </p:txBody>
          </p:sp>
          <p:sp>
            <p:nvSpPr>
              <p:cNvPr id="36" name="文本框 35"/>
              <p:cNvSpPr txBox="1"/>
              <p:nvPr/>
            </p:nvSpPr>
            <p:spPr>
              <a:xfrm>
                <a:off x="8104767" y="2317942"/>
                <a:ext cx="2218675" cy="312007"/>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场景</a:t>
                </a:r>
                <a:r>
                  <a:rPr kumimoji="0" lang="en-US" altLang="zh-CN" sz="10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1</a:t>
                </a:r>
                <a:r>
                  <a:rPr kumimoji="0" lang="zh-CN" altLang="en-US" sz="10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：当前防控策略</a:t>
                </a:r>
              </a:p>
            </p:txBody>
          </p:sp>
          <p:sp>
            <p:nvSpPr>
              <p:cNvPr id="37" name="文本框 36"/>
              <p:cNvSpPr txBox="1"/>
              <p:nvPr/>
            </p:nvSpPr>
            <p:spPr>
              <a:xfrm>
                <a:off x="8104766" y="2549346"/>
                <a:ext cx="2218675" cy="312007"/>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场景</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90%</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筛查率</a:t>
                </a:r>
              </a:p>
            </p:txBody>
          </p:sp>
          <p:sp>
            <p:nvSpPr>
              <p:cNvPr id="38" name="文本框 37"/>
              <p:cNvSpPr txBox="1"/>
              <p:nvPr/>
            </p:nvSpPr>
            <p:spPr>
              <a:xfrm>
                <a:off x="8104768" y="2806157"/>
                <a:ext cx="2218675" cy="312007"/>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场景</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3</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90%</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疫苗覆盖率</a:t>
                </a:r>
              </a:p>
            </p:txBody>
          </p:sp>
          <p:sp>
            <p:nvSpPr>
              <p:cNvPr id="39" name="文本框 38"/>
              <p:cNvSpPr txBox="1"/>
              <p:nvPr/>
            </p:nvSpPr>
            <p:spPr>
              <a:xfrm>
                <a:off x="2568584" y="3081019"/>
                <a:ext cx="2218675" cy="507618"/>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场景</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消除年</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2028</a:t>
                </a:r>
                <a:endPar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文本框 39"/>
              <p:cNvSpPr txBox="1"/>
              <p:nvPr/>
            </p:nvSpPr>
            <p:spPr>
              <a:xfrm>
                <a:off x="3532150" y="3695698"/>
                <a:ext cx="2218675" cy="507618"/>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场景</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3</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消除年</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2038</a:t>
                </a:r>
                <a:endPar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文本框 47"/>
              <p:cNvSpPr txBox="1"/>
              <p:nvPr/>
            </p:nvSpPr>
            <p:spPr>
              <a:xfrm>
                <a:off x="4134933" y="4242526"/>
                <a:ext cx="2579003" cy="66443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场景</a:t>
                </a:r>
                <a:r>
                  <a:rPr kumimoji="0" lang="en-US" altLang="zh-CN" sz="14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1</a:t>
                </a:r>
                <a:r>
                  <a:rPr kumimoji="0" lang="zh-CN" altLang="en-US" sz="14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（当前防控策略</a:t>
                </a:r>
                <a:r>
                  <a:rPr kumimoji="0" lang="en-US" altLang="zh-CN" sz="14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a:t>
                </a:r>
                <a:r>
                  <a:rPr kumimoji="0" lang="zh-CN" altLang="en-US" sz="14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a:t>
                </a:r>
                <a:endParaRPr kumimoji="0" lang="en-US" altLang="zh-CN" sz="14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消除年</a:t>
                </a:r>
                <a:r>
                  <a:rPr kumimoji="0" lang="en-US" altLang="zh-CN" sz="14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2038</a:t>
                </a:r>
              </a:p>
            </p:txBody>
          </p:sp>
          <p:sp>
            <p:nvSpPr>
              <p:cNvPr id="53" name="文本框 52"/>
              <p:cNvSpPr txBox="1"/>
              <p:nvPr/>
            </p:nvSpPr>
            <p:spPr>
              <a:xfrm>
                <a:off x="6696635" y="5287526"/>
                <a:ext cx="3018023" cy="507618"/>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场景</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2063</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年发病率＜</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1/100,000</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女性</a:t>
                </a:r>
                <a:r>
                  <a:rPr kumimoji="0" lang="en-US" altLang="zh-CN"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1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年</a:t>
                </a:r>
              </a:p>
            </p:txBody>
          </p:sp>
        </p:grpSp>
        <p:cxnSp>
          <p:nvCxnSpPr>
            <p:cNvPr id="29" name="直接连接符 28"/>
            <p:cNvCxnSpPr/>
            <p:nvPr/>
          </p:nvCxnSpPr>
          <p:spPr>
            <a:xfrm>
              <a:off x="3770689" y="4917212"/>
              <a:ext cx="0" cy="1452220"/>
            </a:xfrm>
            <a:prstGeom prst="line">
              <a:avLst/>
            </a:prstGeom>
            <a:noFill/>
            <a:ln w="28575" cap="flat" cmpd="sng" algn="ctr">
              <a:solidFill>
                <a:srgbClr val="CC325A"/>
              </a:solidFill>
              <a:prstDash val="sysDash"/>
              <a:miter lim="800000"/>
            </a:ln>
            <a:effectLst/>
          </p:spPr>
        </p:cxnSp>
        <p:pic>
          <p:nvPicPr>
            <p:cNvPr id="30" name="图片 29"/>
            <p:cNvPicPr>
              <a:picLocks noChangeAspect="1"/>
            </p:cNvPicPr>
            <p:nvPr/>
          </p:nvPicPr>
          <p:blipFill>
            <a:blip r:embed="rId3"/>
            <a:stretch>
              <a:fillRect/>
            </a:stretch>
          </p:blipFill>
          <p:spPr>
            <a:xfrm>
              <a:off x="1772212" y="6154836"/>
              <a:ext cx="8471720" cy="305839"/>
            </a:xfrm>
            <a:prstGeom prst="rect">
              <a:avLst/>
            </a:prstGeom>
          </p:spPr>
        </p:pic>
        <p:sp>
          <p:nvSpPr>
            <p:cNvPr id="31" name="文本框 30"/>
            <p:cNvSpPr txBox="1"/>
            <p:nvPr/>
          </p:nvSpPr>
          <p:spPr>
            <a:xfrm>
              <a:off x="10243932" y="6072396"/>
              <a:ext cx="834886" cy="3217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年</a:t>
              </a:r>
            </a:p>
          </p:txBody>
        </p:sp>
      </p:grpSp>
      <p:sp>
        <p:nvSpPr>
          <p:cNvPr id="54" name="文本框 53"/>
          <p:cNvSpPr txBox="1"/>
          <p:nvPr/>
        </p:nvSpPr>
        <p:spPr>
          <a:xfrm>
            <a:off x="3993194" y="1949821"/>
            <a:ext cx="1627527" cy="275590"/>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Harvard</a:t>
            </a: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模型</a:t>
            </a:r>
          </a:p>
        </p:txBody>
      </p:sp>
      <p:sp>
        <p:nvSpPr>
          <p:cNvPr id="3" name="文本框 2"/>
          <p:cNvSpPr txBox="1"/>
          <p:nvPr/>
        </p:nvSpPr>
        <p:spPr>
          <a:xfrm>
            <a:off x="0" y="6491494"/>
            <a:ext cx="8781415" cy="369332"/>
          </a:xfrm>
          <a:prstGeom prst="rect">
            <a:avLst/>
          </a:prstGeom>
          <a:noFill/>
        </p:spPr>
        <p:txBody>
          <a:bodyPr wrap="square">
            <a:spAutoFit/>
          </a:bodyPr>
          <a:lstStyle/>
          <a:p>
            <a:r>
              <a:rPr lang="en-US" altLang="zh-CN" sz="600" dirty="0">
                <a:solidFill>
                  <a:prstClr val="black"/>
                </a:solidFill>
                <a:latin typeface="微软雅黑" panose="020B0503020204020204" pitchFamily="34" charset="-122"/>
                <a:ea typeface="微软雅黑" panose="020B0503020204020204" pitchFamily="34" charset="-122"/>
              </a:rPr>
              <a:t>4.Burger EA,et al. Lancet Public Health. 2020 Apr;5(4):e213-e222. </a:t>
            </a:r>
          </a:p>
          <a:p>
            <a:r>
              <a:rPr lang="en-US" altLang="zh-CN" sz="600" dirty="0">
                <a:solidFill>
                  <a:prstClr val="black"/>
                </a:solidFill>
                <a:latin typeface="微软雅黑" panose="020B0503020204020204" pitchFamily="34" charset="-122"/>
                <a:ea typeface="微软雅黑" panose="020B0503020204020204" pitchFamily="34" charset="-122"/>
                <a:sym typeface="+mn-ea"/>
              </a:rPr>
              <a:t>9.Mix JM, et al. Cancer Epidemiol Biomarkers Prev. 2021;30(1):30-37.</a:t>
            </a:r>
          </a:p>
          <a:p>
            <a:pPr indent="0" defTabSz="457200">
              <a:buFontTx/>
              <a:buNone/>
              <a:defRPr/>
            </a:pPr>
            <a:r>
              <a:rPr lang="en-US" altLang="zh-CN" sz="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10. Petrosky E, et al.MMWR Morb Mortal Wkly Rep. 2015;64(11):300-4.</a:t>
            </a:r>
          </a:p>
        </p:txBody>
      </p:sp>
      <p:grpSp>
        <p:nvGrpSpPr>
          <p:cNvPr id="12" name="组合 11"/>
          <p:cNvGrpSpPr/>
          <p:nvPr/>
        </p:nvGrpSpPr>
        <p:grpSpPr>
          <a:xfrm>
            <a:off x="8635365" y="1848485"/>
            <a:ext cx="2522855" cy="3616960"/>
            <a:chOff x="13599" y="3288"/>
            <a:chExt cx="3973" cy="5696"/>
          </a:xfrm>
        </p:grpSpPr>
        <p:sp>
          <p:nvSpPr>
            <p:cNvPr id="22" name="矩形: 圆角 19"/>
            <p:cNvSpPr/>
            <p:nvPr/>
          </p:nvSpPr>
          <p:spPr>
            <a:xfrm>
              <a:off x="13643" y="6023"/>
              <a:ext cx="3929" cy="1426"/>
            </a:xfrm>
            <a:prstGeom prst="roundRect">
              <a:avLst>
                <a:gd name="adj" fmla="val 7547"/>
              </a:avLst>
            </a:prstGeom>
            <a:solidFill>
              <a:schemeClr val="bg1">
                <a:lumMod val="95000"/>
              </a:schemeClr>
            </a:solidFill>
            <a:ln w="12700" cap="flat" cmpd="sng" algn="ctr">
              <a:noFill/>
              <a:prstDash val="solid"/>
              <a:miter lim="800000"/>
            </a:ln>
            <a:effectLst/>
          </p:spPr>
          <p:txBody>
            <a:bodyPr rtlCol="0" anchor="ctr"/>
            <a:lstStyle/>
            <a:p>
              <a:pPr algn="ct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3643" y="4265"/>
              <a:ext cx="3929" cy="1707"/>
              <a:chOff x="1144" y="2322"/>
              <a:chExt cx="3929" cy="1707"/>
            </a:xfrm>
          </p:grpSpPr>
          <p:sp>
            <p:nvSpPr>
              <p:cNvPr id="14" name="矩形: 圆角 19"/>
              <p:cNvSpPr/>
              <p:nvPr/>
            </p:nvSpPr>
            <p:spPr>
              <a:xfrm>
                <a:off x="1144" y="2322"/>
                <a:ext cx="3929" cy="1707"/>
              </a:xfrm>
              <a:prstGeom prst="roundRect">
                <a:avLst>
                  <a:gd name="adj" fmla="val 7547"/>
                </a:avLst>
              </a:prstGeom>
              <a:solidFill>
                <a:schemeClr val="bg1">
                  <a:lumMod val="95000"/>
                </a:schemeClr>
              </a:solidFill>
              <a:ln w="12700" cap="flat" cmpd="sng" algn="ctr">
                <a:noFill/>
                <a:prstDash val="solid"/>
                <a:miter lim="800000"/>
              </a:ln>
              <a:effectLst/>
            </p:spPr>
            <p:txBody>
              <a:bodyPr rtlCol="0" anchor="ctr"/>
              <a:lstStyle/>
              <a:p>
                <a:pPr algn="ct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287" y="2358"/>
                <a:ext cx="1612" cy="531"/>
              </a:xfrm>
              <a:prstGeom prst="rect">
                <a:avLst/>
              </a:prstGeom>
              <a:noFill/>
            </p:spPr>
            <p:txBody>
              <a:bodyPr wrap="square" rtlCol="0">
                <a:spAutoFit/>
              </a:bodyPr>
              <a:lstStyle/>
              <a:p>
                <a:pPr algn="l">
                  <a:lnSpc>
                    <a:spcPct val="100000"/>
                  </a:lnSpc>
                </a:pPr>
                <a:r>
                  <a:rPr lang="en-US" altLang="zh-CN" sz="1600" b="1" dirty="0">
                    <a:solidFill>
                      <a:srgbClr val="015560"/>
                    </a:solidFill>
                    <a:latin typeface="微软雅黑" panose="020B0503020204020204" pitchFamily="34" charset="-122"/>
                    <a:ea typeface="微软雅黑" panose="020B0503020204020204" pitchFamily="34" charset="-122"/>
                  </a:rPr>
                  <a:t>2006</a:t>
                </a:r>
                <a:r>
                  <a:rPr lang="zh-CN" altLang="en-US" sz="1600" b="1" dirty="0">
                    <a:solidFill>
                      <a:srgbClr val="015560"/>
                    </a:solidFill>
                    <a:latin typeface="微软雅黑" panose="020B0503020204020204" pitchFamily="34" charset="-122"/>
                    <a:ea typeface="微软雅黑" panose="020B0503020204020204" pitchFamily="34" charset="-122"/>
                  </a:rPr>
                  <a:t>年</a:t>
                </a:r>
              </a:p>
            </p:txBody>
          </p:sp>
          <p:sp>
            <p:nvSpPr>
              <p:cNvPr id="16" name="文本框 15"/>
              <p:cNvSpPr txBox="1"/>
              <p:nvPr/>
            </p:nvSpPr>
            <p:spPr>
              <a:xfrm>
                <a:off x="1459" y="2807"/>
                <a:ext cx="3511" cy="1222"/>
              </a:xfrm>
              <a:prstGeom prst="rect">
                <a:avLst/>
              </a:prstGeom>
              <a:noFill/>
            </p:spPr>
            <p:txBody>
              <a:bodyPr wrap="square" rtlCol="0">
                <a:noAutofit/>
              </a:bodyPr>
              <a:lstStyle/>
              <a:p>
                <a:pPr fontAlgn="auto">
                  <a:lnSpc>
                    <a:spcPct val="100000"/>
                  </a:lnSpc>
                </a:pPr>
                <a:r>
                  <a:rPr sz="1400" dirty="0">
                    <a:solidFill>
                      <a:srgbClr val="000000"/>
                    </a:solidFill>
                    <a:latin typeface="微软雅黑" panose="020B0503020204020204" pitchFamily="34" charset="-122"/>
                    <a:ea typeface="微软雅黑" panose="020B0503020204020204" pitchFamily="34" charset="-122"/>
                    <a:sym typeface="+mn-ea"/>
                  </a:rPr>
                  <a:t>11-12岁女孩接种HPV疫苗（包括</a:t>
                </a:r>
                <a:r>
                  <a:rPr lang="zh-CN" sz="1400" b="1" dirty="0">
                    <a:solidFill>
                      <a:srgbClr val="015560"/>
                    </a:solidFill>
                    <a:latin typeface="微软雅黑" panose="020B0503020204020204" pitchFamily="34" charset="-122"/>
                    <a:ea typeface="微软雅黑" panose="020B0503020204020204" pitchFamily="34" charset="-122"/>
                    <a:sym typeface="+mn-ea"/>
                  </a:rPr>
                  <a:t>四价</a:t>
                </a:r>
                <a:r>
                  <a:rPr lang="en-US" altLang="zh-CN" sz="1400" b="1" dirty="0">
                    <a:solidFill>
                      <a:srgbClr val="015560"/>
                    </a:solidFill>
                    <a:latin typeface="微软雅黑" panose="020B0503020204020204" pitchFamily="34" charset="-122"/>
                    <a:ea typeface="微软雅黑" panose="020B0503020204020204" pitchFamily="34" charset="-122"/>
                    <a:sym typeface="+mn-ea"/>
                  </a:rPr>
                  <a:t>HPV</a:t>
                </a:r>
                <a:r>
                  <a:rPr lang="zh-CN" altLang="en-US" sz="1400" b="1" dirty="0">
                    <a:solidFill>
                      <a:srgbClr val="015560"/>
                    </a:solidFill>
                    <a:latin typeface="微软雅黑" panose="020B0503020204020204" pitchFamily="34" charset="-122"/>
                    <a:ea typeface="微软雅黑" panose="020B0503020204020204" pitchFamily="34" charset="-122"/>
                    <a:sym typeface="+mn-ea"/>
                  </a:rPr>
                  <a:t>疫苗</a:t>
                </a:r>
                <a:r>
                  <a:rPr lang="zh-CN" altLang="en-US" sz="1400" dirty="0">
                    <a:solidFill>
                      <a:schemeClr val="tx1"/>
                    </a:solidFill>
                    <a:latin typeface="微软雅黑" panose="020B0503020204020204" pitchFamily="34" charset="-122"/>
                    <a:ea typeface="微软雅黑" panose="020B0503020204020204" pitchFamily="34" charset="-122"/>
                    <a:sym typeface="+mn-ea"/>
                  </a:rPr>
                  <a:t>）</a:t>
                </a:r>
                <a:endParaRPr sz="1400" dirty="0">
                  <a:solidFill>
                    <a:srgbClr val="000000"/>
                  </a:solidFill>
                  <a:latin typeface="微软雅黑" panose="020B0503020204020204" pitchFamily="34" charset="-122"/>
                  <a:ea typeface="微软雅黑" panose="020B0503020204020204" pitchFamily="34" charset="-122"/>
                </a:endParaRPr>
              </a:p>
              <a:p>
                <a:pPr fontAlgn="auto">
                  <a:lnSpc>
                    <a:spcPct val="100000"/>
                  </a:lnSpc>
                </a:pPr>
                <a:r>
                  <a:rPr sz="1400" dirty="0">
                    <a:solidFill>
                      <a:srgbClr val="000000"/>
                    </a:solidFill>
                    <a:latin typeface="微软雅黑" panose="020B0503020204020204" pitchFamily="34" charset="-122"/>
                    <a:ea typeface="微软雅黑" panose="020B0503020204020204" pitchFamily="34" charset="-122"/>
                    <a:sym typeface="+mn-ea"/>
                  </a:rPr>
                  <a:t>≤26岁女性补种</a:t>
                </a:r>
                <a:r>
                  <a:rPr lang="en-US" sz="1400" baseline="30000" dirty="0">
                    <a:solidFill>
                      <a:srgbClr val="000000"/>
                    </a:solidFill>
                    <a:latin typeface="微软雅黑" panose="020B0503020204020204" pitchFamily="34" charset="-122"/>
                    <a:ea typeface="微软雅黑" panose="020B0503020204020204" pitchFamily="34" charset="-122"/>
                    <a:sym typeface="+mn-ea"/>
                  </a:rPr>
                  <a:t>9</a:t>
                </a:r>
              </a:p>
            </p:txBody>
          </p:sp>
        </p:grpSp>
        <p:sp>
          <p:nvSpPr>
            <p:cNvPr id="18" name="矩形: 圆角 19"/>
            <p:cNvSpPr/>
            <p:nvPr/>
          </p:nvSpPr>
          <p:spPr>
            <a:xfrm>
              <a:off x="13643" y="7511"/>
              <a:ext cx="3929" cy="1473"/>
            </a:xfrm>
            <a:prstGeom prst="roundRect">
              <a:avLst>
                <a:gd name="adj" fmla="val 7547"/>
              </a:avLst>
            </a:prstGeom>
            <a:solidFill>
              <a:schemeClr val="bg1">
                <a:lumMod val="95000"/>
              </a:schemeClr>
            </a:solidFill>
            <a:ln w="12700" cap="flat" cmpd="sng" algn="ctr">
              <a:noFill/>
              <a:prstDash val="solid"/>
              <a:miter lim="800000"/>
            </a:ln>
            <a:effectLst/>
          </p:spPr>
          <p:txBody>
            <a:bodyPr rtlCol="0" anchor="ctr"/>
            <a:lstStyle/>
            <a:p>
              <a:pPr algn="ct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4061" y="6568"/>
              <a:ext cx="3237" cy="822"/>
            </a:xfrm>
            <a:prstGeom prst="rect">
              <a:avLst/>
            </a:prstGeom>
            <a:noFill/>
          </p:spPr>
          <p:txBody>
            <a:bodyPr wrap="square" rtlCol="0">
              <a:spAutoFit/>
            </a:bodyPr>
            <a:lstStyle/>
            <a:p>
              <a:pPr algn="l" fontAlgn="auto">
                <a:lnSpc>
                  <a:spcPct val="100000"/>
                </a:lnSpc>
              </a:pPr>
              <a:r>
                <a:rPr lang="en-US" altLang="zh-CN" sz="1400" dirty="0">
                  <a:solidFill>
                    <a:srgbClr val="000000"/>
                  </a:solidFill>
                  <a:latin typeface="微软雅黑" panose="020B0503020204020204" pitchFamily="34" charset="-122"/>
                  <a:ea typeface="微软雅黑" panose="020B0503020204020204" pitchFamily="34" charset="-122"/>
                  <a:sym typeface="+mn-ea"/>
                </a:rPr>
                <a:t>ACIP</a:t>
              </a:r>
              <a:r>
                <a:rPr lang="zh-CN" altLang="en-US" sz="1400" dirty="0">
                  <a:solidFill>
                    <a:srgbClr val="000000"/>
                  </a:solidFill>
                  <a:latin typeface="微软雅黑" panose="020B0503020204020204" pitchFamily="34" charset="-122"/>
                  <a:ea typeface="微软雅黑" panose="020B0503020204020204" pitchFamily="34" charset="-122"/>
                  <a:sym typeface="+mn-ea"/>
                </a:rPr>
                <a:t>推荐</a:t>
              </a:r>
              <a:r>
                <a:rPr sz="1400" dirty="0">
                  <a:solidFill>
                    <a:srgbClr val="015560"/>
                  </a:solidFill>
                  <a:latin typeface="微软雅黑" panose="020B0503020204020204" pitchFamily="34" charset="-122"/>
                  <a:ea typeface="微软雅黑" panose="020B0503020204020204" pitchFamily="34" charset="-122"/>
                  <a:sym typeface="+mn-ea"/>
                </a:rPr>
                <a:t>接种</a:t>
              </a:r>
              <a:r>
                <a:rPr sz="1400" b="1" dirty="0">
                  <a:solidFill>
                    <a:srgbClr val="015560"/>
                  </a:solidFill>
                  <a:latin typeface="微软雅黑" panose="020B0503020204020204" pitchFamily="34" charset="-122"/>
                  <a:ea typeface="微软雅黑" panose="020B0503020204020204" pitchFamily="34" charset="-122"/>
                </a:rPr>
                <a:t>九价HPV疫苗</a:t>
              </a:r>
              <a:r>
                <a:rPr lang="en-US" sz="1400" b="1" baseline="30000" dirty="0">
                  <a:solidFill>
                    <a:srgbClr val="015560"/>
                  </a:solidFill>
                  <a:latin typeface="微软雅黑" panose="020B0503020204020204" pitchFamily="34" charset="-122"/>
                  <a:ea typeface="微软雅黑" panose="020B0503020204020204" pitchFamily="34" charset="-122"/>
                </a:rPr>
                <a:t>10</a:t>
              </a:r>
            </a:p>
          </p:txBody>
        </p:sp>
        <p:sp>
          <p:nvSpPr>
            <p:cNvPr id="19" name="文本框 18"/>
            <p:cNvSpPr txBox="1"/>
            <p:nvPr/>
          </p:nvSpPr>
          <p:spPr>
            <a:xfrm>
              <a:off x="13797" y="6074"/>
              <a:ext cx="1612" cy="531"/>
            </a:xfrm>
            <a:prstGeom prst="rect">
              <a:avLst/>
            </a:prstGeom>
            <a:noFill/>
          </p:spPr>
          <p:txBody>
            <a:bodyPr wrap="square" rtlCol="0">
              <a:spAutoFit/>
            </a:bodyPr>
            <a:lstStyle/>
            <a:p>
              <a:pPr lvl="0" algn="l">
                <a:buClrTx/>
                <a:buSzTx/>
                <a:buFontTx/>
              </a:pPr>
              <a:r>
                <a:rPr lang="en-US" altLang="zh-CN" sz="1600" b="1" dirty="0">
                  <a:solidFill>
                    <a:srgbClr val="015560"/>
                  </a:solidFill>
                  <a:latin typeface="微软雅黑" panose="020B0503020204020204" pitchFamily="34" charset="-122"/>
                  <a:ea typeface="微软雅黑" panose="020B0503020204020204" pitchFamily="34" charset="-122"/>
                  <a:sym typeface="+mn-ea"/>
                </a:rPr>
                <a:t>2015年</a:t>
              </a:r>
            </a:p>
          </p:txBody>
        </p:sp>
        <p:sp>
          <p:nvSpPr>
            <p:cNvPr id="25" name="圆角矩形 14"/>
            <p:cNvSpPr/>
            <p:nvPr/>
          </p:nvSpPr>
          <p:spPr>
            <a:xfrm>
              <a:off x="13599" y="3288"/>
              <a:ext cx="3973" cy="866"/>
            </a:xfrm>
            <a:prstGeom prst="roundRect">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美国</a:t>
              </a:r>
              <a:r>
                <a:rPr lang="en-US" altLang="zh-CN" sz="1600" b="1" dirty="0">
                  <a:solidFill>
                    <a:schemeClr val="bg1"/>
                  </a:solidFill>
                  <a:latin typeface="微软雅黑" panose="020B0503020204020204" pitchFamily="34" charset="-122"/>
                  <a:ea typeface="微软雅黑" panose="020B0503020204020204" pitchFamily="34" charset="-122"/>
                </a:rPr>
                <a:t>ACIP*</a:t>
              </a:r>
            </a:p>
            <a:p>
              <a:pPr algn="ctr"/>
              <a:r>
                <a:rPr lang="en-US" altLang="zh-CN" sz="1600" b="1" dirty="0">
                  <a:solidFill>
                    <a:schemeClr val="bg1"/>
                  </a:solidFill>
                  <a:latin typeface="微软雅黑" panose="020B0503020204020204" pitchFamily="34" charset="-122"/>
                  <a:ea typeface="微软雅黑" panose="020B0503020204020204" pitchFamily="34" charset="-122"/>
                </a:rPr>
                <a:t>HPV</a:t>
              </a:r>
              <a:r>
                <a:rPr lang="zh-CN" altLang="en-US" sz="1600" b="1" dirty="0">
                  <a:solidFill>
                    <a:schemeClr val="bg1"/>
                  </a:solidFill>
                  <a:latin typeface="微软雅黑" panose="020B0503020204020204" pitchFamily="34" charset="-122"/>
                  <a:ea typeface="微软雅黑" panose="020B0503020204020204" pitchFamily="34" charset="-122"/>
                </a:rPr>
                <a:t>疫苗接种建议</a:t>
              </a:r>
              <a:endParaRPr lang="zh-CN" altLang="en-US" sz="1600" b="1" baseline="300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4100" y="8111"/>
              <a:ext cx="3437" cy="824"/>
            </a:xfrm>
            <a:prstGeom prst="rect">
              <a:avLst/>
            </a:prstGeom>
            <a:noFill/>
          </p:spPr>
          <p:txBody>
            <a:bodyPr wrap="square" rtlCol="0">
              <a:spAutoFit/>
            </a:bodyPr>
            <a:lstStyle/>
            <a:p>
              <a:pPr algn="l" fontAlgn="auto">
                <a:lnSpc>
                  <a:spcPct val="100000"/>
                </a:lnSpc>
              </a:pPr>
              <a:r>
                <a:rPr sz="1400" b="1" dirty="0" err="1">
                  <a:solidFill>
                    <a:srgbClr val="015560"/>
                  </a:solidFill>
                  <a:latin typeface="微软雅黑" panose="020B0503020204020204" pitchFamily="34" charset="-122"/>
                  <a:ea typeface="微软雅黑" panose="020B0503020204020204" pitchFamily="34" charset="-122"/>
                </a:rPr>
                <a:t>九价HPV疫苗</a:t>
              </a:r>
              <a:r>
                <a:rPr lang="zh-CN" altLang="en-US" sz="1400" dirty="0">
                  <a:solidFill>
                    <a:srgbClr val="000000"/>
                  </a:solidFill>
                  <a:latin typeface="微软雅黑" panose="020B0503020204020204" pitchFamily="34" charset="-122"/>
                  <a:ea typeface="微软雅黑" panose="020B0503020204020204" pitchFamily="34" charset="-122"/>
                </a:rPr>
                <a:t>成为当前唯一可用的</a:t>
              </a:r>
              <a:r>
                <a:rPr lang="en-US" altLang="zh-CN" sz="1400" dirty="0">
                  <a:solidFill>
                    <a:srgbClr val="000000"/>
                  </a:solidFill>
                  <a:latin typeface="微软雅黑" panose="020B0503020204020204" pitchFamily="34" charset="-122"/>
                  <a:ea typeface="微软雅黑" panose="020B0503020204020204" pitchFamily="34" charset="-122"/>
                </a:rPr>
                <a:t>HPV</a:t>
              </a:r>
              <a:r>
                <a:rPr lang="zh-CN" altLang="en-US" sz="1400" dirty="0">
                  <a:solidFill>
                    <a:srgbClr val="000000"/>
                  </a:solidFill>
                  <a:latin typeface="微软雅黑" panose="020B0503020204020204" pitchFamily="34" charset="-122"/>
                  <a:ea typeface="微软雅黑" panose="020B0503020204020204" pitchFamily="34" charset="-122"/>
                </a:rPr>
                <a:t>疫苗</a:t>
              </a:r>
              <a:r>
                <a:rPr lang="en-US" sz="1400" baseline="30000" dirty="0">
                  <a:latin typeface="微软雅黑" panose="020B0503020204020204" pitchFamily="34" charset="-122"/>
                  <a:ea typeface="微软雅黑" panose="020B0503020204020204" pitchFamily="34" charset="-122"/>
                </a:rPr>
                <a:t>9</a:t>
              </a:r>
            </a:p>
          </p:txBody>
        </p:sp>
        <p:sp>
          <p:nvSpPr>
            <p:cNvPr id="11" name="文本框 10"/>
            <p:cNvSpPr txBox="1"/>
            <p:nvPr/>
          </p:nvSpPr>
          <p:spPr>
            <a:xfrm>
              <a:off x="13864" y="7630"/>
              <a:ext cx="1612" cy="531"/>
            </a:xfrm>
            <a:prstGeom prst="rect">
              <a:avLst/>
            </a:prstGeom>
            <a:noFill/>
          </p:spPr>
          <p:txBody>
            <a:bodyPr wrap="square" rtlCol="0">
              <a:spAutoFit/>
            </a:bodyPr>
            <a:lstStyle/>
            <a:p>
              <a:pPr lvl="0" algn="l">
                <a:buClrTx/>
                <a:buSzTx/>
                <a:buFontTx/>
              </a:pPr>
              <a:r>
                <a:rPr lang="en-US" altLang="zh-CN" sz="1600" b="1" dirty="0">
                  <a:solidFill>
                    <a:srgbClr val="015560"/>
                  </a:solidFill>
                  <a:latin typeface="微软雅黑" panose="020B0503020204020204" pitchFamily="34" charset="-122"/>
                  <a:ea typeface="微软雅黑" panose="020B0503020204020204" pitchFamily="34" charset="-122"/>
                  <a:sym typeface="+mn-ea"/>
                </a:rPr>
                <a:t>2016年</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74718" y="385500"/>
            <a:ext cx="10759440" cy="480382"/>
          </a:xfrm>
        </p:spPr>
        <p:txBody>
          <a:bodyPr vert="horz" wrap="square" lIns="91440" tIns="45720" rIns="91440" bIns="45720" rtlCol="0" anchor="t">
            <a:spAutoFit/>
          </a:bodyPr>
          <a:lstStyle/>
          <a:p>
            <a:pPr lvl="0" algn="l">
              <a:buClrTx/>
              <a:buSzTx/>
              <a:buFontTx/>
            </a:pPr>
            <a:r>
              <a:rPr lang="zh-CN" altLang="en-US" dirty="0">
                <a:sym typeface="+mn-ea"/>
              </a:rPr>
              <a:t>如</a:t>
            </a:r>
            <a:r>
              <a:rPr lang="en-US" altLang="zh-CN" dirty="0">
                <a:sym typeface="+mn-ea"/>
              </a:rPr>
              <a:t>采取</a:t>
            </a:r>
            <a:r>
              <a:rPr dirty="0">
                <a:sym typeface="+mn-ea"/>
              </a:rPr>
              <a:t>优化</a:t>
            </a:r>
            <a:r>
              <a:rPr lang="en-US" altLang="zh-CN" dirty="0">
                <a:sym typeface="+mn-ea"/>
              </a:rPr>
              <a:t>防控策略，</a:t>
            </a:r>
            <a:r>
              <a:rPr lang="zh-CN" altLang="en-US" dirty="0">
                <a:sym typeface="+mn-ea"/>
              </a:rPr>
              <a:t>中国</a:t>
            </a:r>
            <a:r>
              <a:rPr lang="en-US" altLang="zh-CN" dirty="0">
                <a:sym typeface="+mn-ea"/>
              </a:rPr>
              <a:t>有望于2040年代末消除子宫颈癌</a:t>
            </a:r>
          </a:p>
        </p:txBody>
      </p:sp>
      <p:sp>
        <p:nvSpPr>
          <p:cNvPr id="3" name="文本框 2"/>
          <p:cNvSpPr txBox="1"/>
          <p:nvPr/>
        </p:nvSpPr>
        <p:spPr>
          <a:xfrm>
            <a:off x="695325" y="1052513"/>
            <a:ext cx="10269855" cy="1110689"/>
          </a:xfrm>
          <a:prstGeom prst="rect">
            <a:avLst/>
          </a:prstGeom>
          <a:noFill/>
        </p:spPr>
        <p:txBody>
          <a:bodyPr wrap="square" rtlCol="0">
            <a:spAutoFit/>
          </a:bodyPr>
          <a:lstStyle/>
          <a:p>
            <a:pPr lvl="0" algn="l">
              <a:lnSpc>
                <a:spcPct val="150000"/>
              </a:lnSpc>
              <a:buClrTx/>
              <a:buSzTx/>
            </a:pPr>
            <a:r>
              <a:rPr lang="zh-CN" altLang="en-US" sz="1400" dirty="0">
                <a:latin typeface="微软雅黑" panose="020B0503020204020204" pitchFamily="34" charset="-122"/>
                <a:ea typeface="微软雅黑" panose="020B0503020204020204" pitchFamily="34" charset="-122"/>
                <a:sym typeface="+mn-ea"/>
              </a:rPr>
              <a:t>一项中国模型研究显示</a:t>
            </a:r>
            <a:r>
              <a:rPr lang="en-US" altLang="zh-CN" sz="1400" baseline="30000" dirty="0">
                <a:latin typeface="微软雅黑" panose="020B0503020204020204" pitchFamily="34" charset="-122"/>
                <a:ea typeface="微软雅黑" panose="020B0503020204020204" pitchFamily="34" charset="-122"/>
                <a:sym typeface="+mn-ea"/>
              </a:rPr>
              <a:t>6</a:t>
            </a:r>
            <a:r>
              <a:rPr lang="zh-CN" altLang="en-US" sz="1400" baseline="30000" dirty="0">
                <a:latin typeface="微软雅黑" panose="020B0503020204020204" pitchFamily="34" charset="-122"/>
                <a:ea typeface="微软雅黑" panose="020B0503020204020204" pitchFamily="34" charset="-122"/>
                <a:sym typeface="+mn-ea"/>
              </a:rPr>
              <a:t>,a </a:t>
            </a:r>
            <a:r>
              <a:rPr lang="zh-CN" altLang="en-US" sz="1400" dirty="0">
                <a:latin typeface="微软雅黑" panose="020B0503020204020204" pitchFamily="34" charset="-122"/>
                <a:ea typeface="微软雅黑" panose="020B0503020204020204" pitchFamily="34" charset="-122"/>
                <a:sym typeface="+mn-ea"/>
              </a:rPr>
              <a:t>：</a:t>
            </a:r>
            <a:endParaRPr lang="en-US" altLang="zh-CN" sz="1400" dirty="0">
              <a:latin typeface="微软雅黑" panose="020B0503020204020204" pitchFamily="34" charset="-122"/>
              <a:ea typeface="微软雅黑" panose="020B0503020204020204" pitchFamily="34" charset="-122"/>
              <a:sym typeface="+mn-ea"/>
            </a:endParaRPr>
          </a:p>
          <a:p>
            <a:pPr marL="285750" lvl="0" indent="-285750" algn="l">
              <a:lnSpc>
                <a:spcPct val="150000"/>
              </a:lnSpc>
              <a:buClrTx/>
              <a:buSzTx/>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mn-ea"/>
              </a:rPr>
              <a:t>若2021年起采取该</a:t>
            </a:r>
            <a:r>
              <a:rPr lang="zh-CN" altLang="en-US" sz="1600" b="1" dirty="0">
                <a:solidFill>
                  <a:srgbClr val="015560"/>
                </a:solidFill>
                <a:latin typeface="微软雅黑" panose="020B0503020204020204" pitchFamily="34" charset="-122"/>
                <a:ea typeface="微软雅黑" panose="020B0503020204020204" pitchFamily="34" charset="-122"/>
                <a:sym typeface="+mn-ea"/>
              </a:rPr>
              <a:t>优化策略</a:t>
            </a:r>
            <a:r>
              <a:rPr lang="en-US" altLang="zh-CN" sz="1600" b="1" dirty="0">
                <a:solidFill>
                  <a:srgbClr val="015560"/>
                </a:solidFill>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，预计到</a:t>
            </a:r>
            <a:r>
              <a:rPr lang="zh-CN" altLang="en-US" sz="1600" b="1" dirty="0">
                <a:solidFill>
                  <a:srgbClr val="015560"/>
                </a:solidFill>
                <a:latin typeface="微软雅黑" panose="020B0503020204020204" pitchFamily="34" charset="-122"/>
                <a:ea typeface="微软雅黑" panose="020B0503020204020204" pitchFamily="34" charset="-122"/>
                <a:sym typeface="+mn-ea"/>
              </a:rPr>
              <a:t>2047年</a:t>
            </a:r>
            <a:r>
              <a:rPr lang="zh-CN" altLang="en-US" sz="1600" dirty="0">
                <a:latin typeface="微软雅黑" panose="020B0503020204020204" pitchFamily="34" charset="-122"/>
                <a:ea typeface="微软雅黑" panose="020B0503020204020204" pitchFamily="34" charset="-122"/>
                <a:sym typeface="+mn-ea"/>
              </a:rPr>
              <a:t>，中国年龄标准化的子宫颈癌年发病率将低于</a:t>
            </a:r>
            <a:r>
              <a:rPr lang="en-US" altLang="zh-CN" sz="1600" dirty="0">
                <a:latin typeface="微软雅黑" panose="020B0503020204020204" pitchFamily="34" charset="-122"/>
                <a:ea typeface="微软雅黑" panose="020B0503020204020204" pitchFamily="34" charset="-122"/>
                <a:sym typeface="+mn-ea"/>
              </a:rPr>
              <a:t>4</a:t>
            </a:r>
            <a:r>
              <a:rPr lang="zh-CN" altLang="en-US" sz="1600" dirty="0">
                <a:latin typeface="微软雅黑" panose="020B0503020204020204" pitchFamily="34" charset="-122"/>
                <a:ea typeface="微软雅黑" panose="020B0503020204020204" pitchFamily="34" charset="-122"/>
                <a:sym typeface="+mn-ea"/>
              </a:rPr>
              <a:t>例</a:t>
            </a:r>
            <a:r>
              <a:rPr lang="en-US" altLang="zh-CN" sz="1600" dirty="0">
                <a:latin typeface="微软雅黑" panose="020B0503020204020204" pitchFamily="34" charset="-122"/>
                <a:ea typeface="微软雅黑" panose="020B0503020204020204" pitchFamily="34" charset="-122"/>
                <a:sym typeface="+mn-ea"/>
              </a:rPr>
              <a:t>/10</a:t>
            </a:r>
            <a:r>
              <a:rPr lang="zh-CN" altLang="en-US" sz="1600" dirty="0">
                <a:latin typeface="微软雅黑" panose="020B0503020204020204" pitchFamily="34" charset="-122"/>
                <a:ea typeface="微软雅黑" panose="020B0503020204020204" pitchFamily="34" charset="-122"/>
                <a:sym typeface="+mn-ea"/>
              </a:rPr>
              <a:t>万女性，达成消除子宫颈癌目标</a:t>
            </a:r>
          </a:p>
        </p:txBody>
      </p:sp>
      <p:sp>
        <p:nvSpPr>
          <p:cNvPr id="14" name="文本框 13"/>
          <p:cNvSpPr txBox="1"/>
          <p:nvPr/>
        </p:nvSpPr>
        <p:spPr>
          <a:xfrm>
            <a:off x="-1" y="5797959"/>
            <a:ext cx="8616315" cy="923330"/>
          </a:xfrm>
          <a:prstGeom prst="rect">
            <a:avLst/>
          </a:prstGeom>
          <a:noFill/>
        </p:spPr>
        <p:txBody>
          <a:bodyPr wrap="square" rtlCol="0">
            <a:spAutoFit/>
          </a:bodyPr>
          <a:lstStyle/>
          <a:p>
            <a:r>
              <a:rPr lang="en-US" altLang="zh-CN" sz="600" dirty="0">
                <a:solidFill>
                  <a:srgbClr val="000000"/>
                </a:solidFill>
                <a:latin typeface="微软雅黑" panose="020B0503020204020204" pitchFamily="34" charset="-122"/>
                <a:ea typeface="微软雅黑" panose="020B0503020204020204" pitchFamily="34" charset="-122"/>
                <a:sym typeface="+mn-ea"/>
              </a:rPr>
              <a:t>*</a:t>
            </a:r>
            <a:r>
              <a:rPr lang="zh-CN" altLang="en-US" sz="600" dirty="0">
                <a:solidFill>
                  <a:srgbClr val="000000"/>
                </a:solidFill>
                <a:latin typeface="微软雅黑" panose="020B0503020204020204" pitchFamily="34" charset="-122"/>
                <a:ea typeface="微软雅黑" panose="020B0503020204020204" pitchFamily="34" charset="-122"/>
                <a:sym typeface="+mn-ea"/>
              </a:rPr>
              <a:t>优化策略：</a:t>
            </a:r>
            <a:r>
              <a:rPr lang="zh-CN" altLang="en-US" sz="600" dirty="0">
                <a:latin typeface="微软雅黑" panose="020B0503020204020204" pitchFamily="34" charset="-122"/>
                <a:ea typeface="微软雅黑" panose="020B0503020204020204" pitchFamily="34" charset="-122"/>
                <a:sym typeface="+mn-ea"/>
              </a:rPr>
              <a:t>中国消除宫颈癌的最佳途径是在现有资源的限制下，整合不同出生队列而量身定制的最优策略，</a:t>
            </a:r>
            <a:r>
              <a:rPr lang="zh-CN" altLang="en-US" sz="600" dirty="0">
                <a:solidFill>
                  <a:srgbClr val="000000"/>
                </a:solidFill>
                <a:latin typeface="微软雅黑" panose="020B0503020204020204" pitchFamily="34" charset="-122"/>
                <a:ea typeface="微软雅黑" panose="020B0503020204020204" pitchFamily="34" charset="-122"/>
                <a:sym typeface="+mn-ea"/>
              </a:rPr>
              <a:t>具体而言，</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应在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2021 </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年起为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9 </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岁女孩进行常规二价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HPV </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疫苗接种（预期覆盖率</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95%</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），并在2031年改用 九</a:t>
            </a:r>
            <a:r>
              <a:rPr lang="zh-CN" altLang="en-US" sz="600" dirty="0">
                <a:solidFill>
                  <a:srgbClr val="000000"/>
                </a:solidFill>
                <a:latin typeface="微软雅黑" panose="020B0503020204020204" pitchFamily="34" charset="-122"/>
                <a:ea typeface="微软雅黑" panose="020B0503020204020204" pitchFamily="34" charset="-122"/>
                <a:sym typeface="+mn-ea"/>
              </a:rPr>
              <a:t>价</a:t>
            </a:r>
            <a:r>
              <a:rPr lang="en-US" altLang="zh-CN" sz="600" dirty="0">
                <a:solidFill>
                  <a:srgbClr val="000000"/>
                </a:solidFill>
                <a:latin typeface="微软雅黑" panose="020B0503020204020204" pitchFamily="34" charset="-122"/>
                <a:ea typeface="微软雅黑" panose="020B0503020204020204" pitchFamily="34" charset="-122"/>
                <a:sym typeface="+mn-ea"/>
              </a:rPr>
              <a:t>HPV</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疫苗（若</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2031</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年九价</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HPV</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疫苗纳入中国国家接种项目）。 在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2022-2025 </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年，对</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25</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岁以下女性进行</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HPV</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疫苗补种（预期覆盖率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90%</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），并在有限的预期疫苗供应下以最快速度扩大规模。 应每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5 </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年向未接种</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HPV</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疫苗的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35-64 </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岁女性提供一次基于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HPV </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筛查（预期覆盖率</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90%</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），在有限的筛查服务资源下尽可能快速扩大</a:t>
            </a:r>
            <a:r>
              <a:rPr lang="zh-CN" altLang="en-US" sz="600" dirty="0">
                <a:solidFill>
                  <a:srgbClr val="000000"/>
                </a:solidFill>
                <a:latin typeface="微软雅黑" panose="020B0503020204020204" pitchFamily="34" charset="-122"/>
                <a:ea typeface="微软雅黑" panose="020B0503020204020204" pitchFamily="34" charset="-122"/>
                <a:sym typeface="+mn-ea"/>
              </a:rPr>
              <a:t>筛查</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人群。 对于接种二价</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HPV</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疫苗的女性，应在</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40-55</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岁期间每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5 </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年进行一次筛查，而对于接种九价</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HPV</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疫苗的女性，在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40</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45 </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和 </a:t>
            </a:r>
            <a:r>
              <a:rPr lang="en-US" altLang="zh-CN" sz="600" dirty="0">
                <a:solidFill>
                  <a:srgbClr val="000000"/>
                </a:solidFill>
                <a:effectLst/>
                <a:latin typeface="微软雅黑" panose="020B0503020204020204" pitchFamily="34" charset="-122"/>
                <a:ea typeface="微软雅黑" panose="020B0503020204020204" pitchFamily="34" charset="-122"/>
                <a:sym typeface="+mn-ea"/>
              </a:rPr>
              <a:t>55 </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岁分别进行一次筛查</a:t>
            </a:r>
            <a:r>
              <a:rPr lang="zh-CN" altLang="en-US" sz="600" dirty="0">
                <a:solidFill>
                  <a:srgbClr val="000000"/>
                </a:solidFill>
                <a:latin typeface="微软雅黑" panose="020B0503020204020204" pitchFamily="34" charset="-122"/>
                <a:ea typeface="微软雅黑" panose="020B0503020204020204" pitchFamily="34" charset="-122"/>
                <a:sym typeface="+mn-ea"/>
              </a:rPr>
              <a:t>将</a:t>
            </a:r>
            <a:r>
              <a:rPr lang="zh-CN" altLang="en-US" sz="600" dirty="0">
                <a:solidFill>
                  <a:srgbClr val="000000"/>
                </a:solidFill>
                <a:effectLst/>
                <a:latin typeface="微软雅黑" panose="020B0503020204020204" pitchFamily="34" charset="-122"/>
                <a:ea typeface="微软雅黑" panose="020B0503020204020204" pitchFamily="34" charset="-122"/>
                <a:sym typeface="+mn-ea"/>
              </a:rPr>
              <a:t>是一种具有成本效益的策略，同时可获得最大收益。</a:t>
            </a:r>
          </a:p>
          <a:p>
            <a:r>
              <a:rPr lang="en-US" altLang="zh-CN" sz="600" baseline="30000" dirty="0">
                <a:solidFill>
                  <a:srgbClr val="000000"/>
                </a:solidFill>
                <a:latin typeface="微软雅黑" panose="020B0503020204020204" pitchFamily="34" charset="-122"/>
                <a:ea typeface="微软雅黑" panose="020B0503020204020204" pitchFamily="34" charset="-122"/>
              </a:rPr>
              <a:t>a</a:t>
            </a:r>
            <a:r>
              <a:rPr lang="en-US" altLang="zh-CN" sz="600" dirty="0">
                <a:solidFill>
                  <a:srgbClr val="000000"/>
                </a:solidFill>
                <a:latin typeface="微软雅黑" panose="020B0503020204020204" pitchFamily="34" charset="-122"/>
                <a:ea typeface="微软雅黑" panose="020B0503020204020204" pitchFamily="34" charset="-122"/>
              </a:rPr>
              <a:t>.</a:t>
            </a:r>
            <a:r>
              <a:rPr lang="zh-CN" altLang="en-US" sz="600" dirty="0">
                <a:latin typeface="微软雅黑" panose="020B0503020204020204" pitchFamily="34" charset="-122"/>
                <a:ea typeface="微软雅黑" panose="020B0503020204020204" pitchFamily="34" charset="-122"/>
                <a:sym typeface="+mn-ea"/>
              </a:rPr>
              <a:t>研究设计：一项经过验证的混合模型研究，研究考虑了</a:t>
            </a:r>
            <a:r>
              <a:rPr lang="en-US" altLang="zh-CN" sz="600" dirty="0">
                <a:latin typeface="微软雅黑" panose="020B0503020204020204" pitchFamily="34" charset="-122"/>
                <a:ea typeface="微软雅黑" panose="020B0503020204020204" pitchFamily="34" charset="-122"/>
                <a:sym typeface="+mn-ea"/>
              </a:rPr>
              <a:t>2015-2100</a:t>
            </a:r>
            <a:r>
              <a:rPr lang="zh-CN" altLang="en-US" sz="600" dirty="0">
                <a:latin typeface="微软雅黑" panose="020B0503020204020204" pitchFamily="34" charset="-122"/>
                <a:ea typeface="微软雅黑" panose="020B0503020204020204" pitchFamily="34" charset="-122"/>
                <a:sym typeface="+mn-ea"/>
              </a:rPr>
              <a:t>年间中国女性人口的老龄化、城市化和性行为趋势，由成本</a:t>
            </a:r>
            <a:r>
              <a:rPr lang="en-US" altLang="zh-CN" sz="600" dirty="0">
                <a:latin typeface="微软雅黑" panose="020B0503020204020204" pitchFamily="34" charset="-122"/>
                <a:ea typeface="微软雅黑" panose="020B0503020204020204" pitchFamily="34" charset="-122"/>
                <a:sym typeface="+mn-ea"/>
              </a:rPr>
              <a:t>-</a:t>
            </a:r>
            <a:r>
              <a:rPr lang="zh-CN" altLang="en-US" sz="600" dirty="0">
                <a:latin typeface="微软雅黑" panose="020B0503020204020204" pitchFamily="34" charset="-122"/>
                <a:ea typeface="微软雅黑" panose="020B0503020204020204" pitchFamily="34" charset="-122"/>
                <a:sym typeface="+mn-ea"/>
              </a:rPr>
              <a:t>效益边界决定最优防控策略，主要研究结果为可避免的子宫颈癌发病和死亡以及增量成本效益比</a:t>
            </a:r>
            <a:r>
              <a:rPr lang="en-US" altLang="zh-CN" sz="600" dirty="0">
                <a:latin typeface="微软雅黑" panose="020B0503020204020204" pitchFamily="34" charset="-122"/>
                <a:ea typeface="微软雅黑" panose="020B0503020204020204" pitchFamily="34" charset="-122"/>
                <a:sym typeface="+mn-ea"/>
              </a:rPr>
              <a:t>(ICER)</a:t>
            </a:r>
            <a:r>
              <a:rPr lang="zh-CN" altLang="en-US" sz="600" dirty="0">
                <a:latin typeface="微软雅黑" panose="020B0503020204020204" pitchFamily="34" charset="-122"/>
                <a:ea typeface="微软雅黑" panose="020B0503020204020204" pitchFamily="34" charset="-122"/>
                <a:sym typeface="+mn-ea"/>
              </a:rPr>
              <a:t>，采用单向和概率灵敏度分析评估模型的不确定性，以此来评估不同免疫接种史的女性通过</a:t>
            </a:r>
            <a:r>
              <a:rPr lang="en-US" altLang="zh-CN" sz="600" dirty="0">
                <a:latin typeface="微软雅黑" panose="020B0503020204020204" pitchFamily="34" charset="-122"/>
                <a:ea typeface="微软雅黑" panose="020B0503020204020204" pitchFamily="34" charset="-122"/>
                <a:sym typeface="+mn-ea"/>
              </a:rPr>
              <a:t>HPV</a:t>
            </a:r>
            <a:r>
              <a:rPr lang="zh-CN" altLang="en-US" sz="600" dirty="0">
                <a:latin typeface="微软雅黑" panose="020B0503020204020204" pitchFamily="34" charset="-122"/>
                <a:ea typeface="微软雅黑" panose="020B0503020204020204" pitchFamily="34" charset="-122"/>
                <a:sym typeface="+mn-ea"/>
              </a:rPr>
              <a:t>疫苗接种、子宫颈筛查和癌症治疗的不同策略的带来的成本和效益。</a:t>
            </a:r>
          </a:p>
          <a:p>
            <a:r>
              <a:rPr lang="zh-CN" altLang="en-US" sz="600" dirty="0">
                <a:solidFill>
                  <a:srgbClr val="000000"/>
                </a:solidFill>
                <a:latin typeface="微软雅黑" panose="020B0503020204020204" pitchFamily="34" charset="-122"/>
                <a:ea typeface="微软雅黑" panose="020B0503020204020204" pitchFamily="34" charset="-122"/>
                <a:sym typeface="+mn-ea"/>
              </a:rPr>
              <a:t>研究结果：优化策略预计将使中国在2047年消除子宫颈癌(95% CI, 2043</a:t>
            </a:r>
            <a:r>
              <a:rPr lang="en-US" altLang="zh-CN" sz="600" dirty="0">
                <a:solidFill>
                  <a:srgbClr val="000000"/>
                </a:solidFill>
                <a:latin typeface="微软雅黑" panose="020B0503020204020204" pitchFamily="34" charset="-122"/>
                <a:ea typeface="微软雅黑" panose="020B0503020204020204" pitchFamily="34" charset="-122"/>
                <a:sym typeface="+mn-ea"/>
              </a:rPr>
              <a:t>-</a:t>
            </a:r>
            <a:r>
              <a:rPr lang="zh-CN" altLang="en-US" sz="600" dirty="0">
                <a:solidFill>
                  <a:srgbClr val="000000"/>
                </a:solidFill>
                <a:latin typeface="微软雅黑" panose="020B0503020204020204" pitchFamily="34" charset="-122"/>
                <a:ea typeface="微软雅黑" panose="020B0503020204020204" pitchFamily="34" charset="-122"/>
                <a:sym typeface="+mn-ea"/>
              </a:rPr>
              <a:t>2050)。该策略是一种节省成本的策略，与现有策略先比，</a:t>
            </a:r>
            <a:r>
              <a:rPr lang="en-US" altLang="zh-CN" sz="600" dirty="0">
                <a:solidFill>
                  <a:srgbClr val="000000"/>
                </a:solidFill>
                <a:latin typeface="微软雅黑" panose="020B0503020204020204" pitchFamily="34" charset="-122"/>
                <a:ea typeface="微软雅黑" panose="020B0503020204020204" pitchFamily="34" charset="-122"/>
                <a:sym typeface="+mn-ea"/>
              </a:rPr>
              <a:t>ICER</a:t>
            </a:r>
            <a:r>
              <a:rPr lang="zh-CN" altLang="en-US" sz="600" dirty="0">
                <a:solidFill>
                  <a:srgbClr val="000000"/>
                </a:solidFill>
                <a:latin typeface="微软雅黑" panose="020B0503020204020204" pitchFamily="34" charset="-122"/>
                <a:ea typeface="微软雅黑" panose="020B0503020204020204" pitchFamily="34" charset="-122"/>
                <a:sym typeface="+mn-ea"/>
              </a:rPr>
              <a:t>值为 $</a:t>
            </a:r>
            <a:r>
              <a:rPr lang="en-US" altLang="zh-CN" sz="600" dirty="0">
                <a:solidFill>
                  <a:srgbClr val="000000"/>
                </a:solidFill>
                <a:latin typeface="微软雅黑" panose="020B0503020204020204" pitchFamily="34" charset="-122"/>
                <a:ea typeface="微软雅黑" panose="020B0503020204020204" pitchFamily="34" charset="-122"/>
                <a:sym typeface="+mn-ea"/>
              </a:rPr>
              <a:t>-339</a:t>
            </a:r>
            <a:r>
              <a:rPr lang="zh-CN" altLang="en-US" sz="600" dirty="0">
                <a:solidFill>
                  <a:srgbClr val="000000"/>
                </a:solidFill>
                <a:latin typeface="微软雅黑" panose="020B0503020204020204" pitchFamily="34" charset="-122"/>
                <a:ea typeface="微软雅黑" panose="020B0503020204020204" pitchFamily="34" charset="-122"/>
                <a:sym typeface="+mn-ea"/>
              </a:rPr>
              <a:t>（</a:t>
            </a:r>
            <a:r>
              <a:rPr lang="en-US" altLang="zh-CN" sz="600" dirty="0">
                <a:solidFill>
                  <a:srgbClr val="000000"/>
                </a:solidFill>
                <a:latin typeface="微软雅黑" panose="020B0503020204020204" pitchFamily="34" charset="-122"/>
                <a:ea typeface="微软雅黑" panose="020B0503020204020204" pitchFamily="34" charset="-122"/>
                <a:sym typeface="+mn-ea"/>
              </a:rPr>
              <a:t>95% CI, − 687 to − 79)/QALY</a:t>
            </a:r>
            <a:r>
              <a:rPr lang="zh-CN" altLang="en-US" sz="600" dirty="0">
                <a:solidFill>
                  <a:srgbClr val="000000"/>
                </a:solidFill>
                <a:latin typeface="微软雅黑" panose="020B0503020204020204" pitchFamily="34" charset="-122"/>
                <a:ea typeface="微软雅黑" panose="020B0503020204020204" pitchFamily="34" charset="-122"/>
                <a:sym typeface="+mn-ea"/>
              </a:rPr>
              <a:t>。与目前采用的策略相比，采用该优化策略，</a:t>
            </a:r>
            <a:r>
              <a:rPr lang="en-US" altLang="zh-CN" sz="600" dirty="0">
                <a:solidFill>
                  <a:srgbClr val="000000"/>
                </a:solidFill>
                <a:latin typeface="微软雅黑" panose="020B0503020204020204" pitchFamily="34" charset="-122"/>
                <a:ea typeface="微软雅黑" panose="020B0503020204020204" pitchFamily="34" charset="-122"/>
                <a:sym typeface="+mn-ea"/>
              </a:rPr>
              <a:t>2021-2100</a:t>
            </a:r>
            <a:r>
              <a:rPr lang="zh-CN" altLang="en-US" sz="600" dirty="0">
                <a:solidFill>
                  <a:srgbClr val="000000"/>
                </a:solidFill>
                <a:latin typeface="微软雅黑" panose="020B0503020204020204" pitchFamily="34" charset="-122"/>
                <a:ea typeface="微软雅黑" panose="020B0503020204020204" pitchFamily="34" charset="-122"/>
                <a:sym typeface="+mn-ea"/>
              </a:rPr>
              <a:t>年中国将进一步避免7,509,192 (6,922,744 to 8,359,074)例宫颈癌发病和2,529,873 (2,366,826 to 2,802,604)例宫颈癌死亡。可分别于2046 (2041 to 2050)年和2050 (2045 to 2053)年在城市和农村地区消除子宫颈癌，与现有策略相比的</a:t>
            </a:r>
            <a:r>
              <a:rPr lang="en-US" altLang="zh-CN" sz="600" dirty="0">
                <a:solidFill>
                  <a:srgbClr val="000000"/>
                </a:solidFill>
                <a:latin typeface="微软雅黑" panose="020B0503020204020204" pitchFamily="34" charset="-122"/>
                <a:ea typeface="微软雅黑" panose="020B0503020204020204" pitchFamily="34" charset="-122"/>
                <a:sym typeface="+mn-ea"/>
              </a:rPr>
              <a:t>ICER</a:t>
            </a:r>
            <a:r>
              <a:rPr lang="zh-CN" altLang="en-US" sz="600" dirty="0">
                <a:solidFill>
                  <a:srgbClr val="000000"/>
                </a:solidFill>
                <a:latin typeface="微软雅黑" panose="020B0503020204020204" pitchFamily="34" charset="-122"/>
                <a:ea typeface="微软雅黑" panose="020B0503020204020204" pitchFamily="34" charset="-122"/>
                <a:sym typeface="+mn-ea"/>
              </a:rPr>
              <a:t>值分别为 $ </a:t>
            </a:r>
            <a:r>
              <a:rPr lang="en-US" altLang="zh-CN" sz="600" dirty="0">
                <a:solidFill>
                  <a:srgbClr val="000000"/>
                </a:solidFill>
                <a:latin typeface="微软雅黑" panose="020B0503020204020204" pitchFamily="34" charset="-122"/>
                <a:ea typeface="微软雅黑" panose="020B0503020204020204" pitchFamily="34" charset="-122"/>
                <a:sym typeface="+mn-ea"/>
              </a:rPr>
              <a:t>-</a:t>
            </a:r>
            <a:r>
              <a:rPr lang="zh-CN" altLang="en-US" sz="600" dirty="0">
                <a:solidFill>
                  <a:srgbClr val="000000"/>
                </a:solidFill>
                <a:latin typeface="微软雅黑" panose="020B0503020204020204" pitchFamily="34" charset="-122"/>
                <a:ea typeface="微软雅黑" panose="020B0503020204020204" pitchFamily="34" charset="-122"/>
                <a:sym typeface="+mn-ea"/>
              </a:rPr>
              <a:t>511 (− 913 </a:t>
            </a:r>
            <a:r>
              <a:rPr lang="en-US" altLang="zh-CN" sz="600" dirty="0">
                <a:solidFill>
                  <a:srgbClr val="000000"/>
                </a:solidFill>
                <a:latin typeface="微软雅黑" panose="020B0503020204020204" pitchFamily="34" charset="-122"/>
                <a:ea typeface="微软雅黑" panose="020B0503020204020204" pitchFamily="34" charset="-122"/>
                <a:sym typeface="+mn-ea"/>
              </a:rPr>
              <a:t>-</a:t>
            </a:r>
            <a:r>
              <a:rPr lang="zh-CN" altLang="en-US" sz="600" dirty="0">
                <a:solidFill>
                  <a:srgbClr val="000000"/>
                </a:solidFill>
                <a:latin typeface="微软雅黑" panose="020B0503020204020204" pitchFamily="34" charset="-122"/>
                <a:ea typeface="微软雅黑" panose="020B0503020204020204" pitchFamily="34" charset="-122"/>
                <a:sym typeface="+mn-ea"/>
              </a:rPr>
              <a:t> − 199)</a:t>
            </a:r>
            <a:r>
              <a:rPr lang="en-US" altLang="zh-CN" sz="600" dirty="0">
                <a:solidFill>
                  <a:srgbClr val="000000"/>
                </a:solidFill>
                <a:latin typeface="微软雅黑" panose="020B0503020204020204" pitchFamily="34" charset="-122"/>
                <a:ea typeface="微软雅黑" panose="020B0503020204020204" pitchFamily="34" charset="-122"/>
                <a:sym typeface="+mn-ea"/>
              </a:rPr>
              <a:t>/QALY</a:t>
            </a:r>
            <a:r>
              <a:rPr lang="zh-CN" altLang="en-US" sz="600" dirty="0">
                <a:solidFill>
                  <a:srgbClr val="000000"/>
                </a:solidFill>
                <a:latin typeface="微软雅黑" panose="020B0503020204020204" pitchFamily="34" charset="-122"/>
                <a:ea typeface="微软雅黑" panose="020B0503020204020204" pitchFamily="34" charset="-122"/>
                <a:sym typeface="+mn-ea"/>
              </a:rPr>
              <a:t>和$234 (− 120 to 544)</a:t>
            </a:r>
            <a:r>
              <a:rPr lang="en-US" altLang="zh-CN" sz="600" dirty="0">
                <a:solidFill>
                  <a:srgbClr val="000000"/>
                </a:solidFill>
                <a:latin typeface="微软雅黑" panose="020B0503020204020204" pitchFamily="34" charset="-122"/>
                <a:ea typeface="微软雅黑" panose="020B0503020204020204" pitchFamily="34" charset="-122"/>
                <a:sym typeface="+mn-ea"/>
              </a:rPr>
              <a:t>/QALY</a:t>
            </a:r>
            <a:r>
              <a:rPr lang="zh-CN" altLang="en-US" sz="600" dirty="0">
                <a:solidFill>
                  <a:srgbClr val="000000"/>
                </a:solidFill>
                <a:latin typeface="微软雅黑" panose="020B0503020204020204" pitchFamily="34" charset="-122"/>
                <a:ea typeface="微软雅黑" panose="020B0503020204020204" pitchFamily="34" charset="-122"/>
                <a:sym typeface="+mn-ea"/>
              </a:rPr>
              <a:t>。与现有策略相比，该优化策略将在城市和农村地区分别进一步避免 5,714,707(5,227,933 </a:t>
            </a:r>
            <a:r>
              <a:rPr lang="en-US" altLang="zh-CN" sz="600" dirty="0">
                <a:solidFill>
                  <a:srgbClr val="000000"/>
                </a:solidFill>
                <a:latin typeface="微软雅黑" panose="020B0503020204020204" pitchFamily="34" charset="-122"/>
                <a:ea typeface="微软雅黑" panose="020B0503020204020204" pitchFamily="34" charset="-122"/>
                <a:sym typeface="+mn-ea"/>
              </a:rPr>
              <a:t>-</a:t>
            </a:r>
            <a:r>
              <a:rPr lang="zh-CN" altLang="en-US" sz="600" dirty="0">
                <a:solidFill>
                  <a:srgbClr val="000000"/>
                </a:solidFill>
                <a:latin typeface="微软雅黑" panose="020B0503020204020204" pitchFamily="34" charset="-122"/>
                <a:ea typeface="微软雅黑" panose="020B0503020204020204" pitchFamily="34" charset="-122"/>
                <a:sym typeface="+mn-ea"/>
              </a:rPr>
              <a:t>6,387,465)和1,794,485 (1,538,873</a:t>
            </a:r>
            <a:r>
              <a:rPr lang="en-US" altLang="zh-CN" sz="600" dirty="0">
                <a:solidFill>
                  <a:srgbClr val="000000"/>
                </a:solidFill>
                <a:latin typeface="微软雅黑" panose="020B0503020204020204" pitchFamily="34" charset="-122"/>
                <a:ea typeface="微软雅黑" panose="020B0503020204020204" pitchFamily="34" charset="-122"/>
                <a:sym typeface="+mn-ea"/>
              </a:rPr>
              <a:t>-</a:t>
            </a:r>
            <a:r>
              <a:rPr lang="zh-CN" altLang="en-US" sz="600" dirty="0">
                <a:solidFill>
                  <a:srgbClr val="000000"/>
                </a:solidFill>
                <a:latin typeface="微软雅黑" panose="020B0503020204020204" pitchFamily="34" charset="-122"/>
                <a:ea typeface="微软雅黑" panose="020B0503020204020204" pitchFamily="34" charset="-122"/>
                <a:sym typeface="+mn-ea"/>
              </a:rPr>
              <a:t>2,131,125)例宫颈癌发病、1,939,440 (1,796,327</a:t>
            </a:r>
            <a:r>
              <a:rPr lang="en-US" altLang="zh-CN" sz="600" dirty="0">
                <a:solidFill>
                  <a:srgbClr val="000000"/>
                </a:solidFill>
                <a:latin typeface="微软雅黑" panose="020B0503020204020204" pitchFamily="34" charset="-122"/>
                <a:ea typeface="微软雅黑" panose="020B0503020204020204" pitchFamily="34" charset="-122"/>
                <a:sym typeface="+mn-ea"/>
              </a:rPr>
              <a:t>-</a:t>
            </a:r>
            <a:r>
              <a:rPr lang="zh-CN" altLang="en-US" sz="600" dirty="0">
                <a:solidFill>
                  <a:srgbClr val="000000"/>
                </a:solidFill>
                <a:latin typeface="微软雅黑" panose="020B0503020204020204" pitchFamily="34" charset="-122"/>
                <a:ea typeface="微软雅黑" panose="020B0503020204020204" pitchFamily="34" charset="-122"/>
                <a:sym typeface="+mn-ea"/>
              </a:rPr>
              <a:t>2,161,390)和 590,432 (507,330</a:t>
            </a:r>
            <a:r>
              <a:rPr lang="en-US" altLang="zh-CN" sz="600" dirty="0">
                <a:solidFill>
                  <a:srgbClr val="000000"/>
                </a:solidFill>
                <a:latin typeface="微软雅黑" panose="020B0503020204020204" pitchFamily="34" charset="-122"/>
                <a:ea typeface="微软雅黑" panose="020B0503020204020204" pitchFamily="34" charset="-122"/>
                <a:sym typeface="+mn-ea"/>
              </a:rPr>
              <a:t>-</a:t>
            </a:r>
            <a:r>
              <a:rPr lang="zh-CN" altLang="en-US" sz="600" dirty="0">
                <a:solidFill>
                  <a:srgbClr val="000000"/>
                </a:solidFill>
                <a:latin typeface="微软雅黑" panose="020B0503020204020204" pitchFamily="34" charset="-122"/>
                <a:ea typeface="微软雅黑" panose="020B0503020204020204" pitchFamily="34" charset="-122"/>
                <a:sym typeface="+mn-ea"/>
              </a:rPr>
              <a:t>702,435)例宫颈癌死亡。</a:t>
            </a:r>
          </a:p>
        </p:txBody>
      </p:sp>
      <p:sp>
        <p:nvSpPr>
          <p:cNvPr id="15" name="矩形 14"/>
          <p:cNvSpPr/>
          <p:nvPr/>
        </p:nvSpPr>
        <p:spPr>
          <a:xfrm>
            <a:off x="0" y="6669064"/>
            <a:ext cx="8616315" cy="184666"/>
          </a:xfrm>
          <a:prstGeom prst="rect">
            <a:avLst/>
          </a:prstGeom>
          <a:noFill/>
        </p:spPr>
        <p:txBody>
          <a:bodyPr wrap="square">
            <a:spAutoFit/>
          </a:bodyPr>
          <a:lstStyle/>
          <a:p>
            <a:pPr eaLnBrk="0" fontAlgn="base" hangingPunct="0">
              <a:spcBef>
                <a:spcPct val="20000"/>
              </a:spcBef>
              <a:spcAft>
                <a:spcPct val="0"/>
              </a:spcAft>
              <a:buClr>
                <a:srgbClr val="800000"/>
              </a:buClr>
              <a:defRPr/>
            </a:pPr>
            <a:r>
              <a:rPr lang="en-US" altLang="zh-CN" sz="600" dirty="0">
                <a:latin typeface="微软雅黑" panose="020B0503020204020204" pitchFamily="34" charset="-122"/>
                <a:ea typeface="微软雅黑" panose="020B0503020204020204" pitchFamily="34" charset="-122"/>
              </a:rPr>
              <a:t>6.Xia C,et al. BMC Med. 2021 Mar 3;19(1):62.</a:t>
            </a:r>
            <a:endParaRPr lang="en-US" altLang="zh-CN" sz="600" kern="0" dirty="0">
              <a:latin typeface="微软雅黑" panose="020B0503020204020204" pitchFamily="34" charset="-122"/>
              <a:ea typeface="微软雅黑" panose="020B0503020204020204" pitchFamily="34" charset="-122"/>
              <a:cs typeface="+mn-ea"/>
            </a:endParaRPr>
          </a:p>
        </p:txBody>
      </p:sp>
      <p:sp>
        <p:nvSpPr>
          <p:cNvPr id="6" name="矩形 5">
            <a:extLst>
              <a:ext uri="{FF2B5EF4-FFF2-40B4-BE49-F238E27FC236}">
                <a16:creationId xmlns:a16="http://schemas.microsoft.com/office/drawing/2014/main" id="{CBCAEAA1-938A-2836-9A70-3C2E636FA216}"/>
              </a:ext>
            </a:extLst>
          </p:cNvPr>
          <p:cNvSpPr/>
          <p:nvPr/>
        </p:nvSpPr>
        <p:spPr>
          <a:xfrm>
            <a:off x="1243647" y="5626019"/>
            <a:ext cx="5848350" cy="213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800" i="1" dirty="0">
                <a:solidFill>
                  <a:srgbClr val="000000"/>
                </a:solidFill>
                <a:latin typeface="微软雅黑" panose="020B0503020204020204" pitchFamily="34" charset="-122"/>
                <a:ea typeface="微软雅黑" panose="020B0503020204020204" pitchFamily="34" charset="-122"/>
                <a:sym typeface="+mn-ea"/>
              </a:rPr>
              <a:t>摘自：</a:t>
            </a:r>
            <a:r>
              <a:rPr lang="en-US" altLang="zh-CN" sz="800" i="1" dirty="0">
                <a:solidFill>
                  <a:srgbClr val="000000"/>
                </a:solidFill>
                <a:latin typeface="微软雅黑" panose="020B0503020204020204" pitchFamily="34" charset="-122"/>
                <a:ea typeface="微软雅黑" panose="020B0503020204020204" pitchFamily="34" charset="-122"/>
                <a:sym typeface="+mn-ea"/>
              </a:rPr>
              <a:t> </a:t>
            </a:r>
            <a:r>
              <a:rPr lang="en-US" altLang="zh-CN" sz="800" dirty="0">
                <a:latin typeface="微软雅黑" panose="020B0503020204020204" pitchFamily="34" charset="-122"/>
                <a:ea typeface="微软雅黑" panose="020B0503020204020204" pitchFamily="34" charset="-122"/>
                <a:sym typeface="+mn-ea"/>
              </a:rPr>
              <a:t>Xia C,  et al. BMC Med. 2021 Mar 3;19(1):62. </a:t>
            </a:r>
            <a:endParaRPr kumimoji="0" lang="zh-CN" altLang="en-US" sz="800" b="0" i="1"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BA75F94E-7076-076E-D127-2122742F1684}"/>
              </a:ext>
            </a:extLst>
          </p:cNvPr>
          <p:cNvGrpSpPr/>
          <p:nvPr/>
        </p:nvGrpSpPr>
        <p:grpSpPr>
          <a:xfrm>
            <a:off x="835977" y="2257979"/>
            <a:ext cx="6676390" cy="3386455"/>
            <a:chOff x="4575" y="3325"/>
            <a:chExt cx="10514" cy="5333"/>
          </a:xfrm>
        </p:grpSpPr>
        <p:pic>
          <p:nvPicPr>
            <p:cNvPr id="22" name="图片 21">
              <a:extLst>
                <a:ext uri="{FF2B5EF4-FFF2-40B4-BE49-F238E27FC236}">
                  <a16:creationId xmlns:a16="http://schemas.microsoft.com/office/drawing/2014/main" id="{3BB7FBB5-E231-639A-5A56-DD8A0128FDB9}"/>
                </a:ext>
              </a:extLst>
            </p:cNvPr>
            <p:cNvPicPr>
              <a:picLocks noChangeAspect="1"/>
            </p:cNvPicPr>
            <p:nvPr/>
          </p:nvPicPr>
          <p:blipFill>
            <a:blip r:embed="rId3"/>
            <a:srcRect b="3928"/>
            <a:stretch>
              <a:fillRect/>
            </a:stretch>
          </p:blipFill>
          <p:spPr>
            <a:xfrm>
              <a:off x="4575" y="3497"/>
              <a:ext cx="9852" cy="5161"/>
            </a:xfrm>
            <a:prstGeom prst="rect">
              <a:avLst/>
            </a:prstGeom>
          </p:spPr>
        </p:pic>
        <p:sp>
          <p:nvSpPr>
            <p:cNvPr id="23" name="文本框 22">
              <a:extLst>
                <a:ext uri="{FF2B5EF4-FFF2-40B4-BE49-F238E27FC236}">
                  <a16:creationId xmlns:a16="http://schemas.microsoft.com/office/drawing/2014/main" id="{B88E2E76-1BE1-C630-8824-5841AEA1410A}"/>
                </a:ext>
              </a:extLst>
            </p:cNvPr>
            <p:cNvSpPr txBox="1"/>
            <p:nvPr/>
          </p:nvSpPr>
          <p:spPr>
            <a:xfrm>
              <a:off x="6191" y="3325"/>
              <a:ext cx="5046" cy="580"/>
            </a:xfrm>
            <a:prstGeom prst="rect">
              <a:avLst/>
            </a:prstGeom>
            <a:solidFill>
              <a:sysClr val="window" lastClr="FFFFFF"/>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900" kern="0" dirty="0">
                  <a:solidFill>
                    <a:prstClr val="black"/>
                  </a:solidFill>
                  <a:latin typeface="微软雅黑" panose="020B0503020204020204" pitchFamily="34" charset="-122"/>
                  <a:ea typeface="微软雅黑" panose="020B0503020204020204" pitchFamily="34" charset="-122"/>
                </a:rPr>
                <a:t>未接种女性：</a:t>
              </a:r>
              <a:r>
                <a:rPr lang="en-US" altLang="zh-CN" sz="900" kern="0" dirty="0">
                  <a:solidFill>
                    <a:prstClr val="black"/>
                  </a:solidFill>
                  <a:latin typeface="微软雅黑" panose="020B0503020204020204" pitchFamily="34" charset="-122"/>
                  <a:ea typeface="微软雅黑" panose="020B0503020204020204" pitchFamily="34" charset="-122"/>
                </a:rPr>
                <a:t>35-64</a:t>
              </a:r>
              <a:r>
                <a:rPr lang="zh-CN" altLang="en-US" sz="900" kern="0" dirty="0">
                  <a:solidFill>
                    <a:prstClr val="black"/>
                  </a:solidFill>
                  <a:latin typeface="微软雅黑" panose="020B0503020204020204" pitchFamily="34" charset="-122"/>
                  <a:ea typeface="微软雅黑" panose="020B0503020204020204" pitchFamily="34" charset="-122"/>
                </a:rPr>
                <a:t>岁筛查，每</a:t>
              </a:r>
              <a:r>
                <a:rPr lang="en-US" altLang="zh-CN" sz="900" kern="0" dirty="0">
                  <a:solidFill>
                    <a:prstClr val="black"/>
                  </a:solidFill>
                  <a:latin typeface="微软雅黑" panose="020B0503020204020204" pitchFamily="34" charset="-122"/>
                  <a:ea typeface="微软雅黑" panose="020B0503020204020204" pitchFamily="34" charset="-122"/>
                </a:rPr>
                <a:t>5</a:t>
              </a:r>
              <a:r>
                <a:rPr lang="zh-CN" altLang="en-US" sz="900" kern="0" dirty="0">
                  <a:solidFill>
                    <a:prstClr val="black"/>
                  </a:solidFill>
                  <a:latin typeface="微软雅黑" panose="020B0503020204020204" pitchFamily="34" charset="-122"/>
                  <a:ea typeface="微软雅黑" panose="020B0503020204020204" pitchFamily="34" charset="-122"/>
                </a:rPr>
                <a:t>年</a:t>
              </a:r>
              <a:endParaRPr lang="en-US" altLang="zh-CN" sz="900" kern="0" dirty="0">
                <a:solidFill>
                  <a:prstClr val="black"/>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en-US" altLang="zh-CN" sz="900" kern="0" dirty="0">
                  <a:solidFill>
                    <a:prstClr val="black"/>
                  </a:solidFill>
                  <a:latin typeface="微软雅黑" panose="020B0503020204020204" pitchFamily="34" charset="-122"/>
                  <a:ea typeface="微软雅黑" panose="020B0503020204020204" pitchFamily="34" charset="-122"/>
                </a:rPr>
                <a:t>9</a:t>
              </a:r>
              <a:r>
                <a:rPr lang="zh-CN" altLang="en-US" sz="900" kern="0" dirty="0">
                  <a:solidFill>
                    <a:prstClr val="black"/>
                  </a:solidFill>
                  <a:latin typeface="微软雅黑" panose="020B0503020204020204" pitchFamily="34" charset="-122"/>
                  <a:ea typeface="微软雅黑" panose="020B0503020204020204" pitchFamily="34" charset="-122"/>
                </a:rPr>
                <a:t>岁接种二价疫苗，并对</a:t>
              </a:r>
              <a:r>
                <a:rPr lang="en-US" altLang="zh-CN" sz="900" kern="0" dirty="0">
                  <a:solidFill>
                    <a:prstClr val="black"/>
                  </a:solidFill>
                  <a:latin typeface="微软雅黑" panose="020B0503020204020204" pitchFamily="34" charset="-122"/>
                  <a:ea typeface="微软雅黑" panose="020B0503020204020204" pitchFamily="34" charset="-122"/>
                </a:rPr>
                <a:t>&lt;25</a:t>
              </a:r>
              <a:r>
                <a:rPr lang="zh-CN" altLang="en-US" sz="900" kern="0" dirty="0">
                  <a:solidFill>
                    <a:prstClr val="black"/>
                  </a:solidFill>
                  <a:latin typeface="微软雅黑" panose="020B0503020204020204" pitchFamily="34" charset="-122"/>
                  <a:ea typeface="微软雅黑" panose="020B0503020204020204" pitchFamily="34" charset="-122"/>
                </a:rPr>
                <a:t>岁女性补种</a:t>
              </a:r>
              <a:endParaRPr kumimoji="0" lang="zh-CN" altLang="en-US"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文本框 21">
              <a:extLst>
                <a:ext uri="{FF2B5EF4-FFF2-40B4-BE49-F238E27FC236}">
                  <a16:creationId xmlns:a16="http://schemas.microsoft.com/office/drawing/2014/main" id="{E5BC40C5-4CBA-A5BE-6775-E605A5A7C549}"/>
                </a:ext>
              </a:extLst>
            </p:cNvPr>
            <p:cNvSpPr txBox="1"/>
            <p:nvPr/>
          </p:nvSpPr>
          <p:spPr>
            <a:xfrm>
              <a:off x="7201" y="4166"/>
              <a:ext cx="4751" cy="434"/>
            </a:xfrm>
            <a:prstGeom prst="rect">
              <a:avLst/>
            </a:prstGeom>
            <a:solidFill>
              <a:sysClr val="window" lastClr="FFFFFF"/>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lang="zh-CN" altLang="en-US" sz="1200" b="1" kern="0" dirty="0">
                  <a:solidFill>
                    <a:srgbClr val="015560"/>
                  </a:solidFill>
                  <a:latin typeface="微软雅黑" panose="020B0503020204020204" pitchFamily="34" charset="-122"/>
                  <a:ea typeface="微软雅黑" panose="020B0503020204020204" pitchFamily="34" charset="-122"/>
                </a:rPr>
                <a:t>替换成</a:t>
              </a:r>
              <a:r>
                <a:rPr kumimoji="0" lang="zh-CN" altLang="en-US" sz="12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九价</a:t>
              </a:r>
              <a:r>
                <a:rPr kumimoji="0" lang="en-US" altLang="zh-CN" sz="12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HPV</a:t>
              </a:r>
              <a:r>
                <a:rPr kumimoji="0" lang="zh-CN" altLang="en-US" sz="12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疫苗</a:t>
              </a:r>
            </a:p>
          </p:txBody>
        </p:sp>
        <p:sp>
          <p:nvSpPr>
            <p:cNvPr id="25" name="文本框 20">
              <a:extLst>
                <a:ext uri="{FF2B5EF4-FFF2-40B4-BE49-F238E27FC236}">
                  <a16:creationId xmlns:a16="http://schemas.microsoft.com/office/drawing/2014/main" id="{5215D189-8B8B-1784-DF7D-275415E684A9}"/>
                </a:ext>
              </a:extLst>
            </p:cNvPr>
            <p:cNvSpPr txBox="1"/>
            <p:nvPr/>
          </p:nvSpPr>
          <p:spPr>
            <a:xfrm>
              <a:off x="8088" y="4630"/>
              <a:ext cx="4399" cy="362"/>
            </a:xfrm>
            <a:prstGeom prst="rect">
              <a:avLst/>
            </a:prstGeom>
            <a:solidFill>
              <a:sysClr val="window" lastClr="FFFFFF"/>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接种二价</a:t>
              </a:r>
              <a:r>
                <a:rPr kumimoji="0" lang="en-US" altLang="zh-CN"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HPV</a:t>
              </a:r>
              <a:r>
                <a:rPr kumimoji="0" lang="zh-CN" altLang="en-US"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疫苗女性：</a:t>
              </a:r>
              <a:r>
                <a:rPr kumimoji="0" lang="en-US" altLang="zh-CN"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40-</a:t>
              </a:r>
              <a:r>
                <a:rPr lang="en-US" altLang="zh-CN" sz="900" kern="0" dirty="0">
                  <a:solidFill>
                    <a:prstClr val="black"/>
                  </a:solidFill>
                  <a:latin typeface="微软雅黑" panose="020B0503020204020204" pitchFamily="34" charset="-122"/>
                  <a:ea typeface="微软雅黑" panose="020B0503020204020204" pitchFamily="34" charset="-122"/>
                </a:rPr>
                <a:t>55</a:t>
              </a:r>
              <a:r>
                <a:rPr lang="zh-CN" altLang="en-US" sz="900" kern="0" dirty="0">
                  <a:solidFill>
                    <a:prstClr val="black"/>
                  </a:solidFill>
                  <a:latin typeface="微软雅黑" panose="020B0503020204020204" pitchFamily="34" charset="-122"/>
                  <a:ea typeface="微软雅黑" panose="020B0503020204020204" pitchFamily="34" charset="-122"/>
                </a:rPr>
                <a:t>岁筛查，每</a:t>
              </a:r>
              <a:r>
                <a:rPr lang="en-US" altLang="zh-CN" sz="900" kern="0" dirty="0">
                  <a:solidFill>
                    <a:prstClr val="black"/>
                  </a:solidFill>
                  <a:latin typeface="微软雅黑" panose="020B0503020204020204" pitchFamily="34" charset="-122"/>
                  <a:ea typeface="微软雅黑" panose="020B0503020204020204" pitchFamily="34" charset="-122"/>
                </a:rPr>
                <a:t>5</a:t>
              </a:r>
              <a:r>
                <a:rPr lang="zh-CN" altLang="en-US" sz="900" kern="0" dirty="0">
                  <a:solidFill>
                    <a:prstClr val="black"/>
                  </a:solidFill>
                  <a:latin typeface="微软雅黑" panose="020B0503020204020204" pitchFamily="34" charset="-122"/>
                  <a:ea typeface="微软雅黑" panose="020B0503020204020204" pitchFamily="34" charset="-122"/>
                </a:rPr>
                <a:t>年筛查</a:t>
              </a:r>
              <a:endParaRPr kumimoji="0" lang="zh-CN" altLang="en-US" sz="9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文本框 5">
              <a:extLst>
                <a:ext uri="{FF2B5EF4-FFF2-40B4-BE49-F238E27FC236}">
                  <a16:creationId xmlns:a16="http://schemas.microsoft.com/office/drawing/2014/main" id="{9DB77845-DFA8-40B1-FC91-003574E29776}"/>
                </a:ext>
              </a:extLst>
            </p:cNvPr>
            <p:cNvSpPr txBox="1"/>
            <p:nvPr/>
          </p:nvSpPr>
          <p:spPr>
            <a:xfrm>
              <a:off x="10604" y="5963"/>
              <a:ext cx="1145" cy="386"/>
            </a:xfrm>
            <a:prstGeom prst="rect">
              <a:avLst/>
            </a:prstGeom>
            <a:solidFill>
              <a:sysClr val="window" lastClr="FFFFFF"/>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rPr>
                <a:t>农村</a:t>
              </a:r>
            </a:p>
          </p:txBody>
        </p:sp>
        <p:sp>
          <p:nvSpPr>
            <p:cNvPr id="27" name="文本框 6">
              <a:extLst>
                <a:ext uri="{FF2B5EF4-FFF2-40B4-BE49-F238E27FC236}">
                  <a16:creationId xmlns:a16="http://schemas.microsoft.com/office/drawing/2014/main" id="{EF50019F-2646-78F6-EF97-88E83726405B}"/>
                </a:ext>
              </a:extLst>
            </p:cNvPr>
            <p:cNvSpPr txBox="1"/>
            <p:nvPr/>
          </p:nvSpPr>
          <p:spPr>
            <a:xfrm>
              <a:off x="10314" y="5597"/>
              <a:ext cx="1145" cy="386"/>
            </a:xfrm>
            <a:prstGeom prst="rect">
              <a:avLst/>
            </a:prstGeom>
            <a:solidFill>
              <a:sysClr val="window" lastClr="FFFFFF"/>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中国</a:t>
              </a:r>
            </a:p>
          </p:txBody>
        </p:sp>
        <p:sp>
          <p:nvSpPr>
            <p:cNvPr id="28" name="文本框 9">
              <a:extLst>
                <a:ext uri="{FF2B5EF4-FFF2-40B4-BE49-F238E27FC236}">
                  <a16:creationId xmlns:a16="http://schemas.microsoft.com/office/drawing/2014/main" id="{26EC9C03-178A-197B-9B4C-99418A4AF968}"/>
                </a:ext>
              </a:extLst>
            </p:cNvPr>
            <p:cNvSpPr txBox="1"/>
            <p:nvPr/>
          </p:nvSpPr>
          <p:spPr>
            <a:xfrm>
              <a:off x="10207" y="5258"/>
              <a:ext cx="1145" cy="386"/>
            </a:xfrm>
            <a:prstGeom prst="rect">
              <a:avLst/>
            </a:prstGeom>
            <a:solidFill>
              <a:sysClr val="window" lastClr="FFFFFF"/>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i="0" u="none" strike="noStrike" kern="0" cap="none" spc="0" normalizeH="0" baseline="0" noProof="0" dirty="0">
                  <a:ln>
                    <a:noFill/>
                  </a:ln>
                  <a:solidFill>
                    <a:schemeClr val="accent4">
                      <a:lumMod val="75000"/>
                    </a:schemeClr>
                  </a:solidFill>
                  <a:effectLst/>
                  <a:uLnTx/>
                  <a:uFillTx/>
                  <a:latin typeface="微软雅黑" panose="020B0503020204020204" pitchFamily="34" charset="-122"/>
                  <a:ea typeface="微软雅黑" panose="020B0503020204020204" pitchFamily="34" charset="-122"/>
                </a:rPr>
                <a:t>城市</a:t>
              </a:r>
            </a:p>
          </p:txBody>
        </p:sp>
        <p:sp>
          <p:nvSpPr>
            <p:cNvPr id="29" name="文本框 25">
              <a:extLst>
                <a:ext uri="{FF2B5EF4-FFF2-40B4-BE49-F238E27FC236}">
                  <a16:creationId xmlns:a16="http://schemas.microsoft.com/office/drawing/2014/main" id="{FD40B21C-09EA-81BE-821B-1C75BC6673AD}"/>
                </a:ext>
              </a:extLst>
            </p:cNvPr>
            <p:cNvSpPr txBox="1"/>
            <p:nvPr/>
          </p:nvSpPr>
          <p:spPr>
            <a:xfrm>
              <a:off x="12805" y="3475"/>
              <a:ext cx="1622" cy="1598"/>
            </a:xfrm>
            <a:prstGeom prst="rect">
              <a:avLst/>
            </a:prstGeom>
            <a:solidFill>
              <a:sysClr val="window" lastClr="FFFFFF"/>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spcBef>
                  <a:spcPts val="0"/>
                </a:spcBef>
                <a:spcAft>
                  <a:spcPts val="0"/>
                </a:spcAft>
                <a:buClrTx/>
                <a:buSzTx/>
                <a:buFontTx/>
                <a:buNone/>
                <a:defRPr/>
              </a:pPr>
              <a:r>
                <a:rPr kumimoji="0" lang="zh-CN" altLang="en-US" sz="10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农村，发病率</a:t>
              </a:r>
              <a:endParaRPr kumimoji="0" lang="en-US" altLang="zh-CN" sz="10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spcBef>
                  <a:spcPts val="0"/>
                </a:spcBef>
                <a:spcAft>
                  <a:spcPts val="0"/>
                </a:spcAft>
                <a:buClrTx/>
                <a:buSzTx/>
                <a:buFontTx/>
                <a:buNone/>
                <a:defRPr/>
              </a:pPr>
              <a:r>
                <a:rPr lang="zh-CN" altLang="en-US" sz="1000" kern="0" dirty="0">
                  <a:solidFill>
                    <a:prstClr val="black"/>
                  </a:solidFill>
                  <a:latin typeface="微软雅黑" panose="020B0503020204020204" pitchFamily="34" charset="-122"/>
                  <a:ea typeface="微软雅黑" panose="020B0503020204020204" pitchFamily="34" charset="-122"/>
                </a:rPr>
                <a:t>中国，发病率</a:t>
              </a:r>
              <a:endParaRPr lang="en-US" altLang="zh-CN" sz="1000" kern="0" dirty="0">
                <a:solidFill>
                  <a:prstClr val="black"/>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spcBef>
                  <a:spcPts val="0"/>
                </a:spcBef>
                <a:spcAft>
                  <a:spcPts val="0"/>
                </a:spcAft>
                <a:buClrTx/>
                <a:buSzTx/>
                <a:buFontTx/>
                <a:buNone/>
                <a:defRPr/>
              </a:pPr>
              <a:r>
                <a:rPr kumimoji="0" lang="zh-CN" altLang="en-US" sz="10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城市，发病率</a:t>
              </a:r>
              <a:endParaRPr kumimoji="0" lang="en-US" altLang="zh-CN" sz="10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spcBef>
                  <a:spcPts val="0"/>
                </a:spcBef>
                <a:spcAft>
                  <a:spcPts val="0"/>
                </a:spcAft>
                <a:buClrTx/>
                <a:buSzTx/>
                <a:buFontTx/>
                <a:buNone/>
                <a:defRPr/>
              </a:pPr>
              <a:r>
                <a:rPr lang="zh-CN" altLang="en-US" sz="1000" kern="0" dirty="0">
                  <a:solidFill>
                    <a:prstClr val="black"/>
                  </a:solidFill>
                  <a:latin typeface="微软雅黑" panose="020B0503020204020204" pitchFamily="34" charset="-122"/>
                  <a:ea typeface="微软雅黑" panose="020B0503020204020204" pitchFamily="34" charset="-122"/>
                </a:rPr>
                <a:t>农村，死亡率</a:t>
              </a:r>
              <a:endParaRPr lang="en-US" altLang="zh-CN" sz="1000" kern="0" dirty="0">
                <a:solidFill>
                  <a:prstClr val="black"/>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spcBef>
                  <a:spcPts val="0"/>
                </a:spcBef>
                <a:spcAft>
                  <a:spcPts val="0"/>
                </a:spcAft>
                <a:buClrTx/>
                <a:buSzTx/>
                <a:buFontTx/>
                <a:buNone/>
                <a:defRPr/>
              </a:pPr>
              <a:r>
                <a:rPr kumimoji="0" lang="zh-CN" altLang="en-US" sz="10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中国，死亡率</a:t>
              </a:r>
              <a:endParaRPr kumimoji="0" lang="en-US" altLang="zh-CN" sz="10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spcBef>
                  <a:spcPts val="0"/>
                </a:spcBef>
                <a:spcAft>
                  <a:spcPts val="0"/>
                </a:spcAft>
                <a:buClrTx/>
                <a:buSzTx/>
                <a:buFontTx/>
                <a:buNone/>
                <a:defRPr/>
              </a:pPr>
              <a:r>
                <a:rPr lang="zh-CN" altLang="en-US" sz="1000" kern="0" dirty="0">
                  <a:solidFill>
                    <a:prstClr val="black"/>
                  </a:solidFill>
                  <a:latin typeface="微软雅黑" panose="020B0503020204020204" pitchFamily="34" charset="-122"/>
                  <a:ea typeface="微软雅黑" panose="020B0503020204020204" pitchFamily="34" charset="-122"/>
                </a:rPr>
                <a:t>城市，死亡率</a:t>
              </a:r>
              <a:endParaRPr kumimoji="0" lang="zh-CN" altLang="en-US" sz="10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文本框 16">
              <a:extLst>
                <a:ext uri="{FF2B5EF4-FFF2-40B4-BE49-F238E27FC236}">
                  <a16:creationId xmlns:a16="http://schemas.microsoft.com/office/drawing/2014/main" id="{8AD64CB6-2DBB-739A-D6D3-237A2E6618EE}"/>
                </a:ext>
              </a:extLst>
            </p:cNvPr>
            <p:cNvSpPr txBox="1"/>
            <p:nvPr/>
          </p:nvSpPr>
          <p:spPr>
            <a:xfrm>
              <a:off x="10338" y="6366"/>
              <a:ext cx="4751" cy="410"/>
            </a:xfrm>
            <a:prstGeom prst="rect">
              <a:avLst/>
            </a:prstGeom>
            <a:solidFill>
              <a:sysClr val="window" lastClr="FFFFFF"/>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接种九价</a:t>
              </a:r>
              <a:r>
                <a:rPr kumimoji="0" lang="en-US" altLang="zh-CN" sz="11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HPV</a:t>
              </a:r>
              <a:r>
                <a:rPr kumimoji="0" lang="zh-CN" altLang="en-US" sz="11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疫苗女性：</a:t>
              </a:r>
              <a:r>
                <a:rPr kumimoji="0" lang="en-US" altLang="zh-CN" sz="11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40</a:t>
              </a:r>
              <a:r>
                <a:rPr kumimoji="0" lang="zh-CN" altLang="en-US" sz="11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a:t>
              </a:r>
              <a:r>
                <a:rPr kumimoji="0" lang="en-US" altLang="zh-CN" sz="11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rPr>
                <a:t>45</a:t>
              </a:r>
              <a:r>
                <a:rPr lang="zh-CN" altLang="en-US" sz="1100" b="1" kern="0" dirty="0">
                  <a:solidFill>
                    <a:srgbClr val="015560"/>
                  </a:solidFill>
                  <a:latin typeface="微软雅黑" panose="020B0503020204020204" pitchFamily="34" charset="-122"/>
                  <a:ea typeface="微软雅黑" panose="020B0503020204020204" pitchFamily="34" charset="-122"/>
                </a:rPr>
                <a:t>及</a:t>
              </a:r>
              <a:r>
                <a:rPr lang="en-US" altLang="zh-CN" sz="1100" b="1" kern="0" dirty="0">
                  <a:solidFill>
                    <a:srgbClr val="015560"/>
                  </a:solidFill>
                  <a:latin typeface="微软雅黑" panose="020B0503020204020204" pitchFamily="34" charset="-122"/>
                  <a:ea typeface="微软雅黑" panose="020B0503020204020204" pitchFamily="34" charset="-122"/>
                </a:rPr>
                <a:t>55</a:t>
              </a:r>
              <a:r>
                <a:rPr lang="zh-CN" altLang="en-US" sz="1100" b="1" kern="0" dirty="0">
                  <a:solidFill>
                    <a:srgbClr val="015560"/>
                  </a:solidFill>
                  <a:latin typeface="微软雅黑" panose="020B0503020204020204" pitchFamily="34" charset="-122"/>
                  <a:ea typeface="微软雅黑" panose="020B0503020204020204" pitchFamily="34" charset="-122"/>
                </a:rPr>
                <a:t>岁筛查</a:t>
              </a:r>
              <a:endParaRPr kumimoji="0" lang="zh-CN" altLang="en-US" sz="1100" b="1" i="0" u="none" strike="noStrike" kern="0" cap="none" spc="0" normalizeH="0" baseline="0" noProof="0" dirty="0">
                <a:ln>
                  <a:noFill/>
                </a:ln>
                <a:solidFill>
                  <a:srgbClr val="015560"/>
                </a:solidFill>
                <a:effectLst/>
                <a:uLnTx/>
                <a:uFillTx/>
                <a:latin typeface="微软雅黑" panose="020B0503020204020204" pitchFamily="34" charset="-122"/>
                <a:ea typeface="微软雅黑" panose="020B0503020204020204" pitchFamily="34" charset="-122"/>
              </a:endParaRPr>
            </a:p>
          </p:txBody>
        </p:sp>
      </p:grpSp>
      <p:sp>
        <p:nvSpPr>
          <p:cNvPr id="8" name="矩形: 圆角 7">
            <a:extLst>
              <a:ext uri="{FF2B5EF4-FFF2-40B4-BE49-F238E27FC236}">
                <a16:creationId xmlns:a16="http://schemas.microsoft.com/office/drawing/2014/main" id="{1F243B97-982F-23A7-33FA-D755FA2BBEAB}"/>
              </a:ext>
            </a:extLst>
          </p:cNvPr>
          <p:cNvSpPr/>
          <p:nvPr/>
        </p:nvSpPr>
        <p:spPr>
          <a:xfrm>
            <a:off x="7450772" y="2486579"/>
            <a:ext cx="3909060" cy="3173095"/>
          </a:xfrm>
          <a:prstGeom prst="roundRect">
            <a:avLst>
              <a:gd name="adj" fmla="val 33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文本框 17">
            <a:extLst>
              <a:ext uri="{FF2B5EF4-FFF2-40B4-BE49-F238E27FC236}">
                <a16:creationId xmlns:a16="http://schemas.microsoft.com/office/drawing/2014/main" id="{D9490D2F-C166-EF17-51F3-AC1B3B7685C7}"/>
              </a:ext>
            </a:extLst>
          </p:cNvPr>
          <p:cNvSpPr txBox="1"/>
          <p:nvPr/>
        </p:nvSpPr>
        <p:spPr>
          <a:xfrm>
            <a:off x="7512367" y="2602149"/>
            <a:ext cx="3772535" cy="787523"/>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auto">
              <a:lnSpc>
                <a:spcPct val="150000"/>
              </a:lnSpc>
              <a:buFont typeface="Wingdings" panose="05000000000000000000" pitchFamily="2" charset="2"/>
              <a:buChar char="ü"/>
            </a:pPr>
            <a:r>
              <a:rPr lang="zh-CN" altLang="en-US" sz="1600" b="1" dirty="0">
                <a:solidFill>
                  <a:srgbClr val="015560"/>
                </a:solidFill>
                <a:latin typeface="微软雅黑" panose="020B0503020204020204" pitchFamily="34" charset="-122"/>
                <a:ea typeface="微软雅黑" panose="020B0503020204020204" pitchFamily="34" charset="-122"/>
                <a:sym typeface="+mn-ea"/>
              </a:rPr>
              <a:t>青少年人群重点接种，同时兼顾成年女性</a:t>
            </a:r>
          </a:p>
        </p:txBody>
      </p:sp>
      <p:sp>
        <p:nvSpPr>
          <p:cNvPr id="11" name="文本框 18">
            <a:extLst>
              <a:ext uri="{FF2B5EF4-FFF2-40B4-BE49-F238E27FC236}">
                <a16:creationId xmlns:a16="http://schemas.microsoft.com/office/drawing/2014/main" id="{E119D95D-DE7D-7DF6-2C74-694D59E204B6}"/>
              </a:ext>
            </a:extLst>
          </p:cNvPr>
          <p:cNvSpPr txBox="1"/>
          <p:nvPr/>
        </p:nvSpPr>
        <p:spPr>
          <a:xfrm>
            <a:off x="7575232" y="3397169"/>
            <a:ext cx="3635375" cy="207645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fontAlgn="auto">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2021</a:t>
            </a:r>
            <a:r>
              <a:rPr lang="zh-CN" altLang="en-US" sz="1200" dirty="0">
                <a:latin typeface="微软雅黑" panose="020B0503020204020204" pitchFamily="34" charset="-122"/>
                <a:ea typeface="微软雅黑" panose="020B0503020204020204" pitchFamily="34" charset="-122"/>
              </a:rPr>
              <a:t>年开始，</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岁女童接种二价</a:t>
            </a:r>
            <a:r>
              <a:rPr lang="en-US" altLang="zh-CN" sz="1200" dirty="0">
                <a:latin typeface="微软雅黑" panose="020B0503020204020204" pitchFamily="34" charset="-122"/>
                <a:ea typeface="微软雅黑" panose="020B0503020204020204" pitchFamily="34" charset="-122"/>
              </a:rPr>
              <a:t>HPV</a:t>
            </a:r>
            <a:r>
              <a:rPr lang="zh-CN" altLang="en-US" sz="1200" dirty="0">
                <a:latin typeface="微软雅黑" panose="020B0503020204020204" pitchFamily="34" charset="-122"/>
                <a:ea typeface="微软雅黑" panose="020B0503020204020204" pitchFamily="34" charset="-122"/>
              </a:rPr>
              <a:t>疫苗（</a:t>
            </a:r>
            <a:r>
              <a:rPr lang="en-US" altLang="zh-CN" sz="1400" b="1" dirty="0">
                <a:solidFill>
                  <a:srgbClr val="015560"/>
                </a:solidFill>
                <a:latin typeface="微软雅黑" panose="020B0503020204020204" pitchFamily="34" charset="-122"/>
                <a:ea typeface="微软雅黑" panose="020B0503020204020204" pitchFamily="34" charset="-122"/>
              </a:rPr>
              <a:t>2031</a:t>
            </a:r>
            <a:r>
              <a:rPr lang="zh-CN" altLang="en-US" sz="1400" b="1" dirty="0">
                <a:solidFill>
                  <a:srgbClr val="015560"/>
                </a:solidFill>
                <a:latin typeface="微软雅黑" panose="020B0503020204020204" pitchFamily="34" charset="-122"/>
                <a:ea typeface="微软雅黑" panose="020B0503020204020204" pitchFamily="34" charset="-122"/>
              </a:rPr>
              <a:t>年替换为九价</a:t>
            </a:r>
            <a:r>
              <a:rPr lang="en-US" altLang="zh-CN" sz="1400" b="1" dirty="0">
                <a:solidFill>
                  <a:srgbClr val="015560"/>
                </a:solidFill>
                <a:latin typeface="微软雅黑" panose="020B0503020204020204" pitchFamily="34" charset="-122"/>
                <a:ea typeface="微软雅黑" panose="020B0503020204020204" pitchFamily="34" charset="-122"/>
              </a:rPr>
              <a:t>HPV</a:t>
            </a:r>
            <a:r>
              <a:rPr lang="zh-CN" altLang="en-US" sz="1400" b="1" dirty="0">
                <a:solidFill>
                  <a:srgbClr val="015560"/>
                </a:solidFill>
                <a:latin typeface="微软雅黑" panose="020B0503020204020204" pitchFamily="34" charset="-122"/>
                <a:ea typeface="微软雅黑" panose="020B0503020204020204" pitchFamily="34" charset="-122"/>
              </a:rPr>
              <a:t>疫苗</a:t>
            </a:r>
            <a:r>
              <a:rPr lang="zh-CN" altLang="en-US" sz="1200" dirty="0">
                <a:latin typeface="微软雅黑" panose="020B0503020204020204" pitchFamily="34" charset="-122"/>
                <a:ea typeface="微软雅黑" panose="020B0503020204020204" pitchFamily="34" charset="-122"/>
              </a:rPr>
              <a:t>），目标覆盖率</a:t>
            </a:r>
            <a:r>
              <a:rPr lang="en-US" altLang="zh-CN" sz="1200" dirty="0">
                <a:latin typeface="微软雅黑" panose="020B0503020204020204" pitchFamily="34" charset="-122"/>
                <a:ea typeface="微软雅黑" panose="020B0503020204020204" pitchFamily="34" charset="-122"/>
              </a:rPr>
              <a:t>95%</a:t>
            </a:r>
          </a:p>
          <a:p>
            <a:pPr marL="171450" indent="-171450" algn="just" fontAlgn="auto">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sym typeface="+mn-ea"/>
              </a:rPr>
              <a:t>2022-2025</a:t>
            </a:r>
            <a:r>
              <a:rPr lang="zh-CN" altLang="en-US" sz="1200" dirty="0">
                <a:latin typeface="微软雅黑" panose="020B0503020204020204" pitchFamily="34" charset="-122"/>
                <a:ea typeface="微软雅黑" panose="020B0503020204020204" pitchFamily="34" charset="-122"/>
                <a:sym typeface="+mn-ea"/>
              </a:rPr>
              <a:t>年</a:t>
            </a:r>
            <a:r>
              <a:rPr lang="en-US" altLang="zh-CN" sz="1200" dirty="0">
                <a:latin typeface="微软雅黑" panose="020B0503020204020204" pitchFamily="34" charset="-122"/>
                <a:ea typeface="微软雅黑" panose="020B0503020204020204" pitchFamily="34" charset="-122"/>
                <a:sym typeface="+mn-ea"/>
              </a:rPr>
              <a:t>25</a:t>
            </a:r>
            <a:r>
              <a:rPr lang="zh-CN" altLang="en-US" sz="1200" dirty="0">
                <a:latin typeface="微软雅黑" panose="020B0503020204020204" pitchFamily="34" charset="-122"/>
                <a:ea typeface="微软雅黑" panose="020B0503020204020204" pitchFamily="34" charset="-122"/>
                <a:sym typeface="+mn-ea"/>
              </a:rPr>
              <a:t>岁以下女孩补种，目标覆盖率</a:t>
            </a:r>
            <a:r>
              <a:rPr lang="en-US" altLang="zh-CN" sz="1200" dirty="0">
                <a:latin typeface="微软雅黑" panose="020B0503020204020204" pitchFamily="34" charset="-122"/>
                <a:ea typeface="微软雅黑" panose="020B0503020204020204" pitchFamily="34" charset="-122"/>
                <a:sym typeface="+mn-ea"/>
              </a:rPr>
              <a:t>90%</a:t>
            </a:r>
            <a:r>
              <a:rPr lang="zh-CN" altLang="en-US" sz="1200" dirty="0">
                <a:latin typeface="微软雅黑" panose="020B0503020204020204" pitchFamily="34" charset="-122"/>
                <a:ea typeface="微软雅黑" panose="020B0503020204020204" pitchFamily="34" charset="-122"/>
                <a:sym typeface="+mn-ea"/>
              </a:rPr>
              <a:t>（在疫苗供应限制下尽可能快速扩大覆盖率）</a:t>
            </a:r>
          </a:p>
          <a:p>
            <a:pPr marL="171450" indent="-171450" algn="just" fontAlgn="auto">
              <a:lnSpc>
                <a:spcPct val="150000"/>
              </a:lnSpc>
              <a:buFont typeface="Arial" panose="020B0604020202020204" pitchFamily="34" charset="0"/>
              <a:buChar char="•"/>
            </a:pPr>
            <a:r>
              <a:rPr lang="zh-CN" sz="1200" dirty="0">
                <a:solidFill>
                  <a:srgbClr val="000000"/>
                </a:solidFill>
                <a:effectLst/>
                <a:latin typeface="微软雅黑" panose="020B0503020204020204" pitchFamily="34" charset="-122"/>
                <a:ea typeface="微软雅黑" panose="020B0503020204020204" pitchFamily="34" charset="-122"/>
                <a:sym typeface="+mn-ea"/>
              </a:rPr>
              <a:t>对</a:t>
            </a:r>
            <a:r>
              <a:rPr lang="zh-CN" altLang="en-US" sz="1200" dirty="0">
                <a:solidFill>
                  <a:srgbClr val="000000"/>
                </a:solidFill>
                <a:effectLst/>
                <a:latin typeface="微软雅黑" panose="020B0503020204020204" pitchFamily="34" charset="-122"/>
                <a:ea typeface="微软雅黑" panose="020B0503020204020204" pitchFamily="34" charset="-122"/>
                <a:sym typeface="+mn-ea"/>
              </a:rPr>
              <a:t>未接种和接种</a:t>
            </a:r>
            <a:r>
              <a:rPr lang="en-US" altLang="zh-CN" sz="1200" dirty="0">
                <a:solidFill>
                  <a:srgbClr val="000000"/>
                </a:solidFill>
                <a:effectLst/>
                <a:latin typeface="微软雅黑" panose="020B0503020204020204" pitchFamily="34" charset="-122"/>
                <a:ea typeface="微软雅黑" panose="020B0503020204020204" pitchFamily="34" charset="-122"/>
                <a:sym typeface="+mn-ea"/>
              </a:rPr>
              <a:t>HPV</a:t>
            </a:r>
            <a:r>
              <a:rPr lang="zh-CN" altLang="en-US" sz="1200" dirty="0">
                <a:solidFill>
                  <a:srgbClr val="000000"/>
                </a:solidFill>
                <a:effectLst/>
                <a:latin typeface="微软雅黑" panose="020B0503020204020204" pitchFamily="34" charset="-122"/>
                <a:ea typeface="微软雅黑" panose="020B0503020204020204" pitchFamily="34" charset="-122"/>
                <a:sym typeface="+mn-ea"/>
              </a:rPr>
              <a:t>疫苗的女性制定相应的筛查策略</a:t>
            </a:r>
            <a:endParaRPr lang="en-US" altLang="zh-CN" sz="1200" dirty="0">
              <a:solidFill>
                <a:srgbClr val="000000"/>
              </a:solidFill>
              <a:effectLst/>
              <a:latin typeface="微软雅黑" panose="020B0503020204020204" pitchFamily="34" charset="-122"/>
              <a:ea typeface="微软雅黑" panose="020B0503020204020204" pitchFamily="34" charset="-122"/>
              <a:sym typeface="+mn-ea"/>
            </a:endParaRPr>
          </a:p>
        </p:txBody>
      </p:sp>
      <p:sp>
        <p:nvSpPr>
          <p:cNvPr id="13" name="圆角矩形 14">
            <a:extLst>
              <a:ext uri="{FF2B5EF4-FFF2-40B4-BE49-F238E27FC236}">
                <a16:creationId xmlns:a16="http://schemas.microsoft.com/office/drawing/2014/main" id="{97EAA3F7-A93B-7223-1992-3932B1DFCBA1}"/>
              </a:ext>
            </a:extLst>
          </p:cNvPr>
          <p:cNvSpPr/>
          <p:nvPr/>
        </p:nvSpPr>
        <p:spPr>
          <a:xfrm>
            <a:off x="7450772" y="1889044"/>
            <a:ext cx="3914775" cy="537845"/>
          </a:xfrm>
          <a:prstGeom prst="roundRect">
            <a:avLst/>
          </a:prstGeom>
          <a:solidFill>
            <a:srgbClr val="015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模型评估的</a:t>
            </a:r>
          </a:p>
          <a:p>
            <a:pPr algn="ctr"/>
            <a:r>
              <a:rPr lang="zh-CN" altLang="en-US" sz="1400" b="1" dirty="0">
                <a:solidFill>
                  <a:schemeClr val="bg1"/>
                </a:solidFill>
                <a:latin typeface="微软雅黑" panose="020B0503020204020204" pitchFamily="34" charset="-122"/>
                <a:ea typeface="微软雅黑" panose="020B0503020204020204" pitchFamily="34" charset="-122"/>
              </a:rPr>
              <a:t>中国子宫颈癌消除优化</a:t>
            </a:r>
            <a:r>
              <a:rPr lang="en-US" altLang="zh-CN" sz="1400" b="1" dirty="0">
                <a:solidFill>
                  <a:schemeClr val="bg1"/>
                </a:solidFill>
                <a:latin typeface="微软雅黑" panose="020B0503020204020204" pitchFamily="34" charset="-122"/>
                <a:ea typeface="微软雅黑" panose="020B0503020204020204" pitchFamily="34" charset="-122"/>
              </a:rPr>
              <a:t>策略</a:t>
            </a:r>
            <a:r>
              <a:rPr lang="en-US" altLang="zh-CN" sz="1400" b="1" baseline="30000" dirty="0">
                <a:solidFill>
                  <a:schemeClr val="bg1"/>
                </a:solidFill>
                <a:latin typeface="微软雅黑" panose="020B0503020204020204" pitchFamily="34" charset="-122"/>
                <a:ea typeface="微软雅黑" panose="020B0503020204020204" pitchFamily="34" charset="-122"/>
              </a:rPr>
              <a:t>6,a*</a:t>
            </a:r>
          </a:p>
        </p:txBody>
      </p:sp>
      <p:sp>
        <p:nvSpPr>
          <p:cNvPr id="18" name="文本框 32">
            <a:extLst>
              <a:ext uri="{FF2B5EF4-FFF2-40B4-BE49-F238E27FC236}">
                <a16:creationId xmlns:a16="http://schemas.microsoft.com/office/drawing/2014/main" id="{E9E7B182-F045-8998-2B18-C5892FBED22C}"/>
              </a:ext>
            </a:extLst>
          </p:cNvPr>
          <p:cNvSpPr txBox="1"/>
          <p:nvPr/>
        </p:nvSpPr>
        <p:spPr>
          <a:xfrm>
            <a:off x="826452" y="2625644"/>
            <a:ext cx="459740" cy="2320290"/>
          </a:xfrm>
          <a:prstGeom prst="rect">
            <a:avLst/>
          </a:prstGeom>
          <a:solidFill>
            <a:schemeClr val="bg1"/>
          </a:solidFill>
        </p:spPr>
        <p:txBody>
          <a:bodyPr vert="vert270"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子宫颈癌年龄标准化发病</a:t>
            </a: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死亡率（</a:t>
            </a: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/100,000</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女性）</a:t>
            </a:r>
          </a:p>
        </p:txBody>
      </p:sp>
      <p:sp>
        <p:nvSpPr>
          <p:cNvPr id="19" name="文本框 30">
            <a:extLst>
              <a:ext uri="{FF2B5EF4-FFF2-40B4-BE49-F238E27FC236}">
                <a16:creationId xmlns:a16="http://schemas.microsoft.com/office/drawing/2014/main" id="{F392AC0B-B455-A414-865B-FD8B5D4BE745}"/>
              </a:ext>
            </a:extLst>
          </p:cNvPr>
          <p:cNvSpPr txBox="1"/>
          <p:nvPr/>
        </p:nvSpPr>
        <p:spPr>
          <a:xfrm>
            <a:off x="7091997" y="5391704"/>
            <a:ext cx="315595" cy="25273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5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年</a:t>
            </a: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dmMDA2ZjE0MTcwOTJkYjQ3OGRkNTA3OGUxYzg3MTUifQ=="/>
  <p:tag name="KSO_WPP_MARK_KEY" val="a5aa6fea-dffb-4853-973f-8e1cc2313f4f"/>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ISLIDE.ICON" val="#85038;#105304;#67377;"/>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ISLIDE.ICON" val="#58229;#153503;#393622;#43170;#165994;#159765;"/>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ISLIDE.ICON" val="#174517;#174672;"/>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5.xml><?xml version="1.0" encoding="utf-8"?>
<p:tagLst xmlns:a="http://schemas.openxmlformats.org/drawingml/2006/main" xmlns:r="http://schemas.openxmlformats.org/officeDocument/2006/relationships" xmlns:p="http://schemas.openxmlformats.org/presentationml/2006/main">
  <p:tag name="KSO_WM_UNIT_TABLE_BEAUTIFY" val="smartTable{08c409e4-bdaf-473f-8321-3fe40072f6de}"/>
  <p:tag name="TABLE_ENDDRAG_ORIGIN_RECT" val="873*367"/>
  <p:tag name="TABLE_ENDDRAG_RECT" val="38*86*873*367"/>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ISLIDE.ICON" val="#399775;#154633;#401103;#12024;#374048;#180915;"/>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ISLIDE.VECTOR" val="#611156;#611153;#774938;#611156;#774938;#255452;#774938;#255431;#184567;#774938;"/>
  <p:tag name="ISLIDE.ICON" val="#141729;#142953;"/>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UNIT_TABLE_BEAUTIFY" val="smartTable{e4f746ed-4203-4476-830b-e3efd8f0eb88}"/>
  <p:tag name="TABLE_ENDDRAG_ORIGIN_RECT" val="694*192"/>
  <p:tag name="TABLE_ENDDRAG_RECT" val="133*252*694*192"/>
</p:tagLst>
</file>

<file path=ppt/tags/tag67.xml><?xml version="1.0" encoding="utf-8"?>
<p:tagLst xmlns:a="http://schemas.openxmlformats.org/drawingml/2006/main" xmlns:r="http://schemas.openxmlformats.org/officeDocument/2006/relationships" xmlns:p="http://schemas.openxmlformats.org/presentationml/2006/main">
  <p:tag name="ISLIDE.ICON" val="#56118;#102173;#141312;#401578;"/>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SD Official">
      <a:dk1>
        <a:srgbClr val="37424A"/>
      </a:dk1>
      <a:lt1>
        <a:sysClr val="window" lastClr="FFFFFF"/>
      </a:lt1>
      <a:dk2>
        <a:srgbClr val="005E5D"/>
      </a:dk2>
      <a:lt2>
        <a:srgbClr val="BFB8AF"/>
      </a:lt2>
      <a:accent1>
        <a:srgbClr val="00877C"/>
      </a:accent1>
      <a:accent2>
        <a:srgbClr val="6ECEB2"/>
      </a:accent2>
      <a:accent3>
        <a:srgbClr val="66203A"/>
      </a:accent3>
      <a:accent4>
        <a:srgbClr val="F68D2E"/>
      </a:accent4>
      <a:accent5>
        <a:srgbClr val="FBE122"/>
      </a:accent5>
      <a:accent6>
        <a:srgbClr val="BFB8AF"/>
      </a:accent6>
      <a:hlink>
        <a:srgbClr val="37424A"/>
      </a:hlink>
      <a:folHlink>
        <a:srgbClr val="00877C"/>
      </a:folHlink>
    </a:clrScheme>
    <a:fontScheme name="雅黑 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C00000"/>
          </a:solidFill>
        </a:ln>
      </a:spPr>
      <a:bodyPr rtlCol="0" anchor="ctr"/>
      <a:lstStyle>
        <a:defPPr algn="ctr">
          <a:defRPr dirty="0"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Blank">
  <a:themeElements>
    <a:clrScheme name="MSD">
      <a:dk1>
        <a:srgbClr val="0C0C0C"/>
      </a:dk1>
      <a:lt1>
        <a:sysClr val="window" lastClr="FFFFFF"/>
      </a:lt1>
      <a:dk2>
        <a:srgbClr val="343434"/>
      </a:dk2>
      <a:lt2>
        <a:srgbClr val="E7E6E6"/>
      </a:lt2>
      <a:accent1>
        <a:srgbClr val="008080"/>
      </a:accent1>
      <a:accent2>
        <a:srgbClr val="72B3A3"/>
      </a:accent2>
      <a:accent3>
        <a:srgbClr val="285F76"/>
      </a:accent3>
      <a:accent4>
        <a:srgbClr val="87B902"/>
      </a:accent4>
      <a:accent5>
        <a:srgbClr val="F68D2E"/>
      </a:accent5>
      <a:accent6>
        <a:srgbClr val="661F47"/>
      </a:accent6>
      <a:hlink>
        <a:srgbClr val="0563C1"/>
      </a:hlink>
      <a:folHlink>
        <a:srgbClr val="954F72"/>
      </a:folHlink>
    </a:clrScheme>
    <a:fontScheme name="微软雅黑">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MSD 9 墨绿">
      <a:dk1>
        <a:sysClr val="windowText" lastClr="000000"/>
      </a:dk1>
      <a:lt1>
        <a:sysClr val="window" lastClr="FFFFFF"/>
      </a:lt1>
      <a:dk2>
        <a:srgbClr val="44546A"/>
      </a:dk2>
      <a:lt2>
        <a:srgbClr val="E7E6E6"/>
      </a:lt2>
      <a:accent1>
        <a:srgbClr val="EBE72A"/>
      </a:accent1>
      <a:accent2>
        <a:srgbClr val="00535E"/>
      </a:accent2>
      <a:accent3>
        <a:srgbClr val="00535E"/>
      </a:accent3>
      <a:accent4>
        <a:srgbClr val="0094D2"/>
      </a:accent4>
      <a:accent5>
        <a:srgbClr val="7A9CBF"/>
      </a:accent5>
      <a:accent6>
        <a:srgbClr val="70AD47"/>
      </a:accent6>
      <a:hlink>
        <a:srgbClr val="0563C1"/>
      </a:hlink>
      <a:folHlink>
        <a:srgbClr val="954F72"/>
      </a:folHlink>
    </a:clrScheme>
    <a:fontScheme name="自定义 4">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773A0EE7D354494729E228AA4EA05" ma:contentTypeVersion="2" ma:contentTypeDescription="Create a new document." ma:contentTypeScope="" ma:versionID="b2bff63e81f651f62b627b802aca0af1">
  <xsd:schema xmlns:xsd="http://www.w3.org/2001/XMLSchema" xmlns:xs="http://www.w3.org/2001/XMLSchema" xmlns:p="http://schemas.microsoft.com/office/2006/metadata/properties" xmlns:ns2="f9d21466-32cd-4a1c-ab38-03f3423513b2" xmlns:ns3="1c1ceafa-b663-49d3-bd92-4184f16c3307" targetNamespace="http://schemas.microsoft.com/office/2006/metadata/properties" ma:root="true" ma:fieldsID="9263f9aac0d18fbf3ef9fa839dbf5435" ns2:_="" ns3:_="">
    <xsd:import namespace="f9d21466-32cd-4a1c-ab38-03f3423513b2"/>
    <xsd:import namespace="1c1ceafa-b663-49d3-bd92-4184f16c3307"/>
    <xsd:element name="properties">
      <xsd:complexType>
        <xsd:sequence>
          <xsd:element name="documentManagement">
            <xsd:complexType>
              <xsd:all>
                <xsd:element ref="ns2:Sensitivity_x0020_Classification"/>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21466-32cd-4a1c-ab38-03f3423513b2" elementFormDefault="qualified">
    <xsd:import namespace="http://schemas.microsoft.com/office/2006/documentManagement/types"/>
    <xsd:import namespace="http://schemas.microsoft.com/office/infopath/2007/PartnerControls"/>
    <xsd:element name="Sensitivity_x0020_Classification" ma:index="8" ma:displayName="Sensitivity Classification" ma:description="**[INFO_URL]**" ma:internalName="Sensitivity_x0020_Classification">
      <xsd:simpleType>
        <xsd:restriction base="dms:Choice">
          <xsd:enumeration value="Sensitive (highest)"/>
          <xsd:enumeration value="Confidential"/>
          <xsd:enumeration value="Proprietary"/>
          <xsd:enumeration value="Public"/>
        </xsd:restriction>
      </xsd:simpleType>
    </xsd:element>
  </xsd:schema>
  <xsd:schema xmlns:xsd="http://www.w3.org/2001/XMLSchema" xmlns:xs="http://www.w3.org/2001/XMLSchema" xmlns:dms="http://schemas.microsoft.com/office/2006/documentManagement/types" xmlns:pc="http://schemas.microsoft.com/office/infopath/2007/PartnerControls" targetNamespace="1c1ceafa-b663-49d3-bd92-4184f16c330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nsitivity_x0020_Classification xmlns="f9d21466-32cd-4a1c-ab38-03f3423513b2">Public</Sensitivity_x0020_Classification>
  </documentManagement>
</p:properties>
</file>

<file path=customXml/itemProps1.xml><?xml version="1.0" encoding="utf-8"?>
<ds:datastoreItem xmlns:ds="http://schemas.openxmlformats.org/officeDocument/2006/customXml" ds:itemID="{70BAEBF0-9993-4CE1-AD97-528566B7770B}"/>
</file>

<file path=customXml/itemProps2.xml><?xml version="1.0" encoding="utf-8"?>
<ds:datastoreItem xmlns:ds="http://schemas.openxmlformats.org/officeDocument/2006/customXml" ds:itemID="{94E6CE1E-46D0-450D-96A5-60BB985AC9E2}"/>
</file>

<file path=customXml/itemProps3.xml><?xml version="1.0" encoding="utf-8"?>
<ds:datastoreItem xmlns:ds="http://schemas.openxmlformats.org/officeDocument/2006/customXml" ds:itemID="{2268D50A-B089-4EE8-8F3C-09307BBF09D2}"/>
</file>

<file path=docProps/app.xml><?xml version="1.0" encoding="utf-8"?>
<Properties xmlns="http://schemas.openxmlformats.org/officeDocument/2006/extended-properties" xmlns:vt="http://schemas.openxmlformats.org/officeDocument/2006/docPropsVTypes">
  <Template/>
  <TotalTime>351</TotalTime>
  <Words>13768</Words>
  <Application>Microsoft Office PowerPoint</Application>
  <PresentationFormat>宽屏</PresentationFormat>
  <Paragraphs>796</Paragraphs>
  <Slides>30</Slides>
  <Notes>19</Notes>
  <HiddenSlides>0</HiddenSlides>
  <MMClips>0</MMClips>
  <ScaleCrop>false</ScaleCrop>
  <HeadingPairs>
    <vt:vector size="6" baseType="variant">
      <vt:variant>
        <vt:lpstr>已用的字体</vt:lpstr>
      </vt:variant>
      <vt:variant>
        <vt:i4>12</vt:i4>
      </vt:variant>
      <vt:variant>
        <vt:lpstr>主题</vt:lpstr>
      </vt:variant>
      <vt:variant>
        <vt:i4>5</vt:i4>
      </vt:variant>
      <vt:variant>
        <vt:lpstr>幻灯片标题</vt:lpstr>
      </vt:variant>
      <vt:variant>
        <vt:i4>30</vt:i4>
      </vt:variant>
    </vt:vector>
  </HeadingPairs>
  <TitlesOfParts>
    <vt:vector size="47" baseType="lpstr">
      <vt:lpstr>DotumChe</vt:lpstr>
      <vt:lpstr>FZLanTingHeiS</vt:lpstr>
      <vt:lpstr>HYQiHei-60S</vt:lpstr>
      <vt:lpstr>MF FangHei Regular</vt:lpstr>
      <vt:lpstr>等线</vt:lpstr>
      <vt:lpstr>等线 Light</vt:lpstr>
      <vt:lpstr>方正兰亭黑简体</vt:lpstr>
      <vt:lpstr>微软雅黑</vt:lpstr>
      <vt:lpstr>Arial</vt:lpstr>
      <vt:lpstr>Arial Black</vt:lpstr>
      <vt:lpstr>Calibri</vt:lpstr>
      <vt:lpstr>Wingdings</vt:lpstr>
      <vt:lpstr>Office 主题​​</vt:lpstr>
      <vt:lpstr>1_Office Theme</vt:lpstr>
      <vt:lpstr>1_Office 主题​​</vt:lpstr>
      <vt:lpstr>White Blank</vt:lpstr>
      <vt:lpstr>2_Office 主题​​</vt:lpstr>
      <vt:lpstr>PowerPoint 演示文稿</vt:lpstr>
      <vt:lpstr>PowerPoint 演示文稿</vt:lpstr>
      <vt:lpstr>WHO制定“90-70-90”子宫颈癌消除计划</vt:lpstr>
      <vt:lpstr>各国制定子宫颈癌防控策略，加速消除进程</vt:lpstr>
      <vt:lpstr>PowerPoint 演示文稿</vt:lpstr>
      <vt:lpstr>全球模型研究表明，接种九价HPV疫苗助力加速子宫颈癌消除进程， 更快达到WHO消除目标</vt:lpstr>
      <vt:lpstr>澳大利亚模型研究表明，得益于九价HPV疫苗应用及高覆盖率，澳大利亚预计于2028年消除子宫颈癌</vt:lpstr>
      <vt:lpstr>美国模型研究表明，在当前防控策略下，预计于2038年消除子宫颈癌</vt:lpstr>
      <vt:lpstr>如采取优化防控策略，中国有望于2040年代末消除子宫颈癌</vt:lpstr>
      <vt:lpstr>九价HPV疫苗助力加速子宫颈癌消除进程</vt:lpstr>
      <vt:lpstr>PowerPoint 演示文稿</vt:lpstr>
      <vt:lpstr>我国青少年女性面临HPV感染风险和子宫颈癌患病风险</vt:lpstr>
      <vt:lpstr>全球权威指南推荐青少年为HPV疫苗首要接种对象</vt:lpstr>
      <vt:lpstr>PowerPoint 演示文稿</vt:lpstr>
      <vt:lpstr>PowerPoint 演示文稿</vt:lpstr>
      <vt:lpstr>四价HPV疫苗可使青少年女性子宫颈癌发病率降低88%</vt:lpstr>
      <vt:lpstr>PowerPoint 演示文稿</vt:lpstr>
      <vt:lpstr>PowerPoint 演示文稿</vt:lpstr>
      <vt:lpstr>PowerPoint 演示文稿</vt:lpstr>
      <vt:lpstr>PowerPoint 演示文稿</vt:lpstr>
      <vt:lpstr>为什么只有9-14岁女性可以选择2剂次九价HPV疫苗，其他年龄是3剂次？</vt:lpstr>
      <vt:lpstr>9-14岁女性已接种1针或2针九价HPV疫苗后，如何调整接种程序？</vt:lpstr>
      <vt:lpstr>PowerPoint 演示文稿</vt:lpstr>
      <vt:lpstr>HPV疫苗的免疫程序及注射方式是什么？</vt:lpstr>
      <vt:lpstr>PowerPoint 演示文稿</vt:lpstr>
      <vt:lpstr>PowerPoint 演示文稿</vt:lpstr>
      <vt:lpstr>总结</vt:lpstr>
      <vt:lpstr>四价人乳头瘤病毒疫苗简明处方信息</vt:lpstr>
      <vt:lpstr>九价人乳头瘤病毒疫苗简明处方信息</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ka636</dc:creator>
  <cp:lastModifiedBy>Li, Siqi</cp:lastModifiedBy>
  <cp:revision>167</cp:revision>
  <dcterms:created xsi:type="dcterms:W3CDTF">2023-01-03T03:11:00Z</dcterms:created>
  <dcterms:modified xsi:type="dcterms:W3CDTF">2024-03-13T10:36:40Z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DC0FFCBACAD24C679C0BCE5E60C653AF</vt:lpwstr>
  </property>
  <property fmtid="{D5CDD505-2E9C-101B-9397-08002B2CF9AE}" pid="3" name="KSOProductBuildVer">
    <vt:lpwstr>2052-11.1.0.12978</vt:lpwstr>
  </property>
  <property fmtid="{D5CDD505-2E9C-101B-9397-08002B2CF9AE}" pid="4" name="MSIP_Label_e81acc0d-dcc4-4dc9-a2c5-be70b05a2fe6_Enabled">
    <vt:lpwstr>true</vt:lpwstr>
  </property>
  <property fmtid="{D5CDD505-2E9C-101B-9397-08002B2CF9AE}" pid="5" name="MSIP_Label_e81acc0d-dcc4-4dc9-a2c5-be70b05a2fe6_SetDate">
    <vt:lpwstr>2023-04-19T13:37:13Z</vt:lpwstr>
  </property>
  <property fmtid="{D5CDD505-2E9C-101B-9397-08002B2CF9AE}" pid="6" name="MSIP_Label_e81acc0d-dcc4-4dc9-a2c5-be70b05a2fe6_Method">
    <vt:lpwstr>Privileged</vt:lpwstr>
  </property>
  <property fmtid="{D5CDD505-2E9C-101B-9397-08002B2CF9AE}" pid="7" name="MSIP_Label_e81acc0d-dcc4-4dc9-a2c5-be70b05a2fe6_Name">
    <vt:lpwstr>e81acc0d-dcc4-4dc9-a2c5-be70b05a2fe6</vt:lpwstr>
  </property>
  <property fmtid="{D5CDD505-2E9C-101B-9397-08002B2CF9AE}" pid="8" name="MSIP_Label_e81acc0d-dcc4-4dc9-a2c5-be70b05a2fe6_SiteId">
    <vt:lpwstr>a00de4ec-48a8-43a6-be74-e31274e2060d</vt:lpwstr>
  </property>
  <property fmtid="{D5CDD505-2E9C-101B-9397-08002B2CF9AE}" pid="9" name="MSIP_Label_e81acc0d-dcc4-4dc9-a2c5-be70b05a2fe6_ActionId">
    <vt:lpwstr>6fe2d460-d383-42ec-983c-44654030fd13</vt:lpwstr>
  </property>
  <property fmtid="{D5CDD505-2E9C-101B-9397-08002B2CF9AE}" pid="10" name="MSIP_Label_e81acc0d-dcc4-4dc9-a2c5-be70b05a2fe6_ContentBits">
    <vt:lpwstr>0</vt:lpwstr>
  </property>
  <property fmtid="{D5CDD505-2E9C-101B-9397-08002B2CF9AE}" pid="11" name="MerckAIPLabel">
    <vt:lpwstr>NotClassified</vt:lpwstr>
  </property>
  <property fmtid="{D5CDD505-2E9C-101B-9397-08002B2CF9AE}" pid="12" name="MerckAIPDataExchange">
    <vt:lpwstr>!MRKMIP@NotClassified</vt:lpwstr>
  </property>
  <property fmtid="{D5CDD505-2E9C-101B-9397-08002B2CF9AE}" pid="13" name="_AdHocReviewCycleID">
    <vt:i4>-102190621</vt:i4>
  </property>
  <property fmtid="{D5CDD505-2E9C-101B-9397-08002B2CF9AE}" pid="14" name="_NewReviewCycle">
    <vt:lpwstr/>
  </property>
  <property fmtid="{D5CDD505-2E9C-101B-9397-08002B2CF9AE}" pid="15" name="_EmailSubject">
    <vt:lpwstr>2.23更新-青少年女生HPV疫苗接种项目的实施</vt:lpwstr>
  </property>
  <property fmtid="{D5CDD505-2E9C-101B-9397-08002B2CF9AE}" pid="16" name="_AuthorEmail">
    <vt:lpwstr>siqi.li1@merck.com</vt:lpwstr>
  </property>
  <property fmtid="{D5CDD505-2E9C-101B-9397-08002B2CF9AE}" pid="17" name="_AuthorEmailDisplayName">
    <vt:lpwstr>Li, Siqi</vt:lpwstr>
  </property>
  <property fmtid="{D5CDD505-2E9C-101B-9397-08002B2CF9AE}" pid="18" name="_PreviousAdHocReviewCycleID">
    <vt:i4>-620098897</vt:i4>
  </property>
  <property fmtid="{D5CDD505-2E9C-101B-9397-08002B2CF9AE}" pid="19" name="ContentTypeId">
    <vt:lpwstr>0x010100C74773A0EE7D354494729E228AA4EA05</vt:lpwstr>
  </property>
</Properties>
</file>